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310" r:id="rId3"/>
    <p:sldId id="329" r:id="rId4"/>
    <p:sldId id="281" r:id="rId5"/>
    <p:sldId id="325" r:id="rId6"/>
    <p:sldId id="304" r:id="rId7"/>
    <p:sldId id="324" r:id="rId8"/>
    <p:sldId id="300" r:id="rId9"/>
    <p:sldId id="257" r:id="rId10"/>
    <p:sldId id="271" r:id="rId11"/>
    <p:sldId id="273" r:id="rId12"/>
    <p:sldId id="272" r:id="rId13"/>
    <p:sldId id="275" r:id="rId14"/>
    <p:sldId id="278" r:id="rId15"/>
    <p:sldId id="326" r:id="rId16"/>
    <p:sldId id="280" r:id="rId17"/>
    <p:sldId id="284" r:id="rId18"/>
    <p:sldId id="363" r:id="rId19"/>
    <p:sldId id="283" r:id="rId20"/>
    <p:sldId id="305" r:id="rId21"/>
    <p:sldId id="285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317" r:id="rId31"/>
    <p:sldId id="330" r:id="rId32"/>
    <p:sldId id="318" r:id="rId33"/>
    <p:sldId id="319" r:id="rId34"/>
    <p:sldId id="320" r:id="rId35"/>
    <p:sldId id="321" r:id="rId36"/>
    <p:sldId id="297" r:id="rId37"/>
    <p:sldId id="296" r:id="rId38"/>
    <p:sldId id="299" r:id="rId39"/>
    <p:sldId id="316" r:id="rId40"/>
    <p:sldId id="350" r:id="rId41"/>
    <p:sldId id="354" r:id="rId42"/>
    <p:sldId id="356" r:id="rId43"/>
    <p:sldId id="357" r:id="rId44"/>
    <p:sldId id="335" r:id="rId45"/>
    <p:sldId id="336" r:id="rId46"/>
    <p:sldId id="337" r:id="rId47"/>
    <p:sldId id="359" r:id="rId48"/>
    <p:sldId id="360" r:id="rId49"/>
    <p:sldId id="361" r:id="rId50"/>
    <p:sldId id="338" r:id="rId51"/>
    <p:sldId id="339" r:id="rId52"/>
    <p:sldId id="340" r:id="rId53"/>
    <p:sldId id="341" r:id="rId54"/>
    <p:sldId id="342" r:id="rId55"/>
    <p:sldId id="344" r:id="rId56"/>
    <p:sldId id="345" r:id="rId57"/>
    <p:sldId id="346" r:id="rId58"/>
    <p:sldId id="347" r:id="rId59"/>
    <p:sldId id="348" r:id="rId60"/>
    <p:sldId id="349" r:id="rId61"/>
    <p:sldId id="352" r:id="rId62"/>
    <p:sldId id="362" r:id="rId63"/>
    <p:sldId id="364" r:id="rId64"/>
  </p:sldIdLst>
  <p:sldSz cx="9144000" cy="6858000" type="screen4x3"/>
  <p:notesSz cx="7010400" cy="92360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ray-Blais, Christiane" initials="AC" lastIdx="1" clrIdx="0">
    <p:extLst>
      <p:ext uri="{19B8F6BF-5375-455C-9EA6-DF929625EA0E}">
        <p15:presenceInfo xmlns:p15="http://schemas.microsoft.com/office/powerpoint/2012/main" xmlns="" userId="S-1-5-21-299502267-1770027372-839522115-81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0F6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62" autoAdjust="0"/>
    <p:restoredTop sz="94434" autoAdjust="0"/>
  </p:normalViewPr>
  <p:slideViewPr>
    <p:cSldViewPr>
      <p:cViewPr>
        <p:scale>
          <a:sx n="90" d="100"/>
          <a:sy n="90" d="100"/>
        </p:scale>
        <p:origin x="-7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140" d="100"/>
          <a:sy n="140" d="100"/>
        </p:scale>
        <p:origin x="954" y="-33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931553820156514"/>
          <c:y val="6.107673611111112E-2"/>
          <c:w val="0.79062337648133263"/>
          <c:h val="0.77022944444444441"/>
        </c:manualLayout>
      </c:layout>
      <c:scatterChart>
        <c:scatterStyle val="lineMarker"/>
        <c:varyColors val="0"/>
        <c:ser>
          <c:idx val="1"/>
          <c:order val="0"/>
          <c:tx>
            <c:v>Plastique</c:v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'E:\[adherence.xls]Feuil1'!$I$8:$I$13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'E:\[adherence.xls]Feuil1'!$K$8:$K$13</c:f>
              <c:numCache>
                <c:formatCode>General</c:formatCode>
                <c:ptCount val="6"/>
                <c:pt idx="0">
                  <c:v>2454</c:v>
                </c:pt>
                <c:pt idx="1">
                  <c:v>2530.5</c:v>
                </c:pt>
                <c:pt idx="2">
                  <c:v>2597</c:v>
                </c:pt>
                <c:pt idx="3">
                  <c:v>2562.5</c:v>
                </c:pt>
                <c:pt idx="4">
                  <c:v>2668.5</c:v>
                </c:pt>
                <c:pt idx="5">
                  <c:v>2608</c:v>
                </c:pt>
              </c:numCache>
            </c:numRef>
          </c:yVal>
          <c:smooth val="0"/>
        </c:ser>
        <c:ser>
          <c:idx val="2"/>
          <c:order val="1"/>
          <c:tx>
            <c:v>Verre</c:v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'E:\[adherence.xls]Feuil1'!$I$8:$I$13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'E:\[adherence.xls]Feuil1'!$L$8:$L$13</c:f>
              <c:numCache>
                <c:formatCode>General</c:formatCode>
                <c:ptCount val="6"/>
                <c:pt idx="0">
                  <c:v>2427</c:v>
                </c:pt>
                <c:pt idx="1">
                  <c:v>2565</c:v>
                </c:pt>
                <c:pt idx="2">
                  <c:v>2465</c:v>
                </c:pt>
                <c:pt idx="3">
                  <c:v>2519</c:v>
                </c:pt>
                <c:pt idx="4">
                  <c:v>2471</c:v>
                </c:pt>
                <c:pt idx="5">
                  <c:v>2511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1757184"/>
        <c:axId val="201757760"/>
      </c:scatterChart>
      <c:valAx>
        <c:axId val="201757184"/>
        <c:scaling>
          <c:orientation val="minMax"/>
          <c:max val="6"/>
          <c:min val="1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1757760"/>
        <c:crosses val="autoZero"/>
        <c:crossBetween val="midCat"/>
        <c:majorUnit val="1"/>
      </c:valAx>
      <c:valAx>
        <c:axId val="201757760"/>
        <c:scaling>
          <c:orientation val="minMax"/>
          <c:max val="5000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175718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chemeClr val="tx1"/>
      </a:solidFill>
      <a:prstDash val="solid"/>
    </a:ln>
  </c:spPr>
  <c:txPr>
    <a:bodyPr/>
    <a:lstStyle/>
    <a:p>
      <a:pPr>
        <a:defRPr sz="1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26438101487315"/>
          <c:y val="6.3572277046783615E-2"/>
          <c:w val="0.76164780183727032"/>
          <c:h val="0.78305888888888886"/>
        </c:manualLayout>
      </c:layout>
      <c:scatterChart>
        <c:scatterStyle val="lineMarker"/>
        <c:varyColors val="0"/>
        <c:ser>
          <c:idx val="1"/>
          <c:order val="0"/>
          <c:tx>
            <c:v>Plastique</c:v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'E:\[adherence.xls]Feuil1'!$I$42:$I$47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'E:\[adherence.xls]Feuil1'!$K$42:$K$47</c:f>
              <c:numCache>
                <c:formatCode>General</c:formatCode>
                <c:ptCount val="6"/>
                <c:pt idx="0">
                  <c:v>719979</c:v>
                </c:pt>
                <c:pt idx="1">
                  <c:v>695966</c:v>
                </c:pt>
                <c:pt idx="2">
                  <c:v>699430</c:v>
                </c:pt>
                <c:pt idx="3">
                  <c:v>712082.5</c:v>
                </c:pt>
                <c:pt idx="4">
                  <c:v>687739</c:v>
                </c:pt>
                <c:pt idx="5">
                  <c:v>703261</c:v>
                </c:pt>
              </c:numCache>
            </c:numRef>
          </c:yVal>
          <c:smooth val="0"/>
        </c:ser>
        <c:ser>
          <c:idx val="2"/>
          <c:order val="1"/>
          <c:tx>
            <c:v>Verre</c:v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'E:\[adherence.xls]Feuil1'!$I$42:$I$47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'E:\[adherence.xls]Feuil1'!$L$42:$L$47</c:f>
              <c:numCache>
                <c:formatCode>General</c:formatCode>
                <c:ptCount val="6"/>
                <c:pt idx="0">
                  <c:v>645051</c:v>
                </c:pt>
                <c:pt idx="1">
                  <c:v>672757</c:v>
                </c:pt>
                <c:pt idx="2">
                  <c:v>695822</c:v>
                </c:pt>
                <c:pt idx="3">
                  <c:v>631153</c:v>
                </c:pt>
                <c:pt idx="4">
                  <c:v>640055</c:v>
                </c:pt>
                <c:pt idx="5">
                  <c:v>688629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1759488"/>
        <c:axId val="201760064"/>
      </c:scatterChart>
      <c:valAx>
        <c:axId val="201759488"/>
        <c:scaling>
          <c:orientation val="minMax"/>
          <c:max val="6"/>
          <c:min val="1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1760064"/>
        <c:crosses val="autoZero"/>
        <c:crossBetween val="midCat"/>
        <c:majorUnit val="1"/>
      </c:valAx>
      <c:valAx>
        <c:axId val="201760064"/>
        <c:scaling>
          <c:orientation val="minMax"/>
          <c:max val="1500000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1759488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chemeClr val="tx1"/>
      </a:solidFill>
      <a:prstDash val="solid"/>
    </a:ln>
  </c:spPr>
  <c:txPr>
    <a:bodyPr/>
    <a:lstStyle/>
    <a:p>
      <a:pPr>
        <a:defRPr sz="1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70034995625548"/>
          <c:y val="6.2995705409356714E-2"/>
          <c:w val="0.78832923228346452"/>
          <c:h val="0.77438388888888887"/>
        </c:manualLayout>
      </c:layout>
      <c:scatterChart>
        <c:scatterStyle val="lineMarker"/>
        <c:varyColors val="0"/>
        <c:ser>
          <c:idx val="1"/>
          <c:order val="0"/>
          <c:tx>
            <c:v>Plastique</c:v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'E:\[adherence.xls]Feuil1'!$I$76:$I$81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'E:\[adherence.xls]Feuil1'!$K$76:$K$81</c:f>
              <c:numCache>
                <c:formatCode>General</c:formatCode>
                <c:ptCount val="6"/>
                <c:pt idx="0">
                  <c:v>60471</c:v>
                </c:pt>
                <c:pt idx="1">
                  <c:v>59626.5</c:v>
                </c:pt>
                <c:pt idx="2">
                  <c:v>59495.5</c:v>
                </c:pt>
                <c:pt idx="3">
                  <c:v>59530</c:v>
                </c:pt>
                <c:pt idx="4">
                  <c:v>57509</c:v>
                </c:pt>
                <c:pt idx="5">
                  <c:v>57157</c:v>
                </c:pt>
              </c:numCache>
            </c:numRef>
          </c:yVal>
          <c:smooth val="0"/>
        </c:ser>
        <c:ser>
          <c:idx val="2"/>
          <c:order val="1"/>
          <c:tx>
            <c:v>Verre</c:v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'E:\[adherence.xls]Feuil1'!$I$76:$I$81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'E:\[adherence.xls]Feuil1'!$L$76:$L$81</c:f>
              <c:numCache>
                <c:formatCode>General</c:formatCode>
                <c:ptCount val="6"/>
                <c:pt idx="0">
                  <c:v>60254</c:v>
                </c:pt>
                <c:pt idx="1">
                  <c:v>57142</c:v>
                </c:pt>
                <c:pt idx="2">
                  <c:v>57991</c:v>
                </c:pt>
                <c:pt idx="3">
                  <c:v>65321</c:v>
                </c:pt>
                <c:pt idx="4">
                  <c:v>66394</c:v>
                </c:pt>
                <c:pt idx="5">
                  <c:v>60441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654848"/>
        <c:axId val="203655424"/>
      </c:scatterChart>
      <c:valAx>
        <c:axId val="203654848"/>
        <c:scaling>
          <c:orientation val="minMax"/>
          <c:max val="6"/>
          <c:min val="1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3655424"/>
        <c:crosses val="autoZero"/>
        <c:crossBetween val="midCat"/>
        <c:majorUnit val="1"/>
      </c:valAx>
      <c:valAx>
        <c:axId val="203655424"/>
        <c:scaling>
          <c:orientation val="minMax"/>
          <c:max val="150000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3654848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chemeClr val="tx1"/>
      </a:solidFill>
      <a:prstDash val="solid"/>
    </a:ln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2156605424322"/>
          <c:y val="9.5020555555555553E-2"/>
          <c:w val="0.79729822834645669"/>
          <c:h val="0.73062444444444441"/>
        </c:manualLayout>
      </c:layout>
      <c:scatterChart>
        <c:scatterStyle val="lineMarker"/>
        <c:varyColors val="0"/>
        <c:ser>
          <c:idx val="1"/>
          <c:order val="0"/>
          <c:tx>
            <c:v>Plastique</c:v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'E:\[adherence.xls]Feuil1'!$I$110:$I$115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'E:\[adherence.xls]Feuil1'!$K$110:$K$115</c:f>
              <c:numCache>
                <c:formatCode>General</c:formatCode>
                <c:ptCount val="6"/>
                <c:pt idx="0">
                  <c:v>554383</c:v>
                </c:pt>
                <c:pt idx="1">
                  <c:v>556258.5</c:v>
                </c:pt>
                <c:pt idx="2">
                  <c:v>559091.5</c:v>
                </c:pt>
                <c:pt idx="3">
                  <c:v>551699</c:v>
                </c:pt>
                <c:pt idx="4">
                  <c:v>537871.5</c:v>
                </c:pt>
                <c:pt idx="5">
                  <c:v>542971</c:v>
                </c:pt>
              </c:numCache>
            </c:numRef>
          </c:yVal>
          <c:smooth val="0"/>
        </c:ser>
        <c:ser>
          <c:idx val="2"/>
          <c:order val="1"/>
          <c:tx>
            <c:v>Verre</c:v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'E:\[adherence.xls]Feuil1'!$I$110:$I$115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'E:\[adherence.xls]Feuil1'!$L$110:$L$115</c:f>
              <c:numCache>
                <c:formatCode>General</c:formatCode>
                <c:ptCount val="6"/>
                <c:pt idx="0">
                  <c:v>545563</c:v>
                </c:pt>
                <c:pt idx="1">
                  <c:v>534964</c:v>
                </c:pt>
                <c:pt idx="2">
                  <c:v>549803</c:v>
                </c:pt>
                <c:pt idx="3">
                  <c:v>547679</c:v>
                </c:pt>
                <c:pt idx="4">
                  <c:v>569750</c:v>
                </c:pt>
                <c:pt idx="5">
                  <c:v>558067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657152"/>
        <c:axId val="203657728"/>
      </c:scatterChart>
      <c:valAx>
        <c:axId val="203657152"/>
        <c:scaling>
          <c:orientation val="minMax"/>
          <c:max val="6"/>
          <c:min val="1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3657728"/>
        <c:crosses val="autoZero"/>
        <c:crossBetween val="midCat"/>
        <c:majorUnit val="1"/>
      </c:valAx>
      <c:valAx>
        <c:axId val="203657728"/>
        <c:scaling>
          <c:orientation val="minMax"/>
          <c:max val="1000000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365715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chemeClr val="tx1"/>
      </a:solidFill>
      <a:prstDash val="solid"/>
    </a:ln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98129921259843"/>
          <c:y val="7.6395555555555536E-2"/>
          <c:w val="0.81034366797900259"/>
          <c:h val="0.7633605555555556"/>
        </c:manualLayout>
      </c:layout>
      <c:scatterChart>
        <c:scatterStyle val="lineMarker"/>
        <c:varyColors val="0"/>
        <c:ser>
          <c:idx val="1"/>
          <c:order val="0"/>
          <c:tx>
            <c:v>Plastique</c:v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'E:\[adherence.xls]Feuil1'!$I$144:$I$149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'E:\[adherence.xls]Feuil1'!$K$144:$K$149</c:f>
              <c:numCache>
                <c:formatCode>General</c:formatCode>
                <c:ptCount val="6"/>
                <c:pt idx="0">
                  <c:v>32204.5</c:v>
                </c:pt>
                <c:pt idx="1">
                  <c:v>29659</c:v>
                </c:pt>
                <c:pt idx="2">
                  <c:v>31362</c:v>
                </c:pt>
                <c:pt idx="3">
                  <c:v>32700</c:v>
                </c:pt>
                <c:pt idx="4">
                  <c:v>31570.5</c:v>
                </c:pt>
                <c:pt idx="5">
                  <c:v>33795.5</c:v>
                </c:pt>
              </c:numCache>
            </c:numRef>
          </c:yVal>
          <c:smooth val="0"/>
        </c:ser>
        <c:ser>
          <c:idx val="2"/>
          <c:order val="1"/>
          <c:tx>
            <c:v>Verre</c:v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'E:\[adherence.xls]Feuil1'!$I$144:$I$149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'E:\[adherence.xls]Feuil1'!$L$144:$L$149</c:f>
              <c:numCache>
                <c:formatCode>General</c:formatCode>
                <c:ptCount val="6"/>
                <c:pt idx="0">
                  <c:v>31658</c:v>
                </c:pt>
                <c:pt idx="1">
                  <c:v>32419</c:v>
                </c:pt>
                <c:pt idx="2">
                  <c:v>34432</c:v>
                </c:pt>
                <c:pt idx="3">
                  <c:v>33535</c:v>
                </c:pt>
                <c:pt idx="4">
                  <c:v>36814</c:v>
                </c:pt>
                <c:pt idx="5">
                  <c:v>35338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659456"/>
        <c:axId val="203660032"/>
      </c:scatterChart>
      <c:valAx>
        <c:axId val="203659456"/>
        <c:scaling>
          <c:orientation val="minMax"/>
          <c:max val="6"/>
          <c:min val="1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3660032"/>
        <c:crosses val="autoZero"/>
        <c:crossBetween val="midCat"/>
        <c:majorUnit val="1"/>
      </c:valAx>
      <c:valAx>
        <c:axId val="203660032"/>
        <c:scaling>
          <c:orientation val="minMax"/>
          <c:max val="70000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365945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3175">
      <a:solidFill>
        <a:schemeClr val="tx1"/>
      </a:solidFill>
      <a:prstDash val="solid"/>
    </a:ln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spPr>
              <a:ln>
                <a:solidFill>
                  <a:schemeClr val="tx1"/>
                </a:solidFill>
              </a:ln>
            </c:spPr>
            <c:trendlineType val="linear"/>
            <c:dispRSqr val="1"/>
            <c:dispEq val="1"/>
            <c:trendlineLbl>
              <c:layout>
                <c:manualLayout>
                  <c:x val="0.20524762702400892"/>
                  <c:y val="0.4883118118118118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rgbClr val="0000FF"/>
                        </a:solidFill>
                      </a:defRPr>
                    </a:pPr>
                    <a:r>
                      <a:rPr lang="en-US" baseline="0" dirty="0"/>
                      <a:t>y = 1,0571x </a:t>
                    </a:r>
                    <a:r>
                      <a:rPr lang="en-US" baseline="0" dirty="0" smtClean="0"/>
                      <a:t/>
                    </a:r>
                    <a:br>
                      <a:rPr lang="en-US" baseline="0" dirty="0" smtClean="0"/>
                    </a:br>
                    <a:r>
                      <a:rPr lang="en-US" baseline="0" dirty="0" smtClean="0"/>
                      <a:t>R² </a:t>
                    </a:r>
                    <a:r>
                      <a:rPr lang="en-US" baseline="0" dirty="0"/>
                      <a:t>= 0,9795</a:t>
                    </a:r>
                    <a:endParaRPr lang="en-US" dirty="0"/>
                  </a:p>
                </c:rich>
              </c:tx>
              <c:numFmt formatCode="General" sourceLinked="0"/>
            </c:trendlineLbl>
          </c:trendline>
          <c:xVal>
            <c:numRef>
              <c:f>Comparaison!$D$2:$D$23</c:f>
              <c:numCache>
                <c:formatCode>General</c:formatCode>
                <c:ptCount val="22"/>
                <c:pt idx="0">
                  <c:v>0.55200000000000005</c:v>
                </c:pt>
                <c:pt idx="1">
                  <c:v>0.77900000000000003</c:v>
                </c:pt>
                <c:pt idx="2">
                  <c:v>0.36099999999999999</c:v>
                </c:pt>
                <c:pt idx="3">
                  <c:v>0.76200000000000001</c:v>
                </c:pt>
                <c:pt idx="4">
                  <c:v>0.14799999999999999</c:v>
                </c:pt>
                <c:pt idx="5">
                  <c:v>0.11600000000000001</c:v>
                </c:pt>
                <c:pt idx="6">
                  <c:v>0.14399999999999999</c:v>
                </c:pt>
                <c:pt idx="7">
                  <c:v>0.186</c:v>
                </c:pt>
                <c:pt idx="8">
                  <c:v>0.59799999999999998</c:v>
                </c:pt>
                <c:pt idx="9">
                  <c:v>0.77500000000000002</c:v>
                </c:pt>
                <c:pt idx="10">
                  <c:v>0.24</c:v>
                </c:pt>
                <c:pt idx="11">
                  <c:v>0.748</c:v>
                </c:pt>
                <c:pt idx="12">
                  <c:v>0.11899999999999999</c:v>
                </c:pt>
                <c:pt idx="13">
                  <c:v>0.27800000000000002</c:v>
                </c:pt>
                <c:pt idx="14">
                  <c:v>0.11600000000000001</c:v>
                </c:pt>
                <c:pt idx="15">
                  <c:v>0.107</c:v>
                </c:pt>
                <c:pt idx="16">
                  <c:v>0.59799999999999998</c:v>
                </c:pt>
                <c:pt idx="17">
                  <c:v>0.20300000000000001</c:v>
                </c:pt>
                <c:pt idx="18">
                  <c:v>0.1105</c:v>
                </c:pt>
                <c:pt idx="19">
                  <c:v>0.105</c:v>
                </c:pt>
                <c:pt idx="20">
                  <c:v>0.42099999999999999</c:v>
                </c:pt>
                <c:pt idx="21">
                  <c:v>0.41599999999999998</c:v>
                </c:pt>
              </c:numCache>
            </c:numRef>
          </c:xVal>
          <c:yVal>
            <c:numRef>
              <c:f>Comparaison!$C$2:$C$23</c:f>
              <c:numCache>
                <c:formatCode>0.000</c:formatCode>
                <c:ptCount val="22"/>
                <c:pt idx="0">
                  <c:v>0.60707853035479631</c:v>
                </c:pt>
                <c:pt idx="1">
                  <c:v>0.89505167936925101</c:v>
                </c:pt>
                <c:pt idx="2">
                  <c:v>0.48254960105124833</c:v>
                </c:pt>
                <c:pt idx="3">
                  <c:v>0.77052275006570303</c:v>
                </c:pt>
                <c:pt idx="4">
                  <c:v>0.17901033587385018</c:v>
                </c:pt>
                <c:pt idx="5">
                  <c:v>0.17122727779237842</c:v>
                </c:pt>
                <c:pt idx="6">
                  <c:v>0.16344421971090672</c:v>
                </c:pt>
                <c:pt idx="7">
                  <c:v>0.24905785860709589</c:v>
                </c:pt>
                <c:pt idx="8">
                  <c:v>0.64599382076215506</c:v>
                </c:pt>
                <c:pt idx="9">
                  <c:v>0.84835333088042053</c:v>
                </c:pt>
                <c:pt idx="10">
                  <c:v>0.31910538134034167</c:v>
                </c:pt>
                <c:pt idx="11">
                  <c:v>0.7627396919842313</c:v>
                </c:pt>
                <c:pt idx="12">
                  <c:v>0.12452892930354795</c:v>
                </c:pt>
                <c:pt idx="13">
                  <c:v>0.29575620709592643</c:v>
                </c:pt>
                <c:pt idx="14">
                  <c:v>0.10117975505913271</c:v>
                </c:pt>
                <c:pt idx="15">
                  <c:v>0.12452892930354795</c:v>
                </c:pt>
                <c:pt idx="16">
                  <c:v>0.63821076268068333</c:v>
                </c:pt>
                <c:pt idx="17">
                  <c:v>0.19457645203679369</c:v>
                </c:pt>
                <c:pt idx="18">
                  <c:v>9.3396696977660981E-2</c:v>
                </c:pt>
                <c:pt idx="19">
                  <c:v>0.10117975505913271</c:v>
                </c:pt>
                <c:pt idx="20">
                  <c:v>0.396935962155059</c:v>
                </c:pt>
                <c:pt idx="21">
                  <c:v>0.40471902023653084</c:v>
                </c:pt>
              </c:numCache>
            </c:numRef>
          </c:yVal>
          <c:smooth val="0"/>
        </c:ser>
        <c:ser>
          <c:idx val="1"/>
          <c:order val="1"/>
          <c:spPr>
            <a:ln w="28575">
              <a:noFill/>
            </a:ln>
          </c:spPr>
          <c:marker>
            <c:symbol val="none"/>
          </c:marker>
          <c:trendline>
            <c:trendlineType val="linear"/>
            <c:dispRSqr val="0"/>
            <c:dispEq val="0"/>
          </c:trendline>
          <c:xVal>
            <c:numRef>
              <c:f>Comparaison!$F$2:$F$3</c:f>
              <c:numCache>
                <c:formatCode>General</c:formatCode>
                <c:ptCount val="2"/>
              </c:numCache>
            </c:numRef>
          </c:xVal>
          <c:yVal>
            <c:numRef>
              <c:f>Comparaison!$G$2:$G$3</c:f>
              <c:numCache>
                <c:formatCode>General</c:formatCode>
                <c:ptCount val="2"/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6572224"/>
        <c:axId val="316572800"/>
      </c:scatterChart>
      <c:valAx>
        <c:axId val="316572224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fr-CA" sz="1600" baseline="0" dirty="0" smtClean="0"/>
                  <a:t>Tandem Mass </a:t>
                </a:r>
                <a:r>
                  <a:rPr lang="fr-CA" sz="1600" baseline="0" dirty="0" err="1" smtClean="0"/>
                  <a:t>Spectrometry</a:t>
                </a:r>
                <a:r>
                  <a:rPr lang="fr-CA" sz="1600" baseline="0" dirty="0" smtClean="0"/>
                  <a:t> (</a:t>
                </a:r>
                <a:r>
                  <a:rPr lang="fr-CA" sz="1600" baseline="0" dirty="0" err="1" smtClean="0"/>
                  <a:t>mmol</a:t>
                </a:r>
                <a:r>
                  <a:rPr lang="fr-CA" sz="1600" baseline="0" dirty="0" smtClean="0"/>
                  <a:t>/L</a:t>
                </a:r>
                <a:r>
                  <a:rPr lang="fr-CA" sz="1600" baseline="0" dirty="0"/>
                  <a:t>)</a:t>
                </a:r>
                <a:endParaRPr lang="fr-CA" sz="160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16572800"/>
        <c:crosses val="autoZero"/>
        <c:crossBetween val="midCat"/>
      </c:valAx>
      <c:valAx>
        <c:axId val="316572800"/>
        <c:scaling>
          <c:orientation val="minMax"/>
          <c:max val="1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600"/>
                </a:pPr>
                <a:r>
                  <a:rPr lang="fr-CA" sz="1600" dirty="0" smtClean="0"/>
                  <a:t>Jaffe </a:t>
                </a:r>
                <a:r>
                  <a:rPr lang="fr-CA" sz="1600" dirty="0" err="1" smtClean="0"/>
                  <a:t>Method</a:t>
                </a:r>
                <a:r>
                  <a:rPr lang="fr-CA" sz="1600" baseline="0" dirty="0" smtClean="0"/>
                  <a:t> </a:t>
                </a:r>
                <a:r>
                  <a:rPr lang="fr-CA" sz="1600" baseline="0" dirty="0"/>
                  <a:t>(</a:t>
                </a:r>
                <a:r>
                  <a:rPr lang="fr-CA" sz="1600" baseline="0" dirty="0" err="1"/>
                  <a:t>mmol</a:t>
                </a:r>
                <a:r>
                  <a:rPr lang="fr-CA" sz="1600" baseline="0" dirty="0"/>
                  <a:t>/L)</a:t>
                </a:r>
                <a:endParaRPr lang="fr-CA" sz="1600" dirty="0"/>
              </a:p>
            </c:rich>
          </c:tx>
          <c:layout/>
          <c:overlay val="0"/>
        </c:title>
        <c:numFmt formatCode="0.0" sourceLinked="0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316572224"/>
        <c:crosses val="autoZero"/>
        <c:crossBetween val="midCat"/>
      </c:valAx>
      <c:spPr>
        <a:solidFill>
          <a:schemeClr val="bg1"/>
        </a:solidFill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0.11167247474747474"/>
                  <c:y val="0.41025341880341881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0000FF"/>
                        </a:solidFill>
                      </a:defRPr>
                    </a:pPr>
                    <a:r>
                      <a:rPr lang="en-US" baseline="0" dirty="0"/>
                      <a:t>y = </a:t>
                    </a:r>
                    <a:r>
                      <a:rPr lang="en-US" baseline="0" dirty="0" smtClean="0"/>
                      <a:t>0,9904x</a:t>
                    </a:r>
                    <a:r>
                      <a:rPr lang="en-US" baseline="0" dirty="0"/>
                      <a:t/>
                    </a:r>
                    <a:br>
                      <a:rPr lang="en-US" baseline="0" dirty="0"/>
                    </a:br>
                    <a:r>
                      <a:rPr lang="en-US" baseline="0" dirty="0"/>
                      <a:t>R² = 0,9983</a:t>
                    </a:r>
                    <a:endParaRPr lang="en-US" dirty="0"/>
                  </a:p>
                </c:rich>
              </c:tx>
              <c:numFmt formatCode="General" sourceLinked="0"/>
            </c:trendlineLbl>
          </c:trendline>
          <c:xVal>
            <c:numRef>
              <c:f>ERNDIM!$B$10:$B$13</c:f>
              <c:numCache>
                <c:formatCode>0.0</c:formatCode>
                <c:ptCount val="4"/>
                <c:pt idx="0">
                  <c:v>0.76300000000000001</c:v>
                </c:pt>
                <c:pt idx="1">
                  <c:v>66.510000000000005</c:v>
                </c:pt>
                <c:pt idx="2">
                  <c:v>35.512999999999998</c:v>
                </c:pt>
                <c:pt idx="3">
                  <c:v>105.06699999999999</c:v>
                </c:pt>
              </c:numCache>
            </c:numRef>
          </c:xVal>
          <c:yVal>
            <c:numRef>
              <c:f>ERNDIM!$C$10:$C$13</c:f>
              <c:numCache>
                <c:formatCode>0.0</c:formatCode>
                <c:ptCount val="4"/>
                <c:pt idx="0">
                  <c:v>1.25</c:v>
                </c:pt>
                <c:pt idx="1">
                  <c:v>69.900000000000006</c:v>
                </c:pt>
                <c:pt idx="2">
                  <c:v>37</c:v>
                </c:pt>
                <c:pt idx="3">
                  <c:v>104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6575680"/>
        <c:axId val="316576256"/>
      </c:scatterChart>
      <c:valAx>
        <c:axId val="3165756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fr-CA" sz="1100"/>
                  <a:t>LC-MS/MS</a:t>
                </a:r>
                <a:r>
                  <a:rPr lang="fr-CA" sz="1100" baseline="0"/>
                  <a:t> Auray-Blais (</a:t>
                </a:r>
                <a:r>
                  <a:rPr lang="el-GR" sz="1100" baseline="0"/>
                  <a:t>μ</a:t>
                </a:r>
                <a:r>
                  <a:rPr lang="fr-CA" sz="1100" baseline="0"/>
                  <a:t>mol/L)</a:t>
                </a:r>
                <a:endParaRPr lang="fr-CA" sz="11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316576256"/>
        <c:crosses val="autoZero"/>
        <c:crossBetween val="midCat"/>
      </c:valAx>
      <c:valAx>
        <c:axId val="3165762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fr-CA" sz="1100"/>
                  <a:t>ERNDIM</a:t>
                </a:r>
                <a:r>
                  <a:rPr lang="fr-CA" sz="1100" baseline="0"/>
                  <a:t> (</a:t>
                </a:r>
                <a:r>
                  <a:rPr lang="el-GR" sz="1100" baseline="0"/>
                  <a:t>μ</a:t>
                </a:r>
                <a:r>
                  <a:rPr lang="fr-CA" sz="1100" baseline="0"/>
                  <a:t>mol/L)</a:t>
                </a:r>
                <a:endParaRPr lang="fr-CA" sz="11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316575680"/>
        <c:crosses val="autoZero"/>
        <c:crossBetween val="midCat"/>
      </c:valAx>
      <c:spPr>
        <a:solidFill>
          <a:schemeClr val="bg1"/>
        </a:solidFill>
      </c:spPr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86351706036744"/>
          <c:y val="0.10461163057742782"/>
          <c:w val="0.80334492563429571"/>
          <c:h val="0.71129538341158061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trendline>
            <c:trendlineType val="linear"/>
            <c:dispRSqr val="1"/>
            <c:dispEq val="1"/>
            <c:trendlineLbl>
              <c:layout>
                <c:manualLayout>
                  <c:x val="6.162020202020202E-2"/>
                  <c:y val="0.45440555555555556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0000FF"/>
                        </a:solidFill>
                      </a:defRPr>
                    </a:pPr>
                    <a:r>
                      <a:rPr lang="en-US" baseline="0" dirty="0"/>
                      <a:t>y = 0,9741x 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0,9937</a:t>
                    </a:r>
                    <a:endParaRPr lang="en-US" dirty="0"/>
                  </a:p>
                </c:rich>
              </c:tx>
              <c:numFmt formatCode="General" sourceLinked="0"/>
            </c:trendlineLbl>
          </c:trendline>
          <c:xVal>
            <c:numRef>
              <c:f>'ERNDIM (2)'!$B$25:$B$28</c:f>
              <c:numCache>
                <c:formatCode>0.0</c:formatCode>
                <c:ptCount val="4"/>
                <c:pt idx="0">
                  <c:v>28.177</c:v>
                </c:pt>
                <c:pt idx="1">
                  <c:v>95.745000000000005</c:v>
                </c:pt>
                <c:pt idx="2">
                  <c:v>65.834999999999994</c:v>
                </c:pt>
                <c:pt idx="3">
                  <c:v>138.34700000000001</c:v>
                </c:pt>
              </c:numCache>
            </c:numRef>
          </c:xVal>
          <c:yVal>
            <c:numRef>
              <c:f>'ERNDIM (2)'!$C$25:$C$28</c:f>
              <c:numCache>
                <c:formatCode>0.0</c:formatCode>
                <c:ptCount val="4"/>
                <c:pt idx="0">
                  <c:v>33.700000000000003</c:v>
                </c:pt>
                <c:pt idx="1">
                  <c:v>105</c:v>
                </c:pt>
                <c:pt idx="2">
                  <c:v>68</c:v>
                </c:pt>
                <c:pt idx="3">
                  <c:v>139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6578560"/>
        <c:axId val="316579136"/>
      </c:scatterChart>
      <c:valAx>
        <c:axId val="316578560"/>
        <c:scaling>
          <c:orientation val="minMax"/>
          <c:max val="15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fr-CA" sz="1100"/>
                  <a:t>LC-MS/MS</a:t>
                </a:r>
                <a:r>
                  <a:rPr lang="fr-CA" sz="1100" baseline="0"/>
                  <a:t> Auray-Blais (</a:t>
                </a:r>
                <a:r>
                  <a:rPr lang="el-GR" sz="1100" baseline="0"/>
                  <a:t>μ</a:t>
                </a:r>
                <a:r>
                  <a:rPr lang="fr-CA" sz="1100" baseline="0"/>
                  <a:t>mol/L)</a:t>
                </a:r>
                <a:endParaRPr lang="fr-CA" sz="11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316579136"/>
        <c:crosses val="autoZero"/>
        <c:crossBetween val="midCat"/>
      </c:valAx>
      <c:valAx>
        <c:axId val="316579136"/>
        <c:scaling>
          <c:orientation val="minMax"/>
          <c:max val="15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fr-CA" sz="1100"/>
                  <a:t>ERNDIM</a:t>
                </a:r>
                <a:r>
                  <a:rPr lang="fr-CA" sz="1100" baseline="0"/>
                  <a:t> (</a:t>
                </a:r>
                <a:r>
                  <a:rPr lang="el-GR" sz="1100" baseline="0"/>
                  <a:t>μ</a:t>
                </a:r>
                <a:r>
                  <a:rPr lang="fr-CA" sz="1100" baseline="0"/>
                  <a:t>mol/L)</a:t>
                </a:r>
                <a:endParaRPr lang="fr-CA" sz="11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316578560"/>
        <c:crosses val="autoZero"/>
        <c:crossBetween val="midCat"/>
      </c:valAx>
      <c:spPr>
        <a:solidFill>
          <a:schemeClr val="bg1"/>
        </a:solidFill>
      </c:spPr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0.12999520202020201"/>
                  <c:y val="0.40482606837606838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0000FF"/>
                        </a:solidFill>
                      </a:defRPr>
                    </a:pPr>
                    <a:r>
                      <a:rPr lang="en-US" baseline="0" dirty="0"/>
                      <a:t>y = </a:t>
                    </a:r>
                    <a:r>
                      <a:rPr lang="en-US" baseline="0" dirty="0" smtClean="0"/>
                      <a:t>0,9163x</a:t>
                    </a:r>
                    <a:r>
                      <a:rPr lang="en-US" baseline="0" dirty="0"/>
                      <a:t/>
                    </a:r>
                    <a:br>
                      <a:rPr lang="en-US" baseline="0" dirty="0"/>
                    </a:br>
                    <a:r>
                      <a:rPr lang="en-US" baseline="0" dirty="0"/>
                      <a:t>R² = 0,9989</a:t>
                    </a:r>
                    <a:endParaRPr lang="en-US" dirty="0"/>
                  </a:p>
                </c:rich>
              </c:tx>
              <c:numFmt formatCode="General" sourceLinked="0"/>
            </c:trendlineLbl>
          </c:trendline>
          <c:xVal>
            <c:numRef>
              <c:f>'ERNDIM (2)'!$B$40:$B$43</c:f>
              <c:numCache>
                <c:formatCode>0.0</c:formatCode>
                <c:ptCount val="4"/>
                <c:pt idx="0">
                  <c:v>37.325000000000003</c:v>
                </c:pt>
                <c:pt idx="1">
                  <c:v>362.44299999999998</c:v>
                </c:pt>
                <c:pt idx="2">
                  <c:v>191.023</c:v>
                </c:pt>
                <c:pt idx="3">
                  <c:v>545.79300000000001</c:v>
                </c:pt>
              </c:numCache>
            </c:numRef>
          </c:xVal>
          <c:yVal>
            <c:numRef>
              <c:f>'ERNDIM (2)'!$C$40:$C$43</c:f>
              <c:numCache>
                <c:formatCode>0.0</c:formatCode>
                <c:ptCount val="4"/>
                <c:pt idx="0">
                  <c:v>38.4</c:v>
                </c:pt>
                <c:pt idx="1">
                  <c:v>348</c:v>
                </c:pt>
                <c:pt idx="2">
                  <c:v>191</c:v>
                </c:pt>
                <c:pt idx="3">
                  <c:v>505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082496"/>
        <c:axId val="386083648"/>
      </c:scatterChart>
      <c:valAx>
        <c:axId val="386082496"/>
        <c:scaling>
          <c:orientation val="minMax"/>
          <c:max val="6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fr-CA" sz="1100"/>
                  <a:t>LC-MS/MS</a:t>
                </a:r>
                <a:r>
                  <a:rPr lang="fr-CA" sz="1100" baseline="0"/>
                  <a:t> Auray-Blais (</a:t>
                </a:r>
                <a:r>
                  <a:rPr lang="el-GR" sz="1100" baseline="0"/>
                  <a:t>μ</a:t>
                </a:r>
                <a:r>
                  <a:rPr lang="fr-CA" sz="1100" baseline="0"/>
                  <a:t>mol/L)</a:t>
                </a:r>
                <a:endParaRPr lang="fr-CA" sz="11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386083648"/>
        <c:crosses val="autoZero"/>
        <c:crossBetween val="midCat"/>
      </c:valAx>
      <c:valAx>
        <c:axId val="386083648"/>
        <c:scaling>
          <c:orientation val="minMax"/>
          <c:max val="6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fr-CA" sz="1100"/>
                  <a:t>ERNDIM</a:t>
                </a:r>
                <a:r>
                  <a:rPr lang="fr-CA" sz="1100" baseline="0"/>
                  <a:t> (</a:t>
                </a:r>
                <a:r>
                  <a:rPr lang="el-GR" sz="1100" baseline="0"/>
                  <a:t>μ</a:t>
                </a:r>
                <a:r>
                  <a:rPr lang="fr-CA" sz="1100" baseline="0"/>
                  <a:t>mol/L)</a:t>
                </a:r>
                <a:endParaRPr lang="fr-CA" sz="11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386082496"/>
        <c:crosses val="autoZero"/>
        <c:crossBetween val="midCat"/>
      </c:valAx>
      <c:spPr>
        <a:solidFill>
          <a:schemeClr val="bg1"/>
        </a:solidFill>
      </c:spPr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trendline>
            <c:trendlineType val="linear"/>
            <c:dispRSqr val="1"/>
            <c:dispEq val="1"/>
            <c:trendlineLbl>
              <c:layout>
                <c:manualLayout>
                  <c:x val="0.19583434343434344"/>
                  <c:y val="0.39939871794871795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0000FF"/>
                        </a:solidFill>
                      </a:defRPr>
                    </a:pPr>
                    <a:r>
                      <a:rPr lang="en-US" baseline="0" dirty="0"/>
                      <a:t>y = </a:t>
                    </a:r>
                    <a:r>
                      <a:rPr lang="en-US" baseline="0" dirty="0" smtClean="0"/>
                      <a:t>1,1407x</a:t>
                    </a:r>
                    <a:r>
                      <a:rPr lang="en-US" baseline="0" dirty="0"/>
                      <a:t/>
                    </a:r>
                    <a:br>
                      <a:rPr lang="en-US" baseline="0" dirty="0"/>
                    </a:br>
                    <a:r>
                      <a:rPr lang="en-US" baseline="0" dirty="0"/>
                      <a:t>R² = 0,9711</a:t>
                    </a:r>
                    <a:endParaRPr lang="en-US" dirty="0"/>
                  </a:p>
                </c:rich>
              </c:tx>
              <c:numFmt formatCode="General" sourceLinked="0"/>
            </c:trendlineLbl>
          </c:trendline>
          <c:xVal>
            <c:numRef>
              <c:f>'ERNDIM (2)'!$B$55:$B$58</c:f>
              <c:numCache>
                <c:formatCode>0.0</c:formatCode>
                <c:ptCount val="4"/>
                <c:pt idx="0">
                  <c:v>2.9350000000000001</c:v>
                </c:pt>
                <c:pt idx="1">
                  <c:v>10.021000000000001</c:v>
                </c:pt>
                <c:pt idx="2">
                  <c:v>6.1689999999999996</c:v>
                </c:pt>
                <c:pt idx="3">
                  <c:v>11.583</c:v>
                </c:pt>
              </c:numCache>
            </c:numRef>
          </c:xVal>
          <c:yVal>
            <c:numRef>
              <c:f>'ERNDIM (2)'!$C$55:$C$58</c:f>
              <c:numCache>
                <c:formatCode>0.0</c:formatCode>
                <c:ptCount val="4"/>
                <c:pt idx="0">
                  <c:v>3</c:v>
                </c:pt>
                <c:pt idx="1">
                  <c:v>9.8699999999999992</c:v>
                </c:pt>
                <c:pt idx="2">
                  <c:v>6.45</c:v>
                </c:pt>
                <c:pt idx="3">
                  <c:v>13.5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085376"/>
        <c:axId val="386085952"/>
      </c:scatterChart>
      <c:valAx>
        <c:axId val="386085376"/>
        <c:scaling>
          <c:orientation val="minMax"/>
          <c:max val="1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fr-CA" sz="1100"/>
                  <a:t>LC-MS/MS</a:t>
                </a:r>
                <a:r>
                  <a:rPr lang="fr-CA" sz="1100" baseline="0"/>
                  <a:t> Auray-Blais (mmol/L)</a:t>
                </a:r>
                <a:endParaRPr lang="fr-CA" sz="11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386085952"/>
        <c:crosses val="autoZero"/>
        <c:crossBetween val="midCat"/>
      </c:valAx>
      <c:valAx>
        <c:axId val="386085952"/>
        <c:scaling>
          <c:orientation val="minMax"/>
          <c:max val="15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fr-CA" sz="1100"/>
                  <a:t>ERNDIM</a:t>
                </a:r>
                <a:r>
                  <a:rPr lang="fr-CA" sz="1100" baseline="0"/>
                  <a:t> (mmol/L)</a:t>
                </a:r>
                <a:endParaRPr lang="fr-CA" sz="11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386085376"/>
        <c:crosses val="autoZero"/>
        <c:crossBetween val="midCat"/>
      </c:valAx>
      <c:spPr>
        <a:solidFill>
          <a:schemeClr val="bg1"/>
        </a:solidFill>
      </c:spPr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0.1430121212121212"/>
                  <c:y val="0.39939871794871795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0000FF"/>
                        </a:solidFill>
                      </a:defRPr>
                    </a:pPr>
                    <a:r>
                      <a:rPr lang="en-US" baseline="0" dirty="0"/>
                      <a:t>y = </a:t>
                    </a:r>
                    <a:r>
                      <a:rPr lang="en-US" baseline="0" dirty="0" smtClean="0"/>
                      <a:t>1,0099x</a:t>
                    </a:r>
                    <a:r>
                      <a:rPr lang="en-US" baseline="0" dirty="0"/>
                      <a:t/>
                    </a:r>
                    <a:br>
                      <a:rPr lang="en-US" baseline="0" dirty="0"/>
                    </a:br>
                    <a:r>
                      <a:rPr lang="en-US" baseline="0" dirty="0"/>
                      <a:t>R² = 0,9981</a:t>
                    </a:r>
                    <a:endParaRPr lang="en-US" dirty="0"/>
                  </a:p>
                </c:rich>
              </c:tx>
              <c:numFmt formatCode="General" sourceLinked="0"/>
            </c:trendlineLbl>
          </c:trendline>
          <c:xVal>
            <c:numRef>
              <c:f>'ERNDIM (2)'!$B$68:$B$71</c:f>
              <c:numCache>
                <c:formatCode>0.0</c:formatCode>
                <c:ptCount val="4"/>
                <c:pt idx="0">
                  <c:v>67.881</c:v>
                </c:pt>
                <c:pt idx="1">
                  <c:v>14.627000000000001</c:v>
                </c:pt>
                <c:pt idx="2">
                  <c:v>116.821</c:v>
                </c:pt>
                <c:pt idx="3">
                  <c:v>256.83999999999997</c:v>
                </c:pt>
              </c:numCache>
            </c:numRef>
          </c:xVal>
          <c:yVal>
            <c:numRef>
              <c:f>'ERNDIM (2)'!$C$68:$C$71</c:f>
              <c:numCache>
                <c:formatCode>0.0</c:formatCode>
                <c:ptCount val="4"/>
                <c:pt idx="0">
                  <c:v>62.2</c:v>
                </c:pt>
                <c:pt idx="1">
                  <c:v>14</c:v>
                </c:pt>
                <c:pt idx="2">
                  <c:v>107</c:v>
                </c:pt>
                <c:pt idx="3">
                  <c:v>257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088256"/>
        <c:axId val="403685376"/>
      </c:scatterChart>
      <c:valAx>
        <c:axId val="386088256"/>
        <c:scaling>
          <c:orientation val="minMax"/>
          <c:max val="3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fr-CA" sz="1100"/>
                  <a:t>LC-MS/MS</a:t>
                </a:r>
                <a:r>
                  <a:rPr lang="fr-CA" sz="1100" baseline="0"/>
                  <a:t> Auray-Blais (</a:t>
                </a:r>
                <a:r>
                  <a:rPr lang="el-GR" sz="1100" baseline="0"/>
                  <a:t>μ</a:t>
                </a:r>
                <a:r>
                  <a:rPr lang="fr-CA" sz="1100" baseline="0"/>
                  <a:t>mol/L)</a:t>
                </a:r>
                <a:endParaRPr lang="fr-CA" sz="11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403685376"/>
        <c:crosses val="autoZero"/>
        <c:crossBetween val="midCat"/>
      </c:valAx>
      <c:valAx>
        <c:axId val="403685376"/>
        <c:scaling>
          <c:orientation val="minMax"/>
          <c:max val="3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fr-CA" sz="1100"/>
                  <a:t>ERNDIM</a:t>
                </a:r>
                <a:r>
                  <a:rPr lang="fr-CA" sz="1100" baseline="0"/>
                  <a:t> (</a:t>
                </a:r>
                <a:r>
                  <a:rPr lang="el-GR" sz="1100" baseline="0"/>
                  <a:t>μ</a:t>
                </a:r>
                <a:r>
                  <a:rPr lang="fr-CA" sz="1100" baseline="0"/>
                  <a:t>mol/L)</a:t>
                </a:r>
                <a:endParaRPr lang="fr-CA" sz="11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386088256"/>
        <c:crosses val="autoZero"/>
        <c:crossBetween val="midCat"/>
      </c:valAx>
      <c:spPr>
        <a:solidFill>
          <a:schemeClr val="bg1"/>
        </a:solidFill>
      </c:spPr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CB5D7A-94EF-4516-A785-BC5DB861E361}" type="doc">
      <dgm:prSet loTypeId="urn:microsoft.com/office/officeart/2009/3/layout/IncreasingArrowsProcess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D62864DE-5886-42F4-963D-E533EB8607BB}" type="pres">
      <dgm:prSet presAssocID="{87CB5D7A-94EF-4516-A785-BC5DB861E3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fr-CA"/>
        </a:p>
      </dgm:t>
    </dgm:pt>
  </dgm:ptLst>
  <dgm:cxnLst>
    <dgm:cxn modelId="{33BA46A6-74AF-439E-97D1-17398B48E0A2}" type="presOf" srcId="{87CB5D7A-94EF-4516-A785-BC5DB861E361}" destId="{D62864DE-5886-42F4-963D-E533EB8607BB}" srcOrd="0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CB5D7A-94EF-4516-A785-BC5DB861E361}" type="doc">
      <dgm:prSet loTypeId="urn:microsoft.com/office/officeart/2009/3/layout/IncreasingArrowsProcess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D62864DE-5886-42F4-963D-E533EB8607BB}" type="pres">
      <dgm:prSet presAssocID="{87CB5D7A-94EF-4516-A785-BC5DB861E3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fr-CA"/>
        </a:p>
      </dgm:t>
    </dgm:pt>
  </dgm:ptLst>
  <dgm:cxnLst>
    <dgm:cxn modelId="{B99A15AD-7CBE-4D6A-919E-1432BCF80668}" type="presOf" srcId="{87CB5D7A-94EF-4516-A785-BC5DB861E361}" destId="{D62864DE-5886-42F4-963D-E533EB8607BB}" srcOrd="0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CB5D7A-94EF-4516-A785-BC5DB861E361}" type="doc">
      <dgm:prSet loTypeId="urn:microsoft.com/office/officeart/2009/3/layout/IncreasingArrowsProcess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8C9A592E-ACA7-48A5-ACBB-F173D5FB4998}">
      <dgm:prSet phldrT="[Texte]" custT="1"/>
      <dgm:spPr/>
      <dgm:t>
        <a:bodyPr/>
        <a:lstStyle/>
        <a:p>
          <a:r>
            <a:rPr lang="fr-CA" sz="2100" dirty="0" err="1" smtClean="0"/>
            <a:t>Increase</a:t>
          </a:r>
          <a:r>
            <a:rPr lang="fr-CA" sz="2100" dirty="0" smtClean="0"/>
            <a:t> the </a:t>
          </a:r>
          <a:r>
            <a:rPr lang="fr-CA" sz="2100" dirty="0" err="1" smtClean="0"/>
            <a:t>number</a:t>
          </a:r>
          <a:r>
            <a:rPr lang="fr-CA" sz="2100" dirty="0" smtClean="0"/>
            <a:t> of </a:t>
          </a:r>
          <a:r>
            <a:rPr lang="fr-CA" sz="2100" dirty="0" err="1" smtClean="0"/>
            <a:t>diseases</a:t>
          </a:r>
          <a:r>
            <a:rPr lang="fr-CA" sz="2100" dirty="0" smtClean="0"/>
            <a:t> </a:t>
          </a:r>
          <a:r>
            <a:rPr lang="fr-CA" sz="2100" dirty="0" err="1" smtClean="0"/>
            <a:t>detected</a:t>
          </a:r>
          <a:r>
            <a:rPr lang="fr-CA" sz="2100" dirty="0" smtClean="0"/>
            <a:t> by the Mass Urine Screening Program</a:t>
          </a:r>
          <a:endParaRPr lang="fr-CA" sz="2100" dirty="0"/>
        </a:p>
      </dgm:t>
    </dgm:pt>
    <dgm:pt modelId="{2C84354B-CD9F-48C8-9D32-1ED5AAF0AA51}" type="parTrans" cxnId="{1B0F300A-46F7-41B5-8AE2-4842D2279EE8}">
      <dgm:prSet/>
      <dgm:spPr/>
      <dgm:t>
        <a:bodyPr/>
        <a:lstStyle/>
        <a:p>
          <a:endParaRPr lang="fr-CA"/>
        </a:p>
      </dgm:t>
    </dgm:pt>
    <dgm:pt modelId="{A5113690-B6DC-466B-9480-7215B0762880}" type="sibTrans" cxnId="{1B0F300A-46F7-41B5-8AE2-4842D2279EE8}">
      <dgm:prSet/>
      <dgm:spPr/>
      <dgm:t>
        <a:bodyPr/>
        <a:lstStyle/>
        <a:p>
          <a:endParaRPr lang="fr-CA"/>
        </a:p>
      </dgm:t>
    </dgm:pt>
    <dgm:pt modelId="{92DF55DF-F199-4B25-ACE5-73BA92AB3133}">
      <dgm:prSet phldrT="[Texte]"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endParaRPr lang="fr-CA" sz="1400" dirty="0" smtClean="0"/>
        </a:p>
        <a:p>
          <a:pPr marL="180975" indent="-180975"/>
          <a:r>
            <a:rPr lang="fr-CA" sz="1400" dirty="0" smtClean="0">
              <a:solidFill>
                <a:srgbClr val="002060"/>
              </a:solidFill>
            </a:rPr>
            <a:t>● </a:t>
          </a:r>
          <a:r>
            <a:rPr lang="fr-CA" sz="1800" b="1" dirty="0" err="1" smtClean="0">
              <a:solidFill>
                <a:srgbClr val="002060"/>
              </a:solidFill>
            </a:rPr>
            <a:t>Creatine</a:t>
          </a:r>
          <a:r>
            <a:rPr lang="fr-CA" sz="1800" b="1" dirty="0" smtClean="0">
              <a:solidFill>
                <a:srgbClr val="002060"/>
              </a:solidFill>
            </a:rPr>
            <a:t> </a:t>
          </a:r>
          <a:r>
            <a:rPr lang="fr-CA" sz="1800" b="1" dirty="0" err="1" smtClean="0">
              <a:solidFill>
                <a:srgbClr val="002060"/>
              </a:solidFill>
            </a:rPr>
            <a:t>synthesis</a:t>
          </a:r>
          <a:r>
            <a:rPr lang="fr-CA" sz="1800" b="1" dirty="0" smtClean="0">
              <a:solidFill>
                <a:srgbClr val="002060"/>
              </a:solidFill>
            </a:rPr>
            <a:t> and transport </a:t>
          </a:r>
          <a:r>
            <a:rPr lang="fr-CA" sz="1800" b="1" dirty="0" err="1" smtClean="0">
              <a:solidFill>
                <a:srgbClr val="002060"/>
              </a:solidFill>
            </a:rPr>
            <a:t>disorders</a:t>
          </a:r>
          <a:r>
            <a:rPr lang="fr-CA" sz="1800" b="1" dirty="0" smtClean="0">
              <a:solidFill>
                <a:srgbClr val="002060"/>
              </a:solidFill>
            </a:rPr>
            <a:t> </a:t>
          </a:r>
          <a:r>
            <a:rPr lang="fr-CA" sz="1600" b="1" dirty="0" smtClean="0">
              <a:solidFill>
                <a:srgbClr val="002060"/>
              </a:solidFill>
            </a:rPr>
            <a:t>(3)</a:t>
          </a:r>
        </a:p>
        <a:p>
          <a:pPr marL="85725" indent="-85725"/>
          <a:r>
            <a:rPr lang="fr-CA" sz="1600" dirty="0" smtClean="0">
              <a:solidFill>
                <a:srgbClr val="002060"/>
              </a:solidFill>
            </a:rPr>
            <a:t> - Arginine-</a:t>
          </a:r>
          <a:r>
            <a:rPr lang="fr-CA" sz="1600" b="0" dirty="0" smtClean="0">
              <a:solidFill>
                <a:srgbClr val="002060"/>
              </a:solidFill>
            </a:rPr>
            <a:t>g</a:t>
          </a:r>
          <a:r>
            <a:rPr lang="fr-CA" sz="1600" dirty="0" smtClean="0">
              <a:solidFill>
                <a:srgbClr val="002060"/>
              </a:solidFill>
            </a:rPr>
            <a:t>lycine </a:t>
          </a:r>
          <a:r>
            <a:rPr lang="fr-CA" sz="1600" b="0" dirty="0" err="1" smtClean="0">
              <a:solidFill>
                <a:srgbClr val="002060"/>
              </a:solidFill>
            </a:rPr>
            <a:t>amidinotr</a:t>
          </a:r>
          <a:r>
            <a:rPr lang="fr-CA" sz="1600" dirty="0" err="1" smtClean="0">
              <a:solidFill>
                <a:srgbClr val="002060"/>
              </a:solidFill>
            </a:rPr>
            <a:t>ansferase</a:t>
          </a:r>
          <a:r>
            <a:rPr lang="fr-CA" sz="1600" dirty="0" smtClean="0">
              <a:solidFill>
                <a:srgbClr val="002060"/>
              </a:solidFill>
            </a:rPr>
            <a:t> </a:t>
          </a:r>
          <a:r>
            <a:rPr lang="fr-CA" sz="1600" dirty="0" err="1" smtClean="0">
              <a:solidFill>
                <a:srgbClr val="002060"/>
              </a:solidFill>
            </a:rPr>
            <a:t>deficiency</a:t>
          </a:r>
          <a:r>
            <a:rPr lang="fr-CA" sz="1600" dirty="0" smtClean="0">
              <a:solidFill>
                <a:srgbClr val="002060"/>
              </a:solidFill>
            </a:rPr>
            <a:t> (</a:t>
          </a:r>
          <a:r>
            <a:rPr lang="fr-CA" sz="1600" b="1" dirty="0" smtClean="0">
              <a:solidFill>
                <a:srgbClr val="002060"/>
              </a:solidFill>
            </a:rPr>
            <a:t>AGAT</a:t>
          </a:r>
          <a:r>
            <a:rPr lang="fr-CA" sz="1600" dirty="0" smtClean="0">
              <a:solidFill>
                <a:srgbClr val="002060"/>
              </a:solidFill>
            </a:rPr>
            <a:t>) </a:t>
          </a:r>
        </a:p>
        <a:p>
          <a:pPr marL="85725" indent="-85725"/>
          <a:r>
            <a:rPr lang="en-US" sz="1600" dirty="0" smtClean="0">
              <a:solidFill>
                <a:srgbClr val="002060"/>
              </a:solidFill>
            </a:rPr>
            <a:t> - </a:t>
          </a:r>
          <a:r>
            <a:rPr lang="en-US" sz="1600" dirty="0" err="1" smtClean="0">
              <a:solidFill>
                <a:srgbClr val="002060"/>
              </a:solidFill>
            </a:rPr>
            <a:t>G</a:t>
          </a:r>
          <a:r>
            <a:rPr lang="en-US" sz="1600" b="0" dirty="0" err="1" smtClean="0">
              <a:solidFill>
                <a:srgbClr val="002060"/>
              </a:solidFill>
            </a:rPr>
            <a:t>uanidinoacetate</a:t>
          </a:r>
          <a:r>
            <a:rPr lang="en-US" sz="1600" b="0" dirty="0" smtClean="0">
              <a:solidFill>
                <a:srgbClr val="002060"/>
              </a:solidFill>
            </a:rPr>
            <a:t>     </a:t>
          </a:r>
          <a:r>
            <a:rPr lang="en-US" sz="1600" b="0" dirty="0" err="1" smtClean="0">
              <a:solidFill>
                <a:srgbClr val="002060"/>
              </a:solidFill>
            </a:rPr>
            <a:t>methyltransferase</a:t>
          </a:r>
          <a:r>
            <a:rPr lang="en-US" sz="1600" b="0" dirty="0" smtClean="0">
              <a:solidFill>
                <a:srgbClr val="002060"/>
              </a:solidFill>
            </a:rPr>
            <a:t> </a:t>
          </a:r>
          <a:r>
            <a:rPr lang="en-US" sz="1600" dirty="0" smtClean="0">
              <a:solidFill>
                <a:srgbClr val="002060"/>
              </a:solidFill>
            </a:rPr>
            <a:t>(</a:t>
          </a:r>
          <a:r>
            <a:rPr lang="en-US" sz="1600" b="1" dirty="0" smtClean="0">
              <a:solidFill>
                <a:srgbClr val="002060"/>
              </a:solidFill>
            </a:rPr>
            <a:t>GAMT</a:t>
          </a:r>
          <a:r>
            <a:rPr lang="en-US" sz="1600" dirty="0" smtClean="0">
              <a:solidFill>
                <a:srgbClr val="002060"/>
              </a:solidFill>
            </a:rPr>
            <a:t>) </a:t>
          </a:r>
        </a:p>
        <a:p>
          <a:r>
            <a:rPr lang="fr-CA" sz="1600" dirty="0" smtClean="0">
              <a:solidFill>
                <a:srgbClr val="002060"/>
              </a:solidFill>
            </a:rPr>
            <a:t> - </a:t>
          </a:r>
          <a:r>
            <a:rPr lang="fr-CA" sz="1600" dirty="0" err="1" smtClean="0">
              <a:solidFill>
                <a:srgbClr val="002060"/>
              </a:solidFill>
            </a:rPr>
            <a:t>Creatine</a:t>
          </a:r>
          <a:r>
            <a:rPr lang="fr-CA" sz="1600" dirty="0" smtClean="0">
              <a:solidFill>
                <a:srgbClr val="002060"/>
              </a:solidFill>
            </a:rPr>
            <a:t> transporter </a:t>
          </a:r>
          <a:r>
            <a:rPr lang="fr-CA" sz="1600" dirty="0" err="1" smtClean="0">
              <a:solidFill>
                <a:srgbClr val="002060"/>
              </a:solidFill>
            </a:rPr>
            <a:t>deficit</a:t>
          </a:r>
          <a:r>
            <a:rPr lang="fr-CA" sz="1600" dirty="0" smtClean="0">
              <a:solidFill>
                <a:srgbClr val="002060"/>
              </a:solidFill>
            </a:rPr>
            <a:t> </a:t>
          </a:r>
        </a:p>
        <a:p>
          <a:r>
            <a:rPr lang="fr-CA" sz="1800" dirty="0" smtClean="0">
              <a:solidFill>
                <a:srgbClr val="002060"/>
              </a:solidFill>
            </a:rPr>
            <a:t>● </a:t>
          </a:r>
          <a:r>
            <a:rPr lang="fr-CA" sz="1600" b="1" dirty="0" err="1" smtClean="0">
              <a:solidFill>
                <a:srgbClr val="002060"/>
              </a:solidFill>
            </a:rPr>
            <a:t>Disorders</a:t>
          </a:r>
          <a:r>
            <a:rPr lang="fr-CA" sz="1600" b="1" dirty="0" smtClean="0">
              <a:solidFill>
                <a:srgbClr val="002060"/>
              </a:solidFill>
            </a:rPr>
            <a:t> of </a:t>
          </a:r>
          <a:r>
            <a:rPr lang="fr-CA" sz="1600" b="1" dirty="0" err="1" smtClean="0">
              <a:solidFill>
                <a:srgbClr val="002060"/>
              </a:solidFill>
            </a:rPr>
            <a:t>ornithine</a:t>
          </a:r>
          <a:r>
            <a:rPr lang="fr-CA" sz="1600" b="1" dirty="0" smtClean="0">
              <a:solidFill>
                <a:srgbClr val="002060"/>
              </a:solidFill>
            </a:rPr>
            <a:t/>
          </a:r>
          <a:br>
            <a:rPr lang="fr-CA" sz="1600" b="1" dirty="0" smtClean="0">
              <a:solidFill>
                <a:srgbClr val="002060"/>
              </a:solidFill>
            </a:rPr>
          </a:br>
          <a:r>
            <a:rPr lang="fr-CA" sz="1600" b="1" dirty="0" smtClean="0">
              <a:solidFill>
                <a:srgbClr val="002060"/>
              </a:solidFill>
            </a:rPr>
            <a:t>    </a:t>
          </a:r>
          <a:r>
            <a:rPr lang="fr-CA" sz="1600" b="1" dirty="0" err="1" smtClean="0">
              <a:solidFill>
                <a:srgbClr val="002060"/>
              </a:solidFill>
            </a:rPr>
            <a:t>metabolism</a:t>
          </a:r>
          <a:r>
            <a:rPr lang="fr-CA" sz="1600" b="1" dirty="0" smtClean="0">
              <a:solidFill>
                <a:srgbClr val="002060"/>
              </a:solidFill>
            </a:rPr>
            <a:t> (2)</a:t>
          </a:r>
        </a:p>
        <a:p>
          <a:pPr marL="180975" indent="-180975"/>
          <a:r>
            <a:rPr lang="fr-CA" sz="1600" b="0" dirty="0" smtClean="0">
              <a:solidFill>
                <a:srgbClr val="002060"/>
              </a:solidFill>
            </a:rPr>
            <a:t>- Triple H Syndrome</a:t>
          </a:r>
        </a:p>
        <a:p>
          <a:pPr marL="85725" indent="-85725"/>
          <a:r>
            <a:rPr lang="fr-CA" sz="1600" b="0" dirty="0" smtClean="0">
              <a:solidFill>
                <a:srgbClr val="002060"/>
              </a:solidFill>
            </a:rPr>
            <a:t>- </a:t>
          </a:r>
          <a:r>
            <a:rPr lang="fr-CA" sz="1600" b="0" dirty="0" err="1" smtClean="0">
              <a:solidFill>
                <a:srgbClr val="002060"/>
              </a:solidFill>
            </a:rPr>
            <a:t>O</a:t>
          </a:r>
          <a:r>
            <a:rPr lang="fr-CA" sz="1600" dirty="0" err="1" smtClean="0">
              <a:solidFill>
                <a:srgbClr val="002060"/>
              </a:solidFill>
            </a:rPr>
            <a:t>rnithine</a:t>
          </a:r>
          <a:r>
            <a:rPr lang="fr-CA" sz="1600" dirty="0" smtClean="0">
              <a:solidFill>
                <a:srgbClr val="002060"/>
              </a:solidFill>
            </a:rPr>
            <a:t> </a:t>
          </a:r>
          <a:r>
            <a:rPr lang="fr-CA" sz="1600" dirty="0" err="1" smtClean="0">
              <a:solidFill>
                <a:srgbClr val="002060"/>
              </a:solidFill>
            </a:rPr>
            <a:t>transcarbamylase</a:t>
          </a:r>
          <a:r>
            <a:rPr lang="fr-CA" sz="1600" dirty="0" smtClean="0">
              <a:solidFill>
                <a:srgbClr val="002060"/>
              </a:solidFill>
            </a:rPr>
            <a:t> </a:t>
          </a:r>
          <a:r>
            <a:rPr lang="fr-CA" sz="1600" dirty="0" err="1" smtClean="0">
              <a:solidFill>
                <a:srgbClr val="002060"/>
              </a:solidFill>
            </a:rPr>
            <a:t>deficiency</a:t>
          </a:r>
          <a:r>
            <a:rPr lang="fr-CA" sz="1600" dirty="0" smtClean="0">
              <a:solidFill>
                <a:srgbClr val="002060"/>
              </a:solidFill>
            </a:rPr>
            <a:t> </a:t>
          </a:r>
          <a:r>
            <a:rPr lang="fr-CA" sz="1600" b="1" dirty="0" smtClean="0">
              <a:solidFill>
                <a:srgbClr val="002060"/>
              </a:solidFill>
            </a:rPr>
            <a:t>(OTC)</a:t>
          </a:r>
          <a:endParaRPr lang="en-US" sz="1600" b="1" dirty="0" smtClean="0">
            <a:solidFill>
              <a:srgbClr val="002060"/>
            </a:solidFill>
          </a:endParaRPr>
        </a:p>
      </dgm:t>
    </dgm:pt>
    <dgm:pt modelId="{4F421C5F-CDA8-486E-BA3D-0055F1BAC981}" type="parTrans" cxnId="{6F430A80-786E-4209-8CD6-840DB779E6DA}">
      <dgm:prSet/>
      <dgm:spPr/>
      <dgm:t>
        <a:bodyPr/>
        <a:lstStyle/>
        <a:p>
          <a:endParaRPr lang="fr-CA"/>
        </a:p>
      </dgm:t>
    </dgm:pt>
    <dgm:pt modelId="{FC975A48-3BA9-4133-8EF5-16CADAA1E528}" type="sibTrans" cxnId="{6F430A80-786E-4209-8CD6-840DB779E6DA}">
      <dgm:prSet/>
      <dgm:spPr/>
      <dgm:t>
        <a:bodyPr/>
        <a:lstStyle/>
        <a:p>
          <a:endParaRPr lang="fr-CA"/>
        </a:p>
      </dgm:t>
    </dgm:pt>
    <dgm:pt modelId="{635B5D73-E65E-40BE-A1C4-6FCB65B46064}">
      <dgm:prSet phldrT="[Texte]" custT="1"/>
      <dgm:spPr/>
      <dgm:t>
        <a:bodyPr/>
        <a:lstStyle/>
        <a:p>
          <a:r>
            <a:rPr lang="fr-CA" sz="2200" dirty="0" err="1" smtClean="0"/>
            <a:t>Feasibility</a:t>
          </a:r>
          <a:r>
            <a:rPr lang="fr-CA" sz="2200" dirty="0" smtClean="0"/>
            <a:t> &amp; Importance</a:t>
          </a:r>
          <a:endParaRPr lang="fr-CA" sz="2200" dirty="0"/>
        </a:p>
      </dgm:t>
    </dgm:pt>
    <dgm:pt modelId="{81999581-078C-47FD-B118-B96FC5D6795E}" type="parTrans" cxnId="{1F726C6F-05B0-4D19-A593-A94B39C6FD81}">
      <dgm:prSet/>
      <dgm:spPr/>
      <dgm:t>
        <a:bodyPr/>
        <a:lstStyle/>
        <a:p>
          <a:endParaRPr lang="fr-CA"/>
        </a:p>
      </dgm:t>
    </dgm:pt>
    <dgm:pt modelId="{4C45A0F6-FD1A-48C1-9968-E2BADDDCD049}" type="sibTrans" cxnId="{1F726C6F-05B0-4D19-A593-A94B39C6FD81}">
      <dgm:prSet/>
      <dgm:spPr/>
      <dgm:t>
        <a:bodyPr/>
        <a:lstStyle/>
        <a:p>
          <a:endParaRPr lang="fr-CA"/>
        </a:p>
      </dgm:t>
    </dgm:pt>
    <dgm:pt modelId="{B1B2B879-9E3C-4EC3-BACF-EA126D2711C5}">
      <dgm:prSet phldrT="[Texte]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endParaRPr lang="fr-CA" sz="2000" dirty="0" smtClean="0"/>
        </a:p>
      </dgm:t>
    </dgm:pt>
    <dgm:pt modelId="{F71416FB-DC07-4C00-AC88-0A9515EF8555}" type="parTrans" cxnId="{B7FFAFA8-BF7C-4D20-9A0A-10A265C6C2D6}">
      <dgm:prSet/>
      <dgm:spPr/>
      <dgm:t>
        <a:bodyPr/>
        <a:lstStyle/>
        <a:p>
          <a:endParaRPr lang="fr-CA"/>
        </a:p>
      </dgm:t>
    </dgm:pt>
    <dgm:pt modelId="{20A72846-F6AC-45A3-ACC6-12AD3EEB2178}" type="sibTrans" cxnId="{B7FFAFA8-BF7C-4D20-9A0A-10A265C6C2D6}">
      <dgm:prSet/>
      <dgm:spPr/>
      <dgm:t>
        <a:bodyPr/>
        <a:lstStyle/>
        <a:p>
          <a:endParaRPr lang="fr-CA"/>
        </a:p>
      </dgm:t>
    </dgm:pt>
    <dgm:pt modelId="{49C862C8-36A9-4187-BEC9-2EFEB84AC302}">
      <dgm:prSet phldrT="[Texte]" custT="1"/>
      <dgm:spPr/>
      <dgm:t>
        <a:bodyPr/>
        <a:lstStyle/>
        <a:p>
          <a:r>
            <a:rPr lang="fr-CA" sz="2100" dirty="0" err="1" smtClean="0"/>
            <a:t>Methodology</a:t>
          </a:r>
          <a:r>
            <a:rPr lang="fr-CA" sz="2100" dirty="0" smtClean="0"/>
            <a:t> </a:t>
          </a:r>
          <a:r>
            <a:rPr lang="fr-CA" sz="2100" dirty="0" err="1" smtClean="0"/>
            <a:t>developed</a:t>
          </a:r>
          <a:endParaRPr lang="fr-CA" sz="2000" dirty="0"/>
        </a:p>
      </dgm:t>
    </dgm:pt>
    <dgm:pt modelId="{82C2CCFA-1BFC-43F0-AFAD-27C7D2109AFB}" type="parTrans" cxnId="{8D726C90-566A-4903-851F-9D617FEFB4F0}">
      <dgm:prSet/>
      <dgm:spPr/>
      <dgm:t>
        <a:bodyPr/>
        <a:lstStyle/>
        <a:p>
          <a:endParaRPr lang="fr-CA"/>
        </a:p>
      </dgm:t>
    </dgm:pt>
    <dgm:pt modelId="{F8794B14-A43C-4329-A38B-D6B43BC2ADE3}" type="sibTrans" cxnId="{8D726C90-566A-4903-851F-9D617FEFB4F0}">
      <dgm:prSet/>
      <dgm:spPr/>
      <dgm:t>
        <a:bodyPr/>
        <a:lstStyle/>
        <a:p>
          <a:endParaRPr lang="fr-CA"/>
        </a:p>
      </dgm:t>
    </dgm:pt>
    <dgm:pt modelId="{AED3CF6B-F79B-43D2-9175-167A5B3AAC25}">
      <dgm:prSet phldrT="[Texte]"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endParaRPr lang="fr-CA" sz="1400" dirty="0" smtClean="0"/>
        </a:p>
        <a:p>
          <a:endParaRPr lang="fr-CA" sz="1400" dirty="0" smtClean="0">
            <a:solidFill>
              <a:srgbClr val="002060"/>
            </a:solidFill>
          </a:endParaRPr>
        </a:p>
        <a:p>
          <a:r>
            <a:rPr lang="fr-CA" sz="1800" dirty="0" smtClean="0">
              <a:solidFill>
                <a:srgbClr val="002060"/>
              </a:solidFill>
            </a:rPr>
            <a:t>● UPLC-MS/MS</a:t>
          </a:r>
        </a:p>
        <a:p>
          <a:r>
            <a:rPr lang="fr-CA" sz="1800" dirty="0" smtClean="0">
              <a:solidFill>
                <a:srgbClr val="002060"/>
              </a:solidFill>
            </a:rPr>
            <a:t>● Validation of </a:t>
          </a:r>
          <a:r>
            <a:rPr lang="fr-CA" sz="1800" dirty="0" err="1" smtClean="0">
              <a:solidFill>
                <a:srgbClr val="002060"/>
              </a:solidFill>
            </a:rPr>
            <a:t>method</a:t>
          </a:r>
          <a:endParaRPr lang="fr-CA" sz="1800" dirty="0" smtClean="0">
            <a:solidFill>
              <a:srgbClr val="002060"/>
            </a:solidFill>
          </a:endParaRPr>
        </a:p>
        <a:p>
          <a:r>
            <a:rPr lang="fr-CA" sz="1800" dirty="0" smtClean="0">
              <a:solidFill>
                <a:srgbClr val="002060"/>
              </a:solidFill>
            </a:rPr>
            <a:t>● </a:t>
          </a:r>
          <a:r>
            <a:rPr lang="fr-CA" sz="1800" dirty="0" err="1" smtClean="0">
              <a:solidFill>
                <a:srgbClr val="002060"/>
              </a:solidFill>
            </a:rPr>
            <a:t>Preliminary</a:t>
          </a:r>
          <a:r>
            <a:rPr lang="fr-CA" sz="1800" dirty="0" smtClean="0">
              <a:solidFill>
                <a:srgbClr val="002060"/>
              </a:solidFill>
            </a:rPr>
            <a:t> </a:t>
          </a:r>
          <a:r>
            <a:rPr lang="fr-CA" sz="1800" dirty="0" err="1" smtClean="0">
              <a:solidFill>
                <a:srgbClr val="002060"/>
              </a:solidFill>
            </a:rPr>
            <a:t>reference</a:t>
          </a:r>
          <a:r>
            <a:rPr lang="fr-CA" sz="1800" dirty="0" smtClean="0">
              <a:solidFill>
                <a:srgbClr val="002060"/>
              </a:solidFill>
            </a:rPr>
            <a:t> values</a:t>
          </a:r>
        </a:p>
        <a:p>
          <a:r>
            <a:rPr lang="fr-CA" sz="1800" dirty="0" smtClean="0">
              <a:solidFill>
                <a:srgbClr val="002060"/>
              </a:solidFill>
            </a:rPr>
            <a:t>● ERNDIM &amp; patient </a:t>
          </a:r>
          <a:r>
            <a:rPr lang="fr-CA" sz="1800" dirty="0" err="1" smtClean="0">
              <a:solidFill>
                <a:srgbClr val="002060"/>
              </a:solidFill>
            </a:rPr>
            <a:t>samples</a:t>
          </a:r>
          <a:r>
            <a:rPr lang="fr-CA" sz="1800" dirty="0" smtClean="0">
              <a:solidFill>
                <a:srgbClr val="002060"/>
              </a:solidFill>
            </a:rPr>
            <a:t> </a:t>
          </a:r>
        </a:p>
        <a:p>
          <a:endParaRPr lang="fr-CA" sz="1800" dirty="0" smtClean="0">
            <a:solidFill>
              <a:srgbClr val="002060"/>
            </a:solidFill>
          </a:endParaRPr>
        </a:p>
      </dgm:t>
    </dgm:pt>
    <dgm:pt modelId="{1AFF4BFC-CE82-4C70-BA4F-A5B4B4B0C652}" type="parTrans" cxnId="{B192FE61-FD01-408B-9E4F-D13FA6C85558}">
      <dgm:prSet/>
      <dgm:spPr/>
      <dgm:t>
        <a:bodyPr/>
        <a:lstStyle/>
        <a:p>
          <a:endParaRPr lang="fr-CA"/>
        </a:p>
      </dgm:t>
    </dgm:pt>
    <dgm:pt modelId="{51BD3CDF-210F-4442-8A71-681D4C778933}" type="sibTrans" cxnId="{B192FE61-FD01-408B-9E4F-D13FA6C85558}">
      <dgm:prSet/>
      <dgm:spPr/>
      <dgm:t>
        <a:bodyPr/>
        <a:lstStyle/>
        <a:p>
          <a:endParaRPr lang="fr-CA"/>
        </a:p>
      </dgm:t>
    </dgm:pt>
    <dgm:pt modelId="{E4173A82-81E3-419B-8942-EC573346034C}">
      <dgm:prSet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r>
            <a:rPr lang="fr-CA" sz="1800" dirty="0" smtClean="0">
              <a:solidFill>
                <a:srgbClr val="002060"/>
              </a:solidFill>
            </a:rPr>
            <a:t>● </a:t>
          </a:r>
          <a:r>
            <a:rPr lang="fr-CA" sz="1800" dirty="0" err="1" smtClean="0">
              <a:solidFill>
                <a:srgbClr val="002060"/>
              </a:solidFill>
            </a:rPr>
            <a:t>Determine</a:t>
          </a:r>
          <a:r>
            <a:rPr lang="fr-CA" sz="1800" dirty="0" smtClean="0">
              <a:solidFill>
                <a:srgbClr val="002060"/>
              </a:solidFill>
            </a:rPr>
            <a:t> the incidence</a:t>
          </a:r>
        </a:p>
        <a:p>
          <a:pPr marL="180975" indent="-180975"/>
          <a:r>
            <a:rPr lang="fr-CA" sz="1800" dirty="0" smtClean="0">
              <a:solidFill>
                <a:srgbClr val="002060"/>
              </a:solidFill>
            </a:rPr>
            <a:t>● </a:t>
          </a:r>
          <a:r>
            <a:rPr lang="fr-CA" sz="1800" dirty="0" err="1" smtClean="0">
              <a:solidFill>
                <a:srgbClr val="002060"/>
              </a:solidFill>
            </a:rPr>
            <a:t>Early</a:t>
          </a:r>
          <a:r>
            <a:rPr lang="fr-CA" sz="1800" dirty="0" smtClean="0">
              <a:solidFill>
                <a:srgbClr val="002060"/>
              </a:solidFill>
            </a:rPr>
            <a:t> </a:t>
          </a:r>
          <a:r>
            <a:rPr lang="fr-CA" sz="1800" dirty="0" err="1" smtClean="0">
              <a:solidFill>
                <a:srgbClr val="002060"/>
              </a:solidFill>
            </a:rPr>
            <a:t>detection</a:t>
          </a:r>
          <a:endParaRPr lang="fr-CA" sz="1800" dirty="0" smtClean="0">
            <a:solidFill>
              <a:srgbClr val="002060"/>
            </a:solidFill>
          </a:endParaRPr>
        </a:p>
        <a:p>
          <a:pPr marL="180975" indent="-180975"/>
          <a:r>
            <a:rPr lang="fr-CA" sz="1800" dirty="0" smtClean="0">
              <a:solidFill>
                <a:srgbClr val="002060"/>
              </a:solidFill>
            </a:rPr>
            <a:t>● </a:t>
          </a:r>
          <a:r>
            <a:rPr lang="fr-CA" sz="1800" dirty="0" err="1" smtClean="0">
              <a:solidFill>
                <a:srgbClr val="002060"/>
              </a:solidFill>
            </a:rPr>
            <a:t>Treatment</a:t>
          </a:r>
          <a:r>
            <a:rPr lang="fr-CA" sz="1800" dirty="0" smtClean="0">
              <a:solidFill>
                <a:srgbClr val="002060"/>
              </a:solidFill>
            </a:rPr>
            <a:t> </a:t>
          </a:r>
          <a:r>
            <a:rPr lang="fr-CA" sz="1800" dirty="0" err="1" smtClean="0">
              <a:solidFill>
                <a:srgbClr val="002060"/>
              </a:solidFill>
            </a:rPr>
            <a:t>available</a:t>
          </a:r>
          <a:endParaRPr lang="fr-CA" sz="1800" dirty="0" smtClean="0">
            <a:solidFill>
              <a:srgbClr val="002060"/>
            </a:solidFill>
          </a:endParaRPr>
        </a:p>
        <a:p>
          <a:pPr marL="180975" indent="-180975"/>
          <a:endParaRPr lang="fr-CA" sz="1400" dirty="0">
            <a:solidFill>
              <a:srgbClr val="002060"/>
            </a:solidFill>
          </a:endParaRPr>
        </a:p>
      </dgm:t>
    </dgm:pt>
    <dgm:pt modelId="{ECD708E6-EAD9-4BC4-A923-F366AFE330D2}" type="parTrans" cxnId="{C6651706-526A-43BE-9D4F-F9E18B21CB27}">
      <dgm:prSet/>
      <dgm:spPr/>
      <dgm:t>
        <a:bodyPr/>
        <a:lstStyle/>
        <a:p>
          <a:endParaRPr lang="fr-CA"/>
        </a:p>
      </dgm:t>
    </dgm:pt>
    <dgm:pt modelId="{F056F61C-F6CF-4561-85A2-474EA94025F8}" type="sibTrans" cxnId="{C6651706-526A-43BE-9D4F-F9E18B21CB27}">
      <dgm:prSet/>
      <dgm:spPr/>
      <dgm:t>
        <a:bodyPr/>
        <a:lstStyle/>
        <a:p>
          <a:endParaRPr lang="fr-CA"/>
        </a:p>
      </dgm:t>
    </dgm:pt>
    <dgm:pt modelId="{D62864DE-5886-42F4-963D-E533EB8607BB}" type="pres">
      <dgm:prSet presAssocID="{87CB5D7A-94EF-4516-A785-BC5DB861E36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fr-CA"/>
        </a:p>
      </dgm:t>
    </dgm:pt>
    <dgm:pt modelId="{F1FA42B1-E39A-4EFA-A9D8-FD4D355BCDFD}" type="pres">
      <dgm:prSet presAssocID="{8C9A592E-ACA7-48A5-ACBB-F173D5FB4998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75D0C18F-4D9C-4375-BCBD-752940B268D3}" type="pres">
      <dgm:prSet presAssocID="{8C9A592E-ACA7-48A5-ACBB-F173D5FB4998}" presName="childText1" presStyleLbl="solidAlignAcc1" presStyleIdx="0" presStyleCnt="3" custScaleX="104827" custScaleY="156378" custLinFactNeighborX="1472" custLinFactNeighborY="265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AF913CC6-4161-4D7B-B9E5-FE69BEE4FA23}" type="pres">
      <dgm:prSet presAssocID="{635B5D73-E65E-40BE-A1C4-6FCB65B46064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4DA67265-173A-445C-821E-8A37D603BC3B}" type="pres">
      <dgm:prSet presAssocID="{635B5D73-E65E-40BE-A1C4-6FCB65B46064}" presName="childText2" presStyleLbl="solidAlignAcc1" presStyleIdx="1" presStyleCnt="3" custScaleY="125074" custLinFactNeighborX="3888" custLinFactNeighborY="112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61D361D0-2FA9-40B9-B02A-CE7B4D5F35CF}" type="pres">
      <dgm:prSet presAssocID="{49C862C8-36A9-4187-BEC9-2EFEB84AC302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71C4A686-2539-4661-B50C-CF27EE5A4DDE}" type="pres">
      <dgm:prSet presAssocID="{49C862C8-36A9-4187-BEC9-2EFEB84AC302}" presName="childText3" presStyleLbl="solidAlignAcc1" presStyleIdx="2" presStyleCnt="3" custScaleX="106509" custScaleY="104756" custLinFactNeighborX="6411" custLinFactNeighborY="214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CA"/>
        </a:p>
      </dgm:t>
    </dgm:pt>
  </dgm:ptLst>
  <dgm:cxnLst>
    <dgm:cxn modelId="{F02C816F-4DA8-45C9-8CFC-EFFBB2567B15}" type="presOf" srcId="{E4173A82-81E3-419B-8942-EC573346034C}" destId="{4DA67265-173A-445C-821E-8A37D603BC3B}" srcOrd="0" destOrd="1" presId="urn:microsoft.com/office/officeart/2009/3/layout/IncreasingArrowsProcess"/>
    <dgm:cxn modelId="{6F430A80-786E-4209-8CD6-840DB779E6DA}" srcId="{8C9A592E-ACA7-48A5-ACBB-F173D5FB4998}" destId="{92DF55DF-F199-4B25-ACE5-73BA92AB3133}" srcOrd="0" destOrd="0" parTransId="{4F421C5F-CDA8-486E-BA3D-0055F1BAC981}" sibTransId="{FC975A48-3BA9-4133-8EF5-16CADAA1E528}"/>
    <dgm:cxn modelId="{B192FE61-FD01-408B-9E4F-D13FA6C85558}" srcId="{49C862C8-36A9-4187-BEC9-2EFEB84AC302}" destId="{AED3CF6B-F79B-43D2-9175-167A5B3AAC25}" srcOrd="0" destOrd="0" parTransId="{1AFF4BFC-CE82-4C70-BA4F-A5B4B4B0C652}" sibTransId="{51BD3CDF-210F-4442-8A71-681D4C778933}"/>
    <dgm:cxn modelId="{769406F1-4A54-4900-81A7-CDD8F755208F}" type="presOf" srcId="{635B5D73-E65E-40BE-A1C4-6FCB65B46064}" destId="{AF913CC6-4161-4D7B-B9E5-FE69BEE4FA23}" srcOrd="0" destOrd="0" presId="urn:microsoft.com/office/officeart/2009/3/layout/IncreasingArrowsProcess"/>
    <dgm:cxn modelId="{1B0F300A-46F7-41B5-8AE2-4842D2279EE8}" srcId="{87CB5D7A-94EF-4516-A785-BC5DB861E361}" destId="{8C9A592E-ACA7-48A5-ACBB-F173D5FB4998}" srcOrd="0" destOrd="0" parTransId="{2C84354B-CD9F-48C8-9D32-1ED5AAF0AA51}" sibTransId="{A5113690-B6DC-466B-9480-7215B0762880}"/>
    <dgm:cxn modelId="{FFD1F828-54A3-4E90-B60E-E0C9787A10C1}" type="presOf" srcId="{92DF55DF-F199-4B25-ACE5-73BA92AB3133}" destId="{75D0C18F-4D9C-4375-BCBD-752940B268D3}" srcOrd="0" destOrd="0" presId="urn:microsoft.com/office/officeart/2009/3/layout/IncreasingArrowsProcess"/>
    <dgm:cxn modelId="{1F726C6F-05B0-4D19-A593-A94B39C6FD81}" srcId="{87CB5D7A-94EF-4516-A785-BC5DB861E361}" destId="{635B5D73-E65E-40BE-A1C4-6FCB65B46064}" srcOrd="1" destOrd="0" parTransId="{81999581-078C-47FD-B118-B96FC5D6795E}" sibTransId="{4C45A0F6-FD1A-48C1-9968-E2BADDDCD049}"/>
    <dgm:cxn modelId="{B7FFAFA8-BF7C-4D20-9A0A-10A265C6C2D6}" srcId="{635B5D73-E65E-40BE-A1C4-6FCB65B46064}" destId="{B1B2B879-9E3C-4EC3-BACF-EA126D2711C5}" srcOrd="0" destOrd="0" parTransId="{F71416FB-DC07-4C00-AC88-0A9515EF8555}" sibTransId="{20A72846-F6AC-45A3-ACC6-12AD3EEB2178}"/>
    <dgm:cxn modelId="{CE0D7DBE-8299-489F-9A59-323132DDE9D7}" type="presOf" srcId="{49C862C8-36A9-4187-BEC9-2EFEB84AC302}" destId="{61D361D0-2FA9-40B9-B02A-CE7B4D5F35CF}" srcOrd="0" destOrd="0" presId="urn:microsoft.com/office/officeart/2009/3/layout/IncreasingArrowsProcess"/>
    <dgm:cxn modelId="{99F6647A-800D-413A-8494-3F0B27D8022A}" type="presOf" srcId="{87CB5D7A-94EF-4516-A785-BC5DB861E361}" destId="{D62864DE-5886-42F4-963D-E533EB8607BB}" srcOrd="0" destOrd="0" presId="urn:microsoft.com/office/officeart/2009/3/layout/IncreasingArrowsProcess"/>
    <dgm:cxn modelId="{C6651706-526A-43BE-9D4F-F9E18B21CB27}" srcId="{635B5D73-E65E-40BE-A1C4-6FCB65B46064}" destId="{E4173A82-81E3-419B-8942-EC573346034C}" srcOrd="1" destOrd="0" parTransId="{ECD708E6-EAD9-4BC4-A923-F366AFE330D2}" sibTransId="{F056F61C-F6CF-4561-85A2-474EA94025F8}"/>
    <dgm:cxn modelId="{8D726C90-566A-4903-851F-9D617FEFB4F0}" srcId="{87CB5D7A-94EF-4516-A785-BC5DB861E361}" destId="{49C862C8-36A9-4187-BEC9-2EFEB84AC302}" srcOrd="2" destOrd="0" parTransId="{82C2CCFA-1BFC-43F0-AFAD-27C7D2109AFB}" sibTransId="{F8794B14-A43C-4329-A38B-D6B43BC2ADE3}"/>
    <dgm:cxn modelId="{577A45A2-8346-4457-BD85-6F730D06C358}" type="presOf" srcId="{AED3CF6B-F79B-43D2-9175-167A5B3AAC25}" destId="{71C4A686-2539-4661-B50C-CF27EE5A4DDE}" srcOrd="0" destOrd="0" presId="urn:microsoft.com/office/officeart/2009/3/layout/IncreasingArrowsProcess"/>
    <dgm:cxn modelId="{E42ADBC2-AC5F-45F8-BBF5-04A831E245B5}" type="presOf" srcId="{B1B2B879-9E3C-4EC3-BACF-EA126D2711C5}" destId="{4DA67265-173A-445C-821E-8A37D603BC3B}" srcOrd="0" destOrd="0" presId="urn:microsoft.com/office/officeart/2009/3/layout/IncreasingArrowsProcess"/>
    <dgm:cxn modelId="{FCE38378-4D34-4418-9D8D-A2EB94729EC6}" type="presOf" srcId="{8C9A592E-ACA7-48A5-ACBB-F173D5FB4998}" destId="{F1FA42B1-E39A-4EFA-A9D8-FD4D355BCDFD}" srcOrd="0" destOrd="0" presId="urn:microsoft.com/office/officeart/2009/3/layout/IncreasingArrowsProcess"/>
    <dgm:cxn modelId="{67BC50E0-B770-4C76-85B1-406A324ED498}" type="presParOf" srcId="{D62864DE-5886-42F4-963D-E533EB8607BB}" destId="{F1FA42B1-E39A-4EFA-A9D8-FD4D355BCDFD}" srcOrd="0" destOrd="0" presId="urn:microsoft.com/office/officeart/2009/3/layout/IncreasingArrowsProcess"/>
    <dgm:cxn modelId="{88F65A0A-E184-4AAE-BA25-2C0223166CE9}" type="presParOf" srcId="{D62864DE-5886-42F4-963D-E533EB8607BB}" destId="{75D0C18F-4D9C-4375-BCBD-752940B268D3}" srcOrd="1" destOrd="0" presId="urn:microsoft.com/office/officeart/2009/3/layout/IncreasingArrowsProcess"/>
    <dgm:cxn modelId="{56DE723B-3C5A-433F-AF37-7C5900559C65}" type="presParOf" srcId="{D62864DE-5886-42F4-963D-E533EB8607BB}" destId="{AF913CC6-4161-4D7B-B9E5-FE69BEE4FA23}" srcOrd="2" destOrd="0" presId="urn:microsoft.com/office/officeart/2009/3/layout/IncreasingArrowsProcess"/>
    <dgm:cxn modelId="{97393E92-B434-4C12-920F-F11D214D9684}" type="presParOf" srcId="{D62864DE-5886-42F4-963D-E533EB8607BB}" destId="{4DA67265-173A-445C-821E-8A37D603BC3B}" srcOrd="3" destOrd="0" presId="urn:microsoft.com/office/officeart/2009/3/layout/IncreasingArrowsProcess"/>
    <dgm:cxn modelId="{91DA8B18-10E3-4FB2-951C-9CDB71B509B2}" type="presParOf" srcId="{D62864DE-5886-42F4-963D-E533EB8607BB}" destId="{61D361D0-2FA9-40B9-B02A-CE7B4D5F35CF}" srcOrd="4" destOrd="0" presId="urn:microsoft.com/office/officeart/2009/3/layout/IncreasingArrowsProcess"/>
    <dgm:cxn modelId="{DB1C7FDD-4714-45C8-9FB4-58D7F27675F4}" type="presParOf" srcId="{D62864DE-5886-42F4-963D-E533EB8607BB}" destId="{71C4A686-2539-4661-B50C-CF27EE5A4DDE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FA42B1-E39A-4EFA-A9D8-FD4D355BCDFD}">
      <dsp:nvSpPr>
        <dsp:cNvPr id="0" name=""/>
        <dsp:cNvSpPr/>
      </dsp:nvSpPr>
      <dsp:spPr>
        <a:xfrm>
          <a:off x="60155" y="893983"/>
          <a:ext cx="9091270" cy="1324035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210191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100" kern="1200" dirty="0" err="1" smtClean="0"/>
            <a:t>Increase</a:t>
          </a:r>
          <a:r>
            <a:rPr lang="fr-CA" sz="2100" kern="1200" dirty="0" smtClean="0"/>
            <a:t> the </a:t>
          </a:r>
          <a:r>
            <a:rPr lang="fr-CA" sz="2100" kern="1200" dirty="0" err="1" smtClean="0"/>
            <a:t>number</a:t>
          </a:r>
          <a:r>
            <a:rPr lang="fr-CA" sz="2100" kern="1200" dirty="0" smtClean="0"/>
            <a:t> of </a:t>
          </a:r>
          <a:r>
            <a:rPr lang="fr-CA" sz="2100" kern="1200" dirty="0" err="1" smtClean="0"/>
            <a:t>diseases</a:t>
          </a:r>
          <a:r>
            <a:rPr lang="fr-CA" sz="2100" kern="1200" dirty="0" smtClean="0"/>
            <a:t> </a:t>
          </a:r>
          <a:r>
            <a:rPr lang="fr-CA" sz="2100" kern="1200" dirty="0" err="1" smtClean="0"/>
            <a:t>detected</a:t>
          </a:r>
          <a:r>
            <a:rPr lang="fr-CA" sz="2100" kern="1200" dirty="0" smtClean="0"/>
            <a:t> by the Mass Urine Screening Program</a:t>
          </a:r>
          <a:endParaRPr lang="fr-CA" sz="2100" kern="1200" dirty="0"/>
        </a:p>
      </dsp:txBody>
      <dsp:txXfrm>
        <a:off x="60155" y="1224992"/>
        <a:ext cx="8760261" cy="662017"/>
      </dsp:txXfrm>
    </dsp:sp>
    <dsp:sp modelId="{75D0C18F-4D9C-4375-BCBD-752940B268D3}">
      <dsp:nvSpPr>
        <dsp:cNvPr id="0" name=""/>
        <dsp:cNvSpPr/>
      </dsp:nvSpPr>
      <dsp:spPr>
        <a:xfrm>
          <a:off x="33791" y="1872206"/>
          <a:ext cx="2935272" cy="3988545"/>
        </a:xfrm>
        <a:prstGeom prst="rect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1400" kern="1200" dirty="0" smtClean="0"/>
        </a:p>
        <a:p>
          <a:pPr marL="180975" lvl="0" indent="-1809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400" kern="1200" dirty="0" smtClean="0">
              <a:solidFill>
                <a:srgbClr val="002060"/>
              </a:solidFill>
            </a:rPr>
            <a:t>● </a:t>
          </a:r>
          <a:r>
            <a:rPr lang="fr-CA" sz="1800" b="1" kern="1200" dirty="0" err="1" smtClean="0">
              <a:solidFill>
                <a:srgbClr val="002060"/>
              </a:solidFill>
            </a:rPr>
            <a:t>Creatine</a:t>
          </a:r>
          <a:r>
            <a:rPr lang="fr-CA" sz="1800" b="1" kern="1200" dirty="0" smtClean="0">
              <a:solidFill>
                <a:srgbClr val="002060"/>
              </a:solidFill>
            </a:rPr>
            <a:t> </a:t>
          </a:r>
          <a:r>
            <a:rPr lang="fr-CA" sz="1800" b="1" kern="1200" dirty="0" err="1" smtClean="0">
              <a:solidFill>
                <a:srgbClr val="002060"/>
              </a:solidFill>
            </a:rPr>
            <a:t>synthesis</a:t>
          </a:r>
          <a:r>
            <a:rPr lang="fr-CA" sz="1800" b="1" kern="1200" dirty="0" smtClean="0">
              <a:solidFill>
                <a:srgbClr val="002060"/>
              </a:solidFill>
            </a:rPr>
            <a:t> and transport </a:t>
          </a:r>
          <a:r>
            <a:rPr lang="fr-CA" sz="1800" b="1" kern="1200" dirty="0" err="1" smtClean="0">
              <a:solidFill>
                <a:srgbClr val="002060"/>
              </a:solidFill>
            </a:rPr>
            <a:t>disorders</a:t>
          </a:r>
          <a:r>
            <a:rPr lang="fr-CA" sz="1800" b="1" kern="1200" dirty="0" smtClean="0">
              <a:solidFill>
                <a:srgbClr val="002060"/>
              </a:solidFill>
            </a:rPr>
            <a:t> </a:t>
          </a:r>
          <a:r>
            <a:rPr lang="fr-CA" sz="1600" b="1" kern="1200" dirty="0" smtClean="0">
              <a:solidFill>
                <a:srgbClr val="002060"/>
              </a:solidFill>
            </a:rPr>
            <a:t>(3)</a:t>
          </a:r>
        </a:p>
        <a:p>
          <a:pPr marL="85725" lvl="0" indent="-8572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600" kern="1200" dirty="0" smtClean="0">
              <a:solidFill>
                <a:srgbClr val="002060"/>
              </a:solidFill>
            </a:rPr>
            <a:t> - Arginine-</a:t>
          </a:r>
          <a:r>
            <a:rPr lang="fr-CA" sz="1600" b="0" kern="1200" dirty="0" smtClean="0">
              <a:solidFill>
                <a:srgbClr val="002060"/>
              </a:solidFill>
            </a:rPr>
            <a:t>g</a:t>
          </a:r>
          <a:r>
            <a:rPr lang="fr-CA" sz="1600" kern="1200" dirty="0" smtClean="0">
              <a:solidFill>
                <a:srgbClr val="002060"/>
              </a:solidFill>
            </a:rPr>
            <a:t>lycine </a:t>
          </a:r>
          <a:r>
            <a:rPr lang="fr-CA" sz="1600" b="0" kern="1200" dirty="0" err="1" smtClean="0">
              <a:solidFill>
                <a:srgbClr val="002060"/>
              </a:solidFill>
            </a:rPr>
            <a:t>amidinotr</a:t>
          </a:r>
          <a:r>
            <a:rPr lang="fr-CA" sz="1600" kern="1200" dirty="0" err="1" smtClean="0">
              <a:solidFill>
                <a:srgbClr val="002060"/>
              </a:solidFill>
            </a:rPr>
            <a:t>ansferase</a:t>
          </a:r>
          <a:r>
            <a:rPr lang="fr-CA" sz="1600" kern="1200" dirty="0" smtClean="0">
              <a:solidFill>
                <a:srgbClr val="002060"/>
              </a:solidFill>
            </a:rPr>
            <a:t> </a:t>
          </a:r>
          <a:r>
            <a:rPr lang="fr-CA" sz="1600" kern="1200" dirty="0" err="1" smtClean="0">
              <a:solidFill>
                <a:srgbClr val="002060"/>
              </a:solidFill>
            </a:rPr>
            <a:t>deficiency</a:t>
          </a:r>
          <a:r>
            <a:rPr lang="fr-CA" sz="1600" kern="1200" dirty="0" smtClean="0">
              <a:solidFill>
                <a:srgbClr val="002060"/>
              </a:solidFill>
            </a:rPr>
            <a:t> (</a:t>
          </a:r>
          <a:r>
            <a:rPr lang="fr-CA" sz="1600" b="1" kern="1200" dirty="0" smtClean="0">
              <a:solidFill>
                <a:srgbClr val="002060"/>
              </a:solidFill>
            </a:rPr>
            <a:t>AGAT</a:t>
          </a:r>
          <a:r>
            <a:rPr lang="fr-CA" sz="1600" kern="1200" dirty="0" smtClean="0">
              <a:solidFill>
                <a:srgbClr val="002060"/>
              </a:solidFill>
            </a:rPr>
            <a:t>) </a:t>
          </a:r>
        </a:p>
        <a:p>
          <a:pPr marL="85725" lvl="0" indent="-8572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2060"/>
              </a:solidFill>
            </a:rPr>
            <a:t> - </a:t>
          </a:r>
          <a:r>
            <a:rPr lang="en-US" sz="1600" kern="1200" dirty="0" err="1" smtClean="0">
              <a:solidFill>
                <a:srgbClr val="002060"/>
              </a:solidFill>
            </a:rPr>
            <a:t>G</a:t>
          </a:r>
          <a:r>
            <a:rPr lang="en-US" sz="1600" b="0" kern="1200" dirty="0" err="1" smtClean="0">
              <a:solidFill>
                <a:srgbClr val="002060"/>
              </a:solidFill>
            </a:rPr>
            <a:t>uanidinoacetate</a:t>
          </a:r>
          <a:r>
            <a:rPr lang="en-US" sz="1600" b="0" kern="1200" dirty="0" smtClean="0">
              <a:solidFill>
                <a:srgbClr val="002060"/>
              </a:solidFill>
            </a:rPr>
            <a:t>     </a:t>
          </a:r>
          <a:r>
            <a:rPr lang="en-US" sz="1600" b="0" kern="1200" dirty="0" err="1" smtClean="0">
              <a:solidFill>
                <a:srgbClr val="002060"/>
              </a:solidFill>
            </a:rPr>
            <a:t>methyltransferase</a:t>
          </a:r>
          <a:r>
            <a:rPr lang="en-US" sz="1600" b="0" kern="1200" dirty="0" smtClean="0">
              <a:solidFill>
                <a:srgbClr val="002060"/>
              </a:solidFill>
            </a:rPr>
            <a:t> </a:t>
          </a:r>
          <a:r>
            <a:rPr lang="en-US" sz="1600" kern="1200" dirty="0" smtClean="0">
              <a:solidFill>
                <a:srgbClr val="002060"/>
              </a:solidFill>
            </a:rPr>
            <a:t>(</a:t>
          </a:r>
          <a:r>
            <a:rPr lang="en-US" sz="1600" b="1" kern="1200" dirty="0" smtClean="0">
              <a:solidFill>
                <a:srgbClr val="002060"/>
              </a:solidFill>
            </a:rPr>
            <a:t>GAMT</a:t>
          </a:r>
          <a:r>
            <a:rPr lang="en-US" sz="1600" kern="1200" dirty="0" smtClean="0">
              <a:solidFill>
                <a:srgbClr val="002060"/>
              </a:solidFill>
            </a:rPr>
            <a:t>)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600" kern="1200" dirty="0" smtClean="0">
              <a:solidFill>
                <a:srgbClr val="002060"/>
              </a:solidFill>
            </a:rPr>
            <a:t> - </a:t>
          </a:r>
          <a:r>
            <a:rPr lang="fr-CA" sz="1600" kern="1200" dirty="0" err="1" smtClean="0">
              <a:solidFill>
                <a:srgbClr val="002060"/>
              </a:solidFill>
            </a:rPr>
            <a:t>Creatine</a:t>
          </a:r>
          <a:r>
            <a:rPr lang="fr-CA" sz="1600" kern="1200" dirty="0" smtClean="0">
              <a:solidFill>
                <a:srgbClr val="002060"/>
              </a:solidFill>
            </a:rPr>
            <a:t> transporter </a:t>
          </a:r>
          <a:r>
            <a:rPr lang="fr-CA" sz="1600" kern="1200" dirty="0" err="1" smtClean="0">
              <a:solidFill>
                <a:srgbClr val="002060"/>
              </a:solidFill>
            </a:rPr>
            <a:t>deficit</a:t>
          </a:r>
          <a:r>
            <a:rPr lang="fr-CA" sz="1600" kern="1200" dirty="0" smtClean="0">
              <a:solidFill>
                <a:srgbClr val="002060"/>
              </a:solidFill>
            </a:rPr>
            <a:t>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800" kern="1200" dirty="0" smtClean="0">
              <a:solidFill>
                <a:srgbClr val="002060"/>
              </a:solidFill>
            </a:rPr>
            <a:t>● </a:t>
          </a:r>
          <a:r>
            <a:rPr lang="fr-CA" sz="1600" b="1" kern="1200" dirty="0" err="1" smtClean="0">
              <a:solidFill>
                <a:srgbClr val="002060"/>
              </a:solidFill>
            </a:rPr>
            <a:t>Disorders</a:t>
          </a:r>
          <a:r>
            <a:rPr lang="fr-CA" sz="1600" b="1" kern="1200" dirty="0" smtClean="0">
              <a:solidFill>
                <a:srgbClr val="002060"/>
              </a:solidFill>
            </a:rPr>
            <a:t> of </a:t>
          </a:r>
          <a:r>
            <a:rPr lang="fr-CA" sz="1600" b="1" kern="1200" dirty="0" err="1" smtClean="0">
              <a:solidFill>
                <a:srgbClr val="002060"/>
              </a:solidFill>
            </a:rPr>
            <a:t>ornithine</a:t>
          </a:r>
          <a:r>
            <a:rPr lang="fr-CA" sz="1600" b="1" kern="1200" dirty="0" smtClean="0">
              <a:solidFill>
                <a:srgbClr val="002060"/>
              </a:solidFill>
            </a:rPr>
            <a:t/>
          </a:r>
          <a:br>
            <a:rPr lang="fr-CA" sz="1600" b="1" kern="1200" dirty="0" smtClean="0">
              <a:solidFill>
                <a:srgbClr val="002060"/>
              </a:solidFill>
            </a:rPr>
          </a:br>
          <a:r>
            <a:rPr lang="fr-CA" sz="1600" b="1" kern="1200" dirty="0" smtClean="0">
              <a:solidFill>
                <a:srgbClr val="002060"/>
              </a:solidFill>
            </a:rPr>
            <a:t>    </a:t>
          </a:r>
          <a:r>
            <a:rPr lang="fr-CA" sz="1600" b="1" kern="1200" dirty="0" err="1" smtClean="0">
              <a:solidFill>
                <a:srgbClr val="002060"/>
              </a:solidFill>
            </a:rPr>
            <a:t>metabolism</a:t>
          </a:r>
          <a:r>
            <a:rPr lang="fr-CA" sz="1600" b="1" kern="1200" dirty="0" smtClean="0">
              <a:solidFill>
                <a:srgbClr val="002060"/>
              </a:solidFill>
            </a:rPr>
            <a:t> (2)</a:t>
          </a:r>
        </a:p>
        <a:p>
          <a:pPr marL="180975" lvl="0" indent="-18097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600" b="0" kern="1200" dirty="0" smtClean="0">
              <a:solidFill>
                <a:srgbClr val="002060"/>
              </a:solidFill>
            </a:rPr>
            <a:t>- Triple H Syndrome</a:t>
          </a:r>
        </a:p>
        <a:p>
          <a:pPr marL="85725" lvl="0" indent="-85725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600" b="0" kern="1200" dirty="0" smtClean="0">
              <a:solidFill>
                <a:srgbClr val="002060"/>
              </a:solidFill>
            </a:rPr>
            <a:t>- </a:t>
          </a:r>
          <a:r>
            <a:rPr lang="fr-CA" sz="1600" b="0" kern="1200" dirty="0" err="1" smtClean="0">
              <a:solidFill>
                <a:srgbClr val="002060"/>
              </a:solidFill>
            </a:rPr>
            <a:t>O</a:t>
          </a:r>
          <a:r>
            <a:rPr lang="fr-CA" sz="1600" kern="1200" dirty="0" err="1" smtClean="0">
              <a:solidFill>
                <a:srgbClr val="002060"/>
              </a:solidFill>
            </a:rPr>
            <a:t>rnithine</a:t>
          </a:r>
          <a:r>
            <a:rPr lang="fr-CA" sz="1600" kern="1200" dirty="0" smtClean="0">
              <a:solidFill>
                <a:srgbClr val="002060"/>
              </a:solidFill>
            </a:rPr>
            <a:t> </a:t>
          </a:r>
          <a:r>
            <a:rPr lang="fr-CA" sz="1600" kern="1200" dirty="0" err="1" smtClean="0">
              <a:solidFill>
                <a:srgbClr val="002060"/>
              </a:solidFill>
            </a:rPr>
            <a:t>transcarbamylase</a:t>
          </a:r>
          <a:r>
            <a:rPr lang="fr-CA" sz="1600" kern="1200" dirty="0" smtClean="0">
              <a:solidFill>
                <a:srgbClr val="002060"/>
              </a:solidFill>
            </a:rPr>
            <a:t> </a:t>
          </a:r>
          <a:r>
            <a:rPr lang="fr-CA" sz="1600" kern="1200" dirty="0" err="1" smtClean="0">
              <a:solidFill>
                <a:srgbClr val="002060"/>
              </a:solidFill>
            </a:rPr>
            <a:t>deficiency</a:t>
          </a:r>
          <a:r>
            <a:rPr lang="fr-CA" sz="1600" kern="1200" dirty="0" smtClean="0">
              <a:solidFill>
                <a:srgbClr val="002060"/>
              </a:solidFill>
            </a:rPr>
            <a:t> </a:t>
          </a:r>
          <a:r>
            <a:rPr lang="fr-CA" sz="1600" b="1" kern="1200" dirty="0" smtClean="0">
              <a:solidFill>
                <a:srgbClr val="002060"/>
              </a:solidFill>
            </a:rPr>
            <a:t>(OTC)</a:t>
          </a:r>
          <a:endParaRPr lang="en-US" sz="1600" b="1" kern="1200" dirty="0" smtClean="0">
            <a:solidFill>
              <a:srgbClr val="002060"/>
            </a:solidFill>
          </a:endParaRPr>
        </a:p>
      </dsp:txBody>
      <dsp:txXfrm>
        <a:off x="33791" y="1872206"/>
        <a:ext cx="2935272" cy="3988545"/>
      </dsp:txXfrm>
    </dsp:sp>
    <dsp:sp modelId="{AF913CC6-4161-4D7B-B9E5-FE69BEE4FA23}">
      <dsp:nvSpPr>
        <dsp:cNvPr id="0" name=""/>
        <dsp:cNvSpPr/>
      </dsp:nvSpPr>
      <dsp:spPr>
        <a:xfrm>
          <a:off x="2860266" y="1335328"/>
          <a:ext cx="6291159" cy="1324035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254000" bIns="210191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200" kern="1200" dirty="0" err="1" smtClean="0"/>
            <a:t>Feasibility</a:t>
          </a:r>
          <a:r>
            <a:rPr lang="fr-CA" sz="2200" kern="1200" dirty="0" smtClean="0"/>
            <a:t> &amp; Importance</a:t>
          </a:r>
          <a:endParaRPr lang="fr-CA" sz="2200" kern="1200" dirty="0"/>
        </a:p>
      </dsp:txBody>
      <dsp:txXfrm>
        <a:off x="2860266" y="1666337"/>
        <a:ext cx="5960150" cy="662017"/>
      </dsp:txXfrm>
    </dsp:sp>
    <dsp:sp modelId="{4DA67265-173A-445C-821E-8A37D603BC3B}">
      <dsp:nvSpPr>
        <dsp:cNvPr id="0" name=""/>
        <dsp:cNvSpPr/>
      </dsp:nvSpPr>
      <dsp:spPr>
        <a:xfrm>
          <a:off x="2969134" y="2322504"/>
          <a:ext cx="2800111" cy="3190111"/>
        </a:xfrm>
        <a:prstGeom prst="rect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20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800" kern="1200" dirty="0" smtClean="0">
              <a:solidFill>
                <a:srgbClr val="002060"/>
              </a:solidFill>
            </a:rPr>
            <a:t>● </a:t>
          </a:r>
          <a:r>
            <a:rPr lang="fr-CA" sz="1800" kern="1200" dirty="0" err="1" smtClean="0">
              <a:solidFill>
                <a:srgbClr val="002060"/>
              </a:solidFill>
            </a:rPr>
            <a:t>Determine</a:t>
          </a:r>
          <a:r>
            <a:rPr lang="fr-CA" sz="1800" kern="1200" dirty="0" smtClean="0">
              <a:solidFill>
                <a:srgbClr val="002060"/>
              </a:solidFill>
            </a:rPr>
            <a:t> the incidence</a:t>
          </a:r>
        </a:p>
        <a:p>
          <a:pPr marL="180975" lvl="0" indent="-180975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800" kern="1200" dirty="0" smtClean="0">
              <a:solidFill>
                <a:srgbClr val="002060"/>
              </a:solidFill>
            </a:rPr>
            <a:t>● </a:t>
          </a:r>
          <a:r>
            <a:rPr lang="fr-CA" sz="1800" kern="1200" dirty="0" err="1" smtClean="0">
              <a:solidFill>
                <a:srgbClr val="002060"/>
              </a:solidFill>
            </a:rPr>
            <a:t>Early</a:t>
          </a:r>
          <a:r>
            <a:rPr lang="fr-CA" sz="1800" kern="1200" dirty="0" smtClean="0">
              <a:solidFill>
                <a:srgbClr val="002060"/>
              </a:solidFill>
            </a:rPr>
            <a:t> </a:t>
          </a:r>
          <a:r>
            <a:rPr lang="fr-CA" sz="1800" kern="1200" dirty="0" err="1" smtClean="0">
              <a:solidFill>
                <a:srgbClr val="002060"/>
              </a:solidFill>
            </a:rPr>
            <a:t>detection</a:t>
          </a:r>
          <a:endParaRPr lang="fr-CA" sz="1800" kern="1200" dirty="0" smtClean="0">
            <a:solidFill>
              <a:srgbClr val="002060"/>
            </a:solidFill>
          </a:endParaRPr>
        </a:p>
        <a:p>
          <a:pPr marL="180975" lvl="0" indent="-180975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800" kern="1200" dirty="0" smtClean="0">
              <a:solidFill>
                <a:srgbClr val="002060"/>
              </a:solidFill>
            </a:rPr>
            <a:t>● </a:t>
          </a:r>
          <a:r>
            <a:rPr lang="fr-CA" sz="1800" kern="1200" dirty="0" err="1" smtClean="0">
              <a:solidFill>
                <a:srgbClr val="002060"/>
              </a:solidFill>
            </a:rPr>
            <a:t>Treatment</a:t>
          </a:r>
          <a:r>
            <a:rPr lang="fr-CA" sz="1800" kern="1200" dirty="0" smtClean="0">
              <a:solidFill>
                <a:srgbClr val="002060"/>
              </a:solidFill>
            </a:rPr>
            <a:t> </a:t>
          </a:r>
          <a:r>
            <a:rPr lang="fr-CA" sz="1800" kern="1200" dirty="0" err="1" smtClean="0">
              <a:solidFill>
                <a:srgbClr val="002060"/>
              </a:solidFill>
            </a:rPr>
            <a:t>available</a:t>
          </a:r>
          <a:endParaRPr lang="fr-CA" sz="1800" kern="1200" dirty="0" smtClean="0">
            <a:solidFill>
              <a:srgbClr val="002060"/>
            </a:solidFill>
          </a:endParaRPr>
        </a:p>
        <a:p>
          <a:pPr marL="180975" lvl="0" indent="-180975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1400" kern="1200" dirty="0">
            <a:solidFill>
              <a:srgbClr val="002060"/>
            </a:solidFill>
          </a:endParaRPr>
        </a:p>
      </dsp:txBody>
      <dsp:txXfrm>
        <a:off x="2969134" y="2322504"/>
        <a:ext cx="2800111" cy="3190111"/>
      </dsp:txXfrm>
    </dsp:sp>
    <dsp:sp modelId="{61D361D0-2FA9-40B9-B02A-CE7B4D5F35CF}">
      <dsp:nvSpPr>
        <dsp:cNvPr id="0" name=""/>
        <dsp:cNvSpPr/>
      </dsp:nvSpPr>
      <dsp:spPr>
        <a:xfrm>
          <a:off x="5660377" y="1776673"/>
          <a:ext cx="3491047" cy="1324035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210191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100" kern="1200" dirty="0" err="1" smtClean="0"/>
            <a:t>Methodology</a:t>
          </a:r>
          <a:r>
            <a:rPr lang="fr-CA" sz="2100" kern="1200" dirty="0" smtClean="0"/>
            <a:t> </a:t>
          </a:r>
          <a:r>
            <a:rPr lang="fr-CA" sz="2100" kern="1200" dirty="0" err="1" smtClean="0"/>
            <a:t>developed</a:t>
          </a:r>
          <a:endParaRPr lang="fr-CA" sz="2000" kern="1200" dirty="0"/>
        </a:p>
      </dsp:txBody>
      <dsp:txXfrm>
        <a:off x="5660377" y="2107682"/>
        <a:ext cx="3160038" cy="662017"/>
      </dsp:txXfrm>
    </dsp:sp>
    <dsp:sp modelId="{71C4A686-2539-4661-B50C-CF27EE5A4DDE}">
      <dsp:nvSpPr>
        <dsp:cNvPr id="0" name=""/>
        <dsp:cNvSpPr/>
      </dsp:nvSpPr>
      <dsp:spPr>
        <a:xfrm>
          <a:off x="5748763" y="2791714"/>
          <a:ext cx="2982370" cy="2632782"/>
        </a:xfrm>
        <a:prstGeom prst="rect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1400" kern="1200" dirty="0" smtClean="0">
            <a:solidFill>
              <a:srgbClr val="002060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800" kern="1200" dirty="0" smtClean="0">
              <a:solidFill>
                <a:srgbClr val="002060"/>
              </a:solidFill>
            </a:rPr>
            <a:t>● UPLC-MS/MS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800" kern="1200" dirty="0" smtClean="0">
              <a:solidFill>
                <a:srgbClr val="002060"/>
              </a:solidFill>
            </a:rPr>
            <a:t>● Validation of </a:t>
          </a:r>
          <a:r>
            <a:rPr lang="fr-CA" sz="1800" kern="1200" dirty="0" err="1" smtClean="0">
              <a:solidFill>
                <a:srgbClr val="002060"/>
              </a:solidFill>
            </a:rPr>
            <a:t>method</a:t>
          </a:r>
          <a:endParaRPr lang="fr-CA" sz="1800" kern="1200" dirty="0" smtClean="0">
            <a:solidFill>
              <a:srgbClr val="002060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800" kern="1200" dirty="0" smtClean="0">
              <a:solidFill>
                <a:srgbClr val="002060"/>
              </a:solidFill>
            </a:rPr>
            <a:t>● </a:t>
          </a:r>
          <a:r>
            <a:rPr lang="fr-CA" sz="1800" kern="1200" dirty="0" err="1" smtClean="0">
              <a:solidFill>
                <a:srgbClr val="002060"/>
              </a:solidFill>
            </a:rPr>
            <a:t>Preliminary</a:t>
          </a:r>
          <a:r>
            <a:rPr lang="fr-CA" sz="1800" kern="1200" dirty="0" smtClean="0">
              <a:solidFill>
                <a:srgbClr val="002060"/>
              </a:solidFill>
            </a:rPr>
            <a:t> </a:t>
          </a:r>
          <a:r>
            <a:rPr lang="fr-CA" sz="1800" kern="1200" dirty="0" err="1" smtClean="0">
              <a:solidFill>
                <a:srgbClr val="002060"/>
              </a:solidFill>
            </a:rPr>
            <a:t>reference</a:t>
          </a:r>
          <a:r>
            <a:rPr lang="fr-CA" sz="1800" kern="1200" dirty="0" smtClean="0">
              <a:solidFill>
                <a:srgbClr val="002060"/>
              </a:solidFill>
            </a:rPr>
            <a:t> values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800" kern="1200" dirty="0" smtClean="0">
              <a:solidFill>
                <a:srgbClr val="002060"/>
              </a:solidFill>
            </a:rPr>
            <a:t>● ERNDIM &amp; patient </a:t>
          </a:r>
          <a:r>
            <a:rPr lang="fr-CA" sz="1800" kern="1200" dirty="0" err="1" smtClean="0">
              <a:solidFill>
                <a:srgbClr val="002060"/>
              </a:solidFill>
            </a:rPr>
            <a:t>samples</a:t>
          </a:r>
          <a:r>
            <a:rPr lang="fr-CA" sz="1800" kern="1200" dirty="0" smtClean="0">
              <a:solidFill>
                <a:srgbClr val="002060"/>
              </a:solidFill>
            </a:rPr>
            <a:t>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1800" kern="1200" dirty="0" smtClean="0">
            <a:solidFill>
              <a:srgbClr val="002060"/>
            </a:solidFill>
          </a:endParaRPr>
        </a:p>
      </dsp:txBody>
      <dsp:txXfrm>
        <a:off x="5748763" y="2791714"/>
        <a:ext cx="2982370" cy="26327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18.wmf"/><Relationship Id="rId4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E10CD0AE-2C33-479F-B4A0-658D9CF9EA40}" type="datetimeFigureOut">
              <a:rPr lang="fr-CA" smtClean="0"/>
              <a:t>2015-07-13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9E2216F0-D0BB-47CC-826E-B62DF9A627D1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35576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52727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2149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81483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63840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4E9E-182A-4E00-85F8-1606B24B1CE2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13051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28615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580487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07742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31169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172817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4E9E-182A-4E00-85F8-1606B24B1CE2}" type="slidenum">
              <a:rPr lang="fr-CA" smtClean="0"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48546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16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13984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19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852800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919372-836F-4C7C-A059-F7C0DEBDB84A}" type="slidenum">
              <a:rPr lang="fr-CA" smtClean="0"/>
              <a:t>20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466603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919372-836F-4C7C-A059-F7C0DEBDB84A}" type="slidenum">
              <a:rPr lang="fr-CA" smtClean="0"/>
              <a:t>21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724917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23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94238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27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891272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28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025735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16F0-D0BB-47CC-826E-B62DF9A627D1}" type="slidenum">
              <a:rPr lang="fr-CA" smtClean="0"/>
              <a:t>38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23128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CA" altLang="en-US" smtClean="0"/>
          </a:p>
        </p:txBody>
      </p:sp>
    </p:spTree>
    <p:extLst>
      <p:ext uri="{BB962C8B-B14F-4D97-AF65-F5344CB8AC3E}">
        <p14:creationId xmlns:p14="http://schemas.microsoft.com/office/powerpoint/2010/main" val="20383293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970338" y="8774113"/>
            <a:ext cx="30384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591" tIns="45296" rIns="90591" bIns="45296" anchor="b"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632075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89275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46475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03675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9F323E4F-80EA-4421-B048-B2D4119E72B3}" type="slidenum">
              <a:rPr lang="fr-FR" altLang="en-US" sz="120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44</a:t>
            </a:fld>
            <a:endParaRPr lang="fr-FR" altLang="en-US" sz="12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3003731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80DD4C4-DEC9-43F8-9897-61457D36C783}" type="slidenum">
              <a:rPr lang="fr-FR" altLang="en-US" sz="1300">
                <a:cs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62</a:t>
            </a:fld>
            <a:endParaRPr lang="fr-FR" altLang="en-US" sz="1300">
              <a:cs typeface="Arial" panose="020B0604020202020204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3871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13/07/2015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13/07/2015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13/07/2015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13/07/2015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13/07/2015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13/07/2015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13/07/2015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13/07/2015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13/07/2015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13/07/2015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13/07/2015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13/07/2015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‹#›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1.xml"/><Relationship Id="rId7" Type="http://schemas.openxmlformats.org/officeDocument/2006/relationships/diagramColors" Target="../diagrams/colors1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2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.png"/><Relationship Id="rId4" Type="http://schemas.openxmlformats.org/officeDocument/2006/relationships/diagramData" Target="../diagrams/data1.xml"/><Relationship Id="rId9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9.wmf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27.wmf"/><Relationship Id="rId3" Type="http://schemas.openxmlformats.org/officeDocument/2006/relationships/image" Target="../media/image29.png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12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31.wmf"/><Relationship Id="rId4" Type="http://schemas.openxmlformats.org/officeDocument/2006/relationships/image" Target="../media/image32.png"/><Relationship Id="rId9" Type="http://schemas.openxmlformats.org/officeDocument/2006/relationships/oleObject" Target="../embeddings/oleObject15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3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7" Type="http://schemas.openxmlformats.org/officeDocument/2006/relationships/image" Target="../media/image4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0.w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emf"/><Relationship Id="rId4" Type="http://schemas.openxmlformats.org/officeDocument/2006/relationships/image" Target="../media/image66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1754920785"/>
              </p:ext>
            </p:extLst>
          </p:nvPr>
        </p:nvGraphicFramePr>
        <p:xfrm>
          <a:off x="0" y="404664"/>
          <a:ext cx="9144000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-27348" y="4674929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b="1" dirty="0" smtClean="0"/>
              <a:t>International </a:t>
            </a:r>
            <a:r>
              <a:rPr lang="fr-CA" sz="3200" b="1" dirty="0" err="1" smtClean="0"/>
              <a:t>Summit</a:t>
            </a:r>
            <a:r>
              <a:rPr lang="fr-CA" sz="3200" b="1" dirty="0" smtClean="0"/>
              <a:t> </a:t>
            </a:r>
            <a:r>
              <a:rPr lang="fr-CA" sz="3200" b="1" dirty="0"/>
              <a:t/>
            </a:r>
            <a:br>
              <a:rPr lang="fr-CA" sz="3200" b="1" dirty="0"/>
            </a:br>
            <a:r>
              <a:rPr lang="fr-CA" sz="3200" b="1" dirty="0" err="1" smtClean="0"/>
              <a:t>Current</a:t>
            </a:r>
            <a:r>
              <a:rPr lang="fr-CA" sz="3200" b="1" dirty="0" smtClean="0"/>
              <a:t> Trends in Mass </a:t>
            </a:r>
            <a:r>
              <a:rPr lang="fr-CA" sz="3200" b="1" dirty="0" err="1" smtClean="0"/>
              <a:t>Spectrometry</a:t>
            </a:r>
            <a:endParaRPr lang="fr-CA" sz="3200" b="1" dirty="0" smtClean="0"/>
          </a:p>
          <a:p>
            <a:pPr algn="ctr"/>
            <a:r>
              <a:rPr lang="fr-CA" sz="3200" b="1" dirty="0" smtClean="0"/>
              <a:t>New </a:t>
            </a:r>
            <a:r>
              <a:rPr lang="fr-CA" sz="3200" b="1" dirty="0" err="1" smtClean="0"/>
              <a:t>Orleans</a:t>
            </a:r>
            <a:r>
              <a:rPr lang="fr-CA" sz="3200" b="1" dirty="0" smtClean="0"/>
              <a:t>, LA</a:t>
            </a:r>
            <a:br>
              <a:rPr lang="fr-CA" sz="3200" b="1" dirty="0" smtClean="0"/>
            </a:br>
            <a:r>
              <a:rPr lang="fr-CA" sz="3200" b="1" smtClean="0"/>
              <a:t>July 13 2015</a:t>
            </a:r>
            <a:endParaRPr lang="fr-CA" sz="3200" b="1" dirty="0"/>
          </a:p>
        </p:txBody>
      </p:sp>
      <p:sp>
        <p:nvSpPr>
          <p:cNvPr id="2" name="ZoneTexte 1"/>
          <p:cNvSpPr txBox="1"/>
          <p:nvPr/>
        </p:nvSpPr>
        <p:spPr>
          <a:xfrm>
            <a:off x="7452320" y="1894507"/>
            <a:ext cx="64633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 3" panose="05040102010807070707" pitchFamily="18" charset="2"/>
              <a:buChar char="Ê"/>
            </a:pPr>
            <a:endParaRPr lang="fr-CA" sz="2800" dirty="0" smtClean="0"/>
          </a:p>
          <a:p>
            <a:pPr marL="457200" indent="-457200">
              <a:buAutoNum type="arabicParenR"/>
            </a:pPr>
            <a:endParaRPr lang="fr-CA" sz="2800" dirty="0" smtClean="0"/>
          </a:p>
          <a:p>
            <a:pPr marL="457200" indent="-457200">
              <a:buAutoNum type="arabicParenR"/>
            </a:pPr>
            <a:endParaRPr lang="en-CA" sz="2800" dirty="0"/>
          </a:p>
        </p:txBody>
      </p:sp>
      <p:cxnSp>
        <p:nvCxnSpPr>
          <p:cNvPr id="9" name="Connecteur droit 8"/>
          <p:cNvCxnSpPr/>
          <p:nvPr/>
        </p:nvCxnSpPr>
        <p:spPr>
          <a:xfrm>
            <a:off x="683568" y="1533346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755576" y="4677946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2311152" y="1726776"/>
            <a:ext cx="65527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/>
              <a:t>Mass Spectrometry Approaches for Translational Research: From Biomarker Discovery to Clinical </a:t>
            </a:r>
            <a:r>
              <a:rPr lang="en-CA" sz="2800" b="1" dirty="0" smtClean="0"/>
              <a:t>Applications</a:t>
            </a:r>
            <a:endParaRPr lang="en-CA" sz="2800" b="1" dirty="0"/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6897688" y="5957888"/>
          <a:ext cx="2066925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3" name="Photo Editor Photo" r:id="rId9" imgW="2066667" imgH="733333" progId="MSPhotoEd.3">
                  <p:embed/>
                </p:oleObj>
              </mc:Choice>
              <mc:Fallback>
                <p:oleObj name="Photo Editor Photo" r:id="rId9" imgW="2066667" imgH="73333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7688" y="5957888"/>
                        <a:ext cx="2066925" cy="7334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40BC5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2311152" y="3291418"/>
            <a:ext cx="53511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 smtClean="0"/>
              <a:t>Christiane Auray-Blais, LL.M., Ph.D.</a:t>
            </a:r>
          </a:p>
          <a:p>
            <a:r>
              <a:rPr lang="fr-CA" sz="2800" dirty="0" smtClean="0"/>
              <a:t>Sherbrooke, </a:t>
            </a:r>
            <a:r>
              <a:rPr lang="fr-CA" sz="2800" dirty="0" err="1" smtClean="0"/>
              <a:t>Quebec</a:t>
            </a:r>
            <a:r>
              <a:rPr lang="fr-CA" sz="2800" dirty="0" smtClean="0"/>
              <a:t>, Canada</a:t>
            </a:r>
            <a:endParaRPr lang="en-CA" sz="28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" y="1562061"/>
            <a:ext cx="2062932" cy="3099421"/>
          </a:xfrm>
          <a:prstGeom prst="rect">
            <a:avLst/>
          </a:prstGeom>
          <a:ln w="57150">
            <a:solidFill>
              <a:srgbClr val="0000FF"/>
            </a:solidFill>
          </a:ln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86" y="5954033"/>
            <a:ext cx="2736020" cy="83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28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2267420704"/>
              </p:ext>
            </p:extLst>
          </p:nvPr>
        </p:nvGraphicFramePr>
        <p:xfrm>
          <a:off x="0" y="404664"/>
          <a:ext cx="9144000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449422" y="980728"/>
            <a:ext cx="868022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A" sz="2800" dirty="0" smtClean="0"/>
          </a:p>
          <a:p>
            <a:r>
              <a:rPr lang="fr-CA" sz="32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sz="3200" b="1" dirty="0" err="1" smtClean="0">
                <a:sym typeface="Wingdings 3" panose="05040102010807070707" pitchFamily="18" charset="2"/>
              </a:rPr>
              <a:t>Rationale</a:t>
            </a:r>
            <a:r>
              <a:rPr lang="fr-CA" sz="3200" b="1" dirty="0" smtClean="0">
                <a:sym typeface="Wingdings 3" panose="05040102010807070707" pitchFamily="18" charset="2"/>
              </a:rPr>
              <a:t> for Mass </a:t>
            </a:r>
            <a:r>
              <a:rPr lang="fr-CA" sz="3200" b="1" dirty="0">
                <a:sym typeface="Wingdings 3" panose="05040102010807070707" pitchFamily="18" charset="2"/>
              </a:rPr>
              <a:t>U</a:t>
            </a:r>
            <a:r>
              <a:rPr lang="fr-CA" sz="3200" b="1" dirty="0" smtClean="0">
                <a:sym typeface="Wingdings 3" panose="05040102010807070707" pitchFamily="18" charset="2"/>
              </a:rPr>
              <a:t>rine Screening of: </a:t>
            </a:r>
          </a:p>
          <a:p>
            <a:r>
              <a:rPr lang="en-CA" sz="3200" b="1" dirty="0" smtClean="0">
                <a:sym typeface="Wingdings 3" panose="05040102010807070707" pitchFamily="18" charset="2"/>
              </a:rPr>
              <a:t>	</a:t>
            </a:r>
            <a:r>
              <a:rPr lang="en-CA" sz="2800" b="1" dirty="0" smtClean="0">
                <a:sym typeface="Wingdings 3" panose="05040102010807070707" pitchFamily="18" charset="2"/>
              </a:rPr>
              <a:t>- </a:t>
            </a:r>
            <a:r>
              <a:rPr lang="en-CA" sz="2800" b="1" dirty="0" err="1" smtClean="0">
                <a:sym typeface="Wingdings 3" panose="05040102010807070707" pitchFamily="18" charset="2"/>
              </a:rPr>
              <a:t>C</a:t>
            </a:r>
            <a:r>
              <a:rPr lang="en-CA" sz="2800" b="1" dirty="0" err="1" smtClean="0"/>
              <a:t>reatine</a:t>
            </a:r>
            <a:r>
              <a:rPr lang="en-CA" sz="2800" b="1" dirty="0" smtClean="0"/>
              <a:t> synthesis </a:t>
            </a:r>
            <a:r>
              <a:rPr lang="en-CA" sz="2800" b="1" dirty="0"/>
              <a:t>and </a:t>
            </a:r>
            <a:r>
              <a:rPr lang="en-CA" sz="2800" b="1" dirty="0" smtClean="0"/>
              <a:t>transport disorders</a:t>
            </a:r>
            <a:br>
              <a:rPr lang="en-CA" sz="2800" b="1" dirty="0" smtClean="0"/>
            </a:br>
            <a:r>
              <a:rPr lang="en-CA" sz="2800" b="1" dirty="0" smtClean="0"/>
              <a:t>	- Triple </a:t>
            </a:r>
            <a:r>
              <a:rPr lang="en-CA" sz="2800" b="1" dirty="0"/>
              <a:t>H </a:t>
            </a:r>
            <a:r>
              <a:rPr lang="en-CA" sz="2800" b="1" dirty="0" smtClean="0"/>
              <a:t>syndrome</a:t>
            </a:r>
            <a:br>
              <a:rPr lang="en-CA" sz="2800" b="1" dirty="0" smtClean="0"/>
            </a:br>
            <a:r>
              <a:rPr lang="en-CA" sz="2800" b="1" dirty="0" smtClean="0"/>
              <a:t>     	- OTC deficiency</a:t>
            </a:r>
            <a:r>
              <a:rPr lang="fr-CA" sz="3200" b="1" dirty="0" smtClean="0"/>
              <a:t/>
            </a:r>
            <a:br>
              <a:rPr lang="fr-CA" sz="3200" b="1" dirty="0" smtClean="0"/>
            </a:br>
            <a:r>
              <a:rPr lang="fr-CA" sz="32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sz="3200" b="1" dirty="0" smtClean="0">
                <a:sym typeface="Wingdings 3" panose="05040102010807070707" pitchFamily="18" charset="2"/>
              </a:rPr>
              <a:t>Screening </a:t>
            </a:r>
            <a:r>
              <a:rPr lang="fr-CA" sz="3200" b="1" dirty="0" err="1" smtClean="0">
                <a:sym typeface="Wingdings 3" panose="05040102010807070707" pitchFamily="18" charset="2"/>
              </a:rPr>
              <a:t>f</a:t>
            </a:r>
            <a:r>
              <a:rPr lang="fr-CA" sz="3200" b="1" dirty="0" err="1" smtClean="0"/>
              <a:t>easibility</a:t>
            </a:r>
            <a:r>
              <a:rPr lang="fr-CA" sz="3200" b="1" dirty="0" smtClean="0"/>
              <a:t> </a:t>
            </a:r>
            <a:br>
              <a:rPr lang="fr-CA" sz="3200" b="1" dirty="0" smtClean="0"/>
            </a:br>
            <a:r>
              <a:rPr lang="fr-CA" sz="32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sz="3200" b="1" dirty="0" smtClean="0">
                <a:sym typeface="Wingdings 3" panose="05040102010807070707" pitchFamily="18" charset="2"/>
              </a:rPr>
              <a:t>UPLC-MS/MS </a:t>
            </a:r>
            <a:r>
              <a:rPr lang="fr-CA" sz="3200" b="1" dirty="0" err="1">
                <a:sym typeface="Wingdings 3" panose="05040102010807070707" pitchFamily="18" charset="2"/>
              </a:rPr>
              <a:t>m</a:t>
            </a:r>
            <a:r>
              <a:rPr lang="fr-CA" sz="3200" b="1" dirty="0" err="1" smtClean="0"/>
              <a:t>ethodology</a:t>
            </a:r>
            <a:r>
              <a:rPr lang="fr-CA" sz="3200" b="1" dirty="0" smtClean="0"/>
              <a:t> </a:t>
            </a:r>
            <a:r>
              <a:rPr lang="fr-CA" sz="3200" b="1" dirty="0" err="1" smtClean="0"/>
              <a:t>developed</a:t>
            </a:r>
            <a:r>
              <a:rPr lang="fr-CA" sz="3200" b="1" dirty="0" smtClean="0"/>
              <a:t/>
            </a:r>
            <a:br>
              <a:rPr lang="fr-CA" sz="3200" b="1" dirty="0" smtClean="0"/>
            </a:br>
            <a:r>
              <a:rPr lang="fr-CA" sz="3200" b="1" dirty="0" smtClean="0"/>
              <a:t>	</a:t>
            </a:r>
            <a:r>
              <a:rPr lang="fr-CA" sz="2800" b="1" dirty="0" smtClean="0"/>
              <a:t>- </a:t>
            </a:r>
            <a:r>
              <a:rPr lang="fr-CA" sz="2800" b="1" dirty="0" err="1" smtClean="0"/>
              <a:t>Method</a:t>
            </a:r>
            <a:r>
              <a:rPr lang="fr-CA" sz="2800" b="1" dirty="0" smtClean="0"/>
              <a:t> validation</a:t>
            </a:r>
            <a:br>
              <a:rPr lang="fr-CA" sz="2800" b="1" dirty="0" smtClean="0"/>
            </a:br>
            <a:r>
              <a:rPr lang="fr-CA" sz="2800" b="1" dirty="0" smtClean="0"/>
              <a:t>	- </a:t>
            </a:r>
            <a:r>
              <a:rPr lang="fr-CA" sz="2800" b="1" dirty="0" err="1" smtClean="0"/>
              <a:t>Quality</a:t>
            </a:r>
            <a:r>
              <a:rPr lang="fr-CA" sz="2800" b="1" dirty="0" smtClean="0"/>
              <a:t> </a:t>
            </a:r>
            <a:r>
              <a:rPr lang="fr-CA" sz="2800" b="1" dirty="0" err="1" smtClean="0"/>
              <a:t>controls</a:t>
            </a:r>
            <a:endParaRPr lang="fr-CA" sz="2800" b="1" dirty="0" smtClean="0"/>
          </a:p>
          <a:p>
            <a:r>
              <a:rPr lang="fr-CA" sz="32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sz="3200" b="1" dirty="0" smtClean="0"/>
              <a:t>Conclusions</a:t>
            </a:r>
            <a:endParaRPr lang="en-CA" sz="3200" b="1" dirty="0"/>
          </a:p>
        </p:txBody>
      </p:sp>
      <p:cxnSp>
        <p:nvCxnSpPr>
          <p:cNvPr id="9" name="Connecteur droit 8"/>
          <p:cNvCxnSpPr/>
          <p:nvPr/>
        </p:nvCxnSpPr>
        <p:spPr>
          <a:xfrm>
            <a:off x="463776" y="98072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b="1" dirty="0" err="1" smtClean="0"/>
              <a:t>Outline</a:t>
            </a:r>
            <a:endParaRPr lang="en-CA" sz="3600" b="1" dirty="0"/>
          </a:p>
        </p:txBody>
      </p:sp>
    </p:spTree>
    <p:extLst>
      <p:ext uri="{BB962C8B-B14F-4D97-AF65-F5344CB8AC3E}">
        <p14:creationId xmlns:p14="http://schemas.microsoft.com/office/powerpoint/2010/main" val="91316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1"/>
          <p:cNvSpPr/>
          <p:nvPr/>
        </p:nvSpPr>
        <p:spPr>
          <a:xfrm>
            <a:off x="247752" y="1765832"/>
            <a:ext cx="8568952" cy="3031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/>
          <p:cNvSpPr/>
          <p:nvPr/>
        </p:nvSpPr>
        <p:spPr>
          <a:xfrm>
            <a:off x="287016" y="1926453"/>
            <a:ext cx="8856984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3600" b="1" dirty="0" smtClean="0">
                <a:solidFill>
                  <a:schemeClr val="bg1"/>
                </a:solidFill>
              </a:rPr>
              <a:t> </a:t>
            </a:r>
            <a:r>
              <a:rPr lang="fr-CA" sz="3600" b="1" dirty="0" err="1" smtClean="0">
                <a:solidFill>
                  <a:schemeClr val="bg1"/>
                </a:solidFill>
              </a:rPr>
              <a:t>Rationale</a:t>
            </a:r>
            <a:r>
              <a:rPr lang="fr-CA" sz="3600" b="1" dirty="0" smtClean="0">
                <a:solidFill>
                  <a:schemeClr val="bg1"/>
                </a:solidFill>
              </a:rPr>
              <a:t> for Screening </a:t>
            </a:r>
            <a:r>
              <a:rPr lang="fr-CA" sz="3600" b="1" dirty="0" err="1" smtClean="0">
                <a:solidFill>
                  <a:schemeClr val="bg1"/>
                </a:solidFill>
              </a:rPr>
              <a:t>these</a:t>
            </a:r>
            <a:r>
              <a:rPr lang="fr-CA" sz="3600" b="1" dirty="0" smtClean="0">
                <a:solidFill>
                  <a:schemeClr val="bg1"/>
                </a:solidFill>
              </a:rPr>
              <a:t> 5 </a:t>
            </a:r>
            <a:r>
              <a:rPr lang="fr-CA" sz="3600" b="1" dirty="0" err="1" smtClean="0">
                <a:solidFill>
                  <a:schemeClr val="bg1"/>
                </a:solidFill>
              </a:rPr>
              <a:t>disorders</a:t>
            </a:r>
            <a:r>
              <a:rPr lang="fr-CA" sz="3600" b="1" dirty="0" smtClean="0">
                <a:solidFill>
                  <a:schemeClr val="bg1"/>
                </a:solidFill>
              </a:rPr>
              <a:t>:</a:t>
            </a:r>
            <a:br>
              <a:rPr lang="fr-CA" sz="3600" b="1" dirty="0" smtClean="0">
                <a:solidFill>
                  <a:schemeClr val="bg1"/>
                </a:solidFill>
              </a:rPr>
            </a:br>
            <a:r>
              <a:rPr lang="fr-CA" sz="3400" b="1" dirty="0" smtClean="0">
                <a:solidFill>
                  <a:schemeClr val="bg1"/>
                </a:solidFill>
              </a:rPr>
              <a:t>    </a:t>
            </a:r>
            <a:r>
              <a:rPr lang="en-CA" sz="3400" b="1" dirty="0" smtClean="0">
                <a:solidFill>
                  <a:schemeClr val="bg1"/>
                </a:solidFill>
                <a:sym typeface="Wingdings 3" panose="05040102010807070707" pitchFamily="18" charset="2"/>
              </a:rPr>
              <a:t> </a:t>
            </a:r>
            <a:r>
              <a:rPr lang="en-CA" sz="3400" b="1" dirty="0" err="1">
                <a:solidFill>
                  <a:schemeClr val="bg1"/>
                </a:solidFill>
                <a:sym typeface="Wingdings 3" panose="05040102010807070707" pitchFamily="18" charset="2"/>
              </a:rPr>
              <a:t>C</a:t>
            </a:r>
            <a:r>
              <a:rPr lang="en-CA" sz="3400" b="1" dirty="0" err="1">
                <a:solidFill>
                  <a:schemeClr val="bg1"/>
                </a:solidFill>
              </a:rPr>
              <a:t>reatine</a:t>
            </a:r>
            <a:r>
              <a:rPr lang="en-CA" sz="3400" b="1" dirty="0">
                <a:solidFill>
                  <a:schemeClr val="bg1"/>
                </a:solidFill>
              </a:rPr>
              <a:t> synthesis &amp;</a:t>
            </a:r>
            <a:r>
              <a:rPr lang="en-CA" sz="3400" b="1" dirty="0" smtClean="0">
                <a:solidFill>
                  <a:schemeClr val="bg1"/>
                </a:solidFill>
              </a:rPr>
              <a:t> </a:t>
            </a:r>
            <a:r>
              <a:rPr lang="en-CA" sz="3400" b="1" dirty="0">
                <a:solidFill>
                  <a:schemeClr val="bg1"/>
                </a:solidFill>
              </a:rPr>
              <a:t>transport disorders</a:t>
            </a:r>
            <a:br>
              <a:rPr lang="en-CA" sz="3400" b="1" dirty="0">
                <a:solidFill>
                  <a:schemeClr val="bg1"/>
                </a:solidFill>
              </a:rPr>
            </a:br>
            <a:r>
              <a:rPr lang="en-CA" sz="3400" b="1" dirty="0" smtClean="0">
                <a:solidFill>
                  <a:schemeClr val="bg1"/>
                </a:solidFill>
              </a:rPr>
              <a:t> </a:t>
            </a:r>
            <a:r>
              <a:rPr lang="en-CA" sz="3400" b="1" dirty="0">
                <a:solidFill>
                  <a:schemeClr val="bg1"/>
                </a:solidFill>
              </a:rPr>
              <a:t> </a:t>
            </a:r>
            <a:r>
              <a:rPr lang="en-CA" sz="3400" b="1" dirty="0" smtClean="0">
                <a:solidFill>
                  <a:schemeClr val="bg1"/>
                </a:solidFill>
              </a:rPr>
              <a:t>  </a:t>
            </a:r>
            <a:r>
              <a:rPr lang="en-CA" sz="3400" b="1" dirty="0" smtClean="0">
                <a:solidFill>
                  <a:schemeClr val="bg1"/>
                </a:solidFill>
                <a:sym typeface="Wingdings 3" panose="05040102010807070707" pitchFamily="18" charset="2"/>
              </a:rPr>
              <a:t> </a:t>
            </a:r>
            <a:r>
              <a:rPr lang="en-CA" sz="3400" b="1" dirty="0" smtClean="0">
                <a:solidFill>
                  <a:schemeClr val="bg1"/>
                </a:solidFill>
              </a:rPr>
              <a:t>Triple </a:t>
            </a:r>
            <a:r>
              <a:rPr lang="en-CA" sz="3400" b="1" dirty="0">
                <a:solidFill>
                  <a:schemeClr val="bg1"/>
                </a:solidFill>
              </a:rPr>
              <a:t>H </a:t>
            </a:r>
            <a:r>
              <a:rPr lang="en-CA" sz="3400" b="1" dirty="0" smtClean="0">
                <a:solidFill>
                  <a:schemeClr val="bg1"/>
                </a:solidFill>
              </a:rPr>
              <a:t>Syndrome</a:t>
            </a:r>
            <a:r>
              <a:rPr lang="en-CA" sz="3400" b="1" dirty="0">
                <a:solidFill>
                  <a:schemeClr val="bg1"/>
                </a:solidFill>
              </a:rPr>
              <a:t/>
            </a:r>
            <a:br>
              <a:rPr lang="en-CA" sz="3400" b="1" dirty="0">
                <a:solidFill>
                  <a:schemeClr val="bg1"/>
                </a:solidFill>
              </a:rPr>
            </a:br>
            <a:r>
              <a:rPr lang="en-CA" sz="3400" b="1" dirty="0" smtClean="0">
                <a:solidFill>
                  <a:schemeClr val="bg1"/>
                </a:solidFill>
              </a:rPr>
              <a:t>    </a:t>
            </a:r>
            <a:r>
              <a:rPr lang="en-CA" sz="3400" b="1" dirty="0" smtClean="0">
                <a:solidFill>
                  <a:schemeClr val="bg1"/>
                </a:solidFill>
                <a:sym typeface="Wingdings 3" panose="05040102010807070707" pitchFamily="18" charset="2"/>
              </a:rPr>
              <a:t> </a:t>
            </a:r>
            <a:r>
              <a:rPr lang="en-CA" sz="3400" b="1" dirty="0" smtClean="0">
                <a:solidFill>
                  <a:schemeClr val="bg1"/>
                </a:solidFill>
              </a:rPr>
              <a:t>OTC Deficiency</a:t>
            </a:r>
            <a:r>
              <a:rPr lang="fr-CA" sz="3400" b="1" dirty="0">
                <a:solidFill>
                  <a:schemeClr val="bg1"/>
                </a:solidFill>
              </a:rPr>
              <a:t/>
            </a:r>
            <a:br>
              <a:rPr lang="fr-CA" sz="3400" b="1" dirty="0">
                <a:solidFill>
                  <a:schemeClr val="bg1"/>
                </a:solidFill>
              </a:rPr>
            </a:br>
            <a:endParaRPr lang="fr-CA" sz="3400" b="1" dirty="0">
              <a:solidFill>
                <a:schemeClr val="bg1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463776" y="98072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06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6024" y="10393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b="1" dirty="0"/>
              <a:t>Triple H Syndrome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20" y="908720"/>
            <a:ext cx="7433837" cy="3411832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5" name="Connecteur droit 4"/>
          <p:cNvCxnSpPr/>
          <p:nvPr/>
        </p:nvCxnSpPr>
        <p:spPr>
          <a:xfrm>
            <a:off x="422430" y="836712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472738" y="4311151"/>
            <a:ext cx="8158604" cy="18774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CA" sz="3200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				</a:t>
            </a:r>
            <a:br>
              <a:rPr lang="fr-CA" sz="3200" dirty="0" smtClean="0">
                <a:solidFill>
                  <a:srgbClr val="0000FF"/>
                </a:solidFill>
                <a:sym typeface="Wingdings 3" panose="05040102010807070707" pitchFamily="18" charset="2"/>
              </a:rPr>
            </a:br>
            <a:r>
              <a:rPr lang="fr-CA" sz="2800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sz="2800" dirty="0" smtClean="0">
                <a:solidFill>
                  <a:srgbClr val="0000FF"/>
                </a:solidFill>
              </a:rPr>
              <a:t>Clinical </a:t>
            </a:r>
            <a:r>
              <a:rPr lang="fr-CA" sz="2800" dirty="0" err="1" smtClean="0">
                <a:solidFill>
                  <a:srgbClr val="0000FF"/>
                </a:solidFill>
              </a:rPr>
              <a:t>symptoms</a:t>
            </a:r>
            <a:r>
              <a:rPr lang="fr-CA" sz="2800" dirty="0" smtClean="0">
                <a:solidFill>
                  <a:srgbClr val="0000FF"/>
                </a:solidFill>
              </a:rPr>
              <a:t>: </a:t>
            </a:r>
            <a:r>
              <a:rPr lang="en-CA" sz="2800" dirty="0">
                <a:solidFill>
                  <a:srgbClr val="0000FF"/>
                </a:solidFill>
              </a:rPr>
              <a:t>Developmental delay, hepatic </a:t>
            </a:r>
            <a:r>
              <a:rPr lang="en-CA" sz="2800" dirty="0" smtClean="0">
                <a:solidFill>
                  <a:srgbClr val="0000FF"/>
                </a:solidFill>
              </a:rPr>
              <a:t/>
            </a:r>
            <a:br>
              <a:rPr lang="en-CA" sz="2800" dirty="0" smtClean="0">
                <a:solidFill>
                  <a:srgbClr val="0000FF"/>
                </a:solidFill>
              </a:rPr>
            </a:br>
            <a:r>
              <a:rPr lang="en-CA" sz="2800" dirty="0" smtClean="0">
                <a:solidFill>
                  <a:srgbClr val="0000FF"/>
                </a:solidFill>
              </a:rPr>
              <a:t>     dysfunction</a:t>
            </a:r>
            <a:r>
              <a:rPr lang="en-CA" sz="2800" dirty="0">
                <a:solidFill>
                  <a:srgbClr val="0000FF"/>
                </a:solidFill>
              </a:rPr>
              <a:t>, growth retardation </a:t>
            </a:r>
            <a:r>
              <a:rPr lang="fr-CA" sz="2800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 Non </a:t>
            </a:r>
            <a:r>
              <a:rPr lang="fr-CA" sz="2800" dirty="0" err="1" smtClean="0">
                <a:solidFill>
                  <a:srgbClr val="0000FF"/>
                </a:solidFill>
                <a:sym typeface="Wingdings 3" panose="05040102010807070707" pitchFamily="18" charset="2"/>
              </a:rPr>
              <a:t>specific</a:t>
            </a:r>
            <a:r>
              <a:rPr lang="fr-CA" sz="2800" dirty="0" smtClean="0">
                <a:solidFill>
                  <a:srgbClr val="0000FF"/>
                </a:solidFill>
                <a:sym typeface="Wingdings 3" panose="05040102010807070707" pitchFamily="18" charset="2"/>
              </a:rPr>
              <a:t/>
            </a:r>
            <a:br>
              <a:rPr lang="fr-CA" sz="2800" dirty="0" smtClean="0">
                <a:solidFill>
                  <a:srgbClr val="0000FF"/>
                </a:solidFill>
                <a:sym typeface="Wingdings 3" panose="05040102010807070707" pitchFamily="18" charset="2"/>
              </a:rPr>
            </a:br>
            <a:r>
              <a:rPr lang="fr-CA" sz="2800" dirty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sz="2800" dirty="0" err="1" smtClean="0">
                <a:solidFill>
                  <a:srgbClr val="FF0000"/>
                </a:solidFill>
                <a:sym typeface="Wingdings 3" panose="05040102010807070707" pitchFamily="18" charset="2"/>
              </a:rPr>
              <a:t>Missed</a:t>
            </a:r>
            <a:r>
              <a:rPr lang="fr-CA" sz="2800" dirty="0" smtClean="0">
                <a:solidFill>
                  <a:srgbClr val="FF0000"/>
                </a:solidFill>
                <a:sym typeface="Wingdings 3" panose="05040102010807070707" pitchFamily="18" charset="2"/>
              </a:rPr>
              <a:t> </a:t>
            </a:r>
            <a:r>
              <a:rPr lang="fr-CA" sz="2800" dirty="0" err="1" smtClean="0">
                <a:solidFill>
                  <a:srgbClr val="FF0000"/>
                </a:solidFill>
                <a:sym typeface="Wingdings 3" panose="05040102010807070707" pitchFamily="18" charset="2"/>
              </a:rPr>
              <a:t>diagnosis</a:t>
            </a:r>
            <a:r>
              <a:rPr lang="fr-CA" sz="2800" dirty="0" smtClean="0">
                <a:solidFill>
                  <a:srgbClr val="FF0000"/>
                </a:solidFill>
                <a:sym typeface="Wingdings 3" panose="05040102010807070707" pitchFamily="18" charset="2"/>
              </a:rPr>
              <a:t> in DBS </a:t>
            </a:r>
            <a:r>
              <a:rPr lang="fr-CA" sz="2800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 </a:t>
            </a:r>
            <a:r>
              <a:rPr lang="fr-CA" sz="2800" dirty="0" smtClean="0">
                <a:solidFill>
                  <a:srgbClr val="FF0000"/>
                </a:solidFill>
                <a:sym typeface="Wingdings 3" panose="05040102010807070707" pitchFamily="18" charset="2"/>
              </a:rPr>
              <a:t>Normal at 2 </a:t>
            </a:r>
            <a:r>
              <a:rPr lang="fr-CA" sz="2800" dirty="0" err="1" smtClean="0">
                <a:solidFill>
                  <a:srgbClr val="FF0000"/>
                </a:solidFill>
                <a:sym typeface="Wingdings 3" panose="05040102010807070707" pitchFamily="18" charset="2"/>
              </a:rPr>
              <a:t>days</a:t>
            </a:r>
            <a:r>
              <a:rPr lang="fr-CA" sz="2800" dirty="0" smtClean="0">
                <a:solidFill>
                  <a:srgbClr val="FF0000"/>
                </a:solidFill>
                <a:sym typeface="Wingdings 3" panose="05040102010807070707" pitchFamily="18" charset="2"/>
              </a:rPr>
              <a:t> of </a:t>
            </a:r>
            <a:r>
              <a:rPr lang="fr-CA" sz="2800" dirty="0" err="1" smtClean="0">
                <a:solidFill>
                  <a:srgbClr val="FF0000"/>
                </a:solidFill>
                <a:sym typeface="Wingdings 3" panose="05040102010807070707" pitchFamily="18" charset="2"/>
              </a:rPr>
              <a:t>age</a:t>
            </a:r>
            <a:endParaRPr lang="en-CA" sz="2800" dirty="0">
              <a:solidFill>
                <a:srgbClr val="FF0000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68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8227"/>
            <a:ext cx="9144000" cy="1143000"/>
          </a:xfrm>
        </p:spPr>
        <p:txBody>
          <a:bodyPr>
            <a:normAutofit/>
          </a:bodyPr>
          <a:lstStyle/>
          <a:p>
            <a:r>
              <a:rPr lang="fr-CA" sz="3600" b="1" dirty="0" err="1" smtClean="0"/>
              <a:t>Why</a:t>
            </a:r>
            <a:r>
              <a:rPr lang="fr-CA" sz="3600" b="1" dirty="0" smtClean="0"/>
              <a:t> </a:t>
            </a:r>
            <a:r>
              <a:rPr lang="fr-CA" sz="3600" b="1" dirty="0" err="1" smtClean="0"/>
              <a:t>Screen</a:t>
            </a:r>
            <a:r>
              <a:rPr lang="fr-CA" sz="3600" b="1" dirty="0" smtClean="0"/>
              <a:t> for </a:t>
            </a:r>
            <a:r>
              <a:rPr lang="fr-CA" sz="3600" b="1" dirty="0" err="1" smtClean="0"/>
              <a:t>Creatine</a:t>
            </a:r>
            <a:r>
              <a:rPr lang="fr-CA" sz="3600" b="1" dirty="0" smtClean="0"/>
              <a:t> </a:t>
            </a:r>
            <a:r>
              <a:rPr lang="fr-CA" sz="3600" b="1" dirty="0" err="1"/>
              <a:t>D</a:t>
            </a:r>
            <a:r>
              <a:rPr lang="fr-CA" sz="3600" b="1" dirty="0" err="1" smtClean="0"/>
              <a:t>isorders</a:t>
            </a:r>
            <a:r>
              <a:rPr lang="fr-CA" sz="3600" b="1" dirty="0" smtClean="0"/>
              <a:t>?</a:t>
            </a:r>
            <a:endParaRPr lang="fr-CA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64" y="1196752"/>
            <a:ext cx="9217024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CA" b="1" dirty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dirty="0" err="1" smtClean="0"/>
              <a:t>Prevalence</a:t>
            </a:r>
            <a:endParaRPr lang="fr-CA" dirty="0" smtClean="0"/>
          </a:p>
          <a:p>
            <a:pPr marL="457200" lvl="1" indent="0">
              <a:buNone/>
            </a:pPr>
            <a:r>
              <a:rPr lang="fr-CA" dirty="0" smtClean="0"/>
              <a:t>- Up to 3% of male </a:t>
            </a:r>
            <a:r>
              <a:rPr lang="fr-CA" dirty="0" err="1" smtClean="0"/>
              <a:t>with</a:t>
            </a:r>
            <a:r>
              <a:rPr lang="fr-CA" dirty="0" smtClean="0"/>
              <a:t> mental retardation</a:t>
            </a:r>
          </a:p>
          <a:p>
            <a:pPr marL="457200" lvl="1" indent="0">
              <a:buNone/>
            </a:pPr>
            <a:r>
              <a:rPr lang="fr-CA" dirty="0" smtClean="0"/>
              <a:t>- 1-2 cases </a:t>
            </a:r>
            <a:r>
              <a:rPr lang="fr-CA" dirty="0" err="1" smtClean="0"/>
              <a:t>identified</a:t>
            </a:r>
            <a:r>
              <a:rPr lang="fr-CA" dirty="0" smtClean="0"/>
              <a:t> per </a:t>
            </a:r>
            <a:r>
              <a:rPr lang="fr-CA" dirty="0" err="1" smtClean="0"/>
              <a:t>year</a:t>
            </a:r>
            <a:r>
              <a:rPr lang="fr-CA" dirty="0" smtClean="0"/>
              <a:t> in </a:t>
            </a:r>
            <a:r>
              <a:rPr lang="fr-CA" dirty="0" err="1" smtClean="0"/>
              <a:t>Quebec</a:t>
            </a:r>
            <a:r>
              <a:rPr lang="fr-CA" dirty="0"/>
              <a:t> </a:t>
            </a:r>
            <a:r>
              <a:rPr lang="fr-CA" dirty="0" err="1" smtClean="0"/>
              <a:t>through</a:t>
            </a:r>
            <a:r>
              <a:rPr lang="fr-CA" dirty="0" smtClean="0"/>
              <a:t> </a:t>
            </a:r>
            <a:r>
              <a:rPr lang="fr-CA" dirty="0" err="1" smtClean="0"/>
              <a:t>metabolic</a:t>
            </a:r>
            <a:r>
              <a:rPr lang="fr-CA" dirty="0" smtClean="0"/>
              <a:t/>
            </a:r>
            <a:br>
              <a:rPr lang="fr-CA" dirty="0" smtClean="0"/>
            </a:br>
            <a:r>
              <a:rPr lang="fr-CA" dirty="0" smtClean="0"/>
              <a:t>   investigation</a:t>
            </a:r>
          </a:p>
          <a:p>
            <a:pPr marL="0" indent="0">
              <a:buNone/>
            </a:pPr>
            <a:r>
              <a:rPr lang="fr-CA" b="1" dirty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dirty="0" smtClean="0"/>
              <a:t>One </a:t>
            </a:r>
            <a:r>
              <a:rPr lang="fr-CA" dirty="0" err="1" smtClean="0"/>
              <a:t>form</a:t>
            </a:r>
            <a:r>
              <a:rPr lang="fr-CA" dirty="0" smtClean="0"/>
              <a:t> (GAMT) </a:t>
            </a:r>
            <a:r>
              <a:rPr lang="fr-CA" dirty="0" err="1" smtClean="0"/>
              <a:t>treatable</a:t>
            </a:r>
            <a:r>
              <a:rPr lang="fr-CA" dirty="0" smtClean="0"/>
              <a:t> </a:t>
            </a:r>
            <a:r>
              <a:rPr lang="fr-CA" dirty="0" err="1" smtClean="0"/>
              <a:t>with</a:t>
            </a:r>
            <a:r>
              <a:rPr lang="fr-CA" dirty="0" smtClean="0"/>
              <a:t> </a:t>
            </a:r>
            <a:r>
              <a:rPr lang="fr-CA" dirty="0" err="1" smtClean="0"/>
              <a:t>early</a:t>
            </a:r>
            <a:r>
              <a:rPr lang="fr-CA" dirty="0" smtClean="0"/>
              <a:t> intervention</a:t>
            </a:r>
            <a:br>
              <a:rPr lang="fr-CA" dirty="0" smtClean="0"/>
            </a:br>
            <a:r>
              <a:rPr lang="fr-CA" dirty="0" smtClean="0"/>
              <a:t>	</a:t>
            </a:r>
            <a:r>
              <a:rPr lang="fr-CA" sz="3000" dirty="0"/>
              <a:t>- 48 patients </a:t>
            </a:r>
            <a:r>
              <a:rPr lang="fr-CA" sz="3000" dirty="0" err="1"/>
              <a:t>investigated</a:t>
            </a:r>
            <a:r>
              <a:rPr lang="fr-CA" sz="3000" dirty="0"/>
              <a:t> (</a:t>
            </a:r>
            <a:r>
              <a:rPr lang="fr-CA" sz="2600" dirty="0"/>
              <a:t>Sylvia </a:t>
            </a:r>
            <a:r>
              <a:rPr lang="fr-CA" sz="2600" dirty="0" err="1"/>
              <a:t>Stockler</a:t>
            </a:r>
            <a:r>
              <a:rPr lang="fr-CA" sz="2600" dirty="0"/>
              <a:t> et al., </a:t>
            </a:r>
            <a:r>
              <a:rPr lang="fr-CA" sz="2600" dirty="0" smtClean="0"/>
              <a:t>	MGM</a:t>
            </a:r>
            <a:r>
              <a:rPr lang="fr-CA" sz="2600" dirty="0"/>
              <a:t>, 2014)</a:t>
            </a:r>
          </a:p>
          <a:p>
            <a:pPr marL="0" indent="0">
              <a:buNone/>
            </a:pPr>
            <a:r>
              <a:rPr lang="fr-CA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dirty="0" smtClean="0"/>
              <a:t>Progressive mental retardation (</a:t>
            </a:r>
            <a:r>
              <a:rPr lang="fr-CA" dirty="0" smtClean="0">
                <a:latin typeface="Calibri" panose="020F0502020204030204" pitchFamily="34" charset="0"/>
              </a:rPr>
              <a:t>~</a:t>
            </a:r>
            <a:r>
              <a:rPr lang="fr-CA" dirty="0" smtClean="0"/>
              <a:t>PKU), </a:t>
            </a:r>
            <a:r>
              <a:rPr lang="fr-CA" dirty="0" err="1" smtClean="0">
                <a:sym typeface="Wingdings 3" panose="05040102010807070707" pitchFamily="18" charset="2"/>
              </a:rPr>
              <a:t>language</a:t>
            </a:r>
            <a:r>
              <a:rPr lang="fr-CA" dirty="0" smtClean="0">
                <a:sym typeface="Wingdings 3" panose="05040102010807070707" pitchFamily="18" charset="2"/>
              </a:rPr>
              <a:t> &amp;</a:t>
            </a:r>
            <a:br>
              <a:rPr lang="fr-CA" dirty="0" smtClean="0">
                <a:sym typeface="Wingdings 3" panose="05040102010807070707" pitchFamily="18" charset="2"/>
              </a:rPr>
            </a:br>
            <a:r>
              <a:rPr lang="fr-CA" dirty="0" smtClean="0">
                <a:sym typeface="Wingdings 3" panose="05040102010807070707" pitchFamily="18" charset="2"/>
              </a:rPr>
              <a:t>     </a:t>
            </a:r>
            <a:r>
              <a:rPr lang="fr-CA" dirty="0" err="1" smtClean="0">
                <a:sym typeface="Wingdings 3" panose="05040102010807070707" pitchFamily="18" charset="2"/>
              </a:rPr>
              <a:t>speach</a:t>
            </a:r>
            <a:r>
              <a:rPr lang="fr-CA" dirty="0" smtClean="0">
                <a:sym typeface="Wingdings 3" panose="05040102010807070707" pitchFamily="18" charset="2"/>
              </a:rPr>
              <a:t> </a:t>
            </a:r>
            <a:r>
              <a:rPr lang="fr-CA" dirty="0" err="1" smtClean="0">
                <a:sym typeface="Wingdings 3" panose="05040102010807070707" pitchFamily="18" charset="2"/>
              </a:rPr>
              <a:t>disabilities</a:t>
            </a:r>
            <a:r>
              <a:rPr lang="fr-CA" dirty="0" smtClean="0">
                <a:sym typeface="Wingdings 3" panose="05040102010807070707" pitchFamily="18" charset="2"/>
              </a:rPr>
              <a:t>, </a:t>
            </a:r>
            <a:r>
              <a:rPr lang="fr-CA" dirty="0" err="1" smtClean="0">
                <a:sym typeface="Wingdings 3" panose="05040102010807070707" pitchFamily="18" charset="2"/>
              </a:rPr>
              <a:t>e</a:t>
            </a:r>
            <a:r>
              <a:rPr lang="fr-CA" dirty="0" err="1" smtClean="0"/>
              <a:t>pilepsia</a:t>
            </a:r>
            <a:r>
              <a:rPr lang="fr-CA" dirty="0" smtClean="0"/>
              <a:t>, </a:t>
            </a:r>
            <a:r>
              <a:rPr lang="fr-CA" dirty="0" err="1" smtClean="0"/>
              <a:t>autism</a:t>
            </a:r>
            <a:r>
              <a:rPr lang="fr-CA" dirty="0" smtClean="0"/>
              <a:t> traits, </a:t>
            </a:r>
            <a:br>
              <a:rPr lang="fr-CA" dirty="0" smtClean="0"/>
            </a:br>
            <a:r>
              <a:rPr lang="fr-CA" dirty="0" smtClean="0"/>
              <a:t>     </a:t>
            </a:r>
            <a:r>
              <a:rPr lang="fr-CA" dirty="0" err="1" smtClean="0"/>
              <a:t>hyperactivity</a:t>
            </a:r>
            <a:r>
              <a:rPr lang="fr-CA" dirty="0" smtClean="0"/>
              <a:t>, </a:t>
            </a:r>
            <a:r>
              <a:rPr lang="fr-CA" dirty="0" err="1" smtClean="0"/>
              <a:t>f</a:t>
            </a:r>
            <a:r>
              <a:rPr lang="fr-CA" dirty="0" err="1" smtClean="0">
                <a:sym typeface="Wingdings 3" panose="05040102010807070707" pitchFamily="18" charset="2"/>
              </a:rPr>
              <a:t>ailure</a:t>
            </a:r>
            <a:r>
              <a:rPr lang="fr-CA" dirty="0" smtClean="0">
                <a:sym typeface="Wingdings 3" panose="05040102010807070707" pitchFamily="18" charset="2"/>
              </a:rPr>
              <a:t> </a:t>
            </a:r>
            <a:r>
              <a:rPr lang="fr-CA" dirty="0">
                <a:sym typeface="Wingdings 3" panose="05040102010807070707" pitchFamily="18" charset="2"/>
              </a:rPr>
              <a:t>to </a:t>
            </a:r>
            <a:r>
              <a:rPr lang="fr-CA" dirty="0" err="1">
                <a:sym typeface="Wingdings 3" panose="05040102010807070707" pitchFamily="18" charset="2"/>
              </a:rPr>
              <a:t>thrive</a:t>
            </a:r>
            <a:r>
              <a:rPr lang="fr-CA" dirty="0">
                <a:sym typeface="Wingdings 3" panose="05040102010807070707" pitchFamily="18" charset="2"/>
              </a:rPr>
              <a:t> </a:t>
            </a:r>
            <a:endParaRPr lang="fr-CA" dirty="0"/>
          </a:p>
          <a:p>
            <a:pPr marL="0" indent="0">
              <a:buNone/>
            </a:pPr>
            <a:endParaRPr lang="fr-CA" dirty="0"/>
          </a:p>
        </p:txBody>
      </p:sp>
      <p:cxnSp>
        <p:nvCxnSpPr>
          <p:cNvPr id="4" name="Connecteur droit 3"/>
          <p:cNvCxnSpPr/>
          <p:nvPr/>
        </p:nvCxnSpPr>
        <p:spPr>
          <a:xfrm>
            <a:off x="457200" y="1124744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457200" y="6597352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960" y="5398946"/>
            <a:ext cx="7488832" cy="101812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65" y="1207277"/>
            <a:ext cx="8900931" cy="52198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1468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9774" y="116531"/>
            <a:ext cx="91837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sz="3600" b="1" dirty="0" err="1" smtClean="0">
                <a:solidFill>
                  <a:schemeClr val="accent3">
                    <a:lumMod val="50000"/>
                  </a:schemeClr>
                </a:solidFill>
              </a:rPr>
              <a:t>Prevalence</a:t>
            </a:r>
            <a:r>
              <a:rPr lang="fr-CA" sz="3600" b="1" dirty="0" smtClean="0">
                <a:solidFill>
                  <a:schemeClr val="accent3">
                    <a:lumMod val="50000"/>
                  </a:schemeClr>
                </a:solidFill>
              </a:rPr>
              <a:t> - OTC</a:t>
            </a:r>
            <a:endParaRPr lang="fr-CA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95536" y="1557452"/>
            <a:ext cx="85689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 smtClean="0"/>
              <a:t>1: 14 000 		   </a:t>
            </a:r>
            <a:r>
              <a:rPr lang="fr-CA" sz="2800" dirty="0" smtClean="0">
                <a:sym typeface="Wingdings 3" panose="05040102010807070707" pitchFamily="18" charset="2"/>
              </a:rPr>
              <a:t> 	</a:t>
            </a:r>
            <a:r>
              <a:rPr lang="fr-CA" sz="2800" dirty="0" err="1" smtClean="0"/>
              <a:t>Brusilow</a:t>
            </a:r>
            <a:r>
              <a:rPr lang="fr-CA" sz="2800" dirty="0" smtClean="0"/>
              <a:t> et </a:t>
            </a:r>
            <a:r>
              <a:rPr lang="fr-CA" sz="2800" dirty="0" err="1" smtClean="0"/>
              <a:t>Maestrie</a:t>
            </a:r>
            <a:r>
              <a:rPr lang="fr-CA" sz="2800" dirty="0" smtClean="0"/>
              <a:t>, 1996</a:t>
            </a:r>
            <a:br>
              <a:rPr lang="fr-CA" sz="2800" dirty="0" smtClean="0"/>
            </a:br>
            <a:endParaRPr lang="fr-CA" sz="2800" dirty="0" smtClean="0"/>
          </a:p>
          <a:p>
            <a:r>
              <a:rPr lang="fr-CA" sz="2800" dirty="0" smtClean="0"/>
              <a:t>1: 70 000 </a:t>
            </a:r>
            <a:r>
              <a:rPr lang="fr-CA" sz="2800" dirty="0" err="1" smtClean="0"/>
              <a:t>Italy</a:t>
            </a:r>
            <a:r>
              <a:rPr lang="fr-CA" sz="2800" dirty="0" smtClean="0"/>
              <a:t> 	   </a:t>
            </a:r>
            <a:r>
              <a:rPr lang="fr-CA" sz="2800" dirty="0" smtClean="0">
                <a:sym typeface="Wingdings 3" panose="05040102010807070707" pitchFamily="18" charset="2"/>
              </a:rPr>
              <a:t> 	</a:t>
            </a:r>
            <a:r>
              <a:rPr lang="fr-CA" sz="2800" dirty="0" err="1" smtClean="0"/>
              <a:t>Dionisi-Vici</a:t>
            </a:r>
            <a:r>
              <a:rPr lang="fr-CA" sz="2800" dirty="0" smtClean="0"/>
              <a:t> </a:t>
            </a:r>
            <a:r>
              <a:rPr lang="fr-CA" sz="2800" i="1" dirty="0" smtClean="0"/>
              <a:t>et al</a:t>
            </a:r>
            <a:r>
              <a:rPr lang="fr-CA" sz="2800" dirty="0" smtClean="0"/>
              <a:t>., 2002</a:t>
            </a:r>
            <a:br>
              <a:rPr lang="fr-CA" sz="2800" dirty="0" smtClean="0"/>
            </a:br>
            <a:endParaRPr lang="fr-CA" sz="2800" dirty="0" smtClean="0"/>
          </a:p>
          <a:p>
            <a:r>
              <a:rPr lang="fr-CA" sz="2800" dirty="0" smtClean="0"/>
              <a:t>1: 62 000 </a:t>
            </a:r>
            <a:r>
              <a:rPr lang="fr-CA" sz="2800" dirty="0" err="1" smtClean="0"/>
              <a:t>Finland</a:t>
            </a:r>
            <a:r>
              <a:rPr lang="fr-CA" sz="2800" dirty="0" smtClean="0"/>
              <a:t> 	   </a:t>
            </a:r>
            <a:r>
              <a:rPr lang="fr-CA" sz="2800" dirty="0" smtClean="0">
                <a:sym typeface="Wingdings 3" panose="05040102010807070707" pitchFamily="18" charset="2"/>
              </a:rPr>
              <a:t> 	</a:t>
            </a:r>
            <a:r>
              <a:rPr lang="fr-CA" sz="2800" dirty="0" err="1" smtClean="0"/>
              <a:t>Keskinen</a:t>
            </a:r>
            <a:r>
              <a:rPr lang="fr-CA" sz="2800" dirty="0" smtClean="0"/>
              <a:t> </a:t>
            </a:r>
            <a:r>
              <a:rPr lang="fr-CA" sz="2800" i="1" dirty="0" smtClean="0"/>
              <a:t>et al</a:t>
            </a:r>
            <a:r>
              <a:rPr lang="fr-CA" sz="2800" dirty="0" smtClean="0"/>
              <a:t>., 2008</a:t>
            </a:r>
            <a:br>
              <a:rPr lang="fr-CA" sz="2800" dirty="0" smtClean="0"/>
            </a:br>
            <a:endParaRPr lang="fr-CA" sz="2800" dirty="0" smtClean="0"/>
          </a:p>
          <a:p>
            <a:r>
              <a:rPr lang="fr-CA" sz="2800" dirty="0" smtClean="0"/>
              <a:t>1: 77 000 </a:t>
            </a:r>
            <a:r>
              <a:rPr lang="fr-CA" sz="2800" dirty="0" err="1" smtClean="0"/>
              <a:t>Australia</a:t>
            </a:r>
            <a:r>
              <a:rPr lang="fr-CA" sz="2800" dirty="0" smtClean="0"/>
              <a:t>   </a:t>
            </a:r>
            <a:r>
              <a:rPr lang="fr-CA" sz="2800" dirty="0" smtClean="0">
                <a:sym typeface="Wingdings 3" panose="05040102010807070707" pitchFamily="18" charset="2"/>
              </a:rPr>
              <a:t> 	</a:t>
            </a:r>
            <a:r>
              <a:rPr lang="fr-CA" sz="2800" dirty="0" err="1" smtClean="0"/>
              <a:t>Balasubramaniam</a:t>
            </a:r>
            <a:r>
              <a:rPr lang="fr-CA" sz="2800" dirty="0" smtClean="0"/>
              <a:t> </a:t>
            </a:r>
            <a:r>
              <a:rPr lang="fr-CA" sz="2800" i="1" dirty="0" smtClean="0"/>
              <a:t>et al</a:t>
            </a:r>
            <a:r>
              <a:rPr lang="fr-CA" sz="2800" dirty="0" smtClean="0"/>
              <a:t>., 2010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95536" y="908720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463776" y="6741368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198" y="5134646"/>
            <a:ext cx="6572058" cy="67061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246198" y="5228889"/>
            <a:ext cx="6572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b="1" dirty="0" err="1" smtClean="0">
                <a:solidFill>
                  <a:srgbClr val="0000FF"/>
                </a:solidFill>
              </a:rPr>
              <a:t>Women</a:t>
            </a:r>
            <a:r>
              <a:rPr lang="fr-CA" sz="2800" b="1" dirty="0" smtClean="0">
                <a:solidFill>
                  <a:srgbClr val="0000FF"/>
                </a:solidFill>
              </a:rPr>
              <a:t> are </a:t>
            </a:r>
            <a:r>
              <a:rPr lang="fr-CA" sz="2800" b="1" dirty="0" err="1" smtClean="0">
                <a:solidFill>
                  <a:srgbClr val="0000FF"/>
                </a:solidFill>
              </a:rPr>
              <a:t>often</a:t>
            </a:r>
            <a:r>
              <a:rPr lang="fr-CA" sz="2800" b="1" dirty="0" smtClean="0">
                <a:solidFill>
                  <a:srgbClr val="0000FF"/>
                </a:solidFill>
              </a:rPr>
              <a:t> </a:t>
            </a:r>
            <a:r>
              <a:rPr lang="fr-CA" sz="2800" b="1" dirty="0" err="1" smtClean="0">
                <a:solidFill>
                  <a:srgbClr val="0000FF"/>
                </a:solidFill>
              </a:rPr>
              <a:t>underdiagnosed</a:t>
            </a:r>
            <a:endParaRPr lang="en-CA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64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86" y="-144506"/>
            <a:ext cx="9144000" cy="1143000"/>
          </a:xfrm>
        </p:spPr>
        <p:txBody>
          <a:bodyPr>
            <a:normAutofit/>
          </a:bodyPr>
          <a:lstStyle/>
          <a:p>
            <a:r>
              <a:rPr lang="fr-CA" sz="3600" b="1" dirty="0" smtClean="0"/>
              <a:t>New </a:t>
            </a:r>
            <a:r>
              <a:rPr lang="fr-CA" sz="3600" b="1" dirty="0" err="1" smtClean="0"/>
              <a:t>Opportunities</a:t>
            </a:r>
            <a:r>
              <a:rPr lang="fr-CA" sz="3600" b="1" dirty="0" smtClean="0"/>
              <a:t> for Urine </a:t>
            </a:r>
            <a:r>
              <a:rPr lang="fr-CA" sz="3600" b="1" dirty="0"/>
              <a:t>S</a:t>
            </a:r>
            <a:r>
              <a:rPr lang="fr-CA" sz="3600" b="1" dirty="0" smtClean="0"/>
              <a:t>creening</a:t>
            </a:r>
            <a:endParaRPr lang="fr-CA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171" y="141277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fr-CA" b="1" dirty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Triple </a:t>
            </a:r>
            <a:r>
              <a:rPr lang="fr-CA" b="1" dirty="0">
                <a:solidFill>
                  <a:srgbClr val="0000FF"/>
                </a:solidFill>
                <a:sym typeface="Wingdings 3" panose="05040102010807070707" pitchFamily="18" charset="2"/>
              </a:rPr>
              <a:t>H</a:t>
            </a:r>
            <a:r>
              <a:rPr lang="fr-CA" b="1" dirty="0" smtClean="0">
                <a:solidFill>
                  <a:srgbClr val="0000FF"/>
                </a:solidFill>
              </a:rPr>
              <a:t> urine screening</a:t>
            </a:r>
          </a:p>
          <a:p>
            <a:pPr marL="457200" lvl="1" indent="0">
              <a:buNone/>
            </a:pPr>
            <a:r>
              <a:rPr lang="fr-CA" dirty="0" smtClean="0"/>
              <a:t>- </a:t>
            </a:r>
            <a:r>
              <a:rPr lang="fr-CA" dirty="0" smtClean="0">
                <a:sym typeface="Wingdings 3" panose="05040102010807070707" pitchFamily="18" charset="2"/>
              </a:rPr>
              <a:t> </a:t>
            </a:r>
            <a:r>
              <a:rPr lang="fr-CA" dirty="0" err="1" smtClean="0"/>
              <a:t>Orotic</a:t>
            </a:r>
            <a:r>
              <a:rPr lang="fr-CA" dirty="0" smtClean="0"/>
              <a:t> </a:t>
            </a:r>
            <a:r>
              <a:rPr lang="fr-CA" dirty="0" err="1" smtClean="0"/>
              <a:t>acid</a:t>
            </a:r>
            <a:r>
              <a:rPr lang="fr-CA" dirty="0" smtClean="0"/>
              <a:t> and </a:t>
            </a:r>
            <a:r>
              <a:rPr lang="fr-CA" dirty="0">
                <a:sym typeface="Wingdings 3" panose="05040102010807070707" pitchFamily="18" charset="2"/>
              </a:rPr>
              <a:t> </a:t>
            </a:r>
            <a:r>
              <a:rPr lang="fr-CA" dirty="0" err="1" smtClean="0"/>
              <a:t>uracil</a:t>
            </a:r>
            <a:endParaRPr lang="fr-CA" dirty="0" smtClean="0"/>
          </a:p>
          <a:p>
            <a:pPr marL="0" indent="0">
              <a:buNone/>
            </a:pPr>
            <a:r>
              <a:rPr lang="fr-CA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b="1" dirty="0" smtClean="0">
                <a:solidFill>
                  <a:srgbClr val="0000FF"/>
                </a:solidFill>
              </a:rPr>
              <a:t>OTC screening by urine</a:t>
            </a:r>
          </a:p>
          <a:p>
            <a:pPr marL="457200" lvl="1" indent="0">
              <a:buNone/>
            </a:pPr>
            <a:r>
              <a:rPr lang="fr-CA" dirty="0" smtClean="0"/>
              <a:t>- </a:t>
            </a:r>
            <a:r>
              <a:rPr lang="fr-CA" dirty="0" err="1" smtClean="0"/>
              <a:t>Same</a:t>
            </a:r>
            <a:r>
              <a:rPr lang="fr-CA" dirty="0" smtClean="0"/>
              <a:t> </a:t>
            </a:r>
            <a:r>
              <a:rPr lang="fr-CA" dirty="0" err="1" smtClean="0"/>
              <a:t>biomarkers</a:t>
            </a:r>
            <a:r>
              <a:rPr lang="fr-CA" dirty="0" smtClean="0"/>
              <a:t> as Triple H</a:t>
            </a:r>
          </a:p>
          <a:p>
            <a:pPr marL="457200" lvl="1" indent="0">
              <a:buNone/>
            </a:pPr>
            <a:r>
              <a:rPr lang="fr-CA" dirty="0" smtClean="0"/>
              <a:t>- No </a:t>
            </a:r>
            <a:r>
              <a:rPr lang="fr-CA" dirty="0" err="1" smtClean="0"/>
              <a:t>reliable</a:t>
            </a:r>
            <a:r>
              <a:rPr lang="fr-CA" dirty="0" smtClean="0"/>
              <a:t> </a:t>
            </a:r>
            <a:r>
              <a:rPr lang="fr-CA" dirty="0" err="1" smtClean="0"/>
              <a:t>biomarker</a:t>
            </a:r>
            <a:r>
              <a:rPr lang="fr-CA" dirty="0" smtClean="0"/>
              <a:t> </a:t>
            </a:r>
            <a:r>
              <a:rPr lang="fr-CA" dirty="0" err="1" smtClean="0"/>
              <a:t>available</a:t>
            </a:r>
            <a:r>
              <a:rPr lang="fr-CA" dirty="0" smtClean="0"/>
              <a:t> in </a:t>
            </a:r>
            <a:r>
              <a:rPr lang="fr-CA" dirty="0" err="1" smtClean="0"/>
              <a:t>blood</a:t>
            </a:r>
            <a:r>
              <a:rPr lang="fr-CA" dirty="0" smtClean="0"/>
              <a:t> by MS/MS</a:t>
            </a:r>
          </a:p>
          <a:p>
            <a:pPr marL="0" indent="0">
              <a:buNone/>
            </a:pPr>
            <a:r>
              <a:rPr lang="fr-CA" b="1" dirty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b="1" dirty="0" err="1" smtClean="0">
                <a:solidFill>
                  <a:srgbClr val="0000FF"/>
                </a:solidFill>
              </a:rPr>
              <a:t>Creatine</a:t>
            </a:r>
            <a:r>
              <a:rPr lang="fr-CA" b="1" dirty="0" smtClean="0">
                <a:solidFill>
                  <a:srgbClr val="0000FF"/>
                </a:solidFill>
              </a:rPr>
              <a:t> </a:t>
            </a:r>
            <a:r>
              <a:rPr lang="fr-CA" b="1" dirty="0" err="1" smtClean="0">
                <a:solidFill>
                  <a:srgbClr val="0000FF"/>
                </a:solidFill>
              </a:rPr>
              <a:t>disorders</a:t>
            </a:r>
            <a:endParaRPr lang="fr-CA" b="1" dirty="0" smtClean="0">
              <a:solidFill>
                <a:srgbClr val="0000FF"/>
              </a:solidFill>
            </a:endParaRPr>
          </a:p>
          <a:p>
            <a:pPr marL="457200" lvl="1" indent="0">
              <a:buNone/>
            </a:pPr>
            <a:r>
              <a:rPr lang="fr-CA" dirty="0" smtClean="0"/>
              <a:t>- A unique </a:t>
            </a:r>
            <a:r>
              <a:rPr lang="fr-CA" dirty="0" err="1" smtClean="0"/>
              <a:t>opportunity</a:t>
            </a:r>
            <a:r>
              <a:rPr lang="fr-CA" dirty="0" smtClean="0"/>
              <a:t> for an </a:t>
            </a:r>
            <a:r>
              <a:rPr lang="fr-CA" dirty="0" err="1" smtClean="0"/>
              <a:t>evaluation</a:t>
            </a:r>
            <a:r>
              <a:rPr lang="fr-CA" dirty="0" smtClean="0"/>
              <a:t> </a:t>
            </a:r>
            <a:r>
              <a:rPr lang="fr-CA" dirty="0" err="1" smtClean="0"/>
              <a:t>study</a:t>
            </a:r>
            <a:endParaRPr lang="fr-CA" dirty="0"/>
          </a:p>
        </p:txBody>
      </p:sp>
      <p:cxnSp>
        <p:nvCxnSpPr>
          <p:cNvPr id="4" name="Connecteur droit 3"/>
          <p:cNvCxnSpPr/>
          <p:nvPr/>
        </p:nvCxnSpPr>
        <p:spPr>
          <a:xfrm>
            <a:off x="463776" y="98072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33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2211649038"/>
              </p:ext>
            </p:extLst>
          </p:nvPr>
        </p:nvGraphicFramePr>
        <p:xfrm>
          <a:off x="0" y="404664"/>
          <a:ext cx="9144000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0" y="11663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b="1" dirty="0" err="1"/>
              <a:t>E</a:t>
            </a:r>
            <a:r>
              <a:rPr lang="fr-CA" sz="3600" b="1" dirty="0" err="1" smtClean="0"/>
              <a:t>valuation</a:t>
            </a:r>
            <a:r>
              <a:rPr lang="fr-CA" sz="3600" b="1" dirty="0" smtClean="0"/>
              <a:t> </a:t>
            </a:r>
            <a:r>
              <a:rPr lang="fr-CA" sz="3600" b="1" dirty="0" err="1" smtClean="0"/>
              <a:t>Research</a:t>
            </a:r>
            <a:r>
              <a:rPr lang="fr-CA" sz="3600" b="1" dirty="0" smtClean="0"/>
              <a:t> Project: </a:t>
            </a:r>
            <a:r>
              <a:rPr lang="fr-CA" sz="3600" b="1" dirty="0" err="1" smtClean="0"/>
              <a:t>Summary</a:t>
            </a:r>
            <a:endParaRPr lang="fr-CA" sz="3600" b="1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63776" y="98072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463776" y="6597352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4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107504" y="941294"/>
            <a:ext cx="4700190" cy="76944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CA" sz="2200" b="1" dirty="0" smtClean="0">
                <a:solidFill>
                  <a:schemeClr val="bg1"/>
                </a:solidFill>
              </a:rPr>
              <a:t>Urine </a:t>
            </a:r>
            <a:r>
              <a:rPr lang="fr-CA" sz="2200" b="1" dirty="0" err="1" smtClean="0">
                <a:solidFill>
                  <a:schemeClr val="bg1"/>
                </a:solidFill>
              </a:rPr>
              <a:t>samples</a:t>
            </a:r>
            <a:r>
              <a:rPr lang="fr-CA" sz="2200" b="1" dirty="0" smtClean="0">
                <a:solidFill>
                  <a:schemeClr val="bg1"/>
                </a:solidFill>
              </a:rPr>
              <a:t> </a:t>
            </a:r>
            <a:r>
              <a:rPr lang="fr-CA" sz="2200" b="1" dirty="0" err="1" smtClean="0">
                <a:solidFill>
                  <a:schemeClr val="bg1"/>
                </a:solidFill>
              </a:rPr>
              <a:t>collected</a:t>
            </a:r>
            <a:r>
              <a:rPr lang="fr-CA" sz="2200" b="1" dirty="0" smtClean="0">
                <a:solidFill>
                  <a:schemeClr val="bg1"/>
                </a:solidFill>
              </a:rPr>
              <a:t> on </a:t>
            </a:r>
            <a:r>
              <a:rPr lang="fr-CA" sz="2200" b="1" dirty="0" err="1" smtClean="0">
                <a:solidFill>
                  <a:schemeClr val="bg1"/>
                </a:solidFill>
              </a:rPr>
              <a:t>filter</a:t>
            </a:r>
            <a:r>
              <a:rPr lang="fr-CA" sz="2200" b="1" dirty="0" smtClean="0">
                <a:solidFill>
                  <a:schemeClr val="bg1"/>
                </a:solidFill>
              </a:rPr>
              <a:t> </a:t>
            </a:r>
            <a:r>
              <a:rPr lang="fr-CA" sz="2200" b="1" dirty="0" err="1" smtClean="0">
                <a:solidFill>
                  <a:schemeClr val="bg1"/>
                </a:solidFill>
              </a:rPr>
              <a:t>paper</a:t>
            </a:r>
            <a:r>
              <a:rPr lang="fr-CA" sz="2200" b="1" dirty="0" smtClean="0">
                <a:solidFill>
                  <a:schemeClr val="bg1"/>
                </a:solidFill>
              </a:rPr>
              <a:t> at 21 </a:t>
            </a:r>
            <a:r>
              <a:rPr lang="fr-CA" sz="2200" b="1" dirty="0" err="1" smtClean="0">
                <a:solidFill>
                  <a:schemeClr val="bg1"/>
                </a:solidFill>
              </a:rPr>
              <a:t>days</a:t>
            </a:r>
            <a:r>
              <a:rPr lang="fr-CA" sz="2200" b="1" dirty="0" smtClean="0">
                <a:solidFill>
                  <a:schemeClr val="bg1"/>
                </a:solidFill>
              </a:rPr>
              <a:t> of </a:t>
            </a:r>
            <a:r>
              <a:rPr lang="fr-CA" sz="2200" b="1" dirty="0" err="1" smtClean="0">
                <a:solidFill>
                  <a:schemeClr val="bg1"/>
                </a:solidFill>
              </a:rPr>
              <a:t>age</a:t>
            </a:r>
            <a:r>
              <a:rPr lang="fr-CA" sz="2200" b="1" dirty="0" smtClean="0">
                <a:solidFill>
                  <a:schemeClr val="bg1"/>
                </a:solidFill>
              </a:rPr>
              <a:t> (500 </a:t>
            </a:r>
            <a:r>
              <a:rPr lang="fr-CA" sz="2200" b="1" dirty="0" err="1" smtClean="0">
                <a:solidFill>
                  <a:schemeClr val="bg1"/>
                </a:solidFill>
              </a:rPr>
              <a:t>samples</a:t>
            </a:r>
            <a:r>
              <a:rPr lang="fr-CA" sz="2200" b="1" dirty="0" smtClean="0">
                <a:solidFill>
                  <a:schemeClr val="bg1"/>
                </a:solidFill>
              </a:rPr>
              <a:t>/</a:t>
            </a:r>
            <a:r>
              <a:rPr lang="fr-CA" sz="2200" b="1" dirty="0" err="1" smtClean="0">
                <a:solidFill>
                  <a:schemeClr val="bg1"/>
                </a:solidFill>
              </a:rPr>
              <a:t>day</a:t>
            </a:r>
            <a:r>
              <a:rPr lang="fr-CA" sz="2200" b="1" dirty="0" smtClean="0">
                <a:solidFill>
                  <a:schemeClr val="bg1"/>
                </a:solidFill>
              </a:rPr>
              <a:t>)</a:t>
            </a:r>
            <a:endParaRPr lang="fr-CA" sz="2200" b="1" dirty="0">
              <a:solidFill>
                <a:schemeClr val="bg1"/>
              </a:solidFill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2051720" y="1772816"/>
            <a:ext cx="0" cy="28800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395536" y="2137629"/>
            <a:ext cx="3310265" cy="43088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CA" sz="2200" b="1" dirty="0" smtClean="0">
                <a:solidFill>
                  <a:schemeClr val="bg1"/>
                </a:solidFill>
              </a:rPr>
              <a:t>5 cm urine </a:t>
            </a:r>
            <a:r>
              <a:rPr lang="fr-CA" sz="2200" b="1" dirty="0" err="1">
                <a:solidFill>
                  <a:schemeClr val="bg1"/>
                </a:solidFill>
              </a:rPr>
              <a:t>f</a:t>
            </a:r>
            <a:r>
              <a:rPr lang="fr-CA" sz="2200" b="1" dirty="0" err="1" smtClean="0">
                <a:solidFill>
                  <a:schemeClr val="bg1"/>
                </a:solidFill>
              </a:rPr>
              <a:t>ilter</a:t>
            </a:r>
            <a:r>
              <a:rPr lang="fr-CA" sz="2200" b="1" dirty="0" smtClean="0">
                <a:solidFill>
                  <a:schemeClr val="bg1"/>
                </a:solidFill>
              </a:rPr>
              <a:t> </a:t>
            </a:r>
            <a:r>
              <a:rPr lang="fr-CA" sz="2200" b="1" dirty="0" err="1" smtClean="0">
                <a:solidFill>
                  <a:schemeClr val="bg1"/>
                </a:solidFill>
              </a:rPr>
              <a:t>paper</a:t>
            </a:r>
            <a:r>
              <a:rPr lang="fr-CA" sz="2200" b="1" dirty="0">
                <a:solidFill>
                  <a:schemeClr val="bg1"/>
                </a:solidFill>
              </a:rPr>
              <a:t> </a:t>
            </a:r>
            <a:r>
              <a:rPr lang="fr-CA" sz="2200" b="1" dirty="0" smtClean="0">
                <a:solidFill>
                  <a:schemeClr val="bg1"/>
                </a:solidFill>
              </a:rPr>
              <a:t>disc</a:t>
            </a:r>
            <a:endParaRPr lang="fr-CA" sz="2200" b="1" dirty="0">
              <a:solidFill>
                <a:schemeClr val="bg1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2015190" y="2660406"/>
            <a:ext cx="0" cy="28800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107504" y="2984114"/>
            <a:ext cx="4047903" cy="43088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CA" sz="2200" b="1" dirty="0" smtClean="0">
                <a:solidFill>
                  <a:schemeClr val="bg1"/>
                </a:solidFill>
              </a:rPr>
              <a:t>NH</a:t>
            </a:r>
            <a:r>
              <a:rPr lang="fr-CA" sz="2200" b="1" baseline="-25000" dirty="0" smtClean="0">
                <a:solidFill>
                  <a:schemeClr val="bg1"/>
                </a:solidFill>
              </a:rPr>
              <a:t>4</a:t>
            </a:r>
            <a:r>
              <a:rPr lang="fr-CA" sz="2200" b="1" dirty="0" smtClean="0">
                <a:solidFill>
                  <a:schemeClr val="bg1"/>
                </a:solidFill>
              </a:rPr>
              <a:t>OH 0.01M </a:t>
            </a:r>
            <a:r>
              <a:rPr lang="fr-CA" sz="2200" b="1" dirty="0" err="1" smtClean="0">
                <a:solidFill>
                  <a:schemeClr val="bg1"/>
                </a:solidFill>
              </a:rPr>
              <a:t>elution</a:t>
            </a:r>
            <a:r>
              <a:rPr lang="fr-CA" sz="2200" b="1" dirty="0" smtClean="0">
                <a:solidFill>
                  <a:schemeClr val="bg1"/>
                </a:solidFill>
              </a:rPr>
              <a:t> of </a:t>
            </a:r>
            <a:r>
              <a:rPr lang="fr-CA" sz="2200" b="1" dirty="0" err="1" smtClean="0">
                <a:solidFill>
                  <a:schemeClr val="bg1"/>
                </a:solidFill>
              </a:rPr>
              <a:t>samples</a:t>
            </a:r>
            <a:endParaRPr lang="fr-CA" sz="2200" b="1" dirty="0">
              <a:solidFill>
                <a:schemeClr val="bg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07504" y="4006225"/>
            <a:ext cx="3568862" cy="43088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CA" sz="2200" b="1" dirty="0" smtClean="0">
                <a:solidFill>
                  <a:schemeClr val="bg1"/>
                </a:solidFill>
              </a:rPr>
              <a:t>TLC </a:t>
            </a:r>
            <a:r>
              <a:rPr lang="fr-CA" sz="2200" b="1" dirty="0" err="1" smtClean="0">
                <a:solidFill>
                  <a:schemeClr val="bg1"/>
                </a:solidFill>
              </a:rPr>
              <a:t>chromatography</a:t>
            </a:r>
            <a:r>
              <a:rPr lang="fr-CA" sz="2200" b="1" dirty="0" smtClean="0">
                <a:solidFill>
                  <a:schemeClr val="bg1"/>
                </a:solidFill>
              </a:rPr>
              <a:t> </a:t>
            </a:r>
            <a:r>
              <a:rPr lang="fr-CA" sz="2200" b="1" dirty="0" err="1" smtClean="0">
                <a:solidFill>
                  <a:schemeClr val="bg1"/>
                </a:solidFill>
              </a:rPr>
              <a:t>analysis</a:t>
            </a:r>
            <a:endParaRPr lang="fr-CA" sz="2200" b="1" dirty="0">
              <a:solidFill>
                <a:schemeClr val="bg1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816398" y="2174346"/>
            <a:ext cx="2431820" cy="769441"/>
          </a:xfrm>
          <a:prstGeom prst="rect">
            <a:avLst/>
          </a:prstGeom>
          <a:solidFill>
            <a:srgbClr val="60F684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CA" sz="2200" b="1" dirty="0" err="1" smtClean="0"/>
              <a:t>Same</a:t>
            </a:r>
            <a:r>
              <a:rPr lang="fr-CA" sz="2200" b="1" dirty="0" smtClean="0"/>
              <a:t> </a:t>
            </a:r>
            <a:r>
              <a:rPr lang="fr-CA" sz="2200" b="1" dirty="0" err="1" smtClean="0"/>
              <a:t>eluates</a:t>
            </a:r>
            <a:r>
              <a:rPr lang="fr-CA" sz="2200" b="1" dirty="0" smtClean="0"/>
              <a:t/>
            </a:r>
            <a:br>
              <a:rPr lang="fr-CA" sz="2200" b="1" dirty="0" smtClean="0"/>
            </a:br>
            <a:r>
              <a:rPr lang="fr-CA" sz="2200" b="1" dirty="0" err="1" smtClean="0"/>
              <a:t>using</a:t>
            </a:r>
            <a:r>
              <a:rPr lang="fr-CA" sz="2200" b="1" dirty="0" smtClean="0"/>
              <a:t> UPLC-MS/MS</a:t>
            </a:r>
            <a:endParaRPr lang="fr-CA" sz="22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107504" y="5057308"/>
            <a:ext cx="6001771" cy="110799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CA" sz="2200" b="1" dirty="0" err="1" smtClean="0">
                <a:solidFill>
                  <a:schemeClr val="bg1"/>
                </a:solidFill>
              </a:rPr>
              <a:t>Urea</a:t>
            </a:r>
            <a:r>
              <a:rPr lang="fr-CA" sz="2200" b="1" dirty="0" smtClean="0">
                <a:solidFill>
                  <a:schemeClr val="bg1"/>
                </a:solidFill>
              </a:rPr>
              <a:t> cycle </a:t>
            </a:r>
            <a:r>
              <a:rPr lang="fr-CA" sz="2200" b="1" dirty="0" err="1" smtClean="0">
                <a:solidFill>
                  <a:schemeClr val="bg1"/>
                </a:solidFill>
              </a:rPr>
              <a:t>disorders</a:t>
            </a:r>
            <a:endParaRPr lang="fr-CA" sz="2200" b="1" dirty="0" smtClean="0">
              <a:solidFill>
                <a:schemeClr val="bg1"/>
              </a:solidFill>
            </a:endParaRPr>
          </a:p>
          <a:p>
            <a:r>
              <a:rPr lang="fr-CA" sz="2200" b="1" dirty="0" err="1" smtClean="0">
                <a:solidFill>
                  <a:schemeClr val="bg1"/>
                </a:solidFill>
              </a:rPr>
              <a:t>Organic</a:t>
            </a:r>
            <a:r>
              <a:rPr lang="fr-CA" sz="2200" b="1" dirty="0" smtClean="0">
                <a:solidFill>
                  <a:schemeClr val="bg1"/>
                </a:solidFill>
              </a:rPr>
              <a:t> </a:t>
            </a:r>
            <a:r>
              <a:rPr lang="fr-CA" sz="2200" b="1" dirty="0" err="1" smtClean="0">
                <a:solidFill>
                  <a:schemeClr val="bg1"/>
                </a:solidFill>
              </a:rPr>
              <a:t>acidurias</a:t>
            </a:r>
            <a:endParaRPr lang="fr-CA" sz="2200" b="1" dirty="0" smtClean="0">
              <a:solidFill>
                <a:schemeClr val="bg1"/>
              </a:solidFill>
            </a:endParaRPr>
          </a:p>
          <a:p>
            <a:r>
              <a:rPr lang="fr-CA" sz="2200" b="1" dirty="0" err="1" smtClean="0">
                <a:solidFill>
                  <a:schemeClr val="bg1"/>
                </a:solidFill>
              </a:rPr>
              <a:t>Disorders</a:t>
            </a:r>
            <a:r>
              <a:rPr lang="fr-CA" sz="2200" b="1" dirty="0" smtClean="0">
                <a:solidFill>
                  <a:schemeClr val="bg1"/>
                </a:solidFill>
              </a:rPr>
              <a:t> of </a:t>
            </a:r>
            <a:r>
              <a:rPr lang="fr-CA" sz="2200" b="1" dirty="0" err="1" smtClean="0">
                <a:solidFill>
                  <a:schemeClr val="bg1"/>
                </a:solidFill>
              </a:rPr>
              <a:t>aminoacid</a:t>
            </a:r>
            <a:r>
              <a:rPr lang="fr-CA" sz="2200" b="1" dirty="0" smtClean="0">
                <a:solidFill>
                  <a:schemeClr val="bg1"/>
                </a:solidFill>
              </a:rPr>
              <a:t> </a:t>
            </a:r>
            <a:r>
              <a:rPr lang="fr-CA" sz="2200" b="1" dirty="0" err="1" smtClean="0">
                <a:solidFill>
                  <a:schemeClr val="bg1"/>
                </a:solidFill>
              </a:rPr>
              <a:t>metabolism</a:t>
            </a:r>
            <a:r>
              <a:rPr lang="fr-CA" sz="2200" b="1" dirty="0" smtClean="0">
                <a:solidFill>
                  <a:schemeClr val="bg1"/>
                </a:solidFill>
              </a:rPr>
              <a:t> and transport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07576" y="116262"/>
            <a:ext cx="9324528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sz="2900" b="1" dirty="0" err="1" smtClean="0"/>
              <a:t>Integration</a:t>
            </a:r>
            <a:r>
              <a:rPr lang="fr-CA" sz="2900" b="1" dirty="0" smtClean="0"/>
              <a:t> </a:t>
            </a:r>
            <a:r>
              <a:rPr lang="fr-CA" sz="2900" b="1" dirty="0" err="1"/>
              <a:t>I</a:t>
            </a:r>
            <a:r>
              <a:rPr lang="fr-CA" sz="2900" b="1" dirty="0" err="1" smtClean="0"/>
              <a:t>nto</a:t>
            </a:r>
            <a:r>
              <a:rPr lang="fr-CA" sz="2900" b="1" dirty="0" smtClean="0"/>
              <a:t> the </a:t>
            </a:r>
            <a:r>
              <a:rPr lang="fr-CA" sz="2900" b="1" dirty="0" err="1"/>
              <a:t>E</a:t>
            </a:r>
            <a:r>
              <a:rPr lang="fr-CA" sz="2900" b="1" dirty="0" err="1" smtClean="0"/>
              <a:t>xisting</a:t>
            </a:r>
            <a:r>
              <a:rPr lang="fr-CA" sz="2900" b="1" dirty="0" smtClean="0"/>
              <a:t> Mass </a:t>
            </a:r>
            <a:r>
              <a:rPr lang="fr-CA" sz="2900" b="1" dirty="0"/>
              <a:t>U</a:t>
            </a:r>
            <a:r>
              <a:rPr lang="fr-CA" sz="2900" b="1" dirty="0" smtClean="0"/>
              <a:t>rine Screening Program</a:t>
            </a:r>
            <a:endParaRPr lang="fr-CA" sz="29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5226513" y="3515510"/>
            <a:ext cx="3905818" cy="1446550"/>
          </a:xfrm>
          <a:prstGeom prst="rect">
            <a:avLst/>
          </a:prstGeom>
          <a:solidFill>
            <a:srgbClr val="60F68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200" b="1" dirty="0" err="1" smtClean="0"/>
              <a:t>Creatine</a:t>
            </a:r>
            <a:r>
              <a:rPr lang="fr-CA" sz="2200" b="1" dirty="0" smtClean="0"/>
              <a:t> </a:t>
            </a:r>
            <a:r>
              <a:rPr lang="fr-CA" sz="2200" b="1" dirty="0" err="1" smtClean="0"/>
              <a:t>synthesis</a:t>
            </a:r>
            <a:r>
              <a:rPr lang="fr-CA" sz="2200" b="1" dirty="0" smtClean="0"/>
              <a:t> &amp; transport </a:t>
            </a:r>
            <a:r>
              <a:rPr lang="fr-CA" sz="2200" b="1" dirty="0" err="1" smtClean="0"/>
              <a:t>disorders</a:t>
            </a:r>
            <a:r>
              <a:rPr lang="fr-CA" sz="2200" b="1" dirty="0" smtClean="0"/>
              <a:t/>
            </a:r>
            <a:br>
              <a:rPr lang="fr-CA" sz="2200" b="1" dirty="0" smtClean="0"/>
            </a:br>
            <a:r>
              <a:rPr lang="fr-CA" sz="2200" b="1" dirty="0" err="1" smtClean="0"/>
              <a:t>Disorders</a:t>
            </a:r>
            <a:r>
              <a:rPr lang="fr-CA" sz="2200" b="1" dirty="0" smtClean="0"/>
              <a:t> of </a:t>
            </a:r>
            <a:r>
              <a:rPr lang="fr-CA" sz="2200" b="1" dirty="0" err="1" smtClean="0"/>
              <a:t>ornithine</a:t>
            </a:r>
            <a:r>
              <a:rPr lang="fr-CA" sz="2200" b="1" dirty="0" smtClean="0"/>
              <a:t> </a:t>
            </a:r>
            <a:r>
              <a:rPr lang="fr-CA" sz="2200" b="1" dirty="0" err="1" smtClean="0"/>
              <a:t>metabolism</a:t>
            </a:r>
            <a:endParaRPr lang="fr-CA" sz="2200" b="1" dirty="0" smtClean="0"/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1979712" y="3573048"/>
            <a:ext cx="0" cy="28800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>
            <a:off x="1979712" y="4581160"/>
            <a:ext cx="0" cy="28800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V="1">
            <a:off x="4375646" y="2660406"/>
            <a:ext cx="1132458" cy="388206"/>
          </a:xfrm>
          <a:prstGeom prst="straightConnector1">
            <a:avLst/>
          </a:prstGeom>
          <a:ln w="38100">
            <a:solidFill>
              <a:srgbClr val="60F68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H="1">
            <a:off x="7082754" y="3005658"/>
            <a:ext cx="9526" cy="432016"/>
          </a:xfrm>
          <a:prstGeom prst="straightConnector1">
            <a:avLst/>
          </a:prstGeom>
          <a:ln w="38100">
            <a:solidFill>
              <a:srgbClr val="60F68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H="1">
            <a:off x="7658818" y="5020758"/>
            <a:ext cx="9526" cy="432016"/>
          </a:xfrm>
          <a:prstGeom prst="straightConnector1">
            <a:avLst/>
          </a:prstGeom>
          <a:ln w="38100">
            <a:solidFill>
              <a:srgbClr val="60F68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6588224" y="5485885"/>
            <a:ext cx="2226892" cy="769441"/>
          </a:xfrm>
          <a:prstGeom prst="rect">
            <a:avLst/>
          </a:prstGeom>
          <a:solidFill>
            <a:srgbClr val="60F684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CA" sz="2200" b="1" dirty="0" smtClean="0"/>
              <a:t>5-year </a:t>
            </a:r>
            <a:r>
              <a:rPr lang="fr-CA" sz="2200" b="1" dirty="0" err="1" smtClean="0"/>
              <a:t>evaluation</a:t>
            </a:r>
            <a:r>
              <a:rPr lang="fr-CA" sz="2200" b="1" dirty="0" smtClean="0"/>
              <a:t/>
            </a:r>
            <a:br>
              <a:rPr lang="fr-CA" sz="2200" b="1" dirty="0" smtClean="0"/>
            </a:br>
            <a:r>
              <a:rPr lang="fr-CA" sz="2200" b="1" dirty="0" smtClean="0"/>
              <a:t> </a:t>
            </a:r>
            <a:r>
              <a:rPr lang="fr-CA" sz="2200" b="1" dirty="0" err="1" smtClean="0"/>
              <a:t>project</a:t>
            </a:r>
            <a:endParaRPr lang="fr-CA" sz="2200" b="1" dirty="0"/>
          </a:p>
        </p:txBody>
      </p:sp>
      <p:cxnSp>
        <p:nvCxnSpPr>
          <p:cNvPr id="27" name="Connecteur droit 26"/>
          <p:cNvCxnSpPr/>
          <p:nvPr/>
        </p:nvCxnSpPr>
        <p:spPr>
          <a:xfrm>
            <a:off x="463776" y="764704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02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3" grpId="0" animBg="1"/>
      <p:bldP spid="17" grpId="0" animBg="1"/>
      <p:bldP spid="18" grpId="0" animBg="1"/>
      <p:bldP spid="15" grpId="0" animBg="1"/>
      <p:bldP spid="14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463776" y="692696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463776" y="630932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à coins arrondis 6"/>
          <p:cNvSpPr/>
          <p:nvPr/>
        </p:nvSpPr>
        <p:spPr>
          <a:xfrm>
            <a:off x="718400" y="2060848"/>
            <a:ext cx="7629080" cy="16602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842784" y="2531512"/>
            <a:ext cx="73803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sz="3600" b="1" dirty="0" err="1" smtClean="0">
                <a:solidFill>
                  <a:schemeClr val="bg1"/>
                </a:solidFill>
              </a:rPr>
              <a:t>Feasibility</a:t>
            </a:r>
            <a:r>
              <a:rPr lang="fr-CA" sz="3600" b="1" dirty="0" smtClean="0">
                <a:solidFill>
                  <a:schemeClr val="bg1"/>
                </a:solidFill>
              </a:rPr>
              <a:t> to </a:t>
            </a:r>
            <a:r>
              <a:rPr lang="fr-CA" sz="3600" b="1" dirty="0" err="1">
                <a:solidFill>
                  <a:schemeClr val="bg1"/>
                </a:solidFill>
              </a:rPr>
              <a:t>S</a:t>
            </a:r>
            <a:r>
              <a:rPr lang="fr-CA" sz="3600" b="1" dirty="0" err="1" smtClean="0">
                <a:solidFill>
                  <a:schemeClr val="bg1"/>
                </a:solidFill>
              </a:rPr>
              <a:t>creen</a:t>
            </a:r>
            <a:r>
              <a:rPr lang="fr-CA" sz="3600" b="1" dirty="0" smtClean="0">
                <a:solidFill>
                  <a:schemeClr val="bg1"/>
                </a:solidFill>
              </a:rPr>
              <a:t> at 21 </a:t>
            </a:r>
            <a:r>
              <a:rPr lang="fr-CA" sz="3600" b="1" dirty="0" err="1">
                <a:solidFill>
                  <a:schemeClr val="bg1"/>
                </a:solidFill>
              </a:rPr>
              <a:t>D</a:t>
            </a:r>
            <a:r>
              <a:rPr lang="fr-CA" sz="3600" b="1" dirty="0" err="1" smtClean="0">
                <a:solidFill>
                  <a:schemeClr val="bg1"/>
                </a:solidFill>
              </a:rPr>
              <a:t>ays</a:t>
            </a:r>
            <a:r>
              <a:rPr lang="fr-CA" sz="3600" b="1" dirty="0" smtClean="0">
                <a:solidFill>
                  <a:schemeClr val="bg1"/>
                </a:solidFill>
              </a:rPr>
              <a:t> of </a:t>
            </a:r>
            <a:r>
              <a:rPr lang="fr-CA" sz="3600" b="1" dirty="0">
                <a:solidFill>
                  <a:schemeClr val="bg1"/>
                </a:solidFill>
              </a:rPr>
              <a:t>A</a:t>
            </a:r>
            <a:r>
              <a:rPr lang="fr-CA" sz="3600" b="1" dirty="0" smtClean="0">
                <a:solidFill>
                  <a:schemeClr val="bg1"/>
                </a:solidFill>
              </a:rPr>
              <a:t>ge</a:t>
            </a:r>
            <a:endParaRPr lang="fr-CA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28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36004"/>
            <a:ext cx="7630304" cy="47878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25363" y="6492425"/>
            <a:ext cx="31711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1400" b="1" dirty="0" err="1" smtClean="0"/>
              <a:t>Battini</a:t>
            </a:r>
            <a:r>
              <a:rPr lang="fr-CA" sz="1400" b="1" dirty="0" smtClean="0"/>
              <a:t> </a:t>
            </a:r>
            <a:r>
              <a:rPr lang="fr-CA" sz="1400" b="1" i="1" dirty="0" smtClean="0"/>
              <a:t>et al</a:t>
            </a:r>
            <a:r>
              <a:rPr lang="fr-CA" sz="1400" b="1" dirty="0" smtClean="0"/>
              <a:t>., J </a:t>
            </a:r>
            <a:r>
              <a:rPr lang="fr-CA" sz="1400" b="1" dirty="0" err="1"/>
              <a:t>Pediatr</a:t>
            </a:r>
            <a:r>
              <a:rPr lang="fr-CA" sz="1400" b="1" dirty="0"/>
              <a:t> </a:t>
            </a:r>
            <a:r>
              <a:rPr lang="fr-CA" sz="1400" b="1" dirty="0" smtClean="0"/>
              <a:t>2006;148:828-30</a:t>
            </a:r>
            <a:endParaRPr lang="fr-CA" sz="1400" dirty="0"/>
          </a:p>
        </p:txBody>
      </p:sp>
      <p:sp>
        <p:nvSpPr>
          <p:cNvPr id="5" name="Rectangle 4"/>
          <p:cNvSpPr/>
          <p:nvPr/>
        </p:nvSpPr>
        <p:spPr>
          <a:xfrm>
            <a:off x="4842495" y="2863103"/>
            <a:ext cx="1152000" cy="1828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ZoneTexte 6"/>
          <p:cNvSpPr txBox="1"/>
          <p:nvPr/>
        </p:nvSpPr>
        <p:spPr>
          <a:xfrm>
            <a:off x="0" y="-33191"/>
            <a:ext cx="914400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100" b="1" dirty="0" err="1" smtClean="0"/>
              <a:t>Deficit</a:t>
            </a:r>
            <a:r>
              <a:rPr lang="fr-CA" sz="3100" b="1" dirty="0" smtClean="0"/>
              <a:t> in Arginine-Glycine </a:t>
            </a:r>
            <a:r>
              <a:rPr lang="fr-CA" sz="3100" b="1" dirty="0" err="1"/>
              <a:t>A</a:t>
            </a:r>
            <a:r>
              <a:rPr lang="fr-CA" sz="3100" b="1" dirty="0" err="1" smtClean="0"/>
              <a:t>midinotransferase</a:t>
            </a:r>
            <a:r>
              <a:rPr lang="fr-CA" sz="3100" b="1" dirty="0" smtClean="0"/>
              <a:t> </a:t>
            </a:r>
            <a:r>
              <a:rPr lang="fr-CA" sz="3100" b="1" dirty="0"/>
              <a:t>(AGAT)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0" y="897686"/>
            <a:ext cx="9144000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 smtClean="0">
                <a:solidFill>
                  <a:srgbClr val="0000FF"/>
                </a:solidFill>
              </a:rPr>
              <a:t>Patient </a:t>
            </a:r>
            <a:r>
              <a:rPr lang="fr-CA" sz="2000" b="1" dirty="0" err="1" smtClean="0">
                <a:solidFill>
                  <a:srgbClr val="0000FF"/>
                </a:solidFill>
              </a:rPr>
              <a:t>detected</a:t>
            </a:r>
            <a:r>
              <a:rPr lang="fr-CA" sz="2000" b="1" dirty="0" smtClean="0">
                <a:solidFill>
                  <a:srgbClr val="0000FF"/>
                </a:solidFill>
              </a:rPr>
              <a:t> at 15 </a:t>
            </a:r>
            <a:r>
              <a:rPr lang="fr-CA" sz="2000" b="1" dirty="0" err="1" smtClean="0">
                <a:solidFill>
                  <a:srgbClr val="0000FF"/>
                </a:solidFill>
              </a:rPr>
              <a:t>days</a:t>
            </a:r>
            <a:r>
              <a:rPr lang="fr-CA" sz="2000" b="1" dirty="0" smtClean="0">
                <a:solidFill>
                  <a:srgbClr val="0000FF"/>
                </a:solidFill>
              </a:rPr>
              <a:t> </a:t>
            </a:r>
            <a:r>
              <a:rPr lang="fr-CA" sz="20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  </a:t>
            </a:r>
            <a:r>
              <a:rPr lang="fr-CA" sz="2000" b="1" dirty="0" err="1">
                <a:solidFill>
                  <a:srgbClr val="0000FF"/>
                </a:solidFill>
                <a:sym typeface="Wingdings 3" panose="05040102010807070707" pitchFamily="18" charset="2"/>
              </a:rPr>
              <a:t>C</a:t>
            </a:r>
            <a:r>
              <a:rPr lang="fr-CA" sz="2000" b="1" dirty="0" err="1" smtClean="0">
                <a:solidFill>
                  <a:srgbClr val="0000FF"/>
                </a:solidFill>
              </a:rPr>
              <a:t>reatine</a:t>
            </a:r>
            <a:r>
              <a:rPr lang="fr-CA" sz="2000" b="1" dirty="0" smtClean="0">
                <a:solidFill>
                  <a:srgbClr val="0000FF"/>
                </a:solidFill>
              </a:rPr>
              <a:t> and </a:t>
            </a:r>
            <a:r>
              <a:rPr lang="fr-CA" sz="20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 </a:t>
            </a:r>
            <a:r>
              <a:rPr lang="fr-CA" sz="2000" b="1" dirty="0" err="1" smtClean="0">
                <a:solidFill>
                  <a:srgbClr val="0000FF"/>
                </a:solidFill>
                <a:sym typeface="Wingdings 3" panose="05040102010807070707" pitchFamily="18" charset="2"/>
              </a:rPr>
              <a:t>G</a:t>
            </a:r>
            <a:r>
              <a:rPr lang="fr-CA" sz="2000" b="1" dirty="0" err="1" smtClean="0">
                <a:solidFill>
                  <a:srgbClr val="0000FF"/>
                </a:solidFill>
              </a:rPr>
              <a:t>uanidinoacetate</a:t>
            </a:r>
            <a:r>
              <a:rPr lang="fr-CA" sz="2000" b="1" dirty="0" smtClean="0">
                <a:solidFill>
                  <a:srgbClr val="0000FF"/>
                </a:solidFill>
              </a:rPr>
              <a:t> </a:t>
            </a:r>
            <a:r>
              <a:rPr lang="fr-CA" sz="2000" b="1" dirty="0" err="1" smtClean="0">
                <a:solidFill>
                  <a:srgbClr val="0000FF"/>
                </a:solidFill>
              </a:rPr>
              <a:t>levels</a:t>
            </a:r>
            <a:r>
              <a:rPr lang="fr-CA" sz="2000" b="1" dirty="0" smtClean="0">
                <a:solidFill>
                  <a:srgbClr val="0000FF"/>
                </a:solidFill>
              </a:rPr>
              <a:t> in urine</a:t>
            </a:r>
            <a:endParaRPr lang="fr-CA" sz="2000" b="1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25541" y="5537708"/>
            <a:ext cx="1290683" cy="1869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4" name="Connecteur droit 13"/>
          <p:cNvCxnSpPr/>
          <p:nvPr/>
        </p:nvCxnSpPr>
        <p:spPr>
          <a:xfrm>
            <a:off x="463776" y="62068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11560" y="2863103"/>
            <a:ext cx="648072" cy="1828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8563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-54995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Deficit 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i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n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</a:rPr>
              <a:t>G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uanidinoacetate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</a:rPr>
              <a:t>M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ethyltransferase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(GAMT)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06" y="1628800"/>
            <a:ext cx="8922582" cy="442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713632" y="6463518"/>
            <a:ext cx="34773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b="1" dirty="0" smtClean="0"/>
              <a:t>Schulze et al., Neurology 2006;67:719-721</a:t>
            </a:r>
            <a:endParaRPr lang="fr-CA" sz="1400" b="1" dirty="0"/>
          </a:p>
        </p:txBody>
      </p:sp>
      <p:sp>
        <p:nvSpPr>
          <p:cNvPr id="2" name="Rectangle 1"/>
          <p:cNvSpPr/>
          <p:nvPr/>
        </p:nvSpPr>
        <p:spPr>
          <a:xfrm>
            <a:off x="6516216" y="3142641"/>
            <a:ext cx="936104" cy="1795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Rectangle 6"/>
          <p:cNvSpPr/>
          <p:nvPr/>
        </p:nvSpPr>
        <p:spPr>
          <a:xfrm>
            <a:off x="6660231" y="5374889"/>
            <a:ext cx="720081" cy="1795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ZoneTexte 2"/>
          <p:cNvSpPr txBox="1"/>
          <p:nvPr/>
        </p:nvSpPr>
        <p:spPr>
          <a:xfrm>
            <a:off x="176965" y="813664"/>
            <a:ext cx="8710526" cy="615553"/>
          </a:xfrm>
          <a:prstGeom prst="rect">
            <a:avLst/>
          </a:prstGeom>
          <a:noFill/>
          <a:ln>
            <a:solidFill>
              <a:srgbClr val="0000FF"/>
            </a:solidFill>
            <a:prstDash val="dashDot"/>
          </a:ln>
        </p:spPr>
        <p:txBody>
          <a:bodyPr wrap="none" rtlCol="0">
            <a:spAutoFit/>
          </a:bodyPr>
          <a:lstStyle/>
          <a:p>
            <a:r>
              <a:rPr lang="fr-CA" sz="1700" b="1" dirty="0" smtClean="0">
                <a:solidFill>
                  <a:srgbClr val="0000FF"/>
                </a:solidFill>
              </a:rPr>
              <a:t>In urine, GA </a:t>
            </a:r>
            <a:r>
              <a:rPr lang="fr-CA" sz="1700" b="1" dirty="0" err="1" smtClean="0">
                <a:solidFill>
                  <a:srgbClr val="0000FF"/>
                </a:solidFill>
              </a:rPr>
              <a:t>is</a:t>
            </a:r>
            <a:r>
              <a:rPr lang="fr-CA" sz="1700" b="1" dirty="0" smtClean="0">
                <a:solidFill>
                  <a:srgbClr val="0000FF"/>
                </a:solidFill>
              </a:rPr>
              <a:t> </a:t>
            </a:r>
            <a:r>
              <a:rPr lang="fr-CA" sz="1700" b="1" dirty="0" err="1" smtClean="0">
                <a:solidFill>
                  <a:srgbClr val="0000FF"/>
                </a:solidFill>
              </a:rPr>
              <a:t>already</a:t>
            </a:r>
            <a:r>
              <a:rPr lang="fr-CA" sz="1700" b="1" dirty="0" smtClean="0">
                <a:solidFill>
                  <a:srgbClr val="0000FF"/>
                </a:solidFill>
              </a:rPr>
              <a:t> </a:t>
            </a:r>
            <a:r>
              <a:rPr lang="fr-CA" sz="1700" b="1" dirty="0" err="1" smtClean="0">
                <a:solidFill>
                  <a:srgbClr val="0000FF"/>
                </a:solidFill>
              </a:rPr>
              <a:t>slightly</a:t>
            </a:r>
            <a:r>
              <a:rPr lang="fr-CA" sz="1700" b="1" dirty="0" smtClean="0">
                <a:solidFill>
                  <a:srgbClr val="0000FF"/>
                </a:solidFill>
              </a:rPr>
              <a:t> </a:t>
            </a:r>
            <a:r>
              <a:rPr lang="fr-CA" sz="1700" b="1" dirty="0" err="1" smtClean="0">
                <a:solidFill>
                  <a:srgbClr val="0000FF"/>
                </a:solidFill>
              </a:rPr>
              <a:t>increased</a:t>
            </a:r>
            <a:r>
              <a:rPr lang="fr-CA" sz="1700" b="1" dirty="0" smtClean="0">
                <a:solidFill>
                  <a:srgbClr val="0000FF"/>
                </a:solidFill>
              </a:rPr>
              <a:t> </a:t>
            </a:r>
            <a:r>
              <a:rPr lang="fr-CA" sz="1700" b="1" dirty="0" err="1" smtClean="0">
                <a:solidFill>
                  <a:srgbClr val="0000FF"/>
                </a:solidFill>
              </a:rPr>
              <a:t>since</a:t>
            </a:r>
            <a:r>
              <a:rPr lang="fr-CA" sz="1700" b="1" dirty="0" smtClean="0">
                <a:solidFill>
                  <a:srgbClr val="0000FF"/>
                </a:solidFill>
              </a:rPr>
              <a:t> the second </a:t>
            </a:r>
            <a:r>
              <a:rPr lang="fr-CA" sz="1700" b="1" dirty="0" err="1" smtClean="0">
                <a:solidFill>
                  <a:srgbClr val="0000FF"/>
                </a:solidFill>
              </a:rPr>
              <a:t>day</a:t>
            </a:r>
            <a:r>
              <a:rPr lang="fr-CA" sz="1700" b="1" dirty="0" smtClean="0">
                <a:solidFill>
                  <a:srgbClr val="0000FF"/>
                </a:solidFill>
              </a:rPr>
              <a:t> of life, </a:t>
            </a:r>
            <a:r>
              <a:rPr lang="fr-CA" sz="1700" b="1" dirty="0" err="1" smtClean="0">
                <a:solidFill>
                  <a:srgbClr val="0000FF"/>
                </a:solidFill>
              </a:rPr>
              <a:t>whereas</a:t>
            </a:r>
            <a:r>
              <a:rPr lang="fr-CA" sz="1700" b="1" dirty="0" smtClean="0">
                <a:solidFill>
                  <a:srgbClr val="0000FF"/>
                </a:solidFill>
              </a:rPr>
              <a:t> </a:t>
            </a:r>
            <a:r>
              <a:rPr lang="fr-CA" sz="1700" b="1" dirty="0" err="1" smtClean="0">
                <a:solidFill>
                  <a:srgbClr val="0000FF"/>
                </a:solidFill>
              </a:rPr>
              <a:t>creatine</a:t>
            </a:r>
            <a:r>
              <a:rPr lang="fr-CA" sz="1700" b="1" dirty="0">
                <a:solidFill>
                  <a:srgbClr val="0000FF"/>
                </a:solidFill>
              </a:rPr>
              <a:t> </a:t>
            </a:r>
            <a:r>
              <a:rPr lang="fr-CA" sz="1700" b="1" dirty="0" err="1" smtClean="0">
                <a:solidFill>
                  <a:srgbClr val="0000FF"/>
                </a:solidFill>
              </a:rPr>
              <a:t>is</a:t>
            </a:r>
            <a:r>
              <a:rPr lang="fr-CA" sz="1700" b="1" dirty="0" smtClean="0">
                <a:solidFill>
                  <a:srgbClr val="0000FF"/>
                </a:solidFill>
              </a:rPr>
              <a:t> </a:t>
            </a:r>
            <a:r>
              <a:rPr lang="fr-CA" sz="1700" b="1" dirty="0" err="1" smtClean="0">
                <a:solidFill>
                  <a:srgbClr val="0000FF"/>
                </a:solidFill>
              </a:rPr>
              <a:t>below</a:t>
            </a:r>
            <a:endParaRPr lang="fr-CA" sz="1700" b="1" dirty="0" smtClean="0">
              <a:solidFill>
                <a:srgbClr val="0000FF"/>
              </a:solidFill>
            </a:endParaRPr>
          </a:p>
          <a:p>
            <a:r>
              <a:rPr lang="fr-CA" sz="1700" b="1" dirty="0" smtClean="0">
                <a:solidFill>
                  <a:srgbClr val="0000FF"/>
                </a:solidFill>
              </a:rPr>
              <a:t> the normal range. In the </a:t>
            </a:r>
            <a:r>
              <a:rPr lang="fr-CA" sz="1700" b="1" dirty="0" err="1" smtClean="0">
                <a:solidFill>
                  <a:srgbClr val="0000FF"/>
                </a:solidFill>
              </a:rPr>
              <a:t>third</a:t>
            </a:r>
            <a:r>
              <a:rPr lang="fr-CA" sz="1700" b="1" dirty="0" smtClean="0">
                <a:solidFill>
                  <a:srgbClr val="0000FF"/>
                </a:solidFill>
              </a:rPr>
              <a:t> </a:t>
            </a:r>
            <a:r>
              <a:rPr lang="fr-CA" sz="1700" b="1" dirty="0" err="1" smtClean="0">
                <a:solidFill>
                  <a:srgbClr val="0000FF"/>
                </a:solidFill>
              </a:rPr>
              <a:t>week</a:t>
            </a:r>
            <a:r>
              <a:rPr lang="fr-CA" sz="1700" b="1" dirty="0" smtClean="0">
                <a:solidFill>
                  <a:srgbClr val="0000FF"/>
                </a:solidFill>
              </a:rPr>
              <a:t> of life, the GA </a:t>
            </a:r>
            <a:r>
              <a:rPr lang="fr-CA" sz="1700" b="1" dirty="0" err="1" smtClean="0">
                <a:solidFill>
                  <a:srgbClr val="0000FF"/>
                </a:solidFill>
              </a:rPr>
              <a:t>increase</a:t>
            </a:r>
            <a:r>
              <a:rPr lang="fr-CA" sz="1700" b="1" dirty="0" smtClean="0">
                <a:solidFill>
                  <a:srgbClr val="0000FF"/>
                </a:solidFill>
              </a:rPr>
              <a:t> in urine </a:t>
            </a:r>
            <a:r>
              <a:rPr lang="fr-CA" sz="1700" b="1" dirty="0" err="1" smtClean="0">
                <a:solidFill>
                  <a:srgbClr val="0000FF"/>
                </a:solidFill>
              </a:rPr>
              <a:t>is</a:t>
            </a:r>
            <a:r>
              <a:rPr lang="fr-CA" sz="1700" b="1" dirty="0" smtClean="0">
                <a:solidFill>
                  <a:srgbClr val="0000FF"/>
                </a:solidFill>
              </a:rPr>
              <a:t> </a:t>
            </a:r>
            <a:r>
              <a:rPr lang="fr-CA" sz="1700" b="1" dirty="0" err="1" smtClean="0">
                <a:solidFill>
                  <a:srgbClr val="0000FF"/>
                </a:solidFill>
              </a:rPr>
              <a:t>even</a:t>
            </a:r>
            <a:r>
              <a:rPr lang="fr-CA" sz="1700" b="1" dirty="0" smtClean="0">
                <a:solidFill>
                  <a:srgbClr val="0000FF"/>
                </a:solidFill>
              </a:rPr>
              <a:t> more </a:t>
            </a:r>
            <a:r>
              <a:rPr lang="fr-CA" sz="1700" b="1" dirty="0" err="1" smtClean="0">
                <a:solidFill>
                  <a:srgbClr val="0000FF"/>
                </a:solidFill>
              </a:rPr>
              <a:t>pronounced</a:t>
            </a:r>
            <a:r>
              <a:rPr lang="fr-CA" sz="1700" b="1" dirty="0" smtClean="0">
                <a:solidFill>
                  <a:srgbClr val="0000FF"/>
                </a:solidFill>
              </a:rPr>
              <a:t>" </a:t>
            </a:r>
            <a:endParaRPr lang="fr-CA" sz="1700" b="1" dirty="0">
              <a:solidFill>
                <a:srgbClr val="0000FF"/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463776" y="62068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94946" y="6381328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11910" y="3158559"/>
            <a:ext cx="571658" cy="13785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Rectangle 12"/>
          <p:cNvSpPr/>
          <p:nvPr/>
        </p:nvSpPr>
        <p:spPr>
          <a:xfrm>
            <a:off x="134906" y="5374889"/>
            <a:ext cx="720081" cy="1795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1875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14826" y="741242"/>
            <a:ext cx="7357574" cy="523220"/>
          </a:xfrm>
          <a:prstGeom prst="rect">
            <a:avLst/>
          </a:prstGeom>
          <a:noFill/>
          <a:ln>
            <a:solidFill>
              <a:srgbClr val="0000FF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fr-CA" sz="2800" b="1" dirty="0" smtClean="0">
                <a:solidFill>
                  <a:srgbClr val="0000FF"/>
                </a:solidFill>
              </a:rPr>
              <a:t>At 4 </a:t>
            </a:r>
            <a:r>
              <a:rPr lang="fr-CA" sz="2800" b="1" dirty="0" err="1" smtClean="0">
                <a:solidFill>
                  <a:srgbClr val="0000FF"/>
                </a:solidFill>
              </a:rPr>
              <a:t>days</a:t>
            </a:r>
            <a:r>
              <a:rPr lang="fr-CA" sz="2800" b="1" dirty="0" smtClean="0">
                <a:solidFill>
                  <a:srgbClr val="0000FF"/>
                </a:solidFill>
              </a:rPr>
              <a:t> of life, </a:t>
            </a:r>
            <a:r>
              <a:rPr lang="fr-CA" sz="2800" b="1" dirty="0" err="1" smtClean="0">
                <a:solidFill>
                  <a:srgbClr val="0000FF"/>
                </a:solidFill>
              </a:rPr>
              <a:t>orotic</a:t>
            </a:r>
            <a:r>
              <a:rPr lang="fr-CA" sz="2800" b="1" dirty="0" smtClean="0">
                <a:solidFill>
                  <a:srgbClr val="0000FF"/>
                </a:solidFill>
              </a:rPr>
              <a:t> </a:t>
            </a:r>
            <a:r>
              <a:rPr lang="fr-CA" sz="2800" b="1" dirty="0" err="1" smtClean="0">
                <a:solidFill>
                  <a:srgbClr val="0000FF"/>
                </a:solidFill>
              </a:rPr>
              <a:t>acid</a:t>
            </a:r>
            <a:r>
              <a:rPr lang="fr-CA" sz="2800" b="1" dirty="0" smtClean="0">
                <a:solidFill>
                  <a:srgbClr val="0000FF"/>
                </a:solidFill>
              </a:rPr>
              <a:t> in urine </a:t>
            </a:r>
            <a:r>
              <a:rPr lang="fr-CA" sz="2800" b="1" dirty="0" err="1" smtClean="0">
                <a:solidFill>
                  <a:srgbClr val="0000FF"/>
                </a:solidFill>
              </a:rPr>
              <a:t>was</a:t>
            </a:r>
            <a:r>
              <a:rPr lang="fr-CA" sz="2800" b="1" dirty="0" smtClean="0">
                <a:solidFill>
                  <a:srgbClr val="0000FF"/>
                </a:solidFill>
              </a:rPr>
              <a:t> </a:t>
            </a:r>
            <a:r>
              <a:rPr lang="fr-CA" sz="2800" b="1" dirty="0" err="1" smtClean="0">
                <a:solidFill>
                  <a:srgbClr val="0000FF"/>
                </a:solidFill>
              </a:rPr>
              <a:t>highly</a:t>
            </a:r>
            <a:r>
              <a:rPr lang="fr-CA" sz="2800" b="1" dirty="0" smtClean="0">
                <a:solidFill>
                  <a:srgbClr val="0000FF"/>
                </a:solidFill>
              </a:rPr>
              <a:t> </a:t>
            </a:r>
            <a:r>
              <a:rPr lang="fr-CA" sz="28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</a:t>
            </a:r>
            <a:endParaRPr lang="fr-CA" sz="2800" b="1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41386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sz="3600" b="1" dirty="0" smtClean="0"/>
              <a:t>Triple H Syndrome</a:t>
            </a:r>
            <a:endParaRPr lang="fr-CA" sz="36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62"/>
          <a:stretch/>
        </p:blipFill>
        <p:spPr bwMode="auto">
          <a:xfrm>
            <a:off x="544085" y="1424080"/>
            <a:ext cx="8015651" cy="4968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724128" y="655264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400" b="1" dirty="0" smtClean="0"/>
              <a:t>Zammarchi., </a:t>
            </a:r>
            <a:r>
              <a:rPr lang="da-DK" sz="1400" b="1" i="1" dirty="0" smtClean="0"/>
              <a:t>et </a:t>
            </a:r>
            <a:r>
              <a:rPr lang="da-DK" sz="1400" b="1" i="1" dirty="0"/>
              <a:t>al</a:t>
            </a:r>
            <a:r>
              <a:rPr lang="da-DK" sz="1400" b="1" dirty="0"/>
              <a:t>. J </a:t>
            </a:r>
            <a:r>
              <a:rPr lang="da-DK" sz="1400" b="1" dirty="0" smtClean="0"/>
              <a:t>Pediatr 1997;131:440-3</a:t>
            </a:r>
            <a:endParaRPr lang="fr-CA" sz="1400" b="1" dirty="0"/>
          </a:p>
        </p:txBody>
      </p:sp>
      <p:sp>
        <p:nvSpPr>
          <p:cNvPr id="2" name="Rectangle 1"/>
          <p:cNvSpPr/>
          <p:nvPr/>
        </p:nvSpPr>
        <p:spPr>
          <a:xfrm>
            <a:off x="792050" y="4933422"/>
            <a:ext cx="7551662" cy="3600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9" name="Connecteur droit 8"/>
          <p:cNvCxnSpPr/>
          <p:nvPr/>
        </p:nvCxnSpPr>
        <p:spPr>
          <a:xfrm>
            <a:off x="463776" y="62068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491072" y="6525344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 flipH="1">
            <a:off x="3663192" y="4933422"/>
            <a:ext cx="216024" cy="1630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463776" y="692696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463776" y="609329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à coins arrondis 6"/>
          <p:cNvSpPr/>
          <p:nvPr/>
        </p:nvSpPr>
        <p:spPr>
          <a:xfrm>
            <a:off x="683568" y="1912765"/>
            <a:ext cx="7848872" cy="16602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/>
          <p:cNvSpPr/>
          <p:nvPr/>
        </p:nvSpPr>
        <p:spPr>
          <a:xfrm>
            <a:off x="-48126" y="2278613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sz="4000" b="1" dirty="0" smtClean="0">
                <a:solidFill>
                  <a:schemeClr val="bg1"/>
                </a:solidFill>
              </a:rPr>
              <a:t>Importance of </a:t>
            </a:r>
            <a:r>
              <a:rPr lang="fr-CA" sz="4000" b="1" dirty="0" err="1">
                <a:solidFill>
                  <a:schemeClr val="bg1"/>
                </a:solidFill>
              </a:rPr>
              <a:t>E</a:t>
            </a:r>
            <a:r>
              <a:rPr lang="fr-CA" sz="4000" b="1" dirty="0" err="1" smtClean="0">
                <a:solidFill>
                  <a:schemeClr val="bg1"/>
                </a:solidFill>
              </a:rPr>
              <a:t>arly</a:t>
            </a:r>
            <a:r>
              <a:rPr lang="fr-CA" sz="4000" b="1" dirty="0" smtClean="0">
                <a:solidFill>
                  <a:schemeClr val="bg1"/>
                </a:solidFill>
              </a:rPr>
              <a:t> </a:t>
            </a:r>
            <a:r>
              <a:rPr lang="fr-CA" sz="4000" b="1" dirty="0" err="1">
                <a:solidFill>
                  <a:schemeClr val="bg1"/>
                </a:solidFill>
              </a:rPr>
              <a:t>T</a:t>
            </a:r>
            <a:r>
              <a:rPr lang="fr-CA" sz="4000" b="1" dirty="0" err="1" smtClean="0">
                <a:solidFill>
                  <a:schemeClr val="bg1"/>
                </a:solidFill>
              </a:rPr>
              <a:t>reatment</a:t>
            </a:r>
            <a:endParaRPr lang="fr-CA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51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4060"/>
            <a:ext cx="9144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sz="2900" b="1" dirty="0" smtClean="0"/>
              <a:t>Importance of </a:t>
            </a:r>
            <a:r>
              <a:rPr lang="fr-CA" sz="2900" b="1" dirty="0" err="1"/>
              <a:t>R</a:t>
            </a:r>
            <a:r>
              <a:rPr lang="fr-CA" sz="2900" b="1" dirty="0" err="1" smtClean="0"/>
              <a:t>apid</a:t>
            </a:r>
            <a:r>
              <a:rPr lang="fr-CA" sz="2900" b="1" dirty="0" smtClean="0"/>
              <a:t> Intervention and </a:t>
            </a:r>
            <a:r>
              <a:rPr lang="fr-CA" sz="2900" b="1" dirty="0" err="1" smtClean="0"/>
              <a:t>Treatment</a:t>
            </a:r>
            <a:r>
              <a:rPr lang="fr-CA" sz="2900" b="1" dirty="0" smtClean="0"/>
              <a:t> (GAMT)</a:t>
            </a:r>
            <a:endParaRPr lang="fr-CA" sz="2900" b="1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63776" y="692696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611560" y="6525344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/>
        </p:nvSpPr>
        <p:spPr>
          <a:xfrm>
            <a:off x="5305736" y="652534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 smtClean="0"/>
              <a:t>Stockler</a:t>
            </a:r>
            <a:r>
              <a:rPr lang="fr-CA" dirty="0" smtClean="0"/>
              <a:t>, Sylvia </a:t>
            </a:r>
            <a:r>
              <a:rPr lang="fr-CA" i="1" dirty="0" smtClean="0"/>
              <a:t>et al</a:t>
            </a:r>
            <a:r>
              <a:rPr lang="fr-CA" dirty="0" smtClean="0"/>
              <a:t>, MGM 2014 </a:t>
            </a:r>
            <a:endParaRPr lang="en-CA" dirty="0"/>
          </a:p>
        </p:txBody>
      </p:sp>
      <p:sp>
        <p:nvSpPr>
          <p:cNvPr id="5" name="ZoneTexte 4"/>
          <p:cNvSpPr txBox="1"/>
          <p:nvPr/>
        </p:nvSpPr>
        <p:spPr>
          <a:xfrm>
            <a:off x="2139118" y="5476168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solidFill>
                  <a:srgbClr val="0000FF"/>
                </a:solidFill>
              </a:rPr>
              <a:t>DD/ID: </a:t>
            </a:r>
            <a:r>
              <a:rPr lang="fr-CA" b="1" dirty="0" err="1">
                <a:solidFill>
                  <a:srgbClr val="0000FF"/>
                </a:solidFill>
              </a:rPr>
              <a:t>D</a:t>
            </a:r>
            <a:r>
              <a:rPr lang="fr-CA" b="1" dirty="0" err="1" smtClean="0">
                <a:solidFill>
                  <a:srgbClr val="0000FF"/>
                </a:solidFill>
              </a:rPr>
              <a:t>evelopmental</a:t>
            </a:r>
            <a:r>
              <a:rPr lang="fr-CA" b="1" dirty="0" smtClean="0">
                <a:solidFill>
                  <a:srgbClr val="0000FF"/>
                </a:solidFill>
              </a:rPr>
              <a:t> </a:t>
            </a:r>
            <a:r>
              <a:rPr lang="fr-CA" b="1" dirty="0">
                <a:solidFill>
                  <a:srgbClr val="0000FF"/>
                </a:solidFill>
              </a:rPr>
              <a:t>D</a:t>
            </a:r>
            <a:r>
              <a:rPr lang="fr-CA" b="1" dirty="0" smtClean="0">
                <a:solidFill>
                  <a:srgbClr val="0000FF"/>
                </a:solidFill>
              </a:rPr>
              <a:t>elay/</a:t>
            </a:r>
            <a:r>
              <a:rPr lang="fr-CA" b="1" dirty="0" err="1" smtClean="0">
                <a:solidFill>
                  <a:srgbClr val="0000FF"/>
                </a:solidFill>
              </a:rPr>
              <a:t>Intellectual</a:t>
            </a:r>
            <a:r>
              <a:rPr lang="fr-CA" b="1" dirty="0" smtClean="0">
                <a:solidFill>
                  <a:srgbClr val="0000FF"/>
                </a:solidFill>
              </a:rPr>
              <a:t> </a:t>
            </a:r>
            <a:r>
              <a:rPr lang="fr-CA" b="1" dirty="0" err="1">
                <a:solidFill>
                  <a:srgbClr val="0000FF"/>
                </a:solidFill>
              </a:rPr>
              <a:t>D</a:t>
            </a:r>
            <a:r>
              <a:rPr lang="fr-CA" b="1" dirty="0" err="1" smtClean="0">
                <a:solidFill>
                  <a:srgbClr val="0000FF"/>
                </a:solidFill>
              </a:rPr>
              <a:t>isability</a:t>
            </a:r>
            <a:endParaRPr lang="en-CA" b="1" dirty="0">
              <a:solidFill>
                <a:srgbClr val="0000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4640"/>
          <a:stretch/>
        </p:blipFill>
        <p:spPr>
          <a:xfrm>
            <a:off x="971600" y="886808"/>
            <a:ext cx="7165352" cy="51160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ZoneTexte 7"/>
          <p:cNvSpPr txBox="1"/>
          <p:nvPr/>
        </p:nvSpPr>
        <p:spPr>
          <a:xfrm>
            <a:off x="2123728" y="5961901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CA" b="1" dirty="0" err="1" smtClean="0">
                <a:solidFill>
                  <a:srgbClr val="0000FF"/>
                </a:solidFill>
                <a:latin typeface="Times" charset="0"/>
                <a:ea typeface="ＭＳ Ｐゴシック" charset="0"/>
              </a:rPr>
              <a:t>Developmental</a:t>
            </a:r>
            <a:r>
              <a:rPr lang="fr-CA" b="1" dirty="0" smtClean="0">
                <a:solidFill>
                  <a:srgbClr val="0000FF"/>
                </a:solidFill>
                <a:latin typeface="Times" charset="0"/>
                <a:ea typeface="ＭＳ Ｐゴシック" charset="0"/>
              </a:rPr>
              <a:t> </a:t>
            </a:r>
            <a:r>
              <a:rPr lang="fr-CA" b="1" dirty="0">
                <a:solidFill>
                  <a:srgbClr val="0000FF"/>
                </a:solidFill>
                <a:latin typeface="Times" charset="0"/>
                <a:ea typeface="ＭＳ Ｐゴシック" charset="0"/>
              </a:rPr>
              <a:t>D</a:t>
            </a:r>
            <a:r>
              <a:rPr lang="fr-CA" b="1" dirty="0" smtClean="0">
                <a:solidFill>
                  <a:srgbClr val="0000FF"/>
                </a:solidFill>
                <a:latin typeface="Times" charset="0"/>
                <a:ea typeface="ＭＳ Ｐゴシック" charset="0"/>
              </a:rPr>
              <a:t>elay/</a:t>
            </a:r>
            <a:r>
              <a:rPr lang="fr-CA" b="1" dirty="0" err="1" smtClean="0">
                <a:solidFill>
                  <a:srgbClr val="0000FF"/>
                </a:solidFill>
                <a:latin typeface="Times" charset="0"/>
                <a:ea typeface="ＭＳ Ｐゴシック" charset="0"/>
              </a:rPr>
              <a:t>Intellectual</a:t>
            </a:r>
            <a:r>
              <a:rPr lang="fr-CA" b="1" dirty="0" smtClean="0">
                <a:solidFill>
                  <a:srgbClr val="0000FF"/>
                </a:solidFill>
                <a:latin typeface="Times" charset="0"/>
                <a:ea typeface="ＭＳ Ｐゴシック" charset="0"/>
              </a:rPr>
              <a:t> </a:t>
            </a:r>
            <a:r>
              <a:rPr lang="fr-CA" b="1" dirty="0" err="1" smtClean="0">
                <a:solidFill>
                  <a:srgbClr val="0000FF"/>
                </a:solidFill>
                <a:latin typeface="Times" charset="0"/>
                <a:ea typeface="ＭＳ Ｐゴシック" charset="0"/>
              </a:rPr>
              <a:t>Disability</a:t>
            </a:r>
            <a:r>
              <a:rPr lang="fr-CA" b="1" dirty="0">
                <a:solidFill>
                  <a:srgbClr val="0000FF"/>
                </a:solidFill>
                <a:latin typeface="Times" charset="0"/>
                <a:ea typeface="ＭＳ Ｐゴシック" charset="0"/>
              </a:rPr>
              <a:t> (</a:t>
            </a:r>
            <a:r>
              <a:rPr lang="fr-CA" b="1" dirty="0" smtClean="0">
                <a:solidFill>
                  <a:srgbClr val="0000FF"/>
                </a:solidFill>
                <a:latin typeface="Times" charset="0"/>
                <a:ea typeface="ＭＳ Ｐゴシック" charset="0"/>
              </a:rPr>
              <a:t>DD/ID) </a:t>
            </a:r>
            <a:endParaRPr lang="en-CA" b="1" dirty="0">
              <a:solidFill>
                <a:srgbClr val="0000FF"/>
              </a:solidFill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86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736" y="692696"/>
            <a:ext cx="6984000" cy="40109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1449" y="6453336"/>
            <a:ext cx="86125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1600" dirty="0" err="1" smtClean="0"/>
              <a:t>Nouioua</a:t>
            </a:r>
            <a:r>
              <a:rPr lang="fr-CA" sz="1600" dirty="0" smtClean="0"/>
              <a:t> et </a:t>
            </a:r>
            <a:r>
              <a:rPr lang="fr-CA" sz="1600" i="1" dirty="0" smtClean="0"/>
              <a:t>al.</a:t>
            </a:r>
            <a:r>
              <a:rPr lang="fr-CA" sz="1600" dirty="0" smtClean="0"/>
              <a:t>, </a:t>
            </a:r>
            <a:r>
              <a:rPr lang="fr-CA" sz="1600" dirty="0" err="1" smtClean="0"/>
              <a:t>Neuromuscular</a:t>
            </a:r>
            <a:r>
              <a:rPr lang="fr-CA" sz="1600" dirty="0" smtClean="0"/>
              <a:t> </a:t>
            </a:r>
            <a:r>
              <a:rPr lang="fr-CA" sz="1600" dirty="0" err="1" smtClean="0"/>
              <a:t>Disorders</a:t>
            </a:r>
            <a:r>
              <a:rPr lang="fr-CA" sz="1600" dirty="0" smtClean="0"/>
              <a:t> 2013; </a:t>
            </a:r>
            <a:r>
              <a:rPr lang="fr-CA" sz="1600" dirty="0"/>
              <a:t>23:670-674; </a:t>
            </a:r>
            <a:r>
              <a:rPr lang="fr-CA" sz="1600" dirty="0" err="1"/>
              <a:t>Battini</a:t>
            </a:r>
            <a:r>
              <a:rPr lang="fr-CA" sz="1600" dirty="0"/>
              <a:t> </a:t>
            </a:r>
            <a:r>
              <a:rPr lang="fr-CA" sz="1600" i="1" dirty="0"/>
              <a:t>et al</a:t>
            </a:r>
            <a:r>
              <a:rPr lang="fr-CA" sz="1600" dirty="0"/>
              <a:t>., J </a:t>
            </a:r>
            <a:r>
              <a:rPr lang="fr-CA" sz="1600" dirty="0" err="1"/>
              <a:t>Pediatr</a:t>
            </a:r>
            <a:r>
              <a:rPr lang="fr-CA" sz="1600" dirty="0"/>
              <a:t> 2006;148:828-30</a:t>
            </a:r>
          </a:p>
          <a:p>
            <a:endParaRPr lang="fr-CA" sz="1600" dirty="0"/>
          </a:p>
        </p:txBody>
      </p:sp>
      <p:sp>
        <p:nvSpPr>
          <p:cNvPr id="7" name="Rectangle 6"/>
          <p:cNvSpPr/>
          <p:nvPr/>
        </p:nvSpPr>
        <p:spPr>
          <a:xfrm>
            <a:off x="2339752" y="1045348"/>
            <a:ext cx="1584176" cy="33591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ZoneTexte 5"/>
          <p:cNvSpPr txBox="1"/>
          <p:nvPr/>
        </p:nvSpPr>
        <p:spPr>
          <a:xfrm>
            <a:off x="0" y="44624"/>
            <a:ext cx="9108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b="1" dirty="0" err="1" smtClean="0"/>
              <a:t>Deficit</a:t>
            </a:r>
            <a:r>
              <a:rPr lang="fr-CA" sz="2800" b="1" dirty="0" smtClean="0"/>
              <a:t> </a:t>
            </a:r>
            <a:r>
              <a:rPr lang="fr-CA" sz="2800" b="1" dirty="0"/>
              <a:t>i</a:t>
            </a:r>
            <a:r>
              <a:rPr lang="fr-CA" sz="2800" b="1" dirty="0" smtClean="0"/>
              <a:t>n Arginine-Glycine </a:t>
            </a:r>
            <a:r>
              <a:rPr lang="fr-CA" sz="2800" b="1" dirty="0" err="1"/>
              <a:t>A</a:t>
            </a:r>
            <a:r>
              <a:rPr lang="fr-CA" sz="2800" b="1" dirty="0" err="1" smtClean="0"/>
              <a:t>midinotransferase</a:t>
            </a:r>
            <a:r>
              <a:rPr lang="fr-CA" sz="2800" b="1" dirty="0" smtClean="0"/>
              <a:t> </a:t>
            </a:r>
            <a:r>
              <a:rPr lang="fr-CA" sz="2800" b="1" dirty="0"/>
              <a:t>(AGAT) </a:t>
            </a:r>
          </a:p>
        </p:txBody>
      </p:sp>
      <p:sp>
        <p:nvSpPr>
          <p:cNvPr id="8" name="Rectangle 7"/>
          <p:cNvSpPr/>
          <p:nvPr/>
        </p:nvSpPr>
        <p:spPr>
          <a:xfrm>
            <a:off x="539552" y="4786266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“This case supports the view that AGAT deficiency is a curable metabolic disorder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 smtClean="0"/>
              <a:t>At the age of 18 months, the patient had normal growth parameters and developmental quotients, whereas his affected relatives, at the same age, already showed a severe delay in somatic growth and psychomotor development, associated with </a:t>
            </a:r>
            <a:r>
              <a:rPr lang="en-US" dirty="0" err="1" smtClean="0"/>
              <a:t>hypotonia</a:t>
            </a:r>
            <a:r>
              <a:rPr lang="en-US" dirty="0" smtClean="0"/>
              <a:t> and autistic-</a:t>
            </a:r>
            <a:r>
              <a:rPr lang="fr-CA" dirty="0" err="1" smtClean="0"/>
              <a:t>like</a:t>
            </a:r>
            <a:r>
              <a:rPr lang="fr-CA" dirty="0" smtClean="0"/>
              <a:t> </a:t>
            </a:r>
            <a:r>
              <a:rPr lang="fr-CA" dirty="0" err="1" smtClean="0"/>
              <a:t>behavior</a:t>
            </a:r>
            <a:r>
              <a:rPr lang="fr-CA" dirty="0" smtClean="0"/>
              <a:t>.</a:t>
            </a:r>
            <a:r>
              <a:rPr lang="en-US" b="1" dirty="0" smtClean="0"/>
              <a:t>“</a:t>
            </a:r>
            <a:endParaRPr lang="fr-CA" dirty="0"/>
          </a:p>
        </p:txBody>
      </p:sp>
      <p:cxnSp>
        <p:nvCxnSpPr>
          <p:cNvPr id="3" name="Connecteur droit avec flèche 2"/>
          <p:cNvCxnSpPr/>
          <p:nvPr/>
        </p:nvCxnSpPr>
        <p:spPr>
          <a:xfrm flipH="1">
            <a:off x="3419872" y="1124744"/>
            <a:ext cx="36004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63776" y="62068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463776" y="6277653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035979" y="1637605"/>
            <a:ext cx="360040" cy="11205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94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463776" y="764704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463776" y="609329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818" y="2060848"/>
            <a:ext cx="8284688" cy="23307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914" y="2284680"/>
            <a:ext cx="9144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sz="3600" b="1" dirty="0" smtClean="0">
                <a:solidFill>
                  <a:schemeClr val="bg1"/>
                </a:solidFill>
              </a:rPr>
              <a:t>UPLC-MS/MS </a:t>
            </a:r>
            <a:r>
              <a:rPr lang="fr-CA" sz="3600" b="1" dirty="0" err="1">
                <a:solidFill>
                  <a:schemeClr val="bg1"/>
                </a:solidFill>
              </a:rPr>
              <a:t>M</a:t>
            </a:r>
            <a:r>
              <a:rPr lang="fr-CA" sz="3600" b="1" dirty="0" err="1" smtClean="0">
                <a:solidFill>
                  <a:schemeClr val="bg1"/>
                </a:solidFill>
              </a:rPr>
              <a:t>ethod</a:t>
            </a:r>
            <a:r>
              <a:rPr lang="fr-CA" sz="3600" b="1" dirty="0" smtClean="0">
                <a:solidFill>
                  <a:schemeClr val="bg1"/>
                </a:solidFill>
              </a:rPr>
              <a:t> </a:t>
            </a:r>
            <a:r>
              <a:rPr lang="fr-CA" sz="3600" b="1" dirty="0" err="1">
                <a:solidFill>
                  <a:schemeClr val="bg1"/>
                </a:solidFill>
              </a:rPr>
              <a:t>D</a:t>
            </a:r>
            <a:r>
              <a:rPr lang="fr-CA" sz="3600" b="1" dirty="0" err="1" smtClean="0">
                <a:solidFill>
                  <a:schemeClr val="bg1"/>
                </a:solidFill>
              </a:rPr>
              <a:t>eveloped</a:t>
            </a:r>
            <a:r>
              <a:rPr lang="fr-CA" sz="3600" b="1" dirty="0" smtClean="0">
                <a:solidFill>
                  <a:schemeClr val="bg1"/>
                </a:solidFill>
              </a:rPr>
              <a:t> </a:t>
            </a:r>
            <a:br>
              <a:rPr lang="fr-CA" sz="3600" b="1" dirty="0" smtClean="0">
                <a:solidFill>
                  <a:schemeClr val="bg1"/>
                </a:solidFill>
              </a:rPr>
            </a:br>
            <a:r>
              <a:rPr lang="fr-CA" sz="3600" b="1" dirty="0" smtClean="0">
                <a:solidFill>
                  <a:schemeClr val="bg1"/>
                </a:solidFill>
              </a:rPr>
              <a:t>for </a:t>
            </a:r>
            <a:r>
              <a:rPr lang="fr-CA" sz="3600" b="1" dirty="0" err="1">
                <a:solidFill>
                  <a:schemeClr val="bg1"/>
                </a:solidFill>
              </a:rPr>
              <a:t>N</a:t>
            </a:r>
            <a:r>
              <a:rPr lang="fr-CA" sz="3600" b="1" dirty="0" err="1" smtClean="0">
                <a:solidFill>
                  <a:schemeClr val="bg1"/>
                </a:solidFill>
              </a:rPr>
              <a:t>ewborn</a:t>
            </a:r>
            <a:r>
              <a:rPr lang="fr-CA" sz="3600" b="1" dirty="0" smtClean="0">
                <a:solidFill>
                  <a:schemeClr val="bg1"/>
                </a:solidFill>
              </a:rPr>
              <a:t> Mass Urine </a:t>
            </a:r>
            <a:r>
              <a:rPr lang="fr-CA" sz="3600" b="1" dirty="0">
                <a:solidFill>
                  <a:schemeClr val="bg1"/>
                </a:solidFill>
              </a:rPr>
              <a:t>S</a:t>
            </a:r>
            <a:r>
              <a:rPr lang="fr-CA" sz="3600" b="1" dirty="0" smtClean="0">
                <a:solidFill>
                  <a:schemeClr val="bg1"/>
                </a:solidFill>
              </a:rPr>
              <a:t>creening </a:t>
            </a:r>
            <a:br>
              <a:rPr lang="fr-CA" sz="3600" b="1" dirty="0" smtClean="0">
                <a:solidFill>
                  <a:schemeClr val="bg1"/>
                </a:solidFill>
              </a:rPr>
            </a:br>
            <a:r>
              <a:rPr lang="fr-CA" sz="3600" b="1" dirty="0" smtClean="0">
                <a:solidFill>
                  <a:schemeClr val="bg1"/>
                </a:solidFill>
              </a:rPr>
              <a:t>for 5 </a:t>
            </a:r>
            <a:r>
              <a:rPr lang="fr-CA" sz="3600" b="1" dirty="0" err="1">
                <a:solidFill>
                  <a:schemeClr val="bg1"/>
                </a:solidFill>
              </a:rPr>
              <a:t>D</a:t>
            </a:r>
            <a:r>
              <a:rPr lang="fr-CA" sz="3600" b="1" dirty="0" err="1" smtClean="0">
                <a:solidFill>
                  <a:schemeClr val="bg1"/>
                </a:solidFill>
              </a:rPr>
              <a:t>isorders</a:t>
            </a:r>
            <a:endParaRPr lang="fr-CA" sz="3600" b="1" dirty="0">
              <a:solidFill>
                <a:schemeClr val="bg1"/>
              </a:solidFill>
            </a:endParaRPr>
          </a:p>
          <a:p>
            <a:pPr algn="ctr"/>
            <a:endParaRPr lang="fr-CA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60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463776" y="764704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463776" y="609329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28" y="1484784"/>
            <a:ext cx="8448530" cy="353635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2591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0" y="-2738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b="1" dirty="0" smtClean="0"/>
              <a:t>5-Year </a:t>
            </a:r>
            <a:r>
              <a:rPr lang="fr-CA" sz="3200" b="1" dirty="0" err="1"/>
              <a:t>R</a:t>
            </a:r>
            <a:r>
              <a:rPr lang="fr-CA" sz="3200" b="1" dirty="0" err="1" smtClean="0"/>
              <a:t>esearch</a:t>
            </a:r>
            <a:r>
              <a:rPr lang="fr-CA" sz="3200" b="1" dirty="0" smtClean="0"/>
              <a:t> </a:t>
            </a:r>
            <a:r>
              <a:rPr lang="fr-CA" sz="3200" b="1" dirty="0" err="1" smtClean="0"/>
              <a:t>Evaluation</a:t>
            </a:r>
            <a:r>
              <a:rPr lang="fr-CA" sz="3200" b="1" dirty="0" smtClean="0"/>
              <a:t> Project</a:t>
            </a:r>
            <a:endParaRPr lang="fr-CA" sz="3200" b="1" dirty="0"/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0187222"/>
              </p:ext>
            </p:extLst>
          </p:nvPr>
        </p:nvGraphicFramePr>
        <p:xfrm>
          <a:off x="2216796" y="1785886"/>
          <a:ext cx="1494224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5" name="CS ChemDraw Drawing" r:id="rId4" imgW="1982520" imgH="1051560" progId="ChemDraw.Document.6.0">
                  <p:embed/>
                </p:oleObj>
              </mc:Choice>
              <mc:Fallback>
                <p:oleObj name="CS ChemDraw Drawing" r:id="rId4" imgW="1982520" imgH="105156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6796" y="1785886"/>
                        <a:ext cx="1494224" cy="79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6865588"/>
              </p:ext>
            </p:extLst>
          </p:nvPr>
        </p:nvGraphicFramePr>
        <p:xfrm>
          <a:off x="4372979" y="1738261"/>
          <a:ext cx="991109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6" name="CS ChemDraw Drawing" r:id="rId6" imgW="1312560" imgH="1380600" progId="ChemDraw.Document.6.0">
                  <p:embed/>
                </p:oleObj>
              </mc:Choice>
              <mc:Fallback>
                <p:oleObj name="CS ChemDraw Drawing" r:id="rId6" imgW="1312560" imgH="138060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2979" y="1738261"/>
                        <a:ext cx="991109" cy="104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9161662"/>
              </p:ext>
            </p:extLst>
          </p:nvPr>
        </p:nvGraphicFramePr>
        <p:xfrm>
          <a:off x="395536" y="1816246"/>
          <a:ext cx="1423865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7" name="CS ChemDraw Drawing" r:id="rId8" imgW="1982520" imgH="1051560" progId="ChemDraw.Document.6.0">
                  <p:embed/>
                </p:oleObj>
              </mc:Choice>
              <mc:Fallback>
                <p:oleObj name="CS ChemDraw Drawing" r:id="rId8" imgW="1982520" imgH="105156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816246"/>
                        <a:ext cx="1423865" cy="75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539552" y="1386932"/>
            <a:ext cx="1081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b="1" dirty="0" err="1" smtClean="0">
                <a:solidFill>
                  <a:srgbClr val="0000FF"/>
                </a:solidFill>
              </a:rPr>
              <a:t>Creatine</a:t>
            </a:r>
            <a:endParaRPr lang="fr-CA" sz="2000" b="1" dirty="0">
              <a:solidFill>
                <a:srgbClr val="0000FF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979712" y="1397271"/>
            <a:ext cx="20760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b="1" dirty="0" err="1" smtClean="0">
                <a:solidFill>
                  <a:srgbClr val="0000FF"/>
                </a:solidFill>
              </a:rPr>
              <a:t>Guanidinoacetate</a:t>
            </a:r>
            <a:endParaRPr lang="fr-CA" sz="2000" b="1" dirty="0">
              <a:solidFill>
                <a:srgbClr val="0000FF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211960" y="1405049"/>
            <a:ext cx="1282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b="1" dirty="0" err="1" smtClean="0">
                <a:solidFill>
                  <a:srgbClr val="0000FF"/>
                </a:solidFill>
              </a:rPr>
              <a:t>Creatinine</a:t>
            </a:r>
            <a:endParaRPr lang="fr-CA" sz="2000" b="1" dirty="0">
              <a:solidFill>
                <a:srgbClr val="0000FF"/>
              </a:solidFill>
            </a:endParaRPr>
          </a:p>
        </p:txBody>
      </p:sp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4976074"/>
              </p:ext>
            </p:extLst>
          </p:nvPr>
        </p:nvGraphicFramePr>
        <p:xfrm>
          <a:off x="6051578" y="1819561"/>
          <a:ext cx="896686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8" name="CS ChemDraw Drawing" r:id="rId10" imgW="1418040" imgH="1537200" progId="ChemDraw.Document.6.0">
                  <p:embed/>
                </p:oleObj>
              </mc:Choice>
              <mc:Fallback>
                <p:oleObj name="CS ChemDraw Drawing" r:id="rId10" imgW="1418040" imgH="15372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051578" y="1819561"/>
                        <a:ext cx="896686" cy="9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414858"/>
              </p:ext>
            </p:extLst>
          </p:nvPr>
        </p:nvGraphicFramePr>
        <p:xfrm>
          <a:off x="7776440" y="1898260"/>
          <a:ext cx="756000" cy="888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9" name="CS ChemDraw Drawing" r:id="rId12" imgW="1058040" imgH="1243440" progId="ChemDraw.Document.6.0">
                  <p:embed/>
                </p:oleObj>
              </mc:Choice>
              <mc:Fallback>
                <p:oleObj name="CS ChemDraw Drawing" r:id="rId12" imgW="1058040" imgH="12434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776440" y="1898260"/>
                        <a:ext cx="756000" cy="8888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7705604" y="1397271"/>
            <a:ext cx="796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b="1" dirty="0" err="1" smtClean="0">
                <a:solidFill>
                  <a:srgbClr val="0000FF"/>
                </a:solidFill>
              </a:rPr>
              <a:t>Uracil</a:t>
            </a:r>
            <a:endParaRPr lang="fr-CA" sz="2000" b="1" dirty="0">
              <a:solidFill>
                <a:srgbClr val="0000FF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5740759" y="1402837"/>
            <a:ext cx="1362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b="1" dirty="0" err="1" smtClean="0">
                <a:solidFill>
                  <a:srgbClr val="0000FF"/>
                </a:solidFill>
              </a:rPr>
              <a:t>Orotic</a:t>
            </a:r>
            <a:r>
              <a:rPr lang="fr-CA" sz="2000" b="1" dirty="0" smtClean="0">
                <a:solidFill>
                  <a:srgbClr val="0000FF"/>
                </a:solidFill>
              </a:rPr>
              <a:t> </a:t>
            </a:r>
            <a:r>
              <a:rPr lang="fr-CA" sz="2000" b="1" dirty="0" err="1" smtClean="0">
                <a:solidFill>
                  <a:srgbClr val="0000FF"/>
                </a:solidFill>
              </a:rPr>
              <a:t>Acid</a:t>
            </a:r>
            <a:endParaRPr lang="fr-CA" sz="2000" b="1" dirty="0">
              <a:solidFill>
                <a:srgbClr val="0000FF"/>
              </a:solidFill>
            </a:endParaRPr>
          </a:p>
        </p:txBody>
      </p:sp>
      <p:sp>
        <p:nvSpPr>
          <p:cNvPr id="28" name="Accolade fermante 27"/>
          <p:cNvSpPr/>
          <p:nvPr/>
        </p:nvSpPr>
        <p:spPr>
          <a:xfrm rot="5400000">
            <a:off x="4283968" y="-1251520"/>
            <a:ext cx="360040" cy="8424936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9" name="ZoneTexte 28"/>
          <p:cNvSpPr txBox="1"/>
          <p:nvPr/>
        </p:nvSpPr>
        <p:spPr>
          <a:xfrm>
            <a:off x="251520" y="3082608"/>
            <a:ext cx="489980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b="1" dirty="0" err="1" smtClean="0">
                <a:solidFill>
                  <a:srgbClr val="0000FF"/>
                </a:solidFill>
              </a:rPr>
              <a:t>Neonatal</a:t>
            </a:r>
            <a:r>
              <a:rPr lang="fr-CA" sz="2400" b="1" dirty="0" smtClean="0">
                <a:solidFill>
                  <a:srgbClr val="0000FF"/>
                </a:solidFill>
              </a:rPr>
              <a:t> Screening:</a:t>
            </a:r>
          </a:p>
          <a:p>
            <a:r>
              <a:rPr lang="fr-CA" sz="2200" dirty="0" smtClean="0"/>
              <a:t>	</a:t>
            </a:r>
            <a:r>
              <a:rPr lang="fr-CA" sz="2200" b="1" dirty="0" smtClean="0">
                <a:sym typeface="Wingdings 3" panose="05040102010807070707" pitchFamily="18" charset="2"/>
              </a:rPr>
              <a:t> </a:t>
            </a:r>
            <a:r>
              <a:rPr lang="fr-CA" sz="2200" b="1" dirty="0" smtClean="0"/>
              <a:t>AGAT 		     </a:t>
            </a:r>
            <a:r>
              <a:rPr lang="fr-CA" sz="2200" b="1" dirty="0" smtClean="0">
                <a:sym typeface="Wingdings 3" panose="05040102010807070707" pitchFamily="18" charset="2"/>
              </a:rPr>
              <a:t></a:t>
            </a:r>
            <a:r>
              <a:rPr lang="fr-CA" sz="2200" b="1" dirty="0" smtClean="0"/>
              <a:t>	</a:t>
            </a:r>
            <a:r>
              <a:rPr lang="fr-CA" sz="2200" b="1" dirty="0" smtClean="0">
                <a:sym typeface="Wingdings 3" panose="05040102010807070707" pitchFamily="18" charset="2"/>
              </a:rPr>
              <a:t> </a:t>
            </a:r>
            <a:r>
              <a:rPr lang="en-US" sz="2200" b="1" dirty="0" smtClean="0"/>
              <a:t>GAMT		     </a:t>
            </a:r>
            <a:r>
              <a:rPr lang="fr-CA" sz="2200" b="1" dirty="0" smtClean="0">
                <a:sym typeface="Wingdings 3" panose="05040102010807070707" pitchFamily="18" charset="2"/>
              </a:rPr>
              <a:t></a:t>
            </a:r>
            <a:endParaRPr lang="en-US" sz="2200" b="1" dirty="0" smtClean="0"/>
          </a:p>
          <a:p>
            <a:r>
              <a:rPr lang="fr-CA" sz="2200" b="1" dirty="0" smtClean="0">
                <a:sym typeface="Wingdings 3" panose="05040102010807070707" pitchFamily="18" charset="2"/>
              </a:rPr>
              <a:t>	 </a:t>
            </a:r>
            <a:r>
              <a:rPr lang="en-US" sz="2200" b="1" dirty="0" err="1" smtClean="0"/>
              <a:t>Creatine</a:t>
            </a:r>
            <a:r>
              <a:rPr lang="en-US" sz="2200" b="1" dirty="0" smtClean="0"/>
              <a:t> Transport </a:t>
            </a:r>
            <a:r>
              <a:rPr lang="en-US" sz="2200" b="1" dirty="0"/>
              <a:t>D</a:t>
            </a:r>
            <a:r>
              <a:rPr lang="en-US" sz="2200" b="1" dirty="0" smtClean="0"/>
              <a:t>ef.</a:t>
            </a:r>
            <a:r>
              <a:rPr lang="fr-CA" sz="2200" b="1" dirty="0">
                <a:sym typeface="Wingdings 3" panose="05040102010807070707" pitchFamily="18" charset="2"/>
              </a:rPr>
              <a:t> </a:t>
            </a:r>
            <a:r>
              <a:rPr lang="fr-CA" sz="2200" b="1" dirty="0" smtClean="0">
                <a:sym typeface="Wingdings 3" panose="05040102010807070707" pitchFamily="18" charset="2"/>
              </a:rPr>
              <a:t></a:t>
            </a: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en-US" sz="2200" b="1" dirty="0" smtClean="0"/>
              <a:t>	</a:t>
            </a:r>
            <a:r>
              <a:rPr lang="fr-CA" sz="2200" b="1" dirty="0" smtClean="0">
                <a:sym typeface="Wingdings 3" panose="05040102010807070707" pitchFamily="18" charset="2"/>
              </a:rPr>
              <a:t> Triple H </a:t>
            </a:r>
            <a:r>
              <a:rPr lang="en-US" sz="2200" b="1" dirty="0" smtClean="0"/>
              <a:t>Syndrome 	     </a:t>
            </a:r>
            <a:r>
              <a:rPr lang="fr-CA" sz="2200" b="1" dirty="0" smtClean="0">
                <a:sym typeface="Wingdings 3" panose="05040102010807070707" pitchFamily="18" charset="2"/>
              </a:rPr>
              <a:t></a:t>
            </a:r>
            <a:endParaRPr lang="en-US" sz="2200" b="1" dirty="0" smtClean="0"/>
          </a:p>
          <a:p>
            <a:r>
              <a:rPr lang="fr-CA" sz="2200" b="1" dirty="0" smtClean="0"/>
              <a:t>	</a:t>
            </a:r>
            <a:r>
              <a:rPr lang="fr-CA" sz="2200" b="1" dirty="0" smtClean="0">
                <a:sym typeface="Wingdings 3" panose="05040102010807070707" pitchFamily="18" charset="2"/>
              </a:rPr>
              <a:t> </a:t>
            </a:r>
            <a:r>
              <a:rPr lang="fr-CA" sz="2200" b="1" dirty="0" smtClean="0"/>
              <a:t>OTC </a:t>
            </a:r>
            <a:r>
              <a:rPr lang="fr-CA" sz="2200" b="1" dirty="0" err="1" smtClean="0"/>
              <a:t>deficiency</a:t>
            </a:r>
            <a:r>
              <a:rPr lang="fr-CA" sz="2200" b="1" dirty="0" smtClean="0"/>
              <a:t> 	     </a:t>
            </a:r>
            <a:r>
              <a:rPr lang="fr-CA" sz="2200" b="1" dirty="0" smtClean="0">
                <a:sym typeface="Wingdings 3" panose="05040102010807070707" pitchFamily="18" charset="2"/>
              </a:rPr>
              <a:t></a:t>
            </a:r>
            <a:endParaRPr lang="en-US" sz="2200" b="1" dirty="0" smtClean="0"/>
          </a:p>
          <a:p>
            <a:pPr marL="285750" indent="-285750">
              <a:buFont typeface="Wingdings" pitchFamily="2" charset="2"/>
              <a:buChar char="q"/>
            </a:pPr>
            <a:endParaRPr lang="en-US" sz="2200" b="1" dirty="0" smtClean="0"/>
          </a:p>
          <a:p>
            <a:pPr marL="285750" indent="-285750">
              <a:buFont typeface="Wingdings" pitchFamily="2" charset="2"/>
              <a:buChar char="q"/>
            </a:pPr>
            <a:endParaRPr lang="fr-CA" sz="2200" b="1" dirty="0" smtClean="0"/>
          </a:p>
          <a:p>
            <a:endParaRPr lang="fr-CA" sz="2200" b="1" dirty="0"/>
          </a:p>
        </p:txBody>
      </p:sp>
      <p:sp>
        <p:nvSpPr>
          <p:cNvPr id="30" name="ZoneTexte 29"/>
          <p:cNvSpPr txBox="1"/>
          <p:nvPr/>
        </p:nvSpPr>
        <p:spPr>
          <a:xfrm>
            <a:off x="1527998" y="642407"/>
            <a:ext cx="6248442" cy="523220"/>
          </a:xfrm>
          <a:prstGeom prst="rect">
            <a:avLst/>
          </a:prstGeom>
          <a:noFill/>
          <a:ln>
            <a:solidFill>
              <a:schemeClr val="tx1"/>
            </a:solidFill>
            <a:prstDash val="lgDashDotDot"/>
          </a:ln>
        </p:spPr>
        <p:txBody>
          <a:bodyPr wrap="none" rtlCol="0">
            <a:spAutoFit/>
          </a:bodyPr>
          <a:lstStyle/>
          <a:p>
            <a:r>
              <a:rPr lang="fr-CA" sz="2800" b="1" dirty="0" smtClean="0">
                <a:solidFill>
                  <a:srgbClr val="0000FF"/>
                </a:solidFill>
              </a:rPr>
              <a:t>Multiplex UPLC-MS/MS </a:t>
            </a:r>
            <a:r>
              <a:rPr lang="fr-CA" sz="28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 </a:t>
            </a:r>
            <a:r>
              <a:rPr lang="fr-CA" sz="2800" b="1" dirty="0" smtClean="0">
                <a:solidFill>
                  <a:srgbClr val="0000FF"/>
                </a:solidFill>
              </a:rPr>
              <a:t>2 min/</a:t>
            </a:r>
            <a:r>
              <a:rPr lang="fr-CA" sz="2800" b="1" dirty="0" err="1" smtClean="0">
                <a:solidFill>
                  <a:srgbClr val="0000FF"/>
                </a:solidFill>
              </a:rPr>
              <a:t>sample</a:t>
            </a:r>
            <a:endParaRPr lang="fr-CA" sz="2800" b="1" dirty="0">
              <a:solidFill>
                <a:srgbClr val="0000FF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229597" y="3429000"/>
            <a:ext cx="12352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200" b="1" dirty="0" err="1" smtClean="0"/>
              <a:t>Creatine</a:t>
            </a:r>
            <a:r>
              <a:rPr lang="fr-CA" sz="2200" b="1" dirty="0" smtClean="0"/>
              <a:t> </a:t>
            </a:r>
            <a:endParaRPr lang="fr-CA" sz="22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6321311" y="3429000"/>
            <a:ext cx="24565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200" b="1" dirty="0" smtClean="0"/>
              <a:t>  </a:t>
            </a:r>
            <a:r>
              <a:rPr lang="fr-CA" sz="2200" b="1" dirty="0" err="1" smtClean="0"/>
              <a:t>Guanidinoacetate</a:t>
            </a:r>
            <a:r>
              <a:rPr lang="fr-CA" sz="2200" b="1" dirty="0" smtClean="0"/>
              <a:t> </a:t>
            </a:r>
            <a:endParaRPr lang="fr-CA" sz="2200" b="1" dirty="0"/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6348607" y="3462908"/>
            <a:ext cx="0" cy="2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>
            <a:off x="8676456" y="3462908"/>
            <a:ext cx="0" cy="2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5229597" y="3776631"/>
            <a:ext cx="12352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200" b="1" dirty="0" err="1" smtClean="0"/>
              <a:t>Creatine</a:t>
            </a:r>
            <a:r>
              <a:rPr lang="fr-CA" sz="2200" b="1" dirty="0" smtClean="0"/>
              <a:t> </a:t>
            </a:r>
            <a:endParaRPr lang="fr-CA" sz="2200" b="1" dirty="0"/>
          </a:p>
        </p:txBody>
      </p:sp>
      <p:sp>
        <p:nvSpPr>
          <p:cNvPr id="33" name="ZoneTexte 32"/>
          <p:cNvSpPr txBox="1"/>
          <p:nvPr/>
        </p:nvSpPr>
        <p:spPr>
          <a:xfrm>
            <a:off x="6321311" y="3787264"/>
            <a:ext cx="25206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200" b="1" dirty="0" smtClean="0"/>
              <a:t>  </a:t>
            </a:r>
            <a:r>
              <a:rPr lang="fr-CA" sz="2200" b="1" dirty="0" err="1" smtClean="0"/>
              <a:t>Guanidinoacetate</a:t>
            </a:r>
            <a:r>
              <a:rPr lang="fr-CA" sz="2200" b="1" dirty="0" smtClean="0"/>
              <a:t> </a:t>
            </a:r>
            <a:endParaRPr lang="fr-CA" sz="2200" b="1" dirty="0"/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6372200" y="3865836"/>
            <a:ext cx="0" cy="2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rot="10800000">
            <a:off x="8676456" y="3848468"/>
            <a:ext cx="0" cy="2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5220072" y="4085929"/>
            <a:ext cx="12352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200" b="1" dirty="0" err="1" smtClean="0"/>
              <a:t>Creatine</a:t>
            </a:r>
            <a:r>
              <a:rPr lang="fr-CA" sz="2200" b="1" dirty="0" smtClean="0"/>
              <a:t> </a:t>
            </a:r>
            <a:endParaRPr lang="fr-CA" sz="2200" b="1" dirty="0"/>
          </a:p>
        </p:txBody>
      </p:sp>
      <p:cxnSp>
        <p:nvCxnSpPr>
          <p:cNvPr id="47" name="Connecteur droit avec flèche 46"/>
          <p:cNvCxnSpPr/>
          <p:nvPr/>
        </p:nvCxnSpPr>
        <p:spPr>
          <a:xfrm rot="10800000">
            <a:off x="6372200" y="4153626"/>
            <a:ext cx="0" cy="2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/>
          <p:cNvSpPr txBox="1"/>
          <p:nvPr/>
        </p:nvSpPr>
        <p:spPr>
          <a:xfrm>
            <a:off x="5220072" y="4393029"/>
            <a:ext cx="1452385" cy="521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200" b="1" dirty="0" err="1" smtClean="0"/>
              <a:t>Orotic</a:t>
            </a:r>
            <a:r>
              <a:rPr lang="fr-CA" sz="2200" b="1" dirty="0" smtClean="0"/>
              <a:t> </a:t>
            </a:r>
            <a:r>
              <a:rPr lang="fr-CA" sz="2200" b="1" dirty="0" err="1" smtClean="0"/>
              <a:t>acid</a:t>
            </a:r>
            <a:endParaRPr lang="fr-CA" sz="2200" b="1" dirty="0"/>
          </a:p>
        </p:txBody>
      </p:sp>
      <p:sp>
        <p:nvSpPr>
          <p:cNvPr id="49" name="ZoneTexte 48"/>
          <p:cNvSpPr txBox="1"/>
          <p:nvPr/>
        </p:nvSpPr>
        <p:spPr>
          <a:xfrm>
            <a:off x="6939443" y="4364093"/>
            <a:ext cx="987963" cy="579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200" b="1" dirty="0" smtClean="0"/>
              <a:t>  </a:t>
            </a:r>
            <a:r>
              <a:rPr lang="fr-CA" sz="2200" b="1" dirty="0" err="1" smtClean="0"/>
              <a:t>Uracil</a:t>
            </a:r>
            <a:endParaRPr lang="fr-CA" sz="2200" b="1" dirty="0"/>
          </a:p>
        </p:txBody>
      </p:sp>
      <p:cxnSp>
        <p:nvCxnSpPr>
          <p:cNvPr id="50" name="Connecteur droit avec flèche 49"/>
          <p:cNvCxnSpPr/>
          <p:nvPr/>
        </p:nvCxnSpPr>
        <p:spPr>
          <a:xfrm rot="10800000">
            <a:off x="6660232" y="4451277"/>
            <a:ext cx="0" cy="2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/>
          <p:nvPr/>
        </p:nvCxnSpPr>
        <p:spPr>
          <a:xfrm rot="10800000">
            <a:off x="7925312" y="4408744"/>
            <a:ext cx="0" cy="2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5220072" y="4726305"/>
            <a:ext cx="14523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200" b="1" dirty="0" err="1" smtClean="0"/>
              <a:t>Orotic</a:t>
            </a:r>
            <a:r>
              <a:rPr lang="fr-CA" sz="2200" b="1" dirty="0" smtClean="0"/>
              <a:t> </a:t>
            </a:r>
            <a:r>
              <a:rPr lang="fr-CA" sz="2200" b="1" dirty="0" err="1" smtClean="0"/>
              <a:t>acid</a:t>
            </a:r>
            <a:endParaRPr lang="fr-CA" sz="2200" b="1" dirty="0"/>
          </a:p>
        </p:txBody>
      </p:sp>
      <p:sp>
        <p:nvSpPr>
          <p:cNvPr id="53" name="ZoneTexte 52"/>
          <p:cNvSpPr txBox="1"/>
          <p:nvPr/>
        </p:nvSpPr>
        <p:spPr>
          <a:xfrm>
            <a:off x="6939443" y="4726305"/>
            <a:ext cx="98796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200" b="1" dirty="0" smtClean="0"/>
              <a:t>  </a:t>
            </a:r>
            <a:r>
              <a:rPr lang="fr-CA" sz="2200" b="1" dirty="0" err="1" smtClean="0"/>
              <a:t>Uracil</a:t>
            </a:r>
            <a:endParaRPr lang="fr-CA" sz="2200" b="1" dirty="0"/>
          </a:p>
        </p:txBody>
      </p:sp>
      <p:cxnSp>
        <p:nvCxnSpPr>
          <p:cNvPr id="54" name="Connecteur droit avec flèche 53"/>
          <p:cNvCxnSpPr/>
          <p:nvPr/>
        </p:nvCxnSpPr>
        <p:spPr>
          <a:xfrm rot="10800000">
            <a:off x="6660232" y="4780733"/>
            <a:ext cx="0" cy="2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/>
          <p:cNvCxnSpPr/>
          <p:nvPr/>
        </p:nvCxnSpPr>
        <p:spPr>
          <a:xfrm rot="10800000">
            <a:off x="7925312" y="4798861"/>
            <a:ext cx="0" cy="2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>
            <a:off x="436480" y="548680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539552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4067944" y="6504899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</a:t>
            </a:r>
            <a:r>
              <a:rPr lang="fr-CA" sz="1600" dirty="0" smtClean="0"/>
              <a:t>.,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263512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5497" y="-27384"/>
            <a:ext cx="9108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b="1" dirty="0" err="1" smtClean="0"/>
              <a:t>Processing</a:t>
            </a:r>
            <a:r>
              <a:rPr lang="fr-CA" sz="3600" b="1" dirty="0" smtClean="0"/>
              <a:t> </a:t>
            </a:r>
            <a:r>
              <a:rPr lang="fr-CA" sz="3600" b="1" dirty="0" err="1"/>
              <a:t>S</a:t>
            </a:r>
            <a:r>
              <a:rPr lang="fr-CA" sz="3600" b="1" dirty="0" err="1" smtClean="0"/>
              <a:t>amples</a:t>
            </a:r>
            <a:r>
              <a:rPr lang="fr-CA" sz="3600" b="1" dirty="0" smtClean="0"/>
              <a:t> </a:t>
            </a:r>
            <a:r>
              <a:rPr lang="fr-CA" sz="3600" b="1" dirty="0" smtClean="0">
                <a:sym typeface="Wingdings 3" panose="05040102010807070707" pitchFamily="18" charset="2"/>
              </a:rPr>
              <a:t> Phase 1</a:t>
            </a:r>
            <a:endParaRPr lang="fr-CA" sz="3600" b="1" dirty="0"/>
          </a:p>
        </p:txBody>
      </p:sp>
      <p:pic>
        <p:nvPicPr>
          <p:cNvPr id="6" name="Picture 3" descr="D3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6" t="29248" r="8256" b="4315"/>
          <a:stretch/>
        </p:blipFill>
        <p:spPr bwMode="auto">
          <a:xfrm>
            <a:off x="1907704" y="2911874"/>
            <a:ext cx="5589502" cy="310080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919603" y="1233820"/>
            <a:ext cx="77596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b="1" dirty="0" smtClean="0">
                <a:solidFill>
                  <a:srgbClr val="0000FF"/>
                </a:solidFill>
              </a:rPr>
              <a:t>Urine </a:t>
            </a:r>
            <a:r>
              <a:rPr lang="fr-CA" sz="3200" b="1" dirty="0" err="1" smtClean="0">
                <a:solidFill>
                  <a:srgbClr val="0000FF"/>
                </a:solidFill>
              </a:rPr>
              <a:t>filter</a:t>
            </a:r>
            <a:r>
              <a:rPr lang="fr-CA" sz="3200" b="1" dirty="0" smtClean="0">
                <a:solidFill>
                  <a:srgbClr val="0000FF"/>
                </a:solidFill>
              </a:rPr>
              <a:t> </a:t>
            </a:r>
            <a:r>
              <a:rPr lang="fr-CA" sz="3200" b="1" dirty="0" err="1" smtClean="0">
                <a:solidFill>
                  <a:srgbClr val="0000FF"/>
                </a:solidFill>
              </a:rPr>
              <a:t>paper</a:t>
            </a:r>
            <a:r>
              <a:rPr lang="fr-CA" sz="3200" b="1" dirty="0" smtClean="0">
                <a:solidFill>
                  <a:srgbClr val="0000FF"/>
                </a:solidFill>
              </a:rPr>
              <a:t> </a:t>
            </a:r>
            <a:r>
              <a:rPr lang="fr-CA" sz="3200" b="1" dirty="0" err="1" smtClean="0">
                <a:solidFill>
                  <a:srgbClr val="0000FF"/>
                </a:solidFill>
              </a:rPr>
              <a:t>samples</a:t>
            </a:r>
            <a:r>
              <a:rPr lang="fr-CA" sz="3200" b="1" dirty="0" smtClean="0">
                <a:solidFill>
                  <a:srgbClr val="0000FF"/>
                </a:solidFill>
              </a:rPr>
              <a:t> </a:t>
            </a:r>
            <a:br>
              <a:rPr lang="fr-CA" sz="3200" b="1" dirty="0" smtClean="0">
                <a:solidFill>
                  <a:srgbClr val="0000FF"/>
                </a:solidFill>
              </a:rPr>
            </a:br>
            <a:r>
              <a:rPr lang="fr-CA" sz="32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sz="3200" b="1" dirty="0" err="1" smtClean="0">
                <a:solidFill>
                  <a:srgbClr val="0000FF"/>
                </a:solidFill>
                <a:sym typeface="Wingdings 3" panose="05040102010807070707" pitchFamily="18" charset="2"/>
              </a:rPr>
              <a:t>S</a:t>
            </a:r>
            <a:r>
              <a:rPr lang="fr-CA" sz="3200" b="1" dirty="0" err="1" smtClean="0">
                <a:solidFill>
                  <a:srgbClr val="0000FF"/>
                </a:solidFill>
              </a:rPr>
              <a:t>ame</a:t>
            </a:r>
            <a:r>
              <a:rPr lang="fr-CA" sz="3200" b="1" dirty="0" smtClean="0">
                <a:solidFill>
                  <a:srgbClr val="0000FF"/>
                </a:solidFill>
              </a:rPr>
              <a:t> as </a:t>
            </a:r>
            <a:r>
              <a:rPr lang="fr-CA" sz="3200" b="1" dirty="0" err="1" smtClean="0">
                <a:solidFill>
                  <a:srgbClr val="0000FF"/>
                </a:solidFill>
              </a:rPr>
              <a:t>existing</a:t>
            </a:r>
            <a:r>
              <a:rPr lang="fr-CA" sz="3200" b="1" dirty="0" smtClean="0">
                <a:solidFill>
                  <a:srgbClr val="0000FF"/>
                </a:solidFill>
              </a:rPr>
              <a:t> Urine </a:t>
            </a:r>
            <a:r>
              <a:rPr lang="fr-CA" sz="3200" b="1" dirty="0">
                <a:solidFill>
                  <a:srgbClr val="0000FF"/>
                </a:solidFill>
              </a:rPr>
              <a:t>S</a:t>
            </a:r>
            <a:r>
              <a:rPr lang="fr-CA" sz="3200" b="1" dirty="0" smtClean="0">
                <a:solidFill>
                  <a:srgbClr val="0000FF"/>
                </a:solidFill>
              </a:rPr>
              <a:t>creening </a:t>
            </a:r>
            <a:r>
              <a:rPr lang="fr-CA" sz="3200" b="1" dirty="0">
                <a:solidFill>
                  <a:srgbClr val="0000FF"/>
                </a:solidFill>
              </a:rPr>
              <a:t>P</a:t>
            </a:r>
            <a:r>
              <a:rPr lang="fr-CA" sz="3200" b="1" dirty="0" smtClean="0">
                <a:solidFill>
                  <a:srgbClr val="0000FF"/>
                </a:solidFill>
              </a:rPr>
              <a:t>rogram</a:t>
            </a:r>
            <a:endParaRPr lang="fr-CA" sz="3200" b="1" i="1" dirty="0" smtClean="0">
              <a:solidFill>
                <a:srgbClr val="0000FF"/>
              </a:solidFill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4589749" y="2311038"/>
            <a:ext cx="0" cy="432048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395536" y="732766"/>
            <a:ext cx="1428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800" b="1" dirty="0" smtClean="0">
                <a:solidFill>
                  <a:srgbClr val="0000FF"/>
                </a:solidFill>
              </a:rPr>
              <a:t>PHASE 1</a:t>
            </a:r>
            <a:endParaRPr lang="fr-CA" sz="2800" b="1" dirty="0">
              <a:solidFill>
                <a:srgbClr val="0000FF"/>
              </a:solidFill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463776" y="692696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521297" y="6381328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5068358" y="6446811"/>
            <a:ext cx="4104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Auray-Blais, </a:t>
            </a:r>
            <a:r>
              <a:rPr lang="fr-CA" sz="1600" i="1" dirty="0" smtClean="0"/>
              <a:t>et al</a:t>
            </a:r>
            <a:r>
              <a:rPr lang="fr-CA" sz="1600" dirty="0" smtClean="0"/>
              <a:t>, JIMD, </a:t>
            </a:r>
            <a:r>
              <a:rPr lang="en-CA" sz="1600" dirty="0" smtClean="0"/>
              <a:t>30:515–521, </a:t>
            </a:r>
            <a:r>
              <a:rPr lang="fr-CA" sz="1600" dirty="0"/>
              <a:t>2007</a:t>
            </a:r>
            <a:r>
              <a:rPr lang="fr-CA" sz="1600" dirty="0" smtClean="0"/>
              <a:t> 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75275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131" y="-49950"/>
            <a:ext cx="9126869" cy="531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b="1" dirty="0" err="1" smtClean="0"/>
              <a:t>Processing</a:t>
            </a:r>
            <a:r>
              <a:rPr lang="fr-CA" sz="3200" b="1" dirty="0" smtClean="0"/>
              <a:t> </a:t>
            </a:r>
            <a:r>
              <a:rPr lang="fr-CA" sz="3200" b="1" dirty="0" err="1"/>
              <a:t>S</a:t>
            </a:r>
            <a:r>
              <a:rPr lang="fr-CA" sz="3200" b="1" dirty="0" err="1" smtClean="0"/>
              <a:t>amples</a:t>
            </a:r>
            <a:endParaRPr lang="fr-CA" sz="32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323528" y="621757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800" b="1" dirty="0" smtClean="0">
                <a:solidFill>
                  <a:srgbClr val="0000FF"/>
                </a:solidFill>
              </a:rPr>
              <a:t>PHASE</a:t>
            </a:r>
            <a:r>
              <a:rPr lang="fr-CA" sz="2000" b="1" dirty="0" smtClean="0">
                <a:solidFill>
                  <a:srgbClr val="0000FF"/>
                </a:solidFill>
              </a:rPr>
              <a:t> </a:t>
            </a:r>
            <a:r>
              <a:rPr lang="fr-CA" sz="2800" b="1" dirty="0" smtClean="0">
                <a:solidFill>
                  <a:srgbClr val="0000FF"/>
                </a:solidFill>
              </a:rPr>
              <a:t>2</a:t>
            </a:r>
            <a:endParaRPr lang="fr-CA" sz="2000" b="1" dirty="0">
              <a:solidFill>
                <a:srgbClr val="0000FF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7131" y="1144977"/>
            <a:ext cx="885229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700" b="1" dirty="0" smtClean="0">
                <a:solidFill>
                  <a:srgbClr val="0000FF"/>
                </a:solidFill>
              </a:rPr>
              <a:t>384 </a:t>
            </a:r>
            <a:r>
              <a:rPr lang="fr-CA" sz="2700" b="1" dirty="0" err="1" smtClean="0">
                <a:solidFill>
                  <a:srgbClr val="0000FF"/>
                </a:solidFill>
              </a:rPr>
              <a:t>well</a:t>
            </a:r>
            <a:r>
              <a:rPr lang="fr-CA" sz="2700" b="1" dirty="0" smtClean="0">
                <a:solidFill>
                  <a:srgbClr val="0000FF"/>
                </a:solidFill>
              </a:rPr>
              <a:t>-plates or sampler:</a:t>
            </a:r>
          </a:p>
          <a:p>
            <a:r>
              <a:rPr lang="fr-CA" sz="2700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</a:t>
            </a:r>
            <a:r>
              <a:rPr lang="fr-CA" sz="2700" dirty="0" smtClean="0">
                <a:sym typeface="Wingdings 3" panose="05040102010807070707" pitchFamily="18" charset="2"/>
              </a:rPr>
              <a:t> </a:t>
            </a:r>
            <a:r>
              <a:rPr lang="fr-CA" sz="2700" dirty="0" err="1" smtClean="0"/>
              <a:t>Add</a:t>
            </a:r>
            <a:r>
              <a:rPr lang="fr-CA" sz="2700" dirty="0" smtClean="0"/>
              <a:t> 20 </a:t>
            </a:r>
            <a:r>
              <a:rPr lang="el-GR" sz="2700" dirty="0" smtClean="0"/>
              <a:t>μ</a:t>
            </a:r>
            <a:r>
              <a:rPr lang="fr-CA" sz="2700" dirty="0" smtClean="0"/>
              <a:t>L urine </a:t>
            </a:r>
            <a:r>
              <a:rPr lang="fr-CA" sz="2700" dirty="0" err="1" smtClean="0"/>
              <a:t>eluate</a:t>
            </a:r>
            <a:r>
              <a:rPr lang="fr-CA" sz="2700" dirty="0" smtClean="0"/>
              <a:t> </a:t>
            </a:r>
            <a:r>
              <a:rPr lang="fr-CA" sz="2700" dirty="0" err="1" smtClean="0"/>
              <a:t>from</a:t>
            </a:r>
            <a:r>
              <a:rPr lang="fr-CA" sz="2700" dirty="0" smtClean="0"/>
              <a:t> </a:t>
            </a:r>
            <a:r>
              <a:rPr lang="fr-CA" sz="2700" dirty="0" err="1" smtClean="0"/>
              <a:t>Newborn</a:t>
            </a:r>
            <a:r>
              <a:rPr lang="fr-CA" sz="2700" dirty="0" smtClean="0"/>
              <a:t> Screening </a:t>
            </a:r>
            <a:r>
              <a:rPr lang="fr-CA" sz="2700" dirty="0"/>
              <a:t>P</a:t>
            </a:r>
            <a:r>
              <a:rPr lang="fr-CA" sz="2700" dirty="0" smtClean="0"/>
              <a:t>rogram</a:t>
            </a:r>
            <a:endParaRPr lang="fr-CA" sz="2700" i="1" dirty="0" smtClean="0"/>
          </a:p>
          <a:p>
            <a:r>
              <a:rPr lang="fr-CA" sz="2700" dirty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sz="2700" dirty="0" err="1" smtClean="0"/>
              <a:t>Add</a:t>
            </a:r>
            <a:r>
              <a:rPr lang="fr-CA" sz="2700" dirty="0" smtClean="0"/>
              <a:t> 20 </a:t>
            </a:r>
            <a:r>
              <a:rPr lang="el-GR" sz="2700" dirty="0"/>
              <a:t>μ</a:t>
            </a:r>
            <a:r>
              <a:rPr lang="fr-CA" sz="2700" dirty="0"/>
              <a:t>L </a:t>
            </a:r>
            <a:r>
              <a:rPr lang="fr-CA" sz="2700" dirty="0" smtClean="0"/>
              <a:t>5 </a:t>
            </a:r>
            <a:r>
              <a:rPr lang="fr-CA" sz="2700" dirty="0" err="1" smtClean="0"/>
              <a:t>Internal</a:t>
            </a:r>
            <a:r>
              <a:rPr lang="fr-CA" sz="2700" dirty="0"/>
              <a:t> </a:t>
            </a:r>
            <a:r>
              <a:rPr lang="fr-CA" sz="2700" dirty="0" smtClean="0"/>
              <a:t>standards</a:t>
            </a:r>
          </a:p>
          <a:p>
            <a:r>
              <a:rPr lang="fr-CA" sz="2700" dirty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sz="2700" dirty="0" err="1" smtClean="0"/>
              <a:t>Add</a:t>
            </a:r>
            <a:r>
              <a:rPr lang="fr-CA" sz="2700" dirty="0" smtClean="0"/>
              <a:t> 250 </a:t>
            </a:r>
            <a:r>
              <a:rPr lang="el-GR" sz="2700" dirty="0" smtClean="0"/>
              <a:t>μ</a:t>
            </a:r>
            <a:r>
              <a:rPr lang="fr-CA" sz="2700" dirty="0" smtClean="0"/>
              <a:t>L dilution solution (</a:t>
            </a:r>
            <a:r>
              <a:rPr lang="fr-CA" sz="2700" dirty="0" err="1" smtClean="0"/>
              <a:t>ACN:MeOH</a:t>
            </a:r>
            <a:r>
              <a:rPr lang="fr-CA" sz="2700" dirty="0" smtClean="0"/>
              <a:t>, 75:25)</a:t>
            </a:r>
          </a:p>
          <a:p>
            <a:r>
              <a:rPr lang="fr-CA" sz="2700" dirty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sz="2700" dirty="0" smtClean="0"/>
              <a:t>Centrifuge &amp; </a:t>
            </a:r>
            <a:r>
              <a:rPr lang="fr-CA" sz="2700" dirty="0" err="1" smtClean="0"/>
              <a:t>inject</a:t>
            </a:r>
            <a:r>
              <a:rPr lang="fr-CA" sz="2700" dirty="0" smtClean="0"/>
              <a:t> 2 </a:t>
            </a:r>
            <a:r>
              <a:rPr lang="el-GR" sz="2700" dirty="0" smtClean="0"/>
              <a:t>μ</a:t>
            </a:r>
            <a:r>
              <a:rPr lang="fr-CA" sz="2700" dirty="0" smtClean="0"/>
              <a:t>L  </a:t>
            </a:r>
            <a:r>
              <a:rPr lang="fr-CA" sz="2700" dirty="0" smtClean="0">
                <a:sym typeface="Wingdings 3" panose="05040102010807070707" pitchFamily="18" charset="2"/>
              </a:rPr>
              <a:t>  </a:t>
            </a:r>
            <a:r>
              <a:rPr lang="fr-CA" sz="2700" dirty="0" smtClean="0"/>
              <a:t>UPLC </a:t>
            </a:r>
            <a:r>
              <a:rPr lang="fr-CA" sz="2700" dirty="0" err="1" smtClean="0"/>
              <a:t>Xevo</a:t>
            </a:r>
            <a:r>
              <a:rPr lang="fr-CA" sz="2700" dirty="0" smtClean="0"/>
              <a:t> TQ-S (Waters Corp.)</a:t>
            </a:r>
          </a:p>
          <a:p>
            <a:r>
              <a:rPr lang="fr-CA" sz="2700" dirty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sz="2700" dirty="0" err="1" smtClean="0">
                <a:sym typeface="Wingdings 3" panose="05040102010807070707" pitchFamily="18" charset="2"/>
              </a:rPr>
              <a:t>Analysis</a:t>
            </a:r>
            <a:r>
              <a:rPr lang="fr-CA" sz="2700" dirty="0" smtClean="0">
                <a:sym typeface="Wingdings 3" panose="05040102010807070707" pitchFamily="18" charset="2"/>
              </a:rPr>
              <a:t> time = </a:t>
            </a:r>
            <a:r>
              <a:rPr lang="fr-CA" sz="2700" dirty="0" smtClean="0"/>
              <a:t>2 min/</a:t>
            </a:r>
            <a:r>
              <a:rPr lang="fr-CA" sz="2700" dirty="0" err="1" smtClean="0"/>
              <a:t>sample</a:t>
            </a:r>
            <a:r>
              <a:rPr lang="fr-CA" sz="2700" dirty="0" smtClean="0"/>
              <a:t> </a:t>
            </a:r>
          </a:p>
        </p:txBody>
      </p:sp>
      <p:pic>
        <p:nvPicPr>
          <p:cNvPr id="1026" name="Picture 2" descr="http://catalogue.proteigene.com/353-thickbox/plaques-384-puits-transparentes-30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-116531"/>
            <a:ext cx="2453869" cy="245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/>
          <p:cNvSpPr txBox="1"/>
          <p:nvPr/>
        </p:nvSpPr>
        <p:spPr>
          <a:xfrm>
            <a:off x="118231" y="3989561"/>
            <a:ext cx="540744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CA" sz="2400" dirty="0" err="1" smtClean="0"/>
              <a:t>Analysis</a:t>
            </a:r>
            <a:r>
              <a:rPr lang="fr-CA" sz="2400" dirty="0" smtClean="0"/>
              <a:t> of </a:t>
            </a:r>
            <a:r>
              <a:rPr lang="fr-CA" sz="2400" dirty="0" err="1" smtClean="0"/>
              <a:t>creatine</a:t>
            </a:r>
            <a:r>
              <a:rPr lang="fr-CA" sz="2400" dirty="0" smtClean="0"/>
              <a:t>/</a:t>
            </a:r>
            <a:r>
              <a:rPr lang="fr-CA" sz="2400" dirty="0" err="1" smtClean="0"/>
              <a:t>creatinine</a:t>
            </a:r>
            <a:endParaRPr lang="fr-CA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CA" sz="2400" dirty="0" err="1" smtClean="0"/>
              <a:t>Analysis</a:t>
            </a:r>
            <a:r>
              <a:rPr lang="fr-CA" sz="2400" dirty="0" smtClean="0"/>
              <a:t> of </a:t>
            </a:r>
            <a:r>
              <a:rPr lang="fr-CA" sz="2400" dirty="0" err="1" smtClean="0"/>
              <a:t>guanidinoacetate</a:t>
            </a:r>
            <a:r>
              <a:rPr lang="fr-CA" sz="2400" dirty="0" smtClean="0"/>
              <a:t>/</a:t>
            </a:r>
            <a:r>
              <a:rPr lang="fr-CA" sz="2400" dirty="0" err="1" smtClean="0"/>
              <a:t>creatinine</a:t>
            </a:r>
            <a:r>
              <a:rPr lang="fr-CA" sz="2400" dirty="0" smtClean="0"/>
              <a:t/>
            </a:r>
            <a:br>
              <a:rPr lang="fr-CA" sz="2400" dirty="0" smtClean="0"/>
            </a:br>
            <a:endParaRPr lang="fr-CA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CA" sz="2400" dirty="0" err="1" smtClean="0"/>
              <a:t>Analysis</a:t>
            </a:r>
            <a:r>
              <a:rPr lang="fr-CA" sz="2400" dirty="0" smtClean="0"/>
              <a:t> of  </a:t>
            </a:r>
            <a:r>
              <a:rPr lang="fr-CA" sz="2400" dirty="0" err="1" smtClean="0"/>
              <a:t>orotic</a:t>
            </a:r>
            <a:r>
              <a:rPr lang="fr-CA" sz="2400" dirty="0" smtClean="0"/>
              <a:t> </a:t>
            </a:r>
            <a:r>
              <a:rPr lang="fr-CA" sz="2400" dirty="0" err="1" smtClean="0"/>
              <a:t>acid</a:t>
            </a:r>
            <a:r>
              <a:rPr lang="fr-CA" sz="2400" dirty="0" smtClean="0"/>
              <a:t>/</a:t>
            </a:r>
            <a:r>
              <a:rPr lang="fr-CA" sz="2400" dirty="0" err="1" smtClean="0"/>
              <a:t>creatinine</a:t>
            </a:r>
            <a:endParaRPr lang="fr-CA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CA" sz="2400" dirty="0" err="1" smtClean="0"/>
              <a:t>Analysis</a:t>
            </a:r>
            <a:r>
              <a:rPr lang="fr-CA" sz="2400" dirty="0" smtClean="0"/>
              <a:t> of </a:t>
            </a:r>
            <a:r>
              <a:rPr lang="fr-CA" sz="2400" dirty="0" err="1" smtClean="0"/>
              <a:t>uracil</a:t>
            </a:r>
            <a:r>
              <a:rPr lang="fr-CA" sz="2400" dirty="0" smtClean="0"/>
              <a:t>/</a:t>
            </a:r>
            <a:r>
              <a:rPr lang="fr-CA" sz="2400" dirty="0" err="1" smtClean="0"/>
              <a:t>creatinine</a:t>
            </a:r>
            <a:endParaRPr lang="fr-CA" sz="2400" dirty="0" smtClean="0"/>
          </a:p>
        </p:txBody>
      </p:sp>
      <p:sp>
        <p:nvSpPr>
          <p:cNvPr id="16" name="Accolade fermante 15"/>
          <p:cNvSpPr/>
          <p:nvPr/>
        </p:nvSpPr>
        <p:spPr>
          <a:xfrm>
            <a:off x="5460240" y="4017924"/>
            <a:ext cx="122514" cy="712446"/>
          </a:xfrm>
          <a:prstGeom prst="rightBrac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 sz="2400"/>
          </a:p>
        </p:txBody>
      </p:sp>
      <p:sp>
        <p:nvSpPr>
          <p:cNvPr id="20" name="ZoneTexte 19"/>
          <p:cNvSpPr txBox="1"/>
          <p:nvPr/>
        </p:nvSpPr>
        <p:spPr>
          <a:xfrm>
            <a:off x="5724128" y="3958648"/>
            <a:ext cx="31972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 err="1" smtClean="0">
                <a:solidFill>
                  <a:srgbClr val="0000FF"/>
                </a:solidFill>
              </a:rPr>
              <a:t>Creatine</a:t>
            </a:r>
            <a:r>
              <a:rPr lang="fr-CA" sz="2400" b="1" dirty="0" smtClean="0">
                <a:solidFill>
                  <a:srgbClr val="0000FF"/>
                </a:solidFill>
              </a:rPr>
              <a:t> </a:t>
            </a:r>
            <a:r>
              <a:rPr lang="fr-CA" sz="2400" b="1" dirty="0" err="1" smtClean="0">
                <a:solidFill>
                  <a:srgbClr val="0000FF"/>
                </a:solidFill>
              </a:rPr>
              <a:t>synthesis</a:t>
            </a:r>
            <a:r>
              <a:rPr lang="fr-CA" sz="2400" b="1" dirty="0" smtClean="0">
                <a:solidFill>
                  <a:srgbClr val="0000FF"/>
                </a:solidFill>
              </a:rPr>
              <a:t> and  </a:t>
            </a:r>
            <a:br>
              <a:rPr lang="fr-CA" sz="2400" b="1" dirty="0" smtClean="0">
                <a:solidFill>
                  <a:srgbClr val="0000FF"/>
                </a:solidFill>
              </a:rPr>
            </a:br>
            <a:r>
              <a:rPr lang="fr-CA" sz="2400" b="1" dirty="0" smtClean="0">
                <a:solidFill>
                  <a:srgbClr val="0000FF"/>
                </a:solidFill>
              </a:rPr>
              <a:t>transport </a:t>
            </a:r>
            <a:r>
              <a:rPr lang="fr-CA" sz="2400" b="1" dirty="0" err="1" smtClean="0">
                <a:solidFill>
                  <a:srgbClr val="0000FF"/>
                </a:solidFill>
              </a:rPr>
              <a:t>disorders</a:t>
            </a:r>
            <a:endParaRPr lang="fr-CA" sz="2400" b="1" dirty="0" smtClean="0">
              <a:solidFill>
                <a:srgbClr val="0000FF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759998" y="5235166"/>
            <a:ext cx="3391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 smtClean="0">
                <a:solidFill>
                  <a:srgbClr val="0000FF"/>
                </a:solidFill>
              </a:rPr>
              <a:t>Triple H Syndrome &amp; OTC</a:t>
            </a:r>
          </a:p>
        </p:txBody>
      </p:sp>
      <p:sp>
        <p:nvSpPr>
          <p:cNvPr id="22" name="Accolade fermante 21"/>
          <p:cNvSpPr/>
          <p:nvPr/>
        </p:nvSpPr>
        <p:spPr>
          <a:xfrm>
            <a:off x="5467730" y="5073284"/>
            <a:ext cx="101712" cy="916504"/>
          </a:xfrm>
          <a:prstGeom prst="rightBrac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 sz="2400"/>
          </a:p>
        </p:txBody>
      </p:sp>
      <p:cxnSp>
        <p:nvCxnSpPr>
          <p:cNvPr id="19" name="Connecteur droit 18"/>
          <p:cNvCxnSpPr/>
          <p:nvPr/>
        </p:nvCxnSpPr>
        <p:spPr>
          <a:xfrm>
            <a:off x="463776" y="537353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463776" y="6525344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C:\Users\lavp2503\Desktop\Projets\Appareils\Photos\DSC0006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67" b="7061"/>
          <a:stretch/>
        </p:blipFill>
        <p:spPr bwMode="auto">
          <a:xfrm>
            <a:off x="1731111" y="930525"/>
            <a:ext cx="5143500" cy="5059263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3995936" y="6543034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</a:t>
            </a:r>
            <a:r>
              <a:rPr lang="fr-CA" sz="1600" dirty="0" smtClean="0"/>
              <a:t>.,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4188888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6" grpId="0" animBg="1"/>
      <p:bldP spid="20" grpId="0"/>
      <p:bldP spid="21" grpId="0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0" y="-75703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b="1" dirty="0" err="1" smtClean="0"/>
              <a:t>Chromatograms</a:t>
            </a:r>
            <a:r>
              <a:rPr lang="fr-CA" sz="3600" b="1" dirty="0" smtClean="0"/>
              <a:t> – ESI (+) Mode</a:t>
            </a:r>
            <a:endParaRPr lang="fr-CA" sz="3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5396758" cy="594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2593886"/>
              </p:ext>
            </p:extLst>
          </p:nvPr>
        </p:nvGraphicFramePr>
        <p:xfrm>
          <a:off x="1422698" y="3788396"/>
          <a:ext cx="1188000" cy="629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8" name="CS ChemDraw Drawing" r:id="rId4" imgW="1982520" imgH="1051560" progId="ChemDraw.Document.6.0">
                  <p:embed/>
                </p:oleObj>
              </mc:Choice>
              <mc:Fallback>
                <p:oleObj name="CS ChemDraw Drawing" r:id="rId4" imgW="1982520" imgH="10515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22698" y="3788396"/>
                        <a:ext cx="1188000" cy="6296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0077504"/>
              </p:ext>
            </p:extLst>
          </p:nvPr>
        </p:nvGraphicFramePr>
        <p:xfrm>
          <a:off x="1386201" y="2814836"/>
          <a:ext cx="1188625" cy="63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9" name="CS ChemDraw Drawing" r:id="rId6" imgW="1982520" imgH="1051560" progId="ChemDraw.Document.6.0">
                  <p:embed/>
                </p:oleObj>
              </mc:Choice>
              <mc:Fallback>
                <p:oleObj name="CS ChemDraw Drawing" r:id="rId6" imgW="1982520" imgH="10515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86201" y="2814836"/>
                        <a:ext cx="1188625" cy="63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2122222"/>
              </p:ext>
            </p:extLst>
          </p:nvPr>
        </p:nvGraphicFramePr>
        <p:xfrm>
          <a:off x="1763687" y="5714206"/>
          <a:ext cx="684417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60" name="CS ChemDraw Drawing" r:id="rId8" imgW="1312560" imgH="1380600" progId="ChemDraw.Document.6.0">
                  <p:embed/>
                </p:oleObj>
              </mc:Choice>
              <mc:Fallback>
                <p:oleObj name="CS ChemDraw Drawing" r:id="rId8" imgW="1312560" imgH="13806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63687" y="5714206"/>
                        <a:ext cx="684417" cy="72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686706"/>
              </p:ext>
            </p:extLst>
          </p:nvPr>
        </p:nvGraphicFramePr>
        <p:xfrm>
          <a:off x="1763687" y="4725144"/>
          <a:ext cx="684415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61" name="CS ChemDraw Drawing" r:id="rId10" imgW="1312560" imgH="1380600" progId="ChemDraw.Document.6.0">
                  <p:embed/>
                </p:oleObj>
              </mc:Choice>
              <mc:Fallback>
                <p:oleObj name="CS ChemDraw Drawing" r:id="rId10" imgW="1312560" imgH="13806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763687" y="4725144"/>
                        <a:ext cx="684415" cy="72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903787"/>
              </p:ext>
            </p:extLst>
          </p:nvPr>
        </p:nvGraphicFramePr>
        <p:xfrm>
          <a:off x="1331640" y="1844824"/>
          <a:ext cx="1154666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62" name="CS ChemDraw Drawing" r:id="rId12" imgW="1982520" imgH="1051560" progId="ChemDraw.Document.6.0">
                  <p:embed/>
                </p:oleObj>
              </mc:Choice>
              <mc:Fallback>
                <p:oleObj name="CS ChemDraw Drawing" r:id="rId12" imgW="1982520" imgH="10515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331640" y="1844824"/>
                        <a:ext cx="1154666" cy="6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089500"/>
              </p:ext>
            </p:extLst>
          </p:nvPr>
        </p:nvGraphicFramePr>
        <p:xfrm>
          <a:off x="1289001" y="869950"/>
          <a:ext cx="1154112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63" name="CS ChemDraw Drawing" r:id="rId14" imgW="1982520" imgH="1051560" progId="ChemDraw.Document.6.0">
                  <p:embed/>
                </p:oleObj>
              </mc:Choice>
              <mc:Fallback>
                <p:oleObj name="CS ChemDraw Drawing" r:id="rId14" imgW="1982520" imgH="105156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289001" y="869950"/>
                        <a:ext cx="1154112" cy="61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Connecteur droit avec flèche 12"/>
          <p:cNvCxnSpPr/>
          <p:nvPr/>
        </p:nvCxnSpPr>
        <p:spPr>
          <a:xfrm>
            <a:off x="3779912" y="1052736"/>
            <a:ext cx="36004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779912" y="1988840"/>
            <a:ext cx="36004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3635896" y="3068960"/>
            <a:ext cx="36004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635896" y="4005064"/>
            <a:ext cx="36004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3347864" y="5013176"/>
            <a:ext cx="36004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>
            <a:off x="3347864" y="6021288"/>
            <a:ext cx="36004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>
            <a:off x="463776" y="537353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463776" y="667169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5957568" y="953657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 err="1" smtClean="0">
                <a:solidFill>
                  <a:srgbClr val="0000FF"/>
                </a:solidFill>
              </a:rPr>
              <a:t>Deuterated</a:t>
            </a:r>
            <a:r>
              <a:rPr lang="fr-CA" sz="2000" b="1" dirty="0" smtClean="0">
                <a:solidFill>
                  <a:srgbClr val="0000FF"/>
                </a:solidFill>
              </a:rPr>
              <a:t> </a:t>
            </a:r>
            <a:r>
              <a:rPr lang="fr-CA" sz="2000" b="1" dirty="0" err="1" smtClean="0">
                <a:solidFill>
                  <a:srgbClr val="0000FF"/>
                </a:solidFill>
              </a:rPr>
              <a:t>Creatine</a:t>
            </a:r>
            <a:r>
              <a:rPr lang="fr-CA" sz="2000" b="1" dirty="0" smtClean="0">
                <a:solidFill>
                  <a:srgbClr val="0000FF"/>
                </a:solidFill>
              </a:rPr>
              <a:t> (IS)</a:t>
            </a:r>
            <a:endParaRPr lang="en-CA" sz="2000" b="1" baseline="-25000" dirty="0">
              <a:solidFill>
                <a:srgbClr val="0000FF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949230" y="1827606"/>
            <a:ext cx="1436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 err="1" smtClean="0">
                <a:solidFill>
                  <a:srgbClr val="0000FF"/>
                </a:solidFill>
              </a:rPr>
              <a:t>Creatine</a:t>
            </a:r>
            <a:endParaRPr lang="en-CA" sz="2000" b="1" baseline="-25000" dirty="0">
              <a:solidFill>
                <a:srgbClr val="0000FF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5949679" y="2782232"/>
            <a:ext cx="3399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 err="1" smtClean="0">
                <a:solidFill>
                  <a:srgbClr val="0000FF"/>
                </a:solidFill>
              </a:rPr>
              <a:t>Deuterated</a:t>
            </a:r>
            <a:r>
              <a:rPr lang="fr-CA" sz="2000" b="1" dirty="0" smtClean="0">
                <a:solidFill>
                  <a:srgbClr val="0000FF"/>
                </a:solidFill>
              </a:rPr>
              <a:t> GA (SI)</a:t>
            </a:r>
            <a:endParaRPr lang="en-CA" sz="2000" b="1" baseline="-25000" dirty="0">
              <a:solidFill>
                <a:srgbClr val="0000FF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957568" y="3806161"/>
            <a:ext cx="2119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 err="1" smtClean="0">
                <a:solidFill>
                  <a:srgbClr val="0000FF"/>
                </a:solidFill>
              </a:rPr>
              <a:t>Guanidinoacetate</a:t>
            </a:r>
            <a:endParaRPr lang="en-CA" sz="2000" b="1" baseline="-25000" dirty="0">
              <a:solidFill>
                <a:srgbClr val="0000FF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942731" y="4728127"/>
            <a:ext cx="3093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 err="1" smtClean="0">
                <a:solidFill>
                  <a:srgbClr val="0000FF"/>
                </a:solidFill>
              </a:rPr>
              <a:t>Deuterated</a:t>
            </a:r>
            <a:r>
              <a:rPr lang="fr-CA" sz="2000" b="1" dirty="0" smtClean="0">
                <a:solidFill>
                  <a:srgbClr val="0000FF"/>
                </a:solidFill>
              </a:rPr>
              <a:t> </a:t>
            </a:r>
            <a:r>
              <a:rPr lang="fr-CA" sz="2000" b="1" dirty="0" err="1" smtClean="0">
                <a:solidFill>
                  <a:srgbClr val="0000FF"/>
                </a:solidFill>
              </a:rPr>
              <a:t>Creatinine</a:t>
            </a:r>
            <a:r>
              <a:rPr lang="fr-CA" sz="2000" b="1" dirty="0" smtClean="0">
                <a:solidFill>
                  <a:srgbClr val="0000FF"/>
                </a:solidFill>
              </a:rPr>
              <a:t> (IS)</a:t>
            </a:r>
            <a:endParaRPr lang="en-CA" sz="2000" b="1" baseline="-25000" dirty="0">
              <a:solidFill>
                <a:srgbClr val="0000FF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5940152" y="5759968"/>
            <a:ext cx="2123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 err="1" smtClean="0">
                <a:solidFill>
                  <a:srgbClr val="0000FF"/>
                </a:solidFill>
              </a:rPr>
              <a:t>Creatinine</a:t>
            </a:r>
            <a:endParaRPr lang="en-CA" sz="2000" b="1" baseline="-25000" dirty="0">
              <a:solidFill>
                <a:srgbClr val="0000FF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995936" y="6606051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al.,</a:t>
            </a:r>
            <a:r>
              <a:rPr lang="fr-CA" sz="1600" dirty="0" smtClean="0"/>
              <a:t>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71269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0" y="-36255"/>
            <a:ext cx="9144000" cy="710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b="1" dirty="0" err="1" smtClean="0"/>
              <a:t>Chromatograms</a:t>
            </a:r>
            <a:r>
              <a:rPr lang="fr-CA" sz="3600" b="1" dirty="0" smtClean="0"/>
              <a:t> – ESI (-) Mode</a:t>
            </a:r>
            <a:endParaRPr lang="fr-CA" sz="3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5292612" cy="58253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507420"/>
              </p:ext>
            </p:extLst>
          </p:nvPr>
        </p:nvGraphicFramePr>
        <p:xfrm>
          <a:off x="2001164" y="2276872"/>
          <a:ext cx="896686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8" name="CS ChemDraw Drawing" r:id="rId5" imgW="1418040" imgH="1537200" progId="ChemDraw.Document.6.0">
                  <p:embed/>
                </p:oleObj>
              </mc:Choice>
              <mc:Fallback>
                <p:oleObj name="CS ChemDraw Drawing" r:id="rId5" imgW="1418040" imgH="15372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01164" y="2276872"/>
                        <a:ext cx="896686" cy="9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9812123"/>
              </p:ext>
            </p:extLst>
          </p:nvPr>
        </p:nvGraphicFramePr>
        <p:xfrm>
          <a:off x="2008615" y="764704"/>
          <a:ext cx="961243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" name="CS ChemDraw Drawing" r:id="rId7" imgW="1418040" imgH="1433880" progId="ChemDraw.Document.6.0">
                  <p:embed/>
                </p:oleObj>
              </mc:Choice>
              <mc:Fallback>
                <p:oleObj name="CS ChemDraw Drawing" r:id="rId7" imgW="1418040" imgH="143388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08615" y="764704"/>
                        <a:ext cx="961243" cy="9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Connecteur droit avec flèche 10"/>
          <p:cNvCxnSpPr/>
          <p:nvPr/>
        </p:nvCxnSpPr>
        <p:spPr>
          <a:xfrm>
            <a:off x="3041866" y="908720"/>
            <a:ext cx="36004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041866" y="2420888"/>
            <a:ext cx="36004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1457690" y="4005064"/>
            <a:ext cx="36004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1457690" y="5661248"/>
            <a:ext cx="36004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4637701"/>
              </p:ext>
            </p:extLst>
          </p:nvPr>
        </p:nvGraphicFramePr>
        <p:xfrm>
          <a:off x="2285866" y="3795382"/>
          <a:ext cx="756000" cy="888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0" name="CS ChemDraw Drawing" r:id="rId9" imgW="1058040" imgH="1243440" progId="ChemDraw.Document.6.0">
                  <p:embed/>
                </p:oleObj>
              </mc:Choice>
              <mc:Fallback>
                <p:oleObj name="CS ChemDraw Drawing" r:id="rId9" imgW="1058040" imgH="12434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85866" y="3795382"/>
                        <a:ext cx="756000" cy="8888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2627809"/>
              </p:ext>
            </p:extLst>
          </p:nvPr>
        </p:nvGraphicFramePr>
        <p:xfrm>
          <a:off x="2285866" y="5216841"/>
          <a:ext cx="756000" cy="888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1" name="CS ChemDraw Drawing" r:id="rId11" imgW="1058040" imgH="1243440" progId="ChemDraw.Document.6.0">
                  <p:embed/>
                </p:oleObj>
              </mc:Choice>
              <mc:Fallback>
                <p:oleObj name="CS ChemDraw Drawing" r:id="rId11" imgW="1058040" imgH="124344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85866" y="5216841"/>
                        <a:ext cx="756000" cy="8888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Connecteur droit 14"/>
          <p:cNvCxnSpPr/>
          <p:nvPr/>
        </p:nvCxnSpPr>
        <p:spPr>
          <a:xfrm>
            <a:off x="463776" y="567523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467544" y="6525344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6084168" y="2195702"/>
            <a:ext cx="2123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b="1" dirty="0" err="1" smtClean="0">
                <a:solidFill>
                  <a:srgbClr val="0000FF"/>
                </a:solidFill>
              </a:rPr>
              <a:t>Orotic</a:t>
            </a:r>
            <a:r>
              <a:rPr lang="fr-CA" sz="2400" b="1" dirty="0" smtClean="0">
                <a:solidFill>
                  <a:srgbClr val="0000FF"/>
                </a:solidFill>
              </a:rPr>
              <a:t> </a:t>
            </a:r>
            <a:r>
              <a:rPr lang="fr-CA" sz="2400" b="1" dirty="0" err="1" smtClean="0">
                <a:solidFill>
                  <a:srgbClr val="0000FF"/>
                </a:solidFill>
              </a:rPr>
              <a:t>acid</a:t>
            </a:r>
            <a:endParaRPr lang="en-CA" sz="2400" b="1" baseline="-25000" dirty="0">
              <a:solidFill>
                <a:srgbClr val="0000FF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6123645" y="3687610"/>
            <a:ext cx="2123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b="1" dirty="0" smtClean="0">
                <a:solidFill>
                  <a:srgbClr val="0000FF"/>
                </a:solidFill>
              </a:rPr>
              <a:t>Uracil-</a:t>
            </a:r>
            <a:r>
              <a:rPr lang="fr-CA" sz="2400" b="1" baseline="30000" dirty="0" smtClean="0">
                <a:solidFill>
                  <a:srgbClr val="0000FF"/>
                </a:solidFill>
              </a:rPr>
              <a:t>15</a:t>
            </a:r>
            <a:r>
              <a:rPr lang="fr-CA" sz="2400" b="1" dirty="0" smtClean="0">
                <a:solidFill>
                  <a:srgbClr val="0000FF"/>
                </a:solidFill>
              </a:rPr>
              <a:t>NH (IS)</a:t>
            </a:r>
            <a:endParaRPr lang="en-CA" sz="2400" b="1" baseline="-25000" dirty="0">
              <a:solidFill>
                <a:srgbClr val="0000FF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106560" y="5147900"/>
            <a:ext cx="2123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b="1" dirty="0" err="1" smtClean="0">
                <a:solidFill>
                  <a:srgbClr val="0000FF"/>
                </a:solidFill>
              </a:rPr>
              <a:t>Uracil</a:t>
            </a:r>
            <a:endParaRPr lang="en-CA" sz="2400" b="1" baseline="-25000" dirty="0">
              <a:solidFill>
                <a:srgbClr val="0000FF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6095364" y="796192"/>
            <a:ext cx="3589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b="1" dirty="0" err="1" smtClean="0">
                <a:solidFill>
                  <a:srgbClr val="0000FF"/>
                </a:solidFill>
              </a:rPr>
              <a:t>Orotic</a:t>
            </a:r>
            <a:r>
              <a:rPr lang="fr-CA" sz="2400" b="1" dirty="0" smtClean="0">
                <a:solidFill>
                  <a:srgbClr val="0000FF"/>
                </a:solidFill>
              </a:rPr>
              <a:t> acid-</a:t>
            </a:r>
            <a:r>
              <a:rPr lang="fr-CA" sz="2400" b="1" baseline="30000" dirty="0" smtClean="0">
                <a:solidFill>
                  <a:srgbClr val="0000FF"/>
                </a:solidFill>
              </a:rPr>
              <a:t>15</a:t>
            </a:r>
            <a:r>
              <a:rPr lang="fr-CA" sz="2400" b="1" dirty="0" smtClean="0">
                <a:solidFill>
                  <a:srgbClr val="0000FF"/>
                </a:solidFill>
              </a:rPr>
              <a:t>NH (IS)</a:t>
            </a:r>
            <a:endParaRPr lang="en-CA" sz="2400" b="1" baseline="-25000" dirty="0">
              <a:solidFill>
                <a:srgbClr val="0000FF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3995936" y="6552698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</a:t>
            </a:r>
            <a:r>
              <a:rPr lang="fr-CA" sz="1600" dirty="0" smtClean="0"/>
              <a:t>.,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05525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8933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b="1" dirty="0" err="1" smtClean="0"/>
              <a:t>Reproducibility</a:t>
            </a:r>
            <a:r>
              <a:rPr lang="fr-CA" sz="2800" b="1" dirty="0" smtClean="0"/>
              <a:t> </a:t>
            </a:r>
            <a:r>
              <a:rPr lang="fr-CA" sz="2800" b="1" dirty="0" smtClean="0">
                <a:sym typeface="Wingdings 3" panose="05040102010807070707" pitchFamily="18" charset="2"/>
              </a:rPr>
              <a:t> </a:t>
            </a:r>
            <a:r>
              <a:rPr lang="fr-CA" sz="2800" b="1" dirty="0" err="1" smtClean="0">
                <a:sym typeface="Wingdings 3" panose="05040102010807070707" pitchFamily="18" charset="2"/>
              </a:rPr>
              <a:t>Re</a:t>
            </a:r>
            <a:r>
              <a:rPr lang="fr-CA" sz="2800" b="1" dirty="0" err="1" smtClean="0"/>
              <a:t>tention</a:t>
            </a:r>
            <a:r>
              <a:rPr lang="fr-CA" sz="2800" b="1" dirty="0" smtClean="0"/>
              <a:t> Time </a:t>
            </a:r>
            <a:r>
              <a:rPr lang="fr-CA" sz="2800" b="1" dirty="0" smtClean="0">
                <a:sym typeface="Wingdings 3" panose="05040102010807070707" pitchFamily="18" charset="2"/>
              </a:rPr>
              <a:t>for </a:t>
            </a:r>
            <a:r>
              <a:rPr lang="fr-CA" sz="2800" b="1" dirty="0" err="1" smtClean="0"/>
              <a:t>Creatine</a:t>
            </a:r>
            <a:r>
              <a:rPr lang="fr-CA" sz="2800" b="1" dirty="0"/>
              <a:t>:</a:t>
            </a:r>
            <a:r>
              <a:rPr lang="fr-CA" sz="2800" b="1" dirty="0" smtClean="0"/>
              <a:t> 7 injections</a:t>
            </a:r>
            <a:endParaRPr lang="fr-CA" sz="2800" b="1" dirty="0"/>
          </a:p>
        </p:txBody>
      </p:sp>
      <p:pic>
        <p:nvPicPr>
          <p:cNvPr id="784" name="Image 783"/>
          <p:cNvPicPr/>
          <p:nvPr/>
        </p:nvPicPr>
        <p:blipFill>
          <a:blip r:embed="rId2"/>
          <a:stretch>
            <a:fillRect/>
          </a:stretch>
        </p:blipFill>
        <p:spPr>
          <a:xfrm>
            <a:off x="319760" y="943389"/>
            <a:ext cx="8424936" cy="525658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4" name="Connecteur droit 3"/>
          <p:cNvCxnSpPr/>
          <p:nvPr/>
        </p:nvCxnSpPr>
        <p:spPr>
          <a:xfrm>
            <a:off x="463776" y="692696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3995936" y="6474602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</a:t>
            </a:r>
            <a:r>
              <a:rPr lang="fr-CA" sz="1600" dirty="0" smtClean="0"/>
              <a:t>.,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244770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51520" y="1533684"/>
            <a:ext cx="3115431" cy="1440160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ZoneTexte 3"/>
          <p:cNvSpPr txBox="1"/>
          <p:nvPr/>
        </p:nvSpPr>
        <p:spPr>
          <a:xfrm>
            <a:off x="0" y="4462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b="1" dirty="0" err="1" smtClean="0"/>
              <a:t>Limits</a:t>
            </a:r>
            <a:r>
              <a:rPr lang="fr-CA" sz="3200" b="1" dirty="0" smtClean="0"/>
              <a:t> of </a:t>
            </a:r>
            <a:r>
              <a:rPr lang="fr-CA" sz="3200" b="1" dirty="0" err="1"/>
              <a:t>D</a:t>
            </a:r>
            <a:r>
              <a:rPr lang="fr-CA" sz="3200" b="1" dirty="0" err="1" smtClean="0"/>
              <a:t>etection</a:t>
            </a:r>
            <a:r>
              <a:rPr lang="fr-CA" sz="3200" b="1" dirty="0" smtClean="0"/>
              <a:t> (LOD) &amp; Quantification (LOQ)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412528"/>
              </p:ext>
            </p:extLst>
          </p:nvPr>
        </p:nvGraphicFramePr>
        <p:xfrm>
          <a:off x="4067944" y="980728"/>
          <a:ext cx="4392488" cy="235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9618"/>
                <a:gridCol w="1194840"/>
                <a:gridCol w="1208030"/>
              </a:tblGrid>
              <a:tr h="370840">
                <a:tc>
                  <a:txBody>
                    <a:bodyPr/>
                    <a:lstStyle/>
                    <a:p>
                      <a:endParaRPr lang="fr-C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600" dirty="0" smtClean="0">
                          <a:solidFill>
                            <a:schemeClr val="tx1"/>
                          </a:solidFill>
                        </a:rPr>
                        <a:t>LOD (</a:t>
                      </a:r>
                      <a:r>
                        <a:rPr lang="el-GR" sz="1600" dirty="0" smtClean="0">
                          <a:solidFill>
                            <a:schemeClr val="tx1"/>
                          </a:solidFill>
                        </a:rPr>
                        <a:t>μ</a:t>
                      </a:r>
                      <a:r>
                        <a:rPr lang="fr-CA" sz="1600" dirty="0" smtClean="0">
                          <a:solidFill>
                            <a:schemeClr val="tx1"/>
                          </a:solidFill>
                        </a:rPr>
                        <a:t>M)</a:t>
                      </a:r>
                      <a:endParaRPr lang="fr-CA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dirty="0" smtClean="0">
                          <a:solidFill>
                            <a:schemeClr val="tx1"/>
                          </a:solidFill>
                        </a:rPr>
                        <a:t>  LOQ (</a:t>
                      </a:r>
                      <a:r>
                        <a:rPr lang="el-GR" sz="1600" dirty="0" smtClean="0">
                          <a:solidFill>
                            <a:schemeClr val="tx1"/>
                          </a:solidFill>
                        </a:rPr>
                        <a:t>μ</a:t>
                      </a:r>
                      <a:r>
                        <a:rPr lang="fr-CA" sz="1600" dirty="0" smtClean="0">
                          <a:solidFill>
                            <a:schemeClr val="tx1"/>
                          </a:solidFill>
                        </a:rPr>
                        <a:t>M)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sz="1800" b="1" dirty="0" err="1" smtClean="0">
                          <a:solidFill>
                            <a:schemeClr val="tx1"/>
                          </a:solidFill>
                        </a:rPr>
                        <a:t>Uracil</a:t>
                      </a:r>
                      <a:endParaRPr lang="fr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dirty="0" smtClean="0">
                          <a:solidFill>
                            <a:schemeClr val="tx1"/>
                          </a:solidFill>
                        </a:rPr>
                        <a:t>1.3</a:t>
                      </a:r>
                      <a:endParaRPr lang="fr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dirty="0" smtClean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fr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sz="1800" b="1" dirty="0" err="1" smtClean="0">
                          <a:solidFill>
                            <a:schemeClr val="tx1"/>
                          </a:solidFill>
                        </a:rPr>
                        <a:t>Guanidinoacetate</a:t>
                      </a:r>
                      <a:endParaRPr lang="fr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dirty="0" smtClean="0">
                          <a:solidFill>
                            <a:schemeClr val="tx1"/>
                          </a:solidFill>
                        </a:rPr>
                        <a:t>1.6</a:t>
                      </a:r>
                      <a:endParaRPr lang="fr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dirty="0" smtClean="0">
                          <a:solidFill>
                            <a:schemeClr val="tx1"/>
                          </a:solidFill>
                        </a:rPr>
                        <a:t>5.5</a:t>
                      </a:r>
                      <a:endParaRPr lang="fr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sz="1800" b="1" dirty="0" err="1" smtClean="0">
                          <a:solidFill>
                            <a:schemeClr val="tx1"/>
                          </a:solidFill>
                        </a:rPr>
                        <a:t>Creatinine</a:t>
                      </a:r>
                      <a:endParaRPr lang="fr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dirty="0" smtClean="0">
                          <a:solidFill>
                            <a:schemeClr val="tx1"/>
                          </a:solidFill>
                        </a:rPr>
                        <a:t>6.3</a:t>
                      </a:r>
                      <a:endParaRPr lang="fr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dirty="0" smtClean="0">
                          <a:solidFill>
                            <a:schemeClr val="tx1"/>
                          </a:solidFill>
                        </a:rPr>
                        <a:t>20.9</a:t>
                      </a:r>
                      <a:endParaRPr lang="fr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sz="1800" b="1" dirty="0" err="1" smtClean="0">
                          <a:solidFill>
                            <a:schemeClr val="tx1"/>
                          </a:solidFill>
                        </a:rPr>
                        <a:t>Creatine</a:t>
                      </a:r>
                      <a:endParaRPr lang="fr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fr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dirty="0" smtClean="0">
                          <a:solidFill>
                            <a:schemeClr val="tx1"/>
                          </a:solidFill>
                        </a:rPr>
                        <a:t>3.4</a:t>
                      </a:r>
                      <a:endParaRPr lang="fr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sz="1800" b="1" dirty="0" err="1" smtClean="0">
                          <a:solidFill>
                            <a:schemeClr val="tx1"/>
                          </a:solidFill>
                        </a:rPr>
                        <a:t>Orotic</a:t>
                      </a:r>
                      <a:r>
                        <a:rPr lang="fr-CA" sz="1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CA" sz="1800" b="1" dirty="0" err="1" smtClean="0">
                          <a:solidFill>
                            <a:schemeClr val="tx1"/>
                          </a:solidFill>
                        </a:rPr>
                        <a:t>acid</a:t>
                      </a:r>
                      <a:endParaRPr lang="fr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dirty="0" smtClean="0">
                          <a:solidFill>
                            <a:schemeClr val="tx1"/>
                          </a:solidFill>
                        </a:rPr>
                        <a:t>0.3</a:t>
                      </a:r>
                      <a:endParaRPr lang="fr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fr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323528" y="1714836"/>
                <a:ext cx="1351652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CA" b="0" i="0" smtClean="0">
                          <a:latin typeface="Cambria Math"/>
                        </a:rPr>
                        <m:t>LOQ</m:t>
                      </m:r>
                      <m:r>
                        <a:rPr lang="fr-CA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CA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CA" b="0" i="0" smtClean="0">
                              <a:latin typeface="Cambria Math"/>
                            </a:rPr>
                            <m:t>10</m:t>
                          </m:r>
                          <m:r>
                            <m:rPr>
                              <m:sty m:val="p"/>
                            </m:rPr>
                            <a:rPr lang="fr-CA" b="0" i="0" smtClean="0">
                              <a:latin typeface="Cambria Math"/>
                              <a:ea typeface="Cambria Math"/>
                            </a:rPr>
                            <m:t>σ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fr-CA" b="0" i="0" smtClean="0">
                              <a:latin typeface="Cambria Math"/>
                            </a:rPr>
                            <m:t>m</m:t>
                          </m:r>
                        </m:den>
                      </m:f>
                    </m:oMath>
                  </m:oMathPara>
                </a14:m>
                <a:endParaRPr lang="fr-CA" dirty="0"/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714836"/>
                <a:ext cx="1351652" cy="61093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1690801" y="1710070"/>
                <a:ext cx="1225015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CA" b="0" i="0" smtClean="0">
                          <a:latin typeface="Cambria Math"/>
                        </a:rPr>
                        <m:t>LOD</m:t>
                      </m:r>
                      <m:r>
                        <a:rPr lang="fr-CA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CA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CA" b="0" i="0" smtClean="0">
                              <a:latin typeface="Cambria Math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fr-CA" b="0" i="0" smtClean="0">
                              <a:latin typeface="Cambria Math"/>
                              <a:ea typeface="Cambria Math"/>
                            </a:rPr>
                            <m:t>σ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fr-CA" b="0" i="0" smtClean="0">
                              <a:latin typeface="Cambria Math"/>
                            </a:rPr>
                            <m:t>m</m:t>
                          </m:r>
                        </m:den>
                      </m:f>
                    </m:oMath>
                  </m:oMathPara>
                </a14:m>
                <a:endParaRPr lang="fr-CA" dirty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801" y="1710070"/>
                <a:ext cx="1225015" cy="61093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338241" y="2325772"/>
                <a:ext cx="239469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200" i="1" smtClean="0">
                          <a:latin typeface="Cambria Math"/>
                        </a:rPr>
                        <m:t>𝑚</m:t>
                      </m:r>
                      <m:r>
                        <a:rPr lang="fr-CA" sz="1200" i="1" smtClean="0">
                          <a:latin typeface="Cambria Math"/>
                        </a:rPr>
                        <m:t> =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𝑠𝑙𝑜𝑝𝑒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𝑐𝑎𝑙𝑖𝑏𝑟𝑎𝑡𝑖𝑜𝑛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𝑐𝑢𝑟𝑣𝑒</m:t>
                      </m:r>
                    </m:oMath>
                  </m:oMathPara>
                </a14:m>
                <a:endParaRPr lang="fr-CA" sz="1200" b="0" i="1" dirty="0" smtClean="0">
                  <a:latin typeface="Cambria Math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241" y="2325772"/>
                <a:ext cx="2394695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323528" y="2604512"/>
                <a:ext cx="131080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200" i="1" smtClean="0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fr-CA" sz="1200" b="0" i="1" smtClean="0">
                          <a:latin typeface="Cambria Math"/>
                          <a:ea typeface="Cambria Math"/>
                        </a:rPr>
                        <m:t>  </m:t>
                      </m:r>
                      <m:r>
                        <a:rPr lang="fr-CA" sz="1200" i="1" smtClean="0">
                          <a:latin typeface="Cambria Math"/>
                        </a:rPr>
                        <m:t>=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𝑆𝐷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fr-CA" sz="1200" b="0" i="1" smtClean="0">
                          <a:latin typeface="Cambria Math"/>
                        </a:rPr>
                        <m:t>𝑛</m:t>
                      </m:r>
                      <m:r>
                        <a:rPr lang="fr-CA" sz="1200" b="0" i="1" smtClean="0">
                          <a:latin typeface="Cambria Math"/>
                        </a:rPr>
                        <m:t>=8)</m:t>
                      </m:r>
                    </m:oMath>
                  </m:oMathPara>
                </a14:m>
                <a:endParaRPr lang="fr-CA" sz="1200" b="0" i="1" dirty="0" smtClean="0">
                  <a:latin typeface="Cambria Math"/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604512"/>
                <a:ext cx="1310807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/>
          <p:cNvSpPr txBox="1"/>
          <p:nvPr/>
        </p:nvSpPr>
        <p:spPr>
          <a:xfrm>
            <a:off x="107504" y="3337828"/>
            <a:ext cx="15502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800" b="1" dirty="0" err="1" smtClean="0">
                <a:solidFill>
                  <a:srgbClr val="0000FF"/>
                </a:solidFill>
              </a:rPr>
              <a:t>Recovery</a:t>
            </a:r>
            <a:endParaRPr lang="fr-CA" sz="2800" b="1" dirty="0" smtClean="0">
              <a:solidFill>
                <a:srgbClr val="0000FF"/>
              </a:solidFill>
            </a:endParaRPr>
          </a:p>
        </p:txBody>
      </p: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444616"/>
              </p:ext>
            </p:extLst>
          </p:nvPr>
        </p:nvGraphicFramePr>
        <p:xfrm>
          <a:off x="1939298" y="3671151"/>
          <a:ext cx="5265404" cy="2649428"/>
        </p:xfrm>
        <a:graphic>
          <a:graphicData uri="http://schemas.openxmlformats.org/drawingml/2006/table">
            <a:tbl>
              <a:tblPr firstRow="1" bandRow="1"/>
              <a:tblGrid>
                <a:gridCol w="1503517"/>
                <a:gridCol w="656723"/>
                <a:gridCol w="648072"/>
                <a:gridCol w="696598"/>
                <a:gridCol w="660185"/>
                <a:gridCol w="440124"/>
                <a:gridCol w="660185"/>
              </a:tblGrid>
              <a:tr h="576064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CA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Theoretical</a:t>
                      </a:r>
                      <a: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Concentration (</a:t>
                      </a:r>
                      <a:r>
                        <a:rPr lang="el-G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μ</a:t>
                      </a:r>
                      <a:r>
                        <a:rPr lang="fr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Recovery</a:t>
                      </a:r>
                      <a: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(%)</a:t>
                      </a:r>
                      <a:endParaRPr lang="fr-CA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55084"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50128">
                <a:tc>
                  <a:txBody>
                    <a:bodyPr/>
                    <a:lstStyle/>
                    <a:p>
                      <a:pPr algn="l" fontAlgn="ctr"/>
                      <a:r>
                        <a:rPr lang="fr-CA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Uracil</a:t>
                      </a:r>
                      <a:r>
                        <a:rPr lang="fr-CA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fr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5172">
                <a:tc>
                  <a:txBody>
                    <a:bodyPr/>
                    <a:lstStyle/>
                    <a:p>
                      <a:pPr algn="l" fontAlgn="ctr"/>
                      <a:r>
                        <a:rPr lang="fr-CA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Guanidinoacetate</a:t>
                      </a:r>
                      <a:endParaRPr lang="fr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216">
                <a:tc>
                  <a:txBody>
                    <a:bodyPr/>
                    <a:lstStyle/>
                    <a:p>
                      <a:pPr algn="l" fontAlgn="ctr"/>
                      <a:r>
                        <a:rPr lang="fr-CA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Creatinine</a:t>
                      </a:r>
                      <a:r>
                        <a:rPr lang="fr-CA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fr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35260">
                <a:tc>
                  <a:txBody>
                    <a:bodyPr/>
                    <a:lstStyle/>
                    <a:p>
                      <a:pPr algn="l" fontAlgn="ctr"/>
                      <a:r>
                        <a:rPr lang="fr-CA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5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Creatine</a:t>
                      </a:r>
                      <a:endParaRPr lang="fr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7504">
                <a:tc>
                  <a:txBody>
                    <a:bodyPr/>
                    <a:lstStyle/>
                    <a:p>
                      <a:pPr algn="l" fontAlgn="ctr"/>
                      <a:r>
                        <a:rPr lang="fr-CA" sz="15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5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Orotic</a:t>
                      </a:r>
                      <a:r>
                        <a:rPr lang="fr-CA" sz="15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5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acid</a:t>
                      </a:r>
                      <a:endParaRPr lang="fr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15" name="Connecteur droit 14"/>
          <p:cNvCxnSpPr/>
          <p:nvPr/>
        </p:nvCxnSpPr>
        <p:spPr>
          <a:xfrm>
            <a:off x="463776" y="692696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116215" y="840927"/>
            <a:ext cx="1850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800" b="1" dirty="0" smtClean="0">
                <a:solidFill>
                  <a:srgbClr val="0000FF"/>
                </a:solidFill>
              </a:rPr>
              <a:t>LOD &amp; LOQ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995936" y="6500923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</a:t>
            </a:r>
            <a:r>
              <a:rPr lang="fr-CA" sz="1600" dirty="0" smtClean="0"/>
              <a:t>.,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02912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-11357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b="1" dirty="0" err="1" smtClean="0"/>
              <a:t>Adhesion</a:t>
            </a:r>
            <a:r>
              <a:rPr lang="fr-CA" sz="3200" b="1" dirty="0" smtClean="0"/>
              <a:t> </a:t>
            </a:r>
            <a:r>
              <a:rPr lang="fr-CA" sz="3200" b="1" dirty="0" smtClean="0">
                <a:sym typeface="Wingdings 3" panose="05040102010807070707" pitchFamily="18" charset="2"/>
              </a:rPr>
              <a:t></a:t>
            </a:r>
            <a:r>
              <a:rPr lang="fr-CA" sz="3200" b="1" dirty="0" smtClean="0"/>
              <a:t> Glass and Plastic</a:t>
            </a:r>
          </a:p>
        </p:txBody>
      </p:sp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628396"/>
              </p:ext>
            </p:extLst>
          </p:nvPr>
        </p:nvGraphicFramePr>
        <p:xfrm>
          <a:off x="659768" y="775529"/>
          <a:ext cx="365718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2051720" y="476672"/>
            <a:ext cx="6755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600" b="1" dirty="0" err="1" smtClean="0">
                <a:solidFill>
                  <a:srgbClr val="0000FF"/>
                </a:solidFill>
              </a:rPr>
              <a:t>Uracil</a:t>
            </a:r>
            <a:endParaRPr lang="fr-CA" sz="1600" b="1" dirty="0">
              <a:solidFill>
                <a:srgbClr val="0000FF"/>
              </a:solidFill>
            </a:endParaRPr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8704383"/>
              </p:ext>
            </p:extLst>
          </p:nvPr>
        </p:nvGraphicFramePr>
        <p:xfrm>
          <a:off x="654943" y="2852008"/>
          <a:ext cx="36576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1909382" y="2564904"/>
            <a:ext cx="1060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600" b="1" dirty="0" err="1" smtClean="0">
                <a:solidFill>
                  <a:srgbClr val="0000FF"/>
                </a:solidFill>
              </a:rPr>
              <a:t>Creatinine</a:t>
            </a:r>
            <a:endParaRPr lang="fr-CA" sz="1600" b="1" dirty="0">
              <a:solidFill>
                <a:srgbClr val="0000FF"/>
              </a:solidFill>
            </a:endParaRPr>
          </a:p>
        </p:txBody>
      </p:sp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3526664"/>
              </p:ext>
            </p:extLst>
          </p:nvPr>
        </p:nvGraphicFramePr>
        <p:xfrm>
          <a:off x="645418" y="4941168"/>
          <a:ext cx="36576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1670424" y="4646047"/>
            <a:ext cx="1696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600" b="1" dirty="0" err="1" smtClean="0">
                <a:solidFill>
                  <a:srgbClr val="0000FF"/>
                </a:solidFill>
              </a:rPr>
              <a:t>Guanidinoacetate</a:t>
            </a:r>
            <a:endParaRPr lang="fr-CA" sz="1600" b="1" dirty="0">
              <a:solidFill>
                <a:srgbClr val="0000FF"/>
              </a:solidFill>
            </a:endParaRPr>
          </a:p>
        </p:txBody>
      </p:sp>
      <p:graphicFrame>
        <p:nvGraphicFramePr>
          <p:cNvPr id="11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3506303"/>
              </p:ext>
            </p:extLst>
          </p:nvPr>
        </p:nvGraphicFramePr>
        <p:xfrm>
          <a:off x="4802832" y="763131"/>
          <a:ext cx="36576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6156176" y="486197"/>
            <a:ext cx="9001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600" b="1" dirty="0" err="1" smtClean="0">
                <a:solidFill>
                  <a:srgbClr val="0000FF"/>
                </a:solidFill>
              </a:rPr>
              <a:t>Creatine</a:t>
            </a:r>
            <a:endParaRPr lang="fr-CA" sz="1600" b="1" dirty="0">
              <a:solidFill>
                <a:srgbClr val="0000FF"/>
              </a:solidFill>
            </a:endParaRPr>
          </a:p>
        </p:txBody>
      </p:sp>
      <p:graphicFrame>
        <p:nvGraphicFramePr>
          <p:cNvPr id="13" name="Graphique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0730280"/>
              </p:ext>
            </p:extLst>
          </p:nvPr>
        </p:nvGraphicFramePr>
        <p:xfrm>
          <a:off x="4874840" y="2852936"/>
          <a:ext cx="36576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6010194" y="2555379"/>
            <a:ext cx="1107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600" b="1" dirty="0" err="1" smtClean="0">
                <a:solidFill>
                  <a:srgbClr val="0000FF"/>
                </a:solidFill>
              </a:rPr>
              <a:t>Orotic</a:t>
            </a:r>
            <a:r>
              <a:rPr lang="fr-CA" sz="1600" b="1" dirty="0" smtClean="0">
                <a:solidFill>
                  <a:srgbClr val="0000FF"/>
                </a:solidFill>
              </a:rPr>
              <a:t> </a:t>
            </a:r>
            <a:r>
              <a:rPr lang="fr-CA" sz="1600" b="1" dirty="0" err="1" smtClean="0">
                <a:solidFill>
                  <a:srgbClr val="0000FF"/>
                </a:solidFill>
              </a:rPr>
              <a:t>acid</a:t>
            </a:r>
            <a:endParaRPr lang="fr-CA" sz="1600" b="1" dirty="0">
              <a:solidFill>
                <a:srgbClr val="0000FF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6203801" y="2362116"/>
            <a:ext cx="12602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err="1" smtClean="0"/>
              <a:t>Number</a:t>
            </a:r>
            <a:r>
              <a:rPr lang="fr-CA" sz="1000" b="1" dirty="0" smtClean="0"/>
              <a:t> of </a:t>
            </a:r>
            <a:r>
              <a:rPr lang="fr-CA" sz="1000" b="1" dirty="0" err="1" smtClean="0"/>
              <a:t>transfers</a:t>
            </a:r>
            <a:endParaRPr lang="fr-CA" sz="1000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6203801" y="4456162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err="1" smtClean="0"/>
              <a:t>Number</a:t>
            </a:r>
            <a:r>
              <a:rPr lang="fr-CA" sz="1000" b="1" dirty="0" smtClean="0"/>
              <a:t> of </a:t>
            </a:r>
            <a:r>
              <a:rPr lang="fr-CA" sz="1000" b="1" dirty="0" err="1" smtClean="0"/>
              <a:t>transfers</a:t>
            </a:r>
            <a:endParaRPr lang="fr-CA" sz="1000" b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1907704" y="4465687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err="1" smtClean="0"/>
              <a:t>Number</a:t>
            </a:r>
            <a:r>
              <a:rPr lang="fr-CA" sz="1000" b="1" dirty="0" smtClean="0"/>
              <a:t> of </a:t>
            </a:r>
            <a:r>
              <a:rPr lang="fr-CA" sz="1000" b="1" dirty="0" err="1" smtClean="0"/>
              <a:t>transfers</a:t>
            </a:r>
            <a:endParaRPr lang="fr-CA" sz="1000" b="1" dirty="0"/>
          </a:p>
        </p:txBody>
      </p:sp>
      <p:sp>
        <p:nvSpPr>
          <p:cNvPr id="22" name="ZoneTexte 21"/>
          <p:cNvSpPr txBox="1"/>
          <p:nvPr/>
        </p:nvSpPr>
        <p:spPr>
          <a:xfrm>
            <a:off x="1893688" y="6544394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err="1" smtClean="0"/>
              <a:t>Number</a:t>
            </a:r>
            <a:r>
              <a:rPr lang="fr-CA" sz="1000" b="1" dirty="0" smtClean="0"/>
              <a:t> of </a:t>
            </a:r>
            <a:r>
              <a:rPr lang="fr-CA" sz="1000" b="1" dirty="0" err="1" smtClean="0"/>
              <a:t>transfers</a:t>
            </a:r>
            <a:endParaRPr lang="fr-CA" sz="1000" b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1946646" y="2373263"/>
            <a:ext cx="12602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err="1" smtClean="0"/>
              <a:t>Number</a:t>
            </a:r>
            <a:r>
              <a:rPr lang="fr-CA" sz="1000" b="1" dirty="0" smtClean="0"/>
              <a:t> of </a:t>
            </a:r>
            <a:r>
              <a:rPr lang="fr-CA" sz="1000" b="1" dirty="0" err="1" smtClean="0"/>
              <a:t>transfers</a:t>
            </a:r>
            <a:endParaRPr lang="fr-CA" sz="1000" b="1" dirty="0"/>
          </a:p>
        </p:txBody>
      </p:sp>
      <p:sp>
        <p:nvSpPr>
          <p:cNvPr id="25" name="ZoneTexte 24"/>
          <p:cNvSpPr txBox="1"/>
          <p:nvPr/>
        </p:nvSpPr>
        <p:spPr>
          <a:xfrm rot="16200000">
            <a:off x="4692946" y="1399945"/>
            <a:ext cx="433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smtClean="0"/>
              <a:t>Area</a:t>
            </a:r>
            <a:endParaRPr lang="fr-CA" sz="1000" b="1" dirty="0"/>
          </a:p>
        </p:txBody>
      </p:sp>
      <p:sp>
        <p:nvSpPr>
          <p:cNvPr id="26" name="ZoneTexte 25"/>
          <p:cNvSpPr txBox="1"/>
          <p:nvPr/>
        </p:nvSpPr>
        <p:spPr>
          <a:xfrm rot="16200000">
            <a:off x="4736379" y="3545327"/>
            <a:ext cx="433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smtClean="0"/>
              <a:t>Area</a:t>
            </a:r>
            <a:endParaRPr lang="fr-CA" sz="1000" b="1" dirty="0"/>
          </a:p>
        </p:txBody>
      </p:sp>
      <p:sp>
        <p:nvSpPr>
          <p:cNvPr id="27" name="ZoneTexte 26"/>
          <p:cNvSpPr txBox="1"/>
          <p:nvPr/>
        </p:nvSpPr>
        <p:spPr>
          <a:xfrm rot="16200000">
            <a:off x="512290" y="3535802"/>
            <a:ext cx="433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smtClean="0"/>
              <a:t>Area</a:t>
            </a:r>
            <a:endParaRPr lang="fr-CA" sz="1000" b="1" dirty="0"/>
          </a:p>
        </p:txBody>
      </p:sp>
      <p:sp>
        <p:nvSpPr>
          <p:cNvPr id="28" name="ZoneTexte 27"/>
          <p:cNvSpPr txBox="1"/>
          <p:nvPr/>
        </p:nvSpPr>
        <p:spPr>
          <a:xfrm rot="16200000">
            <a:off x="518105" y="5641563"/>
            <a:ext cx="433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smtClean="0"/>
              <a:t>Area</a:t>
            </a:r>
            <a:endParaRPr lang="fr-CA" sz="1000" b="1" dirty="0"/>
          </a:p>
        </p:txBody>
      </p:sp>
      <p:sp>
        <p:nvSpPr>
          <p:cNvPr id="29" name="ZoneTexte 28"/>
          <p:cNvSpPr txBox="1"/>
          <p:nvPr/>
        </p:nvSpPr>
        <p:spPr>
          <a:xfrm rot="16200000">
            <a:off x="559915" y="1410268"/>
            <a:ext cx="433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smtClean="0"/>
              <a:t>Area</a:t>
            </a:r>
            <a:endParaRPr lang="fr-CA" sz="1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51"/>
          <a:stretch/>
        </p:blipFill>
        <p:spPr bwMode="auto">
          <a:xfrm>
            <a:off x="5986291" y="5267107"/>
            <a:ext cx="385909" cy="882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Connecteur droit 23"/>
          <p:cNvCxnSpPr/>
          <p:nvPr/>
        </p:nvCxnSpPr>
        <p:spPr>
          <a:xfrm>
            <a:off x="463776" y="476672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6010194" y="5299512"/>
            <a:ext cx="1865491" cy="84895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fr-CA" sz="2000" b="1" dirty="0" smtClean="0"/>
              <a:t>	Plastic</a:t>
            </a:r>
          </a:p>
          <a:p>
            <a:pPr>
              <a:lnSpc>
                <a:spcPts val="1100"/>
              </a:lnSpc>
            </a:pPr>
            <a:endParaRPr lang="fr-CA" sz="2000" b="1" dirty="0"/>
          </a:p>
          <a:p>
            <a:r>
              <a:rPr lang="fr-CA" sz="2000" b="1" dirty="0" smtClean="0"/>
              <a:t>	Glass</a:t>
            </a:r>
            <a:endParaRPr lang="en-CA" sz="2000" b="1" dirty="0"/>
          </a:p>
        </p:txBody>
      </p:sp>
      <p:cxnSp>
        <p:nvCxnSpPr>
          <p:cNvPr id="30" name="Connecteur droit 29"/>
          <p:cNvCxnSpPr/>
          <p:nvPr/>
        </p:nvCxnSpPr>
        <p:spPr>
          <a:xfrm>
            <a:off x="431632" y="6794481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660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-50160" y="98048"/>
            <a:ext cx="9221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b="1" dirty="0" err="1" smtClean="0"/>
              <a:t>Linearity</a:t>
            </a:r>
            <a:r>
              <a:rPr lang="fr-CA" sz="3200" b="1" dirty="0" smtClean="0"/>
              <a:t> </a:t>
            </a:r>
            <a:r>
              <a:rPr lang="fr-CA" sz="3200" b="1" dirty="0" smtClean="0">
                <a:sym typeface="Wingdings 3" panose="05040102010807070707" pitchFamily="18" charset="2"/>
              </a:rPr>
              <a:t> </a:t>
            </a:r>
            <a:r>
              <a:rPr lang="fr-CA" sz="3200" b="1" dirty="0">
                <a:sym typeface="Wingdings 3" panose="05040102010807070707" pitchFamily="18" charset="2"/>
              </a:rPr>
              <a:t>7</a:t>
            </a:r>
            <a:r>
              <a:rPr lang="fr-CA" sz="3200" b="1" dirty="0" smtClean="0"/>
              <a:t> </a:t>
            </a:r>
            <a:r>
              <a:rPr lang="fr-CA" sz="3200" b="1" dirty="0" err="1" smtClean="0"/>
              <a:t>Stds</a:t>
            </a:r>
            <a:r>
              <a:rPr lang="fr-CA" sz="3200" b="1" dirty="0" smtClean="0"/>
              <a:t> for </a:t>
            </a:r>
            <a:r>
              <a:rPr lang="fr-CA" sz="3200" b="1" dirty="0" err="1"/>
              <a:t>E</a:t>
            </a:r>
            <a:r>
              <a:rPr lang="fr-CA" sz="3200" b="1" dirty="0" err="1" smtClean="0"/>
              <a:t>ach</a:t>
            </a:r>
            <a:r>
              <a:rPr lang="fr-CA" sz="3200" b="1" dirty="0" smtClean="0"/>
              <a:t> Calibration </a:t>
            </a:r>
            <a:r>
              <a:rPr lang="fr-CA" sz="3200" b="1" dirty="0" err="1"/>
              <a:t>C</a:t>
            </a:r>
            <a:r>
              <a:rPr lang="fr-CA" sz="3200" b="1" dirty="0" err="1" smtClean="0"/>
              <a:t>urve</a:t>
            </a:r>
            <a:endParaRPr lang="fr-CA" sz="3200" b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" t="20040"/>
          <a:stretch/>
        </p:blipFill>
        <p:spPr bwMode="auto">
          <a:xfrm>
            <a:off x="145604" y="1498561"/>
            <a:ext cx="2892261" cy="180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</p:pic>
      <p:pic>
        <p:nvPicPr>
          <p:cNvPr id="2052" name="Picture 4"/>
          <p:cNvPicPr preferRelativeResize="0"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" t="21473"/>
          <a:stretch/>
        </p:blipFill>
        <p:spPr bwMode="auto">
          <a:xfrm>
            <a:off x="3152774" y="1506265"/>
            <a:ext cx="2895941" cy="180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</p:pic>
      <p:pic>
        <p:nvPicPr>
          <p:cNvPr id="2053" name="Picture 5"/>
          <p:cNvPicPr preferRelativeResize="0"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" t="21619" r="-1"/>
          <a:stretch/>
        </p:blipFill>
        <p:spPr bwMode="auto">
          <a:xfrm>
            <a:off x="784711" y="4221288"/>
            <a:ext cx="2923193" cy="180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20485"/>
          <a:stretch/>
        </p:blipFill>
        <p:spPr bwMode="auto">
          <a:xfrm>
            <a:off x="5349523" y="4166420"/>
            <a:ext cx="2894885" cy="180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1" t="20058"/>
          <a:stretch/>
        </p:blipFill>
        <p:spPr bwMode="auto">
          <a:xfrm>
            <a:off x="6172200" y="1501924"/>
            <a:ext cx="2902396" cy="180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</p:pic>
      <p:sp>
        <p:nvSpPr>
          <p:cNvPr id="16" name="ZoneTexte 15"/>
          <p:cNvSpPr txBox="1"/>
          <p:nvPr/>
        </p:nvSpPr>
        <p:spPr>
          <a:xfrm>
            <a:off x="3475185" y="6202340"/>
            <a:ext cx="2550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i="1" dirty="0" smtClean="0"/>
              <a:t>Acceptable </a:t>
            </a:r>
            <a:r>
              <a:rPr lang="fr-CA" b="1" i="1" dirty="0" smtClean="0">
                <a:latin typeface="Franklin Gothic Book"/>
              </a:rPr>
              <a:t>→ </a:t>
            </a:r>
            <a:r>
              <a:rPr lang="fr-CA" b="1" i="1" dirty="0">
                <a:latin typeface="Franklin Gothic Book"/>
              </a:rPr>
              <a:t>R</a:t>
            </a:r>
            <a:r>
              <a:rPr lang="fr-CA" b="1" i="1" baseline="30000" dirty="0" smtClean="0">
                <a:latin typeface="Franklin Gothic Book"/>
              </a:rPr>
              <a:t>2</a:t>
            </a:r>
            <a:r>
              <a:rPr lang="fr-CA" b="1" i="1" dirty="0" smtClean="0">
                <a:latin typeface="Franklin Gothic Book"/>
              </a:rPr>
              <a:t>&gt;0.995</a:t>
            </a:r>
            <a:endParaRPr lang="fr-CA" b="1" i="1" dirty="0"/>
          </a:p>
        </p:txBody>
      </p:sp>
      <p:sp>
        <p:nvSpPr>
          <p:cNvPr id="5" name="ZoneTexte 4"/>
          <p:cNvSpPr txBox="1"/>
          <p:nvPr/>
        </p:nvSpPr>
        <p:spPr>
          <a:xfrm>
            <a:off x="937692" y="3219817"/>
            <a:ext cx="1416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 smtClean="0">
                <a:solidFill>
                  <a:srgbClr val="0000FF"/>
                </a:solidFill>
              </a:rPr>
              <a:t>Concentration (</a:t>
            </a:r>
            <a:r>
              <a:rPr lang="el-GR" sz="1200" dirty="0" smtClean="0">
                <a:solidFill>
                  <a:srgbClr val="0000FF"/>
                </a:solidFill>
              </a:rPr>
              <a:t>μ</a:t>
            </a:r>
            <a:r>
              <a:rPr lang="fr-CA" sz="1200" dirty="0" smtClean="0">
                <a:solidFill>
                  <a:srgbClr val="0000FF"/>
                </a:solidFill>
              </a:rPr>
              <a:t>M)</a:t>
            </a:r>
            <a:endParaRPr lang="fr-CA" sz="1200" dirty="0">
              <a:solidFill>
                <a:srgbClr val="0000FF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543763" y="5960313"/>
            <a:ext cx="1416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 smtClean="0">
                <a:solidFill>
                  <a:srgbClr val="0000FF"/>
                </a:solidFill>
              </a:rPr>
              <a:t>Concentration (</a:t>
            </a:r>
            <a:r>
              <a:rPr lang="el-GR" sz="1200" dirty="0" smtClean="0">
                <a:solidFill>
                  <a:srgbClr val="0000FF"/>
                </a:solidFill>
              </a:rPr>
              <a:t>μ</a:t>
            </a:r>
            <a:r>
              <a:rPr lang="fr-CA" sz="1200" dirty="0" smtClean="0">
                <a:solidFill>
                  <a:srgbClr val="0000FF"/>
                </a:solidFill>
              </a:rPr>
              <a:t>M)</a:t>
            </a:r>
            <a:endParaRPr lang="fr-CA" sz="1200" dirty="0">
              <a:solidFill>
                <a:srgbClr val="0000FF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324130" y="5901655"/>
            <a:ext cx="1416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 smtClean="0">
                <a:solidFill>
                  <a:srgbClr val="0000FF"/>
                </a:solidFill>
              </a:rPr>
              <a:t>Concentration (</a:t>
            </a:r>
            <a:r>
              <a:rPr lang="el-GR" sz="1200" dirty="0" smtClean="0">
                <a:solidFill>
                  <a:srgbClr val="0000FF"/>
                </a:solidFill>
              </a:rPr>
              <a:t>μ</a:t>
            </a:r>
            <a:r>
              <a:rPr lang="fr-CA" sz="1200" dirty="0" smtClean="0">
                <a:solidFill>
                  <a:srgbClr val="0000FF"/>
                </a:solidFill>
              </a:rPr>
              <a:t>M)</a:t>
            </a:r>
            <a:endParaRPr lang="fr-CA" sz="1200" dirty="0">
              <a:solidFill>
                <a:srgbClr val="0000FF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914403" y="3233167"/>
            <a:ext cx="14546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 smtClean="0">
                <a:solidFill>
                  <a:srgbClr val="0000FF"/>
                </a:solidFill>
              </a:rPr>
              <a:t>Concentration (</a:t>
            </a:r>
            <a:r>
              <a:rPr lang="fr-CA" sz="1200" dirty="0" err="1">
                <a:solidFill>
                  <a:srgbClr val="0000FF"/>
                </a:solidFill>
              </a:rPr>
              <a:t>m</a:t>
            </a:r>
            <a:r>
              <a:rPr lang="fr-CA" sz="1200" dirty="0" err="1" smtClean="0">
                <a:solidFill>
                  <a:srgbClr val="0000FF"/>
                </a:solidFill>
              </a:rPr>
              <a:t>M</a:t>
            </a:r>
            <a:r>
              <a:rPr lang="fr-CA" sz="1200" dirty="0" smtClean="0">
                <a:solidFill>
                  <a:srgbClr val="0000FF"/>
                </a:solidFill>
              </a:rPr>
              <a:t>)</a:t>
            </a:r>
            <a:endParaRPr lang="fr-CA" sz="1200" dirty="0">
              <a:solidFill>
                <a:srgbClr val="0000FF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7043838" y="3232026"/>
            <a:ext cx="14546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 smtClean="0">
                <a:solidFill>
                  <a:srgbClr val="0000FF"/>
                </a:solidFill>
              </a:rPr>
              <a:t>Concentration (</a:t>
            </a:r>
            <a:r>
              <a:rPr lang="el-GR" sz="1200" dirty="0" smtClean="0">
                <a:solidFill>
                  <a:srgbClr val="0000FF"/>
                </a:solidFill>
              </a:rPr>
              <a:t>μ</a:t>
            </a:r>
            <a:r>
              <a:rPr lang="fr-CA" sz="1200" dirty="0" smtClean="0">
                <a:solidFill>
                  <a:srgbClr val="0000FF"/>
                </a:solidFill>
              </a:rPr>
              <a:t>M)</a:t>
            </a:r>
            <a:endParaRPr lang="fr-CA" sz="1200" dirty="0">
              <a:solidFill>
                <a:srgbClr val="0000FF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 rot="16200000">
            <a:off x="324071" y="4927999"/>
            <a:ext cx="8183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 err="1" smtClean="0">
                <a:solidFill>
                  <a:srgbClr val="0000FF"/>
                </a:solidFill>
              </a:rPr>
              <a:t>Response</a:t>
            </a:r>
            <a:r>
              <a:rPr lang="fr-CA" sz="1200" dirty="0" smtClean="0">
                <a:solidFill>
                  <a:srgbClr val="0000FF"/>
                </a:solidFill>
              </a:rPr>
              <a:t> </a:t>
            </a:r>
            <a:endParaRPr lang="fr-CA" sz="1200" dirty="0">
              <a:solidFill>
                <a:srgbClr val="0000FF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 rot="16200000">
            <a:off x="-345294" y="2109433"/>
            <a:ext cx="8183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 err="1" smtClean="0">
                <a:solidFill>
                  <a:srgbClr val="0000FF"/>
                </a:solidFill>
              </a:rPr>
              <a:t>Response</a:t>
            </a:r>
            <a:r>
              <a:rPr lang="fr-CA" sz="1200" dirty="0" smtClean="0">
                <a:solidFill>
                  <a:srgbClr val="0000FF"/>
                </a:solidFill>
              </a:rPr>
              <a:t> </a:t>
            </a:r>
            <a:endParaRPr lang="fr-CA" sz="1200" dirty="0">
              <a:solidFill>
                <a:srgbClr val="0000FF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 rot="16200000">
            <a:off x="2656166" y="2109433"/>
            <a:ext cx="8183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 err="1" smtClean="0">
                <a:solidFill>
                  <a:srgbClr val="0000FF"/>
                </a:solidFill>
              </a:rPr>
              <a:t>Response</a:t>
            </a:r>
            <a:r>
              <a:rPr lang="fr-CA" sz="1200" dirty="0" smtClean="0">
                <a:solidFill>
                  <a:srgbClr val="0000FF"/>
                </a:solidFill>
              </a:rPr>
              <a:t> </a:t>
            </a:r>
            <a:endParaRPr lang="fr-CA" sz="1200" dirty="0">
              <a:solidFill>
                <a:srgbClr val="0000FF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 rot="16200000">
            <a:off x="4816406" y="4880374"/>
            <a:ext cx="8183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 err="1" smtClean="0">
                <a:solidFill>
                  <a:srgbClr val="0000FF"/>
                </a:solidFill>
              </a:rPr>
              <a:t>Response</a:t>
            </a:r>
            <a:r>
              <a:rPr lang="fr-CA" sz="1200" dirty="0" smtClean="0">
                <a:solidFill>
                  <a:srgbClr val="0000FF"/>
                </a:solidFill>
              </a:rPr>
              <a:t> </a:t>
            </a:r>
            <a:endParaRPr lang="fr-CA" sz="1200" dirty="0">
              <a:solidFill>
                <a:srgbClr val="0000FF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 rot="16200000">
            <a:off x="5670977" y="2110162"/>
            <a:ext cx="8183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 err="1" smtClean="0">
                <a:solidFill>
                  <a:srgbClr val="0000FF"/>
                </a:solidFill>
              </a:rPr>
              <a:t>Response</a:t>
            </a:r>
            <a:r>
              <a:rPr lang="fr-CA" sz="1200" dirty="0" smtClean="0">
                <a:solidFill>
                  <a:srgbClr val="0000FF"/>
                </a:solidFill>
              </a:rPr>
              <a:t> </a:t>
            </a:r>
            <a:endParaRPr lang="fr-CA" sz="1200" dirty="0">
              <a:solidFill>
                <a:srgbClr val="0000FF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17602" y="829157"/>
            <a:ext cx="242290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 err="1" smtClean="0">
                <a:solidFill>
                  <a:srgbClr val="0000FF"/>
                </a:solidFill>
              </a:rPr>
              <a:t>Uracil</a:t>
            </a:r>
            <a:r>
              <a:rPr lang="fr-CA" b="1" dirty="0" smtClean="0">
                <a:solidFill>
                  <a:srgbClr val="0000FF"/>
                </a:solidFill>
              </a:rPr>
              <a:t> - </a:t>
            </a:r>
            <a:r>
              <a:rPr lang="fr-CA" b="1" dirty="0">
                <a:solidFill>
                  <a:srgbClr val="0000FF"/>
                </a:solidFill>
              </a:rPr>
              <a:t>R</a:t>
            </a:r>
            <a:r>
              <a:rPr lang="fr-CA" b="1" dirty="0" smtClean="0">
                <a:solidFill>
                  <a:srgbClr val="0000FF"/>
                </a:solidFill>
              </a:rPr>
              <a:t>ange: 2-50 </a:t>
            </a:r>
            <a:r>
              <a:rPr lang="el-GR" b="1" dirty="0">
                <a:solidFill>
                  <a:srgbClr val="0000FF"/>
                </a:solidFill>
              </a:rPr>
              <a:t>μ</a:t>
            </a:r>
            <a:r>
              <a:rPr lang="fr-CA" b="1" dirty="0" smtClean="0">
                <a:solidFill>
                  <a:srgbClr val="0000FF"/>
                </a:solidFill>
              </a:rPr>
              <a:t>M</a:t>
            </a:r>
          </a:p>
          <a:p>
            <a:r>
              <a:rPr lang="fr-CA" sz="2000" b="1" dirty="0" smtClean="0">
                <a:solidFill>
                  <a:srgbClr val="0000FF"/>
                </a:solidFill>
              </a:rPr>
              <a:t>R</a:t>
            </a:r>
            <a:r>
              <a:rPr lang="fr-CA" sz="2000" b="1" baseline="30000" dirty="0" smtClean="0">
                <a:solidFill>
                  <a:srgbClr val="0000FF"/>
                </a:solidFill>
              </a:rPr>
              <a:t>2</a:t>
            </a:r>
            <a:r>
              <a:rPr lang="fr-CA" sz="2000" b="1" dirty="0" smtClean="0">
                <a:solidFill>
                  <a:srgbClr val="0000FF"/>
                </a:solidFill>
              </a:rPr>
              <a:t>= 0.999988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3204759" y="756586"/>
            <a:ext cx="309174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 err="1" smtClean="0">
                <a:solidFill>
                  <a:srgbClr val="0000FF"/>
                </a:solidFill>
              </a:rPr>
              <a:t>Creatinine</a:t>
            </a:r>
            <a:r>
              <a:rPr lang="fr-CA" b="1" dirty="0" smtClean="0">
                <a:solidFill>
                  <a:srgbClr val="0000FF"/>
                </a:solidFill>
              </a:rPr>
              <a:t> - Range: 0.05-2 </a:t>
            </a:r>
            <a:r>
              <a:rPr lang="fr-CA" b="1" dirty="0" err="1" smtClean="0">
                <a:solidFill>
                  <a:srgbClr val="0000FF"/>
                </a:solidFill>
              </a:rPr>
              <a:t>mM</a:t>
            </a:r>
            <a:endParaRPr lang="fr-CA" b="1" dirty="0" smtClean="0">
              <a:solidFill>
                <a:srgbClr val="0000FF"/>
              </a:solidFill>
            </a:endParaRPr>
          </a:p>
          <a:p>
            <a:r>
              <a:rPr lang="fr-CA" sz="2000" b="1" dirty="0" smtClean="0">
                <a:solidFill>
                  <a:srgbClr val="0000FF"/>
                </a:solidFill>
              </a:rPr>
              <a:t>R</a:t>
            </a:r>
            <a:r>
              <a:rPr lang="fr-CA" sz="2000" b="1" baseline="30000" dirty="0" smtClean="0">
                <a:solidFill>
                  <a:srgbClr val="0000FF"/>
                </a:solidFill>
              </a:rPr>
              <a:t>2</a:t>
            </a:r>
            <a:r>
              <a:rPr lang="fr-CA" sz="2000" b="1" dirty="0" smtClean="0">
                <a:solidFill>
                  <a:srgbClr val="0000FF"/>
                </a:solidFill>
              </a:rPr>
              <a:t>= 0.998811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6264935" y="796935"/>
            <a:ext cx="290605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 err="1" smtClean="0">
                <a:solidFill>
                  <a:srgbClr val="0000FF"/>
                </a:solidFill>
              </a:rPr>
              <a:t>Orotic</a:t>
            </a:r>
            <a:r>
              <a:rPr lang="fr-CA" b="1" dirty="0" smtClean="0">
                <a:solidFill>
                  <a:srgbClr val="0000FF"/>
                </a:solidFill>
              </a:rPr>
              <a:t> </a:t>
            </a:r>
            <a:r>
              <a:rPr lang="fr-CA" b="1" dirty="0" err="1" smtClean="0">
                <a:solidFill>
                  <a:srgbClr val="0000FF"/>
                </a:solidFill>
              </a:rPr>
              <a:t>acid</a:t>
            </a:r>
            <a:r>
              <a:rPr lang="fr-CA" b="1" dirty="0" smtClean="0">
                <a:solidFill>
                  <a:srgbClr val="0000FF"/>
                </a:solidFill>
              </a:rPr>
              <a:t> - Range: </a:t>
            </a:r>
            <a:r>
              <a:rPr lang="fr-CA" b="1" dirty="0">
                <a:solidFill>
                  <a:srgbClr val="0000FF"/>
                </a:solidFill>
              </a:rPr>
              <a:t>1</a:t>
            </a:r>
            <a:r>
              <a:rPr lang="fr-CA" b="1" dirty="0" smtClean="0">
                <a:solidFill>
                  <a:srgbClr val="0000FF"/>
                </a:solidFill>
              </a:rPr>
              <a:t>-20 </a:t>
            </a:r>
            <a:r>
              <a:rPr lang="el-GR" b="1" dirty="0" smtClean="0">
                <a:solidFill>
                  <a:srgbClr val="0000FF"/>
                </a:solidFill>
              </a:rPr>
              <a:t>μ</a:t>
            </a:r>
            <a:r>
              <a:rPr lang="fr-CA" b="1" dirty="0" smtClean="0">
                <a:solidFill>
                  <a:srgbClr val="0000FF"/>
                </a:solidFill>
              </a:rPr>
              <a:t>M</a:t>
            </a:r>
          </a:p>
          <a:p>
            <a:r>
              <a:rPr lang="fr-CA" sz="2000" b="1" dirty="0" smtClean="0">
                <a:solidFill>
                  <a:srgbClr val="0000FF"/>
                </a:solidFill>
              </a:rPr>
              <a:t>R</a:t>
            </a:r>
            <a:r>
              <a:rPr lang="fr-CA" sz="2000" b="1" baseline="30000" dirty="0" smtClean="0">
                <a:solidFill>
                  <a:srgbClr val="0000FF"/>
                </a:solidFill>
              </a:rPr>
              <a:t>2</a:t>
            </a:r>
            <a:r>
              <a:rPr lang="fr-CA" sz="2000" b="1" dirty="0" smtClean="0">
                <a:solidFill>
                  <a:srgbClr val="0000FF"/>
                </a:solidFill>
              </a:rPr>
              <a:t>= 0.999674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854057" y="3555388"/>
            <a:ext cx="380418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 err="1" smtClean="0">
                <a:solidFill>
                  <a:srgbClr val="0000FF"/>
                </a:solidFill>
              </a:rPr>
              <a:t>Guanidinoacetate</a:t>
            </a:r>
            <a:r>
              <a:rPr lang="fr-CA" b="1" dirty="0" smtClean="0">
                <a:solidFill>
                  <a:srgbClr val="0000FF"/>
                </a:solidFill>
              </a:rPr>
              <a:t> - Range: 10-350 </a:t>
            </a:r>
            <a:r>
              <a:rPr lang="el-GR" b="1" dirty="0" smtClean="0">
                <a:solidFill>
                  <a:srgbClr val="0000FF"/>
                </a:solidFill>
              </a:rPr>
              <a:t>μ</a:t>
            </a:r>
            <a:r>
              <a:rPr lang="fr-CA" b="1" dirty="0" smtClean="0">
                <a:solidFill>
                  <a:srgbClr val="0000FF"/>
                </a:solidFill>
              </a:rPr>
              <a:t>M</a:t>
            </a:r>
          </a:p>
          <a:p>
            <a:r>
              <a:rPr lang="fr-CA" b="1" dirty="0" smtClean="0">
                <a:solidFill>
                  <a:srgbClr val="0000FF"/>
                </a:solidFill>
              </a:rPr>
              <a:t>R</a:t>
            </a:r>
            <a:r>
              <a:rPr lang="fr-CA" b="1" baseline="30000" dirty="0" smtClean="0">
                <a:solidFill>
                  <a:srgbClr val="0000FF"/>
                </a:solidFill>
              </a:rPr>
              <a:t>2</a:t>
            </a:r>
            <a:r>
              <a:rPr lang="fr-CA" b="1" dirty="0" smtClean="0">
                <a:solidFill>
                  <a:srgbClr val="0000FF"/>
                </a:solidFill>
              </a:rPr>
              <a:t>= </a:t>
            </a:r>
            <a:r>
              <a:rPr lang="fr-CA" sz="2000" b="1" dirty="0" smtClean="0">
                <a:solidFill>
                  <a:srgbClr val="0000FF"/>
                </a:solidFill>
              </a:rPr>
              <a:t>0.999558</a:t>
            </a:r>
            <a:endParaRPr lang="fr-CA" b="1" dirty="0" smtClean="0">
              <a:solidFill>
                <a:srgbClr val="0000FF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5386073" y="3561168"/>
            <a:ext cx="302762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 err="1" smtClean="0">
                <a:solidFill>
                  <a:srgbClr val="0000FF"/>
                </a:solidFill>
              </a:rPr>
              <a:t>Creatine</a:t>
            </a:r>
            <a:r>
              <a:rPr lang="fr-CA" b="1" dirty="0" smtClean="0">
                <a:solidFill>
                  <a:srgbClr val="0000FF"/>
                </a:solidFill>
              </a:rPr>
              <a:t> - Range: 10-1000 </a:t>
            </a:r>
            <a:r>
              <a:rPr lang="el-GR" b="1" dirty="0" smtClean="0">
                <a:solidFill>
                  <a:srgbClr val="0000FF"/>
                </a:solidFill>
              </a:rPr>
              <a:t>μ</a:t>
            </a:r>
            <a:r>
              <a:rPr lang="fr-CA" b="1" dirty="0" smtClean="0">
                <a:solidFill>
                  <a:srgbClr val="0000FF"/>
                </a:solidFill>
              </a:rPr>
              <a:t>M</a:t>
            </a:r>
          </a:p>
          <a:p>
            <a:r>
              <a:rPr lang="fr-CA" sz="2000" b="1" dirty="0" smtClean="0">
                <a:solidFill>
                  <a:srgbClr val="0000FF"/>
                </a:solidFill>
              </a:rPr>
              <a:t>R</a:t>
            </a:r>
            <a:r>
              <a:rPr lang="fr-CA" sz="2000" b="1" baseline="30000" dirty="0" smtClean="0">
                <a:solidFill>
                  <a:srgbClr val="0000FF"/>
                </a:solidFill>
              </a:rPr>
              <a:t>2</a:t>
            </a:r>
            <a:r>
              <a:rPr lang="fr-CA" sz="2000" b="1" dirty="0" smtClean="0">
                <a:solidFill>
                  <a:srgbClr val="0000FF"/>
                </a:solidFill>
              </a:rPr>
              <a:t>= 0.999749</a:t>
            </a:r>
          </a:p>
        </p:txBody>
      </p:sp>
      <p:cxnSp>
        <p:nvCxnSpPr>
          <p:cNvPr id="28" name="Connecteur droit 27"/>
          <p:cNvCxnSpPr/>
          <p:nvPr/>
        </p:nvCxnSpPr>
        <p:spPr>
          <a:xfrm>
            <a:off x="463776" y="692696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>
            <a:off x="463776" y="6525344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3995936" y="6528783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</a:t>
            </a:r>
            <a:r>
              <a:rPr lang="fr-CA" sz="1600" dirty="0" smtClean="0"/>
              <a:t>.,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84371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7691" y="-72803"/>
            <a:ext cx="91219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b="1" dirty="0" err="1" smtClean="0">
                <a:solidFill>
                  <a:srgbClr val="0000FF"/>
                </a:solidFill>
              </a:rPr>
              <a:t>Intraday</a:t>
            </a:r>
            <a:r>
              <a:rPr lang="fr-CA" sz="3200" b="1" dirty="0" smtClean="0">
                <a:solidFill>
                  <a:srgbClr val="0000FF"/>
                </a:solidFill>
              </a:rPr>
              <a:t> Validation </a:t>
            </a:r>
            <a:r>
              <a:rPr lang="fr-CA" sz="3200" b="1" dirty="0" err="1" smtClean="0">
                <a:solidFill>
                  <a:srgbClr val="0000FF"/>
                </a:solidFill>
              </a:rPr>
              <a:t>Assays</a:t>
            </a:r>
            <a:r>
              <a:rPr lang="fr-CA" sz="3200" b="1" dirty="0" smtClean="0">
                <a:solidFill>
                  <a:srgbClr val="0000FF"/>
                </a:solidFill>
              </a:rPr>
              <a:t> (n=5)</a:t>
            </a:r>
          </a:p>
          <a:p>
            <a:pPr algn="ctr"/>
            <a:r>
              <a:rPr lang="fr-CA" sz="3200" b="1" dirty="0" err="1" smtClean="0">
                <a:solidFill>
                  <a:srgbClr val="0000FF"/>
                </a:solidFill>
              </a:rPr>
              <a:t>Accuracy</a:t>
            </a:r>
            <a:r>
              <a:rPr lang="fr-CA" sz="3200" b="1" dirty="0" smtClean="0">
                <a:solidFill>
                  <a:srgbClr val="0000FF"/>
                </a:solidFill>
              </a:rPr>
              <a:t> and </a:t>
            </a:r>
            <a:r>
              <a:rPr lang="fr-CA" sz="3200" b="1" dirty="0" err="1" smtClean="0">
                <a:solidFill>
                  <a:srgbClr val="0000FF"/>
                </a:solidFill>
              </a:rPr>
              <a:t>Precision</a:t>
            </a:r>
            <a:r>
              <a:rPr lang="fr-CA" sz="3200" b="1" dirty="0" smtClean="0">
                <a:solidFill>
                  <a:srgbClr val="0000FF"/>
                </a:solidFill>
              </a:rPr>
              <a:t> </a:t>
            </a:r>
            <a:endParaRPr lang="fr-CA" sz="3200" b="1" dirty="0">
              <a:solidFill>
                <a:srgbClr val="0000FF"/>
              </a:solidFill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348145"/>
              </p:ext>
            </p:extLst>
          </p:nvPr>
        </p:nvGraphicFramePr>
        <p:xfrm>
          <a:off x="288032" y="1355636"/>
          <a:ext cx="8028384" cy="2649428"/>
        </p:xfrm>
        <a:graphic>
          <a:graphicData uri="http://schemas.openxmlformats.org/drawingml/2006/table">
            <a:tbl>
              <a:tblPr firstRow="1" bandRow="1"/>
              <a:tblGrid>
                <a:gridCol w="1537904"/>
                <a:gridCol w="534068"/>
                <a:gridCol w="534068"/>
                <a:gridCol w="534068"/>
                <a:gridCol w="611473"/>
                <a:gridCol w="675284"/>
                <a:gridCol w="450190"/>
                <a:gridCol w="675284"/>
                <a:gridCol w="525222"/>
                <a:gridCol w="525222"/>
                <a:gridCol w="468088"/>
                <a:gridCol w="433620"/>
                <a:gridCol w="523893"/>
              </a:tblGrid>
              <a:tr h="576064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Theoretical</a:t>
                      </a:r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Concentration (</a:t>
                      </a:r>
                      <a:r>
                        <a:rPr lang="el-G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μ</a:t>
                      </a:r>
                      <a:r>
                        <a:rPr lang="fr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Precision</a:t>
                      </a:r>
                      <a: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b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(% CV</a:t>
                      </a:r>
                      <a:r>
                        <a:rPr lang="fr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CA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Accuracy</a:t>
                      </a:r>
                      <a: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(% Biais</a:t>
                      </a:r>
                      <a:r>
                        <a:rPr lang="fr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55084"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350128">
                <a:tc>
                  <a:txBody>
                    <a:bodyPr/>
                    <a:lstStyle/>
                    <a:p>
                      <a:pPr algn="l" fontAlgn="ctr"/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Uracil</a:t>
                      </a:r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fr-C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345172">
                <a:tc>
                  <a:txBody>
                    <a:bodyPr/>
                    <a:lstStyle/>
                    <a:p>
                      <a:pPr algn="l" fontAlgn="ctr"/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  <a:r>
                        <a:rPr lang="fr-CA" sz="15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uanidinoacetate</a:t>
                      </a:r>
                      <a:endParaRPr lang="fr-CA" sz="15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-4.2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-5.5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340216">
                <a:tc>
                  <a:txBody>
                    <a:bodyPr/>
                    <a:lstStyle/>
                    <a:p>
                      <a:pPr algn="l" fontAlgn="ctr"/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Creatinine</a:t>
                      </a:r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fr-C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-7.7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-5.5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-7.5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335260">
                <a:tc>
                  <a:txBody>
                    <a:bodyPr/>
                    <a:lstStyle/>
                    <a:p>
                      <a:pPr algn="l" fontAlgn="ctr"/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Creatine</a:t>
                      </a:r>
                      <a:endParaRPr lang="fr-C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-5.8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347504">
                <a:tc>
                  <a:txBody>
                    <a:bodyPr/>
                    <a:lstStyle/>
                    <a:p>
                      <a:pPr algn="l" fontAlgn="ctr"/>
                      <a:r>
                        <a:rPr lang="fr-CA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6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Orotic</a:t>
                      </a:r>
                      <a:r>
                        <a:rPr lang="fr-CA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6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acid</a:t>
                      </a:r>
                      <a:endParaRPr lang="fr-C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-9.8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-6.0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-4.8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3258225" y="4293096"/>
            <a:ext cx="25480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b="1" dirty="0" smtClean="0"/>
              <a:t>QC1 → </a:t>
            </a:r>
            <a:r>
              <a:rPr lang="fr-CA" sz="2000" b="1" dirty="0" err="1" smtClean="0"/>
              <a:t>Low</a:t>
            </a:r>
            <a:r>
              <a:rPr lang="fr-CA" sz="2000" b="1" dirty="0" smtClean="0"/>
              <a:t> QC </a:t>
            </a:r>
            <a:br>
              <a:rPr lang="fr-CA" sz="2000" b="1" dirty="0" smtClean="0"/>
            </a:br>
            <a:r>
              <a:rPr lang="fr-CA" sz="2000" b="1" dirty="0" smtClean="0"/>
              <a:t>QC2 → Medium QC </a:t>
            </a:r>
            <a:endParaRPr lang="fr-CA" sz="2000" dirty="0" smtClean="0"/>
          </a:p>
          <a:p>
            <a:r>
              <a:rPr lang="fr-CA" sz="2000" b="1" dirty="0" smtClean="0"/>
              <a:t>QC3 → High QC </a:t>
            </a:r>
            <a:endParaRPr lang="fr-CA" sz="2000" dirty="0" smtClean="0"/>
          </a:p>
          <a:p>
            <a:r>
              <a:rPr lang="fr-CA" sz="2000" b="1" dirty="0" smtClean="0"/>
              <a:t>QCP → Control Urine</a:t>
            </a:r>
            <a:r>
              <a:rPr lang="fr-CA" sz="2000" dirty="0" smtClean="0"/>
              <a:t>  </a:t>
            </a:r>
            <a:endParaRPr lang="fr-CA" sz="2000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95536" y="990767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3995936" y="6485235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al.</a:t>
            </a:r>
            <a:r>
              <a:rPr lang="fr-CA" sz="1600" dirty="0" smtClean="0"/>
              <a:t>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74425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4548" y="-9968"/>
            <a:ext cx="90774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b="1" dirty="0" err="1" smtClean="0">
                <a:solidFill>
                  <a:srgbClr val="0000FF"/>
                </a:solidFill>
              </a:rPr>
              <a:t>Interday</a:t>
            </a:r>
            <a:r>
              <a:rPr lang="fr-CA" sz="3200" b="1" dirty="0" smtClean="0">
                <a:solidFill>
                  <a:srgbClr val="0000FF"/>
                </a:solidFill>
              </a:rPr>
              <a:t> Validation </a:t>
            </a:r>
            <a:r>
              <a:rPr lang="fr-CA" sz="3200" b="1" dirty="0" err="1" smtClean="0">
                <a:solidFill>
                  <a:srgbClr val="0000FF"/>
                </a:solidFill>
              </a:rPr>
              <a:t>Assays</a:t>
            </a:r>
            <a:r>
              <a:rPr lang="fr-CA" sz="3200" b="1" dirty="0" smtClean="0">
                <a:solidFill>
                  <a:srgbClr val="0000FF"/>
                </a:solidFill>
              </a:rPr>
              <a:t> (n=5)</a:t>
            </a:r>
          </a:p>
          <a:p>
            <a:pPr algn="ctr"/>
            <a:r>
              <a:rPr lang="fr-CA" sz="3200" b="1" dirty="0" err="1">
                <a:solidFill>
                  <a:srgbClr val="0000FF"/>
                </a:solidFill>
              </a:rPr>
              <a:t>Accuracy</a:t>
            </a:r>
            <a:r>
              <a:rPr lang="fr-CA" sz="3200" b="1" dirty="0">
                <a:solidFill>
                  <a:srgbClr val="0000FF"/>
                </a:solidFill>
              </a:rPr>
              <a:t> and </a:t>
            </a:r>
            <a:r>
              <a:rPr lang="fr-CA" sz="3200" b="1" dirty="0" err="1">
                <a:solidFill>
                  <a:srgbClr val="0000FF"/>
                </a:solidFill>
              </a:rPr>
              <a:t>Precision</a:t>
            </a:r>
            <a:r>
              <a:rPr lang="fr-CA" sz="3200" b="1" dirty="0">
                <a:solidFill>
                  <a:srgbClr val="0000FF"/>
                </a:solidFill>
              </a:rPr>
              <a:t> 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260299"/>
              </p:ext>
            </p:extLst>
          </p:nvPr>
        </p:nvGraphicFramePr>
        <p:xfrm>
          <a:off x="404590" y="1355636"/>
          <a:ext cx="8199858" cy="2649428"/>
        </p:xfrm>
        <a:graphic>
          <a:graphicData uri="http://schemas.openxmlformats.org/drawingml/2006/table">
            <a:tbl>
              <a:tblPr firstRow="1" bandRow="1"/>
              <a:tblGrid>
                <a:gridCol w="1570751"/>
                <a:gridCol w="545475"/>
                <a:gridCol w="545475"/>
                <a:gridCol w="545475"/>
                <a:gridCol w="624533"/>
                <a:gridCol w="689707"/>
                <a:gridCol w="459806"/>
                <a:gridCol w="689707"/>
                <a:gridCol w="536439"/>
                <a:gridCol w="536439"/>
                <a:gridCol w="478086"/>
                <a:gridCol w="442882"/>
                <a:gridCol w="535083"/>
              </a:tblGrid>
              <a:tr h="576064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Theoretical</a:t>
                      </a:r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Concentration </a:t>
                      </a:r>
                      <a:r>
                        <a:rPr lang="fr-CA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l-G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μ</a:t>
                      </a:r>
                      <a:r>
                        <a:rPr lang="fr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Precision</a:t>
                      </a:r>
                      <a: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b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(% CV</a:t>
                      </a:r>
                      <a:r>
                        <a:rPr lang="fr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CA" sz="18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Accuracy</a:t>
                      </a:r>
                      <a: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C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(% Biais</a:t>
                      </a:r>
                      <a:r>
                        <a:rPr lang="fr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55084"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QCP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350128">
                <a:tc>
                  <a:txBody>
                    <a:bodyPr/>
                    <a:lstStyle/>
                    <a:p>
                      <a:pPr algn="l" fontAlgn="ctr"/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Uracil</a:t>
                      </a:r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fr-C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11.9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11.8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-2.2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-1.6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345172">
                <a:tc>
                  <a:txBody>
                    <a:bodyPr/>
                    <a:lstStyle/>
                    <a:p>
                      <a:pPr algn="l" fontAlgn="ctr"/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  <a:r>
                        <a:rPr lang="fr-CA" sz="15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uanidinoacetate</a:t>
                      </a:r>
                      <a:endParaRPr lang="fr-CA" sz="15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10.1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-1.3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340216">
                <a:tc>
                  <a:txBody>
                    <a:bodyPr/>
                    <a:lstStyle/>
                    <a:p>
                      <a:pPr algn="l" fontAlgn="ctr"/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Creatinine</a:t>
                      </a:r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fr-C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6.5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7.8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-3.0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-6.1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-10.5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335260">
                <a:tc>
                  <a:txBody>
                    <a:bodyPr/>
                    <a:lstStyle/>
                    <a:p>
                      <a:pPr algn="l" fontAlgn="ctr"/>
                      <a:r>
                        <a:rPr lang="fr-C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Creatine</a:t>
                      </a:r>
                      <a:endParaRPr lang="fr-C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8.8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8.2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5.2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-1.8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-0.7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-1.8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  <a:tr h="347504">
                <a:tc>
                  <a:txBody>
                    <a:bodyPr/>
                    <a:lstStyle/>
                    <a:p>
                      <a:pPr algn="l" fontAlgn="ctr"/>
                      <a:r>
                        <a:rPr lang="fr-CA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6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Orotic</a:t>
                      </a:r>
                      <a:r>
                        <a:rPr lang="fr-CA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6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acid</a:t>
                      </a:r>
                      <a:r>
                        <a:rPr lang="fr-CA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fr-C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7.8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-1.5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-0.1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-1.7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cxnSp>
        <p:nvCxnSpPr>
          <p:cNvPr id="7" name="Connecteur droit 6"/>
          <p:cNvCxnSpPr/>
          <p:nvPr/>
        </p:nvCxnSpPr>
        <p:spPr>
          <a:xfrm>
            <a:off x="463776" y="1086245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3258225" y="4293096"/>
            <a:ext cx="25480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b="1" dirty="0" smtClean="0"/>
              <a:t>QC1 → </a:t>
            </a:r>
            <a:r>
              <a:rPr lang="fr-CA" sz="2000" b="1" dirty="0" err="1" smtClean="0"/>
              <a:t>Low</a:t>
            </a:r>
            <a:r>
              <a:rPr lang="fr-CA" sz="2000" b="1" dirty="0" smtClean="0"/>
              <a:t> QC </a:t>
            </a:r>
            <a:br>
              <a:rPr lang="fr-CA" sz="2000" b="1" dirty="0" smtClean="0"/>
            </a:br>
            <a:r>
              <a:rPr lang="fr-CA" sz="2000" b="1" dirty="0" smtClean="0"/>
              <a:t>QC2 → Medium QC </a:t>
            </a:r>
            <a:endParaRPr lang="fr-CA" sz="2000" dirty="0" smtClean="0"/>
          </a:p>
          <a:p>
            <a:r>
              <a:rPr lang="fr-CA" sz="2000" b="1" dirty="0" smtClean="0"/>
              <a:t>QC3 → High QC </a:t>
            </a:r>
            <a:endParaRPr lang="fr-CA" sz="2000" dirty="0" smtClean="0"/>
          </a:p>
          <a:p>
            <a:r>
              <a:rPr lang="fr-CA" sz="2000" b="1" dirty="0" smtClean="0"/>
              <a:t>QCP → Control Urine</a:t>
            </a:r>
            <a:r>
              <a:rPr lang="fr-CA" sz="2000" dirty="0" smtClean="0"/>
              <a:t>  </a:t>
            </a:r>
            <a:endParaRPr lang="fr-CA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3995936" y="6519446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</a:t>
            </a:r>
            <a:r>
              <a:rPr lang="fr-CA" sz="1600" dirty="0" smtClean="0"/>
              <a:t>.,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97838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2008" y="-44800"/>
            <a:ext cx="9071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2800" b="1" dirty="0" err="1" smtClean="0">
                <a:solidFill>
                  <a:prstClr val="black"/>
                </a:solidFill>
              </a:rPr>
              <a:t>Urinary</a:t>
            </a:r>
            <a:r>
              <a:rPr lang="fr-CA" sz="2800" b="1" dirty="0" smtClean="0">
                <a:solidFill>
                  <a:prstClr val="black"/>
                </a:solidFill>
              </a:rPr>
              <a:t> </a:t>
            </a:r>
            <a:r>
              <a:rPr lang="fr-CA" sz="2800" b="1" dirty="0" err="1">
                <a:solidFill>
                  <a:prstClr val="black"/>
                </a:solidFill>
              </a:rPr>
              <a:t>C</a:t>
            </a:r>
            <a:r>
              <a:rPr lang="fr-CA" sz="2800" b="1" dirty="0" err="1" smtClean="0">
                <a:solidFill>
                  <a:prstClr val="black"/>
                </a:solidFill>
              </a:rPr>
              <a:t>reatinine</a:t>
            </a:r>
            <a:r>
              <a:rPr lang="fr-CA" sz="2800" b="1" dirty="0" smtClean="0">
                <a:solidFill>
                  <a:prstClr val="black"/>
                </a:solidFill>
              </a:rPr>
              <a:t> </a:t>
            </a:r>
            <a:r>
              <a:rPr lang="fr-CA" sz="2800" b="1" dirty="0" err="1">
                <a:solidFill>
                  <a:prstClr val="black"/>
                </a:solidFill>
              </a:rPr>
              <a:t>C</a:t>
            </a:r>
            <a:r>
              <a:rPr lang="fr-CA" sz="2800" b="1" dirty="0" err="1" smtClean="0">
                <a:solidFill>
                  <a:prstClr val="black"/>
                </a:solidFill>
              </a:rPr>
              <a:t>omparison</a:t>
            </a:r>
            <a:r>
              <a:rPr lang="fr-CA" sz="2800" b="1" dirty="0" smtClean="0">
                <a:solidFill>
                  <a:prstClr val="black"/>
                </a:solidFill>
              </a:rPr>
              <a:t/>
            </a:r>
            <a:br>
              <a:rPr lang="fr-CA" sz="2800" b="1" dirty="0" smtClean="0">
                <a:solidFill>
                  <a:prstClr val="black"/>
                </a:solidFill>
              </a:rPr>
            </a:br>
            <a:r>
              <a:rPr lang="fr-CA" sz="2800" b="1" dirty="0" err="1" smtClean="0">
                <a:solidFill>
                  <a:prstClr val="black"/>
                </a:solidFill>
              </a:rPr>
              <a:t>Spectrophotometric</a:t>
            </a:r>
            <a:r>
              <a:rPr lang="fr-CA" sz="2800" b="1" dirty="0" smtClean="0">
                <a:solidFill>
                  <a:prstClr val="black"/>
                </a:solidFill>
              </a:rPr>
              <a:t> (</a:t>
            </a:r>
            <a:r>
              <a:rPr lang="fr-CA" sz="2800" b="1" dirty="0" err="1" smtClean="0">
                <a:solidFill>
                  <a:prstClr val="black"/>
                </a:solidFill>
              </a:rPr>
              <a:t>Jaffee</a:t>
            </a:r>
            <a:r>
              <a:rPr lang="fr-CA" sz="2800" b="1" dirty="0" smtClean="0">
                <a:solidFill>
                  <a:prstClr val="black"/>
                </a:solidFill>
              </a:rPr>
              <a:t> </a:t>
            </a:r>
            <a:r>
              <a:rPr lang="fr-CA" sz="2800" b="1" dirty="0" err="1" smtClean="0">
                <a:solidFill>
                  <a:prstClr val="black"/>
                </a:solidFill>
              </a:rPr>
              <a:t>method</a:t>
            </a:r>
            <a:r>
              <a:rPr lang="fr-CA" sz="2800" b="1" dirty="0" smtClean="0">
                <a:solidFill>
                  <a:prstClr val="black"/>
                </a:solidFill>
              </a:rPr>
              <a:t>) </a:t>
            </a:r>
            <a:r>
              <a:rPr lang="fr-CA" sz="2800" b="1" i="1" dirty="0" smtClean="0">
                <a:solidFill>
                  <a:prstClr val="black"/>
                </a:solidFill>
              </a:rPr>
              <a:t>vs</a:t>
            </a:r>
            <a:r>
              <a:rPr lang="fr-CA" sz="2800" b="1" dirty="0" smtClean="0">
                <a:solidFill>
                  <a:prstClr val="black"/>
                </a:solidFill>
              </a:rPr>
              <a:t> LC-MS/MS</a:t>
            </a:r>
            <a:endParaRPr lang="fr-CA" sz="2800" b="1" dirty="0">
              <a:solidFill>
                <a:prstClr val="black"/>
              </a:solidFill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463776" y="98072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6805008"/>
              </p:ext>
            </p:extLst>
          </p:nvPr>
        </p:nvGraphicFramePr>
        <p:xfrm>
          <a:off x="953996" y="1628800"/>
          <a:ext cx="7164000" cy="39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3995936" y="6489008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</a:t>
            </a:r>
            <a:r>
              <a:rPr lang="fr-CA" sz="1600" dirty="0" smtClean="0"/>
              <a:t>.,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10410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463776" y="764704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463776" y="609329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818" y="2060848"/>
            <a:ext cx="8284688" cy="23307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914" y="2284680"/>
            <a:ext cx="9144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ERNDIM</a:t>
            </a:r>
            <a:br>
              <a:rPr lang="en-US" sz="3600" b="1" dirty="0">
                <a:solidFill>
                  <a:schemeClr val="bg1"/>
                </a:solidFill>
              </a:rPr>
            </a:br>
            <a:r>
              <a:rPr lang="en-US" sz="3600" b="1" dirty="0">
                <a:solidFill>
                  <a:schemeClr val="bg1"/>
                </a:solidFill>
              </a:rPr>
              <a:t>External Quality Assurance Program</a:t>
            </a:r>
            <a:br>
              <a:rPr lang="en-US" sz="3600" b="1" dirty="0">
                <a:solidFill>
                  <a:schemeClr val="bg1"/>
                </a:solidFill>
              </a:rPr>
            </a:br>
            <a:r>
              <a:rPr lang="en-US" sz="3600" b="1" dirty="0">
                <a:solidFill>
                  <a:schemeClr val="bg1"/>
                </a:solidFill>
              </a:rPr>
              <a:t>	</a:t>
            </a:r>
            <a:endParaRPr lang="en-CA" sz="3600" b="1" dirty="0">
              <a:solidFill>
                <a:schemeClr val="bg1"/>
              </a:solidFill>
            </a:endParaRPr>
          </a:p>
          <a:p>
            <a:pPr algn="ctr"/>
            <a:endParaRPr lang="fr-CA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6109" y="84294"/>
            <a:ext cx="9071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3600" b="1" dirty="0" err="1" smtClean="0">
                <a:solidFill>
                  <a:prstClr val="black"/>
                </a:solidFill>
              </a:rPr>
              <a:t>Results</a:t>
            </a:r>
            <a:r>
              <a:rPr lang="fr-CA" sz="3600" b="1" dirty="0" smtClean="0">
                <a:solidFill>
                  <a:prstClr val="black"/>
                </a:solidFill>
              </a:rPr>
              <a:t> </a:t>
            </a:r>
            <a:r>
              <a:rPr lang="fr-CA" sz="3600" b="1" dirty="0" smtClean="0">
                <a:solidFill>
                  <a:prstClr val="black"/>
                </a:solidFill>
                <a:sym typeface="Wingdings 3" panose="05040102010807070707" pitchFamily="18" charset="2"/>
              </a:rPr>
              <a:t></a:t>
            </a:r>
            <a:r>
              <a:rPr lang="fr-CA" sz="3600" b="1" dirty="0" smtClean="0">
                <a:solidFill>
                  <a:prstClr val="black"/>
                </a:solidFill>
              </a:rPr>
              <a:t> ERNDIM </a:t>
            </a:r>
            <a:r>
              <a:rPr lang="fr-CA" sz="3600" b="1" dirty="0" err="1" smtClean="0">
                <a:solidFill>
                  <a:prstClr val="black"/>
                </a:solidFill>
              </a:rPr>
              <a:t>Comparison</a:t>
            </a:r>
            <a:endParaRPr lang="fr-CA" sz="3600" b="1" dirty="0">
              <a:solidFill>
                <a:prstClr val="black"/>
              </a:solidFill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463776" y="98072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2266839"/>
              </p:ext>
            </p:extLst>
          </p:nvPr>
        </p:nvGraphicFramePr>
        <p:xfrm>
          <a:off x="4716016" y="1182688"/>
          <a:ext cx="3960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96143" y="1259468"/>
            <a:ext cx="1564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 err="1" smtClean="0">
                <a:solidFill>
                  <a:srgbClr val="0000FF"/>
                </a:solidFill>
              </a:rPr>
              <a:t>Orotic</a:t>
            </a:r>
            <a:r>
              <a:rPr lang="fr-CA" sz="2400" b="1" dirty="0" smtClean="0">
                <a:solidFill>
                  <a:srgbClr val="0000FF"/>
                </a:solidFill>
              </a:rPr>
              <a:t> </a:t>
            </a:r>
            <a:r>
              <a:rPr lang="fr-CA" sz="2400" b="1" dirty="0" err="1" smtClean="0">
                <a:solidFill>
                  <a:srgbClr val="0000FF"/>
                </a:solidFill>
              </a:rPr>
              <a:t>acid</a:t>
            </a:r>
            <a:endParaRPr lang="fr-CA" sz="2400" b="1" dirty="0">
              <a:solidFill>
                <a:srgbClr val="0000FF"/>
              </a:solidFill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571641"/>
              </p:ext>
            </p:extLst>
          </p:nvPr>
        </p:nvGraphicFramePr>
        <p:xfrm>
          <a:off x="279632" y="1700808"/>
          <a:ext cx="4252596" cy="1318260"/>
        </p:xfrm>
        <a:graphic>
          <a:graphicData uri="http://schemas.openxmlformats.org/drawingml/2006/table">
            <a:tbl>
              <a:tblPr/>
              <a:tblGrid>
                <a:gridCol w="1151890"/>
                <a:gridCol w="1350328"/>
                <a:gridCol w="962978"/>
                <a:gridCol w="787400"/>
              </a:tblGrid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ERNDIM </a:t>
                      </a:r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LC-MS/MS Auray-Blais </a:t>
                      </a:r>
                      <a:r>
                        <a:rPr lang="el-G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μ</a:t>
                      </a:r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mol/L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Mean</a:t>
                      </a: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Labs</a:t>
                      </a:r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(n=~100)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Standard</a:t>
                      </a:r>
                      <a:r>
                        <a:rPr lang="fr-CA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CA" sz="14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deviation</a:t>
                      </a:r>
                      <a:endParaRPr lang="fr-CA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66.5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35.5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105.1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877139"/>
              </p:ext>
            </p:extLst>
          </p:nvPr>
        </p:nvGraphicFramePr>
        <p:xfrm>
          <a:off x="318960" y="4437112"/>
          <a:ext cx="4217036" cy="1318260"/>
        </p:xfrm>
        <a:graphic>
          <a:graphicData uri="http://schemas.openxmlformats.org/drawingml/2006/table">
            <a:tbl>
              <a:tblPr/>
              <a:tblGrid>
                <a:gridCol w="1151890"/>
                <a:gridCol w="1350328"/>
                <a:gridCol w="994728"/>
                <a:gridCol w="720090"/>
              </a:tblGrid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ERNDIM </a:t>
                      </a:r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LC-MS/MS Auray-Blais </a:t>
                      </a:r>
                      <a:r>
                        <a:rPr lang="el-G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μ</a:t>
                      </a:r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mol/L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Mean</a:t>
                      </a: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CA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Labs</a:t>
                      </a: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(n=~100)</a:t>
                      </a:r>
                      <a:endParaRPr lang="fr-CA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Standard</a:t>
                      </a:r>
                      <a:r>
                        <a:rPr lang="fr-CA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CA" sz="14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deviation</a:t>
                      </a:r>
                      <a:endParaRPr lang="fr-CA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28.2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-1.05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95.7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-0.51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65.8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Graphique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2781693"/>
              </p:ext>
            </p:extLst>
          </p:nvPr>
        </p:nvGraphicFramePr>
        <p:xfrm>
          <a:off x="4716016" y="3933056"/>
          <a:ext cx="3960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230245" y="3933056"/>
            <a:ext cx="2455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 err="1" smtClean="0">
                <a:solidFill>
                  <a:srgbClr val="0000FF"/>
                </a:solidFill>
              </a:rPr>
              <a:t>Guanidinoacetate</a:t>
            </a:r>
            <a:endParaRPr lang="fr-CA" sz="2400" b="1" dirty="0">
              <a:solidFill>
                <a:srgbClr val="0000FF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87726" y="6544485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</a:t>
            </a:r>
            <a:r>
              <a:rPr lang="fr-CA" sz="1600" dirty="0" smtClean="0"/>
              <a:t>.,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03444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463776" y="98072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230011" y="1196752"/>
            <a:ext cx="1261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 err="1" smtClean="0">
                <a:solidFill>
                  <a:srgbClr val="0000FF"/>
                </a:solidFill>
              </a:rPr>
              <a:t>Creatine</a:t>
            </a:r>
            <a:endParaRPr lang="fr-CA" sz="2400" b="1" dirty="0">
              <a:solidFill>
                <a:srgbClr val="0000FF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5646" y="3933056"/>
            <a:ext cx="1502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 err="1" smtClean="0">
                <a:solidFill>
                  <a:srgbClr val="0000FF"/>
                </a:solidFill>
              </a:rPr>
              <a:t>Creatinine</a:t>
            </a:r>
            <a:endParaRPr lang="fr-CA" sz="2400" b="1" dirty="0">
              <a:solidFill>
                <a:srgbClr val="0000FF"/>
              </a:solidFill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184468"/>
              </p:ext>
            </p:extLst>
          </p:nvPr>
        </p:nvGraphicFramePr>
        <p:xfrm>
          <a:off x="291752" y="1628800"/>
          <a:ext cx="4217036" cy="1318260"/>
        </p:xfrm>
        <a:graphic>
          <a:graphicData uri="http://schemas.openxmlformats.org/drawingml/2006/table">
            <a:tbl>
              <a:tblPr/>
              <a:tblGrid>
                <a:gridCol w="1151890"/>
                <a:gridCol w="1350328"/>
                <a:gridCol w="994728"/>
                <a:gridCol w="720090"/>
              </a:tblGrid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ERNDIM no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LC-MS/MS Auray-Blais </a:t>
                      </a:r>
                      <a:r>
                        <a:rPr lang="el-G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μ</a:t>
                      </a:r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mol/L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Mean</a:t>
                      </a: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CA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Labs</a:t>
                      </a: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(n=~100)</a:t>
                      </a:r>
                      <a:endParaRPr lang="fr-CA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Standard</a:t>
                      </a:r>
                      <a:r>
                        <a:rPr lang="fr-CA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CA" sz="14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deviation</a:t>
                      </a:r>
                      <a:endParaRPr lang="fr-CA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37.3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38.4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</a:t>
                      </a:r>
                      <a:endParaRPr lang="fr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362.4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348.0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</a:t>
                      </a:r>
                      <a:endParaRPr lang="fr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191.0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191.0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</a:t>
                      </a:r>
                      <a:endParaRPr lang="fr-C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545.8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505.0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Graphique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3635299"/>
              </p:ext>
            </p:extLst>
          </p:nvPr>
        </p:nvGraphicFramePr>
        <p:xfrm>
          <a:off x="4716016" y="1259468"/>
          <a:ext cx="3960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414603"/>
              </p:ext>
            </p:extLst>
          </p:nvPr>
        </p:nvGraphicFramePr>
        <p:xfrm>
          <a:off x="318960" y="4365103"/>
          <a:ext cx="4217036" cy="1318260"/>
        </p:xfrm>
        <a:graphic>
          <a:graphicData uri="http://schemas.openxmlformats.org/drawingml/2006/table">
            <a:tbl>
              <a:tblPr/>
              <a:tblGrid>
                <a:gridCol w="1151890"/>
                <a:gridCol w="1350328"/>
                <a:gridCol w="994728"/>
                <a:gridCol w="720090"/>
              </a:tblGrid>
              <a:tr h="311264"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ERNDIM no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LC-MS/MS </a:t>
                      </a: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Auray-Blais </a:t>
                      </a:r>
                      <a:r>
                        <a:rPr lang="el-G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μ</a:t>
                      </a:r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mol/L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Mean</a:t>
                      </a: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CA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Labs</a:t>
                      </a: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(n=~100)</a:t>
                      </a:r>
                      <a:endParaRPr lang="fr-CA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Standard</a:t>
                      </a:r>
                      <a:r>
                        <a:rPr lang="fr-CA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CA" sz="14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deviation</a:t>
                      </a:r>
                      <a:endParaRPr lang="fr-CA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-0.35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-0.76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-2.35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Graphique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303312"/>
              </p:ext>
            </p:extLst>
          </p:nvPr>
        </p:nvGraphicFramePr>
        <p:xfrm>
          <a:off x="4716016" y="3861048"/>
          <a:ext cx="3960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11"/>
          <p:cNvSpPr/>
          <p:nvPr/>
        </p:nvSpPr>
        <p:spPr>
          <a:xfrm>
            <a:off x="-6109" y="84294"/>
            <a:ext cx="9071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3600" b="1" dirty="0" err="1" smtClean="0">
                <a:solidFill>
                  <a:prstClr val="black"/>
                </a:solidFill>
              </a:rPr>
              <a:t>Results</a:t>
            </a:r>
            <a:r>
              <a:rPr lang="fr-CA" sz="3600" b="1" dirty="0" smtClean="0">
                <a:solidFill>
                  <a:prstClr val="black"/>
                </a:solidFill>
              </a:rPr>
              <a:t> </a:t>
            </a:r>
            <a:r>
              <a:rPr lang="fr-CA" sz="3600" b="1" dirty="0" smtClean="0">
                <a:solidFill>
                  <a:prstClr val="black"/>
                </a:solidFill>
                <a:sym typeface="Wingdings 3" panose="05040102010807070707" pitchFamily="18" charset="2"/>
              </a:rPr>
              <a:t></a:t>
            </a:r>
            <a:r>
              <a:rPr lang="fr-CA" sz="3600" b="1" dirty="0" smtClean="0">
                <a:solidFill>
                  <a:prstClr val="black"/>
                </a:solidFill>
              </a:rPr>
              <a:t> ERNDIM </a:t>
            </a:r>
            <a:r>
              <a:rPr lang="fr-CA" sz="3600" b="1" dirty="0" err="1" smtClean="0">
                <a:solidFill>
                  <a:prstClr val="black"/>
                </a:solidFill>
              </a:rPr>
              <a:t>Comparison</a:t>
            </a:r>
            <a:endParaRPr lang="fr-CA" sz="3600" b="1" dirty="0">
              <a:solidFill>
                <a:prstClr val="black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995936" y="6519446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al., 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64584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463776" y="98072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323528" y="2060848"/>
            <a:ext cx="918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 err="1" smtClean="0">
                <a:solidFill>
                  <a:srgbClr val="0000FF"/>
                </a:solidFill>
              </a:rPr>
              <a:t>Uracil</a:t>
            </a:r>
            <a:endParaRPr lang="fr-CA" sz="2400" b="1" dirty="0">
              <a:solidFill>
                <a:srgbClr val="0000FF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636121"/>
              </p:ext>
            </p:extLst>
          </p:nvPr>
        </p:nvGraphicFramePr>
        <p:xfrm>
          <a:off x="232219" y="2691760"/>
          <a:ext cx="4217274" cy="1318260"/>
        </p:xfrm>
        <a:graphic>
          <a:graphicData uri="http://schemas.openxmlformats.org/drawingml/2006/table">
            <a:tbl>
              <a:tblPr/>
              <a:tblGrid>
                <a:gridCol w="1152128"/>
                <a:gridCol w="1350328"/>
                <a:gridCol w="994728"/>
                <a:gridCol w="720090"/>
              </a:tblGrid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ERNDIM no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LC-MS/MS </a:t>
                      </a: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Auray-Blais </a:t>
                      </a:r>
                      <a:r>
                        <a:rPr lang="el-G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μ</a:t>
                      </a:r>
                      <a:r>
                        <a:rPr lang="fr-C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mol/L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A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Mean</a:t>
                      </a: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CA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Labs</a:t>
                      </a: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(n=~100)</a:t>
                      </a:r>
                      <a:endParaRPr lang="fr-CA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Standard</a:t>
                      </a:r>
                      <a:r>
                        <a:rPr lang="fr-CA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CA" sz="14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deviation</a:t>
                      </a:r>
                      <a:endParaRPr lang="fr-CA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62.2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116.8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256.8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257.0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-0.01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Graphique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6259592"/>
              </p:ext>
            </p:extLst>
          </p:nvPr>
        </p:nvGraphicFramePr>
        <p:xfrm>
          <a:off x="4640680" y="1988840"/>
          <a:ext cx="3960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/>
          <p:cNvSpPr/>
          <p:nvPr/>
        </p:nvSpPr>
        <p:spPr>
          <a:xfrm>
            <a:off x="-6109" y="84294"/>
            <a:ext cx="9071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3600" b="1" dirty="0" err="1" smtClean="0">
                <a:solidFill>
                  <a:prstClr val="black"/>
                </a:solidFill>
              </a:rPr>
              <a:t>Results</a:t>
            </a:r>
            <a:r>
              <a:rPr lang="fr-CA" sz="3600" b="1" dirty="0" smtClean="0">
                <a:solidFill>
                  <a:prstClr val="black"/>
                </a:solidFill>
              </a:rPr>
              <a:t> </a:t>
            </a:r>
            <a:r>
              <a:rPr lang="fr-CA" sz="3600" b="1" dirty="0" smtClean="0">
                <a:solidFill>
                  <a:prstClr val="black"/>
                </a:solidFill>
                <a:sym typeface="Wingdings 3" panose="05040102010807070707" pitchFamily="18" charset="2"/>
              </a:rPr>
              <a:t></a:t>
            </a:r>
            <a:r>
              <a:rPr lang="fr-CA" sz="3600" b="1" dirty="0" smtClean="0">
                <a:solidFill>
                  <a:prstClr val="black"/>
                </a:solidFill>
              </a:rPr>
              <a:t> ERNDIM </a:t>
            </a:r>
            <a:r>
              <a:rPr lang="fr-CA" sz="3600" b="1" dirty="0" err="1" smtClean="0">
                <a:solidFill>
                  <a:prstClr val="black"/>
                </a:solidFill>
              </a:rPr>
              <a:t>Comparison</a:t>
            </a:r>
            <a:endParaRPr lang="fr-CA" sz="3600" b="1" dirty="0">
              <a:solidFill>
                <a:prstClr val="black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995936" y="6519446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al.</a:t>
            </a:r>
            <a:r>
              <a:rPr lang="fr-CA" sz="1600" dirty="0" smtClean="0"/>
              <a:t>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21754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88640"/>
            <a:ext cx="9071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3600" b="1" dirty="0" err="1" smtClean="0">
                <a:solidFill>
                  <a:prstClr val="black"/>
                </a:solidFill>
              </a:rPr>
              <a:t>Stability</a:t>
            </a:r>
            <a:r>
              <a:rPr lang="fr-CA" sz="3600" b="1" dirty="0" smtClean="0">
                <a:solidFill>
                  <a:prstClr val="black"/>
                </a:solidFill>
              </a:rPr>
              <a:t> </a:t>
            </a:r>
            <a:r>
              <a:rPr lang="fr-CA" sz="3600" b="1" dirty="0" err="1" smtClean="0">
                <a:solidFill>
                  <a:prstClr val="black"/>
                </a:solidFill>
              </a:rPr>
              <a:t>Assays</a:t>
            </a:r>
            <a:endParaRPr lang="fr-CA" sz="3600" b="1" dirty="0">
              <a:solidFill>
                <a:prstClr val="black"/>
              </a:solidFill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463776" y="98072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216903" y="1747952"/>
            <a:ext cx="60170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	</a:t>
            </a:r>
            <a:r>
              <a:rPr lang="fr-CA" sz="3200" b="1" dirty="0" smtClean="0">
                <a:solidFill>
                  <a:srgbClr val="0000FF"/>
                </a:solidFill>
              </a:rPr>
              <a:t> </a:t>
            </a:r>
            <a:r>
              <a:rPr lang="fr-CA" sz="3200" b="1" dirty="0" err="1" smtClean="0">
                <a:solidFill>
                  <a:srgbClr val="0000FF"/>
                </a:solidFill>
              </a:rPr>
              <a:t>Stability</a:t>
            </a:r>
            <a:r>
              <a:rPr lang="fr-CA" sz="3200" b="1" dirty="0" smtClean="0">
                <a:solidFill>
                  <a:srgbClr val="0000FF"/>
                </a:solidFill>
              </a:rPr>
              <a:t>:</a:t>
            </a:r>
          </a:p>
          <a:p>
            <a:r>
              <a:rPr lang="fr-CA" sz="2800" dirty="0"/>
              <a:t>	</a:t>
            </a:r>
            <a:r>
              <a:rPr lang="fr-CA" sz="2800" dirty="0" smtClean="0"/>
              <a:t>-  24 h at room </a:t>
            </a:r>
            <a:r>
              <a:rPr lang="fr-CA" sz="2800" dirty="0" err="1" smtClean="0"/>
              <a:t>temperature</a:t>
            </a:r>
            <a:endParaRPr lang="fr-CA" sz="2800" dirty="0" smtClean="0"/>
          </a:p>
          <a:p>
            <a:r>
              <a:rPr lang="fr-CA" sz="2800" dirty="0"/>
              <a:t>	</a:t>
            </a:r>
            <a:r>
              <a:rPr lang="fr-CA" sz="2800" dirty="0" smtClean="0"/>
              <a:t>-    5 </a:t>
            </a:r>
            <a:r>
              <a:rPr lang="fr-CA" sz="2800" dirty="0" err="1" smtClean="0"/>
              <a:t>days</a:t>
            </a:r>
            <a:r>
              <a:rPr lang="fr-CA" sz="2800" dirty="0" smtClean="0"/>
              <a:t> at 4°C (±20% </a:t>
            </a:r>
            <a:r>
              <a:rPr lang="fr-CA" sz="2800" dirty="0" err="1" smtClean="0"/>
              <a:t>variability</a:t>
            </a:r>
            <a:r>
              <a:rPr lang="fr-CA" sz="2800" dirty="0" smtClean="0"/>
              <a:t>)</a:t>
            </a:r>
            <a:endParaRPr lang="fr-CA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467544" y="1164920"/>
            <a:ext cx="41679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b="1" dirty="0" smtClean="0">
                <a:solidFill>
                  <a:srgbClr val="0000FF"/>
                </a:solidFill>
              </a:rPr>
              <a:t>1) </a:t>
            </a:r>
            <a:r>
              <a:rPr lang="fr-CA" sz="3200" b="1" dirty="0" err="1" smtClean="0">
                <a:solidFill>
                  <a:srgbClr val="0000FF"/>
                </a:solidFill>
              </a:rPr>
              <a:t>Eluted</a:t>
            </a:r>
            <a:r>
              <a:rPr lang="fr-CA" sz="3200" b="1" dirty="0" smtClean="0">
                <a:solidFill>
                  <a:srgbClr val="0000FF"/>
                </a:solidFill>
              </a:rPr>
              <a:t> urine </a:t>
            </a:r>
            <a:r>
              <a:rPr lang="fr-CA" sz="3200" b="1" dirty="0" err="1" smtClean="0">
                <a:solidFill>
                  <a:srgbClr val="0000FF"/>
                </a:solidFill>
              </a:rPr>
              <a:t>samples</a:t>
            </a:r>
            <a:endParaRPr lang="fr-CA" sz="3200" b="1" dirty="0">
              <a:solidFill>
                <a:srgbClr val="0000FF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39552" y="3453894"/>
            <a:ext cx="31131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b="1" dirty="0" smtClean="0">
                <a:solidFill>
                  <a:srgbClr val="0000FF"/>
                </a:solidFill>
              </a:rPr>
              <a:t>2) On </a:t>
            </a:r>
            <a:r>
              <a:rPr lang="fr-CA" sz="3200" b="1" dirty="0" err="1" smtClean="0">
                <a:solidFill>
                  <a:srgbClr val="0000FF"/>
                </a:solidFill>
              </a:rPr>
              <a:t>filter</a:t>
            </a:r>
            <a:r>
              <a:rPr lang="fr-CA" sz="3200" b="1" dirty="0" smtClean="0">
                <a:solidFill>
                  <a:srgbClr val="0000FF"/>
                </a:solidFill>
              </a:rPr>
              <a:t> </a:t>
            </a:r>
            <a:r>
              <a:rPr lang="fr-CA" sz="3200" b="1" dirty="0" err="1" smtClean="0">
                <a:solidFill>
                  <a:srgbClr val="0000FF"/>
                </a:solidFill>
              </a:rPr>
              <a:t>paper</a:t>
            </a:r>
            <a:endParaRPr lang="fr-CA" sz="3200" b="1" dirty="0">
              <a:solidFill>
                <a:srgbClr val="0000FF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0422" y="4067228"/>
            <a:ext cx="590977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	</a:t>
            </a:r>
            <a:r>
              <a:rPr lang="fr-CA" sz="3200" b="1" dirty="0" smtClean="0">
                <a:solidFill>
                  <a:srgbClr val="0000FF"/>
                </a:solidFill>
              </a:rPr>
              <a:t> </a:t>
            </a:r>
            <a:r>
              <a:rPr lang="fr-CA" sz="3200" b="1" dirty="0" err="1" smtClean="0">
                <a:solidFill>
                  <a:srgbClr val="0000FF"/>
                </a:solidFill>
              </a:rPr>
              <a:t>Stability</a:t>
            </a:r>
            <a:r>
              <a:rPr lang="fr-CA" sz="3200" b="1" dirty="0" smtClean="0">
                <a:solidFill>
                  <a:srgbClr val="0000FF"/>
                </a:solidFill>
              </a:rPr>
              <a:t> for 20 </a:t>
            </a:r>
            <a:r>
              <a:rPr lang="fr-CA" sz="3200" b="1" dirty="0" err="1" smtClean="0">
                <a:solidFill>
                  <a:srgbClr val="0000FF"/>
                </a:solidFill>
              </a:rPr>
              <a:t>days</a:t>
            </a:r>
            <a:r>
              <a:rPr lang="fr-CA" sz="3200" b="1" dirty="0" smtClean="0">
                <a:solidFill>
                  <a:srgbClr val="0000FF"/>
                </a:solidFill>
              </a:rPr>
              <a:t>:</a:t>
            </a:r>
          </a:p>
          <a:p>
            <a:r>
              <a:rPr lang="fr-CA" sz="2800" dirty="0">
                <a:solidFill>
                  <a:prstClr val="black"/>
                </a:solidFill>
              </a:rPr>
              <a:t>	</a:t>
            </a:r>
            <a:r>
              <a:rPr lang="fr-CA" sz="2800" dirty="0" smtClean="0">
                <a:solidFill>
                  <a:prstClr val="black"/>
                </a:solidFill>
              </a:rPr>
              <a:t>- </a:t>
            </a:r>
            <a:r>
              <a:rPr lang="fr-CA" sz="2800" dirty="0">
                <a:solidFill>
                  <a:prstClr val="black"/>
                </a:solidFill>
              </a:rPr>
              <a:t>r</a:t>
            </a:r>
            <a:r>
              <a:rPr lang="fr-CA" sz="2800" dirty="0" smtClean="0"/>
              <a:t>oom </a:t>
            </a:r>
            <a:r>
              <a:rPr lang="fr-CA" sz="2800" dirty="0" err="1"/>
              <a:t>temperature</a:t>
            </a:r>
            <a:r>
              <a:rPr lang="fr-CA" sz="2800" dirty="0"/>
              <a:t> </a:t>
            </a:r>
            <a:r>
              <a:rPr lang="fr-CA" sz="2800" dirty="0" smtClean="0">
                <a:solidFill>
                  <a:prstClr val="black"/>
                </a:solidFill>
              </a:rPr>
              <a:t>	</a:t>
            </a:r>
            <a:br>
              <a:rPr lang="fr-CA" sz="2800" dirty="0" smtClean="0">
                <a:solidFill>
                  <a:prstClr val="black"/>
                </a:solidFill>
              </a:rPr>
            </a:br>
            <a:r>
              <a:rPr lang="fr-CA" sz="2800" dirty="0" smtClean="0">
                <a:solidFill>
                  <a:prstClr val="black"/>
                </a:solidFill>
              </a:rPr>
              <a:t>	-    4°C </a:t>
            </a:r>
          </a:p>
          <a:p>
            <a:r>
              <a:rPr lang="fr-CA" sz="2800" dirty="0" smtClean="0">
                <a:solidFill>
                  <a:prstClr val="black"/>
                </a:solidFill>
              </a:rPr>
              <a:t>     	- -20°C (±20% </a:t>
            </a:r>
            <a:r>
              <a:rPr lang="fr-CA" sz="2800" dirty="0" err="1" smtClean="0">
                <a:solidFill>
                  <a:prstClr val="black"/>
                </a:solidFill>
              </a:rPr>
              <a:t>variability</a:t>
            </a:r>
            <a:r>
              <a:rPr lang="fr-CA" sz="2800" dirty="0" smtClean="0">
                <a:solidFill>
                  <a:prstClr val="black"/>
                </a:solidFill>
              </a:rPr>
              <a:t>)</a:t>
            </a:r>
            <a:endParaRPr lang="fr-CA" sz="2800" dirty="0">
              <a:solidFill>
                <a:prstClr val="black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995936" y="6493244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</a:t>
            </a:r>
            <a:r>
              <a:rPr lang="fr-CA" sz="1600" dirty="0" smtClean="0"/>
              <a:t>.,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2100518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" t="6111" r="7698" b="10766"/>
          <a:stretch/>
        </p:blipFill>
        <p:spPr bwMode="auto">
          <a:xfrm>
            <a:off x="117029" y="1023264"/>
            <a:ext cx="292137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860501" y="641043"/>
            <a:ext cx="1502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2400" b="1" dirty="0" err="1" smtClean="0">
                <a:solidFill>
                  <a:srgbClr val="0000FF"/>
                </a:solidFill>
              </a:rPr>
              <a:t>Creatinine</a:t>
            </a:r>
            <a:endParaRPr lang="fr-CA" sz="2400" b="1" dirty="0" smtClean="0">
              <a:solidFill>
                <a:srgbClr val="0000FF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11642" y="3108201"/>
            <a:ext cx="16001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100" b="1" dirty="0" smtClean="0"/>
              <a:t>Concentration (</a:t>
            </a:r>
            <a:r>
              <a:rPr lang="fr-CA" sz="1100" b="1" dirty="0" err="1" smtClean="0"/>
              <a:t>mmol</a:t>
            </a:r>
            <a:r>
              <a:rPr lang="fr-CA" sz="1100" b="1" dirty="0" smtClean="0"/>
              <a:t>/L)</a:t>
            </a:r>
            <a:endParaRPr lang="fr-CA" sz="1100" b="1" dirty="0"/>
          </a:p>
        </p:txBody>
      </p:sp>
      <p:sp>
        <p:nvSpPr>
          <p:cNvPr id="7" name="ZoneTexte 6"/>
          <p:cNvSpPr txBox="1"/>
          <p:nvPr/>
        </p:nvSpPr>
        <p:spPr>
          <a:xfrm rot="16200000">
            <a:off x="-581210" y="1956040"/>
            <a:ext cx="13356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err="1" smtClean="0"/>
              <a:t>Number</a:t>
            </a:r>
            <a:r>
              <a:rPr lang="fr-CA" sz="1000" b="1" dirty="0" smtClean="0"/>
              <a:t> of </a:t>
            </a:r>
            <a:r>
              <a:rPr lang="fr-CA" sz="1000" b="1" dirty="0" err="1"/>
              <a:t>N</a:t>
            </a:r>
            <a:r>
              <a:rPr lang="fr-CA" sz="1000" b="1" dirty="0" err="1" smtClean="0"/>
              <a:t>ewborns</a:t>
            </a:r>
            <a:endParaRPr lang="fr-CA" sz="1000" b="1" dirty="0"/>
          </a:p>
        </p:txBody>
      </p:sp>
      <p:sp>
        <p:nvSpPr>
          <p:cNvPr id="2" name="Rectangle 1"/>
          <p:cNvSpPr/>
          <p:nvPr/>
        </p:nvSpPr>
        <p:spPr>
          <a:xfrm>
            <a:off x="0" y="4462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2800" b="1" dirty="0" err="1" smtClean="0"/>
              <a:t>Urinary</a:t>
            </a:r>
            <a:r>
              <a:rPr lang="fr-CA" sz="2800" b="1" dirty="0" smtClean="0"/>
              <a:t> Distribution </a:t>
            </a:r>
            <a:r>
              <a:rPr lang="fr-CA" sz="2800" b="1" dirty="0" smtClean="0">
                <a:sym typeface="Wingdings 3" panose="05040102010807070707" pitchFamily="18" charset="2"/>
              </a:rPr>
              <a:t> </a:t>
            </a:r>
            <a:r>
              <a:rPr lang="fr-CA" sz="2800" b="1" dirty="0" smtClean="0"/>
              <a:t>200 </a:t>
            </a:r>
            <a:r>
              <a:rPr lang="fr-CA" sz="2800" b="1" dirty="0" err="1"/>
              <a:t>N</a:t>
            </a:r>
            <a:r>
              <a:rPr lang="fr-CA" sz="2800" b="1" dirty="0" err="1" smtClean="0"/>
              <a:t>ewborns</a:t>
            </a:r>
            <a:r>
              <a:rPr lang="fr-CA" sz="2800" b="1" dirty="0" smtClean="0"/>
              <a:t> at </a:t>
            </a:r>
            <a:r>
              <a:rPr lang="fr-CA" sz="2800" b="1" dirty="0"/>
              <a:t>21 </a:t>
            </a:r>
            <a:r>
              <a:rPr lang="fr-CA" sz="2800" b="1" dirty="0" err="1" smtClean="0"/>
              <a:t>days</a:t>
            </a:r>
            <a:r>
              <a:rPr lang="fr-CA" sz="2800" b="1" dirty="0" smtClean="0"/>
              <a:t> of </a:t>
            </a:r>
            <a:r>
              <a:rPr lang="fr-CA" sz="2800" b="1" dirty="0" err="1" smtClean="0"/>
              <a:t>age</a:t>
            </a:r>
            <a:endParaRPr lang="fr-CA" sz="28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" t="5089" r="67483" b="48439"/>
          <a:stretch/>
        </p:blipFill>
        <p:spPr bwMode="auto">
          <a:xfrm>
            <a:off x="1433555" y="3815462"/>
            <a:ext cx="2978113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2455792" y="3447176"/>
            <a:ext cx="918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2400" b="1" dirty="0" err="1" smtClean="0">
                <a:solidFill>
                  <a:srgbClr val="0000FF"/>
                </a:solidFill>
              </a:rPr>
              <a:t>Uracil</a:t>
            </a:r>
            <a:endParaRPr lang="fr-CA" sz="2400" b="1" dirty="0" smtClean="0">
              <a:solidFill>
                <a:srgbClr val="0000FF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740637" y="5903694"/>
            <a:ext cx="24689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100" b="1" dirty="0" smtClean="0"/>
              <a:t>Concentration (</a:t>
            </a:r>
            <a:r>
              <a:rPr lang="el-GR" sz="1100" b="1" dirty="0" smtClean="0"/>
              <a:t>μ</a:t>
            </a:r>
            <a:r>
              <a:rPr lang="fr-CA" sz="1100" b="1" dirty="0" smtClean="0"/>
              <a:t>mol/</a:t>
            </a:r>
            <a:r>
              <a:rPr lang="fr-CA" sz="1100" b="1" dirty="0" err="1" smtClean="0"/>
              <a:t>mmol</a:t>
            </a:r>
            <a:r>
              <a:rPr lang="fr-CA" sz="1100" b="1" dirty="0" smtClean="0"/>
              <a:t> </a:t>
            </a:r>
            <a:r>
              <a:rPr lang="fr-CA" sz="1100" b="1" dirty="0" err="1" smtClean="0"/>
              <a:t>creatinine</a:t>
            </a:r>
            <a:r>
              <a:rPr lang="fr-CA" sz="1100" b="1" dirty="0" smtClean="0"/>
              <a:t>)</a:t>
            </a:r>
            <a:endParaRPr lang="fr-CA" sz="1100" b="1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3" t="5134" r="7445" b="11217"/>
          <a:stretch/>
        </p:blipFill>
        <p:spPr bwMode="auto">
          <a:xfrm>
            <a:off x="3159522" y="1018828"/>
            <a:ext cx="2886546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3362483" y="653272"/>
            <a:ext cx="2455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2400" b="1" dirty="0" err="1" smtClean="0">
                <a:solidFill>
                  <a:srgbClr val="0000FF"/>
                </a:solidFill>
              </a:rPr>
              <a:t>Guanidinoacetate</a:t>
            </a:r>
            <a:endParaRPr lang="fr-CA" sz="2400" b="1" dirty="0" smtClean="0">
              <a:solidFill>
                <a:srgbClr val="0000FF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381772" y="3108201"/>
            <a:ext cx="24689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100" b="1" dirty="0" smtClean="0"/>
              <a:t>Concentration (</a:t>
            </a:r>
            <a:r>
              <a:rPr lang="el-GR" sz="1100" b="1" dirty="0" smtClean="0"/>
              <a:t>μ</a:t>
            </a:r>
            <a:r>
              <a:rPr lang="fr-CA" sz="1100" b="1" dirty="0" smtClean="0"/>
              <a:t>mol/</a:t>
            </a:r>
            <a:r>
              <a:rPr lang="fr-CA" sz="1100" b="1" dirty="0" err="1" smtClean="0"/>
              <a:t>mmol</a:t>
            </a:r>
            <a:r>
              <a:rPr lang="fr-CA" sz="1100" b="1" dirty="0" smtClean="0"/>
              <a:t> </a:t>
            </a:r>
            <a:r>
              <a:rPr lang="fr-CA" sz="1100" b="1" dirty="0" err="1" smtClean="0"/>
              <a:t>creatinine</a:t>
            </a:r>
            <a:r>
              <a:rPr lang="fr-CA" sz="1100" b="1" dirty="0" smtClean="0"/>
              <a:t>)</a:t>
            </a:r>
            <a:endParaRPr lang="fr-CA" sz="1100" b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9" t="5133" r="7630" b="11407"/>
          <a:stretch/>
        </p:blipFill>
        <p:spPr bwMode="auto">
          <a:xfrm>
            <a:off x="4482274" y="3800604"/>
            <a:ext cx="2898038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5321041" y="3433528"/>
            <a:ext cx="1261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2400" b="1" dirty="0" err="1" smtClean="0">
                <a:solidFill>
                  <a:srgbClr val="0000FF"/>
                </a:solidFill>
              </a:rPr>
              <a:t>Creatine</a:t>
            </a:r>
            <a:endParaRPr lang="fr-CA" sz="2400" b="1" dirty="0" smtClean="0">
              <a:solidFill>
                <a:srgbClr val="0000FF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836981" y="5903694"/>
            <a:ext cx="24689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100" b="1" dirty="0" smtClean="0"/>
              <a:t>Concentration (</a:t>
            </a:r>
            <a:r>
              <a:rPr lang="el-GR" sz="1100" b="1" dirty="0" smtClean="0"/>
              <a:t>μ</a:t>
            </a:r>
            <a:r>
              <a:rPr lang="fr-CA" sz="1100" b="1" dirty="0" smtClean="0"/>
              <a:t>mol/</a:t>
            </a:r>
            <a:r>
              <a:rPr lang="fr-CA" sz="1100" b="1" dirty="0" err="1" smtClean="0"/>
              <a:t>mmol</a:t>
            </a:r>
            <a:r>
              <a:rPr lang="fr-CA" sz="1100" b="1" dirty="0" smtClean="0"/>
              <a:t> </a:t>
            </a:r>
            <a:r>
              <a:rPr lang="fr-CA" sz="1100" b="1" dirty="0" err="1" smtClean="0"/>
              <a:t>creatinine</a:t>
            </a:r>
            <a:r>
              <a:rPr lang="fr-CA" sz="1100" b="1" dirty="0" smtClean="0"/>
              <a:t>)</a:t>
            </a:r>
            <a:endParaRPr lang="fr-CA" sz="1100" b="1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t="4807" r="7977" b="11498"/>
          <a:stretch/>
        </p:blipFill>
        <p:spPr bwMode="auto">
          <a:xfrm>
            <a:off x="6166864" y="1005500"/>
            <a:ext cx="2889898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6902062" y="665400"/>
            <a:ext cx="1564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2400" b="1" dirty="0" err="1" smtClean="0">
                <a:solidFill>
                  <a:srgbClr val="0000FF"/>
                </a:solidFill>
              </a:rPr>
              <a:t>Orotic</a:t>
            </a:r>
            <a:r>
              <a:rPr lang="fr-CA" sz="2400" b="1" dirty="0" smtClean="0">
                <a:solidFill>
                  <a:srgbClr val="0000FF"/>
                </a:solidFill>
              </a:rPr>
              <a:t> </a:t>
            </a:r>
            <a:r>
              <a:rPr lang="fr-CA" sz="2400" b="1" dirty="0" err="1" smtClean="0">
                <a:solidFill>
                  <a:srgbClr val="0000FF"/>
                </a:solidFill>
              </a:rPr>
              <a:t>acid</a:t>
            </a:r>
            <a:endParaRPr lang="fr-CA" sz="2400" b="1" dirty="0" smtClean="0">
              <a:solidFill>
                <a:srgbClr val="0000FF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6463482" y="3102868"/>
            <a:ext cx="24689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100" b="1" dirty="0" smtClean="0"/>
              <a:t>Concentration (</a:t>
            </a:r>
            <a:r>
              <a:rPr lang="el-GR" sz="1100" b="1" dirty="0" smtClean="0"/>
              <a:t>μ</a:t>
            </a:r>
            <a:r>
              <a:rPr lang="fr-CA" sz="1100" b="1" dirty="0" smtClean="0"/>
              <a:t>mol/</a:t>
            </a:r>
            <a:r>
              <a:rPr lang="fr-CA" sz="1100" b="1" dirty="0" err="1" smtClean="0"/>
              <a:t>mmol</a:t>
            </a:r>
            <a:r>
              <a:rPr lang="fr-CA" sz="1100" b="1" dirty="0" smtClean="0"/>
              <a:t> </a:t>
            </a:r>
            <a:r>
              <a:rPr lang="fr-CA" sz="1100" b="1" dirty="0" err="1" smtClean="0"/>
              <a:t>creatinine</a:t>
            </a:r>
            <a:r>
              <a:rPr lang="fr-CA" sz="1100" b="1" dirty="0" smtClean="0"/>
              <a:t>)</a:t>
            </a:r>
            <a:endParaRPr lang="fr-CA" sz="11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895969" y="1094811"/>
            <a:ext cx="2111475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CA" sz="1000" b="1" dirty="0" err="1" smtClean="0"/>
              <a:t>Mean</a:t>
            </a:r>
            <a:r>
              <a:rPr lang="fr-CA" sz="1000" b="1" dirty="0" smtClean="0"/>
              <a:t> = 0.48</a:t>
            </a:r>
          </a:p>
          <a:p>
            <a:r>
              <a:rPr lang="fr-CA" sz="1000" b="1" dirty="0" smtClean="0"/>
              <a:t>SD= 0.36</a:t>
            </a:r>
          </a:p>
          <a:p>
            <a:r>
              <a:rPr lang="fr-CA" sz="1000" b="1" dirty="0" smtClean="0">
                <a:ea typeface="Cambria Math"/>
              </a:rPr>
              <a:t>Reference values (m±3</a:t>
            </a:r>
            <a:r>
              <a:rPr lang="el-GR" sz="1000" b="1" dirty="0" smtClean="0">
                <a:ea typeface="Cambria Math"/>
              </a:rPr>
              <a:t>σ</a:t>
            </a:r>
            <a:r>
              <a:rPr lang="fr-CA" sz="1000" b="1" dirty="0" smtClean="0">
                <a:ea typeface="Cambria Math"/>
              </a:rPr>
              <a:t>) = 0 - 1.56</a:t>
            </a:r>
            <a:endParaRPr lang="fr-CA" sz="1000" b="1" dirty="0"/>
          </a:p>
        </p:txBody>
      </p:sp>
      <p:sp>
        <p:nvSpPr>
          <p:cNvPr id="4" name="Rectangle 3"/>
          <p:cNvSpPr/>
          <p:nvPr/>
        </p:nvSpPr>
        <p:spPr>
          <a:xfrm>
            <a:off x="5148064" y="1196752"/>
            <a:ext cx="720080" cy="451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2" name="ZoneTexte 21"/>
          <p:cNvSpPr txBox="1"/>
          <p:nvPr/>
        </p:nvSpPr>
        <p:spPr>
          <a:xfrm>
            <a:off x="4264717" y="1052736"/>
            <a:ext cx="19843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000" b="1" dirty="0" err="1" smtClean="0"/>
              <a:t>Mean</a:t>
            </a:r>
            <a:r>
              <a:rPr lang="fr-CA" sz="1000" b="1" dirty="0" smtClean="0"/>
              <a:t> = 128.41</a:t>
            </a:r>
          </a:p>
          <a:p>
            <a:r>
              <a:rPr lang="fr-CA" sz="1000" b="1" dirty="0" smtClean="0"/>
              <a:t>SD = 45.68</a:t>
            </a:r>
          </a:p>
          <a:p>
            <a:r>
              <a:rPr lang="fr-CA" sz="1000" b="1" dirty="0">
                <a:ea typeface="Cambria Math"/>
              </a:rPr>
              <a:t>Reference </a:t>
            </a:r>
            <a:r>
              <a:rPr lang="fr-CA" sz="1000" b="1" dirty="0" smtClean="0">
                <a:ea typeface="Cambria Math"/>
              </a:rPr>
              <a:t>val. (</a:t>
            </a:r>
            <a:r>
              <a:rPr lang="fr-CA" sz="1000" b="1" dirty="0">
                <a:ea typeface="Cambria Math"/>
              </a:rPr>
              <a:t>m±3</a:t>
            </a:r>
            <a:r>
              <a:rPr lang="el-GR" sz="1000" b="1" dirty="0">
                <a:ea typeface="Cambria Math"/>
              </a:rPr>
              <a:t>σ</a:t>
            </a:r>
            <a:r>
              <a:rPr lang="fr-CA" sz="1000" b="1" dirty="0" smtClean="0">
                <a:ea typeface="Cambria Math"/>
              </a:rPr>
              <a:t>)= 0 - 265</a:t>
            </a:r>
            <a:endParaRPr lang="fr-CA" sz="1000" b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6948264" y="1056064"/>
            <a:ext cx="1882247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CA" sz="1000" b="1" dirty="0" err="1" smtClean="0"/>
              <a:t>Mean</a:t>
            </a:r>
            <a:r>
              <a:rPr lang="fr-CA" sz="1000" b="1" dirty="0" smtClean="0"/>
              <a:t> = 2.15</a:t>
            </a:r>
          </a:p>
          <a:p>
            <a:r>
              <a:rPr lang="fr-CA" sz="1000" b="1" dirty="0" smtClean="0"/>
              <a:t>SD= 1.38</a:t>
            </a:r>
          </a:p>
          <a:p>
            <a:r>
              <a:rPr lang="fr-CA" sz="1000" b="1" dirty="0">
                <a:ea typeface="Cambria Math"/>
              </a:rPr>
              <a:t>Reference </a:t>
            </a:r>
            <a:r>
              <a:rPr lang="fr-CA" sz="1000" b="1" dirty="0" smtClean="0">
                <a:ea typeface="Cambria Math"/>
              </a:rPr>
              <a:t>values (</a:t>
            </a:r>
            <a:r>
              <a:rPr lang="fr-CA" sz="1000" b="1" dirty="0">
                <a:ea typeface="Cambria Math"/>
              </a:rPr>
              <a:t>m±3</a:t>
            </a:r>
            <a:r>
              <a:rPr lang="el-GR" sz="1000" b="1" dirty="0">
                <a:ea typeface="Cambria Math"/>
              </a:rPr>
              <a:t>σ</a:t>
            </a:r>
            <a:r>
              <a:rPr lang="fr-CA" sz="1000" b="1" dirty="0">
                <a:ea typeface="Cambria Math"/>
              </a:rPr>
              <a:t>) = 0 - 6</a:t>
            </a:r>
            <a:endParaRPr lang="fr-CA" sz="1000" b="1" dirty="0"/>
          </a:p>
        </p:txBody>
      </p:sp>
      <p:sp>
        <p:nvSpPr>
          <p:cNvPr id="24" name="ZoneTexte 23"/>
          <p:cNvSpPr txBox="1"/>
          <p:nvPr/>
        </p:nvSpPr>
        <p:spPr>
          <a:xfrm>
            <a:off x="2316701" y="3871348"/>
            <a:ext cx="1947969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CA" sz="1000" b="1" dirty="0" err="1" smtClean="0"/>
              <a:t>Mean</a:t>
            </a:r>
            <a:r>
              <a:rPr lang="fr-CA" sz="1000" b="1" dirty="0" smtClean="0"/>
              <a:t> = 15.51</a:t>
            </a:r>
          </a:p>
          <a:p>
            <a:r>
              <a:rPr lang="fr-CA" sz="1000" b="1" dirty="0" smtClean="0"/>
              <a:t>SD= 6.42</a:t>
            </a:r>
          </a:p>
          <a:p>
            <a:r>
              <a:rPr lang="fr-CA" sz="1000" b="1" dirty="0">
                <a:ea typeface="Cambria Math"/>
              </a:rPr>
              <a:t>Reference </a:t>
            </a:r>
            <a:r>
              <a:rPr lang="fr-CA" sz="1000" b="1" dirty="0" smtClean="0">
                <a:ea typeface="Cambria Math"/>
              </a:rPr>
              <a:t>values (</a:t>
            </a:r>
            <a:r>
              <a:rPr lang="fr-CA" sz="1000" b="1" dirty="0">
                <a:ea typeface="Cambria Math"/>
              </a:rPr>
              <a:t>m±3</a:t>
            </a:r>
            <a:r>
              <a:rPr lang="el-GR" sz="1000" b="1" dirty="0">
                <a:ea typeface="Cambria Math"/>
              </a:rPr>
              <a:t>σ</a:t>
            </a:r>
            <a:r>
              <a:rPr lang="fr-CA" sz="1000" b="1" dirty="0">
                <a:ea typeface="Cambria Math"/>
              </a:rPr>
              <a:t>) = 0 -</a:t>
            </a:r>
            <a:r>
              <a:rPr lang="fr-CA" sz="1000" b="1" dirty="0" smtClean="0">
                <a:ea typeface="Cambria Math"/>
              </a:rPr>
              <a:t> 35</a:t>
            </a:r>
            <a:endParaRPr lang="fr-CA" sz="1000" b="1" dirty="0"/>
          </a:p>
        </p:txBody>
      </p:sp>
      <p:sp>
        <p:nvSpPr>
          <p:cNvPr id="25" name="ZoneTexte 24"/>
          <p:cNvSpPr txBox="1"/>
          <p:nvPr/>
        </p:nvSpPr>
        <p:spPr>
          <a:xfrm>
            <a:off x="5269029" y="3847900"/>
            <a:ext cx="2013693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CA" sz="1000" b="1" dirty="0" err="1" smtClean="0"/>
              <a:t>Mean</a:t>
            </a:r>
            <a:r>
              <a:rPr lang="fr-CA" sz="1000" b="1" dirty="0" smtClean="0"/>
              <a:t> = 283.50</a:t>
            </a:r>
          </a:p>
          <a:p>
            <a:r>
              <a:rPr lang="fr-CA" sz="1000" b="1" dirty="0" smtClean="0"/>
              <a:t>SD= 169.884</a:t>
            </a:r>
          </a:p>
          <a:p>
            <a:r>
              <a:rPr lang="fr-CA" sz="1000" b="1" dirty="0">
                <a:ea typeface="Cambria Math"/>
              </a:rPr>
              <a:t>Reference </a:t>
            </a:r>
            <a:r>
              <a:rPr lang="fr-CA" sz="1000" b="1" dirty="0" smtClean="0">
                <a:ea typeface="Cambria Math"/>
              </a:rPr>
              <a:t>values (</a:t>
            </a:r>
            <a:r>
              <a:rPr lang="fr-CA" sz="1000" b="1" dirty="0">
                <a:ea typeface="Cambria Math"/>
              </a:rPr>
              <a:t>m±3</a:t>
            </a:r>
            <a:r>
              <a:rPr lang="el-GR" sz="1000" b="1" dirty="0">
                <a:ea typeface="Cambria Math"/>
              </a:rPr>
              <a:t>σ</a:t>
            </a:r>
            <a:r>
              <a:rPr lang="fr-CA" sz="1000" b="1" dirty="0">
                <a:ea typeface="Cambria Math"/>
              </a:rPr>
              <a:t>) = 0 - </a:t>
            </a:r>
            <a:r>
              <a:rPr lang="fr-CA" sz="1000" b="1" dirty="0" smtClean="0">
                <a:ea typeface="Cambria Math"/>
              </a:rPr>
              <a:t>748</a:t>
            </a:r>
            <a:endParaRPr lang="fr-CA" sz="1000" b="1" dirty="0"/>
          </a:p>
        </p:txBody>
      </p:sp>
      <p:sp>
        <p:nvSpPr>
          <p:cNvPr id="27" name="ZoneTexte 26"/>
          <p:cNvSpPr txBox="1"/>
          <p:nvPr/>
        </p:nvSpPr>
        <p:spPr>
          <a:xfrm rot="16200000">
            <a:off x="2443127" y="1956040"/>
            <a:ext cx="13356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err="1" smtClean="0"/>
              <a:t>Number</a:t>
            </a:r>
            <a:r>
              <a:rPr lang="fr-CA" sz="1000" b="1" dirty="0" smtClean="0"/>
              <a:t> of </a:t>
            </a:r>
            <a:r>
              <a:rPr lang="fr-CA" sz="1000" b="1" dirty="0" err="1" smtClean="0"/>
              <a:t>Newborns</a:t>
            </a:r>
            <a:endParaRPr lang="fr-CA" sz="1000" b="1" dirty="0"/>
          </a:p>
        </p:txBody>
      </p:sp>
      <p:sp>
        <p:nvSpPr>
          <p:cNvPr id="28" name="ZoneTexte 27"/>
          <p:cNvSpPr txBox="1"/>
          <p:nvPr/>
        </p:nvSpPr>
        <p:spPr>
          <a:xfrm rot="16200000">
            <a:off x="5445415" y="1956040"/>
            <a:ext cx="13644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err="1" smtClean="0"/>
              <a:t>Number</a:t>
            </a:r>
            <a:r>
              <a:rPr lang="fr-CA" sz="1000" b="1" dirty="0" smtClean="0"/>
              <a:t> of </a:t>
            </a:r>
            <a:r>
              <a:rPr lang="fr-CA" sz="1000" b="1" dirty="0" err="1" smtClean="0"/>
              <a:t>Newborns</a:t>
            </a:r>
            <a:endParaRPr lang="fr-CA" sz="1000" b="1" dirty="0"/>
          </a:p>
        </p:txBody>
      </p:sp>
      <p:sp>
        <p:nvSpPr>
          <p:cNvPr id="29" name="ZoneTexte 28"/>
          <p:cNvSpPr txBox="1"/>
          <p:nvPr/>
        </p:nvSpPr>
        <p:spPr>
          <a:xfrm rot="16200000">
            <a:off x="3772987" y="4863895"/>
            <a:ext cx="13356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err="1" smtClean="0"/>
              <a:t>Number</a:t>
            </a:r>
            <a:r>
              <a:rPr lang="fr-CA" sz="1000" b="1" dirty="0" smtClean="0"/>
              <a:t> of </a:t>
            </a:r>
            <a:r>
              <a:rPr lang="fr-CA" sz="1000" b="1" dirty="0" err="1" smtClean="0"/>
              <a:t>Newborns</a:t>
            </a:r>
            <a:endParaRPr lang="fr-CA" sz="1000" b="1" dirty="0"/>
          </a:p>
        </p:txBody>
      </p:sp>
      <p:sp>
        <p:nvSpPr>
          <p:cNvPr id="30" name="ZoneTexte 29"/>
          <p:cNvSpPr txBox="1"/>
          <p:nvPr/>
        </p:nvSpPr>
        <p:spPr>
          <a:xfrm rot="16200000">
            <a:off x="726073" y="4863928"/>
            <a:ext cx="13356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000" b="1" dirty="0" err="1" smtClean="0"/>
              <a:t>Number</a:t>
            </a:r>
            <a:r>
              <a:rPr lang="fr-CA" sz="1000" b="1" dirty="0" smtClean="0"/>
              <a:t> of </a:t>
            </a:r>
            <a:r>
              <a:rPr lang="fr-CA" sz="1000" b="1" dirty="0" err="1" smtClean="0"/>
              <a:t>Newborns</a:t>
            </a:r>
            <a:endParaRPr lang="fr-CA" sz="1000" b="1" dirty="0"/>
          </a:p>
        </p:txBody>
      </p:sp>
      <p:cxnSp>
        <p:nvCxnSpPr>
          <p:cNvPr id="31" name="Connecteur droit 30"/>
          <p:cNvCxnSpPr/>
          <p:nvPr/>
        </p:nvCxnSpPr>
        <p:spPr>
          <a:xfrm>
            <a:off x="463776" y="62068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3995936" y="6530027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</a:t>
            </a:r>
            <a:r>
              <a:rPr lang="fr-CA" sz="1600" dirty="0" smtClean="0"/>
              <a:t>.,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7949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92" y="803765"/>
            <a:ext cx="8856984" cy="56495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0" y="368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b="1" dirty="0" err="1" smtClean="0">
                <a:solidFill>
                  <a:srgbClr val="002060"/>
                </a:solidFill>
              </a:rPr>
              <a:t>QuanLynx</a:t>
            </a:r>
            <a:r>
              <a:rPr lang="fr-CA" sz="3200" b="1" dirty="0" smtClean="0">
                <a:solidFill>
                  <a:srgbClr val="002060"/>
                </a:solidFill>
              </a:rPr>
              <a:t> (</a:t>
            </a:r>
            <a:r>
              <a:rPr lang="fr-CA" sz="3200" b="1" dirty="0" err="1" smtClean="0">
                <a:solidFill>
                  <a:srgbClr val="002060"/>
                </a:solidFill>
              </a:rPr>
              <a:t>MassLynx</a:t>
            </a:r>
            <a:r>
              <a:rPr lang="fr-CA" sz="3200" b="1" dirty="0" smtClean="0">
                <a:solidFill>
                  <a:srgbClr val="002060"/>
                </a:solidFill>
              </a:rPr>
              <a:t>) </a:t>
            </a:r>
            <a:r>
              <a:rPr lang="fr-CA" sz="3200" b="1" dirty="0" err="1" smtClean="0">
                <a:solidFill>
                  <a:srgbClr val="002060"/>
                </a:solidFill>
              </a:rPr>
              <a:t>Interpretation</a:t>
            </a:r>
            <a:r>
              <a:rPr lang="fr-CA" sz="3200" b="1" dirty="0" smtClean="0">
                <a:solidFill>
                  <a:srgbClr val="002060"/>
                </a:solidFill>
              </a:rPr>
              <a:t> of </a:t>
            </a:r>
            <a:r>
              <a:rPr lang="fr-CA" sz="3200" b="1" dirty="0" err="1" smtClean="0">
                <a:solidFill>
                  <a:srgbClr val="002060"/>
                </a:solidFill>
              </a:rPr>
              <a:t>Results</a:t>
            </a:r>
            <a:endParaRPr lang="fr-CA" sz="3200" b="1" dirty="0">
              <a:solidFill>
                <a:srgbClr val="002060"/>
              </a:solidFill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463776" y="603272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463776" y="6565453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3995936" y="6565453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</a:t>
            </a:r>
            <a:r>
              <a:rPr lang="fr-CA" sz="1600" dirty="0" smtClean="0"/>
              <a:t>.,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247756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880829"/>
              </p:ext>
            </p:extLst>
          </p:nvPr>
        </p:nvGraphicFramePr>
        <p:xfrm>
          <a:off x="179512" y="1484784"/>
          <a:ext cx="8844623" cy="2987040"/>
        </p:xfrm>
        <a:graphic>
          <a:graphicData uri="http://schemas.openxmlformats.org/drawingml/2006/table">
            <a:tbl>
              <a:tblPr/>
              <a:tblGrid>
                <a:gridCol w="864096"/>
                <a:gridCol w="1008112"/>
                <a:gridCol w="1509321"/>
                <a:gridCol w="798512"/>
                <a:gridCol w="1159510"/>
                <a:gridCol w="798512"/>
                <a:gridCol w="971296"/>
                <a:gridCol w="1735264"/>
              </a:tblGrid>
              <a:tr h="1745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CA" sz="18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Gender</a:t>
                      </a:r>
                      <a:endParaRPr lang="fr-CA" sz="1800" b="1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CA" sz="18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Age (</a:t>
                      </a:r>
                      <a:r>
                        <a:rPr lang="fr-CA" sz="18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Years</a:t>
                      </a:r>
                      <a:r>
                        <a:rPr lang="fr-CA" sz="18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fr-CA" sz="1800" b="1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CA" sz="18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Disorders</a:t>
                      </a:r>
                      <a:endParaRPr lang="fr-CA" sz="1800" b="1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800" b="1" i="0" u="none" strike="noStrike" dirty="0" err="1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Uracil</a:t>
                      </a:r>
                      <a:endParaRPr lang="fr-CA" sz="1800" b="1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8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GA</a:t>
                      </a:r>
                      <a:endParaRPr lang="fr-CA" sz="1800" b="1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8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Creatine</a:t>
                      </a:r>
                      <a:endParaRPr lang="fr-CA" sz="1800" b="1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8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   </a:t>
                      </a:r>
                      <a:r>
                        <a:rPr lang="fr-CA" sz="18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Orotic</a:t>
                      </a:r>
                      <a:r>
                        <a:rPr lang="fr-CA" sz="18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 a.</a:t>
                      </a:r>
                      <a:endParaRPr lang="fr-CA" sz="1800" b="1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8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GA/</a:t>
                      </a:r>
                      <a:r>
                        <a:rPr lang="fr-CA" sz="18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creatine</a:t>
                      </a:r>
                      <a:endParaRPr lang="fr-CA" sz="1800" b="1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531"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2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μ</a:t>
                      </a:r>
                      <a:r>
                        <a:rPr lang="fr-CA" sz="12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mol/</a:t>
                      </a:r>
                      <a:r>
                        <a:rPr lang="fr-CA" sz="1200" b="1" i="0" u="none" strike="noStrike" dirty="0" err="1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mmol</a:t>
                      </a:r>
                      <a:endParaRPr lang="fr-CA" sz="1200" b="1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2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μ</a:t>
                      </a:r>
                      <a:r>
                        <a:rPr lang="fr-CA" sz="12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mol/</a:t>
                      </a:r>
                      <a:r>
                        <a:rPr lang="fr-CA" sz="1200" b="1" i="0" u="none" strike="noStrike" dirty="0" err="1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mmol</a:t>
                      </a:r>
                      <a:endParaRPr lang="fr-CA" sz="1200" b="1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2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μ</a:t>
                      </a:r>
                      <a:r>
                        <a:rPr lang="fr-CA" sz="12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mol/</a:t>
                      </a:r>
                      <a:r>
                        <a:rPr lang="fr-CA" sz="1200" b="1" i="0" u="none" strike="noStrike" dirty="0" err="1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mmol</a:t>
                      </a:r>
                      <a:endParaRPr lang="fr-CA" sz="1200" b="1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    </a:t>
                      </a:r>
                      <a:r>
                        <a:rPr lang="el-GR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μ</a:t>
                      </a:r>
                      <a:r>
                        <a:rPr lang="fr-CA" sz="12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mol/</a:t>
                      </a:r>
                      <a:r>
                        <a:rPr lang="fr-CA" sz="1200" b="1" i="0" u="none" strike="noStrike" dirty="0" err="1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mmol</a:t>
                      </a:r>
                      <a:endParaRPr lang="fr-CA" sz="1200" b="1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CA" sz="1200" b="1" i="0" u="none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4531"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CRTR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2583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531"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GAMT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8.87</a:t>
                      </a:r>
                      <a:endParaRPr lang="fr-CA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531">
                <a:tc gridSpan="3">
                  <a:txBody>
                    <a:bodyPr/>
                    <a:lstStyle/>
                    <a:p>
                      <a:pPr algn="r" fontAlgn="b"/>
                      <a:r>
                        <a:rPr lang="fr-CA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Reference values</a:t>
                      </a:r>
                      <a:endParaRPr lang="fr-CA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0-30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4-220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6-1500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0-4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74531"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GAMT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54.12</a:t>
                      </a:r>
                      <a:endParaRPr lang="fr-CA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531"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HHH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531"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OTC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0.12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531"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GAMT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6.68</a:t>
                      </a:r>
                      <a:endParaRPr lang="fr-CA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531">
                <a:tc gridSpan="3">
                  <a:txBody>
                    <a:bodyPr/>
                    <a:lstStyle/>
                    <a:p>
                      <a:pPr algn="r" fontAlgn="b"/>
                      <a:r>
                        <a:rPr lang="fr-CA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Reference values</a:t>
                      </a:r>
                      <a:endParaRPr lang="fr-CA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0-30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3-112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17-720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0-4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</a:tr>
              <a:tr h="174531"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</a:rPr>
                        <a:t>HHH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0.28</a:t>
                      </a:r>
                      <a:endParaRPr lang="fr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74531">
                <a:tc gridSpan="3">
                  <a:txBody>
                    <a:bodyPr/>
                    <a:lstStyle/>
                    <a:p>
                      <a:pPr algn="r" fontAlgn="b"/>
                      <a:r>
                        <a:rPr lang="fr-CA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Reference</a:t>
                      </a:r>
                      <a:r>
                        <a:rPr lang="fr-CA" sz="1600" b="1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values</a:t>
                      </a:r>
                      <a:endParaRPr lang="fr-CA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0-20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3-112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11-560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0-1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-90403" y="66588"/>
            <a:ext cx="93965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350" b="1" dirty="0" smtClean="0"/>
              <a:t>Urine Analyses </a:t>
            </a:r>
            <a:r>
              <a:rPr lang="fr-CA" sz="3350" b="1" dirty="0" smtClean="0">
                <a:sym typeface="Wingdings 3" panose="05040102010807070707" pitchFamily="18" charset="2"/>
              </a:rPr>
              <a:t> </a:t>
            </a:r>
            <a:r>
              <a:rPr lang="fr-CA" sz="3350" b="1" dirty="0" err="1" smtClean="0">
                <a:sym typeface="Wingdings 3" panose="05040102010807070707" pitchFamily="18" charset="2"/>
              </a:rPr>
              <a:t>Confirmed</a:t>
            </a:r>
            <a:r>
              <a:rPr lang="fr-CA" sz="3350" b="1" dirty="0" smtClean="0">
                <a:sym typeface="Wingdings 3" panose="05040102010807070707" pitchFamily="18" charset="2"/>
              </a:rPr>
              <a:t> Cases by UP</a:t>
            </a:r>
            <a:r>
              <a:rPr lang="fr-CA" sz="3350" b="1" dirty="0" smtClean="0"/>
              <a:t>LC-MS/MS</a:t>
            </a:r>
            <a:endParaRPr lang="fr-CA" sz="3350" b="1" dirty="0"/>
          </a:p>
        </p:txBody>
      </p:sp>
      <p:sp>
        <p:nvSpPr>
          <p:cNvPr id="7" name="Rectangle 6"/>
          <p:cNvSpPr/>
          <p:nvPr/>
        </p:nvSpPr>
        <p:spPr>
          <a:xfrm>
            <a:off x="3473542" y="4707037"/>
            <a:ext cx="59761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b="1" dirty="0" smtClean="0"/>
              <a:t>Asai., </a:t>
            </a:r>
            <a:r>
              <a:rPr lang="da-DK" b="1" i="1" dirty="0" smtClean="0"/>
              <a:t>et </a:t>
            </a:r>
            <a:r>
              <a:rPr lang="da-DK" b="1" i="1" dirty="0"/>
              <a:t>al</a:t>
            </a:r>
            <a:r>
              <a:rPr lang="da-DK" b="1" dirty="0"/>
              <a:t>. </a:t>
            </a:r>
            <a:r>
              <a:rPr lang="da-DK" b="1" i="1" dirty="0" smtClean="0"/>
              <a:t>Petriatrics International  </a:t>
            </a:r>
            <a:r>
              <a:rPr lang="da-DK" b="1" dirty="0" smtClean="0"/>
              <a:t>2000;42:499-503</a:t>
            </a:r>
            <a:endParaRPr lang="fr-CA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48887" y="4691648"/>
            <a:ext cx="3424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b="1" dirty="0" smtClean="0"/>
              <a:t>Reference values </a:t>
            </a:r>
            <a:r>
              <a:rPr lang="fr-CA" sz="2000" b="1" dirty="0" err="1" smtClean="0"/>
              <a:t>according</a:t>
            </a:r>
            <a:r>
              <a:rPr lang="fr-CA" sz="2000" b="1" dirty="0" smtClean="0"/>
              <a:t> to:</a:t>
            </a:r>
            <a:endParaRPr lang="fr-CA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3473542" y="5158933"/>
            <a:ext cx="5580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b="1" dirty="0" smtClean="0"/>
              <a:t>Young., </a:t>
            </a:r>
            <a:r>
              <a:rPr lang="da-DK" b="1" i="1" dirty="0" smtClean="0"/>
              <a:t>et </a:t>
            </a:r>
            <a:r>
              <a:rPr lang="da-DK" b="1" i="1" dirty="0"/>
              <a:t>al</a:t>
            </a:r>
            <a:r>
              <a:rPr lang="da-DK" b="1" dirty="0"/>
              <a:t>. </a:t>
            </a:r>
            <a:r>
              <a:rPr lang="da-DK" b="1" i="1" dirty="0" smtClean="0"/>
              <a:t>Current Protocols in Human Genetics </a:t>
            </a:r>
            <a:r>
              <a:rPr lang="da-DK" b="1" dirty="0" smtClean="0"/>
              <a:t>2007;17.3.1-17.3.18</a:t>
            </a:r>
            <a:endParaRPr lang="fr-CA" b="1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63776" y="764704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6377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3995936" y="6491322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 smtClean="0"/>
              <a:t>Auray-Blais C, </a:t>
            </a:r>
            <a:r>
              <a:rPr lang="fr-CA" sz="1600" i="1" dirty="0" smtClean="0"/>
              <a:t>et al</a:t>
            </a:r>
            <a:r>
              <a:rPr lang="fr-CA" sz="1600" dirty="0" smtClean="0"/>
              <a:t>., </a:t>
            </a:r>
            <a:r>
              <a:rPr lang="fr-CA" sz="1600" i="1" dirty="0" smtClean="0"/>
              <a:t>Clin </a:t>
            </a:r>
            <a:r>
              <a:rPr lang="fr-CA" sz="1600" i="1" dirty="0" err="1" smtClean="0"/>
              <a:t>Chim</a:t>
            </a:r>
            <a:r>
              <a:rPr lang="fr-CA" sz="1600" i="1" dirty="0" smtClean="0"/>
              <a:t> Acta</a:t>
            </a:r>
            <a:r>
              <a:rPr lang="fr-CA" sz="1600" dirty="0" smtClean="0"/>
              <a:t>, 436, 249-255, 2014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426491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-10834" y="116632"/>
            <a:ext cx="9071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b="1" dirty="0" smtClean="0"/>
              <a:t>Conclusions</a:t>
            </a:r>
            <a:endParaRPr lang="fr-CA" sz="3600" b="1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463776" y="98072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463776" y="666936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26476" y="1064060"/>
            <a:ext cx="929805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 3" panose="05040102010807070707" pitchFamily="18" charset="2"/>
              <a:buChar char="Ê"/>
            </a:pPr>
            <a:r>
              <a:rPr lang="fr-CA" sz="2400" b="1" dirty="0" smtClean="0">
                <a:solidFill>
                  <a:srgbClr val="0000FF"/>
                </a:solidFill>
              </a:rPr>
              <a:t>Importance of </a:t>
            </a:r>
            <a:r>
              <a:rPr lang="fr-CA" sz="2400" b="1" dirty="0" err="1" smtClean="0">
                <a:solidFill>
                  <a:srgbClr val="0000FF"/>
                </a:solidFill>
              </a:rPr>
              <a:t>early</a:t>
            </a:r>
            <a:r>
              <a:rPr lang="fr-CA" sz="2400" b="1" dirty="0" smtClean="0">
                <a:solidFill>
                  <a:srgbClr val="0000FF"/>
                </a:solidFill>
              </a:rPr>
              <a:t> </a:t>
            </a:r>
            <a:r>
              <a:rPr lang="fr-CA" sz="2400" b="1" dirty="0" err="1" smtClean="0">
                <a:solidFill>
                  <a:srgbClr val="0000FF"/>
                </a:solidFill>
              </a:rPr>
              <a:t>detection</a:t>
            </a:r>
            <a:r>
              <a:rPr lang="fr-CA" sz="2400" b="1" dirty="0" smtClean="0">
                <a:solidFill>
                  <a:srgbClr val="0000FF"/>
                </a:solidFill>
              </a:rPr>
              <a:t> </a:t>
            </a:r>
            <a:r>
              <a:rPr lang="fr-CA" sz="2400" b="1" dirty="0" err="1" smtClean="0">
                <a:solidFill>
                  <a:srgbClr val="0000FF"/>
                </a:solidFill>
              </a:rPr>
              <a:t>after</a:t>
            </a:r>
            <a:r>
              <a:rPr lang="fr-CA" sz="2400" b="1" dirty="0" smtClean="0">
                <a:solidFill>
                  <a:srgbClr val="0000FF"/>
                </a:solidFill>
              </a:rPr>
              <a:t> </a:t>
            </a:r>
            <a:r>
              <a:rPr lang="fr-CA" sz="2400" b="1" dirty="0" err="1" smtClean="0">
                <a:solidFill>
                  <a:srgbClr val="0000FF"/>
                </a:solidFill>
              </a:rPr>
              <a:t>birth</a:t>
            </a:r>
            <a:r>
              <a:rPr lang="fr-CA" sz="2400" b="1" dirty="0" smtClean="0">
                <a:solidFill>
                  <a:srgbClr val="0000FF"/>
                </a:solidFill>
              </a:rPr>
              <a:t>:</a:t>
            </a:r>
            <a:br>
              <a:rPr lang="fr-CA" sz="2400" b="1" dirty="0" smtClean="0">
                <a:solidFill>
                  <a:srgbClr val="0000FF"/>
                </a:solidFill>
              </a:rPr>
            </a:br>
            <a:r>
              <a:rPr lang="fr-CA" sz="2400" dirty="0" smtClean="0">
                <a:solidFill>
                  <a:srgbClr val="0000FF"/>
                </a:solidFill>
              </a:rPr>
              <a:t>	</a:t>
            </a:r>
            <a:r>
              <a:rPr lang="fr-CA" sz="2400" dirty="0" smtClean="0"/>
              <a:t>- </a:t>
            </a:r>
            <a:r>
              <a:rPr lang="fr-CA" sz="2400" dirty="0" err="1"/>
              <a:t>E</a:t>
            </a:r>
            <a:r>
              <a:rPr lang="fr-CA" sz="2400" dirty="0" err="1" smtClean="0"/>
              <a:t>arly</a:t>
            </a:r>
            <a:r>
              <a:rPr lang="fr-CA" sz="2400" dirty="0" smtClean="0"/>
              <a:t> </a:t>
            </a:r>
            <a:r>
              <a:rPr lang="fr-CA" sz="2400" dirty="0" err="1" smtClean="0"/>
              <a:t>treatment</a:t>
            </a:r>
            <a:r>
              <a:rPr lang="fr-CA" sz="2400" dirty="0" smtClean="0"/>
              <a:t>;</a:t>
            </a:r>
            <a:br>
              <a:rPr lang="fr-CA" sz="2400" dirty="0" smtClean="0"/>
            </a:br>
            <a:r>
              <a:rPr lang="fr-CA" sz="2400" dirty="0" smtClean="0"/>
              <a:t>	- </a:t>
            </a:r>
            <a:r>
              <a:rPr lang="fr-CA" sz="2400" dirty="0"/>
              <a:t>A</a:t>
            </a:r>
            <a:r>
              <a:rPr lang="fr-CA" sz="2400" dirty="0" smtClean="0"/>
              <a:t>lter the progression of </a:t>
            </a:r>
            <a:r>
              <a:rPr lang="fr-CA" sz="2400" dirty="0" err="1" smtClean="0"/>
              <a:t>disease</a:t>
            </a:r>
            <a:r>
              <a:rPr lang="fr-CA" sz="2400" dirty="0" smtClean="0"/>
              <a:t>;</a:t>
            </a:r>
          </a:p>
          <a:p>
            <a:pPr lvl="1"/>
            <a:r>
              <a:rPr lang="fr-CA" sz="2400" dirty="0"/>
              <a:t>	</a:t>
            </a:r>
            <a:r>
              <a:rPr lang="fr-CA" sz="2400" dirty="0" smtClean="0"/>
              <a:t>- </a:t>
            </a:r>
            <a:r>
              <a:rPr lang="fr-CA" sz="2400" dirty="0" err="1" smtClean="0"/>
              <a:t>Genetic</a:t>
            </a:r>
            <a:r>
              <a:rPr lang="fr-CA" sz="2400" dirty="0" smtClean="0"/>
              <a:t> </a:t>
            </a:r>
            <a:r>
              <a:rPr lang="fr-CA" sz="2400" dirty="0" err="1" smtClean="0"/>
              <a:t>counselling</a:t>
            </a:r>
            <a:r>
              <a:rPr lang="fr-CA" sz="2400" dirty="0"/>
              <a:t> </a:t>
            </a:r>
            <a:r>
              <a:rPr lang="fr-CA" sz="2400" dirty="0" err="1" smtClean="0"/>
              <a:t>offered</a:t>
            </a:r>
            <a:r>
              <a:rPr lang="fr-CA" sz="2400" dirty="0" smtClean="0"/>
              <a:t>;</a:t>
            </a:r>
          </a:p>
          <a:p>
            <a:pPr lvl="1"/>
            <a:r>
              <a:rPr lang="fr-CA" sz="2400" dirty="0"/>
              <a:t>	</a:t>
            </a:r>
            <a:r>
              <a:rPr lang="fr-CA" sz="2400" dirty="0" smtClean="0"/>
              <a:t>- Urine </a:t>
            </a:r>
            <a:r>
              <a:rPr lang="fr-CA" sz="2400" dirty="0" err="1" smtClean="0"/>
              <a:t>specimens</a:t>
            </a:r>
            <a:r>
              <a:rPr lang="fr-CA" sz="2400" dirty="0" smtClean="0"/>
              <a:t> </a:t>
            </a:r>
            <a:r>
              <a:rPr lang="fr-CA" sz="2400" dirty="0" err="1" smtClean="0"/>
              <a:t>collected</a:t>
            </a:r>
            <a:r>
              <a:rPr lang="fr-CA" sz="2400" dirty="0" smtClean="0"/>
              <a:t>: non invasive;</a:t>
            </a:r>
            <a:endParaRPr lang="en-CA" sz="2400" dirty="0" smtClean="0"/>
          </a:p>
          <a:p>
            <a:pPr lvl="1" indent="-457200">
              <a:tabLst>
                <a:tab pos="363538" algn="l"/>
              </a:tabLst>
            </a:pPr>
            <a:r>
              <a:rPr lang="fr-CA" sz="2400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sz="2300" b="1" dirty="0" err="1" smtClean="0">
                <a:solidFill>
                  <a:srgbClr val="0000FF"/>
                </a:solidFill>
                <a:sym typeface="Wingdings 3" panose="05040102010807070707" pitchFamily="18" charset="2"/>
              </a:rPr>
              <a:t>Feasibility</a:t>
            </a:r>
            <a:r>
              <a:rPr lang="fr-CA" sz="23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 of </a:t>
            </a:r>
            <a:r>
              <a:rPr lang="fr-CA" sz="2300" b="1" dirty="0" err="1" smtClean="0">
                <a:solidFill>
                  <a:srgbClr val="0000FF"/>
                </a:solidFill>
                <a:sym typeface="Wingdings 3" panose="05040102010807070707" pitchFamily="18" charset="2"/>
              </a:rPr>
              <a:t>detection</a:t>
            </a:r>
            <a:r>
              <a:rPr lang="fr-CA" sz="23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 of all 5 </a:t>
            </a:r>
            <a:r>
              <a:rPr lang="fr-CA" sz="2300" b="1" dirty="0" err="1" smtClean="0">
                <a:solidFill>
                  <a:srgbClr val="0000FF"/>
                </a:solidFill>
                <a:sym typeface="Wingdings 3" panose="05040102010807070707" pitchFamily="18" charset="2"/>
              </a:rPr>
              <a:t>disorders</a:t>
            </a:r>
            <a:r>
              <a:rPr lang="fr-CA" sz="23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: </a:t>
            </a:r>
            <a:br>
              <a:rPr lang="fr-CA" sz="23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</a:br>
            <a:r>
              <a:rPr lang="fr-CA" sz="2400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	</a:t>
            </a:r>
            <a:r>
              <a:rPr lang="fr-CA" sz="2400" dirty="0" smtClean="0">
                <a:sym typeface="Wingdings 3" panose="05040102010807070707" pitchFamily="18" charset="2"/>
              </a:rPr>
              <a:t>- </a:t>
            </a:r>
            <a:r>
              <a:rPr lang="fr-CA" sz="2400" dirty="0" err="1">
                <a:sym typeface="Wingdings 3" panose="05040102010807070707" pitchFamily="18" charset="2"/>
              </a:rPr>
              <a:t>F</a:t>
            </a:r>
            <a:r>
              <a:rPr lang="fr-CA" sz="2400" dirty="0" err="1" smtClean="0">
                <a:sym typeface="Wingdings 3" panose="05040102010807070707" pitchFamily="18" charset="2"/>
              </a:rPr>
              <a:t>rom</a:t>
            </a:r>
            <a:r>
              <a:rPr lang="fr-CA" sz="2400" dirty="0" smtClean="0">
                <a:sym typeface="Wingdings 3" panose="05040102010807070707" pitchFamily="18" charset="2"/>
              </a:rPr>
              <a:t> </a:t>
            </a:r>
            <a:r>
              <a:rPr lang="fr-CA" sz="2400" dirty="0" err="1" smtClean="0">
                <a:sym typeface="Wingdings 3" panose="05040102010807070707" pitchFamily="18" charset="2"/>
              </a:rPr>
              <a:t>existing</a:t>
            </a:r>
            <a:r>
              <a:rPr lang="fr-CA" sz="2400" dirty="0" smtClean="0">
                <a:sym typeface="Wingdings 3" panose="05040102010807070707" pitchFamily="18" charset="2"/>
              </a:rPr>
              <a:t> urine </a:t>
            </a:r>
            <a:r>
              <a:rPr lang="fr-CA" sz="2400" dirty="0" err="1" smtClean="0">
                <a:sym typeface="Wingdings 3" panose="05040102010807070707" pitchFamily="18" charset="2"/>
              </a:rPr>
              <a:t>samples</a:t>
            </a:r>
            <a:r>
              <a:rPr lang="fr-CA" sz="2400" dirty="0">
                <a:sym typeface="Wingdings 3" panose="05040102010807070707" pitchFamily="18" charset="2"/>
              </a:rPr>
              <a:t>;</a:t>
            </a:r>
            <a:r>
              <a:rPr lang="fr-CA" sz="2400" dirty="0" smtClean="0">
                <a:solidFill>
                  <a:srgbClr val="0000FF"/>
                </a:solidFill>
                <a:sym typeface="Wingdings 3" panose="05040102010807070707" pitchFamily="18" charset="2"/>
              </a:rPr>
              <a:t/>
            </a:r>
            <a:br>
              <a:rPr lang="fr-CA" sz="2400" dirty="0" smtClean="0">
                <a:solidFill>
                  <a:srgbClr val="0000FF"/>
                </a:solidFill>
                <a:sym typeface="Wingdings 3" panose="05040102010807070707" pitchFamily="18" charset="2"/>
              </a:rPr>
            </a:br>
            <a:r>
              <a:rPr lang="fr-CA" sz="2400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	</a:t>
            </a:r>
            <a:r>
              <a:rPr lang="fr-CA" sz="2400" dirty="0" smtClean="0">
                <a:sym typeface="Wingdings 3" panose="05040102010807070707" pitchFamily="18" charset="2"/>
              </a:rPr>
              <a:t>- </a:t>
            </a:r>
            <a:r>
              <a:rPr lang="fr-CA" sz="2400" dirty="0">
                <a:sym typeface="Wingdings 3" panose="05040102010807070707" pitchFamily="18" charset="2"/>
              </a:rPr>
              <a:t>S</a:t>
            </a:r>
            <a:r>
              <a:rPr lang="fr-CA" sz="2400" dirty="0" smtClean="0">
                <a:sym typeface="Wingdings 3" panose="05040102010807070707" pitchFamily="18" charset="2"/>
              </a:rPr>
              <a:t>imple, </a:t>
            </a:r>
            <a:r>
              <a:rPr lang="fr-CA" sz="2400" dirty="0" err="1" smtClean="0">
                <a:sym typeface="Wingdings 3" panose="05040102010807070707" pitchFamily="18" charset="2"/>
              </a:rPr>
              <a:t>rapid</a:t>
            </a:r>
            <a:r>
              <a:rPr lang="fr-CA" sz="2400" dirty="0" smtClean="0">
                <a:sym typeface="Wingdings 3" panose="05040102010807070707" pitchFamily="18" charset="2"/>
              </a:rPr>
              <a:t>, efficient and </a:t>
            </a:r>
            <a:r>
              <a:rPr lang="fr-CA" sz="2400" dirty="0" err="1" smtClean="0">
                <a:sym typeface="Wingdings 3" panose="05040102010807070707" pitchFamily="18" charset="2"/>
              </a:rPr>
              <a:t>robust</a:t>
            </a:r>
            <a:r>
              <a:rPr lang="fr-CA" sz="2400" dirty="0" smtClean="0">
                <a:sym typeface="Wingdings 3" panose="05040102010807070707" pitchFamily="18" charset="2"/>
              </a:rPr>
              <a:t> </a:t>
            </a:r>
            <a:r>
              <a:rPr lang="fr-CA" sz="2400" dirty="0" err="1" smtClean="0">
                <a:sym typeface="Wingdings 3" panose="05040102010807070707" pitchFamily="18" charset="2"/>
              </a:rPr>
              <a:t>method</a:t>
            </a:r>
            <a:r>
              <a:rPr lang="fr-CA" sz="2400" dirty="0" smtClean="0">
                <a:sym typeface="Wingdings 3" panose="05040102010807070707" pitchFamily="18" charset="2"/>
              </a:rPr>
              <a:t>;</a:t>
            </a:r>
            <a:endParaRPr lang="fr-CA" sz="2400" dirty="0"/>
          </a:p>
          <a:p>
            <a:pPr lvl="1" indent="-457200"/>
            <a:r>
              <a:rPr lang="fr-CA" sz="2400" dirty="0" smtClean="0"/>
              <a:t>		- </a:t>
            </a:r>
            <a:r>
              <a:rPr lang="fr-CA" sz="2400" dirty="0" err="1" smtClean="0"/>
              <a:t>Validated</a:t>
            </a:r>
            <a:r>
              <a:rPr lang="fr-CA" sz="2400" dirty="0" smtClean="0"/>
              <a:t> </a:t>
            </a:r>
            <a:r>
              <a:rPr lang="fr-CA" sz="2400" dirty="0" err="1" smtClean="0"/>
              <a:t>method</a:t>
            </a:r>
            <a:r>
              <a:rPr lang="fr-CA" sz="2400" dirty="0" smtClean="0"/>
              <a:t>: </a:t>
            </a:r>
            <a:r>
              <a:rPr lang="fr-CA" sz="2400" dirty="0" err="1" smtClean="0"/>
              <a:t>linearity</a:t>
            </a:r>
            <a:r>
              <a:rPr lang="fr-CA" sz="2400" dirty="0" smtClean="0"/>
              <a:t>, </a:t>
            </a:r>
            <a:r>
              <a:rPr lang="fr-CA" sz="2400" dirty="0" err="1" smtClean="0"/>
              <a:t>interday</a:t>
            </a:r>
            <a:r>
              <a:rPr lang="fr-CA" sz="2400" dirty="0" smtClean="0"/>
              <a:t> and </a:t>
            </a:r>
            <a:r>
              <a:rPr lang="fr-CA" sz="2400" dirty="0" err="1" smtClean="0"/>
              <a:t>intraday</a:t>
            </a:r>
            <a:r>
              <a:rPr lang="fr-CA" sz="2400" dirty="0" smtClean="0"/>
              <a:t> variation, LOD, </a:t>
            </a:r>
            <a:br>
              <a:rPr lang="fr-CA" sz="2400" dirty="0" smtClean="0"/>
            </a:br>
            <a:r>
              <a:rPr lang="fr-CA" sz="2400" dirty="0" smtClean="0"/>
              <a:t>  	  LOQ, </a:t>
            </a:r>
            <a:r>
              <a:rPr lang="fr-CA" sz="2400" dirty="0" err="1" smtClean="0"/>
              <a:t>reproducibility</a:t>
            </a:r>
            <a:r>
              <a:rPr lang="fr-CA" sz="2400" dirty="0" smtClean="0"/>
              <a:t>, </a:t>
            </a:r>
            <a:r>
              <a:rPr lang="fr-CA" sz="2400" dirty="0" err="1" smtClean="0"/>
              <a:t>recovery</a:t>
            </a:r>
            <a:r>
              <a:rPr lang="fr-CA" sz="2400" dirty="0" smtClean="0"/>
              <a:t>, </a:t>
            </a:r>
            <a:r>
              <a:rPr lang="fr-CA" sz="2400" dirty="0" err="1" smtClean="0"/>
              <a:t>stability</a:t>
            </a:r>
            <a:r>
              <a:rPr lang="fr-CA" sz="2400" dirty="0" smtClean="0"/>
              <a:t>; </a:t>
            </a:r>
          </a:p>
          <a:p>
            <a:pPr lvl="1" indent="-457200"/>
            <a:r>
              <a:rPr lang="fr-CA" sz="2400" dirty="0"/>
              <a:t>	</a:t>
            </a:r>
            <a:r>
              <a:rPr lang="fr-CA" sz="2400" dirty="0" smtClean="0"/>
              <a:t>	- </a:t>
            </a:r>
            <a:r>
              <a:rPr lang="fr-CA" sz="2400" dirty="0"/>
              <a:t>S</a:t>
            </a:r>
            <a:r>
              <a:rPr lang="fr-CA" sz="2400" dirty="0" smtClean="0"/>
              <a:t>hort </a:t>
            </a:r>
            <a:r>
              <a:rPr lang="fr-CA" sz="2400" dirty="0" err="1" smtClean="0"/>
              <a:t>method</a:t>
            </a:r>
            <a:r>
              <a:rPr lang="fr-CA" sz="2400" dirty="0" smtClean="0"/>
              <a:t>: 2 min </a:t>
            </a:r>
            <a:r>
              <a:rPr lang="fr-CA" sz="2400" dirty="0" err="1" smtClean="0"/>
              <a:t>allowing</a:t>
            </a:r>
            <a:r>
              <a:rPr lang="fr-CA" sz="2400" dirty="0" smtClean="0"/>
              <a:t> mass screening;</a:t>
            </a:r>
          </a:p>
          <a:p>
            <a:pPr lvl="1" indent="-457200"/>
            <a:r>
              <a:rPr lang="fr-CA" sz="2400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fr-CA" sz="24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Major </a:t>
            </a:r>
            <a:r>
              <a:rPr lang="fr-CA" sz="2400" b="1" dirty="0" err="1" smtClean="0">
                <a:solidFill>
                  <a:srgbClr val="0000FF"/>
                </a:solidFill>
                <a:sym typeface="Wingdings 3" panose="05040102010807070707" pitchFamily="18" charset="2"/>
              </a:rPr>
              <a:t>advantages</a:t>
            </a:r>
            <a:r>
              <a:rPr lang="fr-CA" sz="24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 for </a:t>
            </a:r>
            <a:r>
              <a:rPr lang="fr-CA" sz="2400" b="1" dirty="0" err="1" smtClean="0">
                <a:solidFill>
                  <a:srgbClr val="0000FF"/>
                </a:solidFill>
                <a:sym typeface="Wingdings 3" panose="05040102010807070707" pitchFamily="18" charset="2"/>
              </a:rPr>
              <a:t>newborns</a:t>
            </a:r>
            <a:r>
              <a:rPr lang="fr-CA" sz="24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  <a:t/>
            </a:r>
            <a:br>
              <a:rPr lang="fr-CA" sz="2400" b="1" dirty="0" smtClean="0">
                <a:solidFill>
                  <a:srgbClr val="0000FF"/>
                </a:solidFill>
                <a:sym typeface="Wingdings 3" panose="05040102010807070707" pitchFamily="18" charset="2"/>
              </a:rPr>
            </a:br>
            <a:r>
              <a:rPr lang="fr-CA" sz="2400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	</a:t>
            </a:r>
            <a:r>
              <a:rPr lang="fr-CA" sz="2400" dirty="0" smtClean="0">
                <a:sym typeface="Wingdings 3" panose="05040102010807070707" pitchFamily="18" charset="2"/>
              </a:rPr>
              <a:t>- </a:t>
            </a:r>
            <a:r>
              <a:rPr lang="fr-CA" sz="2400" dirty="0">
                <a:sym typeface="Wingdings 3" panose="05040102010807070707" pitchFamily="18" charset="2"/>
              </a:rPr>
              <a:t>S</a:t>
            </a:r>
            <a:r>
              <a:rPr lang="fr-CA" sz="2400" dirty="0" smtClean="0">
                <a:sym typeface="Wingdings 3" panose="05040102010807070707" pitchFamily="18" charset="2"/>
              </a:rPr>
              <a:t>creening </a:t>
            </a:r>
            <a:r>
              <a:rPr lang="fr-CA" sz="2400" dirty="0" err="1" smtClean="0">
                <a:sym typeface="Wingdings 3" panose="05040102010807070707" pitchFamily="18" charset="2"/>
              </a:rPr>
              <a:t>allows</a:t>
            </a:r>
            <a:r>
              <a:rPr lang="fr-CA" sz="2400" dirty="0" smtClean="0">
                <a:sym typeface="Wingdings 3" panose="05040102010807070707" pitchFamily="18" charset="2"/>
              </a:rPr>
              <a:t> </a:t>
            </a:r>
            <a:r>
              <a:rPr lang="fr-CA" sz="2400" dirty="0" err="1" smtClean="0">
                <a:sym typeface="Wingdings 3" panose="05040102010807070707" pitchFamily="18" charset="2"/>
              </a:rPr>
              <a:t>early</a:t>
            </a:r>
            <a:r>
              <a:rPr lang="fr-CA" sz="2400" dirty="0" smtClean="0">
                <a:sym typeface="Wingdings 3" panose="05040102010807070707" pitchFamily="18" charset="2"/>
              </a:rPr>
              <a:t> </a:t>
            </a:r>
            <a:r>
              <a:rPr lang="fr-CA" sz="2400" dirty="0" err="1" smtClean="0">
                <a:sym typeface="Wingdings 3" panose="05040102010807070707" pitchFamily="18" charset="2"/>
              </a:rPr>
              <a:t>diagnosis</a:t>
            </a:r>
            <a:r>
              <a:rPr lang="fr-CA" sz="2400" dirty="0" smtClean="0">
                <a:sym typeface="Wingdings 3" panose="05040102010807070707" pitchFamily="18" charset="2"/>
              </a:rPr>
              <a:t> to </a:t>
            </a:r>
            <a:r>
              <a:rPr lang="fr-CA" sz="2400" dirty="0" err="1" smtClean="0">
                <a:sym typeface="Wingdings 3" panose="05040102010807070707" pitchFamily="18" charset="2"/>
              </a:rPr>
              <a:t>prevent</a:t>
            </a:r>
            <a:r>
              <a:rPr lang="fr-CA" sz="2400" dirty="0" smtClean="0">
                <a:sym typeface="Wingdings 3" panose="05040102010807070707" pitchFamily="18" charset="2"/>
              </a:rPr>
              <a:t> </a:t>
            </a:r>
            <a:r>
              <a:rPr lang="fr-CA" sz="2400" dirty="0" err="1" smtClean="0">
                <a:sym typeface="Wingdings 3" panose="05040102010807070707" pitchFamily="18" charset="2"/>
              </a:rPr>
              <a:t>severe</a:t>
            </a:r>
            <a:r>
              <a:rPr lang="fr-CA" sz="2400" dirty="0" smtClean="0">
                <a:sym typeface="Wingdings 3" panose="05040102010807070707" pitchFamily="18" charset="2"/>
              </a:rPr>
              <a:t>, </a:t>
            </a:r>
            <a:r>
              <a:rPr lang="fr-CA" sz="2400" dirty="0" err="1" smtClean="0">
                <a:sym typeface="Wingdings 3" panose="05040102010807070707" pitchFamily="18" charset="2"/>
              </a:rPr>
              <a:t>irreversible</a:t>
            </a:r>
            <a:r>
              <a:rPr lang="fr-CA" sz="2400" dirty="0" smtClean="0">
                <a:sym typeface="Wingdings 3" panose="05040102010807070707" pitchFamily="18" charset="2"/>
              </a:rPr>
              <a:t>  	   </a:t>
            </a:r>
            <a:r>
              <a:rPr lang="fr-CA" sz="2400" dirty="0" err="1" smtClean="0">
                <a:sym typeface="Wingdings 3" panose="05040102010807070707" pitchFamily="18" charset="2"/>
              </a:rPr>
              <a:t>clinical</a:t>
            </a:r>
            <a:r>
              <a:rPr lang="fr-CA" sz="2400" dirty="0" smtClean="0">
                <a:sym typeface="Wingdings 3" panose="05040102010807070707" pitchFamily="18" charset="2"/>
              </a:rPr>
              <a:t> manifestations and leads to efficient </a:t>
            </a:r>
            <a:r>
              <a:rPr lang="fr-CA" sz="2400" dirty="0" err="1" smtClean="0">
                <a:sym typeface="Wingdings 3" panose="05040102010807070707" pitchFamily="18" charset="2"/>
              </a:rPr>
              <a:t>treatment</a:t>
            </a:r>
            <a:endParaRPr lang="fr-CA" sz="2400" dirty="0" smtClean="0"/>
          </a:p>
        </p:txBody>
      </p:sp>
    </p:spTree>
    <p:extLst>
      <p:ext uri="{BB962C8B-B14F-4D97-AF65-F5344CB8AC3E}">
        <p14:creationId xmlns:p14="http://schemas.microsoft.com/office/powerpoint/2010/main" val="396796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463776" y="764704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463776" y="609329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818" y="2060848"/>
            <a:ext cx="8284688" cy="23307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914" y="2284680"/>
            <a:ext cx="9144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sz="4400" b="1" dirty="0" smtClean="0">
                <a:solidFill>
                  <a:schemeClr val="bg1"/>
                </a:solidFill>
              </a:rPr>
              <a:t>Fabry </a:t>
            </a:r>
            <a:r>
              <a:rPr lang="fr-CA" sz="4400" b="1" dirty="0" err="1" smtClean="0">
                <a:solidFill>
                  <a:schemeClr val="bg1"/>
                </a:solidFill>
              </a:rPr>
              <a:t>Disease</a:t>
            </a:r>
            <a:endParaRPr lang="fr-CA" sz="4400" b="1" dirty="0" smtClean="0">
              <a:solidFill>
                <a:schemeClr val="bg1"/>
              </a:solidFill>
            </a:endParaRPr>
          </a:p>
          <a:p>
            <a:pPr algn="ctr"/>
            <a:r>
              <a:rPr lang="fr-CA" sz="4400" b="1" dirty="0" err="1" smtClean="0">
                <a:solidFill>
                  <a:schemeClr val="bg1"/>
                </a:solidFill>
              </a:rPr>
              <a:t>Metabolomic</a:t>
            </a:r>
            <a:r>
              <a:rPr lang="fr-CA" sz="4400" b="1" dirty="0" smtClean="0">
                <a:solidFill>
                  <a:schemeClr val="bg1"/>
                </a:solidFill>
              </a:rPr>
              <a:t> </a:t>
            </a:r>
            <a:r>
              <a:rPr lang="fr-CA" sz="4400" b="1" dirty="0" err="1" smtClean="0">
                <a:solidFill>
                  <a:schemeClr val="bg1"/>
                </a:solidFill>
              </a:rPr>
              <a:t>Study</a:t>
            </a:r>
            <a:endParaRPr lang="en-CA" sz="4400" b="1" dirty="0">
              <a:solidFill>
                <a:schemeClr val="bg1"/>
              </a:solidFill>
            </a:endParaRPr>
          </a:p>
          <a:p>
            <a:pPr algn="ctr"/>
            <a:endParaRPr lang="fr-CA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36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 descr="Papier de soie bleu"/>
          <p:cNvSpPr>
            <a:spLocks noChangeArrowheads="1"/>
          </p:cNvSpPr>
          <p:nvPr/>
        </p:nvSpPr>
        <p:spPr bwMode="auto">
          <a:xfrm>
            <a:off x="34925" y="175643"/>
            <a:ext cx="91440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fr-CA" altLang="en-US" sz="3600" b="1" dirty="0">
                <a:latin typeface="+mn-lt"/>
              </a:rPr>
              <a:t>Fabry </a:t>
            </a:r>
            <a:r>
              <a:rPr lang="fr-CA" altLang="en-US" sz="3600" b="1" dirty="0" err="1">
                <a:latin typeface="+mn-lt"/>
              </a:rPr>
              <a:t>disease</a:t>
            </a:r>
            <a:endParaRPr lang="fr-CA" altLang="en-US" sz="3600" b="1" dirty="0">
              <a:latin typeface="+mn-lt"/>
            </a:endParaRP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214313" y="1262063"/>
            <a:ext cx="8785225" cy="56896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CA" altLang="en-US" sz="2400" b="1" dirty="0">
                <a:solidFill>
                  <a:srgbClr val="0000FF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</a:t>
            </a:r>
            <a:r>
              <a:rPr lang="fr-CA" altLang="en-US" sz="2400" b="1" dirty="0"/>
              <a:t> X-</a:t>
            </a:r>
            <a:r>
              <a:rPr lang="fr-CA" altLang="en-US" sz="2400" b="1" dirty="0" err="1"/>
              <a:t>linked</a:t>
            </a:r>
            <a:r>
              <a:rPr lang="fr-CA" altLang="en-US" sz="2400" b="1" dirty="0"/>
              <a:t> </a:t>
            </a:r>
            <a:r>
              <a:rPr lang="fr-CA" altLang="en-US" sz="2400" b="1" dirty="0" err="1"/>
              <a:t>lysosomal</a:t>
            </a:r>
            <a:r>
              <a:rPr lang="fr-CA" altLang="en-US" sz="2400" b="1" dirty="0"/>
              <a:t> </a:t>
            </a:r>
            <a:r>
              <a:rPr lang="fr-CA" altLang="en-US" sz="2400" b="1" dirty="0" err="1"/>
              <a:t>storage</a:t>
            </a:r>
            <a:r>
              <a:rPr lang="fr-CA" altLang="en-US" sz="2400" b="1" dirty="0"/>
              <a:t> </a:t>
            </a:r>
            <a:r>
              <a:rPr lang="fr-CA" altLang="en-US" sz="2400" b="1" dirty="0" err="1"/>
              <a:t>disorder</a:t>
            </a:r>
            <a:r>
              <a:rPr lang="fr-CA" altLang="en-US" sz="2400" b="1" dirty="0"/>
              <a:t> (Xq21.3)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CA" altLang="en-US" sz="2400" b="1" dirty="0">
                <a:solidFill>
                  <a:srgbClr val="0000FF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</a:t>
            </a:r>
            <a:r>
              <a:rPr lang="fr-CA" altLang="en-US" sz="2400" b="1" dirty="0"/>
              <a:t> </a:t>
            </a:r>
            <a:r>
              <a:rPr lang="fr-CA" altLang="en-US" sz="2400" b="1" dirty="0">
                <a:sym typeface="Symbol" panose="05050102010706020507" pitchFamily="18" charset="2"/>
              </a:rPr>
              <a:t>-galactosidase A </a:t>
            </a:r>
            <a:r>
              <a:rPr lang="fr-CA" altLang="en-US" sz="2400" b="1" dirty="0" err="1">
                <a:sym typeface="Symbol" panose="05050102010706020507" pitchFamily="18" charset="2"/>
              </a:rPr>
              <a:t>deficiency</a:t>
            </a:r>
            <a:r>
              <a:rPr lang="fr-CA" altLang="en-US" sz="2400" b="1" dirty="0">
                <a:sym typeface="Symbol" panose="05050102010706020507" pitchFamily="18" charset="2"/>
              </a:rPr>
              <a:t> </a:t>
            </a:r>
            <a:r>
              <a:rPr lang="fr-CA" altLang="en-US" sz="2400" b="1" dirty="0" smtClean="0">
                <a:sym typeface="Symbol" panose="05050102010706020507" pitchFamily="18" charset="2"/>
              </a:rPr>
              <a:t>(600 </a:t>
            </a:r>
            <a:r>
              <a:rPr lang="fr-CA" altLang="en-US" sz="2400" b="1" dirty="0">
                <a:sym typeface="Symbol" panose="05050102010706020507" pitchFamily="18" charset="2"/>
              </a:rPr>
              <a:t>mutations)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CA" altLang="en-US" sz="2400" b="1" dirty="0">
                <a:solidFill>
                  <a:srgbClr val="0000FF"/>
                </a:solidFill>
                <a:sym typeface="Wingdings" panose="05000000000000000000" pitchFamily="2" charset="2"/>
              </a:rPr>
              <a:t></a:t>
            </a:r>
            <a:r>
              <a:rPr lang="fr-CA" altLang="en-US" sz="2400" dirty="0">
                <a:sym typeface="Wingdings" panose="05000000000000000000" pitchFamily="2" charset="2"/>
              </a:rPr>
              <a:t> </a:t>
            </a:r>
            <a:r>
              <a:rPr lang="fr-CA" altLang="en-US" sz="2400" b="1" dirty="0">
                <a:sym typeface="Wingdings" panose="05000000000000000000" pitchFamily="2" charset="2"/>
              </a:rPr>
              <a:t>Storage of </a:t>
            </a:r>
            <a:r>
              <a:rPr lang="fr-CA" altLang="en-US" sz="2400" b="1" dirty="0" err="1">
                <a:sym typeface="Wingdings" panose="05000000000000000000" pitchFamily="2" charset="2"/>
              </a:rPr>
              <a:t>glycosphingolipids</a:t>
            </a:r>
            <a:r>
              <a:rPr lang="fr-CA" altLang="en-US" sz="2400" b="1" dirty="0">
                <a:sym typeface="Wingdings" panose="05000000000000000000" pitchFamily="2" charset="2"/>
              </a:rPr>
              <a:t> (</a:t>
            </a:r>
            <a:r>
              <a:rPr lang="fr-CA" altLang="en-US" sz="2400" b="1" dirty="0" err="1">
                <a:sym typeface="Wingdings" panose="05000000000000000000" pitchFamily="2" charset="2"/>
              </a:rPr>
              <a:t>mainly</a:t>
            </a:r>
            <a:r>
              <a:rPr lang="fr-CA" altLang="en-US" sz="2400" b="1" dirty="0">
                <a:sym typeface="Wingdings" panose="05000000000000000000" pitchFamily="2" charset="2"/>
              </a:rPr>
              <a:t> Gb</a:t>
            </a:r>
            <a:r>
              <a:rPr lang="fr-CA" altLang="en-US" sz="2400" b="1" baseline="-25000" dirty="0">
                <a:sym typeface="Wingdings" panose="05000000000000000000" pitchFamily="2" charset="2"/>
              </a:rPr>
              <a:t>3 </a:t>
            </a:r>
            <a:r>
              <a:rPr lang="fr-CA" altLang="en-US" sz="2400" b="1" dirty="0">
                <a:sym typeface="Wingdings" panose="05000000000000000000" pitchFamily="2" charset="2"/>
              </a:rPr>
              <a:t>&amp; lyso-Gb</a:t>
            </a:r>
            <a:r>
              <a:rPr lang="fr-CA" altLang="en-US" sz="2400" b="1" baseline="-25000" dirty="0">
                <a:sym typeface="Wingdings" panose="05000000000000000000" pitchFamily="2" charset="2"/>
              </a:rPr>
              <a:t>3</a:t>
            </a:r>
            <a:r>
              <a:rPr lang="fr-CA" altLang="en-US" sz="2400" b="1" dirty="0">
                <a:sym typeface="Wingdings" panose="05000000000000000000" pitchFamily="2" charset="2"/>
              </a:rPr>
              <a:t>)</a:t>
            </a:r>
          </a:p>
          <a:p>
            <a:pPr algn="ctr" eaLnBrk="1" hangingPunct="1">
              <a:lnSpc>
                <a:spcPct val="65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fr-CA" altLang="en-US" sz="2400" b="1" dirty="0">
                <a:solidFill>
                  <a:srgbClr val="0000FF"/>
                </a:solidFill>
                <a:sym typeface="Wingdings" panose="05000000000000000000" pitchFamily="2" charset="2"/>
              </a:rPr>
              <a:t>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CA" altLang="en-US" sz="2400" b="1" dirty="0">
                <a:cs typeface="Times New Roman" panose="02020603050405020304" pitchFamily="18" charset="0"/>
                <a:sym typeface="Wingdings" panose="05000000000000000000" pitchFamily="2" charset="2"/>
              </a:rPr>
              <a:t>				</a:t>
            </a:r>
            <a:r>
              <a:rPr lang="fr-CA" altLang="en-US" sz="2400" dirty="0" err="1">
                <a:sym typeface="Wingdings" panose="05000000000000000000" pitchFamily="2" charset="2"/>
              </a:rPr>
              <a:t>Biological</a:t>
            </a:r>
            <a:r>
              <a:rPr lang="fr-CA" altLang="en-US" sz="2400" dirty="0">
                <a:sym typeface="Wingdings" panose="05000000000000000000" pitchFamily="2" charset="2"/>
              </a:rPr>
              <a:t> </a:t>
            </a:r>
            <a:r>
              <a:rPr lang="fr-CA" altLang="en-US" sz="2400" dirty="0" err="1">
                <a:sym typeface="Wingdings" panose="05000000000000000000" pitchFamily="2" charset="2"/>
              </a:rPr>
              <a:t>fluids</a:t>
            </a:r>
            <a:endParaRPr lang="fr-CA" altLang="en-US" sz="24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fr-CA" altLang="en-US" sz="2400" dirty="0">
                <a:sym typeface="Wingdings" panose="05000000000000000000" pitchFamily="2" charset="2"/>
              </a:rPr>
              <a:t>				</a:t>
            </a:r>
            <a:r>
              <a:rPr lang="fr-CA" altLang="en-US" sz="2400" dirty="0" err="1">
                <a:sym typeface="Wingdings" panose="05000000000000000000" pitchFamily="2" charset="2"/>
              </a:rPr>
              <a:t>Different</a:t>
            </a:r>
            <a:r>
              <a:rPr lang="fr-CA" altLang="en-US" sz="2400" dirty="0">
                <a:sym typeface="Wingdings" panose="05000000000000000000" pitchFamily="2" charset="2"/>
              </a:rPr>
              <a:t> </a:t>
            </a:r>
            <a:r>
              <a:rPr lang="fr-CA" altLang="en-US" sz="2400" dirty="0" err="1">
                <a:sym typeface="Wingdings" panose="05000000000000000000" pitchFamily="2" charset="2"/>
              </a:rPr>
              <a:t>organs</a:t>
            </a:r>
            <a:r>
              <a:rPr lang="fr-CA" altLang="en-US" sz="2400" dirty="0">
                <a:sym typeface="Wingdings" panose="05000000000000000000" pitchFamily="2" charset="2"/>
              </a:rPr>
              <a:t>: </a:t>
            </a:r>
            <a:r>
              <a:rPr lang="fr-CA" altLang="en-US" sz="2400" dirty="0" err="1">
                <a:sym typeface="Wingdings" panose="05000000000000000000" pitchFamily="2" charset="2"/>
              </a:rPr>
              <a:t>kidneys</a:t>
            </a:r>
            <a:r>
              <a:rPr lang="fr-CA" altLang="en-US" sz="2400" dirty="0">
                <a:sym typeface="Wingdings" panose="05000000000000000000" pitchFamily="2" charset="2"/>
              </a:rPr>
              <a:t>, </a:t>
            </a:r>
            <a:r>
              <a:rPr lang="fr-CA" altLang="en-US" sz="2400" dirty="0" err="1">
                <a:sym typeface="Wingdings" panose="05000000000000000000" pitchFamily="2" charset="2"/>
              </a:rPr>
              <a:t>heart</a:t>
            </a:r>
            <a:r>
              <a:rPr lang="fr-CA" altLang="en-US" sz="2400" dirty="0">
                <a:sym typeface="Wingdings" panose="05000000000000000000" pitchFamily="2" charset="2"/>
              </a:rPr>
              <a:t>, </a:t>
            </a:r>
            <a:r>
              <a:rPr lang="fr-CA" altLang="en-US" sz="2400" dirty="0" err="1">
                <a:sym typeface="Wingdings" panose="05000000000000000000" pitchFamily="2" charset="2"/>
              </a:rPr>
              <a:t>eyes</a:t>
            </a:r>
            <a:r>
              <a:rPr lang="fr-CA" altLang="en-US" sz="2400" dirty="0">
                <a:sym typeface="Wingdings" panose="05000000000000000000" pitchFamily="2" charset="2"/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fr-CA" altLang="en-US" sz="2400" dirty="0">
                <a:sym typeface="Wingdings" panose="05000000000000000000" pitchFamily="2" charset="2"/>
              </a:rPr>
              <a:t>				</a:t>
            </a:r>
            <a:r>
              <a:rPr lang="fr-CA" altLang="en-US" sz="2400" dirty="0" err="1">
                <a:sym typeface="Wingdings" panose="05000000000000000000" pitchFamily="2" charset="2"/>
              </a:rPr>
              <a:t>Vascular</a:t>
            </a:r>
            <a:r>
              <a:rPr lang="fr-CA" altLang="en-US" sz="2400" dirty="0">
                <a:sym typeface="Wingdings" panose="05000000000000000000" pitchFamily="2" charset="2"/>
              </a:rPr>
              <a:t> </a:t>
            </a:r>
            <a:r>
              <a:rPr lang="fr-CA" altLang="en-US" sz="2400" dirty="0" err="1">
                <a:sym typeface="Wingdings" panose="05000000000000000000" pitchFamily="2" charset="2"/>
              </a:rPr>
              <a:t>endothelium</a:t>
            </a:r>
            <a:endParaRPr lang="fr-CA" altLang="en-US" sz="24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CA" altLang="en-US" sz="2400" b="1" dirty="0">
                <a:solidFill>
                  <a:srgbClr val="0000FF"/>
                </a:solidFill>
                <a:sym typeface="Wingdings" panose="05000000000000000000" pitchFamily="2" charset="2"/>
              </a:rPr>
              <a:t></a:t>
            </a:r>
            <a:r>
              <a:rPr lang="fr-CA" altLang="en-US" sz="2400" dirty="0">
                <a:sym typeface="Wingdings" panose="05000000000000000000" pitchFamily="2" charset="2"/>
              </a:rPr>
              <a:t> </a:t>
            </a:r>
            <a:r>
              <a:rPr lang="fr-CA" altLang="en-US" sz="2400" b="1" dirty="0" err="1">
                <a:sym typeface="Wingdings" panose="05000000000000000000" pitchFamily="2" charset="2"/>
              </a:rPr>
              <a:t>Onset</a:t>
            </a:r>
            <a:r>
              <a:rPr lang="fr-CA" altLang="en-US" sz="2400" b="1" dirty="0">
                <a:sym typeface="Wingdings" panose="05000000000000000000" pitchFamily="2" charset="2"/>
              </a:rPr>
              <a:t>: </a:t>
            </a:r>
            <a:r>
              <a:rPr lang="fr-CA" altLang="en-US" sz="2400" b="1" dirty="0" err="1">
                <a:sym typeface="Wingdings" panose="05000000000000000000" pitchFamily="2" charset="2"/>
              </a:rPr>
              <a:t>may</a:t>
            </a:r>
            <a:r>
              <a:rPr lang="fr-CA" altLang="en-US" sz="2400" b="1" dirty="0">
                <a:sym typeface="Wingdings" panose="05000000000000000000" pitchFamily="2" charset="2"/>
              </a:rPr>
              <a:t> </a:t>
            </a:r>
            <a:r>
              <a:rPr lang="fr-CA" altLang="en-US" sz="2400" b="1" dirty="0" err="1">
                <a:sym typeface="Wingdings" panose="05000000000000000000" pitchFamily="2" charset="2"/>
              </a:rPr>
              <a:t>present</a:t>
            </a:r>
            <a:r>
              <a:rPr lang="fr-CA" altLang="en-US" sz="2400" b="1" dirty="0">
                <a:sym typeface="Wingdings" panose="05000000000000000000" pitchFamily="2" charset="2"/>
              </a:rPr>
              <a:t> in </a:t>
            </a:r>
            <a:r>
              <a:rPr lang="fr-CA" altLang="en-US" sz="2400" b="1" dirty="0" err="1">
                <a:sym typeface="Wingdings" panose="05000000000000000000" pitchFamily="2" charset="2"/>
              </a:rPr>
              <a:t>childhood</a:t>
            </a:r>
            <a:r>
              <a:rPr lang="fr-CA" altLang="en-US" sz="2400" b="1" dirty="0">
                <a:sym typeface="Wingdings" panose="05000000000000000000" pitchFamily="2" charset="2"/>
              </a:rPr>
              <a:t> or </a:t>
            </a:r>
            <a:r>
              <a:rPr lang="fr-CA" altLang="en-US" sz="2400" b="1" dirty="0" err="1">
                <a:sym typeface="Wingdings" panose="05000000000000000000" pitchFamily="2" charset="2"/>
              </a:rPr>
              <a:t>early</a:t>
            </a:r>
            <a:r>
              <a:rPr lang="fr-CA" altLang="en-US" sz="2400" b="1" dirty="0">
                <a:sym typeface="Wingdings" panose="05000000000000000000" pitchFamily="2" charset="2"/>
              </a:rPr>
              <a:t> adolescence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CA" altLang="en-US" sz="2400" b="1" dirty="0">
                <a:solidFill>
                  <a:srgbClr val="0000FF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</a:t>
            </a:r>
            <a:r>
              <a:rPr lang="fr-CA" altLang="en-US" sz="2400" b="1" dirty="0">
                <a:sym typeface="Wingdings" panose="05000000000000000000" pitchFamily="2" charset="2"/>
              </a:rPr>
              <a:t> </a:t>
            </a:r>
            <a:r>
              <a:rPr lang="fr-CA" altLang="en-US" sz="2400" b="1" dirty="0" err="1">
                <a:sym typeface="Wingdings" panose="05000000000000000000" pitchFamily="2" charset="2"/>
              </a:rPr>
              <a:t>Clinical</a:t>
            </a:r>
            <a:r>
              <a:rPr lang="fr-CA" altLang="en-US" sz="2400" b="1" dirty="0">
                <a:sym typeface="Wingdings" panose="05000000000000000000" pitchFamily="2" charset="2"/>
              </a:rPr>
              <a:t> manifestations:</a:t>
            </a:r>
          </a:p>
          <a:p>
            <a:pPr eaLnBrk="1" hangingPunct="1">
              <a:lnSpc>
                <a:spcPct val="65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fr-CA" altLang="en-US" sz="2400" b="1" dirty="0">
                <a:sym typeface="Wingdings" panose="05000000000000000000" pitchFamily="2" charset="2"/>
              </a:rPr>
              <a:t>			</a:t>
            </a:r>
            <a:r>
              <a:rPr lang="fr-CA" altLang="en-US" sz="2400" dirty="0">
                <a:sym typeface="Wingdings" panose="05000000000000000000" pitchFamily="2" charset="2"/>
              </a:rPr>
              <a:t>- </a:t>
            </a:r>
            <a:r>
              <a:rPr lang="fr-CA" altLang="en-US" sz="2400" dirty="0" err="1">
                <a:sym typeface="Wingdings" panose="05000000000000000000" pitchFamily="2" charset="2"/>
              </a:rPr>
              <a:t>Ventricular</a:t>
            </a:r>
            <a:r>
              <a:rPr lang="fr-CA" altLang="en-US" sz="2400" dirty="0">
                <a:sym typeface="Wingdings" panose="05000000000000000000" pitchFamily="2" charset="2"/>
              </a:rPr>
              <a:t> </a:t>
            </a:r>
            <a:r>
              <a:rPr lang="fr-CA" altLang="en-US" sz="2400" dirty="0" err="1">
                <a:sym typeface="Wingdings" panose="05000000000000000000" pitchFamily="2" charset="2"/>
              </a:rPr>
              <a:t>hypertrophy</a:t>
            </a:r>
            <a:endParaRPr lang="fr-CA" altLang="en-US" sz="24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65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fr-CA" altLang="en-US" sz="2400" dirty="0">
                <a:sym typeface="Wingdings" panose="05000000000000000000" pitchFamily="2" charset="2"/>
              </a:rPr>
              <a:t>	    </a:t>
            </a:r>
            <a:r>
              <a:rPr lang="fr-CA" altLang="en-US" sz="2400" dirty="0" err="1">
                <a:sym typeface="Wingdings" panose="05000000000000000000" pitchFamily="2" charset="2"/>
              </a:rPr>
              <a:t>Death</a:t>
            </a:r>
            <a:r>
              <a:rPr lang="fr-CA" altLang="en-US" sz="2400" dirty="0">
                <a:sym typeface="Wingdings" panose="05000000000000000000" pitchFamily="2" charset="2"/>
              </a:rPr>
              <a:t>	- </a:t>
            </a:r>
            <a:r>
              <a:rPr lang="fr-CA" altLang="en-US" sz="2400" dirty="0" err="1">
                <a:sym typeface="Wingdings" panose="05000000000000000000" pitchFamily="2" charset="2"/>
              </a:rPr>
              <a:t>Cerebrovascular</a:t>
            </a:r>
            <a:r>
              <a:rPr lang="fr-CA" altLang="en-US" sz="2400" dirty="0">
                <a:sym typeface="Wingdings" panose="05000000000000000000" pitchFamily="2" charset="2"/>
              </a:rPr>
              <a:t> complications </a:t>
            </a:r>
          </a:p>
          <a:p>
            <a:pPr eaLnBrk="1" hangingPunct="1">
              <a:lnSpc>
                <a:spcPct val="65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fr-CA" altLang="en-US" sz="2400" dirty="0">
                <a:sym typeface="Wingdings" panose="05000000000000000000" pitchFamily="2" charset="2"/>
              </a:rPr>
              <a:t>			- </a:t>
            </a:r>
            <a:r>
              <a:rPr lang="fr-CA" altLang="en-US" sz="2400" dirty="0" err="1">
                <a:sym typeface="Wingdings" panose="05000000000000000000" pitchFamily="2" charset="2"/>
              </a:rPr>
              <a:t>Renal</a:t>
            </a:r>
            <a:r>
              <a:rPr lang="fr-CA" altLang="en-US" sz="2400" dirty="0">
                <a:sym typeface="Wingdings" panose="05000000000000000000" pitchFamily="2" charset="2"/>
              </a:rPr>
              <a:t> </a:t>
            </a:r>
            <a:r>
              <a:rPr lang="fr-CA" altLang="en-US" sz="2400" dirty="0" err="1">
                <a:sym typeface="Wingdings" panose="05000000000000000000" pitchFamily="2" charset="2"/>
              </a:rPr>
              <a:t>insufficiency</a:t>
            </a:r>
            <a:endParaRPr lang="fr-CA" altLang="en-US" sz="2400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65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fr-CA" altLang="en-US" sz="2400" dirty="0">
                <a:sym typeface="Wingdings" panose="05000000000000000000" pitchFamily="2" charset="2"/>
              </a:rPr>
              <a:t>			- </a:t>
            </a:r>
            <a:r>
              <a:rPr lang="fr-CA" altLang="en-US" sz="2400" dirty="0" err="1">
                <a:sym typeface="Wingdings" panose="05000000000000000000" pitchFamily="2" charset="2"/>
              </a:rPr>
              <a:t>Angiokeratomas</a:t>
            </a:r>
            <a:endParaRPr lang="fr-CA" altLang="en-US" sz="2400" dirty="0">
              <a:sym typeface="Wingdings" panose="05000000000000000000" pitchFamily="2" charset="2"/>
            </a:endParaRPr>
          </a:p>
        </p:txBody>
      </p:sp>
      <p:sp>
        <p:nvSpPr>
          <p:cNvPr id="92164" name="AutoShape 4"/>
          <p:cNvSpPr>
            <a:spLocks/>
          </p:cNvSpPr>
          <p:nvPr/>
        </p:nvSpPr>
        <p:spPr bwMode="auto">
          <a:xfrm>
            <a:off x="1978025" y="4635500"/>
            <a:ext cx="79375" cy="920750"/>
          </a:xfrm>
          <a:prstGeom prst="leftBrace">
            <a:avLst>
              <a:gd name="adj1" fmla="val 96667"/>
              <a:gd name="adj2" fmla="val 50000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CA" altLang="en-US" sz="2400" b="1">
              <a:solidFill>
                <a:srgbClr val="97DCFB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395536" y="1052736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395536" y="6453336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1726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2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21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21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21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21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Text Box 2"/>
          <p:cNvSpPr txBox="1">
            <a:spLocks noChangeArrowheads="1"/>
          </p:cNvSpPr>
          <p:nvPr/>
        </p:nvSpPr>
        <p:spPr bwMode="auto">
          <a:xfrm>
            <a:off x="3298303" y="5911787"/>
            <a:ext cx="2971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 b="1" dirty="0"/>
              <a:t>Corneal </a:t>
            </a:r>
            <a:r>
              <a:rPr lang="en-US" altLang="en-US" sz="2000" b="1" dirty="0" smtClean="0"/>
              <a:t>opacity</a:t>
            </a:r>
            <a:endParaRPr lang="en-US" altLang="en-US" sz="2000" b="1" baseline="30000" dirty="0"/>
          </a:p>
        </p:txBody>
      </p:sp>
      <p:sp>
        <p:nvSpPr>
          <p:cNvPr id="245763" name="Rectangle 3" descr="Papier de soie bleu"/>
          <p:cNvSpPr>
            <a:spLocks noChangeArrowheads="1"/>
          </p:cNvSpPr>
          <p:nvPr/>
        </p:nvSpPr>
        <p:spPr bwMode="auto">
          <a:xfrm>
            <a:off x="0" y="76200"/>
            <a:ext cx="914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600" b="1" dirty="0" err="1">
                <a:latin typeface="+mn-lt"/>
              </a:rPr>
              <a:t>Fabry</a:t>
            </a:r>
            <a:r>
              <a:rPr lang="en-US" altLang="en-US" sz="3600" b="1" dirty="0">
                <a:latin typeface="+mn-lt"/>
              </a:rPr>
              <a:t> </a:t>
            </a:r>
            <a:r>
              <a:rPr lang="en-US" altLang="en-US" sz="3600" b="1" dirty="0" smtClean="0">
                <a:latin typeface="+mn-lt"/>
              </a:rPr>
              <a:t>Disease</a:t>
            </a:r>
            <a:endParaRPr lang="en-US" altLang="en-US" sz="3600" b="1" dirty="0">
              <a:latin typeface="+mn-lt"/>
            </a:endParaRPr>
          </a:p>
          <a:p>
            <a:pPr algn="ctr" eaLnBrk="1" hangingPunct="1"/>
            <a:r>
              <a:rPr lang="en-US" altLang="en-US" sz="3600" b="1" dirty="0">
                <a:latin typeface="+mn-lt"/>
              </a:rPr>
              <a:t>Signs and symptoms</a:t>
            </a:r>
          </a:p>
        </p:txBody>
      </p:sp>
      <p:pic>
        <p:nvPicPr>
          <p:cNvPr id="2457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529" y="1470721"/>
            <a:ext cx="2012471" cy="2529779"/>
          </a:xfrm>
          <a:prstGeom prst="rect">
            <a:avLst/>
          </a:prstGeom>
          <a:noFill/>
          <a:ln w="9525">
            <a:solidFill>
              <a:srgbClr val="9C009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67" name="Text Box 7"/>
          <p:cNvSpPr txBox="1">
            <a:spLocks noChangeArrowheads="1"/>
          </p:cNvSpPr>
          <p:nvPr/>
        </p:nvSpPr>
        <p:spPr bwMode="auto">
          <a:xfrm>
            <a:off x="457200" y="3976718"/>
            <a:ext cx="40576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 b="1" dirty="0" err="1"/>
              <a:t>Angiokeratomas</a:t>
            </a:r>
            <a:endParaRPr lang="en-US" altLang="en-US" sz="2400" b="1" baseline="30000" dirty="0"/>
          </a:p>
        </p:txBody>
      </p:sp>
      <p:sp>
        <p:nvSpPr>
          <p:cNvPr id="245768" name="Text Box 8"/>
          <p:cNvSpPr txBox="1">
            <a:spLocks noChangeArrowheads="1"/>
          </p:cNvSpPr>
          <p:nvPr/>
        </p:nvSpPr>
        <p:spPr bwMode="auto">
          <a:xfrm>
            <a:off x="6329363" y="4011613"/>
            <a:ext cx="2057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 b="1" dirty="0"/>
              <a:t>Cardiomyopathy</a:t>
            </a:r>
            <a:endParaRPr lang="en-US" altLang="en-US" sz="2400" b="1" baseline="30000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463776" y="1268760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446398" y="6381328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682" y="1476375"/>
            <a:ext cx="1809750" cy="25241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AutoShape 2" descr="Résultats de recherche d'images pour « corneal opacity »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8272" y="4210499"/>
            <a:ext cx="2071861" cy="17734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64"/>
          <a:stretch/>
        </p:blipFill>
        <p:spPr>
          <a:xfrm>
            <a:off x="6329364" y="1431883"/>
            <a:ext cx="1878182" cy="254483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61801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 descr="Papier de soie bleu"/>
          <p:cNvSpPr>
            <a:spLocks noGrp="1" noChangeArrowheads="1"/>
          </p:cNvSpPr>
          <p:nvPr>
            <p:ph type="ctrTitle"/>
          </p:nvPr>
        </p:nvSpPr>
        <p:spPr>
          <a:xfrm>
            <a:off x="0" y="130175"/>
            <a:ext cx="9144000" cy="936625"/>
          </a:xfrm>
          <a:noFill/>
          <a:ln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38100" cmpd="sng">
                <a:solidFill>
                  <a:srgbClr val="990099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>
              <a:lnSpc>
                <a:spcPct val="95000"/>
              </a:lnSpc>
            </a:pPr>
            <a:r>
              <a:rPr lang="en-US" altLang="en-US" sz="3000" b="1" dirty="0" smtClean="0">
                <a:solidFill>
                  <a:schemeClr val="accent2"/>
                </a:solidFill>
                <a:latin typeface="+mn-lt"/>
              </a:rPr>
              <a:t/>
            </a:r>
            <a:br>
              <a:rPr lang="en-US" altLang="en-US" sz="3000" b="1" dirty="0" smtClean="0">
                <a:solidFill>
                  <a:schemeClr val="accent2"/>
                </a:solidFill>
                <a:latin typeface="+mn-lt"/>
              </a:rPr>
            </a:br>
            <a:r>
              <a:rPr lang="en-US" altLang="en-US" sz="3000" b="1" dirty="0" smtClean="0">
                <a:latin typeface="+mn-lt"/>
              </a:rPr>
              <a:t>Enzyme replacement therapy</a:t>
            </a:r>
            <a:br>
              <a:rPr lang="en-US" altLang="en-US" sz="3000" b="1" dirty="0" smtClean="0">
                <a:latin typeface="+mn-lt"/>
              </a:rPr>
            </a:br>
            <a:r>
              <a:rPr lang="en-US" altLang="en-US" sz="3000" b="1" dirty="0" smtClean="0">
                <a:latin typeface="+mn-lt"/>
              </a:rPr>
              <a:t>Gb</a:t>
            </a:r>
            <a:r>
              <a:rPr lang="en-US" altLang="en-US" sz="3000" b="1" baseline="-25000" dirty="0" smtClean="0">
                <a:latin typeface="+mn-lt"/>
              </a:rPr>
              <a:t>3</a:t>
            </a:r>
            <a:r>
              <a:rPr lang="en-US" altLang="en-US" sz="3000" b="1" dirty="0" smtClean="0">
                <a:latin typeface="+mn-lt"/>
              </a:rPr>
              <a:t> clearance from peritubular capillary endothelium</a:t>
            </a:r>
            <a:br>
              <a:rPr lang="en-US" altLang="en-US" sz="3000" b="1" dirty="0" smtClean="0">
                <a:latin typeface="+mn-lt"/>
              </a:rPr>
            </a:br>
            <a:endParaRPr lang="fr-CA" altLang="en-US" sz="3000" b="1" dirty="0" smtClean="0">
              <a:latin typeface="+mn-lt"/>
            </a:endParaRPr>
          </a:p>
        </p:txBody>
      </p:sp>
      <p:pic>
        <p:nvPicPr>
          <p:cNvPr id="247811" name="Picture 3" descr="Unfortunately we are unable to provide accessible alternative text for this. If you require assistance to access this image, please contact help@nature.com or the auth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55725"/>
            <a:ext cx="5256213" cy="47101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7812" name="Text Box 4" descr="Papier de soie bleu"/>
          <p:cNvSpPr txBox="1">
            <a:spLocks noChangeArrowheads="1"/>
          </p:cNvSpPr>
          <p:nvPr/>
        </p:nvSpPr>
        <p:spPr bwMode="auto">
          <a:xfrm>
            <a:off x="5584825" y="1322388"/>
            <a:ext cx="2644775" cy="5286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altLang="en-US" sz="2800" b="1">
                <a:solidFill>
                  <a:schemeClr val="accent2"/>
                </a:solidFill>
              </a:rPr>
              <a:t>Pre-treatment</a:t>
            </a:r>
            <a:endParaRPr lang="fr-FR" altLang="en-US" sz="2800" b="1">
              <a:solidFill>
                <a:schemeClr val="accent2"/>
              </a:solidFill>
            </a:endParaRPr>
          </a:p>
        </p:txBody>
      </p:sp>
      <p:sp>
        <p:nvSpPr>
          <p:cNvPr id="247813" name="Text Box 5" descr="Papier de soie bleu"/>
          <p:cNvSpPr txBox="1">
            <a:spLocks noChangeArrowheads="1"/>
          </p:cNvSpPr>
          <p:nvPr/>
        </p:nvSpPr>
        <p:spPr bwMode="auto">
          <a:xfrm>
            <a:off x="5580063" y="5535613"/>
            <a:ext cx="2808287" cy="5286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altLang="en-US" sz="2800" b="1">
                <a:solidFill>
                  <a:schemeClr val="accent2"/>
                </a:solidFill>
              </a:rPr>
              <a:t>Post-treatment</a:t>
            </a:r>
            <a:endParaRPr lang="fr-FR" altLang="en-US" sz="2800" b="1">
              <a:solidFill>
                <a:schemeClr val="accent2"/>
              </a:solidFill>
            </a:endParaRPr>
          </a:p>
        </p:txBody>
      </p:sp>
      <p:sp>
        <p:nvSpPr>
          <p:cNvPr id="247814" name="Line 6"/>
          <p:cNvSpPr>
            <a:spLocks noChangeShapeType="1"/>
          </p:cNvSpPr>
          <p:nvPr/>
        </p:nvSpPr>
        <p:spPr bwMode="auto">
          <a:xfrm>
            <a:off x="6877050" y="1916113"/>
            <a:ext cx="0" cy="360045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47815" name="Rectangle 7" descr="Papier de soie bleu"/>
          <p:cNvSpPr>
            <a:spLocks noChangeArrowheads="1"/>
          </p:cNvSpPr>
          <p:nvPr/>
        </p:nvSpPr>
        <p:spPr bwMode="auto">
          <a:xfrm>
            <a:off x="6948488" y="3089275"/>
            <a:ext cx="2212975" cy="52863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CA" altLang="en-US" sz="2800" b="1">
                <a:solidFill>
                  <a:schemeClr val="accent2"/>
                </a:solidFill>
              </a:rPr>
              <a:t>(11 months)</a:t>
            </a:r>
            <a:endParaRPr lang="fr-FR" altLang="en-US" sz="2800" b="1">
              <a:solidFill>
                <a:schemeClr val="accent2"/>
              </a:solidFill>
            </a:endParaRPr>
          </a:p>
        </p:txBody>
      </p:sp>
      <p:sp>
        <p:nvSpPr>
          <p:cNvPr id="247816" name="Text Box 8"/>
          <p:cNvSpPr txBox="1">
            <a:spLocks noChangeArrowheads="1"/>
          </p:cNvSpPr>
          <p:nvPr/>
        </p:nvSpPr>
        <p:spPr bwMode="auto">
          <a:xfrm>
            <a:off x="3995936" y="6551256"/>
            <a:ext cx="56648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en-US" sz="1600" dirty="0"/>
              <a:t>(</a:t>
            </a:r>
            <a:r>
              <a:rPr lang="fr-FR" altLang="en-US" sz="1600" dirty="0" err="1"/>
              <a:t>Thurberg</a:t>
            </a:r>
            <a:r>
              <a:rPr lang="fr-FR" altLang="en-US" sz="1600" dirty="0"/>
              <a:t> BL,</a:t>
            </a:r>
            <a:r>
              <a:rPr lang="fr-FR" altLang="en-US" sz="1600" i="1" dirty="0"/>
              <a:t> </a:t>
            </a:r>
            <a:r>
              <a:rPr lang="fr-FR" altLang="en-US" sz="1600" i="1" dirty="0" err="1"/>
              <a:t>Kidney</a:t>
            </a:r>
            <a:r>
              <a:rPr lang="fr-FR" altLang="en-US" sz="1600" i="1" dirty="0"/>
              <a:t> International</a:t>
            </a:r>
            <a:r>
              <a:rPr lang="fr-FR" altLang="en-US" sz="1600" dirty="0"/>
              <a:t> (2002) 62, 1933–1946)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463776" y="1103660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463776" y="6525344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22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78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47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47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47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47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2" grpId="0" build="allAtOnce" animBg="1"/>
      <p:bldP spid="247813" grpId="0" animBg="1"/>
      <p:bldP spid="247814" grpId="0" animBg="1"/>
      <p:bldP spid="24781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350"/>
            <a:ext cx="9144000" cy="850900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3600" b="1" dirty="0" smtClean="0">
                <a:latin typeface="+mn-lt"/>
              </a:rPr>
              <a:t>Aims of Metabolomics in Biomedical Research</a:t>
            </a:r>
            <a:endParaRPr lang="en-US" altLang="en-US" sz="3600" b="1" dirty="0" smtClean="0">
              <a:latin typeface="+mn-lt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4294967295"/>
            <p:custDataLst>
              <p:tags r:id="rId1"/>
            </p:custDataLst>
          </p:nvPr>
        </p:nvSpPr>
        <p:spPr>
          <a:xfrm>
            <a:off x="457200" y="1600200"/>
            <a:ext cx="4038600" cy="4525963"/>
          </a:xfrm>
          <a:noFill/>
        </p:spPr>
        <p:txBody>
          <a:bodyPr/>
          <a:lstStyle/>
          <a:p>
            <a:pPr eaLnBrk="1" hangingPunct="1">
              <a:lnSpc>
                <a:spcPct val="50000"/>
              </a:lnSpc>
              <a:buFont typeface="Wingdings 3" panose="05040102010807070707" pitchFamily="18" charset="2"/>
              <a:buNone/>
            </a:pPr>
            <a:endParaRPr lang="fr-CA" altLang="en-US" b="1" smtClean="0">
              <a:solidFill>
                <a:srgbClr val="EE743E"/>
              </a:solidFill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pPr eaLnBrk="1" hangingPunct="1">
              <a:buFont typeface="Wingdings 3" panose="05040102010807070707" pitchFamily="18" charset="2"/>
              <a:buNone/>
            </a:pPr>
            <a:endParaRPr lang="fr-CA" altLang="en-US" b="1" i="1" smtClean="0">
              <a:latin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30724" name="Rectangle 1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3568" y="2107704"/>
            <a:ext cx="8075613" cy="3429000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CA" altLang="en-US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en-CA" altLang="en-US" dirty="0" smtClean="0"/>
              <a:t>Biomarker discovery </a:t>
            </a:r>
          </a:p>
          <a:p>
            <a:pPr eaLnBrk="1" hangingPunct="1"/>
            <a:endParaRPr lang="en-CA" altLang="en-US" dirty="0" smtClean="0">
              <a:solidFill>
                <a:srgbClr val="FA9500"/>
              </a:solidFill>
              <a:sym typeface="Wingdings" panose="05000000000000000000" pitchFamily="2" charset="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CA" altLang="en-US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</a:t>
            </a:r>
            <a:r>
              <a:rPr lang="en-CA" altLang="en-US" dirty="0" smtClean="0">
                <a:sym typeface="Wingdings 3" panose="05040102010807070707" pitchFamily="18" charset="2"/>
              </a:rPr>
              <a:t> </a:t>
            </a:r>
            <a:r>
              <a:rPr lang="en-CA" altLang="en-US" dirty="0" smtClean="0"/>
              <a:t>Structural characterization of metabolites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CA" altLang="en-US" dirty="0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CA" altLang="en-US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</a:t>
            </a:r>
            <a:r>
              <a:rPr lang="en-CA" altLang="en-US" dirty="0" smtClean="0">
                <a:sym typeface="Wingdings 3" panose="05040102010807070707" pitchFamily="18" charset="2"/>
              </a:rPr>
              <a:t> </a:t>
            </a:r>
            <a:r>
              <a:rPr lang="en-CA" altLang="en-US" dirty="0" smtClean="0"/>
              <a:t>Understanding the biochemistry of diseases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CA" altLang="en-US" dirty="0" smtClean="0"/>
              <a:t/>
            </a:r>
            <a:br>
              <a:rPr lang="en-CA" altLang="en-US" dirty="0" smtClean="0"/>
            </a:br>
            <a:endParaRPr lang="en-US" altLang="en-US" dirty="0" smtClean="0"/>
          </a:p>
        </p:txBody>
      </p:sp>
      <p:cxnSp>
        <p:nvCxnSpPr>
          <p:cNvPr id="7" name="Connecteur droit 6"/>
          <p:cNvCxnSpPr/>
          <p:nvPr/>
        </p:nvCxnSpPr>
        <p:spPr>
          <a:xfrm>
            <a:off x="463776" y="1268760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463776" y="630932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4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-30163" y="685800"/>
            <a:ext cx="9205913" cy="533400"/>
          </a:xfrm>
        </p:spPr>
        <p:txBody>
          <a:bodyPr anchor="b">
            <a:noAutofit/>
          </a:bodyPr>
          <a:lstStyle/>
          <a:p>
            <a:r>
              <a:rPr lang="en-CA" altLang="en-US" sz="3600" b="1" dirty="0" err="1" smtClean="0">
                <a:latin typeface="+mn-lt"/>
              </a:rPr>
              <a:t>Metabolomic</a:t>
            </a:r>
            <a:r>
              <a:rPr lang="en-CA" altLang="en-US" sz="3600" b="1" dirty="0" smtClean="0">
                <a:latin typeface="+mn-lt"/>
              </a:rPr>
              <a:t> Study for </a:t>
            </a:r>
            <a:r>
              <a:rPr lang="en-CA" altLang="en-US" sz="3600" b="1" dirty="0" err="1">
                <a:latin typeface="+mn-lt"/>
              </a:rPr>
              <a:t>F</a:t>
            </a:r>
            <a:r>
              <a:rPr lang="en-CA" altLang="en-US" sz="3600" b="1" dirty="0" err="1" smtClean="0">
                <a:latin typeface="+mn-lt"/>
              </a:rPr>
              <a:t>abry</a:t>
            </a:r>
            <a:r>
              <a:rPr lang="en-CA" altLang="en-US" sz="3600" b="1" dirty="0" smtClean="0">
                <a:latin typeface="+mn-lt"/>
              </a:rPr>
              <a:t> Disease  </a:t>
            </a:r>
            <a:br>
              <a:rPr lang="en-CA" altLang="en-US" sz="3600" b="1" dirty="0" smtClean="0">
                <a:latin typeface="+mn-lt"/>
              </a:rPr>
            </a:br>
            <a:r>
              <a:rPr lang="en-CA" altLang="en-US" sz="3600" b="1" dirty="0" smtClean="0">
                <a:latin typeface="+mn-lt"/>
              </a:rPr>
              <a:t>Targeting Basic Molecules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2117725"/>
            <a:ext cx="8748712" cy="253047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3324225" y="2257425"/>
            <a:ext cx="3733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en-US" sz="1800" b="1" i="1">
                <a:solidFill>
                  <a:schemeClr val="accent2"/>
                </a:solidFill>
                <a:cs typeface="Arial" panose="020B0604020202020204" pitchFamily="34" charset="0"/>
              </a:rPr>
              <a:t>Anal. Chem</a:t>
            </a:r>
            <a:r>
              <a:rPr lang="fr-FR" altLang="en-US" sz="1800" b="1">
                <a:solidFill>
                  <a:schemeClr val="accent2"/>
                </a:solidFill>
                <a:cs typeface="Arial" panose="020B0604020202020204" pitchFamily="34" charset="0"/>
              </a:rPr>
              <a:t>. 2012, 84, 2745−2753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463776" y="1268760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463776" y="630932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1144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61888" y="202407"/>
            <a:ext cx="9067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Patients &amp; </a:t>
            </a:r>
            <a:r>
              <a:rPr lang="fr-CA" altLang="en-US" sz="36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Controls</a:t>
            </a:r>
            <a: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Wingdings 3" panose="05040102010807070707" pitchFamily="18" charset="2"/>
              </a:rPr>
              <a:t></a:t>
            </a:r>
            <a: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Urine </a:t>
            </a:r>
            <a:r>
              <a:rPr lang="fr-CA" altLang="en-US" sz="36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Samples</a:t>
            </a:r>
            <a:endParaRPr lang="fr-FR" altLang="en-US" sz="36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119063" y="1524000"/>
            <a:ext cx="914400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en-US" dirty="0">
                <a:solidFill>
                  <a:srgbClr val="FFFFFF"/>
                </a:solidFill>
              </a:rPr>
              <a:t>     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en-US" dirty="0">
                <a:solidFill>
                  <a:srgbClr val="FFFFFF"/>
                </a:solidFill>
              </a:rPr>
              <a:t>     </a:t>
            </a:r>
            <a:r>
              <a:rPr lang="en-CA" altLang="en-US" dirty="0" err="1">
                <a:solidFill>
                  <a:schemeClr val="tx1"/>
                </a:solidFill>
              </a:rPr>
              <a:t>Fabry</a:t>
            </a:r>
            <a:r>
              <a:rPr lang="en-CA" altLang="en-US" dirty="0">
                <a:solidFill>
                  <a:schemeClr val="tx1"/>
                </a:solidFill>
              </a:rPr>
              <a:t> disease patients 	       Controls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en-US" dirty="0">
                <a:solidFill>
                  <a:srgbClr val="FFFFFF"/>
                </a:solidFill>
              </a:rPr>
              <a:t>	       </a:t>
            </a:r>
            <a:r>
              <a:rPr lang="en-CA" altLang="en-US" dirty="0">
                <a:solidFill>
                  <a:srgbClr val="FF0000"/>
                </a:solidFill>
              </a:rPr>
              <a:t>Untreated </a:t>
            </a:r>
            <a:r>
              <a:rPr lang="en-CA" altLang="en-US" dirty="0">
                <a:solidFill>
                  <a:srgbClr val="FFFFFF"/>
                </a:solidFill>
              </a:rPr>
              <a:t>     	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en-US" dirty="0">
                <a:solidFill>
                  <a:srgbClr val="FFFFFF"/>
                </a:solidFill>
              </a:rPr>
              <a:t>	   </a:t>
            </a:r>
            <a:r>
              <a:rPr lang="fr-CA" altLang="en-US" sz="3600" b="1" dirty="0">
                <a:solidFill>
                  <a:srgbClr val="FF0000"/>
                </a:solidFill>
              </a:rPr>
              <a:t>♂</a:t>
            </a:r>
            <a:r>
              <a:rPr lang="en-CA" altLang="en-US" sz="3600" b="1" dirty="0">
                <a:solidFill>
                  <a:srgbClr val="FF0000"/>
                </a:solidFill>
              </a:rPr>
              <a:t> 	</a:t>
            </a:r>
            <a:r>
              <a:rPr lang="en-CA" altLang="en-US" b="1" dirty="0">
                <a:solidFill>
                  <a:srgbClr val="FF0000"/>
                </a:solidFill>
              </a:rPr>
              <a:t>                  </a:t>
            </a:r>
            <a:r>
              <a:rPr lang="fr-CA" altLang="en-US" sz="3600" b="1" dirty="0">
                <a:solidFill>
                  <a:srgbClr val="FF0000"/>
                </a:solidFill>
              </a:rPr>
              <a:t>♀</a:t>
            </a:r>
            <a:r>
              <a:rPr lang="en-CA" altLang="en-US" sz="3600" b="1" dirty="0">
                <a:solidFill>
                  <a:srgbClr val="FF0000"/>
                </a:solidFill>
              </a:rPr>
              <a:t> </a:t>
            </a:r>
            <a:r>
              <a:rPr lang="en-CA" altLang="en-US" b="1" dirty="0">
                <a:solidFill>
                  <a:srgbClr val="FF0000"/>
                </a:solidFill>
              </a:rPr>
              <a:t>	      	     </a:t>
            </a:r>
            <a:r>
              <a:rPr lang="fr-CA" altLang="en-US" sz="3600" b="1" dirty="0">
                <a:solidFill>
                  <a:srgbClr val="FF0000"/>
                </a:solidFill>
              </a:rPr>
              <a:t>♂</a:t>
            </a:r>
            <a:r>
              <a:rPr lang="en-CA" altLang="en-US" b="1" dirty="0">
                <a:solidFill>
                  <a:srgbClr val="FF0000"/>
                </a:solidFill>
              </a:rPr>
              <a:t> 	   </a:t>
            </a:r>
            <a:r>
              <a:rPr lang="fr-CA" altLang="en-US" sz="3600" b="1" dirty="0">
                <a:solidFill>
                  <a:srgbClr val="FF0000"/>
                </a:solidFill>
              </a:rPr>
              <a:t>♀</a:t>
            </a:r>
            <a:r>
              <a:rPr lang="en-CA" altLang="en-US" b="1" dirty="0">
                <a:solidFill>
                  <a:srgbClr val="FF0000"/>
                </a:solidFill>
              </a:rPr>
              <a:t> </a:t>
            </a:r>
            <a:r>
              <a:rPr lang="fr-CA" altLang="en-US" b="1" dirty="0">
                <a:solidFill>
                  <a:srgbClr val="FFFFFF"/>
                </a:solidFill>
              </a:rPr>
              <a:t>	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CA" altLang="en-US" dirty="0">
                <a:solidFill>
                  <a:srgbClr val="FFFFFF"/>
                </a:solidFill>
              </a:rPr>
              <a:t>	</a:t>
            </a:r>
            <a:r>
              <a:rPr lang="fr-CA" altLang="en-US" dirty="0">
                <a:solidFill>
                  <a:schemeClr val="tx1"/>
                </a:solidFill>
              </a:rPr>
              <a:t>  18	                 </a:t>
            </a:r>
            <a:r>
              <a:rPr lang="fr-CA" altLang="en-US" dirty="0" smtClean="0">
                <a:solidFill>
                  <a:schemeClr val="tx1"/>
                </a:solidFill>
              </a:rPr>
              <a:t>45         </a:t>
            </a:r>
            <a:r>
              <a:rPr lang="fr-CA" altLang="en-US" dirty="0">
                <a:solidFill>
                  <a:schemeClr val="tx1"/>
                </a:solidFill>
              </a:rPr>
              <a:t>	    23	  	  </a:t>
            </a:r>
            <a:r>
              <a:rPr lang="fr-CA" altLang="en-US" dirty="0" smtClean="0">
                <a:solidFill>
                  <a:schemeClr val="tx1"/>
                </a:solidFill>
              </a:rPr>
              <a:t>36</a:t>
            </a:r>
            <a:endParaRPr lang="fr-FR" altLang="en-US" dirty="0">
              <a:solidFill>
                <a:schemeClr val="tx1"/>
              </a:solidFill>
            </a:endParaRPr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360363" y="4289425"/>
            <a:ext cx="817086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en-US" dirty="0">
                <a:solidFill>
                  <a:srgbClr val="FFFFFF"/>
                </a:solidFill>
                <a:cs typeface="Arial" panose="020B0604020202020204" pitchFamily="34" charset="0"/>
              </a:rPr>
              <a:t>	</a:t>
            </a:r>
            <a:r>
              <a:rPr lang="en-CA" altLang="en-US" dirty="0">
                <a:solidFill>
                  <a:schemeClr val="tx1"/>
                </a:solidFill>
                <a:cs typeface="Arial" panose="020B0604020202020204" pitchFamily="34" charset="0"/>
              </a:rPr>
              <a:t>    63 Patients 	                   59 Controls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en-US" dirty="0">
                <a:solidFill>
                  <a:schemeClr val="tx1"/>
                </a:solidFill>
                <a:cs typeface="Arial" panose="020B0604020202020204" pitchFamily="34" charset="0"/>
              </a:rPr>
              <a:t>               (1–78 y) 			      (2–59 y)</a:t>
            </a:r>
            <a:endParaRPr lang="fr-FR" altLang="en-US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347663" y="2057400"/>
            <a:ext cx="8382000" cy="2133600"/>
          </a:xfrm>
          <a:prstGeom prst="rect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347663" y="4191000"/>
            <a:ext cx="8382000" cy="12954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3799" name="Line 9"/>
          <p:cNvSpPr>
            <a:spLocks noChangeShapeType="1"/>
          </p:cNvSpPr>
          <p:nvPr/>
        </p:nvSpPr>
        <p:spPr bwMode="auto">
          <a:xfrm>
            <a:off x="347663" y="2576513"/>
            <a:ext cx="5257800" cy="14287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3800" name="Line 10"/>
          <p:cNvSpPr>
            <a:spLocks noChangeShapeType="1"/>
          </p:cNvSpPr>
          <p:nvPr/>
        </p:nvSpPr>
        <p:spPr bwMode="auto">
          <a:xfrm>
            <a:off x="5605463" y="2057400"/>
            <a:ext cx="0" cy="3429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3801" name="Line 11"/>
          <p:cNvSpPr>
            <a:spLocks noChangeShapeType="1"/>
          </p:cNvSpPr>
          <p:nvPr/>
        </p:nvSpPr>
        <p:spPr bwMode="auto">
          <a:xfrm>
            <a:off x="347663" y="3033713"/>
            <a:ext cx="83820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3802" name="Line 12"/>
          <p:cNvSpPr>
            <a:spLocks noChangeShapeType="1"/>
          </p:cNvSpPr>
          <p:nvPr/>
        </p:nvSpPr>
        <p:spPr bwMode="auto">
          <a:xfrm>
            <a:off x="7234238" y="3048000"/>
            <a:ext cx="0" cy="1143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3803" name="Line 14"/>
          <p:cNvSpPr>
            <a:spLocks noChangeShapeType="1"/>
          </p:cNvSpPr>
          <p:nvPr/>
        </p:nvSpPr>
        <p:spPr bwMode="auto">
          <a:xfrm>
            <a:off x="2862263" y="3024188"/>
            <a:ext cx="0" cy="1143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3804" name="Text Box 4"/>
          <p:cNvSpPr txBox="1">
            <a:spLocks noChangeArrowheads="1"/>
          </p:cNvSpPr>
          <p:nvPr/>
        </p:nvSpPr>
        <p:spPr bwMode="auto">
          <a:xfrm>
            <a:off x="2208981" y="6381328"/>
            <a:ext cx="64674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FontTx/>
              <a:buNone/>
            </a:pP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Auray-Blais C, </a:t>
            </a:r>
            <a:r>
              <a:rPr lang="fr-CA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et al</a:t>
            </a: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  <a:r>
              <a:rPr lang="fr-CA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Anal. </a:t>
            </a:r>
            <a:r>
              <a:rPr lang="fr-CA" altLang="en-US" sz="1600" i="1" dirty="0" err="1">
                <a:solidFill>
                  <a:schemeClr val="tx1"/>
                </a:solidFill>
                <a:cs typeface="Arial" panose="020B0604020202020204" pitchFamily="34" charset="0"/>
              </a:rPr>
              <a:t>Chem</a:t>
            </a: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2012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; 84(6): 2745</a:t>
            </a:r>
            <a:r>
              <a:rPr lang="en-GB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–27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53 </a:t>
            </a:r>
          </a:p>
        </p:txBody>
      </p:sp>
      <p:cxnSp>
        <p:nvCxnSpPr>
          <p:cNvPr id="15" name="Connecteur droit 14"/>
          <p:cNvCxnSpPr/>
          <p:nvPr/>
        </p:nvCxnSpPr>
        <p:spPr>
          <a:xfrm>
            <a:off x="394321" y="134076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463776" y="630932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53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0" y="57150"/>
            <a:ext cx="9144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4D7F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9263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b="1" dirty="0">
                <a:solidFill>
                  <a:schemeClr val="tx1"/>
                </a:solidFill>
                <a:cs typeface="Arial" panose="020B0604020202020204" pitchFamily="34" charset="0"/>
              </a:rPr>
              <a:t>Urine Score-plot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CA" altLang="en-US" sz="3600" b="1" dirty="0">
                <a:solidFill>
                  <a:schemeClr val="tx1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</a:t>
            </a:r>
            <a:r>
              <a:rPr lang="fr-CA" alt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tx1"/>
                </a:solidFill>
                <a:cs typeface="Arial" panose="020B0604020202020204" pitchFamily="34" charset="0"/>
              </a:rPr>
              <a:t>Untreated </a:t>
            </a:r>
            <a:r>
              <a:rPr lang="en-US" alt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Fabry</a:t>
            </a:r>
            <a:r>
              <a:rPr lang="en-US" altLang="en-US" b="1" dirty="0">
                <a:solidFill>
                  <a:schemeClr val="tx1"/>
                </a:solidFill>
                <a:cs typeface="Arial" panose="020B0604020202020204" pitchFamily="34" charset="0"/>
              </a:rPr>
              <a:t> Patients </a:t>
            </a:r>
            <a:r>
              <a:rPr lang="en-US" altLang="en-US" b="1" i="1" dirty="0">
                <a:solidFill>
                  <a:schemeClr val="tx1"/>
                </a:solidFill>
                <a:cs typeface="Arial" panose="020B0604020202020204" pitchFamily="34" charset="0"/>
              </a:rPr>
              <a:t>vs</a:t>
            </a:r>
            <a:r>
              <a:rPr lang="en-US" altLang="en-US" b="1" dirty="0">
                <a:solidFill>
                  <a:schemeClr val="tx1"/>
                </a:solidFill>
                <a:cs typeface="Arial" panose="020B0604020202020204" pitchFamily="34" charset="0"/>
              </a:rPr>
              <a:t> Controls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800" y="1524000"/>
            <a:ext cx="5872163" cy="44005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4445000" y="4876800"/>
            <a:ext cx="3581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CA" altLang="en-US" sz="1600" b="1">
                <a:solidFill>
                  <a:srgbClr val="EE0000"/>
                </a:solidFill>
                <a:cs typeface="Arial" panose="020B0604020202020204" pitchFamily="34" charset="0"/>
              </a:rPr>
              <a:t>Untreated Fabry patients (n=63)</a:t>
            </a:r>
            <a:br>
              <a:rPr lang="fr-CA" altLang="en-US" sz="1600" b="1">
                <a:solidFill>
                  <a:srgbClr val="EE0000"/>
                </a:solidFill>
                <a:cs typeface="Arial" panose="020B0604020202020204" pitchFamily="34" charset="0"/>
              </a:rPr>
            </a:br>
            <a:r>
              <a:rPr lang="fr-CA" altLang="en-US" sz="1600" b="1">
                <a:solidFill>
                  <a:srgbClr val="0000CC"/>
                </a:solidFill>
                <a:cs typeface="Arial" panose="020B0604020202020204" pitchFamily="34" charset="0"/>
              </a:rPr>
              <a:t>Controls (n=59)</a:t>
            </a:r>
            <a:endParaRPr lang="fr-FR" altLang="en-US" sz="1600" b="1"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  <p:sp>
        <p:nvSpPr>
          <p:cNvPr id="40965" name="Text Box 4"/>
          <p:cNvSpPr txBox="1">
            <a:spLocks noChangeArrowheads="1"/>
          </p:cNvSpPr>
          <p:nvPr/>
        </p:nvSpPr>
        <p:spPr bwMode="auto">
          <a:xfrm>
            <a:off x="2267744" y="6381328"/>
            <a:ext cx="64674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FontTx/>
              <a:buNone/>
            </a:pP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Auray-Blais C, </a:t>
            </a:r>
            <a:r>
              <a:rPr lang="fr-CA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et al</a:t>
            </a: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  <a:r>
              <a:rPr lang="fr-CA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Anal. </a:t>
            </a:r>
            <a:r>
              <a:rPr lang="fr-CA" altLang="en-US" sz="1600" i="1" dirty="0" err="1">
                <a:solidFill>
                  <a:schemeClr val="tx1"/>
                </a:solidFill>
                <a:cs typeface="Arial" panose="020B0604020202020204" pitchFamily="34" charset="0"/>
              </a:rPr>
              <a:t>Chem</a:t>
            </a: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2012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;84(6):2745-53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467544" y="134076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463776" y="630932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07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1600200"/>
            <a:ext cx="5719763" cy="42846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0" y="76200"/>
            <a:ext cx="914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4D7F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9263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 dirty="0">
                <a:solidFill>
                  <a:schemeClr val="tx1"/>
                </a:solidFill>
                <a:cs typeface="Arial" panose="020B0604020202020204" pitchFamily="34" charset="0"/>
              </a:rPr>
              <a:t>Urine Score-plot </a:t>
            </a:r>
            <a:r>
              <a:rPr lang="en-US" altLang="en-US" b="1" dirty="0">
                <a:solidFill>
                  <a:schemeClr val="tx1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 Untreated </a:t>
            </a:r>
            <a:r>
              <a:rPr lang="en-US" altLang="en-US" b="1" dirty="0">
                <a:solidFill>
                  <a:schemeClr val="tx1"/>
                </a:solidFill>
                <a:cs typeface="Arial" panose="020B0604020202020204" pitchFamily="34" charset="0"/>
              </a:rPr>
              <a:t>Female </a:t>
            </a:r>
            <a:r>
              <a:rPr lang="en-US" alt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Fabry</a:t>
            </a:r>
            <a:r>
              <a:rPr lang="en-US" altLang="en-US" b="1" dirty="0">
                <a:solidFill>
                  <a:schemeClr val="tx1"/>
                </a:solidFill>
                <a:cs typeface="Arial" panose="020B0604020202020204" pitchFamily="34" charset="0"/>
              </a:rPr>
              <a:t> Patients </a:t>
            </a:r>
            <a:r>
              <a:rPr lang="en-US" altLang="en-US" b="1" i="1" dirty="0">
                <a:solidFill>
                  <a:schemeClr val="tx1"/>
                </a:solidFill>
                <a:cs typeface="Arial" panose="020B0604020202020204" pitchFamily="34" charset="0"/>
              </a:rPr>
              <a:t>vs</a:t>
            </a:r>
            <a:r>
              <a:rPr lang="en-US" altLang="en-US" b="1" dirty="0">
                <a:solidFill>
                  <a:schemeClr val="tx1"/>
                </a:solidFill>
                <a:cs typeface="Arial" panose="020B0604020202020204" pitchFamily="34" charset="0"/>
              </a:rPr>
              <a:t> Female Controls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4025900" y="5003800"/>
            <a:ext cx="3632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CA" altLang="en-US" sz="1400" b="1">
                <a:solidFill>
                  <a:srgbClr val="EE0000"/>
                </a:solidFill>
                <a:cs typeface="Arial" panose="020B0604020202020204" pitchFamily="34" charset="0"/>
              </a:rPr>
              <a:t>Untreated Female Fabry patients (n=45)</a:t>
            </a:r>
            <a:br>
              <a:rPr lang="fr-CA" altLang="en-US" sz="1400" b="1">
                <a:solidFill>
                  <a:srgbClr val="EE0000"/>
                </a:solidFill>
                <a:cs typeface="Arial" panose="020B0604020202020204" pitchFamily="34" charset="0"/>
              </a:rPr>
            </a:br>
            <a:r>
              <a:rPr lang="fr-CA" altLang="en-US" sz="1400" b="1">
                <a:solidFill>
                  <a:srgbClr val="333399"/>
                </a:solidFill>
                <a:cs typeface="Arial" panose="020B0604020202020204" pitchFamily="34" charset="0"/>
              </a:rPr>
              <a:t>Fem</a:t>
            </a:r>
            <a:r>
              <a:rPr lang="fr-CA" altLang="en-US" sz="1400" b="1">
                <a:solidFill>
                  <a:srgbClr val="0000CC"/>
                </a:solidFill>
                <a:cs typeface="Arial" panose="020B0604020202020204" pitchFamily="34" charset="0"/>
              </a:rPr>
              <a:t>ale Controls (n=36)</a:t>
            </a:r>
            <a:endParaRPr lang="fr-FR" altLang="en-US" sz="1400" b="1"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2280989" y="6381328"/>
            <a:ext cx="64674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FontTx/>
              <a:buNone/>
            </a:pP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Auray-Blais C, </a:t>
            </a:r>
            <a:r>
              <a:rPr lang="fr-CA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et al</a:t>
            </a: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  <a:r>
              <a:rPr lang="fr-CA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Anal. </a:t>
            </a:r>
            <a:r>
              <a:rPr lang="fr-CA" altLang="en-US" sz="1600" i="1" dirty="0" err="1">
                <a:solidFill>
                  <a:schemeClr val="tx1"/>
                </a:solidFill>
                <a:cs typeface="Arial" panose="020B0604020202020204" pitchFamily="34" charset="0"/>
              </a:rPr>
              <a:t>Chem</a:t>
            </a: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2012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;84(6):2745-53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467544" y="1268760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463776" y="630932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97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795963" cy="4343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0" y="53975"/>
            <a:ext cx="9144000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4D7F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9263"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 dirty="0">
                <a:solidFill>
                  <a:schemeClr val="tx1"/>
                </a:solidFill>
                <a:cs typeface="Arial" panose="020B0604020202020204" pitchFamily="34" charset="0"/>
              </a:rPr>
              <a:t>Urine Score-plot </a:t>
            </a:r>
            <a:r>
              <a:rPr lang="en-US" altLang="en-US" b="1" dirty="0">
                <a:solidFill>
                  <a:schemeClr val="tx1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 </a:t>
            </a:r>
            <a:r>
              <a:rPr lang="en-US" altLang="en-US" b="1" dirty="0">
                <a:solidFill>
                  <a:schemeClr val="tx1"/>
                </a:solidFill>
                <a:cs typeface="Arial" panose="020B0604020202020204" pitchFamily="34" charset="0"/>
              </a:rPr>
              <a:t>Untreated Male </a:t>
            </a:r>
            <a:r>
              <a:rPr lang="en-US" alt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Fabry</a:t>
            </a:r>
            <a:r>
              <a:rPr lang="en-US" altLang="en-US" b="1" dirty="0">
                <a:solidFill>
                  <a:schemeClr val="tx1"/>
                </a:solidFill>
                <a:cs typeface="Arial" panose="020B0604020202020204" pitchFamily="34" charset="0"/>
              </a:rPr>
              <a:t> Patients </a:t>
            </a:r>
            <a:r>
              <a:rPr lang="en-US" altLang="en-US" b="1" i="1" dirty="0">
                <a:solidFill>
                  <a:schemeClr val="tx1"/>
                </a:solidFill>
                <a:cs typeface="Arial" panose="020B0604020202020204" pitchFamily="34" charset="0"/>
              </a:rPr>
              <a:t>vs</a:t>
            </a:r>
            <a:r>
              <a:rPr lang="en-US" altLang="en-US" b="1" dirty="0">
                <a:solidFill>
                  <a:schemeClr val="tx1"/>
                </a:solidFill>
                <a:cs typeface="Arial" panose="020B0604020202020204" pitchFamily="34" charset="0"/>
              </a:rPr>
              <a:t> Male Controls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4191000" y="5029200"/>
            <a:ext cx="3886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CA" altLang="en-US" sz="1400" b="1">
                <a:solidFill>
                  <a:srgbClr val="EE0000"/>
                </a:solidFill>
                <a:cs typeface="Arial" panose="020B0604020202020204" pitchFamily="34" charset="0"/>
              </a:rPr>
              <a:t>Untreated Male Fabry patients (n= 18)</a:t>
            </a:r>
            <a:br>
              <a:rPr lang="fr-CA" altLang="en-US" sz="1400" b="1">
                <a:solidFill>
                  <a:srgbClr val="EE0000"/>
                </a:solidFill>
                <a:cs typeface="Arial" panose="020B0604020202020204" pitchFamily="34" charset="0"/>
              </a:rPr>
            </a:br>
            <a:r>
              <a:rPr lang="fr-CA" altLang="en-US" sz="1400" b="1">
                <a:solidFill>
                  <a:srgbClr val="0000CC"/>
                </a:solidFill>
                <a:cs typeface="Arial" panose="020B0604020202020204" pitchFamily="34" charset="0"/>
              </a:rPr>
              <a:t>Male Controls (n= 23)</a:t>
            </a:r>
            <a:endParaRPr lang="fr-FR" altLang="en-US" sz="1400" b="1"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  <p:sp>
        <p:nvSpPr>
          <p:cNvPr id="43013" name="Text Box 4"/>
          <p:cNvSpPr txBox="1">
            <a:spLocks noChangeArrowheads="1"/>
          </p:cNvSpPr>
          <p:nvPr/>
        </p:nvSpPr>
        <p:spPr bwMode="auto">
          <a:xfrm>
            <a:off x="2267744" y="6381328"/>
            <a:ext cx="64674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FontTx/>
              <a:buNone/>
            </a:pP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Auray-Blais C, </a:t>
            </a:r>
            <a:r>
              <a:rPr lang="fr-CA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et al</a:t>
            </a: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  <a:r>
              <a:rPr lang="fr-CA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Anal. </a:t>
            </a:r>
            <a:r>
              <a:rPr lang="fr-CA" altLang="en-US" sz="1600" i="1" dirty="0" err="1">
                <a:solidFill>
                  <a:schemeClr val="tx1"/>
                </a:solidFill>
                <a:cs typeface="Arial" panose="020B0604020202020204" pitchFamily="34" charset="0"/>
              </a:rPr>
              <a:t>Chem</a:t>
            </a: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2012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;84(6):2745-53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4321" y="1196752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463776" y="630932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92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0" y="152400"/>
            <a:ext cx="9144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CA" altLang="en-US" sz="30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OPLS-DA Score Plot Using UPLC-ESI-</a:t>
            </a:r>
            <a:r>
              <a:rPr lang="en-CA" altLang="en-US" sz="30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Tof</a:t>
            </a:r>
            <a:r>
              <a:rPr lang="en-CA" altLang="en-US" sz="30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-MS </a:t>
            </a:r>
            <a:r>
              <a:rPr lang="en-CA" altLang="en-US" sz="30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Metabolomic</a:t>
            </a:r>
            <a:r>
              <a:rPr lang="en-CA" altLang="en-US" sz="30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Analysis of </a:t>
            </a:r>
            <a:r>
              <a:rPr lang="en-CA" altLang="en-US" sz="30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Fabry</a:t>
            </a:r>
            <a:r>
              <a:rPr lang="en-CA" altLang="en-US" sz="30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Urine Samples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64" y="1622425"/>
            <a:ext cx="7491413" cy="4168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4862264" y="4727575"/>
            <a:ext cx="38862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CA" altLang="en-US" sz="1600" b="1">
                <a:solidFill>
                  <a:srgbClr val="000000"/>
                </a:solidFill>
                <a:cs typeface="Arial" panose="020B0604020202020204" pitchFamily="34" charset="0"/>
              </a:rPr>
              <a:t>Untreated Fabry males (n=11):</a:t>
            </a:r>
            <a:r>
              <a:rPr lang="en-CA" altLang="en-US" sz="1600" b="1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  <a:r>
              <a:rPr lang="en-CA" altLang="en-US" sz="1800" b="1">
                <a:solidFill>
                  <a:srgbClr val="EA2D00"/>
                </a:solidFill>
                <a:latin typeface="ＭＳ Ｐゴシック" panose="020B0600070205080204" pitchFamily="34" charset="-128"/>
                <a:cs typeface="Arial" panose="020B0604020202020204" pitchFamily="34" charset="0"/>
              </a:rPr>
              <a:t>◆</a:t>
            </a:r>
            <a:r>
              <a:rPr lang="en-CA" altLang="en-US" sz="1600" b="1">
                <a:solidFill>
                  <a:srgbClr val="FFFFFF"/>
                </a:solidFill>
                <a:cs typeface="Arial" panose="020B0604020202020204" pitchFamily="34" charset="0"/>
              </a:rPr>
              <a:t/>
            </a:r>
            <a:br>
              <a:rPr lang="en-CA" altLang="en-US" sz="1600" b="1">
                <a:solidFill>
                  <a:srgbClr val="FFFFFF"/>
                </a:solidFill>
                <a:cs typeface="Arial" panose="020B0604020202020204" pitchFamily="34" charset="0"/>
              </a:rPr>
            </a:br>
            <a:r>
              <a:rPr lang="en-CA" altLang="en-US" sz="1600" b="1">
                <a:solidFill>
                  <a:srgbClr val="000000"/>
                </a:solidFill>
                <a:cs typeface="Arial" panose="020B0604020202020204" pitchFamily="34" charset="0"/>
              </a:rPr>
              <a:t>Healthy control males  (n=23):</a:t>
            </a:r>
            <a:r>
              <a:rPr lang="en-CA" altLang="en-US" sz="1600" b="1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  <a:r>
              <a:rPr lang="en-US" altLang="en-US" sz="1400" b="1">
                <a:solidFill>
                  <a:srgbClr val="187E24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</a:t>
            </a:r>
          </a:p>
        </p:txBody>
      </p:sp>
      <p:sp>
        <p:nvSpPr>
          <p:cNvPr id="34821" name="Text Box 4"/>
          <p:cNvSpPr txBox="1">
            <a:spLocks noChangeArrowheads="1"/>
          </p:cNvSpPr>
          <p:nvPr/>
        </p:nvSpPr>
        <p:spPr bwMode="auto">
          <a:xfrm>
            <a:off x="2208981" y="6381328"/>
            <a:ext cx="64674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FontTx/>
              <a:buNone/>
            </a:pP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Auray-Blais C, </a:t>
            </a:r>
            <a:r>
              <a:rPr lang="fr-CA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et al</a:t>
            </a: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  <a:r>
              <a:rPr lang="fr-CA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Anal. </a:t>
            </a:r>
            <a:r>
              <a:rPr lang="fr-CA" altLang="en-US" sz="1600" i="1" dirty="0" err="1">
                <a:solidFill>
                  <a:schemeClr val="tx1"/>
                </a:solidFill>
                <a:cs typeface="Arial" panose="020B0604020202020204" pitchFamily="34" charset="0"/>
              </a:rPr>
              <a:t>Chem</a:t>
            </a: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2012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; 84(6): 2745</a:t>
            </a:r>
            <a:r>
              <a:rPr lang="en-GB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–27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53 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463776" y="1268760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463776" y="630932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49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-39772" y="0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CA" altLang="en-US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S-plot – Correlation in Function of the Covariance </a:t>
            </a:r>
            <a:br>
              <a:rPr lang="en-CA" altLang="en-US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CA" altLang="en-US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Metabolites Discriminating 2 groups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1366838"/>
            <a:ext cx="7845425" cy="4724400"/>
          </a:xfrm>
          <a:prstGeom prst="rect">
            <a:avLst/>
          </a:prstGeom>
          <a:solidFill>
            <a:srgbClr val="CBE2FD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5844" name="Text Box 7"/>
          <p:cNvSpPr txBox="1">
            <a:spLocks noChangeArrowheads="1"/>
          </p:cNvSpPr>
          <p:nvPr/>
        </p:nvSpPr>
        <p:spPr bwMode="auto">
          <a:xfrm>
            <a:off x="2590800" y="1600200"/>
            <a:ext cx="403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fr-CA" altLang="en-US" sz="2400">
                <a:solidFill>
                  <a:srgbClr val="FF0000"/>
                </a:solidFill>
                <a:cs typeface="Arial" panose="020B0604020202020204" pitchFamily="34" charset="0"/>
              </a:rPr>
              <a:t>Lyso-Gb</a:t>
            </a:r>
            <a:r>
              <a:rPr lang="fr-CA" altLang="en-US" sz="2400" baseline="-25000">
                <a:solidFill>
                  <a:srgbClr val="FF0000"/>
                </a:solidFill>
                <a:cs typeface="Arial" panose="020B0604020202020204" pitchFamily="34" charset="0"/>
              </a:rPr>
              <a:t>3 </a:t>
            </a:r>
            <a:r>
              <a:rPr lang="fr-CA" altLang="en-US" sz="2400">
                <a:solidFill>
                  <a:srgbClr val="FF0000"/>
                </a:solidFill>
                <a:cs typeface="Arial" panose="020B0604020202020204" pitchFamily="34" charset="0"/>
              </a:rPr>
              <a:t>+ 7 other markers</a:t>
            </a:r>
            <a:endParaRPr lang="fr-FR" altLang="en-US" sz="240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5845" name="Line 8"/>
          <p:cNvSpPr>
            <a:spLocks noChangeShapeType="1"/>
          </p:cNvSpPr>
          <p:nvPr/>
        </p:nvSpPr>
        <p:spPr bwMode="auto">
          <a:xfrm>
            <a:off x="5486400" y="1962150"/>
            <a:ext cx="10668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5846" name="Text Box 4"/>
          <p:cNvSpPr txBox="1">
            <a:spLocks noChangeArrowheads="1"/>
          </p:cNvSpPr>
          <p:nvPr/>
        </p:nvSpPr>
        <p:spPr bwMode="auto">
          <a:xfrm>
            <a:off x="2195736" y="6477000"/>
            <a:ext cx="64674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FontTx/>
              <a:buNone/>
            </a:pP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Auray-Blais C, </a:t>
            </a:r>
            <a:r>
              <a:rPr lang="fr-CA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et al</a:t>
            </a: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  <a:r>
              <a:rPr lang="fr-CA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Anal. </a:t>
            </a:r>
            <a:r>
              <a:rPr lang="fr-CA" altLang="en-US" sz="1600" i="1" dirty="0" err="1">
                <a:solidFill>
                  <a:schemeClr val="tx1"/>
                </a:solidFill>
                <a:cs typeface="Arial" panose="020B0604020202020204" pitchFamily="34" charset="0"/>
              </a:rPr>
              <a:t>Chem</a:t>
            </a: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2012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; 84(6): 2745</a:t>
            </a:r>
            <a:r>
              <a:rPr lang="en-GB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–27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53 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539552" y="1049884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431264" y="6428872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18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140"/>
          <p:cNvSpPr txBox="1">
            <a:spLocks noChangeArrowheads="1"/>
          </p:cNvSpPr>
          <p:nvPr/>
        </p:nvSpPr>
        <p:spPr bwMode="auto">
          <a:xfrm>
            <a:off x="0" y="-27384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MS</a:t>
            </a:r>
            <a:r>
              <a:rPr lang="fr-CA" altLang="en-US" sz="3600" b="1" baseline="30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</a:t>
            </a:r>
            <a: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Mass </a:t>
            </a:r>
            <a:r>
              <a:rPr lang="fr-CA" altLang="en-US" sz="36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Spectra</a:t>
            </a:r>
            <a: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b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Lyso-Gb</a:t>
            </a:r>
            <a:r>
              <a:rPr lang="fr-CA" altLang="en-US" sz="3600" b="1" baseline="-25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3</a:t>
            </a:r>
            <a: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&amp; </a:t>
            </a:r>
            <a:r>
              <a:rPr lang="fr-CA" altLang="en-US" sz="36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Related</a:t>
            </a:r>
            <a: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Analogues in Urine</a:t>
            </a:r>
          </a:p>
        </p:txBody>
      </p:sp>
      <p:grpSp>
        <p:nvGrpSpPr>
          <p:cNvPr id="36867" name="Group 1"/>
          <p:cNvGrpSpPr>
            <a:grpSpLocks/>
          </p:cNvGrpSpPr>
          <p:nvPr/>
        </p:nvGrpSpPr>
        <p:grpSpPr bwMode="auto">
          <a:xfrm>
            <a:off x="419100" y="1384300"/>
            <a:ext cx="8305800" cy="4695825"/>
            <a:chOff x="419100" y="1384299"/>
            <a:chExt cx="8305800" cy="4695825"/>
          </a:xfrm>
        </p:grpSpPr>
        <p:sp>
          <p:nvSpPr>
            <p:cNvPr id="36872" name="Rectangle 1"/>
            <p:cNvSpPr>
              <a:spLocks noChangeArrowheads="1"/>
            </p:cNvSpPr>
            <p:nvPr/>
          </p:nvSpPr>
          <p:spPr bwMode="auto">
            <a:xfrm>
              <a:off x="419100" y="1384299"/>
              <a:ext cx="8305800" cy="469582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fr-CA" altLang="en-US" sz="18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6873" name="Rectangle 6"/>
            <p:cNvSpPr>
              <a:spLocks noChangeArrowheads="1"/>
            </p:cNvSpPr>
            <p:nvPr/>
          </p:nvSpPr>
          <p:spPr bwMode="auto">
            <a:xfrm>
              <a:off x="1057275" y="1550988"/>
              <a:ext cx="52388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800">
                  <a:solidFill>
                    <a:srgbClr val="000000"/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 </a:t>
              </a:r>
              <a:endParaRPr lang="fr-FR" altLang="en-US" sz="18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6874" name="Rectangle 10"/>
            <p:cNvSpPr>
              <a:spLocks noChangeArrowheads="1"/>
            </p:cNvSpPr>
            <p:nvPr/>
          </p:nvSpPr>
          <p:spPr bwMode="auto">
            <a:xfrm>
              <a:off x="7989888" y="5835650"/>
              <a:ext cx="211137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m/z</a:t>
              </a:r>
            </a:p>
          </p:txBody>
        </p:sp>
        <p:sp>
          <p:nvSpPr>
            <p:cNvPr id="36875" name="Line 11"/>
            <p:cNvSpPr>
              <a:spLocks noChangeShapeType="1"/>
            </p:cNvSpPr>
            <p:nvPr/>
          </p:nvSpPr>
          <p:spPr bwMode="auto">
            <a:xfrm flipV="1">
              <a:off x="1249363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76" name="Line 12"/>
            <p:cNvSpPr>
              <a:spLocks noChangeShapeType="1"/>
            </p:cNvSpPr>
            <p:nvPr/>
          </p:nvSpPr>
          <p:spPr bwMode="auto">
            <a:xfrm flipV="1">
              <a:off x="12954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77" name="Line 13"/>
            <p:cNvSpPr>
              <a:spLocks noChangeShapeType="1"/>
            </p:cNvSpPr>
            <p:nvPr/>
          </p:nvSpPr>
          <p:spPr bwMode="auto">
            <a:xfrm flipV="1">
              <a:off x="134302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78" name="Line 14"/>
            <p:cNvSpPr>
              <a:spLocks noChangeShapeType="1"/>
            </p:cNvSpPr>
            <p:nvPr/>
          </p:nvSpPr>
          <p:spPr bwMode="auto">
            <a:xfrm flipV="1">
              <a:off x="138906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79" name="Line 15"/>
            <p:cNvSpPr>
              <a:spLocks noChangeShapeType="1"/>
            </p:cNvSpPr>
            <p:nvPr/>
          </p:nvSpPr>
          <p:spPr bwMode="auto">
            <a:xfrm flipV="1">
              <a:off x="14366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80" name="Line 16"/>
            <p:cNvSpPr>
              <a:spLocks noChangeShapeType="1"/>
            </p:cNvSpPr>
            <p:nvPr/>
          </p:nvSpPr>
          <p:spPr bwMode="auto">
            <a:xfrm flipV="1">
              <a:off x="1482725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81" name="Line 17"/>
            <p:cNvSpPr>
              <a:spLocks noChangeShapeType="1"/>
            </p:cNvSpPr>
            <p:nvPr/>
          </p:nvSpPr>
          <p:spPr bwMode="auto">
            <a:xfrm flipV="1">
              <a:off x="15303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82" name="Line 18"/>
            <p:cNvSpPr>
              <a:spLocks noChangeShapeType="1"/>
            </p:cNvSpPr>
            <p:nvPr/>
          </p:nvSpPr>
          <p:spPr bwMode="auto">
            <a:xfrm flipV="1">
              <a:off x="157797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83" name="Line 19"/>
            <p:cNvSpPr>
              <a:spLocks noChangeShapeType="1"/>
            </p:cNvSpPr>
            <p:nvPr/>
          </p:nvSpPr>
          <p:spPr bwMode="auto">
            <a:xfrm flipV="1">
              <a:off x="16240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84" name="Line 20"/>
            <p:cNvSpPr>
              <a:spLocks noChangeShapeType="1"/>
            </p:cNvSpPr>
            <p:nvPr/>
          </p:nvSpPr>
          <p:spPr bwMode="auto">
            <a:xfrm flipV="1">
              <a:off x="16700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85" name="Line 21"/>
            <p:cNvSpPr>
              <a:spLocks noChangeShapeType="1"/>
            </p:cNvSpPr>
            <p:nvPr/>
          </p:nvSpPr>
          <p:spPr bwMode="auto">
            <a:xfrm flipV="1">
              <a:off x="1717675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86" name="Line 22"/>
            <p:cNvSpPr>
              <a:spLocks noChangeShapeType="1"/>
            </p:cNvSpPr>
            <p:nvPr/>
          </p:nvSpPr>
          <p:spPr bwMode="auto">
            <a:xfrm flipV="1">
              <a:off x="17637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87" name="Line 23"/>
            <p:cNvSpPr>
              <a:spLocks noChangeShapeType="1"/>
            </p:cNvSpPr>
            <p:nvPr/>
          </p:nvSpPr>
          <p:spPr bwMode="auto">
            <a:xfrm flipV="1">
              <a:off x="18113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88" name="Line 24"/>
            <p:cNvSpPr>
              <a:spLocks noChangeShapeType="1"/>
            </p:cNvSpPr>
            <p:nvPr/>
          </p:nvSpPr>
          <p:spPr bwMode="auto">
            <a:xfrm flipV="1">
              <a:off x="185896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89" name="Line 25"/>
            <p:cNvSpPr>
              <a:spLocks noChangeShapeType="1"/>
            </p:cNvSpPr>
            <p:nvPr/>
          </p:nvSpPr>
          <p:spPr bwMode="auto">
            <a:xfrm flipV="1">
              <a:off x="19050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90" name="Line 26"/>
            <p:cNvSpPr>
              <a:spLocks noChangeShapeType="1"/>
            </p:cNvSpPr>
            <p:nvPr/>
          </p:nvSpPr>
          <p:spPr bwMode="auto">
            <a:xfrm flipV="1">
              <a:off x="1951038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91" name="Line 27"/>
            <p:cNvSpPr>
              <a:spLocks noChangeShapeType="1"/>
            </p:cNvSpPr>
            <p:nvPr/>
          </p:nvSpPr>
          <p:spPr bwMode="auto">
            <a:xfrm flipV="1">
              <a:off x="199866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92" name="Line 28"/>
            <p:cNvSpPr>
              <a:spLocks noChangeShapeType="1"/>
            </p:cNvSpPr>
            <p:nvPr/>
          </p:nvSpPr>
          <p:spPr bwMode="auto">
            <a:xfrm flipV="1">
              <a:off x="20447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93" name="Line 29"/>
            <p:cNvSpPr>
              <a:spLocks noChangeShapeType="1"/>
            </p:cNvSpPr>
            <p:nvPr/>
          </p:nvSpPr>
          <p:spPr bwMode="auto">
            <a:xfrm flipV="1">
              <a:off x="209232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94" name="Line 30"/>
            <p:cNvSpPr>
              <a:spLocks noChangeShapeType="1"/>
            </p:cNvSpPr>
            <p:nvPr/>
          </p:nvSpPr>
          <p:spPr bwMode="auto">
            <a:xfrm flipV="1">
              <a:off x="21399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95" name="Line 31"/>
            <p:cNvSpPr>
              <a:spLocks noChangeShapeType="1"/>
            </p:cNvSpPr>
            <p:nvPr/>
          </p:nvSpPr>
          <p:spPr bwMode="auto">
            <a:xfrm flipV="1">
              <a:off x="2185988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96" name="Line 32"/>
            <p:cNvSpPr>
              <a:spLocks noChangeShapeType="1"/>
            </p:cNvSpPr>
            <p:nvPr/>
          </p:nvSpPr>
          <p:spPr bwMode="auto">
            <a:xfrm flipV="1">
              <a:off x="22336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97" name="Line 33"/>
            <p:cNvSpPr>
              <a:spLocks noChangeShapeType="1"/>
            </p:cNvSpPr>
            <p:nvPr/>
          </p:nvSpPr>
          <p:spPr bwMode="auto">
            <a:xfrm flipV="1">
              <a:off x="22796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98" name="Line 34"/>
            <p:cNvSpPr>
              <a:spLocks noChangeShapeType="1"/>
            </p:cNvSpPr>
            <p:nvPr/>
          </p:nvSpPr>
          <p:spPr bwMode="auto">
            <a:xfrm flipV="1">
              <a:off x="23256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899" name="Line 35"/>
            <p:cNvSpPr>
              <a:spLocks noChangeShapeType="1"/>
            </p:cNvSpPr>
            <p:nvPr/>
          </p:nvSpPr>
          <p:spPr bwMode="auto">
            <a:xfrm flipV="1">
              <a:off x="23733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00" name="Line 36"/>
            <p:cNvSpPr>
              <a:spLocks noChangeShapeType="1"/>
            </p:cNvSpPr>
            <p:nvPr/>
          </p:nvSpPr>
          <p:spPr bwMode="auto">
            <a:xfrm flipV="1">
              <a:off x="2419350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01" name="Line 37"/>
            <p:cNvSpPr>
              <a:spLocks noChangeShapeType="1"/>
            </p:cNvSpPr>
            <p:nvPr/>
          </p:nvSpPr>
          <p:spPr bwMode="auto">
            <a:xfrm flipV="1">
              <a:off x="246697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02" name="Line 38"/>
            <p:cNvSpPr>
              <a:spLocks noChangeShapeType="1"/>
            </p:cNvSpPr>
            <p:nvPr/>
          </p:nvSpPr>
          <p:spPr bwMode="auto">
            <a:xfrm flipV="1">
              <a:off x="25146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03" name="Line 39"/>
            <p:cNvSpPr>
              <a:spLocks noChangeShapeType="1"/>
            </p:cNvSpPr>
            <p:nvPr/>
          </p:nvSpPr>
          <p:spPr bwMode="auto">
            <a:xfrm flipV="1">
              <a:off x="25606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04" name="Line 40"/>
            <p:cNvSpPr>
              <a:spLocks noChangeShapeType="1"/>
            </p:cNvSpPr>
            <p:nvPr/>
          </p:nvSpPr>
          <p:spPr bwMode="auto">
            <a:xfrm flipV="1">
              <a:off x="260826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05" name="Line 41"/>
            <p:cNvSpPr>
              <a:spLocks noChangeShapeType="1"/>
            </p:cNvSpPr>
            <p:nvPr/>
          </p:nvSpPr>
          <p:spPr bwMode="auto">
            <a:xfrm flipV="1">
              <a:off x="2654300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06" name="Line 42"/>
            <p:cNvSpPr>
              <a:spLocks noChangeShapeType="1"/>
            </p:cNvSpPr>
            <p:nvPr/>
          </p:nvSpPr>
          <p:spPr bwMode="auto">
            <a:xfrm flipV="1">
              <a:off x="27003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07" name="Line 43"/>
            <p:cNvSpPr>
              <a:spLocks noChangeShapeType="1"/>
            </p:cNvSpPr>
            <p:nvPr/>
          </p:nvSpPr>
          <p:spPr bwMode="auto">
            <a:xfrm flipV="1">
              <a:off x="274796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08" name="Line 44"/>
            <p:cNvSpPr>
              <a:spLocks noChangeShapeType="1"/>
            </p:cNvSpPr>
            <p:nvPr/>
          </p:nvSpPr>
          <p:spPr bwMode="auto">
            <a:xfrm flipV="1">
              <a:off x="27955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09" name="Line 45"/>
            <p:cNvSpPr>
              <a:spLocks noChangeShapeType="1"/>
            </p:cNvSpPr>
            <p:nvPr/>
          </p:nvSpPr>
          <p:spPr bwMode="auto">
            <a:xfrm flipV="1">
              <a:off x="284162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10" name="Line 46"/>
            <p:cNvSpPr>
              <a:spLocks noChangeShapeType="1"/>
            </p:cNvSpPr>
            <p:nvPr/>
          </p:nvSpPr>
          <p:spPr bwMode="auto">
            <a:xfrm flipV="1">
              <a:off x="2889250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11" name="Line 47"/>
            <p:cNvSpPr>
              <a:spLocks noChangeShapeType="1"/>
            </p:cNvSpPr>
            <p:nvPr/>
          </p:nvSpPr>
          <p:spPr bwMode="auto">
            <a:xfrm flipV="1">
              <a:off x="29352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12" name="Line 48"/>
            <p:cNvSpPr>
              <a:spLocks noChangeShapeType="1"/>
            </p:cNvSpPr>
            <p:nvPr/>
          </p:nvSpPr>
          <p:spPr bwMode="auto">
            <a:xfrm flipV="1">
              <a:off x="29829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13" name="Line 49"/>
            <p:cNvSpPr>
              <a:spLocks noChangeShapeType="1"/>
            </p:cNvSpPr>
            <p:nvPr/>
          </p:nvSpPr>
          <p:spPr bwMode="auto">
            <a:xfrm flipV="1">
              <a:off x="30289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14" name="Line 50"/>
            <p:cNvSpPr>
              <a:spLocks noChangeShapeType="1"/>
            </p:cNvSpPr>
            <p:nvPr/>
          </p:nvSpPr>
          <p:spPr bwMode="auto">
            <a:xfrm flipV="1">
              <a:off x="307657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15" name="Line 51"/>
            <p:cNvSpPr>
              <a:spLocks noChangeShapeType="1"/>
            </p:cNvSpPr>
            <p:nvPr/>
          </p:nvSpPr>
          <p:spPr bwMode="auto">
            <a:xfrm flipV="1">
              <a:off x="3122613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16" name="Line 52"/>
            <p:cNvSpPr>
              <a:spLocks noChangeShapeType="1"/>
            </p:cNvSpPr>
            <p:nvPr/>
          </p:nvSpPr>
          <p:spPr bwMode="auto">
            <a:xfrm flipV="1">
              <a:off x="31702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17" name="Line 53"/>
            <p:cNvSpPr>
              <a:spLocks noChangeShapeType="1"/>
            </p:cNvSpPr>
            <p:nvPr/>
          </p:nvSpPr>
          <p:spPr bwMode="auto">
            <a:xfrm flipV="1">
              <a:off x="321627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18" name="Line 54"/>
            <p:cNvSpPr>
              <a:spLocks noChangeShapeType="1"/>
            </p:cNvSpPr>
            <p:nvPr/>
          </p:nvSpPr>
          <p:spPr bwMode="auto">
            <a:xfrm flipV="1">
              <a:off x="32639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19" name="Line 55"/>
            <p:cNvSpPr>
              <a:spLocks noChangeShapeType="1"/>
            </p:cNvSpPr>
            <p:nvPr/>
          </p:nvSpPr>
          <p:spPr bwMode="auto">
            <a:xfrm flipV="1">
              <a:off x="33099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20" name="Line 56"/>
            <p:cNvSpPr>
              <a:spLocks noChangeShapeType="1"/>
            </p:cNvSpPr>
            <p:nvPr/>
          </p:nvSpPr>
          <p:spPr bwMode="auto">
            <a:xfrm flipV="1">
              <a:off x="3357563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21" name="Line 57"/>
            <p:cNvSpPr>
              <a:spLocks noChangeShapeType="1"/>
            </p:cNvSpPr>
            <p:nvPr/>
          </p:nvSpPr>
          <p:spPr bwMode="auto">
            <a:xfrm flipV="1">
              <a:off x="34036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22" name="Line 58"/>
            <p:cNvSpPr>
              <a:spLocks noChangeShapeType="1"/>
            </p:cNvSpPr>
            <p:nvPr/>
          </p:nvSpPr>
          <p:spPr bwMode="auto">
            <a:xfrm flipV="1">
              <a:off x="345122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23" name="Line 59"/>
            <p:cNvSpPr>
              <a:spLocks noChangeShapeType="1"/>
            </p:cNvSpPr>
            <p:nvPr/>
          </p:nvSpPr>
          <p:spPr bwMode="auto">
            <a:xfrm flipV="1">
              <a:off x="34988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24" name="Line 60"/>
            <p:cNvSpPr>
              <a:spLocks noChangeShapeType="1"/>
            </p:cNvSpPr>
            <p:nvPr/>
          </p:nvSpPr>
          <p:spPr bwMode="auto">
            <a:xfrm flipV="1">
              <a:off x="35448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25" name="Line 61"/>
            <p:cNvSpPr>
              <a:spLocks noChangeShapeType="1"/>
            </p:cNvSpPr>
            <p:nvPr/>
          </p:nvSpPr>
          <p:spPr bwMode="auto">
            <a:xfrm flipV="1">
              <a:off x="3590925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26" name="Line 62"/>
            <p:cNvSpPr>
              <a:spLocks noChangeShapeType="1"/>
            </p:cNvSpPr>
            <p:nvPr/>
          </p:nvSpPr>
          <p:spPr bwMode="auto">
            <a:xfrm flipV="1">
              <a:off x="36385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27" name="Line 63"/>
            <p:cNvSpPr>
              <a:spLocks noChangeShapeType="1"/>
            </p:cNvSpPr>
            <p:nvPr/>
          </p:nvSpPr>
          <p:spPr bwMode="auto">
            <a:xfrm flipV="1">
              <a:off x="36845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28" name="Line 64"/>
            <p:cNvSpPr>
              <a:spLocks noChangeShapeType="1"/>
            </p:cNvSpPr>
            <p:nvPr/>
          </p:nvSpPr>
          <p:spPr bwMode="auto">
            <a:xfrm flipV="1">
              <a:off x="37322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29" name="Line 65"/>
            <p:cNvSpPr>
              <a:spLocks noChangeShapeType="1"/>
            </p:cNvSpPr>
            <p:nvPr/>
          </p:nvSpPr>
          <p:spPr bwMode="auto">
            <a:xfrm flipV="1">
              <a:off x="37798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30" name="Line 66"/>
            <p:cNvSpPr>
              <a:spLocks noChangeShapeType="1"/>
            </p:cNvSpPr>
            <p:nvPr/>
          </p:nvSpPr>
          <p:spPr bwMode="auto">
            <a:xfrm flipV="1">
              <a:off x="3825875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31" name="Line 67"/>
            <p:cNvSpPr>
              <a:spLocks noChangeShapeType="1"/>
            </p:cNvSpPr>
            <p:nvPr/>
          </p:nvSpPr>
          <p:spPr bwMode="auto">
            <a:xfrm flipV="1">
              <a:off x="38719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32" name="Line 68"/>
            <p:cNvSpPr>
              <a:spLocks noChangeShapeType="1"/>
            </p:cNvSpPr>
            <p:nvPr/>
          </p:nvSpPr>
          <p:spPr bwMode="auto">
            <a:xfrm flipV="1">
              <a:off x="39195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33" name="Line 69"/>
            <p:cNvSpPr>
              <a:spLocks noChangeShapeType="1"/>
            </p:cNvSpPr>
            <p:nvPr/>
          </p:nvSpPr>
          <p:spPr bwMode="auto">
            <a:xfrm flipV="1">
              <a:off x="396557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34" name="Line 70"/>
            <p:cNvSpPr>
              <a:spLocks noChangeShapeType="1"/>
            </p:cNvSpPr>
            <p:nvPr/>
          </p:nvSpPr>
          <p:spPr bwMode="auto">
            <a:xfrm flipV="1">
              <a:off x="40132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35" name="Line 71"/>
            <p:cNvSpPr>
              <a:spLocks noChangeShapeType="1"/>
            </p:cNvSpPr>
            <p:nvPr/>
          </p:nvSpPr>
          <p:spPr bwMode="auto">
            <a:xfrm flipV="1">
              <a:off x="4060825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36" name="Line 72"/>
            <p:cNvSpPr>
              <a:spLocks noChangeShapeType="1"/>
            </p:cNvSpPr>
            <p:nvPr/>
          </p:nvSpPr>
          <p:spPr bwMode="auto">
            <a:xfrm flipV="1">
              <a:off x="410686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37" name="Line 73"/>
            <p:cNvSpPr>
              <a:spLocks noChangeShapeType="1"/>
            </p:cNvSpPr>
            <p:nvPr/>
          </p:nvSpPr>
          <p:spPr bwMode="auto">
            <a:xfrm flipV="1">
              <a:off x="41544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38" name="Line 74"/>
            <p:cNvSpPr>
              <a:spLocks noChangeShapeType="1"/>
            </p:cNvSpPr>
            <p:nvPr/>
          </p:nvSpPr>
          <p:spPr bwMode="auto">
            <a:xfrm flipV="1">
              <a:off x="420052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39" name="Line 75"/>
            <p:cNvSpPr>
              <a:spLocks noChangeShapeType="1"/>
            </p:cNvSpPr>
            <p:nvPr/>
          </p:nvSpPr>
          <p:spPr bwMode="auto">
            <a:xfrm flipV="1">
              <a:off x="424656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40" name="Line 76"/>
            <p:cNvSpPr>
              <a:spLocks noChangeShapeType="1"/>
            </p:cNvSpPr>
            <p:nvPr/>
          </p:nvSpPr>
          <p:spPr bwMode="auto">
            <a:xfrm flipV="1">
              <a:off x="4294188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41" name="Line 77"/>
            <p:cNvSpPr>
              <a:spLocks noChangeShapeType="1"/>
            </p:cNvSpPr>
            <p:nvPr/>
          </p:nvSpPr>
          <p:spPr bwMode="auto">
            <a:xfrm flipV="1">
              <a:off x="434022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42" name="Line 78"/>
            <p:cNvSpPr>
              <a:spLocks noChangeShapeType="1"/>
            </p:cNvSpPr>
            <p:nvPr/>
          </p:nvSpPr>
          <p:spPr bwMode="auto">
            <a:xfrm flipV="1">
              <a:off x="43878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43" name="Line 79"/>
            <p:cNvSpPr>
              <a:spLocks noChangeShapeType="1"/>
            </p:cNvSpPr>
            <p:nvPr/>
          </p:nvSpPr>
          <p:spPr bwMode="auto">
            <a:xfrm flipV="1">
              <a:off x="443547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44" name="Line 80"/>
            <p:cNvSpPr>
              <a:spLocks noChangeShapeType="1"/>
            </p:cNvSpPr>
            <p:nvPr/>
          </p:nvSpPr>
          <p:spPr bwMode="auto">
            <a:xfrm flipV="1">
              <a:off x="44815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45" name="Line 81"/>
            <p:cNvSpPr>
              <a:spLocks noChangeShapeType="1"/>
            </p:cNvSpPr>
            <p:nvPr/>
          </p:nvSpPr>
          <p:spPr bwMode="auto">
            <a:xfrm flipV="1">
              <a:off x="4529138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46" name="Line 82"/>
            <p:cNvSpPr>
              <a:spLocks noChangeShapeType="1"/>
            </p:cNvSpPr>
            <p:nvPr/>
          </p:nvSpPr>
          <p:spPr bwMode="auto">
            <a:xfrm flipV="1">
              <a:off x="457517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47" name="Line 83"/>
            <p:cNvSpPr>
              <a:spLocks noChangeShapeType="1"/>
            </p:cNvSpPr>
            <p:nvPr/>
          </p:nvSpPr>
          <p:spPr bwMode="auto">
            <a:xfrm flipV="1">
              <a:off x="46212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48" name="Line 84"/>
            <p:cNvSpPr>
              <a:spLocks noChangeShapeType="1"/>
            </p:cNvSpPr>
            <p:nvPr/>
          </p:nvSpPr>
          <p:spPr bwMode="auto">
            <a:xfrm flipV="1">
              <a:off x="46688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49" name="Line 85"/>
            <p:cNvSpPr>
              <a:spLocks noChangeShapeType="1"/>
            </p:cNvSpPr>
            <p:nvPr/>
          </p:nvSpPr>
          <p:spPr bwMode="auto">
            <a:xfrm flipV="1">
              <a:off x="471646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50" name="Line 86"/>
            <p:cNvSpPr>
              <a:spLocks noChangeShapeType="1"/>
            </p:cNvSpPr>
            <p:nvPr/>
          </p:nvSpPr>
          <p:spPr bwMode="auto">
            <a:xfrm flipV="1">
              <a:off x="4762500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51" name="Line 87"/>
            <p:cNvSpPr>
              <a:spLocks noChangeShapeType="1"/>
            </p:cNvSpPr>
            <p:nvPr/>
          </p:nvSpPr>
          <p:spPr bwMode="auto">
            <a:xfrm flipV="1">
              <a:off x="481012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52" name="Line 88"/>
            <p:cNvSpPr>
              <a:spLocks noChangeShapeType="1"/>
            </p:cNvSpPr>
            <p:nvPr/>
          </p:nvSpPr>
          <p:spPr bwMode="auto">
            <a:xfrm flipV="1">
              <a:off x="485616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53" name="Line 89"/>
            <p:cNvSpPr>
              <a:spLocks noChangeShapeType="1"/>
            </p:cNvSpPr>
            <p:nvPr/>
          </p:nvSpPr>
          <p:spPr bwMode="auto">
            <a:xfrm flipV="1">
              <a:off x="49022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54" name="Line 90"/>
            <p:cNvSpPr>
              <a:spLocks noChangeShapeType="1"/>
            </p:cNvSpPr>
            <p:nvPr/>
          </p:nvSpPr>
          <p:spPr bwMode="auto">
            <a:xfrm flipV="1">
              <a:off x="494982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55" name="Line 91"/>
            <p:cNvSpPr>
              <a:spLocks noChangeShapeType="1"/>
            </p:cNvSpPr>
            <p:nvPr/>
          </p:nvSpPr>
          <p:spPr bwMode="auto">
            <a:xfrm flipV="1">
              <a:off x="4997450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56" name="Line 92"/>
            <p:cNvSpPr>
              <a:spLocks noChangeShapeType="1"/>
            </p:cNvSpPr>
            <p:nvPr/>
          </p:nvSpPr>
          <p:spPr bwMode="auto">
            <a:xfrm flipV="1">
              <a:off x="50434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57" name="Line 93"/>
            <p:cNvSpPr>
              <a:spLocks noChangeShapeType="1"/>
            </p:cNvSpPr>
            <p:nvPr/>
          </p:nvSpPr>
          <p:spPr bwMode="auto">
            <a:xfrm flipV="1">
              <a:off x="50911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58" name="Line 94"/>
            <p:cNvSpPr>
              <a:spLocks noChangeShapeType="1"/>
            </p:cNvSpPr>
            <p:nvPr/>
          </p:nvSpPr>
          <p:spPr bwMode="auto">
            <a:xfrm flipV="1">
              <a:off x="51371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59" name="Line 95"/>
            <p:cNvSpPr>
              <a:spLocks noChangeShapeType="1"/>
            </p:cNvSpPr>
            <p:nvPr/>
          </p:nvSpPr>
          <p:spPr bwMode="auto">
            <a:xfrm flipV="1">
              <a:off x="518477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60" name="Line 96"/>
            <p:cNvSpPr>
              <a:spLocks noChangeShapeType="1"/>
            </p:cNvSpPr>
            <p:nvPr/>
          </p:nvSpPr>
          <p:spPr bwMode="auto">
            <a:xfrm flipV="1">
              <a:off x="5230813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61" name="Line 97"/>
            <p:cNvSpPr>
              <a:spLocks noChangeShapeType="1"/>
            </p:cNvSpPr>
            <p:nvPr/>
          </p:nvSpPr>
          <p:spPr bwMode="auto">
            <a:xfrm flipV="1">
              <a:off x="52768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62" name="Line 98"/>
            <p:cNvSpPr>
              <a:spLocks noChangeShapeType="1"/>
            </p:cNvSpPr>
            <p:nvPr/>
          </p:nvSpPr>
          <p:spPr bwMode="auto">
            <a:xfrm flipV="1">
              <a:off x="532447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63" name="Line 99"/>
            <p:cNvSpPr>
              <a:spLocks noChangeShapeType="1"/>
            </p:cNvSpPr>
            <p:nvPr/>
          </p:nvSpPr>
          <p:spPr bwMode="auto">
            <a:xfrm flipV="1">
              <a:off x="53721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64" name="Line 100"/>
            <p:cNvSpPr>
              <a:spLocks noChangeShapeType="1"/>
            </p:cNvSpPr>
            <p:nvPr/>
          </p:nvSpPr>
          <p:spPr bwMode="auto">
            <a:xfrm flipV="1">
              <a:off x="54181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65" name="Line 101"/>
            <p:cNvSpPr>
              <a:spLocks noChangeShapeType="1"/>
            </p:cNvSpPr>
            <p:nvPr/>
          </p:nvSpPr>
          <p:spPr bwMode="auto">
            <a:xfrm flipV="1">
              <a:off x="5465763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66" name="Line 102"/>
            <p:cNvSpPr>
              <a:spLocks noChangeShapeType="1"/>
            </p:cNvSpPr>
            <p:nvPr/>
          </p:nvSpPr>
          <p:spPr bwMode="auto">
            <a:xfrm flipV="1">
              <a:off x="55118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67" name="Line 103"/>
            <p:cNvSpPr>
              <a:spLocks noChangeShapeType="1"/>
            </p:cNvSpPr>
            <p:nvPr/>
          </p:nvSpPr>
          <p:spPr bwMode="auto">
            <a:xfrm flipV="1">
              <a:off x="555942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68" name="Line 104"/>
            <p:cNvSpPr>
              <a:spLocks noChangeShapeType="1"/>
            </p:cNvSpPr>
            <p:nvPr/>
          </p:nvSpPr>
          <p:spPr bwMode="auto">
            <a:xfrm flipV="1">
              <a:off x="560546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69" name="Line 105"/>
            <p:cNvSpPr>
              <a:spLocks noChangeShapeType="1"/>
            </p:cNvSpPr>
            <p:nvPr/>
          </p:nvSpPr>
          <p:spPr bwMode="auto">
            <a:xfrm flipV="1">
              <a:off x="56530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70" name="Line 106"/>
            <p:cNvSpPr>
              <a:spLocks noChangeShapeType="1"/>
            </p:cNvSpPr>
            <p:nvPr/>
          </p:nvSpPr>
          <p:spPr bwMode="auto">
            <a:xfrm flipV="1">
              <a:off x="5700713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71" name="Line 107"/>
            <p:cNvSpPr>
              <a:spLocks noChangeShapeType="1"/>
            </p:cNvSpPr>
            <p:nvPr/>
          </p:nvSpPr>
          <p:spPr bwMode="auto">
            <a:xfrm flipV="1">
              <a:off x="57467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72" name="Line 108"/>
            <p:cNvSpPr>
              <a:spLocks noChangeShapeType="1"/>
            </p:cNvSpPr>
            <p:nvPr/>
          </p:nvSpPr>
          <p:spPr bwMode="auto">
            <a:xfrm flipV="1">
              <a:off x="57927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73" name="Line 109"/>
            <p:cNvSpPr>
              <a:spLocks noChangeShapeType="1"/>
            </p:cNvSpPr>
            <p:nvPr/>
          </p:nvSpPr>
          <p:spPr bwMode="auto">
            <a:xfrm flipV="1">
              <a:off x="58404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74" name="Line 110"/>
            <p:cNvSpPr>
              <a:spLocks noChangeShapeType="1"/>
            </p:cNvSpPr>
            <p:nvPr/>
          </p:nvSpPr>
          <p:spPr bwMode="auto">
            <a:xfrm flipV="1">
              <a:off x="58864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75" name="Line 111"/>
            <p:cNvSpPr>
              <a:spLocks noChangeShapeType="1"/>
            </p:cNvSpPr>
            <p:nvPr/>
          </p:nvSpPr>
          <p:spPr bwMode="auto">
            <a:xfrm flipV="1">
              <a:off x="5934075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76" name="Line 112"/>
            <p:cNvSpPr>
              <a:spLocks noChangeShapeType="1"/>
            </p:cNvSpPr>
            <p:nvPr/>
          </p:nvSpPr>
          <p:spPr bwMode="auto">
            <a:xfrm flipV="1">
              <a:off x="59801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77" name="Line 113"/>
            <p:cNvSpPr>
              <a:spLocks noChangeShapeType="1"/>
            </p:cNvSpPr>
            <p:nvPr/>
          </p:nvSpPr>
          <p:spPr bwMode="auto">
            <a:xfrm flipV="1">
              <a:off x="60277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78" name="Line 114"/>
            <p:cNvSpPr>
              <a:spLocks noChangeShapeType="1"/>
            </p:cNvSpPr>
            <p:nvPr/>
          </p:nvSpPr>
          <p:spPr bwMode="auto">
            <a:xfrm flipV="1">
              <a:off x="607536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79" name="Line 115"/>
            <p:cNvSpPr>
              <a:spLocks noChangeShapeType="1"/>
            </p:cNvSpPr>
            <p:nvPr/>
          </p:nvSpPr>
          <p:spPr bwMode="auto">
            <a:xfrm flipV="1">
              <a:off x="61214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80" name="Line 116"/>
            <p:cNvSpPr>
              <a:spLocks noChangeShapeType="1"/>
            </p:cNvSpPr>
            <p:nvPr/>
          </p:nvSpPr>
          <p:spPr bwMode="auto">
            <a:xfrm flipV="1">
              <a:off x="6167438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81" name="Line 117"/>
            <p:cNvSpPr>
              <a:spLocks noChangeShapeType="1"/>
            </p:cNvSpPr>
            <p:nvPr/>
          </p:nvSpPr>
          <p:spPr bwMode="auto">
            <a:xfrm flipV="1">
              <a:off x="621506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82" name="Line 118"/>
            <p:cNvSpPr>
              <a:spLocks noChangeShapeType="1"/>
            </p:cNvSpPr>
            <p:nvPr/>
          </p:nvSpPr>
          <p:spPr bwMode="auto">
            <a:xfrm flipV="1">
              <a:off x="62611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83" name="Line 119"/>
            <p:cNvSpPr>
              <a:spLocks noChangeShapeType="1"/>
            </p:cNvSpPr>
            <p:nvPr/>
          </p:nvSpPr>
          <p:spPr bwMode="auto">
            <a:xfrm flipV="1">
              <a:off x="630872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84" name="Line 120"/>
            <p:cNvSpPr>
              <a:spLocks noChangeShapeType="1"/>
            </p:cNvSpPr>
            <p:nvPr/>
          </p:nvSpPr>
          <p:spPr bwMode="auto">
            <a:xfrm flipV="1">
              <a:off x="63563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85" name="Line 121"/>
            <p:cNvSpPr>
              <a:spLocks noChangeShapeType="1"/>
            </p:cNvSpPr>
            <p:nvPr/>
          </p:nvSpPr>
          <p:spPr bwMode="auto">
            <a:xfrm flipV="1">
              <a:off x="6402388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86" name="Line 122"/>
            <p:cNvSpPr>
              <a:spLocks noChangeShapeType="1"/>
            </p:cNvSpPr>
            <p:nvPr/>
          </p:nvSpPr>
          <p:spPr bwMode="auto">
            <a:xfrm flipV="1">
              <a:off x="64500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87" name="Line 123"/>
            <p:cNvSpPr>
              <a:spLocks noChangeShapeType="1"/>
            </p:cNvSpPr>
            <p:nvPr/>
          </p:nvSpPr>
          <p:spPr bwMode="auto">
            <a:xfrm flipV="1">
              <a:off x="64960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88" name="Line 124"/>
            <p:cNvSpPr>
              <a:spLocks noChangeShapeType="1"/>
            </p:cNvSpPr>
            <p:nvPr/>
          </p:nvSpPr>
          <p:spPr bwMode="auto">
            <a:xfrm flipV="1">
              <a:off x="65420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89" name="Line 125"/>
            <p:cNvSpPr>
              <a:spLocks noChangeShapeType="1"/>
            </p:cNvSpPr>
            <p:nvPr/>
          </p:nvSpPr>
          <p:spPr bwMode="auto">
            <a:xfrm flipV="1">
              <a:off x="65897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90" name="Line 126"/>
            <p:cNvSpPr>
              <a:spLocks noChangeShapeType="1"/>
            </p:cNvSpPr>
            <p:nvPr/>
          </p:nvSpPr>
          <p:spPr bwMode="auto">
            <a:xfrm flipV="1">
              <a:off x="6637338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91" name="Line 127"/>
            <p:cNvSpPr>
              <a:spLocks noChangeShapeType="1"/>
            </p:cNvSpPr>
            <p:nvPr/>
          </p:nvSpPr>
          <p:spPr bwMode="auto">
            <a:xfrm flipV="1">
              <a:off x="668337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92" name="Line 128"/>
            <p:cNvSpPr>
              <a:spLocks noChangeShapeType="1"/>
            </p:cNvSpPr>
            <p:nvPr/>
          </p:nvSpPr>
          <p:spPr bwMode="auto">
            <a:xfrm flipV="1">
              <a:off x="67310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93" name="Line 129"/>
            <p:cNvSpPr>
              <a:spLocks noChangeShapeType="1"/>
            </p:cNvSpPr>
            <p:nvPr/>
          </p:nvSpPr>
          <p:spPr bwMode="auto">
            <a:xfrm flipV="1">
              <a:off x="67770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94" name="Line 130"/>
            <p:cNvSpPr>
              <a:spLocks noChangeShapeType="1"/>
            </p:cNvSpPr>
            <p:nvPr/>
          </p:nvSpPr>
          <p:spPr bwMode="auto">
            <a:xfrm flipV="1">
              <a:off x="682307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95" name="Line 131"/>
            <p:cNvSpPr>
              <a:spLocks noChangeShapeType="1"/>
            </p:cNvSpPr>
            <p:nvPr/>
          </p:nvSpPr>
          <p:spPr bwMode="auto">
            <a:xfrm flipV="1">
              <a:off x="6870700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96" name="Line 132"/>
            <p:cNvSpPr>
              <a:spLocks noChangeShapeType="1"/>
            </p:cNvSpPr>
            <p:nvPr/>
          </p:nvSpPr>
          <p:spPr bwMode="auto">
            <a:xfrm flipV="1">
              <a:off x="69167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97" name="Line 133"/>
            <p:cNvSpPr>
              <a:spLocks noChangeShapeType="1"/>
            </p:cNvSpPr>
            <p:nvPr/>
          </p:nvSpPr>
          <p:spPr bwMode="auto">
            <a:xfrm flipV="1">
              <a:off x="696436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98" name="Line 134"/>
            <p:cNvSpPr>
              <a:spLocks noChangeShapeType="1"/>
            </p:cNvSpPr>
            <p:nvPr/>
          </p:nvSpPr>
          <p:spPr bwMode="auto">
            <a:xfrm flipV="1">
              <a:off x="70119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6999" name="Line 135"/>
            <p:cNvSpPr>
              <a:spLocks noChangeShapeType="1"/>
            </p:cNvSpPr>
            <p:nvPr/>
          </p:nvSpPr>
          <p:spPr bwMode="auto">
            <a:xfrm flipV="1">
              <a:off x="705802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00" name="Line 136"/>
            <p:cNvSpPr>
              <a:spLocks noChangeShapeType="1"/>
            </p:cNvSpPr>
            <p:nvPr/>
          </p:nvSpPr>
          <p:spPr bwMode="auto">
            <a:xfrm flipV="1">
              <a:off x="7105650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01" name="Line 137"/>
            <p:cNvSpPr>
              <a:spLocks noChangeShapeType="1"/>
            </p:cNvSpPr>
            <p:nvPr/>
          </p:nvSpPr>
          <p:spPr bwMode="auto">
            <a:xfrm flipV="1">
              <a:off x="71516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02" name="Line 138"/>
            <p:cNvSpPr>
              <a:spLocks noChangeShapeType="1"/>
            </p:cNvSpPr>
            <p:nvPr/>
          </p:nvSpPr>
          <p:spPr bwMode="auto">
            <a:xfrm flipV="1">
              <a:off x="719772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03" name="Line 139"/>
            <p:cNvSpPr>
              <a:spLocks noChangeShapeType="1"/>
            </p:cNvSpPr>
            <p:nvPr/>
          </p:nvSpPr>
          <p:spPr bwMode="auto">
            <a:xfrm flipV="1">
              <a:off x="72453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04" name="Line 140"/>
            <p:cNvSpPr>
              <a:spLocks noChangeShapeType="1"/>
            </p:cNvSpPr>
            <p:nvPr/>
          </p:nvSpPr>
          <p:spPr bwMode="auto">
            <a:xfrm flipV="1">
              <a:off x="729297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05" name="Line 141"/>
            <p:cNvSpPr>
              <a:spLocks noChangeShapeType="1"/>
            </p:cNvSpPr>
            <p:nvPr/>
          </p:nvSpPr>
          <p:spPr bwMode="auto">
            <a:xfrm flipV="1">
              <a:off x="7339013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06" name="Line 142"/>
            <p:cNvSpPr>
              <a:spLocks noChangeShapeType="1"/>
            </p:cNvSpPr>
            <p:nvPr/>
          </p:nvSpPr>
          <p:spPr bwMode="auto">
            <a:xfrm flipV="1">
              <a:off x="73866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07" name="Line 143"/>
            <p:cNvSpPr>
              <a:spLocks noChangeShapeType="1"/>
            </p:cNvSpPr>
            <p:nvPr/>
          </p:nvSpPr>
          <p:spPr bwMode="auto">
            <a:xfrm flipV="1">
              <a:off x="743267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08" name="Line 144"/>
            <p:cNvSpPr>
              <a:spLocks noChangeShapeType="1"/>
            </p:cNvSpPr>
            <p:nvPr/>
          </p:nvSpPr>
          <p:spPr bwMode="auto">
            <a:xfrm flipV="1">
              <a:off x="74803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09" name="Line 145"/>
            <p:cNvSpPr>
              <a:spLocks noChangeShapeType="1"/>
            </p:cNvSpPr>
            <p:nvPr/>
          </p:nvSpPr>
          <p:spPr bwMode="auto">
            <a:xfrm flipV="1">
              <a:off x="75263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10" name="Line 146"/>
            <p:cNvSpPr>
              <a:spLocks noChangeShapeType="1"/>
            </p:cNvSpPr>
            <p:nvPr/>
          </p:nvSpPr>
          <p:spPr bwMode="auto">
            <a:xfrm flipV="1">
              <a:off x="7573963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11" name="Line 147"/>
            <p:cNvSpPr>
              <a:spLocks noChangeShapeType="1"/>
            </p:cNvSpPr>
            <p:nvPr/>
          </p:nvSpPr>
          <p:spPr bwMode="auto">
            <a:xfrm flipV="1">
              <a:off x="762000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12" name="Line 148"/>
            <p:cNvSpPr>
              <a:spLocks noChangeShapeType="1"/>
            </p:cNvSpPr>
            <p:nvPr/>
          </p:nvSpPr>
          <p:spPr bwMode="auto">
            <a:xfrm flipV="1">
              <a:off x="766762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13" name="Line 149"/>
            <p:cNvSpPr>
              <a:spLocks noChangeShapeType="1"/>
            </p:cNvSpPr>
            <p:nvPr/>
          </p:nvSpPr>
          <p:spPr bwMode="auto">
            <a:xfrm flipV="1">
              <a:off x="771366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14" name="Line 150"/>
            <p:cNvSpPr>
              <a:spLocks noChangeShapeType="1"/>
            </p:cNvSpPr>
            <p:nvPr/>
          </p:nvSpPr>
          <p:spPr bwMode="auto">
            <a:xfrm flipV="1">
              <a:off x="77612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15" name="Line 151"/>
            <p:cNvSpPr>
              <a:spLocks noChangeShapeType="1"/>
            </p:cNvSpPr>
            <p:nvPr/>
          </p:nvSpPr>
          <p:spPr bwMode="auto">
            <a:xfrm flipV="1">
              <a:off x="7807325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16" name="Line 152"/>
            <p:cNvSpPr>
              <a:spLocks noChangeShapeType="1"/>
            </p:cNvSpPr>
            <p:nvPr/>
          </p:nvSpPr>
          <p:spPr bwMode="auto">
            <a:xfrm flipV="1">
              <a:off x="7854950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17" name="Line 153"/>
            <p:cNvSpPr>
              <a:spLocks noChangeShapeType="1"/>
            </p:cNvSpPr>
            <p:nvPr/>
          </p:nvSpPr>
          <p:spPr bwMode="auto">
            <a:xfrm flipV="1">
              <a:off x="790098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18" name="Line 154"/>
            <p:cNvSpPr>
              <a:spLocks noChangeShapeType="1"/>
            </p:cNvSpPr>
            <p:nvPr/>
          </p:nvSpPr>
          <p:spPr bwMode="auto">
            <a:xfrm flipV="1">
              <a:off x="79486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19" name="Line 155"/>
            <p:cNvSpPr>
              <a:spLocks noChangeShapeType="1"/>
            </p:cNvSpPr>
            <p:nvPr/>
          </p:nvSpPr>
          <p:spPr bwMode="auto">
            <a:xfrm flipV="1">
              <a:off x="79962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20" name="Line 156"/>
            <p:cNvSpPr>
              <a:spLocks noChangeShapeType="1"/>
            </p:cNvSpPr>
            <p:nvPr/>
          </p:nvSpPr>
          <p:spPr bwMode="auto">
            <a:xfrm flipV="1">
              <a:off x="8042275" y="5810250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21" name="Line 157"/>
            <p:cNvSpPr>
              <a:spLocks noChangeShapeType="1"/>
            </p:cNvSpPr>
            <p:nvPr/>
          </p:nvSpPr>
          <p:spPr bwMode="auto">
            <a:xfrm flipV="1">
              <a:off x="8088313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22" name="Line 158"/>
            <p:cNvSpPr>
              <a:spLocks noChangeShapeType="1"/>
            </p:cNvSpPr>
            <p:nvPr/>
          </p:nvSpPr>
          <p:spPr bwMode="auto">
            <a:xfrm flipV="1">
              <a:off x="8135938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23" name="Line 159"/>
            <p:cNvSpPr>
              <a:spLocks noChangeShapeType="1"/>
            </p:cNvSpPr>
            <p:nvPr/>
          </p:nvSpPr>
          <p:spPr bwMode="auto">
            <a:xfrm flipV="1">
              <a:off x="8181975" y="5810250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24" name="Rectangle 160"/>
            <p:cNvSpPr>
              <a:spLocks noChangeArrowheads="1"/>
            </p:cNvSpPr>
            <p:nvPr/>
          </p:nvSpPr>
          <p:spPr bwMode="auto">
            <a:xfrm>
              <a:off x="1141413" y="5838825"/>
              <a:ext cx="211137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37025" name="Rectangle 162"/>
            <p:cNvSpPr>
              <a:spLocks noChangeArrowheads="1"/>
            </p:cNvSpPr>
            <p:nvPr/>
          </p:nvSpPr>
          <p:spPr bwMode="auto">
            <a:xfrm>
              <a:off x="1609725" y="5838825"/>
              <a:ext cx="211138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150</a:t>
              </a:r>
            </a:p>
          </p:txBody>
        </p:sp>
        <p:sp>
          <p:nvSpPr>
            <p:cNvPr id="37026" name="Rectangle 164"/>
            <p:cNvSpPr>
              <a:spLocks noChangeArrowheads="1"/>
            </p:cNvSpPr>
            <p:nvPr/>
          </p:nvSpPr>
          <p:spPr bwMode="auto">
            <a:xfrm>
              <a:off x="2078038" y="5838825"/>
              <a:ext cx="211137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200</a:t>
              </a:r>
            </a:p>
          </p:txBody>
        </p:sp>
        <p:sp>
          <p:nvSpPr>
            <p:cNvPr id="37027" name="Rectangle 166"/>
            <p:cNvSpPr>
              <a:spLocks noChangeArrowheads="1"/>
            </p:cNvSpPr>
            <p:nvPr/>
          </p:nvSpPr>
          <p:spPr bwMode="auto">
            <a:xfrm>
              <a:off x="2546350" y="5838825"/>
              <a:ext cx="211138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250</a:t>
              </a:r>
            </a:p>
          </p:txBody>
        </p:sp>
        <p:sp>
          <p:nvSpPr>
            <p:cNvPr id="37028" name="Rectangle 168"/>
            <p:cNvSpPr>
              <a:spLocks noChangeArrowheads="1"/>
            </p:cNvSpPr>
            <p:nvPr/>
          </p:nvSpPr>
          <p:spPr bwMode="auto">
            <a:xfrm>
              <a:off x="3014663" y="5838825"/>
              <a:ext cx="211137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300</a:t>
              </a:r>
            </a:p>
          </p:txBody>
        </p:sp>
        <p:sp>
          <p:nvSpPr>
            <p:cNvPr id="37029" name="Rectangle 170"/>
            <p:cNvSpPr>
              <a:spLocks noChangeArrowheads="1"/>
            </p:cNvSpPr>
            <p:nvPr/>
          </p:nvSpPr>
          <p:spPr bwMode="auto">
            <a:xfrm>
              <a:off x="3486150" y="5838825"/>
              <a:ext cx="211138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350</a:t>
              </a:r>
            </a:p>
          </p:txBody>
        </p:sp>
        <p:sp>
          <p:nvSpPr>
            <p:cNvPr id="37030" name="Rectangle 172"/>
            <p:cNvSpPr>
              <a:spLocks noChangeArrowheads="1"/>
            </p:cNvSpPr>
            <p:nvPr/>
          </p:nvSpPr>
          <p:spPr bwMode="auto">
            <a:xfrm>
              <a:off x="3954463" y="5838825"/>
              <a:ext cx="211137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400</a:t>
              </a:r>
            </a:p>
          </p:txBody>
        </p:sp>
        <p:sp>
          <p:nvSpPr>
            <p:cNvPr id="37031" name="Rectangle 174"/>
            <p:cNvSpPr>
              <a:spLocks noChangeArrowheads="1"/>
            </p:cNvSpPr>
            <p:nvPr/>
          </p:nvSpPr>
          <p:spPr bwMode="auto">
            <a:xfrm>
              <a:off x="4421188" y="5838825"/>
              <a:ext cx="211137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450</a:t>
              </a:r>
            </a:p>
          </p:txBody>
        </p:sp>
        <p:sp>
          <p:nvSpPr>
            <p:cNvPr id="37032" name="Rectangle 176"/>
            <p:cNvSpPr>
              <a:spLocks noChangeArrowheads="1"/>
            </p:cNvSpPr>
            <p:nvPr/>
          </p:nvSpPr>
          <p:spPr bwMode="auto">
            <a:xfrm>
              <a:off x="4894263" y="5838825"/>
              <a:ext cx="211137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500</a:t>
              </a:r>
            </a:p>
          </p:txBody>
        </p:sp>
        <p:sp>
          <p:nvSpPr>
            <p:cNvPr id="37033" name="Rectangle 178"/>
            <p:cNvSpPr>
              <a:spLocks noChangeArrowheads="1"/>
            </p:cNvSpPr>
            <p:nvPr/>
          </p:nvSpPr>
          <p:spPr bwMode="auto">
            <a:xfrm>
              <a:off x="5364163" y="5838825"/>
              <a:ext cx="211137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550</a:t>
              </a:r>
            </a:p>
          </p:txBody>
        </p:sp>
        <p:sp>
          <p:nvSpPr>
            <p:cNvPr id="37034" name="Rectangle 180"/>
            <p:cNvSpPr>
              <a:spLocks noChangeArrowheads="1"/>
            </p:cNvSpPr>
            <p:nvPr/>
          </p:nvSpPr>
          <p:spPr bwMode="auto">
            <a:xfrm>
              <a:off x="5834063" y="5838825"/>
              <a:ext cx="211137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600</a:t>
              </a:r>
            </a:p>
          </p:txBody>
        </p:sp>
        <p:sp>
          <p:nvSpPr>
            <p:cNvPr id="37035" name="Rectangle 182"/>
            <p:cNvSpPr>
              <a:spLocks noChangeArrowheads="1"/>
            </p:cNvSpPr>
            <p:nvPr/>
          </p:nvSpPr>
          <p:spPr bwMode="auto">
            <a:xfrm>
              <a:off x="6300788" y="5838825"/>
              <a:ext cx="211137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650</a:t>
              </a:r>
            </a:p>
          </p:txBody>
        </p:sp>
        <p:sp>
          <p:nvSpPr>
            <p:cNvPr id="37036" name="Rectangle 184"/>
            <p:cNvSpPr>
              <a:spLocks noChangeArrowheads="1"/>
            </p:cNvSpPr>
            <p:nvPr/>
          </p:nvSpPr>
          <p:spPr bwMode="auto">
            <a:xfrm>
              <a:off x="6769100" y="5838825"/>
              <a:ext cx="211138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700</a:t>
              </a:r>
            </a:p>
          </p:txBody>
        </p:sp>
        <p:sp>
          <p:nvSpPr>
            <p:cNvPr id="37037" name="Rectangle 186"/>
            <p:cNvSpPr>
              <a:spLocks noChangeArrowheads="1"/>
            </p:cNvSpPr>
            <p:nvPr/>
          </p:nvSpPr>
          <p:spPr bwMode="auto">
            <a:xfrm>
              <a:off x="7232650" y="5838825"/>
              <a:ext cx="211138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750</a:t>
              </a:r>
            </a:p>
          </p:txBody>
        </p:sp>
        <p:sp>
          <p:nvSpPr>
            <p:cNvPr id="37038" name="Rectangle 188"/>
            <p:cNvSpPr>
              <a:spLocks noChangeArrowheads="1"/>
            </p:cNvSpPr>
            <p:nvPr/>
          </p:nvSpPr>
          <p:spPr bwMode="auto">
            <a:xfrm>
              <a:off x="7700963" y="5838825"/>
              <a:ext cx="211137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800</a:t>
              </a:r>
            </a:p>
          </p:txBody>
        </p:sp>
        <p:sp>
          <p:nvSpPr>
            <p:cNvPr id="37039" name="Line 190"/>
            <p:cNvSpPr>
              <a:spLocks noChangeShapeType="1"/>
            </p:cNvSpPr>
            <p:nvPr/>
          </p:nvSpPr>
          <p:spPr bwMode="auto">
            <a:xfrm flipH="1">
              <a:off x="1247775" y="5810250"/>
              <a:ext cx="6934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40" name="Rectangle 191"/>
            <p:cNvSpPr>
              <a:spLocks noChangeArrowheads="1"/>
            </p:cNvSpPr>
            <p:nvPr/>
          </p:nvSpPr>
          <p:spPr bwMode="auto">
            <a:xfrm rot="-5400000">
              <a:off x="1068387" y="5180013"/>
              <a:ext cx="112713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%</a:t>
              </a:r>
            </a:p>
          </p:txBody>
        </p:sp>
        <p:sp>
          <p:nvSpPr>
            <p:cNvPr id="37041" name="Line 192"/>
            <p:cNvSpPr>
              <a:spLocks noChangeShapeType="1"/>
            </p:cNvSpPr>
            <p:nvPr/>
          </p:nvSpPr>
          <p:spPr bwMode="auto">
            <a:xfrm>
              <a:off x="1212850" y="4714875"/>
              <a:ext cx="349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42" name="Line 193"/>
            <p:cNvSpPr>
              <a:spLocks noChangeShapeType="1"/>
            </p:cNvSpPr>
            <p:nvPr/>
          </p:nvSpPr>
          <p:spPr bwMode="auto">
            <a:xfrm>
              <a:off x="1230313" y="4824413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43" name="Line 194"/>
            <p:cNvSpPr>
              <a:spLocks noChangeShapeType="1"/>
            </p:cNvSpPr>
            <p:nvPr/>
          </p:nvSpPr>
          <p:spPr bwMode="auto">
            <a:xfrm>
              <a:off x="1230313" y="4933950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44" name="Line 195"/>
            <p:cNvSpPr>
              <a:spLocks noChangeShapeType="1"/>
            </p:cNvSpPr>
            <p:nvPr/>
          </p:nvSpPr>
          <p:spPr bwMode="auto">
            <a:xfrm>
              <a:off x="1230313" y="5043488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45" name="Line 196"/>
            <p:cNvSpPr>
              <a:spLocks noChangeShapeType="1"/>
            </p:cNvSpPr>
            <p:nvPr/>
          </p:nvSpPr>
          <p:spPr bwMode="auto">
            <a:xfrm>
              <a:off x="1230313" y="5153025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46" name="Line 197"/>
            <p:cNvSpPr>
              <a:spLocks noChangeShapeType="1"/>
            </p:cNvSpPr>
            <p:nvPr/>
          </p:nvSpPr>
          <p:spPr bwMode="auto">
            <a:xfrm>
              <a:off x="1212850" y="5260975"/>
              <a:ext cx="349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47" name="Line 198"/>
            <p:cNvSpPr>
              <a:spLocks noChangeShapeType="1"/>
            </p:cNvSpPr>
            <p:nvPr/>
          </p:nvSpPr>
          <p:spPr bwMode="auto">
            <a:xfrm>
              <a:off x="1230313" y="5370513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48" name="Line 199"/>
            <p:cNvSpPr>
              <a:spLocks noChangeShapeType="1"/>
            </p:cNvSpPr>
            <p:nvPr/>
          </p:nvSpPr>
          <p:spPr bwMode="auto">
            <a:xfrm>
              <a:off x="1230313" y="5480050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49" name="Line 200"/>
            <p:cNvSpPr>
              <a:spLocks noChangeShapeType="1"/>
            </p:cNvSpPr>
            <p:nvPr/>
          </p:nvSpPr>
          <p:spPr bwMode="auto">
            <a:xfrm>
              <a:off x="1230313" y="5589588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50" name="Line 201"/>
            <p:cNvSpPr>
              <a:spLocks noChangeShapeType="1"/>
            </p:cNvSpPr>
            <p:nvPr/>
          </p:nvSpPr>
          <p:spPr bwMode="auto">
            <a:xfrm>
              <a:off x="1230313" y="5699125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51" name="Line 202"/>
            <p:cNvSpPr>
              <a:spLocks noChangeShapeType="1"/>
            </p:cNvSpPr>
            <p:nvPr/>
          </p:nvSpPr>
          <p:spPr bwMode="auto">
            <a:xfrm>
              <a:off x="1212850" y="5808663"/>
              <a:ext cx="349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52" name="Rectangle 203"/>
            <p:cNvSpPr>
              <a:spLocks noChangeArrowheads="1"/>
            </p:cNvSpPr>
            <p:nvPr/>
          </p:nvSpPr>
          <p:spPr bwMode="auto">
            <a:xfrm>
              <a:off x="1089025" y="5722938"/>
              <a:ext cx="69850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37053" name="Rectangle 204"/>
            <p:cNvSpPr>
              <a:spLocks noChangeArrowheads="1"/>
            </p:cNvSpPr>
            <p:nvPr/>
          </p:nvSpPr>
          <p:spPr bwMode="auto">
            <a:xfrm>
              <a:off x="1003300" y="4629150"/>
              <a:ext cx="211138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37054" name="Line 205"/>
            <p:cNvSpPr>
              <a:spLocks noChangeShapeType="1"/>
            </p:cNvSpPr>
            <p:nvPr/>
          </p:nvSpPr>
          <p:spPr bwMode="auto">
            <a:xfrm>
              <a:off x="1247775" y="4756150"/>
              <a:ext cx="0" cy="10937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55" name="Line 208"/>
            <p:cNvSpPr>
              <a:spLocks noChangeShapeType="1"/>
            </p:cNvSpPr>
            <p:nvPr/>
          </p:nvSpPr>
          <p:spPr bwMode="auto">
            <a:xfrm flipV="1">
              <a:off x="1249363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56" name="Line 209"/>
            <p:cNvSpPr>
              <a:spLocks noChangeShapeType="1"/>
            </p:cNvSpPr>
            <p:nvPr/>
          </p:nvSpPr>
          <p:spPr bwMode="auto">
            <a:xfrm flipV="1">
              <a:off x="12954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57" name="Line 210"/>
            <p:cNvSpPr>
              <a:spLocks noChangeShapeType="1"/>
            </p:cNvSpPr>
            <p:nvPr/>
          </p:nvSpPr>
          <p:spPr bwMode="auto">
            <a:xfrm flipV="1">
              <a:off x="134302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58" name="Line 211"/>
            <p:cNvSpPr>
              <a:spLocks noChangeShapeType="1"/>
            </p:cNvSpPr>
            <p:nvPr/>
          </p:nvSpPr>
          <p:spPr bwMode="auto">
            <a:xfrm flipV="1">
              <a:off x="138906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59" name="Line 212"/>
            <p:cNvSpPr>
              <a:spLocks noChangeShapeType="1"/>
            </p:cNvSpPr>
            <p:nvPr/>
          </p:nvSpPr>
          <p:spPr bwMode="auto">
            <a:xfrm flipV="1">
              <a:off x="14366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60" name="Line 213"/>
            <p:cNvSpPr>
              <a:spLocks noChangeShapeType="1"/>
            </p:cNvSpPr>
            <p:nvPr/>
          </p:nvSpPr>
          <p:spPr bwMode="auto">
            <a:xfrm flipV="1">
              <a:off x="1482725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61" name="Line 214"/>
            <p:cNvSpPr>
              <a:spLocks noChangeShapeType="1"/>
            </p:cNvSpPr>
            <p:nvPr/>
          </p:nvSpPr>
          <p:spPr bwMode="auto">
            <a:xfrm flipV="1">
              <a:off x="15303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62" name="Line 215"/>
            <p:cNvSpPr>
              <a:spLocks noChangeShapeType="1"/>
            </p:cNvSpPr>
            <p:nvPr/>
          </p:nvSpPr>
          <p:spPr bwMode="auto">
            <a:xfrm flipV="1">
              <a:off x="157797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63" name="Line 216"/>
            <p:cNvSpPr>
              <a:spLocks noChangeShapeType="1"/>
            </p:cNvSpPr>
            <p:nvPr/>
          </p:nvSpPr>
          <p:spPr bwMode="auto">
            <a:xfrm flipV="1">
              <a:off x="16240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64" name="Line 217"/>
            <p:cNvSpPr>
              <a:spLocks noChangeShapeType="1"/>
            </p:cNvSpPr>
            <p:nvPr/>
          </p:nvSpPr>
          <p:spPr bwMode="auto">
            <a:xfrm flipV="1">
              <a:off x="16700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65" name="Line 218"/>
            <p:cNvSpPr>
              <a:spLocks noChangeShapeType="1"/>
            </p:cNvSpPr>
            <p:nvPr/>
          </p:nvSpPr>
          <p:spPr bwMode="auto">
            <a:xfrm flipV="1">
              <a:off x="1717675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66" name="Line 219"/>
            <p:cNvSpPr>
              <a:spLocks noChangeShapeType="1"/>
            </p:cNvSpPr>
            <p:nvPr/>
          </p:nvSpPr>
          <p:spPr bwMode="auto">
            <a:xfrm flipV="1">
              <a:off x="17637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67" name="Line 220"/>
            <p:cNvSpPr>
              <a:spLocks noChangeShapeType="1"/>
            </p:cNvSpPr>
            <p:nvPr/>
          </p:nvSpPr>
          <p:spPr bwMode="auto">
            <a:xfrm flipV="1">
              <a:off x="18113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68" name="Line 221"/>
            <p:cNvSpPr>
              <a:spLocks noChangeShapeType="1"/>
            </p:cNvSpPr>
            <p:nvPr/>
          </p:nvSpPr>
          <p:spPr bwMode="auto">
            <a:xfrm flipV="1">
              <a:off x="185896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69" name="Line 222"/>
            <p:cNvSpPr>
              <a:spLocks noChangeShapeType="1"/>
            </p:cNvSpPr>
            <p:nvPr/>
          </p:nvSpPr>
          <p:spPr bwMode="auto">
            <a:xfrm flipV="1">
              <a:off x="19050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70" name="Line 223"/>
            <p:cNvSpPr>
              <a:spLocks noChangeShapeType="1"/>
            </p:cNvSpPr>
            <p:nvPr/>
          </p:nvSpPr>
          <p:spPr bwMode="auto">
            <a:xfrm flipV="1">
              <a:off x="1951038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71" name="Line 224"/>
            <p:cNvSpPr>
              <a:spLocks noChangeShapeType="1"/>
            </p:cNvSpPr>
            <p:nvPr/>
          </p:nvSpPr>
          <p:spPr bwMode="auto">
            <a:xfrm flipV="1">
              <a:off x="199866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72" name="Line 225"/>
            <p:cNvSpPr>
              <a:spLocks noChangeShapeType="1"/>
            </p:cNvSpPr>
            <p:nvPr/>
          </p:nvSpPr>
          <p:spPr bwMode="auto">
            <a:xfrm flipV="1">
              <a:off x="20447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73" name="Line 226"/>
            <p:cNvSpPr>
              <a:spLocks noChangeShapeType="1"/>
            </p:cNvSpPr>
            <p:nvPr/>
          </p:nvSpPr>
          <p:spPr bwMode="auto">
            <a:xfrm flipV="1">
              <a:off x="209232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74" name="Line 227"/>
            <p:cNvSpPr>
              <a:spLocks noChangeShapeType="1"/>
            </p:cNvSpPr>
            <p:nvPr/>
          </p:nvSpPr>
          <p:spPr bwMode="auto">
            <a:xfrm flipV="1">
              <a:off x="21399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75" name="Line 228"/>
            <p:cNvSpPr>
              <a:spLocks noChangeShapeType="1"/>
            </p:cNvSpPr>
            <p:nvPr/>
          </p:nvSpPr>
          <p:spPr bwMode="auto">
            <a:xfrm flipV="1">
              <a:off x="2185988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76" name="Line 229"/>
            <p:cNvSpPr>
              <a:spLocks noChangeShapeType="1"/>
            </p:cNvSpPr>
            <p:nvPr/>
          </p:nvSpPr>
          <p:spPr bwMode="auto">
            <a:xfrm flipV="1">
              <a:off x="22336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77" name="Line 230"/>
            <p:cNvSpPr>
              <a:spLocks noChangeShapeType="1"/>
            </p:cNvSpPr>
            <p:nvPr/>
          </p:nvSpPr>
          <p:spPr bwMode="auto">
            <a:xfrm flipV="1">
              <a:off x="22796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78" name="Line 231"/>
            <p:cNvSpPr>
              <a:spLocks noChangeShapeType="1"/>
            </p:cNvSpPr>
            <p:nvPr/>
          </p:nvSpPr>
          <p:spPr bwMode="auto">
            <a:xfrm flipV="1">
              <a:off x="23256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79" name="Line 232"/>
            <p:cNvSpPr>
              <a:spLocks noChangeShapeType="1"/>
            </p:cNvSpPr>
            <p:nvPr/>
          </p:nvSpPr>
          <p:spPr bwMode="auto">
            <a:xfrm flipV="1">
              <a:off x="23733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80" name="Line 233"/>
            <p:cNvSpPr>
              <a:spLocks noChangeShapeType="1"/>
            </p:cNvSpPr>
            <p:nvPr/>
          </p:nvSpPr>
          <p:spPr bwMode="auto">
            <a:xfrm flipV="1">
              <a:off x="2419350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81" name="Line 234"/>
            <p:cNvSpPr>
              <a:spLocks noChangeShapeType="1"/>
            </p:cNvSpPr>
            <p:nvPr/>
          </p:nvSpPr>
          <p:spPr bwMode="auto">
            <a:xfrm flipV="1">
              <a:off x="246697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82" name="Line 235"/>
            <p:cNvSpPr>
              <a:spLocks noChangeShapeType="1"/>
            </p:cNvSpPr>
            <p:nvPr/>
          </p:nvSpPr>
          <p:spPr bwMode="auto">
            <a:xfrm flipV="1">
              <a:off x="25146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83" name="Line 236"/>
            <p:cNvSpPr>
              <a:spLocks noChangeShapeType="1"/>
            </p:cNvSpPr>
            <p:nvPr/>
          </p:nvSpPr>
          <p:spPr bwMode="auto">
            <a:xfrm flipV="1">
              <a:off x="25606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84" name="Line 237"/>
            <p:cNvSpPr>
              <a:spLocks noChangeShapeType="1"/>
            </p:cNvSpPr>
            <p:nvPr/>
          </p:nvSpPr>
          <p:spPr bwMode="auto">
            <a:xfrm flipV="1">
              <a:off x="260826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85" name="Line 238"/>
            <p:cNvSpPr>
              <a:spLocks noChangeShapeType="1"/>
            </p:cNvSpPr>
            <p:nvPr/>
          </p:nvSpPr>
          <p:spPr bwMode="auto">
            <a:xfrm flipV="1">
              <a:off x="2654300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86" name="Line 239"/>
            <p:cNvSpPr>
              <a:spLocks noChangeShapeType="1"/>
            </p:cNvSpPr>
            <p:nvPr/>
          </p:nvSpPr>
          <p:spPr bwMode="auto">
            <a:xfrm flipV="1">
              <a:off x="27003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87" name="Line 240"/>
            <p:cNvSpPr>
              <a:spLocks noChangeShapeType="1"/>
            </p:cNvSpPr>
            <p:nvPr/>
          </p:nvSpPr>
          <p:spPr bwMode="auto">
            <a:xfrm flipV="1">
              <a:off x="274796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88" name="Line 241"/>
            <p:cNvSpPr>
              <a:spLocks noChangeShapeType="1"/>
            </p:cNvSpPr>
            <p:nvPr/>
          </p:nvSpPr>
          <p:spPr bwMode="auto">
            <a:xfrm flipV="1">
              <a:off x="27955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89" name="Line 242"/>
            <p:cNvSpPr>
              <a:spLocks noChangeShapeType="1"/>
            </p:cNvSpPr>
            <p:nvPr/>
          </p:nvSpPr>
          <p:spPr bwMode="auto">
            <a:xfrm flipV="1">
              <a:off x="284162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90" name="Line 243"/>
            <p:cNvSpPr>
              <a:spLocks noChangeShapeType="1"/>
            </p:cNvSpPr>
            <p:nvPr/>
          </p:nvSpPr>
          <p:spPr bwMode="auto">
            <a:xfrm flipV="1">
              <a:off x="2889250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91" name="Line 244"/>
            <p:cNvSpPr>
              <a:spLocks noChangeShapeType="1"/>
            </p:cNvSpPr>
            <p:nvPr/>
          </p:nvSpPr>
          <p:spPr bwMode="auto">
            <a:xfrm flipV="1">
              <a:off x="29352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92" name="Line 245"/>
            <p:cNvSpPr>
              <a:spLocks noChangeShapeType="1"/>
            </p:cNvSpPr>
            <p:nvPr/>
          </p:nvSpPr>
          <p:spPr bwMode="auto">
            <a:xfrm flipV="1">
              <a:off x="29829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93" name="Line 246"/>
            <p:cNvSpPr>
              <a:spLocks noChangeShapeType="1"/>
            </p:cNvSpPr>
            <p:nvPr/>
          </p:nvSpPr>
          <p:spPr bwMode="auto">
            <a:xfrm flipV="1">
              <a:off x="30289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94" name="Line 247"/>
            <p:cNvSpPr>
              <a:spLocks noChangeShapeType="1"/>
            </p:cNvSpPr>
            <p:nvPr/>
          </p:nvSpPr>
          <p:spPr bwMode="auto">
            <a:xfrm flipV="1">
              <a:off x="307657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95" name="Line 248"/>
            <p:cNvSpPr>
              <a:spLocks noChangeShapeType="1"/>
            </p:cNvSpPr>
            <p:nvPr/>
          </p:nvSpPr>
          <p:spPr bwMode="auto">
            <a:xfrm flipV="1">
              <a:off x="3122613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96" name="Line 249"/>
            <p:cNvSpPr>
              <a:spLocks noChangeShapeType="1"/>
            </p:cNvSpPr>
            <p:nvPr/>
          </p:nvSpPr>
          <p:spPr bwMode="auto">
            <a:xfrm flipV="1">
              <a:off x="31702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97" name="Line 250"/>
            <p:cNvSpPr>
              <a:spLocks noChangeShapeType="1"/>
            </p:cNvSpPr>
            <p:nvPr/>
          </p:nvSpPr>
          <p:spPr bwMode="auto">
            <a:xfrm flipV="1">
              <a:off x="321627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98" name="Line 251"/>
            <p:cNvSpPr>
              <a:spLocks noChangeShapeType="1"/>
            </p:cNvSpPr>
            <p:nvPr/>
          </p:nvSpPr>
          <p:spPr bwMode="auto">
            <a:xfrm flipV="1">
              <a:off x="32639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099" name="Line 252"/>
            <p:cNvSpPr>
              <a:spLocks noChangeShapeType="1"/>
            </p:cNvSpPr>
            <p:nvPr/>
          </p:nvSpPr>
          <p:spPr bwMode="auto">
            <a:xfrm flipV="1">
              <a:off x="33099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00" name="Line 253"/>
            <p:cNvSpPr>
              <a:spLocks noChangeShapeType="1"/>
            </p:cNvSpPr>
            <p:nvPr/>
          </p:nvSpPr>
          <p:spPr bwMode="auto">
            <a:xfrm flipV="1">
              <a:off x="3357563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01" name="Line 254"/>
            <p:cNvSpPr>
              <a:spLocks noChangeShapeType="1"/>
            </p:cNvSpPr>
            <p:nvPr/>
          </p:nvSpPr>
          <p:spPr bwMode="auto">
            <a:xfrm flipV="1">
              <a:off x="34036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02" name="Line 255"/>
            <p:cNvSpPr>
              <a:spLocks noChangeShapeType="1"/>
            </p:cNvSpPr>
            <p:nvPr/>
          </p:nvSpPr>
          <p:spPr bwMode="auto">
            <a:xfrm flipV="1">
              <a:off x="345122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03" name="Line 256"/>
            <p:cNvSpPr>
              <a:spLocks noChangeShapeType="1"/>
            </p:cNvSpPr>
            <p:nvPr/>
          </p:nvSpPr>
          <p:spPr bwMode="auto">
            <a:xfrm flipV="1">
              <a:off x="34988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04" name="Line 257"/>
            <p:cNvSpPr>
              <a:spLocks noChangeShapeType="1"/>
            </p:cNvSpPr>
            <p:nvPr/>
          </p:nvSpPr>
          <p:spPr bwMode="auto">
            <a:xfrm flipV="1">
              <a:off x="35448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05" name="Line 258"/>
            <p:cNvSpPr>
              <a:spLocks noChangeShapeType="1"/>
            </p:cNvSpPr>
            <p:nvPr/>
          </p:nvSpPr>
          <p:spPr bwMode="auto">
            <a:xfrm flipV="1">
              <a:off x="3590925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06" name="Line 259"/>
            <p:cNvSpPr>
              <a:spLocks noChangeShapeType="1"/>
            </p:cNvSpPr>
            <p:nvPr/>
          </p:nvSpPr>
          <p:spPr bwMode="auto">
            <a:xfrm flipV="1">
              <a:off x="36385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07" name="Line 260"/>
            <p:cNvSpPr>
              <a:spLocks noChangeShapeType="1"/>
            </p:cNvSpPr>
            <p:nvPr/>
          </p:nvSpPr>
          <p:spPr bwMode="auto">
            <a:xfrm flipV="1">
              <a:off x="36845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08" name="Line 261"/>
            <p:cNvSpPr>
              <a:spLocks noChangeShapeType="1"/>
            </p:cNvSpPr>
            <p:nvPr/>
          </p:nvSpPr>
          <p:spPr bwMode="auto">
            <a:xfrm flipV="1">
              <a:off x="37322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09" name="Line 262"/>
            <p:cNvSpPr>
              <a:spLocks noChangeShapeType="1"/>
            </p:cNvSpPr>
            <p:nvPr/>
          </p:nvSpPr>
          <p:spPr bwMode="auto">
            <a:xfrm flipV="1">
              <a:off x="37798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10" name="Line 263"/>
            <p:cNvSpPr>
              <a:spLocks noChangeShapeType="1"/>
            </p:cNvSpPr>
            <p:nvPr/>
          </p:nvSpPr>
          <p:spPr bwMode="auto">
            <a:xfrm flipV="1">
              <a:off x="3825875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11" name="Line 264"/>
            <p:cNvSpPr>
              <a:spLocks noChangeShapeType="1"/>
            </p:cNvSpPr>
            <p:nvPr/>
          </p:nvSpPr>
          <p:spPr bwMode="auto">
            <a:xfrm flipV="1">
              <a:off x="38719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12" name="Line 265"/>
            <p:cNvSpPr>
              <a:spLocks noChangeShapeType="1"/>
            </p:cNvSpPr>
            <p:nvPr/>
          </p:nvSpPr>
          <p:spPr bwMode="auto">
            <a:xfrm flipV="1">
              <a:off x="39195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13" name="Line 266"/>
            <p:cNvSpPr>
              <a:spLocks noChangeShapeType="1"/>
            </p:cNvSpPr>
            <p:nvPr/>
          </p:nvSpPr>
          <p:spPr bwMode="auto">
            <a:xfrm flipV="1">
              <a:off x="396557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14" name="Line 267"/>
            <p:cNvSpPr>
              <a:spLocks noChangeShapeType="1"/>
            </p:cNvSpPr>
            <p:nvPr/>
          </p:nvSpPr>
          <p:spPr bwMode="auto">
            <a:xfrm flipV="1">
              <a:off x="40132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15" name="Line 268"/>
            <p:cNvSpPr>
              <a:spLocks noChangeShapeType="1"/>
            </p:cNvSpPr>
            <p:nvPr/>
          </p:nvSpPr>
          <p:spPr bwMode="auto">
            <a:xfrm flipV="1">
              <a:off x="4060825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16" name="Line 269"/>
            <p:cNvSpPr>
              <a:spLocks noChangeShapeType="1"/>
            </p:cNvSpPr>
            <p:nvPr/>
          </p:nvSpPr>
          <p:spPr bwMode="auto">
            <a:xfrm flipV="1">
              <a:off x="410686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17" name="Line 270"/>
            <p:cNvSpPr>
              <a:spLocks noChangeShapeType="1"/>
            </p:cNvSpPr>
            <p:nvPr/>
          </p:nvSpPr>
          <p:spPr bwMode="auto">
            <a:xfrm flipV="1">
              <a:off x="41544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18" name="Line 271"/>
            <p:cNvSpPr>
              <a:spLocks noChangeShapeType="1"/>
            </p:cNvSpPr>
            <p:nvPr/>
          </p:nvSpPr>
          <p:spPr bwMode="auto">
            <a:xfrm flipV="1">
              <a:off x="420052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19" name="Line 272"/>
            <p:cNvSpPr>
              <a:spLocks noChangeShapeType="1"/>
            </p:cNvSpPr>
            <p:nvPr/>
          </p:nvSpPr>
          <p:spPr bwMode="auto">
            <a:xfrm flipV="1">
              <a:off x="424656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20" name="Line 273"/>
            <p:cNvSpPr>
              <a:spLocks noChangeShapeType="1"/>
            </p:cNvSpPr>
            <p:nvPr/>
          </p:nvSpPr>
          <p:spPr bwMode="auto">
            <a:xfrm flipV="1">
              <a:off x="4294188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21" name="Line 274"/>
            <p:cNvSpPr>
              <a:spLocks noChangeShapeType="1"/>
            </p:cNvSpPr>
            <p:nvPr/>
          </p:nvSpPr>
          <p:spPr bwMode="auto">
            <a:xfrm flipV="1">
              <a:off x="434022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22" name="Line 275"/>
            <p:cNvSpPr>
              <a:spLocks noChangeShapeType="1"/>
            </p:cNvSpPr>
            <p:nvPr/>
          </p:nvSpPr>
          <p:spPr bwMode="auto">
            <a:xfrm flipV="1">
              <a:off x="43878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23" name="Line 276"/>
            <p:cNvSpPr>
              <a:spLocks noChangeShapeType="1"/>
            </p:cNvSpPr>
            <p:nvPr/>
          </p:nvSpPr>
          <p:spPr bwMode="auto">
            <a:xfrm flipV="1">
              <a:off x="443547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24" name="Line 277"/>
            <p:cNvSpPr>
              <a:spLocks noChangeShapeType="1"/>
            </p:cNvSpPr>
            <p:nvPr/>
          </p:nvSpPr>
          <p:spPr bwMode="auto">
            <a:xfrm flipV="1">
              <a:off x="44815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25" name="Line 278"/>
            <p:cNvSpPr>
              <a:spLocks noChangeShapeType="1"/>
            </p:cNvSpPr>
            <p:nvPr/>
          </p:nvSpPr>
          <p:spPr bwMode="auto">
            <a:xfrm flipV="1">
              <a:off x="4529138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26" name="Line 279"/>
            <p:cNvSpPr>
              <a:spLocks noChangeShapeType="1"/>
            </p:cNvSpPr>
            <p:nvPr/>
          </p:nvSpPr>
          <p:spPr bwMode="auto">
            <a:xfrm flipV="1">
              <a:off x="457517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27" name="Line 280"/>
            <p:cNvSpPr>
              <a:spLocks noChangeShapeType="1"/>
            </p:cNvSpPr>
            <p:nvPr/>
          </p:nvSpPr>
          <p:spPr bwMode="auto">
            <a:xfrm flipV="1">
              <a:off x="46212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28" name="Line 281"/>
            <p:cNvSpPr>
              <a:spLocks noChangeShapeType="1"/>
            </p:cNvSpPr>
            <p:nvPr/>
          </p:nvSpPr>
          <p:spPr bwMode="auto">
            <a:xfrm flipV="1">
              <a:off x="46688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29" name="Line 282"/>
            <p:cNvSpPr>
              <a:spLocks noChangeShapeType="1"/>
            </p:cNvSpPr>
            <p:nvPr/>
          </p:nvSpPr>
          <p:spPr bwMode="auto">
            <a:xfrm flipV="1">
              <a:off x="471646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30" name="Line 283"/>
            <p:cNvSpPr>
              <a:spLocks noChangeShapeType="1"/>
            </p:cNvSpPr>
            <p:nvPr/>
          </p:nvSpPr>
          <p:spPr bwMode="auto">
            <a:xfrm flipV="1">
              <a:off x="4762500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31" name="Line 284"/>
            <p:cNvSpPr>
              <a:spLocks noChangeShapeType="1"/>
            </p:cNvSpPr>
            <p:nvPr/>
          </p:nvSpPr>
          <p:spPr bwMode="auto">
            <a:xfrm flipV="1">
              <a:off x="481012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32" name="Line 285"/>
            <p:cNvSpPr>
              <a:spLocks noChangeShapeType="1"/>
            </p:cNvSpPr>
            <p:nvPr/>
          </p:nvSpPr>
          <p:spPr bwMode="auto">
            <a:xfrm flipV="1">
              <a:off x="485616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33" name="Line 286"/>
            <p:cNvSpPr>
              <a:spLocks noChangeShapeType="1"/>
            </p:cNvSpPr>
            <p:nvPr/>
          </p:nvSpPr>
          <p:spPr bwMode="auto">
            <a:xfrm flipV="1">
              <a:off x="49022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34" name="Line 287"/>
            <p:cNvSpPr>
              <a:spLocks noChangeShapeType="1"/>
            </p:cNvSpPr>
            <p:nvPr/>
          </p:nvSpPr>
          <p:spPr bwMode="auto">
            <a:xfrm flipV="1">
              <a:off x="494982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35" name="Line 288"/>
            <p:cNvSpPr>
              <a:spLocks noChangeShapeType="1"/>
            </p:cNvSpPr>
            <p:nvPr/>
          </p:nvSpPr>
          <p:spPr bwMode="auto">
            <a:xfrm flipV="1">
              <a:off x="4997450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36" name="Line 289"/>
            <p:cNvSpPr>
              <a:spLocks noChangeShapeType="1"/>
            </p:cNvSpPr>
            <p:nvPr/>
          </p:nvSpPr>
          <p:spPr bwMode="auto">
            <a:xfrm flipV="1">
              <a:off x="50434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37" name="Line 290"/>
            <p:cNvSpPr>
              <a:spLocks noChangeShapeType="1"/>
            </p:cNvSpPr>
            <p:nvPr/>
          </p:nvSpPr>
          <p:spPr bwMode="auto">
            <a:xfrm flipV="1">
              <a:off x="50911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38" name="Line 291"/>
            <p:cNvSpPr>
              <a:spLocks noChangeShapeType="1"/>
            </p:cNvSpPr>
            <p:nvPr/>
          </p:nvSpPr>
          <p:spPr bwMode="auto">
            <a:xfrm flipV="1">
              <a:off x="51371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39" name="Line 292"/>
            <p:cNvSpPr>
              <a:spLocks noChangeShapeType="1"/>
            </p:cNvSpPr>
            <p:nvPr/>
          </p:nvSpPr>
          <p:spPr bwMode="auto">
            <a:xfrm flipV="1">
              <a:off x="518477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40" name="Line 293"/>
            <p:cNvSpPr>
              <a:spLocks noChangeShapeType="1"/>
            </p:cNvSpPr>
            <p:nvPr/>
          </p:nvSpPr>
          <p:spPr bwMode="auto">
            <a:xfrm flipV="1">
              <a:off x="5230813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41" name="Line 294"/>
            <p:cNvSpPr>
              <a:spLocks noChangeShapeType="1"/>
            </p:cNvSpPr>
            <p:nvPr/>
          </p:nvSpPr>
          <p:spPr bwMode="auto">
            <a:xfrm flipV="1">
              <a:off x="52768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42" name="Line 295"/>
            <p:cNvSpPr>
              <a:spLocks noChangeShapeType="1"/>
            </p:cNvSpPr>
            <p:nvPr/>
          </p:nvSpPr>
          <p:spPr bwMode="auto">
            <a:xfrm flipV="1">
              <a:off x="532447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43" name="Line 296"/>
            <p:cNvSpPr>
              <a:spLocks noChangeShapeType="1"/>
            </p:cNvSpPr>
            <p:nvPr/>
          </p:nvSpPr>
          <p:spPr bwMode="auto">
            <a:xfrm flipV="1">
              <a:off x="53721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44" name="Line 297"/>
            <p:cNvSpPr>
              <a:spLocks noChangeShapeType="1"/>
            </p:cNvSpPr>
            <p:nvPr/>
          </p:nvSpPr>
          <p:spPr bwMode="auto">
            <a:xfrm flipV="1">
              <a:off x="54181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45" name="Line 298"/>
            <p:cNvSpPr>
              <a:spLocks noChangeShapeType="1"/>
            </p:cNvSpPr>
            <p:nvPr/>
          </p:nvSpPr>
          <p:spPr bwMode="auto">
            <a:xfrm flipV="1">
              <a:off x="5465763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46" name="Line 299"/>
            <p:cNvSpPr>
              <a:spLocks noChangeShapeType="1"/>
            </p:cNvSpPr>
            <p:nvPr/>
          </p:nvSpPr>
          <p:spPr bwMode="auto">
            <a:xfrm flipV="1">
              <a:off x="55118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47" name="Line 300"/>
            <p:cNvSpPr>
              <a:spLocks noChangeShapeType="1"/>
            </p:cNvSpPr>
            <p:nvPr/>
          </p:nvSpPr>
          <p:spPr bwMode="auto">
            <a:xfrm flipV="1">
              <a:off x="555942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48" name="Line 301"/>
            <p:cNvSpPr>
              <a:spLocks noChangeShapeType="1"/>
            </p:cNvSpPr>
            <p:nvPr/>
          </p:nvSpPr>
          <p:spPr bwMode="auto">
            <a:xfrm flipV="1">
              <a:off x="560546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49" name="Line 302"/>
            <p:cNvSpPr>
              <a:spLocks noChangeShapeType="1"/>
            </p:cNvSpPr>
            <p:nvPr/>
          </p:nvSpPr>
          <p:spPr bwMode="auto">
            <a:xfrm flipV="1">
              <a:off x="56530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50" name="Line 303"/>
            <p:cNvSpPr>
              <a:spLocks noChangeShapeType="1"/>
            </p:cNvSpPr>
            <p:nvPr/>
          </p:nvSpPr>
          <p:spPr bwMode="auto">
            <a:xfrm flipV="1">
              <a:off x="5700713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51" name="Line 304"/>
            <p:cNvSpPr>
              <a:spLocks noChangeShapeType="1"/>
            </p:cNvSpPr>
            <p:nvPr/>
          </p:nvSpPr>
          <p:spPr bwMode="auto">
            <a:xfrm flipV="1">
              <a:off x="57467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52" name="Line 305"/>
            <p:cNvSpPr>
              <a:spLocks noChangeShapeType="1"/>
            </p:cNvSpPr>
            <p:nvPr/>
          </p:nvSpPr>
          <p:spPr bwMode="auto">
            <a:xfrm flipV="1">
              <a:off x="57927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53" name="Line 306"/>
            <p:cNvSpPr>
              <a:spLocks noChangeShapeType="1"/>
            </p:cNvSpPr>
            <p:nvPr/>
          </p:nvSpPr>
          <p:spPr bwMode="auto">
            <a:xfrm flipV="1">
              <a:off x="58404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54" name="Line 307"/>
            <p:cNvSpPr>
              <a:spLocks noChangeShapeType="1"/>
            </p:cNvSpPr>
            <p:nvPr/>
          </p:nvSpPr>
          <p:spPr bwMode="auto">
            <a:xfrm flipV="1">
              <a:off x="58864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55" name="Line 308"/>
            <p:cNvSpPr>
              <a:spLocks noChangeShapeType="1"/>
            </p:cNvSpPr>
            <p:nvPr/>
          </p:nvSpPr>
          <p:spPr bwMode="auto">
            <a:xfrm flipV="1">
              <a:off x="5934075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56" name="Line 309"/>
            <p:cNvSpPr>
              <a:spLocks noChangeShapeType="1"/>
            </p:cNvSpPr>
            <p:nvPr/>
          </p:nvSpPr>
          <p:spPr bwMode="auto">
            <a:xfrm flipV="1">
              <a:off x="59801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57" name="Line 310"/>
            <p:cNvSpPr>
              <a:spLocks noChangeShapeType="1"/>
            </p:cNvSpPr>
            <p:nvPr/>
          </p:nvSpPr>
          <p:spPr bwMode="auto">
            <a:xfrm flipV="1">
              <a:off x="60277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58" name="Line 311"/>
            <p:cNvSpPr>
              <a:spLocks noChangeShapeType="1"/>
            </p:cNvSpPr>
            <p:nvPr/>
          </p:nvSpPr>
          <p:spPr bwMode="auto">
            <a:xfrm flipV="1">
              <a:off x="607536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59" name="Line 312"/>
            <p:cNvSpPr>
              <a:spLocks noChangeShapeType="1"/>
            </p:cNvSpPr>
            <p:nvPr/>
          </p:nvSpPr>
          <p:spPr bwMode="auto">
            <a:xfrm flipV="1">
              <a:off x="61214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60" name="Line 313"/>
            <p:cNvSpPr>
              <a:spLocks noChangeShapeType="1"/>
            </p:cNvSpPr>
            <p:nvPr/>
          </p:nvSpPr>
          <p:spPr bwMode="auto">
            <a:xfrm flipV="1">
              <a:off x="6167438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61" name="Line 314"/>
            <p:cNvSpPr>
              <a:spLocks noChangeShapeType="1"/>
            </p:cNvSpPr>
            <p:nvPr/>
          </p:nvSpPr>
          <p:spPr bwMode="auto">
            <a:xfrm flipV="1">
              <a:off x="621506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62" name="Line 315"/>
            <p:cNvSpPr>
              <a:spLocks noChangeShapeType="1"/>
            </p:cNvSpPr>
            <p:nvPr/>
          </p:nvSpPr>
          <p:spPr bwMode="auto">
            <a:xfrm flipV="1">
              <a:off x="62611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63" name="Line 316"/>
            <p:cNvSpPr>
              <a:spLocks noChangeShapeType="1"/>
            </p:cNvSpPr>
            <p:nvPr/>
          </p:nvSpPr>
          <p:spPr bwMode="auto">
            <a:xfrm flipV="1">
              <a:off x="630872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64" name="Line 317"/>
            <p:cNvSpPr>
              <a:spLocks noChangeShapeType="1"/>
            </p:cNvSpPr>
            <p:nvPr/>
          </p:nvSpPr>
          <p:spPr bwMode="auto">
            <a:xfrm flipV="1">
              <a:off x="63563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65" name="Line 318"/>
            <p:cNvSpPr>
              <a:spLocks noChangeShapeType="1"/>
            </p:cNvSpPr>
            <p:nvPr/>
          </p:nvSpPr>
          <p:spPr bwMode="auto">
            <a:xfrm flipV="1">
              <a:off x="6402388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66" name="Line 319"/>
            <p:cNvSpPr>
              <a:spLocks noChangeShapeType="1"/>
            </p:cNvSpPr>
            <p:nvPr/>
          </p:nvSpPr>
          <p:spPr bwMode="auto">
            <a:xfrm flipV="1">
              <a:off x="64500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67" name="Line 320"/>
            <p:cNvSpPr>
              <a:spLocks noChangeShapeType="1"/>
            </p:cNvSpPr>
            <p:nvPr/>
          </p:nvSpPr>
          <p:spPr bwMode="auto">
            <a:xfrm flipV="1">
              <a:off x="64960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68" name="Line 321"/>
            <p:cNvSpPr>
              <a:spLocks noChangeShapeType="1"/>
            </p:cNvSpPr>
            <p:nvPr/>
          </p:nvSpPr>
          <p:spPr bwMode="auto">
            <a:xfrm flipV="1">
              <a:off x="65420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69" name="Line 322"/>
            <p:cNvSpPr>
              <a:spLocks noChangeShapeType="1"/>
            </p:cNvSpPr>
            <p:nvPr/>
          </p:nvSpPr>
          <p:spPr bwMode="auto">
            <a:xfrm flipV="1">
              <a:off x="65897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70" name="Line 323"/>
            <p:cNvSpPr>
              <a:spLocks noChangeShapeType="1"/>
            </p:cNvSpPr>
            <p:nvPr/>
          </p:nvSpPr>
          <p:spPr bwMode="auto">
            <a:xfrm flipV="1">
              <a:off x="6637338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71" name="Line 324"/>
            <p:cNvSpPr>
              <a:spLocks noChangeShapeType="1"/>
            </p:cNvSpPr>
            <p:nvPr/>
          </p:nvSpPr>
          <p:spPr bwMode="auto">
            <a:xfrm flipV="1">
              <a:off x="668337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72" name="Line 325"/>
            <p:cNvSpPr>
              <a:spLocks noChangeShapeType="1"/>
            </p:cNvSpPr>
            <p:nvPr/>
          </p:nvSpPr>
          <p:spPr bwMode="auto">
            <a:xfrm flipV="1">
              <a:off x="67310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73" name="Line 326"/>
            <p:cNvSpPr>
              <a:spLocks noChangeShapeType="1"/>
            </p:cNvSpPr>
            <p:nvPr/>
          </p:nvSpPr>
          <p:spPr bwMode="auto">
            <a:xfrm flipV="1">
              <a:off x="67770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74" name="Line 327"/>
            <p:cNvSpPr>
              <a:spLocks noChangeShapeType="1"/>
            </p:cNvSpPr>
            <p:nvPr/>
          </p:nvSpPr>
          <p:spPr bwMode="auto">
            <a:xfrm flipV="1">
              <a:off x="682307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75" name="Line 328"/>
            <p:cNvSpPr>
              <a:spLocks noChangeShapeType="1"/>
            </p:cNvSpPr>
            <p:nvPr/>
          </p:nvSpPr>
          <p:spPr bwMode="auto">
            <a:xfrm flipV="1">
              <a:off x="6870700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76" name="Line 329"/>
            <p:cNvSpPr>
              <a:spLocks noChangeShapeType="1"/>
            </p:cNvSpPr>
            <p:nvPr/>
          </p:nvSpPr>
          <p:spPr bwMode="auto">
            <a:xfrm flipV="1">
              <a:off x="69167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77" name="Line 330"/>
            <p:cNvSpPr>
              <a:spLocks noChangeShapeType="1"/>
            </p:cNvSpPr>
            <p:nvPr/>
          </p:nvSpPr>
          <p:spPr bwMode="auto">
            <a:xfrm flipV="1">
              <a:off x="696436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78" name="Line 331"/>
            <p:cNvSpPr>
              <a:spLocks noChangeShapeType="1"/>
            </p:cNvSpPr>
            <p:nvPr/>
          </p:nvSpPr>
          <p:spPr bwMode="auto">
            <a:xfrm flipV="1">
              <a:off x="70119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79" name="Line 332"/>
            <p:cNvSpPr>
              <a:spLocks noChangeShapeType="1"/>
            </p:cNvSpPr>
            <p:nvPr/>
          </p:nvSpPr>
          <p:spPr bwMode="auto">
            <a:xfrm flipV="1">
              <a:off x="705802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80" name="Line 333"/>
            <p:cNvSpPr>
              <a:spLocks noChangeShapeType="1"/>
            </p:cNvSpPr>
            <p:nvPr/>
          </p:nvSpPr>
          <p:spPr bwMode="auto">
            <a:xfrm flipV="1">
              <a:off x="7105650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81" name="Line 334"/>
            <p:cNvSpPr>
              <a:spLocks noChangeShapeType="1"/>
            </p:cNvSpPr>
            <p:nvPr/>
          </p:nvSpPr>
          <p:spPr bwMode="auto">
            <a:xfrm flipV="1">
              <a:off x="71516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82" name="Line 335"/>
            <p:cNvSpPr>
              <a:spLocks noChangeShapeType="1"/>
            </p:cNvSpPr>
            <p:nvPr/>
          </p:nvSpPr>
          <p:spPr bwMode="auto">
            <a:xfrm flipV="1">
              <a:off x="719772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83" name="Line 336"/>
            <p:cNvSpPr>
              <a:spLocks noChangeShapeType="1"/>
            </p:cNvSpPr>
            <p:nvPr/>
          </p:nvSpPr>
          <p:spPr bwMode="auto">
            <a:xfrm flipV="1">
              <a:off x="72453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84" name="Line 337"/>
            <p:cNvSpPr>
              <a:spLocks noChangeShapeType="1"/>
            </p:cNvSpPr>
            <p:nvPr/>
          </p:nvSpPr>
          <p:spPr bwMode="auto">
            <a:xfrm flipV="1">
              <a:off x="729297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85" name="Line 338"/>
            <p:cNvSpPr>
              <a:spLocks noChangeShapeType="1"/>
            </p:cNvSpPr>
            <p:nvPr/>
          </p:nvSpPr>
          <p:spPr bwMode="auto">
            <a:xfrm flipV="1">
              <a:off x="7339013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86" name="Line 339"/>
            <p:cNvSpPr>
              <a:spLocks noChangeShapeType="1"/>
            </p:cNvSpPr>
            <p:nvPr/>
          </p:nvSpPr>
          <p:spPr bwMode="auto">
            <a:xfrm flipV="1">
              <a:off x="73866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87" name="Line 340"/>
            <p:cNvSpPr>
              <a:spLocks noChangeShapeType="1"/>
            </p:cNvSpPr>
            <p:nvPr/>
          </p:nvSpPr>
          <p:spPr bwMode="auto">
            <a:xfrm flipV="1">
              <a:off x="743267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88" name="Line 341"/>
            <p:cNvSpPr>
              <a:spLocks noChangeShapeType="1"/>
            </p:cNvSpPr>
            <p:nvPr/>
          </p:nvSpPr>
          <p:spPr bwMode="auto">
            <a:xfrm flipV="1">
              <a:off x="74803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89" name="Line 342"/>
            <p:cNvSpPr>
              <a:spLocks noChangeShapeType="1"/>
            </p:cNvSpPr>
            <p:nvPr/>
          </p:nvSpPr>
          <p:spPr bwMode="auto">
            <a:xfrm flipV="1">
              <a:off x="75263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90" name="Line 343"/>
            <p:cNvSpPr>
              <a:spLocks noChangeShapeType="1"/>
            </p:cNvSpPr>
            <p:nvPr/>
          </p:nvSpPr>
          <p:spPr bwMode="auto">
            <a:xfrm flipV="1">
              <a:off x="7573963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91" name="Line 344"/>
            <p:cNvSpPr>
              <a:spLocks noChangeShapeType="1"/>
            </p:cNvSpPr>
            <p:nvPr/>
          </p:nvSpPr>
          <p:spPr bwMode="auto">
            <a:xfrm flipV="1">
              <a:off x="762000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92" name="Line 345"/>
            <p:cNvSpPr>
              <a:spLocks noChangeShapeType="1"/>
            </p:cNvSpPr>
            <p:nvPr/>
          </p:nvSpPr>
          <p:spPr bwMode="auto">
            <a:xfrm flipV="1">
              <a:off x="766762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93" name="Line 346"/>
            <p:cNvSpPr>
              <a:spLocks noChangeShapeType="1"/>
            </p:cNvSpPr>
            <p:nvPr/>
          </p:nvSpPr>
          <p:spPr bwMode="auto">
            <a:xfrm flipV="1">
              <a:off x="771366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94" name="Line 347"/>
            <p:cNvSpPr>
              <a:spLocks noChangeShapeType="1"/>
            </p:cNvSpPr>
            <p:nvPr/>
          </p:nvSpPr>
          <p:spPr bwMode="auto">
            <a:xfrm flipV="1">
              <a:off x="77612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95" name="Line 348"/>
            <p:cNvSpPr>
              <a:spLocks noChangeShapeType="1"/>
            </p:cNvSpPr>
            <p:nvPr/>
          </p:nvSpPr>
          <p:spPr bwMode="auto">
            <a:xfrm flipV="1">
              <a:off x="7807325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96" name="Line 349"/>
            <p:cNvSpPr>
              <a:spLocks noChangeShapeType="1"/>
            </p:cNvSpPr>
            <p:nvPr/>
          </p:nvSpPr>
          <p:spPr bwMode="auto">
            <a:xfrm flipV="1">
              <a:off x="7854950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97" name="Line 350"/>
            <p:cNvSpPr>
              <a:spLocks noChangeShapeType="1"/>
            </p:cNvSpPr>
            <p:nvPr/>
          </p:nvSpPr>
          <p:spPr bwMode="auto">
            <a:xfrm flipV="1">
              <a:off x="790098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98" name="Line 351"/>
            <p:cNvSpPr>
              <a:spLocks noChangeShapeType="1"/>
            </p:cNvSpPr>
            <p:nvPr/>
          </p:nvSpPr>
          <p:spPr bwMode="auto">
            <a:xfrm flipV="1">
              <a:off x="79486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199" name="Line 352"/>
            <p:cNvSpPr>
              <a:spLocks noChangeShapeType="1"/>
            </p:cNvSpPr>
            <p:nvPr/>
          </p:nvSpPr>
          <p:spPr bwMode="auto">
            <a:xfrm flipV="1">
              <a:off x="79962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00" name="Line 353"/>
            <p:cNvSpPr>
              <a:spLocks noChangeShapeType="1"/>
            </p:cNvSpPr>
            <p:nvPr/>
          </p:nvSpPr>
          <p:spPr bwMode="auto">
            <a:xfrm flipV="1">
              <a:off x="8042275" y="4418013"/>
              <a:ext cx="0" cy="365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01" name="Line 354"/>
            <p:cNvSpPr>
              <a:spLocks noChangeShapeType="1"/>
            </p:cNvSpPr>
            <p:nvPr/>
          </p:nvSpPr>
          <p:spPr bwMode="auto">
            <a:xfrm flipV="1">
              <a:off x="8088313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02" name="Line 355"/>
            <p:cNvSpPr>
              <a:spLocks noChangeShapeType="1"/>
            </p:cNvSpPr>
            <p:nvPr/>
          </p:nvSpPr>
          <p:spPr bwMode="auto">
            <a:xfrm flipV="1">
              <a:off x="8135938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03" name="Line 356"/>
            <p:cNvSpPr>
              <a:spLocks noChangeShapeType="1"/>
            </p:cNvSpPr>
            <p:nvPr/>
          </p:nvSpPr>
          <p:spPr bwMode="auto">
            <a:xfrm flipV="1">
              <a:off x="8181975" y="4418013"/>
              <a:ext cx="0" cy="174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04" name="Line 357"/>
            <p:cNvSpPr>
              <a:spLocks noChangeShapeType="1"/>
            </p:cNvSpPr>
            <p:nvPr/>
          </p:nvSpPr>
          <p:spPr bwMode="auto">
            <a:xfrm flipH="1">
              <a:off x="1247775" y="4418013"/>
              <a:ext cx="6934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05" name="Rectangle 358"/>
            <p:cNvSpPr>
              <a:spLocks noChangeArrowheads="1"/>
            </p:cNvSpPr>
            <p:nvPr/>
          </p:nvSpPr>
          <p:spPr bwMode="auto">
            <a:xfrm rot="-5400000">
              <a:off x="1068388" y="3787775"/>
              <a:ext cx="112712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%</a:t>
              </a:r>
            </a:p>
          </p:txBody>
        </p:sp>
        <p:sp>
          <p:nvSpPr>
            <p:cNvPr id="37206" name="Line 359"/>
            <p:cNvSpPr>
              <a:spLocks noChangeShapeType="1"/>
            </p:cNvSpPr>
            <p:nvPr/>
          </p:nvSpPr>
          <p:spPr bwMode="auto">
            <a:xfrm>
              <a:off x="1212850" y="3322638"/>
              <a:ext cx="349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07" name="Line 360"/>
            <p:cNvSpPr>
              <a:spLocks noChangeShapeType="1"/>
            </p:cNvSpPr>
            <p:nvPr/>
          </p:nvSpPr>
          <p:spPr bwMode="auto">
            <a:xfrm>
              <a:off x="1230313" y="3432175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08" name="Line 361"/>
            <p:cNvSpPr>
              <a:spLocks noChangeShapeType="1"/>
            </p:cNvSpPr>
            <p:nvPr/>
          </p:nvSpPr>
          <p:spPr bwMode="auto">
            <a:xfrm>
              <a:off x="1230313" y="3541713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09" name="Line 362"/>
            <p:cNvSpPr>
              <a:spLocks noChangeShapeType="1"/>
            </p:cNvSpPr>
            <p:nvPr/>
          </p:nvSpPr>
          <p:spPr bwMode="auto">
            <a:xfrm>
              <a:off x="1230313" y="3651250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10" name="Line 363"/>
            <p:cNvSpPr>
              <a:spLocks noChangeShapeType="1"/>
            </p:cNvSpPr>
            <p:nvPr/>
          </p:nvSpPr>
          <p:spPr bwMode="auto">
            <a:xfrm>
              <a:off x="1230313" y="3760788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11" name="Line 364"/>
            <p:cNvSpPr>
              <a:spLocks noChangeShapeType="1"/>
            </p:cNvSpPr>
            <p:nvPr/>
          </p:nvSpPr>
          <p:spPr bwMode="auto">
            <a:xfrm>
              <a:off x="1212850" y="3870325"/>
              <a:ext cx="349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12" name="Line 365"/>
            <p:cNvSpPr>
              <a:spLocks noChangeShapeType="1"/>
            </p:cNvSpPr>
            <p:nvPr/>
          </p:nvSpPr>
          <p:spPr bwMode="auto">
            <a:xfrm>
              <a:off x="1230313" y="3978275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13" name="Line 366"/>
            <p:cNvSpPr>
              <a:spLocks noChangeShapeType="1"/>
            </p:cNvSpPr>
            <p:nvPr/>
          </p:nvSpPr>
          <p:spPr bwMode="auto">
            <a:xfrm>
              <a:off x="1230313" y="4087813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14" name="Line 367"/>
            <p:cNvSpPr>
              <a:spLocks noChangeShapeType="1"/>
            </p:cNvSpPr>
            <p:nvPr/>
          </p:nvSpPr>
          <p:spPr bwMode="auto">
            <a:xfrm>
              <a:off x="1230313" y="4197350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15" name="Line 368"/>
            <p:cNvSpPr>
              <a:spLocks noChangeShapeType="1"/>
            </p:cNvSpPr>
            <p:nvPr/>
          </p:nvSpPr>
          <p:spPr bwMode="auto">
            <a:xfrm>
              <a:off x="1230313" y="4306888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16" name="Line 369"/>
            <p:cNvSpPr>
              <a:spLocks noChangeShapeType="1"/>
            </p:cNvSpPr>
            <p:nvPr/>
          </p:nvSpPr>
          <p:spPr bwMode="auto">
            <a:xfrm>
              <a:off x="1212850" y="4416425"/>
              <a:ext cx="349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17" name="Rectangle 370"/>
            <p:cNvSpPr>
              <a:spLocks noChangeArrowheads="1"/>
            </p:cNvSpPr>
            <p:nvPr/>
          </p:nvSpPr>
          <p:spPr bwMode="auto">
            <a:xfrm>
              <a:off x="1089025" y="4330700"/>
              <a:ext cx="6985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37218" name="Rectangle 371"/>
            <p:cNvSpPr>
              <a:spLocks noChangeArrowheads="1"/>
            </p:cNvSpPr>
            <p:nvPr/>
          </p:nvSpPr>
          <p:spPr bwMode="auto">
            <a:xfrm>
              <a:off x="1003300" y="3238500"/>
              <a:ext cx="211138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37219" name="Line 372"/>
            <p:cNvSpPr>
              <a:spLocks noChangeShapeType="1"/>
            </p:cNvSpPr>
            <p:nvPr/>
          </p:nvSpPr>
          <p:spPr bwMode="auto">
            <a:xfrm>
              <a:off x="1247775" y="3322638"/>
              <a:ext cx="0" cy="10937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20" name="Line 374"/>
            <p:cNvSpPr>
              <a:spLocks noChangeShapeType="1"/>
            </p:cNvSpPr>
            <p:nvPr/>
          </p:nvSpPr>
          <p:spPr bwMode="auto">
            <a:xfrm flipV="1">
              <a:off x="1249363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21" name="Line 375"/>
            <p:cNvSpPr>
              <a:spLocks noChangeShapeType="1"/>
            </p:cNvSpPr>
            <p:nvPr/>
          </p:nvSpPr>
          <p:spPr bwMode="auto">
            <a:xfrm flipV="1">
              <a:off x="12954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22" name="Line 376"/>
            <p:cNvSpPr>
              <a:spLocks noChangeShapeType="1"/>
            </p:cNvSpPr>
            <p:nvPr/>
          </p:nvSpPr>
          <p:spPr bwMode="auto">
            <a:xfrm flipV="1">
              <a:off x="134302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23" name="Line 377"/>
            <p:cNvSpPr>
              <a:spLocks noChangeShapeType="1"/>
            </p:cNvSpPr>
            <p:nvPr/>
          </p:nvSpPr>
          <p:spPr bwMode="auto">
            <a:xfrm flipV="1">
              <a:off x="138906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24" name="Line 378"/>
            <p:cNvSpPr>
              <a:spLocks noChangeShapeType="1"/>
            </p:cNvSpPr>
            <p:nvPr/>
          </p:nvSpPr>
          <p:spPr bwMode="auto">
            <a:xfrm flipV="1">
              <a:off x="14366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25" name="Line 379"/>
            <p:cNvSpPr>
              <a:spLocks noChangeShapeType="1"/>
            </p:cNvSpPr>
            <p:nvPr/>
          </p:nvSpPr>
          <p:spPr bwMode="auto">
            <a:xfrm flipV="1">
              <a:off x="1482725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26" name="Line 380"/>
            <p:cNvSpPr>
              <a:spLocks noChangeShapeType="1"/>
            </p:cNvSpPr>
            <p:nvPr/>
          </p:nvSpPr>
          <p:spPr bwMode="auto">
            <a:xfrm flipV="1">
              <a:off x="15303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27" name="Line 381"/>
            <p:cNvSpPr>
              <a:spLocks noChangeShapeType="1"/>
            </p:cNvSpPr>
            <p:nvPr/>
          </p:nvSpPr>
          <p:spPr bwMode="auto">
            <a:xfrm flipV="1">
              <a:off x="157797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28" name="Line 382"/>
            <p:cNvSpPr>
              <a:spLocks noChangeShapeType="1"/>
            </p:cNvSpPr>
            <p:nvPr/>
          </p:nvSpPr>
          <p:spPr bwMode="auto">
            <a:xfrm flipV="1">
              <a:off x="16240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29" name="Line 383"/>
            <p:cNvSpPr>
              <a:spLocks noChangeShapeType="1"/>
            </p:cNvSpPr>
            <p:nvPr/>
          </p:nvSpPr>
          <p:spPr bwMode="auto">
            <a:xfrm flipV="1">
              <a:off x="16700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30" name="Line 384"/>
            <p:cNvSpPr>
              <a:spLocks noChangeShapeType="1"/>
            </p:cNvSpPr>
            <p:nvPr/>
          </p:nvSpPr>
          <p:spPr bwMode="auto">
            <a:xfrm flipV="1">
              <a:off x="1717675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31" name="Line 385"/>
            <p:cNvSpPr>
              <a:spLocks noChangeShapeType="1"/>
            </p:cNvSpPr>
            <p:nvPr/>
          </p:nvSpPr>
          <p:spPr bwMode="auto">
            <a:xfrm flipV="1">
              <a:off x="17637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32" name="Line 386"/>
            <p:cNvSpPr>
              <a:spLocks noChangeShapeType="1"/>
            </p:cNvSpPr>
            <p:nvPr/>
          </p:nvSpPr>
          <p:spPr bwMode="auto">
            <a:xfrm flipV="1">
              <a:off x="18113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33" name="Line 387"/>
            <p:cNvSpPr>
              <a:spLocks noChangeShapeType="1"/>
            </p:cNvSpPr>
            <p:nvPr/>
          </p:nvSpPr>
          <p:spPr bwMode="auto">
            <a:xfrm flipV="1">
              <a:off x="185896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34" name="Line 388"/>
            <p:cNvSpPr>
              <a:spLocks noChangeShapeType="1"/>
            </p:cNvSpPr>
            <p:nvPr/>
          </p:nvSpPr>
          <p:spPr bwMode="auto">
            <a:xfrm flipV="1">
              <a:off x="19050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35" name="Line 389"/>
            <p:cNvSpPr>
              <a:spLocks noChangeShapeType="1"/>
            </p:cNvSpPr>
            <p:nvPr/>
          </p:nvSpPr>
          <p:spPr bwMode="auto">
            <a:xfrm flipV="1">
              <a:off x="1951038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36" name="Line 390"/>
            <p:cNvSpPr>
              <a:spLocks noChangeShapeType="1"/>
            </p:cNvSpPr>
            <p:nvPr/>
          </p:nvSpPr>
          <p:spPr bwMode="auto">
            <a:xfrm flipV="1">
              <a:off x="199866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37" name="Line 391"/>
            <p:cNvSpPr>
              <a:spLocks noChangeShapeType="1"/>
            </p:cNvSpPr>
            <p:nvPr/>
          </p:nvSpPr>
          <p:spPr bwMode="auto">
            <a:xfrm flipV="1">
              <a:off x="20447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38" name="Line 392"/>
            <p:cNvSpPr>
              <a:spLocks noChangeShapeType="1"/>
            </p:cNvSpPr>
            <p:nvPr/>
          </p:nvSpPr>
          <p:spPr bwMode="auto">
            <a:xfrm flipV="1">
              <a:off x="209232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39" name="Line 393"/>
            <p:cNvSpPr>
              <a:spLocks noChangeShapeType="1"/>
            </p:cNvSpPr>
            <p:nvPr/>
          </p:nvSpPr>
          <p:spPr bwMode="auto">
            <a:xfrm flipV="1">
              <a:off x="21399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40" name="Line 394"/>
            <p:cNvSpPr>
              <a:spLocks noChangeShapeType="1"/>
            </p:cNvSpPr>
            <p:nvPr/>
          </p:nvSpPr>
          <p:spPr bwMode="auto">
            <a:xfrm flipV="1">
              <a:off x="2185988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41" name="Line 395"/>
            <p:cNvSpPr>
              <a:spLocks noChangeShapeType="1"/>
            </p:cNvSpPr>
            <p:nvPr/>
          </p:nvSpPr>
          <p:spPr bwMode="auto">
            <a:xfrm flipV="1">
              <a:off x="22336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42" name="Line 396"/>
            <p:cNvSpPr>
              <a:spLocks noChangeShapeType="1"/>
            </p:cNvSpPr>
            <p:nvPr/>
          </p:nvSpPr>
          <p:spPr bwMode="auto">
            <a:xfrm flipV="1">
              <a:off x="22796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43" name="Line 397"/>
            <p:cNvSpPr>
              <a:spLocks noChangeShapeType="1"/>
            </p:cNvSpPr>
            <p:nvPr/>
          </p:nvSpPr>
          <p:spPr bwMode="auto">
            <a:xfrm flipV="1">
              <a:off x="23256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44" name="Line 398"/>
            <p:cNvSpPr>
              <a:spLocks noChangeShapeType="1"/>
            </p:cNvSpPr>
            <p:nvPr/>
          </p:nvSpPr>
          <p:spPr bwMode="auto">
            <a:xfrm flipV="1">
              <a:off x="23733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45" name="Line 399"/>
            <p:cNvSpPr>
              <a:spLocks noChangeShapeType="1"/>
            </p:cNvSpPr>
            <p:nvPr/>
          </p:nvSpPr>
          <p:spPr bwMode="auto">
            <a:xfrm flipV="1">
              <a:off x="2419350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46" name="Line 400"/>
            <p:cNvSpPr>
              <a:spLocks noChangeShapeType="1"/>
            </p:cNvSpPr>
            <p:nvPr/>
          </p:nvSpPr>
          <p:spPr bwMode="auto">
            <a:xfrm flipV="1">
              <a:off x="246697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47" name="Line 401"/>
            <p:cNvSpPr>
              <a:spLocks noChangeShapeType="1"/>
            </p:cNvSpPr>
            <p:nvPr/>
          </p:nvSpPr>
          <p:spPr bwMode="auto">
            <a:xfrm flipV="1">
              <a:off x="25146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48" name="Line 402"/>
            <p:cNvSpPr>
              <a:spLocks noChangeShapeType="1"/>
            </p:cNvSpPr>
            <p:nvPr/>
          </p:nvSpPr>
          <p:spPr bwMode="auto">
            <a:xfrm flipV="1">
              <a:off x="25606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49" name="Line 403"/>
            <p:cNvSpPr>
              <a:spLocks noChangeShapeType="1"/>
            </p:cNvSpPr>
            <p:nvPr/>
          </p:nvSpPr>
          <p:spPr bwMode="auto">
            <a:xfrm flipV="1">
              <a:off x="260826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50" name="Line 404"/>
            <p:cNvSpPr>
              <a:spLocks noChangeShapeType="1"/>
            </p:cNvSpPr>
            <p:nvPr/>
          </p:nvSpPr>
          <p:spPr bwMode="auto">
            <a:xfrm flipV="1">
              <a:off x="2654300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51" name="Line 405"/>
            <p:cNvSpPr>
              <a:spLocks noChangeShapeType="1"/>
            </p:cNvSpPr>
            <p:nvPr/>
          </p:nvSpPr>
          <p:spPr bwMode="auto">
            <a:xfrm flipV="1">
              <a:off x="27003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52" name="Line 406"/>
            <p:cNvSpPr>
              <a:spLocks noChangeShapeType="1"/>
            </p:cNvSpPr>
            <p:nvPr/>
          </p:nvSpPr>
          <p:spPr bwMode="auto">
            <a:xfrm flipV="1">
              <a:off x="274796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53" name="Line 407"/>
            <p:cNvSpPr>
              <a:spLocks noChangeShapeType="1"/>
            </p:cNvSpPr>
            <p:nvPr/>
          </p:nvSpPr>
          <p:spPr bwMode="auto">
            <a:xfrm flipV="1">
              <a:off x="27955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54" name="Line 409"/>
            <p:cNvSpPr>
              <a:spLocks noChangeShapeType="1"/>
            </p:cNvSpPr>
            <p:nvPr/>
          </p:nvSpPr>
          <p:spPr bwMode="auto">
            <a:xfrm flipV="1">
              <a:off x="284162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55" name="Line 410"/>
            <p:cNvSpPr>
              <a:spLocks noChangeShapeType="1"/>
            </p:cNvSpPr>
            <p:nvPr/>
          </p:nvSpPr>
          <p:spPr bwMode="auto">
            <a:xfrm flipV="1">
              <a:off x="2889250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56" name="Line 411"/>
            <p:cNvSpPr>
              <a:spLocks noChangeShapeType="1"/>
            </p:cNvSpPr>
            <p:nvPr/>
          </p:nvSpPr>
          <p:spPr bwMode="auto">
            <a:xfrm flipV="1">
              <a:off x="29352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57" name="Line 412"/>
            <p:cNvSpPr>
              <a:spLocks noChangeShapeType="1"/>
            </p:cNvSpPr>
            <p:nvPr/>
          </p:nvSpPr>
          <p:spPr bwMode="auto">
            <a:xfrm flipV="1">
              <a:off x="29829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58" name="Line 413"/>
            <p:cNvSpPr>
              <a:spLocks noChangeShapeType="1"/>
            </p:cNvSpPr>
            <p:nvPr/>
          </p:nvSpPr>
          <p:spPr bwMode="auto">
            <a:xfrm flipV="1">
              <a:off x="30289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59" name="Line 414"/>
            <p:cNvSpPr>
              <a:spLocks noChangeShapeType="1"/>
            </p:cNvSpPr>
            <p:nvPr/>
          </p:nvSpPr>
          <p:spPr bwMode="auto">
            <a:xfrm flipV="1">
              <a:off x="307657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60" name="Line 415"/>
            <p:cNvSpPr>
              <a:spLocks noChangeShapeType="1"/>
            </p:cNvSpPr>
            <p:nvPr/>
          </p:nvSpPr>
          <p:spPr bwMode="auto">
            <a:xfrm flipV="1">
              <a:off x="3122613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61" name="Line 416"/>
            <p:cNvSpPr>
              <a:spLocks noChangeShapeType="1"/>
            </p:cNvSpPr>
            <p:nvPr/>
          </p:nvSpPr>
          <p:spPr bwMode="auto">
            <a:xfrm flipV="1">
              <a:off x="31702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62" name="Line 417"/>
            <p:cNvSpPr>
              <a:spLocks noChangeShapeType="1"/>
            </p:cNvSpPr>
            <p:nvPr/>
          </p:nvSpPr>
          <p:spPr bwMode="auto">
            <a:xfrm flipV="1">
              <a:off x="321627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63" name="Line 418"/>
            <p:cNvSpPr>
              <a:spLocks noChangeShapeType="1"/>
            </p:cNvSpPr>
            <p:nvPr/>
          </p:nvSpPr>
          <p:spPr bwMode="auto">
            <a:xfrm flipV="1">
              <a:off x="32639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64" name="Line 419"/>
            <p:cNvSpPr>
              <a:spLocks noChangeShapeType="1"/>
            </p:cNvSpPr>
            <p:nvPr/>
          </p:nvSpPr>
          <p:spPr bwMode="auto">
            <a:xfrm flipV="1">
              <a:off x="33099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65" name="Line 420"/>
            <p:cNvSpPr>
              <a:spLocks noChangeShapeType="1"/>
            </p:cNvSpPr>
            <p:nvPr/>
          </p:nvSpPr>
          <p:spPr bwMode="auto">
            <a:xfrm flipV="1">
              <a:off x="3357563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66" name="Line 421"/>
            <p:cNvSpPr>
              <a:spLocks noChangeShapeType="1"/>
            </p:cNvSpPr>
            <p:nvPr/>
          </p:nvSpPr>
          <p:spPr bwMode="auto">
            <a:xfrm flipV="1">
              <a:off x="34036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67" name="Line 422"/>
            <p:cNvSpPr>
              <a:spLocks noChangeShapeType="1"/>
            </p:cNvSpPr>
            <p:nvPr/>
          </p:nvSpPr>
          <p:spPr bwMode="auto">
            <a:xfrm flipV="1">
              <a:off x="345122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68" name="Line 423"/>
            <p:cNvSpPr>
              <a:spLocks noChangeShapeType="1"/>
            </p:cNvSpPr>
            <p:nvPr/>
          </p:nvSpPr>
          <p:spPr bwMode="auto">
            <a:xfrm flipV="1">
              <a:off x="34988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69" name="Line 424"/>
            <p:cNvSpPr>
              <a:spLocks noChangeShapeType="1"/>
            </p:cNvSpPr>
            <p:nvPr/>
          </p:nvSpPr>
          <p:spPr bwMode="auto">
            <a:xfrm flipV="1">
              <a:off x="35448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70" name="Line 425"/>
            <p:cNvSpPr>
              <a:spLocks noChangeShapeType="1"/>
            </p:cNvSpPr>
            <p:nvPr/>
          </p:nvSpPr>
          <p:spPr bwMode="auto">
            <a:xfrm flipV="1">
              <a:off x="3590925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71" name="Line 426"/>
            <p:cNvSpPr>
              <a:spLocks noChangeShapeType="1"/>
            </p:cNvSpPr>
            <p:nvPr/>
          </p:nvSpPr>
          <p:spPr bwMode="auto">
            <a:xfrm flipV="1">
              <a:off x="36385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72" name="Line 427"/>
            <p:cNvSpPr>
              <a:spLocks noChangeShapeType="1"/>
            </p:cNvSpPr>
            <p:nvPr/>
          </p:nvSpPr>
          <p:spPr bwMode="auto">
            <a:xfrm flipV="1">
              <a:off x="36845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73" name="Line 428"/>
            <p:cNvSpPr>
              <a:spLocks noChangeShapeType="1"/>
            </p:cNvSpPr>
            <p:nvPr/>
          </p:nvSpPr>
          <p:spPr bwMode="auto">
            <a:xfrm flipV="1">
              <a:off x="37322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74" name="Line 429"/>
            <p:cNvSpPr>
              <a:spLocks noChangeShapeType="1"/>
            </p:cNvSpPr>
            <p:nvPr/>
          </p:nvSpPr>
          <p:spPr bwMode="auto">
            <a:xfrm flipV="1">
              <a:off x="37798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75" name="Line 430"/>
            <p:cNvSpPr>
              <a:spLocks noChangeShapeType="1"/>
            </p:cNvSpPr>
            <p:nvPr/>
          </p:nvSpPr>
          <p:spPr bwMode="auto">
            <a:xfrm flipV="1">
              <a:off x="3825875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76" name="Line 431"/>
            <p:cNvSpPr>
              <a:spLocks noChangeShapeType="1"/>
            </p:cNvSpPr>
            <p:nvPr/>
          </p:nvSpPr>
          <p:spPr bwMode="auto">
            <a:xfrm flipV="1">
              <a:off x="38719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77" name="Line 432"/>
            <p:cNvSpPr>
              <a:spLocks noChangeShapeType="1"/>
            </p:cNvSpPr>
            <p:nvPr/>
          </p:nvSpPr>
          <p:spPr bwMode="auto">
            <a:xfrm flipV="1">
              <a:off x="39195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78" name="Line 433"/>
            <p:cNvSpPr>
              <a:spLocks noChangeShapeType="1"/>
            </p:cNvSpPr>
            <p:nvPr/>
          </p:nvSpPr>
          <p:spPr bwMode="auto">
            <a:xfrm flipV="1">
              <a:off x="396557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79" name="Line 434"/>
            <p:cNvSpPr>
              <a:spLocks noChangeShapeType="1"/>
            </p:cNvSpPr>
            <p:nvPr/>
          </p:nvSpPr>
          <p:spPr bwMode="auto">
            <a:xfrm flipV="1">
              <a:off x="40132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80" name="Line 435"/>
            <p:cNvSpPr>
              <a:spLocks noChangeShapeType="1"/>
            </p:cNvSpPr>
            <p:nvPr/>
          </p:nvSpPr>
          <p:spPr bwMode="auto">
            <a:xfrm flipV="1">
              <a:off x="4060825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81" name="Line 436"/>
            <p:cNvSpPr>
              <a:spLocks noChangeShapeType="1"/>
            </p:cNvSpPr>
            <p:nvPr/>
          </p:nvSpPr>
          <p:spPr bwMode="auto">
            <a:xfrm flipV="1">
              <a:off x="410686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82" name="Line 437"/>
            <p:cNvSpPr>
              <a:spLocks noChangeShapeType="1"/>
            </p:cNvSpPr>
            <p:nvPr/>
          </p:nvSpPr>
          <p:spPr bwMode="auto">
            <a:xfrm flipV="1">
              <a:off x="41544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83" name="Line 438"/>
            <p:cNvSpPr>
              <a:spLocks noChangeShapeType="1"/>
            </p:cNvSpPr>
            <p:nvPr/>
          </p:nvSpPr>
          <p:spPr bwMode="auto">
            <a:xfrm flipV="1">
              <a:off x="420052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84" name="Line 439"/>
            <p:cNvSpPr>
              <a:spLocks noChangeShapeType="1"/>
            </p:cNvSpPr>
            <p:nvPr/>
          </p:nvSpPr>
          <p:spPr bwMode="auto">
            <a:xfrm flipV="1">
              <a:off x="424656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85" name="Line 440"/>
            <p:cNvSpPr>
              <a:spLocks noChangeShapeType="1"/>
            </p:cNvSpPr>
            <p:nvPr/>
          </p:nvSpPr>
          <p:spPr bwMode="auto">
            <a:xfrm flipV="1">
              <a:off x="4294188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86" name="Line 441"/>
            <p:cNvSpPr>
              <a:spLocks noChangeShapeType="1"/>
            </p:cNvSpPr>
            <p:nvPr/>
          </p:nvSpPr>
          <p:spPr bwMode="auto">
            <a:xfrm flipV="1">
              <a:off x="434022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87" name="Line 442"/>
            <p:cNvSpPr>
              <a:spLocks noChangeShapeType="1"/>
            </p:cNvSpPr>
            <p:nvPr/>
          </p:nvSpPr>
          <p:spPr bwMode="auto">
            <a:xfrm flipV="1">
              <a:off x="43878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88" name="Line 443"/>
            <p:cNvSpPr>
              <a:spLocks noChangeShapeType="1"/>
            </p:cNvSpPr>
            <p:nvPr/>
          </p:nvSpPr>
          <p:spPr bwMode="auto">
            <a:xfrm flipV="1">
              <a:off x="443547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89" name="Line 444"/>
            <p:cNvSpPr>
              <a:spLocks noChangeShapeType="1"/>
            </p:cNvSpPr>
            <p:nvPr/>
          </p:nvSpPr>
          <p:spPr bwMode="auto">
            <a:xfrm flipV="1">
              <a:off x="44815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90" name="Line 445"/>
            <p:cNvSpPr>
              <a:spLocks noChangeShapeType="1"/>
            </p:cNvSpPr>
            <p:nvPr/>
          </p:nvSpPr>
          <p:spPr bwMode="auto">
            <a:xfrm flipV="1">
              <a:off x="4529138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91" name="Line 446"/>
            <p:cNvSpPr>
              <a:spLocks noChangeShapeType="1"/>
            </p:cNvSpPr>
            <p:nvPr/>
          </p:nvSpPr>
          <p:spPr bwMode="auto">
            <a:xfrm flipV="1">
              <a:off x="457517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92" name="Line 447"/>
            <p:cNvSpPr>
              <a:spLocks noChangeShapeType="1"/>
            </p:cNvSpPr>
            <p:nvPr/>
          </p:nvSpPr>
          <p:spPr bwMode="auto">
            <a:xfrm flipV="1">
              <a:off x="46212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93" name="Line 448"/>
            <p:cNvSpPr>
              <a:spLocks noChangeShapeType="1"/>
            </p:cNvSpPr>
            <p:nvPr/>
          </p:nvSpPr>
          <p:spPr bwMode="auto">
            <a:xfrm flipV="1">
              <a:off x="46688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94" name="Line 449"/>
            <p:cNvSpPr>
              <a:spLocks noChangeShapeType="1"/>
            </p:cNvSpPr>
            <p:nvPr/>
          </p:nvSpPr>
          <p:spPr bwMode="auto">
            <a:xfrm flipV="1">
              <a:off x="471646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95" name="Line 450"/>
            <p:cNvSpPr>
              <a:spLocks noChangeShapeType="1"/>
            </p:cNvSpPr>
            <p:nvPr/>
          </p:nvSpPr>
          <p:spPr bwMode="auto">
            <a:xfrm flipV="1">
              <a:off x="4762500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96" name="Line 451"/>
            <p:cNvSpPr>
              <a:spLocks noChangeShapeType="1"/>
            </p:cNvSpPr>
            <p:nvPr/>
          </p:nvSpPr>
          <p:spPr bwMode="auto">
            <a:xfrm flipV="1">
              <a:off x="481012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97" name="Line 452"/>
            <p:cNvSpPr>
              <a:spLocks noChangeShapeType="1"/>
            </p:cNvSpPr>
            <p:nvPr/>
          </p:nvSpPr>
          <p:spPr bwMode="auto">
            <a:xfrm flipV="1">
              <a:off x="485616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98" name="Line 453"/>
            <p:cNvSpPr>
              <a:spLocks noChangeShapeType="1"/>
            </p:cNvSpPr>
            <p:nvPr/>
          </p:nvSpPr>
          <p:spPr bwMode="auto">
            <a:xfrm flipV="1">
              <a:off x="49022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299" name="Line 454"/>
            <p:cNvSpPr>
              <a:spLocks noChangeShapeType="1"/>
            </p:cNvSpPr>
            <p:nvPr/>
          </p:nvSpPr>
          <p:spPr bwMode="auto">
            <a:xfrm flipV="1">
              <a:off x="494982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00" name="Line 455"/>
            <p:cNvSpPr>
              <a:spLocks noChangeShapeType="1"/>
            </p:cNvSpPr>
            <p:nvPr/>
          </p:nvSpPr>
          <p:spPr bwMode="auto">
            <a:xfrm flipV="1">
              <a:off x="4997450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01" name="Line 456"/>
            <p:cNvSpPr>
              <a:spLocks noChangeShapeType="1"/>
            </p:cNvSpPr>
            <p:nvPr/>
          </p:nvSpPr>
          <p:spPr bwMode="auto">
            <a:xfrm flipV="1">
              <a:off x="50434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02" name="Line 457"/>
            <p:cNvSpPr>
              <a:spLocks noChangeShapeType="1"/>
            </p:cNvSpPr>
            <p:nvPr/>
          </p:nvSpPr>
          <p:spPr bwMode="auto">
            <a:xfrm flipV="1">
              <a:off x="50911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03" name="Line 458"/>
            <p:cNvSpPr>
              <a:spLocks noChangeShapeType="1"/>
            </p:cNvSpPr>
            <p:nvPr/>
          </p:nvSpPr>
          <p:spPr bwMode="auto">
            <a:xfrm flipV="1">
              <a:off x="51371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04" name="Line 459"/>
            <p:cNvSpPr>
              <a:spLocks noChangeShapeType="1"/>
            </p:cNvSpPr>
            <p:nvPr/>
          </p:nvSpPr>
          <p:spPr bwMode="auto">
            <a:xfrm flipV="1">
              <a:off x="518477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05" name="Line 460"/>
            <p:cNvSpPr>
              <a:spLocks noChangeShapeType="1"/>
            </p:cNvSpPr>
            <p:nvPr/>
          </p:nvSpPr>
          <p:spPr bwMode="auto">
            <a:xfrm flipV="1">
              <a:off x="5230813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06" name="Line 461"/>
            <p:cNvSpPr>
              <a:spLocks noChangeShapeType="1"/>
            </p:cNvSpPr>
            <p:nvPr/>
          </p:nvSpPr>
          <p:spPr bwMode="auto">
            <a:xfrm flipV="1">
              <a:off x="52768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07" name="Line 462"/>
            <p:cNvSpPr>
              <a:spLocks noChangeShapeType="1"/>
            </p:cNvSpPr>
            <p:nvPr/>
          </p:nvSpPr>
          <p:spPr bwMode="auto">
            <a:xfrm flipV="1">
              <a:off x="532447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08" name="Line 463"/>
            <p:cNvSpPr>
              <a:spLocks noChangeShapeType="1"/>
            </p:cNvSpPr>
            <p:nvPr/>
          </p:nvSpPr>
          <p:spPr bwMode="auto">
            <a:xfrm flipV="1">
              <a:off x="53721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09" name="Line 464"/>
            <p:cNvSpPr>
              <a:spLocks noChangeShapeType="1"/>
            </p:cNvSpPr>
            <p:nvPr/>
          </p:nvSpPr>
          <p:spPr bwMode="auto">
            <a:xfrm flipV="1">
              <a:off x="54181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10" name="Line 465"/>
            <p:cNvSpPr>
              <a:spLocks noChangeShapeType="1"/>
            </p:cNvSpPr>
            <p:nvPr/>
          </p:nvSpPr>
          <p:spPr bwMode="auto">
            <a:xfrm flipV="1">
              <a:off x="5465763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11" name="Line 466"/>
            <p:cNvSpPr>
              <a:spLocks noChangeShapeType="1"/>
            </p:cNvSpPr>
            <p:nvPr/>
          </p:nvSpPr>
          <p:spPr bwMode="auto">
            <a:xfrm flipV="1">
              <a:off x="55118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12" name="Line 467"/>
            <p:cNvSpPr>
              <a:spLocks noChangeShapeType="1"/>
            </p:cNvSpPr>
            <p:nvPr/>
          </p:nvSpPr>
          <p:spPr bwMode="auto">
            <a:xfrm flipV="1">
              <a:off x="555942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13" name="Line 468"/>
            <p:cNvSpPr>
              <a:spLocks noChangeShapeType="1"/>
            </p:cNvSpPr>
            <p:nvPr/>
          </p:nvSpPr>
          <p:spPr bwMode="auto">
            <a:xfrm flipV="1">
              <a:off x="560546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14" name="Line 469"/>
            <p:cNvSpPr>
              <a:spLocks noChangeShapeType="1"/>
            </p:cNvSpPr>
            <p:nvPr/>
          </p:nvSpPr>
          <p:spPr bwMode="auto">
            <a:xfrm flipV="1">
              <a:off x="56530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15" name="Line 470"/>
            <p:cNvSpPr>
              <a:spLocks noChangeShapeType="1"/>
            </p:cNvSpPr>
            <p:nvPr/>
          </p:nvSpPr>
          <p:spPr bwMode="auto">
            <a:xfrm flipV="1">
              <a:off x="5700713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16" name="Line 471"/>
            <p:cNvSpPr>
              <a:spLocks noChangeShapeType="1"/>
            </p:cNvSpPr>
            <p:nvPr/>
          </p:nvSpPr>
          <p:spPr bwMode="auto">
            <a:xfrm flipV="1">
              <a:off x="57467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17" name="Line 472"/>
            <p:cNvSpPr>
              <a:spLocks noChangeShapeType="1"/>
            </p:cNvSpPr>
            <p:nvPr/>
          </p:nvSpPr>
          <p:spPr bwMode="auto">
            <a:xfrm flipV="1">
              <a:off x="57927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18" name="Line 473"/>
            <p:cNvSpPr>
              <a:spLocks noChangeShapeType="1"/>
            </p:cNvSpPr>
            <p:nvPr/>
          </p:nvSpPr>
          <p:spPr bwMode="auto">
            <a:xfrm flipV="1">
              <a:off x="58404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19" name="Line 474"/>
            <p:cNvSpPr>
              <a:spLocks noChangeShapeType="1"/>
            </p:cNvSpPr>
            <p:nvPr/>
          </p:nvSpPr>
          <p:spPr bwMode="auto">
            <a:xfrm flipV="1">
              <a:off x="58864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20" name="Line 475"/>
            <p:cNvSpPr>
              <a:spLocks noChangeShapeType="1"/>
            </p:cNvSpPr>
            <p:nvPr/>
          </p:nvSpPr>
          <p:spPr bwMode="auto">
            <a:xfrm flipV="1">
              <a:off x="5934075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21" name="Line 476"/>
            <p:cNvSpPr>
              <a:spLocks noChangeShapeType="1"/>
            </p:cNvSpPr>
            <p:nvPr/>
          </p:nvSpPr>
          <p:spPr bwMode="auto">
            <a:xfrm flipV="1">
              <a:off x="59801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22" name="Line 477"/>
            <p:cNvSpPr>
              <a:spLocks noChangeShapeType="1"/>
            </p:cNvSpPr>
            <p:nvPr/>
          </p:nvSpPr>
          <p:spPr bwMode="auto">
            <a:xfrm flipV="1">
              <a:off x="60277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23" name="Line 478"/>
            <p:cNvSpPr>
              <a:spLocks noChangeShapeType="1"/>
            </p:cNvSpPr>
            <p:nvPr/>
          </p:nvSpPr>
          <p:spPr bwMode="auto">
            <a:xfrm flipV="1">
              <a:off x="607536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24" name="Line 479"/>
            <p:cNvSpPr>
              <a:spLocks noChangeShapeType="1"/>
            </p:cNvSpPr>
            <p:nvPr/>
          </p:nvSpPr>
          <p:spPr bwMode="auto">
            <a:xfrm flipV="1">
              <a:off x="61214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25" name="Line 480"/>
            <p:cNvSpPr>
              <a:spLocks noChangeShapeType="1"/>
            </p:cNvSpPr>
            <p:nvPr/>
          </p:nvSpPr>
          <p:spPr bwMode="auto">
            <a:xfrm flipV="1">
              <a:off x="6167438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26" name="Line 481"/>
            <p:cNvSpPr>
              <a:spLocks noChangeShapeType="1"/>
            </p:cNvSpPr>
            <p:nvPr/>
          </p:nvSpPr>
          <p:spPr bwMode="auto">
            <a:xfrm flipV="1">
              <a:off x="621506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27" name="Line 482"/>
            <p:cNvSpPr>
              <a:spLocks noChangeShapeType="1"/>
            </p:cNvSpPr>
            <p:nvPr/>
          </p:nvSpPr>
          <p:spPr bwMode="auto">
            <a:xfrm flipV="1">
              <a:off x="62611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28" name="Line 483"/>
            <p:cNvSpPr>
              <a:spLocks noChangeShapeType="1"/>
            </p:cNvSpPr>
            <p:nvPr/>
          </p:nvSpPr>
          <p:spPr bwMode="auto">
            <a:xfrm flipV="1">
              <a:off x="630872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29" name="Line 484"/>
            <p:cNvSpPr>
              <a:spLocks noChangeShapeType="1"/>
            </p:cNvSpPr>
            <p:nvPr/>
          </p:nvSpPr>
          <p:spPr bwMode="auto">
            <a:xfrm flipV="1">
              <a:off x="63563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30" name="Line 485"/>
            <p:cNvSpPr>
              <a:spLocks noChangeShapeType="1"/>
            </p:cNvSpPr>
            <p:nvPr/>
          </p:nvSpPr>
          <p:spPr bwMode="auto">
            <a:xfrm flipV="1">
              <a:off x="6402388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31" name="Line 486"/>
            <p:cNvSpPr>
              <a:spLocks noChangeShapeType="1"/>
            </p:cNvSpPr>
            <p:nvPr/>
          </p:nvSpPr>
          <p:spPr bwMode="auto">
            <a:xfrm flipV="1">
              <a:off x="64500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32" name="Line 487"/>
            <p:cNvSpPr>
              <a:spLocks noChangeShapeType="1"/>
            </p:cNvSpPr>
            <p:nvPr/>
          </p:nvSpPr>
          <p:spPr bwMode="auto">
            <a:xfrm flipV="1">
              <a:off x="64960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33" name="Line 488"/>
            <p:cNvSpPr>
              <a:spLocks noChangeShapeType="1"/>
            </p:cNvSpPr>
            <p:nvPr/>
          </p:nvSpPr>
          <p:spPr bwMode="auto">
            <a:xfrm flipV="1">
              <a:off x="65420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34" name="Line 489"/>
            <p:cNvSpPr>
              <a:spLocks noChangeShapeType="1"/>
            </p:cNvSpPr>
            <p:nvPr/>
          </p:nvSpPr>
          <p:spPr bwMode="auto">
            <a:xfrm flipV="1">
              <a:off x="65897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35" name="Line 490"/>
            <p:cNvSpPr>
              <a:spLocks noChangeShapeType="1"/>
            </p:cNvSpPr>
            <p:nvPr/>
          </p:nvSpPr>
          <p:spPr bwMode="auto">
            <a:xfrm flipV="1">
              <a:off x="6637338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36" name="Line 491"/>
            <p:cNvSpPr>
              <a:spLocks noChangeShapeType="1"/>
            </p:cNvSpPr>
            <p:nvPr/>
          </p:nvSpPr>
          <p:spPr bwMode="auto">
            <a:xfrm flipV="1">
              <a:off x="668337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37" name="Line 492"/>
            <p:cNvSpPr>
              <a:spLocks noChangeShapeType="1"/>
            </p:cNvSpPr>
            <p:nvPr/>
          </p:nvSpPr>
          <p:spPr bwMode="auto">
            <a:xfrm flipV="1">
              <a:off x="67310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38" name="Line 493"/>
            <p:cNvSpPr>
              <a:spLocks noChangeShapeType="1"/>
            </p:cNvSpPr>
            <p:nvPr/>
          </p:nvSpPr>
          <p:spPr bwMode="auto">
            <a:xfrm flipV="1">
              <a:off x="67770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39" name="Line 494"/>
            <p:cNvSpPr>
              <a:spLocks noChangeShapeType="1"/>
            </p:cNvSpPr>
            <p:nvPr/>
          </p:nvSpPr>
          <p:spPr bwMode="auto">
            <a:xfrm flipV="1">
              <a:off x="682307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40" name="Line 495"/>
            <p:cNvSpPr>
              <a:spLocks noChangeShapeType="1"/>
            </p:cNvSpPr>
            <p:nvPr/>
          </p:nvSpPr>
          <p:spPr bwMode="auto">
            <a:xfrm flipV="1">
              <a:off x="6870700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41" name="Line 496"/>
            <p:cNvSpPr>
              <a:spLocks noChangeShapeType="1"/>
            </p:cNvSpPr>
            <p:nvPr/>
          </p:nvSpPr>
          <p:spPr bwMode="auto">
            <a:xfrm flipV="1">
              <a:off x="69167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42" name="Line 497"/>
            <p:cNvSpPr>
              <a:spLocks noChangeShapeType="1"/>
            </p:cNvSpPr>
            <p:nvPr/>
          </p:nvSpPr>
          <p:spPr bwMode="auto">
            <a:xfrm flipV="1">
              <a:off x="696436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43" name="Line 498"/>
            <p:cNvSpPr>
              <a:spLocks noChangeShapeType="1"/>
            </p:cNvSpPr>
            <p:nvPr/>
          </p:nvSpPr>
          <p:spPr bwMode="auto">
            <a:xfrm flipV="1">
              <a:off x="70119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44" name="Line 499"/>
            <p:cNvSpPr>
              <a:spLocks noChangeShapeType="1"/>
            </p:cNvSpPr>
            <p:nvPr/>
          </p:nvSpPr>
          <p:spPr bwMode="auto">
            <a:xfrm flipV="1">
              <a:off x="705802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45" name="Line 500"/>
            <p:cNvSpPr>
              <a:spLocks noChangeShapeType="1"/>
            </p:cNvSpPr>
            <p:nvPr/>
          </p:nvSpPr>
          <p:spPr bwMode="auto">
            <a:xfrm flipV="1">
              <a:off x="7105650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46" name="Line 501"/>
            <p:cNvSpPr>
              <a:spLocks noChangeShapeType="1"/>
            </p:cNvSpPr>
            <p:nvPr/>
          </p:nvSpPr>
          <p:spPr bwMode="auto">
            <a:xfrm flipV="1">
              <a:off x="71516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47" name="Line 502"/>
            <p:cNvSpPr>
              <a:spLocks noChangeShapeType="1"/>
            </p:cNvSpPr>
            <p:nvPr/>
          </p:nvSpPr>
          <p:spPr bwMode="auto">
            <a:xfrm flipV="1">
              <a:off x="719772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48" name="Line 503"/>
            <p:cNvSpPr>
              <a:spLocks noChangeShapeType="1"/>
            </p:cNvSpPr>
            <p:nvPr/>
          </p:nvSpPr>
          <p:spPr bwMode="auto">
            <a:xfrm flipV="1">
              <a:off x="72453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49" name="Line 504"/>
            <p:cNvSpPr>
              <a:spLocks noChangeShapeType="1"/>
            </p:cNvSpPr>
            <p:nvPr/>
          </p:nvSpPr>
          <p:spPr bwMode="auto">
            <a:xfrm flipV="1">
              <a:off x="729297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50" name="Line 505"/>
            <p:cNvSpPr>
              <a:spLocks noChangeShapeType="1"/>
            </p:cNvSpPr>
            <p:nvPr/>
          </p:nvSpPr>
          <p:spPr bwMode="auto">
            <a:xfrm flipV="1">
              <a:off x="7339013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51" name="Line 506"/>
            <p:cNvSpPr>
              <a:spLocks noChangeShapeType="1"/>
            </p:cNvSpPr>
            <p:nvPr/>
          </p:nvSpPr>
          <p:spPr bwMode="auto">
            <a:xfrm flipV="1">
              <a:off x="73866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52" name="Line 507"/>
            <p:cNvSpPr>
              <a:spLocks noChangeShapeType="1"/>
            </p:cNvSpPr>
            <p:nvPr/>
          </p:nvSpPr>
          <p:spPr bwMode="auto">
            <a:xfrm flipV="1">
              <a:off x="743267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53" name="Line 508"/>
            <p:cNvSpPr>
              <a:spLocks noChangeShapeType="1"/>
            </p:cNvSpPr>
            <p:nvPr/>
          </p:nvSpPr>
          <p:spPr bwMode="auto">
            <a:xfrm flipV="1">
              <a:off x="74803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54" name="Line 509"/>
            <p:cNvSpPr>
              <a:spLocks noChangeShapeType="1"/>
            </p:cNvSpPr>
            <p:nvPr/>
          </p:nvSpPr>
          <p:spPr bwMode="auto">
            <a:xfrm flipV="1">
              <a:off x="75263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55" name="Line 510"/>
            <p:cNvSpPr>
              <a:spLocks noChangeShapeType="1"/>
            </p:cNvSpPr>
            <p:nvPr/>
          </p:nvSpPr>
          <p:spPr bwMode="auto">
            <a:xfrm flipV="1">
              <a:off x="7573963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56" name="Line 511"/>
            <p:cNvSpPr>
              <a:spLocks noChangeShapeType="1"/>
            </p:cNvSpPr>
            <p:nvPr/>
          </p:nvSpPr>
          <p:spPr bwMode="auto">
            <a:xfrm flipV="1">
              <a:off x="762000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57" name="Line 512"/>
            <p:cNvSpPr>
              <a:spLocks noChangeShapeType="1"/>
            </p:cNvSpPr>
            <p:nvPr/>
          </p:nvSpPr>
          <p:spPr bwMode="auto">
            <a:xfrm flipV="1">
              <a:off x="766762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58" name="Line 513"/>
            <p:cNvSpPr>
              <a:spLocks noChangeShapeType="1"/>
            </p:cNvSpPr>
            <p:nvPr/>
          </p:nvSpPr>
          <p:spPr bwMode="auto">
            <a:xfrm flipV="1">
              <a:off x="771366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59" name="Line 514"/>
            <p:cNvSpPr>
              <a:spLocks noChangeShapeType="1"/>
            </p:cNvSpPr>
            <p:nvPr/>
          </p:nvSpPr>
          <p:spPr bwMode="auto">
            <a:xfrm flipV="1">
              <a:off x="77612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60" name="Line 515"/>
            <p:cNvSpPr>
              <a:spLocks noChangeShapeType="1"/>
            </p:cNvSpPr>
            <p:nvPr/>
          </p:nvSpPr>
          <p:spPr bwMode="auto">
            <a:xfrm flipV="1">
              <a:off x="7807325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61" name="Line 516"/>
            <p:cNvSpPr>
              <a:spLocks noChangeShapeType="1"/>
            </p:cNvSpPr>
            <p:nvPr/>
          </p:nvSpPr>
          <p:spPr bwMode="auto">
            <a:xfrm flipV="1">
              <a:off x="7854950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62" name="Line 517"/>
            <p:cNvSpPr>
              <a:spLocks noChangeShapeType="1"/>
            </p:cNvSpPr>
            <p:nvPr/>
          </p:nvSpPr>
          <p:spPr bwMode="auto">
            <a:xfrm flipV="1">
              <a:off x="790098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63" name="Line 518"/>
            <p:cNvSpPr>
              <a:spLocks noChangeShapeType="1"/>
            </p:cNvSpPr>
            <p:nvPr/>
          </p:nvSpPr>
          <p:spPr bwMode="auto">
            <a:xfrm flipV="1">
              <a:off x="79486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64" name="Line 519"/>
            <p:cNvSpPr>
              <a:spLocks noChangeShapeType="1"/>
            </p:cNvSpPr>
            <p:nvPr/>
          </p:nvSpPr>
          <p:spPr bwMode="auto">
            <a:xfrm flipV="1">
              <a:off x="79962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65" name="Line 520"/>
            <p:cNvSpPr>
              <a:spLocks noChangeShapeType="1"/>
            </p:cNvSpPr>
            <p:nvPr/>
          </p:nvSpPr>
          <p:spPr bwMode="auto">
            <a:xfrm flipV="1">
              <a:off x="8042275" y="30257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66" name="Line 521"/>
            <p:cNvSpPr>
              <a:spLocks noChangeShapeType="1"/>
            </p:cNvSpPr>
            <p:nvPr/>
          </p:nvSpPr>
          <p:spPr bwMode="auto">
            <a:xfrm flipV="1">
              <a:off x="8088313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67" name="Line 522"/>
            <p:cNvSpPr>
              <a:spLocks noChangeShapeType="1"/>
            </p:cNvSpPr>
            <p:nvPr/>
          </p:nvSpPr>
          <p:spPr bwMode="auto">
            <a:xfrm flipV="1">
              <a:off x="8135938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68" name="Line 523"/>
            <p:cNvSpPr>
              <a:spLocks noChangeShapeType="1"/>
            </p:cNvSpPr>
            <p:nvPr/>
          </p:nvSpPr>
          <p:spPr bwMode="auto">
            <a:xfrm flipV="1">
              <a:off x="8181975" y="3025775"/>
              <a:ext cx="0" cy="174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69" name="Line 524"/>
            <p:cNvSpPr>
              <a:spLocks noChangeShapeType="1"/>
            </p:cNvSpPr>
            <p:nvPr/>
          </p:nvSpPr>
          <p:spPr bwMode="auto">
            <a:xfrm flipH="1">
              <a:off x="1247775" y="3025775"/>
              <a:ext cx="6934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70" name="Rectangle 525"/>
            <p:cNvSpPr>
              <a:spLocks noChangeArrowheads="1"/>
            </p:cNvSpPr>
            <p:nvPr/>
          </p:nvSpPr>
          <p:spPr bwMode="auto">
            <a:xfrm rot="-5400000">
              <a:off x="1069975" y="2395538"/>
              <a:ext cx="112713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%</a:t>
              </a:r>
            </a:p>
          </p:txBody>
        </p:sp>
        <p:sp>
          <p:nvSpPr>
            <p:cNvPr id="37371" name="Line 526"/>
            <p:cNvSpPr>
              <a:spLocks noChangeShapeType="1"/>
            </p:cNvSpPr>
            <p:nvPr/>
          </p:nvSpPr>
          <p:spPr bwMode="auto">
            <a:xfrm>
              <a:off x="1212850" y="1930400"/>
              <a:ext cx="349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72" name="Line 527"/>
            <p:cNvSpPr>
              <a:spLocks noChangeShapeType="1"/>
            </p:cNvSpPr>
            <p:nvPr/>
          </p:nvSpPr>
          <p:spPr bwMode="auto">
            <a:xfrm>
              <a:off x="1230313" y="2039938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73" name="Line 528"/>
            <p:cNvSpPr>
              <a:spLocks noChangeShapeType="1"/>
            </p:cNvSpPr>
            <p:nvPr/>
          </p:nvSpPr>
          <p:spPr bwMode="auto">
            <a:xfrm>
              <a:off x="1230313" y="2149475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74" name="Line 529"/>
            <p:cNvSpPr>
              <a:spLocks noChangeShapeType="1"/>
            </p:cNvSpPr>
            <p:nvPr/>
          </p:nvSpPr>
          <p:spPr bwMode="auto">
            <a:xfrm>
              <a:off x="1230313" y="2259013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75" name="Line 530"/>
            <p:cNvSpPr>
              <a:spLocks noChangeShapeType="1"/>
            </p:cNvSpPr>
            <p:nvPr/>
          </p:nvSpPr>
          <p:spPr bwMode="auto">
            <a:xfrm>
              <a:off x="1230313" y="2368550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76" name="Line 531"/>
            <p:cNvSpPr>
              <a:spLocks noChangeShapeType="1"/>
            </p:cNvSpPr>
            <p:nvPr/>
          </p:nvSpPr>
          <p:spPr bwMode="auto">
            <a:xfrm>
              <a:off x="1212850" y="2478088"/>
              <a:ext cx="349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77" name="Line 532"/>
            <p:cNvSpPr>
              <a:spLocks noChangeShapeType="1"/>
            </p:cNvSpPr>
            <p:nvPr/>
          </p:nvSpPr>
          <p:spPr bwMode="auto">
            <a:xfrm>
              <a:off x="1230313" y="2586038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78" name="Line 533"/>
            <p:cNvSpPr>
              <a:spLocks noChangeShapeType="1"/>
            </p:cNvSpPr>
            <p:nvPr/>
          </p:nvSpPr>
          <p:spPr bwMode="auto">
            <a:xfrm>
              <a:off x="1230313" y="2695575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79" name="Line 534"/>
            <p:cNvSpPr>
              <a:spLocks noChangeShapeType="1"/>
            </p:cNvSpPr>
            <p:nvPr/>
          </p:nvSpPr>
          <p:spPr bwMode="auto">
            <a:xfrm>
              <a:off x="1230313" y="2805113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80" name="Line 535"/>
            <p:cNvSpPr>
              <a:spLocks noChangeShapeType="1"/>
            </p:cNvSpPr>
            <p:nvPr/>
          </p:nvSpPr>
          <p:spPr bwMode="auto">
            <a:xfrm>
              <a:off x="1230313" y="2914650"/>
              <a:ext cx="174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81" name="Line 536"/>
            <p:cNvSpPr>
              <a:spLocks noChangeShapeType="1"/>
            </p:cNvSpPr>
            <p:nvPr/>
          </p:nvSpPr>
          <p:spPr bwMode="auto">
            <a:xfrm>
              <a:off x="1212850" y="3024188"/>
              <a:ext cx="349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82" name="Rectangle 537"/>
            <p:cNvSpPr>
              <a:spLocks noChangeArrowheads="1"/>
            </p:cNvSpPr>
            <p:nvPr/>
          </p:nvSpPr>
          <p:spPr bwMode="auto">
            <a:xfrm>
              <a:off x="1089025" y="2938463"/>
              <a:ext cx="69850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37383" name="Rectangle 538"/>
            <p:cNvSpPr>
              <a:spLocks noChangeArrowheads="1"/>
            </p:cNvSpPr>
            <p:nvPr/>
          </p:nvSpPr>
          <p:spPr bwMode="auto">
            <a:xfrm>
              <a:off x="1003300" y="1846263"/>
              <a:ext cx="21113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37384" name="Line 539"/>
            <p:cNvSpPr>
              <a:spLocks noChangeShapeType="1"/>
            </p:cNvSpPr>
            <p:nvPr/>
          </p:nvSpPr>
          <p:spPr bwMode="auto">
            <a:xfrm>
              <a:off x="1247775" y="1930400"/>
              <a:ext cx="0" cy="10953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85" name="Line 544"/>
            <p:cNvSpPr>
              <a:spLocks noChangeShapeType="1"/>
            </p:cNvSpPr>
            <p:nvPr/>
          </p:nvSpPr>
          <p:spPr bwMode="auto">
            <a:xfrm flipV="1">
              <a:off x="1839913" y="2968625"/>
              <a:ext cx="0" cy="555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86" name="Line 545"/>
            <p:cNvSpPr>
              <a:spLocks noChangeShapeType="1"/>
            </p:cNvSpPr>
            <p:nvPr/>
          </p:nvSpPr>
          <p:spPr bwMode="auto">
            <a:xfrm flipV="1">
              <a:off x="2676525" y="2951163"/>
              <a:ext cx="0" cy="730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87" name="Line 546"/>
            <p:cNvSpPr>
              <a:spLocks noChangeShapeType="1"/>
            </p:cNvSpPr>
            <p:nvPr/>
          </p:nvSpPr>
          <p:spPr bwMode="auto">
            <a:xfrm flipV="1">
              <a:off x="2787650" y="2578100"/>
              <a:ext cx="0" cy="4460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88" name="Line 547"/>
            <p:cNvSpPr>
              <a:spLocks noChangeShapeType="1"/>
            </p:cNvSpPr>
            <p:nvPr/>
          </p:nvSpPr>
          <p:spPr bwMode="auto">
            <a:xfrm flipV="1">
              <a:off x="2797175" y="2944813"/>
              <a:ext cx="0" cy="793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89" name="Line 548"/>
            <p:cNvSpPr>
              <a:spLocks noChangeShapeType="1"/>
            </p:cNvSpPr>
            <p:nvPr/>
          </p:nvSpPr>
          <p:spPr bwMode="auto">
            <a:xfrm flipV="1">
              <a:off x="2806700" y="2992438"/>
              <a:ext cx="0" cy="31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90" name="Line 549"/>
            <p:cNvSpPr>
              <a:spLocks noChangeShapeType="1"/>
            </p:cNvSpPr>
            <p:nvPr/>
          </p:nvSpPr>
          <p:spPr bwMode="auto">
            <a:xfrm flipV="1">
              <a:off x="2957513" y="1930400"/>
              <a:ext cx="0" cy="10937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91" name="Line 550"/>
            <p:cNvSpPr>
              <a:spLocks noChangeShapeType="1"/>
            </p:cNvSpPr>
            <p:nvPr/>
          </p:nvSpPr>
          <p:spPr bwMode="auto">
            <a:xfrm flipV="1">
              <a:off x="2967038" y="2824163"/>
              <a:ext cx="0" cy="2000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92" name="Line 551"/>
            <p:cNvSpPr>
              <a:spLocks noChangeShapeType="1"/>
            </p:cNvSpPr>
            <p:nvPr/>
          </p:nvSpPr>
          <p:spPr bwMode="auto">
            <a:xfrm flipV="1">
              <a:off x="3125788" y="2903538"/>
              <a:ext cx="0" cy="1206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93" name="Line 552"/>
            <p:cNvSpPr>
              <a:spLocks noChangeShapeType="1"/>
            </p:cNvSpPr>
            <p:nvPr/>
          </p:nvSpPr>
          <p:spPr bwMode="auto">
            <a:xfrm flipV="1">
              <a:off x="3135313" y="29876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94" name="Line 553"/>
            <p:cNvSpPr>
              <a:spLocks noChangeShapeType="1"/>
            </p:cNvSpPr>
            <p:nvPr/>
          </p:nvSpPr>
          <p:spPr bwMode="auto">
            <a:xfrm flipV="1">
              <a:off x="4305300" y="2992438"/>
              <a:ext cx="0" cy="31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95" name="Line 554"/>
            <p:cNvSpPr>
              <a:spLocks noChangeShapeType="1"/>
            </p:cNvSpPr>
            <p:nvPr/>
          </p:nvSpPr>
          <p:spPr bwMode="auto">
            <a:xfrm flipV="1">
              <a:off x="4475163" y="2867025"/>
              <a:ext cx="0" cy="1571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96" name="Line 555"/>
            <p:cNvSpPr>
              <a:spLocks noChangeShapeType="1"/>
            </p:cNvSpPr>
            <p:nvPr/>
          </p:nvSpPr>
          <p:spPr bwMode="auto">
            <a:xfrm flipV="1">
              <a:off x="4643438" y="2968625"/>
              <a:ext cx="0" cy="555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97" name="Line 556"/>
            <p:cNvSpPr>
              <a:spLocks noChangeShapeType="1"/>
            </p:cNvSpPr>
            <p:nvPr/>
          </p:nvSpPr>
          <p:spPr bwMode="auto">
            <a:xfrm flipV="1">
              <a:off x="5992813" y="2944813"/>
              <a:ext cx="0" cy="793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98" name="Line 557"/>
            <p:cNvSpPr>
              <a:spLocks noChangeShapeType="1"/>
            </p:cNvSpPr>
            <p:nvPr/>
          </p:nvSpPr>
          <p:spPr bwMode="auto">
            <a:xfrm flipV="1">
              <a:off x="6162675" y="29876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399" name="Line 558"/>
            <p:cNvSpPr>
              <a:spLocks noChangeShapeType="1"/>
            </p:cNvSpPr>
            <p:nvPr/>
          </p:nvSpPr>
          <p:spPr bwMode="auto">
            <a:xfrm flipV="1">
              <a:off x="6162675" y="29876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00" name="Line 559"/>
            <p:cNvSpPr>
              <a:spLocks noChangeShapeType="1"/>
            </p:cNvSpPr>
            <p:nvPr/>
          </p:nvSpPr>
          <p:spPr bwMode="auto">
            <a:xfrm flipV="1">
              <a:off x="7512050" y="2992438"/>
              <a:ext cx="0" cy="31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01" name="Line 560"/>
            <p:cNvSpPr>
              <a:spLocks noChangeShapeType="1"/>
            </p:cNvSpPr>
            <p:nvPr/>
          </p:nvSpPr>
          <p:spPr bwMode="auto">
            <a:xfrm flipV="1">
              <a:off x="7512050" y="2908300"/>
              <a:ext cx="0" cy="1158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02" name="Line 561"/>
            <p:cNvSpPr>
              <a:spLocks noChangeShapeType="1"/>
            </p:cNvSpPr>
            <p:nvPr/>
          </p:nvSpPr>
          <p:spPr bwMode="auto">
            <a:xfrm flipV="1">
              <a:off x="7512050" y="29876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03" name="Line 562"/>
            <p:cNvSpPr>
              <a:spLocks noChangeShapeType="1"/>
            </p:cNvSpPr>
            <p:nvPr/>
          </p:nvSpPr>
          <p:spPr bwMode="auto">
            <a:xfrm flipV="1">
              <a:off x="7521575" y="2992438"/>
              <a:ext cx="0" cy="31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04" name="Line 563"/>
            <p:cNvSpPr>
              <a:spLocks noChangeShapeType="1"/>
            </p:cNvSpPr>
            <p:nvPr/>
          </p:nvSpPr>
          <p:spPr bwMode="auto">
            <a:xfrm flipV="1">
              <a:off x="7680325" y="2987675"/>
              <a:ext cx="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05" name="Line 564"/>
            <p:cNvSpPr>
              <a:spLocks noChangeShapeType="1"/>
            </p:cNvSpPr>
            <p:nvPr/>
          </p:nvSpPr>
          <p:spPr bwMode="auto">
            <a:xfrm flipV="1">
              <a:off x="7680325" y="2122488"/>
              <a:ext cx="0" cy="9017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06" name="Line 565"/>
            <p:cNvSpPr>
              <a:spLocks noChangeShapeType="1"/>
            </p:cNvSpPr>
            <p:nvPr/>
          </p:nvSpPr>
          <p:spPr bwMode="auto">
            <a:xfrm flipV="1">
              <a:off x="7680325" y="2992438"/>
              <a:ext cx="0" cy="31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07" name="Line 566"/>
            <p:cNvSpPr>
              <a:spLocks noChangeShapeType="1"/>
            </p:cNvSpPr>
            <p:nvPr/>
          </p:nvSpPr>
          <p:spPr bwMode="auto">
            <a:xfrm flipV="1">
              <a:off x="7689850" y="2622550"/>
              <a:ext cx="0" cy="4016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08" name="Line 567"/>
            <p:cNvSpPr>
              <a:spLocks noChangeShapeType="1"/>
            </p:cNvSpPr>
            <p:nvPr/>
          </p:nvSpPr>
          <p:spPr bwMode="auto">
            <a:xfrm flipV="1">
              <a:off x="7689850" y="2992438"/>
              <a:ext cx="0" cy="31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09" name="Line 568"/>
            <p:cNvSpPr>
              <a:spLocks noChangeShapeType="1"/>
            </p:cNvSpPr>
            <p:nvPr/>
          </p:nvSpPr>
          <p:spPr bwMode="auto">
            <a:xfrm flipV="1">
              <a:off x="7699375" y="2974975"/>
              <a:ext cx="0" cy="492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10" name="Rectangle 569"/>
            <p:cNvSpPr>
              <a:spLocks noChangeArrowheads="1"/>
            </p:cNvSpPr>
            <p:nvPr/>
          </p:nvSpPr>
          <p:spPr bwMode="auto">
            <a:xfrm>
              <a:off x="2881313" y="1812925"/>
              <a:ext cx="173037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282</a:t>
              </a:r>
              <a:endParaRPr lang="fr-FR" altLang="en-US" sz="2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411" name="Rectangle 570"/>
            <p:cNvSpPr>
              <a:spLocks noChangeArrowheads="1"/>
            </p:cNvSpPr>
            <p:nvPr/>
          </p:nvSpPr>
          <p:spPr bwMode="auto">
            <a:xfrm>
              <a:off x="2711450" y="2460625"/>
              <a:ext cx="173038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264</a:t>
              </a:r>
              <a:endParaRPr lang="fr-FR" altLang="en-US" sz="2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412" name="Rectangle 571"/>
            <p:cNvSpPr>
              <a:spLocks noChangeArrowheads="1"/>
            </p:cNvSpPr>
            <p:nvPr/>
          </p:nvSpPr>
          <p:spPr bwMode="auto">
            <a:xfrm>
              <a:off x="1755775" y="2852738"/>
              <a:ext cx="173038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163</a:t>
              </a:r>
              <a:endParaRPr lang="fr-FR" altLang="en-US" sz="2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413" name="Rectangle 572"/>
            <p:cNvSpPr>
              <a:spLocks noChangeArrowheads="1"/>
            </p:cNvSpPr>
            <p:nvPr/>
          </p:nvSpPr>
          <p:spPr bwMode="auto">
            <a:xfrm>
              <a:off x="7588250" y="2005013"/>
              <a:ext cx="173038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786</a:t>
              </a:r>
              <a:endParaRPr lang="fr-FR" altLang="en-US" sz="2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414" name="Rectangle 573"/>
            <p:cNvSpPr>
              <a:spLocks noChangeArrowheads="1"/>
            </p:cNvSpPr>
            <p:nvPr/>
          </p:nvSpPr>
          <p:spPr bwMode="auto">
            <a:xfrm>
              <a:off x="4391025" y="2749550"/>
              <a:ext cx="173038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444</a:t>
              </a:r>
              <a:endParaRPr lang="fr-FR" altLang="en-US" sz="2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415" name="Rectangle 574"/>
            <p:cNvSpPr>
              <a:spLocks noChangeArrowheads="1"/>
            </p:cNvSpPr>
            <p:nvPr/>
          </p:nvSpPr>
          <p:spPr bwMode="auto">
            <a:xfrm>
              <a:off x="3049588" y="2786063"/>
              <a:ext cx="173037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300</a:t>
              </a:r>
              <a:endParaRPr lang="fr-FR" altLang="en-US" sz="2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416" name="Rectangle 575"/>
            <p:cNvSpPr>
              <a:spLocks noChangeArrowheads="1"/>
            </p:cNvSpPr>
            <p:nvPr/>
          </p:nvSpPr>
          <p:spPr bwMode="auto">
            <a:xfrm>
              <a:off x="4227513" y="2860675"/>
              <a:ext cx="173037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426</a:t>
              </a:r>
              <a:endParaRPr lang="fr-FR" altLang="en-US" sz="2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417" name="Rectangle 576"/>
            <p:cNvSpPr>
              <a:spLocks noChangeArrowheads="1"/>
            </p:cNvSpPr>
            <p:nvPr/>
          </p:nvSpPr>
          <p:spPr bwMode="auto">
            <a:xfrm>
              <a:off x="7427913" y="2792413"/>
              <a:ext cx="173037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768</a:t>
              </a:r>
              <a:endParaRPr lang="fr-FR" altLang="en-US" sz="2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418" name="Rectangle 577"/>
            <p:cNvSpPr>
              <a:spLocks noChangeArrowheads="1"/>
            </p:cNvSpPr>
            <p:nvPr/>
          </p:nvSpPr>
          <p:spPr bwMode="auto">
            <a:xfrm>
              <a:off x="5897563" y="2819400"/>
              <a:ext cx="173037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606</a:t>
              </a:r>
              <a:endParaRPr lang="fr-FR" altLang="en-US" sz="2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419" name="Rectangle 578"/>
            <p:cNvSpPr>
              <a:spLocks noChangeArrowheads="1"/>
            </p:cNvSpPr>
            <p:nvPr/>
          </p:nvSpPr>
          <p:spPr bwMode="auto">
            <a:xfrm>
              <a:off x="4564063" y="2847975"/>
              <a:ext cx="173037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462</a:t>
              </a:r>
              <a:endParaRPr lang="fr-FR" altLang="en-US" sz="2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420" name="Line 582"/>
            <p:cNvSpPr>
              <a:spLocks noChangeShapeType="1"/>
            </p:cNvSpPr>
            <p:nvPr/>
          </p:nvSpPr>
          <p:spPr bwMode="auto">
            <a:xfrm flipV="1">
              <a:off x="2413000" y="4343400"/>
              <a:ext cx="0" cy="730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21" name="Line 583"/>
            <p:cNvSpPr>
              <a:spLocks noChangeShapeType="1"/>
            </p:cNvSpPr>
            <p:nvPr/>
          </p:nvSpPr>
          <p:spPr bwMode="auto">
            <a:xfrm flipV="1">
              <a:off x="2525713" y="3943350"/>
              <a:ext cx="0" cy="4730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22" name="Line 584"/>
            <p:cNvSpPr>
              <a:spLocks noChangeShapeType="1"/>
            </p:cNvSpPr>
            <p:nvPr/>
          </p:nvSpPr>
          <p:spPr bwMode="auto">
            <a:xfrm flipV="1">
              <a:off x="2533650" y="4210050"/>
              <a:ext cx="0" cy="2063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23" name="Line 585"/>
            <p:cNvSpPr>
              <a:spLocks noChangeShapeType="1"/>
            </p:cNvSpPr>
            <p:nvPr/>
          </p:nvSpPr>
          <p:spPr bwMode="auto">
            <a:xfrm flipV="1">
              <a:off x="2693988" y="3322638"/>
              <a:ext cx="0" cy="10937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24" name="Line 586"/>
            <p:cNvSpPr>
              <a:spLocks noChangeShapeType="1"/>
            </p:cNvSpPr>
            <p:nvPr/>
          </p:nvSpPr>
          <p:spPr bwMode="auto">
            <a:xfrm flipV="1">
              <a:off x="2703513" y="4222750"/>
              <a:ext cx="0" cy="1936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25" name="Line 587"/>
            <p:cNvSpPr>
              <a:spLocks noChangeShapeType="1"/>
            </p:cNvSpPr>
            <p:nvPr/>
          </p:nvSpPr>
          <p:spPr bwMode="auto">
            <a:xfrm flipV="1">
              <a:off x="2862263" y="4283075"/>
              <a:ext cx="0" cy="133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26" name="Line 588"/>
            <p:cNvSpPr>
              <a:spLocks noChangeShapeType="1"/>
            </p:cNvSpPr>
            <p:nvPr/>
          </p:nvSpPr>
          <p:spPr bwMode="auto">
            <a:xfrm flipV="1">
              <a:off x="4043363" y="4295775"/>
              <a:ext cx="0" cy="1206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27" name="Line 589"/>
            <p:cNvSpPr>
              <a:spLocks noChangeShapeType="1"/>
            </p:cNvSpPr>
            <p:nvPr/>
          </p:nvSpPr>
          <p:spPr bwMode="auto">
            <a:xfrm flipV="1">
              <a:off x="4211638" y="4233863"/>
              <a:ext cx="0" cy="1825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28" name="Line 590"/>
            <p:cNvSpPr>
              <a:spLocks noChangeShapeType="1"/>
            </p:cNvSpPr>
            <p:nvPr/>
          </p:nvSpPr>
          <p:spPr bwMode="auto">
            <a:xfrm flipV="1">
              <a:off x="4379913" y="4270375"/>
              <a:ext cx="0" cy="1460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29" name="Line 591"/>
            <p:cNvSpPr>
              <a:spLocks noChangeShapeType="1"/>
            </p:cNvSpPr>
            <p:nvPr/>
          </p:nvSpPr>
          <p:spPr bwMode="auto">
            <a:xfrm flipV="1">
              <a:off x="5730875" y="4257675"/>
              <a:ext cx="0" cy="158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30" name="Line 592"/>
            <p:cNvSpPr>
              <a:spLocks noChangeShapeType="1"/>
            </p:cNvSpPr>
            <p:nvPr/>
          </p:nvSpPr>
          <p:spPr bwMode="auto">
            <a:xfrm flipV="1">
              <a:off x="5899150" y="4343400"/>
              <a:ext cx="0" cy="730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31" name="Line 593"/>
            <p:cNvSpPr>
              <a:spLocks noChangeShapeType="1"/>
            </p:cNvSpPr>
            <p:nvPr/>
          </p:nvSpPr>
          <p:spPr bwMode="auto">
            <a:xfrm flipV="1">
              <a:off x="7248525" y="4354513"/>
              <a:ext cx="0" cy="619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32" name="Line 594"/>
            <p:cNvSpPr>
              <a:spLocks noChangeShapeType="1"/>
            </p:cNvSpPr>
            <p:nvPr/>
          </p:nvSpPr>
          <p:spPr bwMode="auto">
            <a:xfrm flipV="1">
              <a:off x="7248525" y="4318000"/>
              <a:ext cx="0" cy="984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33" name="Line 595"/>
            <p:cNvSpPr>
              <a:spLocks noChangeShapeType="1"/>
            </p:cNvSpPr>
            <p:nvPr/>
          </p:nvSpPr>
          <p:spPr bwMode="auto">
            <a:xfrm flipV="1">
              <a:off x="7258050" y="4354513"/>
              <a:ext cx="0" cy="619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34" name="Line 596"/>
            <p:cNvSpPr>
              <a:spLocks noChangeShapeType="1"/>
            </p:cNvSpPr>
            <p:nvPr/>
          </p:nvSpPr>
          <p:spPr bwMode="auto">
            <a:xfrm flipV="1">
              <a:off x="7258050" y="4343400"/>
              <a:ext cx="0" cy="730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35" name="Line 597"/>
            <p:cNvSpPr>
              <a:spLocks noChangeShapeType="1"/>
            </p:cNvSpPr>
            <p:nvPr/>
          </p:nvSpPr>
          <p:spPr bwMode="auto">
            <a:xfrm flipV="1">
              <a:off x="7416800" y="4330700"/>
              <a:ext cx="0" cy="857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36" name="Line 598"/>
            <p:cNvSpPr>
              <a:spLocks noChangeShapeType="1"/>
            </p:cNvSpPr>
            <p:nvPr/>
          </p:nvSpPr>
          <p:spPr bwMode="auto">
            <a:xfrm flipV="1">
              <a:off x="7416800" y="4030663"/>
              <a:ext cx="0" cy="385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37" name="Line 599"/>
            <p:cNvSpPr>
              <a:spLocks noChangeShapeType="1"/>
            </p:cNvSpPr>
            <p:nvPr/>
          </p:nvSpPr>
          <p:spPr bwMode="auto">
            <a:xfrm flipV="1">
              <a:off x="7418388" y="4246563"/>
              <a:ext cx="0" cy="1698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38" name="Line 600"/>
            <p:cNvSpPr>
              <a:spLocks noChangeShapeType="1"/>
            </p:cNvSpPr>
            <p:nvPr/>
          </p:nvSpPr>
          <p:spPr bwMode="auto">
            <a:xfrm flipV="1">
              <a:off x="7426325" y="4257675"/>
              <a:ext cx="0" cy="158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39" name="Line 601"/>
            <p:cNvSpPr>
              <a:spLocks noChangeShapeType="1"/>
            </p:cNvSpPr>
            <p:nvPr/>
          </p:nvSpPr>
          <p:spPr bwMode="auto">
            <a:xfrm flipV="1">
              <a:off x="7426325" y="4246563"/>
              <a:ext cx="0" cy="1698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40" name="Line 602"/>
            <p:cNvSpPr>
              <a:spLocks noChangeShapeType="1"/>
            </p:cNvSpPr>
            <p:nvPr/>
          </p:nvSpPr>
          <p:spPr bwMode="auto">
            <a:xfrm flipV="1">
              <a:off x="7437438" y="4343400"/>
              <a:ext cx="0" cy="730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41" name="Line 603"/>
            <p:cNvSpPr>
              <a:spLocks noChangeShapeType="1"/>
            </p:cNvSpPr>
            <p:nvPr/>
          </p:nvSpPr>
          <p:spPr bwMode="auto">
            <a:xfrm flipV="1">
              <a:off x="7445375" y="4330700"/>
              <a:ext cx="0" cy="857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42" name="Rectangle 604"/>
            <p:cNvSpPr>
              <a:spLocks noChangeArrowheads="1"/>
            </p:cNvSpPr>
            <p:nvPr/>
          </p:nvSpPr>
          <p:spPr bwMode="auto">
            <a:xfrm>
              <a:off x="2609850" y="3208338"/>
              <a:ext cx="173038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254</a:t>
              </a:r>
            </a:p>
          </p:txBody>
        </p:sp>
        <p:sp>
          <p:nvSpPr>
            <p:cNvPr id="37443" name="Rectangle 605"/>
            <p:cNvSpPr>
              <a:spLocks noChangeArrowheads="1"/>
            </p:cNvSpPr>
            <p:nvPr/>
          </p:nvSpPr>
          <p:spPr bwMode="auto">
            <a:xfrm>
              <a:off x="2441575" y="3830638"/>
              <a:ext cx="173038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236</a:t>
              </a:r>
            </a:p>
          </p:txBody>
        </p:sp>
        <p:sp>
          <p:nvSpPr>
            <p:cNvPr id="37444" name="Rectangle 606"/>
            <p:cNvSpPr>
              <a:spLocks noChangeArrowheads="1"/>
            </p:cNvSpPr>
            <p:nvPr/>
          </p:nvSpPr>
          <p:spPr bwMode="auto">
            <a:xfrm>
              <a:off x="7332663" y="3916363"/>
              <a:ext cx="173037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758</a:t>
              </a:r>
            </a:p>
          </p:txBody>
        </p:sp>
        <p:sp>
          <p:nvSpPr>
            <p:cNvPr id="37445" name="Rectangle 607"/>
            <p:cNvSpPr>
              <a:spLocks noChangeArrowheads="1"/>
            </p:cNvSpPr>
            <p:nvPr/>
          </p:nvSpPr>
          <p:spPr bwMode="auto">
            <a:xfrm>
              <a:off x="4127500" y="4081463"/>
              <a:ext cx="173038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416</a:t>
              </a:r>
            </a:p>
          </p:txBody>
        </p:sp>
        <p:sp>
          <p:nvSpPr>
            <p:cNvPr id="37446" name="Rectangle 608"/>
            <p:cNvSpPr>
              <a:spLocks noChangeArrowheads="1"/>
            </p:cNvSpPr>
            <p:nvPr/>
          </p:nvSpPr>
          <p:spPr bwMode="auto">
            <a:xfrm>
              <a:off x="2778125" y="4168775"/>
              <a:ext cx="173038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272</a:t>
              </a:r>
            </a:p>
          </p:txBody>
        </p:sp>
        <p:sp>
          <p:nvSpPr>
            <p:cNvPr id="37447" name="Rectangle 610"/>
            <p:cNvSpPr>
              <a:spLocks noChangeArrowheads="1"/>
            </p:cNvSpPr>
            <p:nvPr/>
          </p:nvSpPr>
          <p:spPr bwMode="auto">
            <a:xfrm>
              <a:off x="5646738" y="4144963"/>
              <a:ext cx="173037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578</a:t>
              </a:r>
            </a:p>
          </p:txBody>
        </p:sp>
        <p:sp>
          <p:nvSpPr>
            <p:cNvPr id="37448" name="Rectangle 611"/>
            <p:cNvSpPr>
              <a:spLocks noChangeArrowheads="1"/>
            </p:cNvSpPr>
            <p:nvPr/>
          </p:nvSpPr>
          <p:spPr bwMode="auto">
            <a:xfrm>
              <a:off x="7164388" y="4205288"/>
              <a:ext cx="173037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740</a:t>
              </a:r>
            </a:p>
          </p:txBody>
        </p:sp>
        <p:sp>
          <p:nvSpPr>
            <p:cNvPr id="37449" name="Rectangle 612"/>
            <p:cNvSpPr>
              <a:spLocks noChangeArrowheads="1"/>
            </p:cNvSpPr>
            <p:nvPr/>
          </p:nvSpPr>
          <p:spPr bwMode="auto">
            <a:xfrm>
              <a:off x="5815013" y="4229100"/>
              <a:ext cx="173037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596</a:t>
              </a:r>
            </a:p>
          </p:txBody>
        </p:sp>
        <p:sp>
          <p:nvSpPr>
            <p:cNvPr id="37450" name="Line 616"/>
            <p:cNvSpPr>
              <a:spLocks noChangeShapeType="1"/>
            </p:cNvSpPr>
            <p:nvPr/>
          </p:nvSpPr>
          <p:spPr bwMode="auto">
            <a:xfrm flipV="1">
              <a:off x="1335088" y="5784850"/>
              <a:ext cx="0" cy="238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51" name="Line 617"/>
            <p:cNvSpPr>
              <a:spLocks noChangeShapeType="1"/>
            </p:cNvSpPr>
            <p:nvPr/>
          </p:nvSpPr>
          <p:spPr bwMode="auto">
            <a:xfrm flipV="1">
              <a:off x="1446213" y="5789613"/>
              <a:ext cx="0" cy="190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52" name="Line 618"/>
            <p:cNvSpPr>
              <a:spLocks noChangeShapeType="1"/>
            </p:cNvSpPr>
            <p:nvPr/>
          </p:nvSpPr>
          <p:spPr bwMode="auto">
            <a:xfrm flipV="1">
              <a:off x="1671638" y="5784850"/>
              <a:ext cx="0" cy="238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53" name="Line 619"/>
            <p:cNvSpPr>
              <a:spLocks noChangeShapeType="1"/>
            </p:cNvSpPr>
            <p:nvPr/>
          </p:nvSpPr>
          <p:spPr bwMode="auto">
            <a:xfrm flipV="1">
              <a:off x="1839913" y="5765800"/>
              <a:ext cx="0" cy="428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54" name="Line 620"/>
            <p:cNvSpPr>
              <a:spLocks noChangeShapeType="1"/>
            </p:cNvSpPr>
            <p:nvPr/>
          </p:nvSpPr>
          <p:spPr bwMode="auto">
            <a:xfrm flipV="1">
              <a:off x="2609850" y="5784850"/>
              <a:ext cx="0" cy="238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55" name="Line 621"/>
            <p:cNvSpPr>
              <a:spLocks noChangeShapeType="1"/>
            </p:cNvSpPr>
            <p:nvPr/>
          </p:nvSpPr>
          <p:spPr bwMode="auto">
            <a:xfrm flipV="1">
              <a:off x="2655888" y="5761038"/>
              <a:ext cx="0" cy="476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56" name="Line 622"/>
            <p:cNvSpPr>
              <a:spLocks noChangeShapeType="1"/>
            </p:cNvSpPr>
            <p:nvPr/>
          </p:nvSpPr>
          <p:spPr bwMode="auto">
            <a:xfrm flipV="1">
              <a:off x="2768600" y="5414963"/>
              <a:ext cx="0" cy="3937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57" name="Line 623"/>
            <p:cNvSpPr>
              <a:spLocks noChangeShapeType="1"/>
            </p:cNvSpPr>
            <p:nvPr/>
          </p:nvSpPr>
          <p:spPr bwMode="auto">
            <a:xfrm flipV="1">
              <a:off x="2778125" y="5667375"/>
              <a:ext cx="0" cy="1412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58" name="Line 624"/>
            <p:cNvSpPr>
              <a:spLocks noChangeShapeType="1"/>
            </p:cNvSpPr>
            <p:nvPr/>
          </p:nvSpPr>
          <p:spPr bwMode="auto">
            <a:xfrm flipV="1">
              <a:off x="2787650" y="5765800"/>
              <a:ext cx="0" cy="428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59" name="Line 625"/>
            <p:cNvSpPr>
              <a:spLocks noChangeShapeType="1"/>
            </p:cNvSpPr>
            <p:nvPr/>
          </p:nvSpPr>
          <p:spPr bwMode="auto">
            <a:xfrm flipV="1">
              <a:off x="2822575" y="5789613"/>
              <a:ext cx="0" cy="190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60" name="Line 626"/>
            <p:cNvSpPr>
              <a:spLocks noChangeShapeType="1"/>
            </p:cNvSpPr>
            <p:nvPr/>
          </p:nvSpPr>
          <p:spPr bwMode="auto">
            <a:xfrm flipV="1">
              <a:off x="2938463" y="4714875"/>
              <a:ext cx="0" cy="10937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61" name="Line 627"/>
            <p:cNvSpPr>
              <a:spLocks noChangeShapeType="1"/>
            </p:cNvSpPr>
            <p:nvPr/>
          </p:nvSpPr>
          <p:spPr bwMode="auto">
            <a:xfrm flipV="1">
              <a:off x="2938463" y="5784850"/>
              <a:ext cx="0" cy="238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62" name="Line 628"/>
            <p:cNvSpPr>
              <a:spLocks noChangeShapeType="1"/>
            </p:cNvSpPr>
            <p:nvPr/>
          </p:nvSpPr>
          <p:spPr bwMode="auto">
            <a:xfrm flipV="1">
              <a:off x="2946400" y="5595938"/>
              <a:ext cx="0" cy="2127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63" name="Line 629"/>
            <p:cNvSpPr>
              <a:spLocks noChangeShapeType="1"/>
            </p:cNvSpPr>
            <p:nvPr/>
          </p:nvSpPr>
          <p:spPr bwMode="auto">
            <a:xfrm flipV="1">
              <a:off x="2957513" y="5776913"/>
              <a:ext cx="0" cy="31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64" name="Line 630"/>
            <p:cNvSpPr>
              <a:spLocks noChangeShapeType="1"/>
            </p:cNvSpPr>
            <p:nvPr/>
          </p:nvSpPr>
          <p:spPr bwMode="auto">
            <a:xfrm flipV="1">
              <a:off x="2992438" y="5789613"/>
              <a:ext cx="0" cy="190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65" name="Line 631"/>
            <p:cNvSpPr>
              <a:spLocks noChangeShapeType="1"/>
            </p:cNvSpPr>
            <p:nvPr/>
          </p:nvSpPr>
          <p:spPr bwMode="auto">
            <a:xfrm flipV="1">
              <a:off x="3051175" y="5789613"/>
              <a:ext cx="0" cy="190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66" name="Line 632"/>
            <p:cNvSpPr>
              <a:spLocks noChangeShapeType="1"/>
            </p:cNvSpPr>
            <p:nvPr/>
          </p:nvSpPr>
          <p:spPr bwMode="auto">
            <a:xfrm flipV="1">
              <a:off x="3106738" y="5713413"/>
              <a:ext cx="0" cy="952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67" name="Line 633"/>
            <p:cNvSpPr>
              <a:spLocks noChangeShapeType="1"/>
            </p:cNvSpPr>
            <p:nvPr/>
          </p:nvSpPr>
          <p:spPr bwMode="auto">
            <a:xfrm flipV="1">
              <a:off x="3116263" y="5776913"/>
              <a:ext cx="0" cy="31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68" name="Line 634"/>
            <p:cNvSpPr>
              <a:spLocks noChangeShapeType="1"/>
            </p:cNvSpPr>
            <p:nvPr/>
          </p:nvSpPr>
          <p:spPr bwMode="auto">
            <a:xfrm flipV="1">
              <a:off x="4287838" y="5732463"/>
              <a:ext cx="0" cy="76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69" name="Line 635"/>
            <p:cNvSpPr>
              <a:spLocks noChangeShapeType="1"/>
            </p:cNvSpPr>
            <p:nvPr/>
          </p:nvSpPr>
          <p:spPr bwMode="auto">
            <a:xfrm flipV="1">
              <a:off x="4295775" y="5789613"/>
              <a:ext cx="0" cy="190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70" name="Line 636"/>
            <p:cNvSpPr>
              <a:spLocks noChangeShapeType="1"/>
            </p:cNvSpPr>
            <p:nvPr/>
          </p:nvSpPr>
          <p:spPr bwMode="auto">
            <a:xfrm flipV="1">
              <a:off x="4305300" y="5789613"/>
              <a:ext cx="0" cy="190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71" name="Line 637"/>
            <p:cNvSpPr>
              <a:spLocks noChangeShapeType="1"/>
            </p:cNvSpPr>
            <p:nvPr/>
          </p:nvSpPr>
          <p:spPr bwMode="auto">
            <a:xfrm flipV="1">
              <a:off x="4456113" y="5637213"/>
              <a:ext cx="0" cy="1714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72" name="Line 638"/>
            <p:cNvSpPr>
              <a:spLocks noChangeShapeType="1"/>
            </p:cNvSpPr>
            <p:nvPr/>
          </p:nvSpPr>
          <p:spPr bwMode="auto">
            <a:xfrm flipV="1">
              <a:off x="4465638" y="5746750"/>
              <a:ext cx="0" cy="619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73" name="Line 639"/>
            <p:cNvSpPr>
              <a:spLocks noChangeShapeType="1"/>
            </p:cNvSpPr>
            <p:nvPr/>
          </p:nvSpPr>
          <p:spPr bwMode="auto">
            <a:xfrm flipV="1">
              <a:off x="4624388" y="5727700"/>
              <a:ext cx="0" cy="809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74" name="Line 640"/>
            <p:cNvSpPr>
              <a:spLocks noChangeShapeType="1"/>
            </p:cNvSpPr>
            <p:nvPr/>
          </p:nvSpPr>
          <p:spPr bwMode="auto">
            <a:xfrm flipV="1">
              <a:off x="4633913" y="5776913"/>
              <a:ext cx="0" cy="31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75" name="Line 641"/>
            <p:cNvSpPr>
              <a:spLocks noChangeShapeType="1"/>
            </p:cNvSpPr>
            <p:nvPr/>
          </p:nvSpPr>
          <p:spPr bwMode="auto">
            <a:xfrm flipV="1">
              <a:off x="5805488" y="5789613"/>
              <a:ext cx="0" cy="190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76" name="Line 642"/>
            <p:cNvSpPr>
              <a:spLocks noChangeShapeType="1"/>
            </p:cNvSpPr>
            <p:nvPr/>
          </p:nvSpPr>
          <p:spPr bwMode="auto">
            <a:xfrm flipV="1">
              <a:off x="5973763" y="5757863"/>
              <a:ext cx="0" cy="50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77" name="Line 643"/>
            <p:cNvSpPr>
              <a:spLocks noChangeShapeType="1"/>
            </p:cNvSpPr>
            <p:nvPr/>
          </p:nvSpPr>
          <p:spPr bwMode="auto">
            <a:xfrm flipV="1">
              <a:off x="5973763" y="5765800"/>
              <a:ext cx="0" cy="428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78" name="Line 644"/>
            <p:cNvSpPr>
              <a:spLocks noChangeShapeType="1"/>
            </p:cNvSpPr>
            <p:nvPr/>
          </p:nvSpPr>
          <p:spPr bwMode="auto">
            <a:xfrm flipV="1">
              <a:off x="6143625" y="5745163"/>
              <a:ext cx="0" cy="635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79" name="Line 645"/>
            <p:cNvSpPr>
              <a:spLocks noChangeShapeType="1"/>
            </p:cNvSpPr>
            <p:nvPr/>
          </p:nvSpPr>
          <p:spPr bwMode="auto">
            <a:xfrm flipV="1">
              <a:off x="7493000" y="5702300"/>
              <a:ext cx="0" cy="1063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80" name="Line 646"/>
            <p:cNvSpPr>
              <a:spLocks noChangeShapeType="1"/>
            </p:cNvSpPr>
            <p:nvPr/>
          </p:nvSpPr>
          <p:spPr bwMode="auto">
            <a:xfrm flipV="1">
              <a:off x="7493000" y="5768975"/>
              <a:ext cx="0" cy="396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81" name="Line 647"/>
            <p:cNvSpPr>
              <a:spLocks noChangeShapeType="1"/>
            </p:cNvSpPr>
            <p:nvPr/>
          </p:nvSpPr>
          <p:spPr bwMode="auto">
            <a:xfrm flipV="1">
              <a:off x="7500938" y="5789613"/>
              <a:ext cx="0" cy="190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82" name="Line 648"/>
            <p:cNvSpPr>
              <a:spLocks noChangeShapeType="1"/>
            </p:cNvSpPr>
            <p:nvPr/>
          </p:nvSpPr>
          <p:spPr bwMode="auto">
            <a:xfrm flipV="1">
              <a:off x="7500938" y="5754688"/>
              <a:ext cx="0" cy="53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83" name="Line 649"/>
            <p:cNvSpPr>
              <a:spLocks noChangeShapeType="1"/>
            </p:cNvSpPr>
            <p:nvPr/>
          </p:nvSpPr>
          <p:spPr bwMode="auto">
            <a:xfrm flipV="1">
              <a:off x="7502525" y="5789613"/>
              <a:ext cx="0" cy="190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84" name="Line 650"/>
            <p:cNvSpPr>
              <a:spLocks noChangeShapeType="1"/>
            </p:cNvSpPr>
            <p:nvPr/>
          </p:nvSpPr>
          <p:spPr bwMode="auto">
            <a:xfrm flipV="1">
              <a:off x="7661275" y="5757863"/>
              <a:ext cx="0" cy="50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85" name="Line 651"/>
            <p:cNvSpPr>
              <a:spLocks noChangeShapeType="1"/>
            </p:cNvSpPr>
            <p:nvPr/>
          </p:nvSpPr>
          <p:spPr bwMode="auto">
            <a:xfrm flipV="1">
              <a:off x="7661275" y="5148263"/>
              <a:ext cx="0" cy="660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86" name="Line 652"/>
            <p:cNvSpPr>
              <a:spLocks noChangeShapeType="1"/>
            </p:cNvSpPr>
            <p:nvPr/>
          </p:nvSpPr>
          <p:spPr bwMode="auto">
            <a:xfrm flipV="1">
              <a:off x="7661275" y="5738813"/>
              <a:ext cx="0" cy="698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87" name="Line 653"/>
            <p:cNvSpPr>
              <a:spLocks noChangeShapeType="1"/>
            </p:cNvSpPr>
            <p:nvPr/>
          </p:nvSpPr>
          <p:spPr bwMode="auto">
            <a:xfrm flipV="1">
              <a:off x="7670800" y="5473700"/>
              <a:ext cx="0" cy="3349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88" name="Line 654"/>
            <p:cNvSpPr>
              <a:spLocks noChangeShapeType="1"/>
            </p:cNvSpPr>
            <p:nvPr/>
          </p:nvSpPr>
          <p:spPr bwMode="auto">
            <a:xfrm flipV="1">
              <a:off x="7670800" y="5776913"/>
              <a:ext cx="0" cy="31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89" name="Line 655"/>
            <p:cNvSpPr>
              <a:spLocks noChangeShapeType="1"/>
            </p:cNvSpPr>
            <p:nvPr/>
          </p:nvSpPr>
          <p:spPr bwMode="auto">
            <a:xfrm flipV="1">
              <a:off x="7680325" y="5727700"/>
              <a:ext cx="0" cy="809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90" name="Line 656"/>
            <p:cNvSpPr>
              <a:spLocks noChangeShapeType="1"/>
            </p:cNvSpPr>
            <p:nvPr/>
          </p:nvSpPr>
          <p:spPr bwMode="auto">
            <a:xfrm flipV="1">
              <a:off x="7680325" y="5776913"/>
              <a:ext cx="0" cy="317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7491" name="Rectangle 657"/>
            <p:cNvSpPr>
              <a:spLocks noChangeArrowheads="1"/>
            </p:cNvSpPr>
            <p:nvPr/>
          </p:nvSpPr>
          <p:spPr bwMode="auto">
            <a:xfrm>
              <a:off x="2854325" y="4589463"/>
              <a:ext cx="173038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280</a:t>
              </a:r>
            </a:p>
          </p:txBody>
        </p:sp>
        <p:sp>
          <p:nvSpPr>
            <p:cNvPr id="37492" name="Rectangle 658"/>
            <p:cNvSpPr>
              <a:spLocks noChangeArrowheads="1"/>
            </p:cNvSpPr>
            <p:nvPr/>
          </p:nvSpPr>
          <p:spPr bwMode="auto">
            <a:xfrm>
              <a:off x="2684463" y="5291138"/>
              <a:ext cx="173037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262</a:t>
              </a:r>
            </a:p>
          </p:txBody>
        </p:sp>
        <p:sp>
          <p:nvSpPr>
            <p:cNvPr id="37493" name="Rectangle 659"/>
            <p:cNvSpPr>
              <a:spLocks noChangeArrowheads="1"/>
            </p:cNvSpPr>
            <p:nvPr/>
          </p:nvSpPr>
          <p:spPr bwMode="auto">
            <a:xfrm>
              <a:off x="1755775" y="5641975"/>
              <a:ext cx="173038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163</a:t>
              </a:r>
            </a:p>
          </p:txBody>
        </p:sp>
        <p:sp>
          <p:nvSpPr>
            <p:cNvPr id="37494" name="Rectangle 660"/>
            <p:cNvSpPr>
              <a:spLocks noChangeArrowheads="1"/>
            </p:cNvSpPr>
            <p:nvPr/>
          </p:nvSpPr>
          <p:spPr bwMode="auto">
            <a:xfrm>
              <a:off x="7577138" y="5024438"/>
              <a:ext cx="173037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784</a:t>
              </a:r>
            </a:p>
          </p:txBody>
        </p:sp>
        <p:sp>
          <p:nvSpPr>
            <p:cNvPr id="37495" name="Rectangle 661"/>
            <p:cNvSpPr>
              <a:spLocks noChangeArrowheads="1"/>
            </p:cNvSpPr>
            <p:nvPr/>
          </p:nvSpPr>
          <p:spPr bwMode="auto">
            <a:xfrm>
              <a:off x="4371975" y="5513388"/>
              <a:ext cx="173038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442</a:t>
              </a:r>
            </a:p>
          </p:txBody>
        </p:sp>
        <p:sp>
          <p:nvSpPr>
            <p:cNvPr id="37496" name="Rectangle 662"/>
            <p:cNvSpPr>
              <a:spLocks noChangeArrowheads="1"/>
            </p:cNvSpPr>
            <p:nvPr/>
          </p:nvSpPr>
          <p:spPr bwMode="auto">
            <a:xfrm>
              <a:off x="3022600" y="5589588"/>
              <a:ext cx="173038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298</a:t>
              </a:r>
            </a:p>
          </p:txBody>
        </p:sp>
        <p:sp>
          <p:nvSpPr>
            <p:cNvPr id="37497" name="Rectangle 663"/>
            <p:cNvSpPr>
              <a:spLocks noChangeArrowheads="1"/>
            </p:cNvSpPr>
            <p:nvPr/>
          </p:nvSpPr>
          <p:spPr bwMode="auto">
            <a:xfrm>
              <a:off x="4203700" y="5607050"/>
              <a:ext cx="173038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424</a:t>
              </a:r>
            </a:p>
          </p:txBody>
        </p:sp>
        <p:sp>
          <p:nvSpPr>
            <p:cNvPr id="37498" name="Rectangle 664"/>
            <p:cNvSpPr>
              <a:spLocks noChangeArrowheads="1"/>
            </p:cNvSpPr>
            <p:nvPr/>
          </p:nvSpPr>
          <p:spPr bwMode="auto">
            <a:xfrm>
              <a:off x="7408863" y="5576888"/>
              <a:ext cx="173037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766</a:t>
              </a:r>
            </a:p>
          </p:txBody>
        </p:sp>
        <p:sp>
          <p:nvSpPr>
            <p:cNvPr id="37499" name="Rectangle 665"/>
            <p:cNvSpPr>
              <a:spLocks noChangeArrowheads="1"/>
            </p:cNvSpPr>
            <p:nvPr/>
          </p:nvSpPr>
          <p:spPr bwMode="auto">
            <a:xfrm>
              <a:off x="4540250" y="5603875"/>
              <a:ext cx="173038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460</a:t>
              </a:r>
            </a:p>
          </p:txBody>
        </p:sp>
        <p:sp>
          <p:nvSpPr>
            <p:cNvPr id="37500" name="Rectangle 666"/>
            <p:cNvSpPr>
              <a:spLocks noChangeArrowheads="1"/>
            </p:cNvSpPr>
            <p:nvPr/>
          </p:nvSpPr>
          <p:spPr bwMode="auto">
            <a:xfrm>
              <a:off x="6059488" y="5621338"/>
              <a:ext cx="173037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622</a:t>
              </a:r>
            </a:p>
          </p:txBody>
        </p:sp>
        <p:sp>
          <p:nvSpPr>
            <p:cNvPr id="37501" name="Rectangle 667"/>
            <p:cNvSpPr>
              <a:spLocks noChangeArrowheads="1"/>
            </p:cNvSpPr>
            <p:nvPr/>
          </p:nvSpPr>
          <p:spPr bwMode="auto">
            <a:xfrm>
              <a:off x="5721350" y="5664200"/>
              <a:ext cx="173038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586</a:t>
              </a:r>
            </a:p>
          </p:txBody>
        </p:sp>
        <p:sp>
          <p:nvSpPr>
            <p:cNvPr id="37502" name="Rectangle 577"/>
            <p:cNvSpPr>
              <a:spLocks noChangeArrowheads="1"/>
            </p:cNvSpPr>
            <p:nvPr/>
          </p:nvSpPr>
          <p:spPr bwMode="auto">
            <a:xfrm>
              <a:off x="6070600" y="2862263"/>
              <a:ext cx="173038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624</a:t>
              </a:r>
              <a:endParaRPr lang="fr-FR" altLang="en-US" sz="2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503" name="Rectangle 607"/>
            <p:cNvSpPr>
              <a:spLocks noChangeArrowheads="1"/>
            </p:cNvSpPr>
            <p:nvPr/>
          </p:nvSpPr>
          <p:spPr bwMode="auto">
            <a:xfrm>
              <a:off x="3967163" y="4173538"/>
              <a:ext cx="173037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398</a:t>
              </a:r>
            </a:p>
          </p:txBody>
        </p:sp>
        <p:sp>
          <p:nvSpPr>
            <p:cNvPr id="37504" name="Rectangle 607"/>
            <p:cNvSpPr>
              <a:spLocks noChangeArrowheads="1"/>
            </p:cNvSpPr>
            <p:nvPr/>
          </p:nvSpPr>
          <p:spPr bwMode="auto">
            <a:xfrm>
              <a:off x="4292600" y="4165600"/>
              <a:ext cx="173038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434</a:t>
              </a:r>
            </a:p>
          </p:txBody>
        </p:sp>
        <p:sp>
          <p:nvSpPr>
            <p:cNvPr id="37505" name="Rectangle 666"/>
            <p:cNvSpPr>
              <a:spLocks noChangeArrowheads="1"/>
            </p:cNvSpPr>
            <p:nvPr/>
          </p:nvSpPr>
          <p:spPr bwMode="auto">
            <a:xfrm>
              <a:off x="5864225" y="5584825"/>
              <a:ext cx="173038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en-US" sz="800" b="1">
                  <a:solidFill>
                    <a:srgbClr val="000000"/>
                  </a:solidFill>
                  <a:cs typeface="Arial" panose="020B0604020202020204" pitchFamily="34" charset="0"/>
                </a:rPr>
                <a:t>604</a:t>
              </a:r>
            </a:p>
          </p:txBody>
        </p:sp>
        <p:sp>
          <p:nvSpPr>
            <p:cNvPr id="37506" name="Text Box 1141"/>
            <p:cNvSpPr txBox="1">
              <a:spLocks noChangeArrowheads="1"/>
            </p:cNvSpPr>
            <p:nvPr/>
          </p:nvSpPr>
          <p:spPr bwMode="auto">
            <a:xfrm rot="-5400000">
              <a:off x="-800100" y="3841750"/>
              <a:ext cx="32131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600" b="1">
                  <a:solidFill>
                    <a:srgbClr val="000000"/>
                  </a:solidFill>
                  <a:cs typeface="Arial" panose="020B0604020202020204" pitchFamily="34" charset="0"/>
                </a:rPr>
                <a:t>Relative abundance</a:t>
              </a:r>
            </a:p>
          </p:txBody>
        </p:sp>
        <p:sp>
          <p:nvSpPr>
            <p:cNvPr id="37507" name="Text Box 1138"/>
            <p:cNvSpPr txBox="1">
              <a:spLocks noChangeArrowheads="1"/>
            </p:cNvSpPr>
            <p:nvPr/>
          </p:nvSpPr>
          <p:spPr bwMode="auto">
            <a:xfrm>
              <a:off x="1217613" y="1831975"/>
              <a:ext cx="138747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200" b="1">
                  <a:solidFill>
                    <a:srgbClr val="FF0000"/>
                  </a:solidFill>
                  <a:cs typeface="Arial" panose="020B0604020202020204" pitchFamily="34" charset="0"/>
                </a:rPr>
                <a:t>Lyso-Gb</a:t>
              </a:r>
              <a:r>
                <a:rPr lang="fr-CA" altLang="en-US" sz="1200" b="1" baseline="-25000">
                  <a:solidFill>
                    <a:srgbClr val="FF0000"/>
                  </a:solidFill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37508" name="Text Box 1146"/>
            <p:cNvSpPr txBox="1">
              <a:spLocks noChangeArrowheads="1"/>
            </p:cNvSpPr>
            <p:nvPr/>
          </p:nvSpPr>
          <p:spPr bwMode="auto">
            <a:xfrm>
              <a:off x="1219200" y="2041525"/>
              <a:ext cx="138747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000" b="1" i="1">
                  <a:solidFill>
                    <a:srgbClr val="000000"/>
                  </a:solidFill>
                  <a:cs typeface="Arial" panose="020B0604020202020204" pitchFamily="34" charset="0"/>
                </a:rPr>
                <a:t>m/z</a:t>
              </a:r>
              <a:r>
                <a:rPr lang="fr-CA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 786</a:t>
              </a:r>
              <a:endParaRPr lang="fr-CA" altLang="en-US" sz="1000" b="1" baseline="-2500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509" name="Text Box 1173"/>
            <p:cNvSpPr txBox="1">
              <a:spLocks noChangeArrowheads="1"/>
            </p:cNvSpPr>
            <p:nvPr/>
          </p:nvSpPr>
          <p:spPr bwMode="auto">
            <a:xfrm>
              <a:off x="2359025" y="1574800"/>
              <a:ext cx="12477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200" b="1">
                  <a:solidFill>
                    <a:srgbClr val="FF0000"/>
                  </a:solidFill>
                  <a:cs typeface="Arial" panose="020B0604020202020204" pitchFamily="34" charset="0"/>
                </a:rPr>
                <a:t>Sphingosine</a:t>
              </a:r>
              <a:endParaRPr lang="el-GR" altLang="en-US" sz="1200" b="1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510" name="Text Box 1138"/>
            <p:cNvSpPr txBox="1">
              <a:spLocks noChangeArrowheads="1"/>
            </p:cNvSpPr>
            <p:nvPr/>
          </p:nvSpPr>
          <p:spPr bwMode="auto">
            <a:xfrm>
              <a:off x="1204913" y="3251200"/>
              <a:ext cx="9445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200" b="1">
                  <a:solidFill>
                    <a:srgbClr val="000099"/>
                  </a:solidFill>
                  <a:cs typeface="Arial" panose="020B0604020202020204" pitchFamily="34" charset="0"/>
                </a:rPr>
                <a:t>Lyso</a:t>
              </a:r>
              <a:r>
                <a:rPr lang="fr-CA" altLang="en-US" sz="1200" b="1" i="1">
                  <a:solidFill>
                    <a:srgbClr val="000099"/>
                  </a:solidFill>
                  <a:cs typeface="Arial" panose="020B0604020202020204" pitchFamily="34" charset="0"/>
                </a:rPr>
                <a:t>-</a:t>
              </a:r>
              <a:r>
                <a:rPr lang="fr-CA" altLang="en-US" sz="1200" b="1">
                  <a:solidFill>
                    <a:srgbClr val="000099"/>
                  </a:solidFill>
                  <a:cs typeface="Arial" panose="020B0604020202020204" pitchFamily="34" charset="0"/>
                </a:rPr>
                <a:t>Gb</a:t>
              </a:r>
              <a:r>
                <a:rPr lang="fr-CA" altLang="en-US" sz="1200" b="1" baseline="-25000">
                  <a:solidFill>
                    <a:srgbClr val="000099"/>
                  </a:solidFill>
                  <a:cs typeface="Arial" panose="020B0604020202020204" pitchFamily="34" charset="0"/>
                </a:rPr>
                <a:t>3 </a:t>
              </a:r>
            </a:p>
          </p:txBody>
        </p:sp>
        <p:sp>
          <p:nvSpPr>
            <p:cNvPr id="37511" name="Text Box 1146"/>
            <p:cNvSpPr txBox="1">
              <a:spLocks noChangeArrowheads="1"/>
            </p:cNvSpPr>
            <p:nvPr/>
          </p:nvSpPr>
          <p:spPr bwMode="auto">
            <a:xfrm>
              <a:off x="1227138" y="3489325"/>
              <a:ext cx="13700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000" b="1" i="1">
                  <a:solidFill>
                    <a:srgbClr val="000000"/>
                  </a:solidFill>
                  <a:cs typeface="Arial" panose="020B0604020202020204" pitchFamily="34" charset="0"/>
                </a:rPr>
                <a:t>m/z </a:t>
              </a:r>
              <a:r>
                <a:rPr lang="fr-CA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758</a:t>
              </a:r>
            </a:p>
          </p:txBody>
        </p:sp>
        <p:sp>
          <p:nvSpPr>
            <p:cNvPr id="37512" name="Text Box 1173"/>
            <p:cNvSpPr txBox="1">
              <a:spLocks noChangeArrowheads="1"/>
            </p:cNvSpPr>
            <p:nvPr/>
          </p:nvSpPr>
          <p:spPr bwMode="auto">
            <a:xfrm>
              <a:off x="2867025" y="3186113"/>
              <a:ext cx="192405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200" b="1">
                  <a:solidFill>
                    <a:srgbClr val="000099"/>
                  </a:solidFill>
                  <a:cs typeface="Arial" panose="020B0604020202020204" pitchFamily="34" charset="0"/>
                </a:rPr>
                <a:t>Sphingosine (-28)</a:t>
              </a:r>
              <a:endParaRPr lang="el-GR" altLang="en-US" sz="1200" b="1">
                <a:solidFill>
                  <a:srgbClr val="000099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513" name="Text Box 1146"/>
            <p:cNvSpPr txBox="1">
              <a:spLocks noChangeArrowheads="1"/>
            </p:cNvSpPr>
            <p:nvPr/>
          </p:nvSpPr>
          <p:spPr bwMode="auto">
            <a:xfrm>
              <a:off x="1882775" y="3271838"/>
              <a:ext cx="952500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000" b="1">
                  <a:solidFill>
                    <a:srgbClr val="000099"/>
                  </a:solidFill>
                  <a:cs typeface="Arial" panose="020B0604020202020204" pitchFamily="34" charset="0"/>
                </a:rPr>
                <a:t>(-28) (-C</a:t>
              </a:r>
              <a:r>
                <a:rPr lang="fr-CA" altLang="en-US" sz="1000" b="1" baseline="-25000">
                  <a:solidFill>
                    <a:srgbClr val="000099"/>
                  </a:solidFill>
                  <a:cs typeface="Arial" panose="020B0604020202020204" pitchFamily="34" charset="0"/>
                </a:rPr>
                <a:t>2</a:t>
              </a:r>
              <a:r>
                <a:rPr lang="fr-CA" altLang="en-US" sz="1000" b="1">
                  <a:solidFill>
                    <a:srgbClr val="000099"/>
                  </a:solidFill>
                  <a:cs typeface="Arial" panose="020B0604020202020204" pitchFamily="34" charset="0"/>
                </a:rPr>
                <a:t>H</a:t>
              </a:r>
              <a:r>
                <a:rPr lang="fr-CA" altLang="en-US" sz="1000" b="1" baseline="-25000">
                  <a:solidFill>
                    <a:srgbClr val="000099"/>
                  </a:solidFill>
                  <a:cs typeface="Arial" panose="020B0604020202020204" pitchFamily="34" charset="0"/>
                </a:rPr>
                <a:t>4</a:t>
              </a:r>
              <a:r>
                <a:rPr lang="fr-CA" altLang="en-US" sz="1000" b="1">
                  <a:solidFill>
                    <a:srgbClr val="000099"/>
                  </a:solidFill>
                  <a:cs typeface="Arial" panose="020B0604020202020204" pitchFamily="34" charset="0"/>
                </a:rPr>
                <a:t>)</a:t>
              </a:r>
              <a:endParaRPr lang="fr-CA" altLang="en-US" sz="1000" b="1" baseline="-25000">
                <a:solidFill>
                  <a:srgbClr val="000099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37514" name="Connecteur droit avec flèche 23152"/>
            <p:cNvCxnSpPr>
              <a:cxnSpLocks noChangeShapeType="1"/>
            </p:cNvCxnSpPr>
            <p:nvPr/>
          </p:nvCxnSpPr>
          <p:spPr bwMode="auto">
            <a:xfrm flipV="1">
              <a:off x="2760663" y="3462338"/>
              <a:ext cx="642937" cy="303212"/>
            </a:xfrm>
            <a:prstGeom prst="straightConnector1">
              <a:avLst/>
            </a:prstGeom>
            <a:noFill/>
            <a:ln w="9525" algn="ctr">
              <a:solidFill>
                <a:srgbClr val="0000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515" name="Text Box 1138"/>
            <p:cNvSpPr txBox="1">
              <a:spLocks noChangeArrowheads="1"/>
            </p:cNvSpPr>
            <p:nvPr/>
          </p:nvSpPr>
          <p:spPr bwMode="auto">
            <a:xfrm>
              <a:off x="1217613" y="4629150"/>
              <a:ext cx="10207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200" b="1">
                  <a:solidFill>
                    <a:srgbClr val="00602B"/>
                  </a:solidFill>
                  <a:cs typeface="Arial" panose="020B0604020202020204" pitchFamily="34" charset="0"/>
                </a:rPr>
                <a:t>Lyso-Gb</a:t>
              </a:r>
              <a:r>
                <a:rPr lang="fr-CA" altLang="en-US" sz="1200" b="1" baseline="-25000">
                  <a:solidFill>
                    <a:srgbClr val="00602B"/>
                  </a:solidFill>
                  <a:cs typeface="Arial" panose="020B0604020202020204" pitchFamily="34" charset="0"/>
                </a:rPr>
                <a:t>3 </a:t>
              </a:r>
            </a:p>
          </p:txBody>
        </p:sp>
        <p:sp>
          <p:nvSpPr>
            <p:cNvPr id="37516" name="Text Box 1146"/>
            <p:cNvSpPr txBox="1">
              <a:spLocks noChangeArrowheads="1"/>
            </p:cNvSpPr>
            <p:nvPr/>
          </p:nvSpPr>
          <p:spPr bwMode="auto">
            <a:xfrm>
              <a:off x="1227138" y="4832350"/>
              <a:ext cx="1371600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000" b="1" i="1">
                  <a:solidFill>
                    <a:srgbClr val="000000"/>
                  </a:solidFill>
                  <a:cs typeface="Arial" panose="020B0604020202020204" pitchFamily="34" charset="0"/>
                </a:rPr>
                <a:t>m/z </a:t>
              </a:r>
              <a:r>
                <a:rPr lang="fr-CA" altLang="en-US" sz="1000" b="1">
                  <a:solidFill>
                    <a:srgbClr val="000000"/>
                  </a:solidFill>
                  <a:cs typeface="Arial" panose="020B0604020202020204" pitchFamily="34" charset="0"/>
                </a:rPr>
                <a:t>784</a:t>
              </a:r>
            </a:p>
          </p:txBody>
        </p:sp>
        <p:sp>
          <p:nvSpPr>
            <p:cNvPr id="37517" name="Text Box 1146"/>
            <p:cNvSpPr txBox="1">
              <a:spLocks noChangeArrowheads="1"/>
            </p:cNvSpPr>
            <p:nvPr/>
          </p:nvSpPr>
          <p:spPr bwMode="auto">
            <a:xfrm>
              <a:off x="1901825" y="4648200"/>
              <a:ext cx="838200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000" b="1">
                  <a:solidFill>
                    <a:srgbClr val="00B050"/>
                  </a:solidFill>
                  <a:cs typeface="Arial" panose="020B0604020202020204" pitchFamily="34" charset="0"/>
                </a:rPr>
                <a:t>(-2) (H</a:t>
              </a:r>
              <a:r>
                <a:rPr lang="fr-CA" altLang="en-US" sz="1000" b="1" baseline="-25000">
                  <a:solidFill>
                    <a:srgbClr val="00B050"/>
                  </a:solidFill>
                  <a:cs typeface="Arial" panose="020B0604020202020204" pitchFamily="34" charset="0"/>
                </a:rPr>
                <a:t>2</a:t>
              </a:r>
              <a:r>
                <a:rPr lang="fr-CA" altLang="en-US" sz="1000" b="1">
                  <a:solidFill>
                    <a:srgbClr val="00B050"/>
                  </a:solidFill>
                  <a:cs typeface="Arial" panose="020B0604020202020204" pitchFamily="34" charset="0"/>
                </a:rPr>
                <a:t>)</a:t>
              </a:r>
              <a:endParaRPr lang="fr-CA" altLang="en-US" sz="1000" b="1" baseline="-25000">
                <a:solidFill>
                  <a:srgbClr val="00B05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518" name="Text Box 1173"/>
            <p:cNvSpPr txBox="1">
              <a:spLocks noChangeArrowheads="1"/>
            </p:cNvSpPr>
            <p:nvPr/>
          </p:nvSpPr>
          <p:spPr bwMode="auto">
            <a:xfrm>
              <a:off x="2928938" y="4575175"/>
              <a:ext cx="1747837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200" b="1">
                  <a:solidFill>
                    <a:srgbClr val="00B050"/>
                  </a:solidFill>
                  <a:cs typeface="Arial" panose="020B0604020202020204" pitchFamily="34" charset="0"/>
                </a:rPr>
                <a:t>Sphingosine (-2)</a:t>
              </a:r>
              <a:endParaRPr lang="el-GR" altLang="en-US" sz="1200" b="1">
                <a:solidFill>
                  <a:srgbClr val="00B050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37519" name="Connecteur droit avec flèche 1354"/>
            <p:cNvCxnSpPr>
              <a:cxnSpLocks noChangeShapeType="1"/>
            </p:cNvCxnSpPr>
            <p:nvPr/>
          </p:nvCxnSpPr>
          <p:spPr bwMode="auto">
            <a:xfrm flipV="1">
              <a:off x="3027363" y="4852988"/>
              <a:ext cx="642937" cy="303212"/>
            </a:xfrm>
            <a:prstGeom prst="straightConnector1">
              <a:avLst/>
            </a:prstGeom>
            <a:noFill/>
            <a:ln w="9525" algn="ctr">
              <a:solidFill>
                <a:srgbClr val="27733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7520" name="Groupe 1311"/>
            <p:cNvGrpSpPr>
              <a:grpSpLocks/>
            </p:cNvGrpSpPr>
            <p:nvPr/>
          </p:nvGrpSpPr>
          <p:grpSpPr bwMode="auto">
            <a:xfrm>
              <a:off x="3648075" y="1470025"/>
              <a:ext cx="4062413" cy="1030288"/>
              <a:chOff x="3787140" y="1522413"/>
              <a:chExt cx="4061460" cy="1030287"/>
            </a:xfrm>
          </p:grpSpPr>
          <p:graphicFrame>
            <p:nvGraphicFramePr>
              <p:cNvPr id="37529" name="Object 621"/>
              <p:cNvGraphicFramePr>
                <a:graphicFrameLocks noChangeAspect="1"/>
              </p:cNvGraphicFramePr>
              <p:nvPr/>
            </p:nvGraphicFramePr>
            <p:xfrm>
              <a:off x="3846512" y="1522413"/>
              <a:ext cx="4002088" cy="7683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59" name="CS ChemDraw Drawing" r:id="rId3" imgW="8046720" imgH="1895856" progId="ChemDraw.Document.6.0">
                      <p:embed/>
                    </p:oleObj>
                  </mc:Choice>
                  <mc:Fallback>
                    <p:oleObj name="CS ChemDraw Drawing" r:id="rId3" imgW="8046720" imgH="1895856" progId="ChemDraw.Document.6.0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46512" y="1522413"/>
                            <a:ext cx="4002088" cy="7683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7530" name="Oval 643"/>
              <p:cNvSpPr>
                <a:spLocks noChangeArrowheads="1"/>
              </p:cNvSpPr>
              <p:nvPr/>
            </p:nvSpPr>
            <p:spPr bwMode="auto">
              <a:xfrm>
                <a:off x="3787140" y="1838325"/>
                <a:ext cx="1962150" cy="63817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Ø"/>
                  <a:defRPr sz="32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fr-CA" altLang="en-US" sz="1800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37531" name="Text Box 644"/>
              <p:cNvSpPr txBox="1">
                <a:spLocks noChangeArrowheads="1"/>
              </p:cNvSpPr>
              <p:nvPr/>
            </p:nvSpPr>
            <p:spPr bwMode="auto">
              <a:xfrm>
                <a:off x="4155440" y="2159000"/>
                <a:ext cx="1293812" cy="303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Ø"/>
                  <a:defRPr sz="32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fr-CA" altLang="en-US" sz="14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Sphingosine</a:t>
                </a:r>
              </a:p>
            </p:txBody>
          </p:sp>
          <p:sp>
            <p:nvSpPr>
              <p:cNvPr id="37532" name="Text Box 1161"/>
              <p:cNvSpPr txBox="1">
                <a:spLocks noChangeArrowheads="1"/>
              </p:cNvSpPr>
              <p:nvPr/>
            </p:nvSpPr>
            <p:spPr bwMode="auto">
              <a:xfrm>
                <a:off x="7192963" y="1861185"/>
                <a:ext cx="617537" cy="274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Ø"/>
                  <a:defRPr sz="32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fr-CA" altLang="en-US" sz="12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Gal</a:t>
                </a:r>
              </a:p>
            </p:txBody>
          </p:sp>
          <p:sp>
            <p:nvSpPr>
              <p:cNvPr id="37533" name="Text Box 1161"/>
              <p:cNvSpPr txBox="1">
                <a:spLocks noChangeArrowheads="1"/>
              </p:cNvSpPr>
              <p:nvPr/>
            </p:nvSpPr>
            <p:spPr bwMode="auto">
              <a:xfrm>
                <a:off x="6692900" y="2217738"/>
                <a:ext cx="552450" cy="274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Ø"/>
                  <a:defRPr sz="32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fr-CA" altLang="en-US" sz="12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Gal</a:t>
                </a:r>
              </a:p>
            </p:txBody>
          </p:sp>
          <p:sp>
            <p:nvSpPr>
              <p:cNvPr id="37534" name="Text Box 1161"/>
              <p:cNvSpPr txBox="1">
                <a:spLocks noChangeArrowheads="1"/>
              </p:cNvSpPr>
              <p:nvPr/>
            </p:nvSpPr>
            <p:spPr bwMode="auto">
              <a:xfrm>
                <a:off x="5945823" y="2278063"/>
                <a:ext cx="531812" cy="274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9900"/>
                  </a:buClr>
                  <a:buFont typeface="Wingdings" panose="05000000000000000000" pitchFamily="2" charset="2"/>
                  <a:buChar char="Ø"/>
                  <a:defRPr sz="32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fr-CA" altLang="en-US" sz="1200" b="1">
                    <a:solidFill>
                      <a:srgbClr val="000000"/>
                    </a:solidFill>
                    <a:cs typeface="Arial" panose="020B0604020202020204" pitchFamily="34" charset="0"/>
                  </a:rPr>
                  <a:t>Glc</a:t>
                </a:r>
              </a:p>
            </p:txBody>
          </p:sp>
        </p:grpSp>
        <p:cxnSp>
          <p:nvCxnSpPr>
            <p:cNvPr id="37521" name="Connecteur droit avec flèche 23159"/>
            <p:cNvCxnSpPr>
              <a:cxnSpLocks noChangeShapeType="1"/>
              <a:stCxn id="37526" idx="3"/>
            </p:cNvCxnSpPr>
            <p:nvPr/>
          </p:nvCxnSpPr>
          <p:spPr bwMode="auto">
            <a:xfrm flipH="1">
              <a:off x="6243638" y="5175250"/>
              <a:ext cx="1373187" cy="47625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522" name="Connecteur droit 23161"/>
            <p:cNvCxnSpPr>
              <a:cxnSpLocks noChangeShapeType="1"/>
            </p:cNvCxnSpPr>
            <p:nvPr/>
          </p:nvCxnSpPr>
          <p:spPr bwMode="auto">
            <a:xfrm flipV="1">
              <a:off x="6159500" y="5389563"/>
              <a:ext cx="0" cy="204787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523" name="Connecteur droit avec flèche 1362"/>
            <p:cNvCxnSpPr>
              <a:cxnSpLocks noChangeShapeType="1"/>
              <a:stCxn id="37528" idx="3"/>
              <a:endCxn id="37499" idx="3"/>
            </p:cNvCxnSpPr>
            <p:nvPr/>
          </p:nvCxnSpPr>
          <p:spPr bwMode="auto">
            <a:xfrm flipH="1">
              <a:off x="4713288" y="5403850"/>
              <a:ext cx="1450975" cy="261938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524" name="Connecteur droit 1364"/>
            <p:cNvCxnSpPr>
              <a:cxnSpLocks noChangeShapeType="1"/>
            </p:cNvCxnSpPr>
            <p:nvPr/>
          </p:nvCxnSpPr>
          <p:spPr bwMode="auto">
            <a:xfrm flipV="1">
              <a:off x="4622800" y="5378450"/>
              <a:ext cx="0" cy="204788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525" name="Connecteur droit avec flèche 1365"/>
            <p:cNvCxnSpPr>
              <a:cxnSpLocks noChangeShapeType="1"/>
            </p:cNvCxnSpPr>
            <p:nvPr/>
          </p:nvCxnSpPr>
          <p:spPr bwMode="auto">
            <a:xfrm flipH="1">
              <a:off x="3263900" y="5370513"/>
              <a:ext cx="1360488" cy="265112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526" name="Text Box 1161"/>
            <p:cNvSpPr txBox="1">
              <a:spLocks noChangeArrowheads="1"/>
            </p:cNvSpPr>
            <p:nvPr/>
          </p:nvSpPr>
          <p:spPr bwMode="auto">
            <a:xfrm>
              <a:off x="6519863" y="5022850"/>
              <a:ext cx="1096962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400" b="1">
                  <a:solidFill>
                    <a:srgbClr val="000000"/>
                  </a:solidFill>
                  <a:cs typeface="Arial" panose="020B0604020202020204" pitchFamily="34" charset="0"/>
                </a:rPr>
                <a:t>-Gal</a:t>
              </a:r>
            </a:p>
          </p:txBody>
        </p:sp>
        <p:sp>
          <p:nvSpPr>
            <p:cNvPr id="37527" name="Text Box 1168"/>
            <p:cNvSpPr txBox="1">
              <a:spLocks noChangeArrowheads="1"/>
            </p:cNvSpPr>
            <p:nvPr/>
          </p:nvSpPr>
          <p:spPr bwMode="auto">
            <a:xfrm>
              <a:off x="3571875" y="5195888"/>
              <a:ext cx="1096963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400" b="1">
                  <a:solidFill>
                    <a:srgbClr val="000000"/>
                  </a:solidFill>
                  <a:cs typeface="Arial" panose="020B0604020202020204" pitchFamily="34" charset="0"/>
                </a:rPr>
                <a:t>-Glc</a:t>
              </a:r>
              <a:endParaRPr lang="el-GR" altLang="en-US" sz="1400" b="1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528" name="Text Box 1161"/>
            <p:cNvSpPr txBox="1">
              <a:spLocks noChangeArrowheads="1"/>
            </p:cNvSpPr>
            <p:nvPr/>
          </p:nvSpPr>
          <p:spPr bwMode="auto">
            <a:xfrm>
              <a:off x="5067300" y="5251450"/>
              <a:ext cx="1096963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fr-CA" altLang="en-US" sz="1400" b="1">
                  <a:solidFill>
                    <a:srgbClr val="000000"/>
                  </a:solidFill>
                  <a:cs typeface="Arial" panose="020B0604020202020204" pitchFamily="34" charset="0"/>
                </a:rPr>
                <a:t>-Gal</a:t>
              </a:r>
            </a:p>
          </p:txBody>
        </p:sp>
      </p:grp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2195736" y="6477000"/>
            <a:ext cx="64674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FontTx/>
              <a:buNone/>
            </a:pP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Auray-Blais C, </a:t>
            </a:r>
            <a:r>
              <a:rPr lang="fr-CA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et al</a:t>
            </a: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  <a:r>
              <a:rPr lang="fr-CA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Anal. </a:t>
            </a:r>
            <a:r>
              <a:rPr lang="fr-CA" altLang="en-US" sz="1600" i="1" dirty="0" err="1">
                <a:solidFill>
                  <a:schemeClr val="tx1"/>
                </a:solidFill>
                <a:cs typeface="Arial" panose="020B0604020202020204" pitchFamily="34" charset="0"/>
              </a:rPr>
              <a:t>Chem</a:t>
            </a:r>
            <a:r>
              <a:rPr lang="fr-CA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2012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; 84(6): 2745</a:t>
            </a:r>
            <a:r>
              <a:rPr lang="en-GB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–27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53 </a:t>
            </a:r>
          </a:p>
        </p:txBody>
      </p:sp>
      <p:cxnSp>
        <p:nvCxnSpPr>
          <p:cNvPr id="671" name="Connecteur droit 670"/>
          <p:cNvCxnSpPr/>
          <p:nvPr/>
        </p:nvCxnSpPr>
        <p:spPr>
          <a:xfrm>
            <a:off x="611560" y="1238250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2" name="Connecteur droit 671"/>
          <p:cNvCxnSpPr/>
          <p:nvPr/>
        </p:nvCxnSpPr>
        <p:spPr>
          <a:xfrm>
            <a:off x="463776" y="6381328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7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88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25"/>
          <a:stretch>
            <a:fillRect/>
          </a:stretch>
        </p:blipFill>
        <p:spPr bwMode="auto">
          <a:xfrm>
            <a:off x="128588" y="1422400"/>
            <a:ext cx="8877300" cy="40767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46940" name="ZoneTexte 34"/>
          <p:cNvSpPr txBox="1">
            <a:spLocks noChangeArrowheads="1"/>
          </p:cNvSpPr>
          <p:nvPr/>
        </p:nvSpPr>
        <p:spPr bwMode="auto">
          <a:xfrm>
            <a:off x="0" y="76200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Lyso-Gb</a:t>
            </a:r>
            <a:r>
              <a:rPr lang="en-CA" altLang="en-US" sz="3600" b="1" baseline="-25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3</a:t>
            </a:r>
            <a:r>
              <a:rPr lang="en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Related Analogues</a:t>
            </a:r>
            <a:r>
              <a:rPr lang="en-CA" altLang="en-US" sz="3600" b="1" dirty="0">
                <a:latin typeface="+mn-lt"/>
                <a:cs typeface="Arial" panose="020B0604020202020204" pitchFamily="34" charset="0"/>
              </a:rPr>
              <a:t/>
            </a:r>
            <a:br>
              <a:rPr lang="en-CA" altLang="en-US" sz="3600" b="1" dirty="0">
                <a:latin typeface="+mn-lt"/>
                <a:cs typeface="Arial" panose="020B0604020202020204" pitchFamily="34" charset="0"/>
              </a:rPr>
            </a:br>
            <a:r>
              <a:rPr lang="en-CA" altLang="en-US" sz="36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Urine and Plasma</a:t>
            </a:r>
          </a:p>
        </p:txBody>
      </p:sp>
      <p:sp>
        <p:nvSpPr>
          <p:cNvPr id="37892" name="Text Box 8"/>
          <p:cNvSpPr txBox="1">
            <a:spLocks noChangeArrowheads="1"/>
          </p:cNvSpPr>
          <p:nvPr/>
        </p:nvSpPr>
        <p:spPr bwMode="auto">
          <a:xfrm>
            <a:off x="2051720" y="6350000"/>
            <a:ext cx="6629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fr-CA" altLang="en-US" sz="1400" dirty="0">
                <a:solidFill>
                  <a:schemeClr val="tx1"/>
                </a:solidFill>
                <a:cs typeface="Arial" panose="020B0604020202020204" pitchFamily="34" charset="0"/>
              </a:rPr>
              <a:t>Auray-Blais C, </a:t>
            </a:r>
            <a:r>
              <a:rPr lang="fr-CA" altLang="en-US" sz="1400" i="1" dirty="0">
                <a:solidFill>
                  <a:schemeClr val="tx1"/>
                </a:solidFill>
                <a:cs typeface="Arial" panose="020B0604020202020204" pitchFamily="34" charset="0"/>
              </a:rPr>
              <a:t>et al</a:t>
            </a:r>
            <a:r>
              <a:rPr lang="fr-CA" altLang="en-US" sz="1400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  <a:r>
              <a:rPr lang="fr-CA" altLang="en-US" sz="1400" i="1" dirty="0">
                <a:solidFill>
                  <a:schemeClr val="tx1"/>
                </a:solidFill>
                <a:cs typeface="Arial" panose="020B0604020202020204" pitchFamily="34" charset="0"/>
              </a:rPr>
              <a:t>Anal. </a:t>
            </a:r>
            <a:r>
              <a:rPr lang="fr-CA" altLang="en-US" sz="1400" i="1" dirty="0" err="1">
                <a:solidFill>
                  <a:schemeClr val="tx1"/>
                </a:solidFill>
                <a:cs typeface="Arial" panose="020B0604020202020204" pitchFamily="34" charset="0"/>
              </a:rPr>
              <a:t>Chem</a:t>
            </a:r>
            <a:r>
              <a:rPr lang="fr-CA" altLang="en-US" sz="1400" dirty="0">
                <a:solidFill>
                  <a:schemeClr val="tx1"/>
                </a:solidFill>
                <a:cs typeface="Arial" panose="020B0604020202020204" pitchFamily="34" charset="0"/>
              </a:rPr>
              <a:t>. 2012: 84: 2745</a:t>
            </a:r>
            <a:r>
              <a:rPr lang="en-GB" altLang="en-US" sz="1400" dirty="0">
                <a:solidFill>
                  <a:schemeClr val="tx1"/>
                </a:solidFill>
                <a:cs typeface="Arial" panose="020B0604020202020204" pitchFamily="34" charset="0"/>
              </a:rPr>
              <a:t>–2753</a:t>
            </a:r>
            <a:endParaRPr lang="fr-FR" altLang="en-US" sz="1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en-GB" altLang="en-US" sz="1400" dirty="0" err="1">
                <a:solidFill>
                  <a:schemeClr val="tx1"/>
                </a:solidFill>
                <a:cs typeface="Arial" panose="020B0604020202020204" pitchFamily="34" charset="0"/>
              </a:rPr>
              <a:t>Dupont</a:t>
            </a:r>
            <a:r>
              <a:rPr lang="en-GB" altLang="en-US" sz="1400" dirty="0">
                <a:solidFill>
                  <a:schemeClr val="tx1"/>
                </a:solidFill>
                <a:cs typeface="Arial" panose="020B0604020202020204" pitchFamily="34" charset="0"/>
              </a:rPr>
              <a:t> FO, </a:t>
            </a:r>
            <a:r>
              <a:rPr lang="en-GB" altLang="en-US" sz="1400" i="1" dirty="0">
                <a:solidFill>
                  <a:schemeClr val="tx1"/>
                </a:solidFill>
                <a:cs typeface="Arial" panose="020B0604020202020204" pitchFamily="34" charset="0"/>
              </a:rPr>
              <a:t>et al. </a:t>
            </a:r>
            <a:r>
              <a:rPr lang="en-GB" altLang="en-US" sz="1400" i="1" dirty="0" err="1">
                <a:solidFill>
                  <a:schemeClr val="tx1"/>
                </a:solidFill>
                <a:cs typeface="Arial" panose="020B0604020202020204" pitchFamily="34" charset="0"/>
              </a:rPr>
              <a:t>Curr</a:t>
            </a:r>
            <a:r>
              <a:rPr lang="en-GB" altLang="en-US" sz="1400" i="1" dirty="0">
                <a:solidFill>
                  <a:schemeClr val="tx1"/>
                </a:solidFill>
                <a:cs typeface="Arial" panose="020B0604020202020204" pitchFamily="34" charset="0"/>
              </a:rPr>
              <a:t> Med Chem</a:t>
            </a:r>
            <a:r>
              <a:rPr lang="en-GB" altLang="en-US" sz="1400" dirty="0">
                <a:solidFill>
                  <a:schemeClr val="tx1"/>
                </a:solidFill>
                <a:cs typeface="Arial" panose="020B0604020202020204" pitchFamily="34" charset="0"/>
              </a:rPr>
              <a:t>. 2013; 20: 280–288</a:t>
            </a:r>
            <a:endParaRPr lang="fr-FR" altLang="en-US" sz="1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349476" y="1276350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467544" y="6322144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130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469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6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468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4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8188325" cy="259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343150"/>
            <a:ext cx="1106805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/>
          <p:nvPr/>
        </p:nvCxnSpPr>
        <p:spPr>
          <a:xfrm>
            <a:off x="463776" y="692696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463776" y="630932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5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ZoneTexte 34"/>
          <p:cNvSpPr txBox="1">
            <a:spLocks noChangeArrowheads="1"/>
          </p:cNvSpPr>
          <p:nvPr/>
        </p:nvSpPr>
        <p:spPr bwMode="auto">
          <a:xfrm>
            <a:off x="0" y="76200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UPLC </a:t>
            </a:r>
            <a:r>
              <a:rPr lang="en-CA" altLang="en-US" sz="36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Tof</a:t>
            </a:r>
            <a:r>
              <a:rPr lang="en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-MS Urine analysis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Relative quantification</a:t>
            </a:r>
            <a:endParaRPr lang="en-CA" altLang="en-US" sz="36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198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3" y="1497037"/>
            <a:ext cx="3667125" cy="2466975"/>
          </a:xfrm>
          <a:prstGeom prst="rect">
            <a:avLst/>
          </a:prstGeom>
          <a:solidFill>
            <a:schemeClr val="bg1"/>
          </a:solidFill>
          <a:ln w="9525">
            <a:solidFill>
              <a:srgbClr val="FA0000"/>
            </a:solidFill>
            <a:miter lim="800000"/>
            <a:headEnd/>
            <a:tailEnd/>
          </a:ln>
        </p:spPr>
      </p:pic>
      <p:pic>
        <p:nvPicPr>
          <p:cNvPr id="4198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4027512"/>
            <a:ext cx="3733800" cy="2209800"/>
          </a:xfrm>
          <a:prstGeom prst="rect">
            <a:avLst/>
          </a:prstGeom>
          <a:solidFill>
            <a:schemeClr val="bg1"/>
          </a:solidFill>
          <a:ln w="9525">
            <a:solidFill>
              <a:srgbClr val="FA0000"/>
            </a:solidFill>
            <a:miter lim="800000"/>
            <a:headEnd/>
            <a:tailEnd/>
          </a:ln>
        </p:spPr>
      </p:pic>
      <p:pic>
        <p:nvPicPr>
          <p:cNvPr id="4198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3" y="4027512"/>
            <a:ext cx="3657600" cy="2206625"/>
          </a:xfrm>
          <a:prstGeom prst="rect">
            <a:avLst/>
          </a:prstGeom>
          <a:solidFill>
            <a:schemeClr val="bg1"/>
          </a:solidFill>
          <a:ln w="9525">
            <a:solidFill>
              <a:srgbClr val="FA0000"/>
            </a:solidFill>
            <a:miter lim="800000"/>
            <a:headEnd/>
            <a:tailEnd/>
          </a:ln>
        </p:spPr>
      </p:pic>
      <p:pic>
        <p:nvPicPr>
          <p:cNvPr id="41990" name="Picture 27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1497037"/>
            <a:ext cx="3733800" cy="2438400"/>
          </a:xfrm>
          <a:prstGeom prst="rect">
            <a:avLst/>
          </a:prstGeom>
          <a:solidFill>
            <a:schemeClr val="bg1"/>
          </a:solidFill>
          <a:ln w="9525">
            <a:solidFill>
              <a:srgbClr val="FA0000"/>
            </a:solidFill>
            <a:miter lim="800000"/>
            <a:headEnd/>
            <a:tailEnd/>
          </a:ln>
        </p:spPr>
      </p:pic>
      <p:sp>
        <p:nvSpPr>
          <p:cNvPr id="41991" name="Oval 8"/>
          <p:cNvSpPr>
            <a:spLocks noChangeArrowheads="1"/>
          </p:cNvSpPr>
          <p:nvPr/>
        </p:nvSpPr>
        <p:spPr bwMode="auto">
          <a:xfrm>
            <a:off x="976313" y="1433537"/>
            <a:ext cx="2019300" cy="381000"/>
          </a:xfrm>
          <a:prstGeom prst="ellipse">
            <a:avLst/>
          </a:prstGeom>
          <a:noFill/>
          <a:ln w="9525">
            <a:solidFill>
              <a:srgbClr val="D6005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1992" name="Oval 9"/>
          <p:cNvSpPr>
            <a:spLocks noChangeArrowheads="1"/>
          </p:cNvSpPr>
          <p:nvPr/>
        </p:nvSpPr>
        <p:spPr bwMode="auto">
          <a:xfrm>
            <a:off x="4900613" y="3951312"/>
            <a:ext cx="2133600" cy="381000"/>
          </a:xfrm>
          <a:prstGeom prst="ellipse">
            <a:avLst/>
          </a:prstGeom>
          <a:noFill/>
          <a:ln w="9525">
            <a:solidFill>
              <a:srgbClr val="D6005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1993" name="Oval 10"/>
          <p:cNvSpPr>
            <a:spLocks noChangeArrowheads="1"/>
          </p:cNvSpPr>
          <p:nvPr/>
        </p:nvSpPr>
        <p:spPr bwMode="auto">
          <a:xfrm>
            <a:off x="976313" y="3970362"/>
            <a:ext cx="2328862" cy="381000"/>
          </a:xfrm>
          <a:prstGeom prst="ellipse">
            <a:avLst/>
          </a:prstGeom>
          <a:noFill/>
          <a:ln w="9525">
            <a:solidFill>
              <a:srgbClr val="D6005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1994" name="Oval 11"/>
          <p:cNvSpPr>
            <a:spLocks noChangeArrowheads="1"/>
          </p:cNvSpPr>
          <p:nvPr/>
        </p:nvSpPr>
        <p:spPr bwMode="auto">
          <a:xfrm>
            <a:off x="4967288" y="1435124"/>
            <a:ext cx="2133600" cy="381000"/>
          </a:xfrm>
          <a:prstGeom prst="ellipse">
            <a:avLst/>
          </a:prstGeom>
          <a:noFill/>
          <a:ln w="9525">
            <a:solidFill>
              <a:srgbClr val="D6005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48142" name="Groupe 1180"/>
          <p:cNvGrpSpPr>
            <a:grpSpLocks/>
          </p:cNvGrpSpPr>
          <p:nvPr/>
        </p:nvGrpSpPr>
        <p:grpSpPr bwMode="auto">
          <a:xfrm>
            <a:off x="5432425" y="1798662"/>
            <a:ext cx="1849438" cy="1187450"/>
            <a:chOff x="5707036" y="1908286"/>
            <a:chExt cx="1849459" cy="1187695"/>
          </a:xfrm>
        </p:grpSpPr>
        <p:sp>
          <p:nvSpPr>
            <p:cNvPr id="42007" name="Ellipse 5"/>
            <p:cNvSpPr>
              <a:spLocks noChangeArrowheads="1"/>
            </p:cNvSpPr>
            <p:nvPr/>
          </p:nvSpPr>
          <p:spPr bwMode="auto">
            <a:xfrm>
              <a:off x="5707036" y="1908286"/>
              <a:ext cx="576064" cy="432048"/>
            </a:xfrm>
            <a:prstGeom prst="ellipse">
              <a:avLst/>
            </a:prstGeom>
            <a:noFill/>
            <a:ln w="19050" algn="ctr">
              <a:solidFill>
                <a:srgbClr val="00006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fr-CA" altLang="en-US" sz="20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42008" name="Connecteur droit avec flèche 1177"/>
            <p:cNvCxnSpPr>
              <a:cxnSpLocks noChangeShapeType="1"/>
            </p:cNvCxnSpPr>
            <p:nvPr/>
          </p:nvCxnSpPr>
          <p:spPr bwMode="auto">
            <a:xfrm>
              <a:off x="6219638" y="2285418"/>
              <a:ext cx="288032" cy="288032"/>
            </a:xfrm>
            <a:prstGeom prst="straightConnector1">
              <a:avLst/>
            </a:prstGeom>
            <a:noFill/>
            <a:ln w="19050" algn="ctr">
              <a:solidFill>
                <a:srgbClr val="00006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09" name="ZoneTexte 1179"/>
            <p:cNvSpPr txBox="1">
              <a:spLocks noChangeArrowheads="1"/>
            </p:cNvSpPr>
            <p:nvPr/>
          </p:nvSpPr>
          <p:spPr bwMode="auto">
            <a:xfrm>
              <a:off x="5867375" y="2514836"/>
              <a:ext cx="1689120" cy="581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fr-CA" altLang="en-US" sz="1600" b="1">
                  <a:solidFill>
                    <a:srgbClr val="333399"/>
                  </a:solidFill>
                  <a:cs typeface="Arial" panose="020B0604020202020204" pitchFamily="34" charset="0"/>
                </a:rPr>
                <a:t>1.2 X                  Lyso-Gb</a:t>
              </a:r>
              <a:r>
                <a:rPr lang="fr-CA" altLang="en-US" sz="1600" b="1" baseline="-25000">
                  <a:solidFill>
                    <a:srgbClr val="333399"/>
                  </a:solidFill>
                  <a:cs typeface="Arial" panose="020B0604020202020204" pitchFamily="34" charset="0"/>
                </a:rPr>
                <a:t>3</a:t>
              </a:r>
              <a:endParaRPr lang="fr-CA" altLang="en-US" sz="1600" b="1">
                <a:solidFill>
                  <a:srgbClr val="333399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48146" name="Groupe 1182"/>
          <p:cNvGrpSpPr>
            <a:grpSpLocks/>
          </p:cNvGrpSpPr>
          <p:nvPr/>
        </p:nvGrpSpPr>
        <p:grpSpPr bwMode="auto">
          <a:xfrm>
            <a:off x="1512888" y="4244999"/>
            <a:ext cx="1868487" cy="1187450"/>
            <a:chOff x="5660666" y="1908286"/>
            <a:chExt cx="1895829" cy="1186114"/>
          </a:xfrm>
        </p:grpSpPr>
        <p:sp>
          <p:nvSpPr>
            <p:cNvPr id="42004" name="Ellipse 1183"/>
            <p:cNvSpPr>
              <a:spLocks noChangeArrowheads="1"/>
            </p:cNvSpPr>
            <p:nvPr/>
          </p:nvSpPr>
          <p:spPr bwMode="auto">
            <a:xfrm>
              <a:off x="5660666" y="1908286"/>
              <a:ext cx="648072" cy="432048"/>
            </a:xfrm>
            <a:prstGeom prst="ellipse">
              <a:avLst/>
            </a:prstGeom>
            <a:noFill/>
            <a:ln w="19050" algn="ctr">
              <a:solidFill>
                <a:srgbClr val="00006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fr-CA" altLang="en-US" sz="20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42005" name="Connecteur droit avec flèche 1184"/>
            <p:cNvCxnSpPr>
              <a:cxnSpLocks noChangeShapeType="1"/>
            </p:cNvCxnSpPr>
            <p:nvPr/>
          </p:nvCxnSpPr>
          <p:spPr bwMode="auto">
            <a:xfrm>
              <a:off x="6219638" y="2285418"/>
              <a:ext cx="288032" cy="288032"/>
            </a:xfrm>
            <a:prstGeom prst="straightConnector1">
              <a:avLst/>
            </a:prstGeom>
            <a:noFill/>
            <a:ln w="19050" algn="ctr">
              <a:solidFill>
                <a:srgbClr val="00006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06" name="ZoneTexte 1185"/>
            <p:cNvSpPr txBox="1">
              <a:spLocks noChangeArrowheads="1"/>
            </p:cNvSpPr>
            <p:nvPr/>
          </p:nvSpPr>
          <p:spPr bwMode="auto">
            <a:xfrm>
              <a:off x="5868667" y="2514029"/>
              <a:ext cx="1687828" cy="580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fr-CA" altLang="en-US" sz="1600" b="1">
                  <a:solidFill>
                    <a:srgbClr val="333399"/>
                  </a:solidFill>
                  <a:cs typeface="Arial" panose="020B0604020202020204" pitchFamily="34" charset="0"/>
                </a:rPr>
                <a:t>9.8 X                  Lyso-Gb</a:t>
              </a:r>
              <a:r>
                <a:rPr lang="fr-CA" altLang="en-US" sz="1600" b="1" baseline="-25000">
                  <a:solidFill>
                    <a:srgbClr val="333399"/>
                  </a:solidFill>
                  <a:cs typeface="Arial" panose="020B0604020202020204" pitchFamily="34" charset="0"/>
                </a:rPr>
                <a:t>3</a:t>
              </a:r>
              <a:endParaRPr lang="fr-CA" altLang="en-US" sz="1600" b="1">
                <a:solidFill>
                  <a:srgbClr val="333399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48150" name="Groupe 1187"/>
          <p:cNvGrpSpPr>
            <a:grpSpLocks/>
          </p:cNvGrpSpPr>
          <p:nvPr/>
        </p:nvGrpSpPr>
        <p:grpSpPr bwMode="auto">
          <a:xfrm>
            <a:off x="5394325" y="4224362"/>
            <a:ext cx="1895475" cy="1187450"/>
            <a:chOff x="5660666" y="1908286"/>
            <a:chExt cx="1895829" cy="1187695"/>
          </a:xfrm>
        </p:grpSpPr>
        <p:sp>
          <p:nvSpPr>
            <p:cNvPr id="42001" name="Ellipse 1188"/>
            <p:cNvSpPr>
              <a:spLocks noChangeArrowheads="1"/>
            </p:cNvSpPr>
            <p:nvPr/>
          </p:nvSpPr>
          <p:spPr bwMode="auto">
            <a:xfrm>
              <a:off x="5660666" y="1908286"/>
              <a:ext cx="648072" cy="432048"/>
            </a:xfrm>
            <a:prstGeom prst="ellipse">
              <a:avLst/>
            </a:prstGeom>
            <a:noFill/>
            <a:ln w="19050" algn="ctr">
              <a:solidFill>
                <a:srgbClr val="00006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fr-CA" altLang="en-US" sz="20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42002" name="Connecteur droit avec flèche 1189"/>
            <p:cNvCxnSpPr>
              <a:cxnSpLocks noChangeShapeType="1"/>
            </p:cNvCxnSpPr>
            <p:nvPr/>
          </p:nvCxnSpPr>
          <p:spPr bwMode="auto">
            <a:xfrm>
              <a:off x="6219638" y="2285418"/>
              <a:ext cx="288032" cy="288032"/>
            </a:xfrm>
            <a:prstGeom prst="straightConnector1">
              <a:avLst/>
            </a:prstGeom>
            <a:noFill/>
            <a:ln w="19050" algn="ctr">
              <a:solidFill>
                <a:srgbClr val="00006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03" name="ZoneTexte 1190"/>
            <p:cNvSpPr txBox="1">
              <a:spLocks noChangeArrowheads="1"/>
            </p:cNvSpPr>
            <p:nvPr/>
          </p:nvSpPr>
          <p:spPr bwMode="auto">
            <a:xfrm>
              <a:off x="5868667" y="2514836"/>
              <a:ext cx="1687828" cy="581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fr-CA" altLang="en-US" sz="1600" b="1">
                  <a:solidFill>
                    <a:srgbClr val="333399"/>
                  </a:solidFill>
                  <a:cs typeface="Arial" panose="020B0604020202020204" pitchFamily="34" charset="0"/>
                </a:rPr>
                <a:t>1.6 X                  Lyso-Gb</a:t>
              </a:r>
              <a:r>
                <a:rPr lang="fr-CA" altLang="en-US" sz="1600" b="1" baseline="-25000">
                  <a:solidFill>
                    <a:srgbClr val="333399"/>
                  </a:solidFill>
                  <a:cs typeface="Arial" panose="020B0604020202020204" pitchFamily="34" charset="0"/>
                </a:rPr>
                <a:t>3</a:t>
              </a:r>
              <a:endParaRPr lang="fr-CA" altLang="en-US" sz="1600" b="1">
                <a:solidFill>
                  <a:srgbClr val="333399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41998" name="Text Box 4"/>
          <p:cNvSpPr txBox="1">
            <a:spLocks noChangeArrowheads="1"/>
          </p:cNvSpPr>
          <p:nvPr/>
        </p:nvSpPr>
        <p:spPr bwMode="auto">
          <a:xfrm>
            <a:off x="2195736" y="6477000"/>
            <a:ext cx="64674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FontTx/>
              <a:buNone/>
            </a:pP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Auray-Blais C, </a:t>
            </a:r>
            <a:r>
              <a:rPr lang="fr-FR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et al. Anal </a:t>
            </a:r>
            <a:r>
              <a:rPr lang="fr-FR" altLang="en-US" sz="1600" i="1" dirty="0" err="1">
                <a:solidFill>
                  <a:schemeClr val="tx1"/>
                </a:solidFill>
                <a:cs typeface="Arial" panose="020B0604020202020204" pitchFamily="34" charset="0"/>
              </a:rPr>
              <a:t>Chem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2012; 84(6): 2745</a:t>
            </a:r>
            <a:r>
              <a:rPr lang="en-GB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–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2753</a:t>
            </a:r>
          </a:p>
        </p:txBody>
      </p:sp>
      <p:cxnSp>
        <p:nvCxnSpPr>
          <p:cNvPr id="26" name="Connecteur droit 25"/>
          <p:cNvCxnSpPr/>
          <p:nvPr/>
        </p:nvCxnSpPr>
        <p:spPr>
          <a:xfrm>
            <a:off x="463776" y="1268760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417823" y="647700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83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1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1345083"/>
            <a:ext cx="4038600" cy="2362200"/>
          </a:xfrm>
          <a:prstGeom prst="rect">
            <a:avLst/>
          </a:prstGeom>
          <a:solidFill>
            <a:schemeClr val="bg1"/>
          </a:solidFill>
          <a:ln w="9525">
            <a:solidFill>
              <a:srgbClr val="FA0000"/>
            </a:solidFill>
            <a:miter lim="800000"/>
            <a:headEnd/>
            <a:tailEnd/>
          </a:ln>
        </p:spPr>
      </p:pic>
      <p:sp>
        <p:nvSpPr>
          <p:cNvPr id="43011" name="ZoneTexte 34"/>
          <p:cNvSpPr txBox="1">
            <a:spLocks noChangeArrowheads="1"/>
          </p:cNvSpPr>
          <p:nvPr/>
        </p:nvSpPr>
        <p:spPr bwMode="auto">
          <a:xfrm>
            <a:off x="0" y="-51621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UPLC </a:t>
            </a:r>
            <a:r>
              <a:rPr lang="en-CA" altLang="en-US" sz="36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Tof</a:t>
            </a:r>
            <a:r>
              <a:rPr lang="en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-MS Urine analysis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Relative quantification</a:t>
            </a:r>
            <a:endParaRPr lang="en-CA" altLang="en-US" sz="36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012" name="Picture 22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3799358"/>
            <a:ext cx="3962400" cy="2286000"/>
          </a:xfrm>
          <a:prstGeom prst="rect">
            <a:avLst/>
          </a:prstGeom>
          <a:solidFill>
            <a:schemeClr val="bg1"/>
          </a:solidFill>
          <a:ln w="9525">
            <a:solidFill>
              <a:srgbClr val="FA0000"/>
            </a:solidFill>
            <a:miter lim="800000"/>
            <a:headEnd/>
            <a:tailEnd/>
          </a:ln>
        </p:spPr>
      </p:pic>
      <p:pic>
        <p:nvPicPr>
          <p:cNvPr id="43013" name="Picture 22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3799358"/>
            <a:ext cx="4038600" cy="2293938"/>
          </a:xfrm>
          <a:prstGeom prst="rect">
            <a:avLst/>
          </a:prstGeom>
          <a:solidFill>
            <a:schemeClr val="bg1"/>
          </a:solidFill>
          <a:ln w="9525">
            <a:solidFill>
              <a:srgbClr val="FA0000"/>
            </a:solidFill>
            <a:miter lim="800000"/>
            <a:headEnd/>
            <a:tailEnd/>
          </a:ln>
        </p:spPr>
      </p:pic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1345083"/>
            <a:ext cx="3962400" cy="2357438"/>
          </a:xfrm>
          <a:prstGeom prst="rect">
            <a:avLst/>
          </a:prstGeom>
          <a:solidFill>
            <a:schemeClr val="bg1"/>
          </a:solidFill>
          <a:ln w="9525">
            <a:solidFill>
              <a:srgbClr val="FA0000"/>
            </a:solidFill>
            <a:miter lim="800000"/>
            <a:headEnd/>
            <a:tailEnd/>
          </a:ln>
        </p:spPr>
      </p:pic>
      <p:sp>
        <p:nvSpPr>
          <p:cNvPr id="43015" name="Oval 8"/>
          <p:cNvSpPr>
            <a:spLocks noChangeArrowheads="1"/>
          </p:cNvSpPr>
          <p:nvPr/>
        </p:nvSpPr>
        <p:spPr bwMode="auto">
          <a:xfrm>
            <a:off x="771525" y="1268883"/>
            <a:ext cx="2576513" cy="381000"/>
          </a:xfrm>
          <a:prstGeom prst="ellipse">
            <a:avLst/>
          </a:prstGeom>
          <a:noFill/>
          <a:ln w="9525">
            <a:solidFill>
              <a:srgbClr val="D6005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3016" name="Oval 9"/>
          <p:cNvSpPr>
            <a:spLocks noChangeArrowheads="1"/>
          </p:cNvSpPr>
          <p:nvPr/>
        </p:nvSpPr>
        <p:spPr bwMode="auto">
          <a:xfrm>
            <a:off x="4965700" y="3723158"/>
            <a:ext cx="2576513" cy="381000"/>
          </a:xfrm>
          <a:prstGeom prst="ellipse">
            <a:avLst/>
          </a:prstGeom>
          <a:noFill/>
          <a:ln w="9525">
            <a:solidFill>
              <a:srgbClr val="D6005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3017" name="Oval 10"/>
          <p:cNvSpPr>
            <a:spLocks noChangeArrowheads="1"/>
          </p:cNvSpPr>
          <p:nvPr/>
        </p:nvSpPr>
        <p:spPr bwMode="auto">
          <a:xfrm>
            <a:off x="4937125" y="1268883"/>
            <a:ext cx="2576513" cy="381000"/>
          </a:xfrm>
          <a:prstGeom prst="ellipse">
            <a:avLst/>
          </a:prstGeom>
          <a:noFill/>
          <a:ln w="9525">
            <a:solidFill>
              <a:srgbClr val="D6005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3018" name="Oval 11"/>
          <p:cNvSpPr>
            <a:spLocks noChangeArrowheads="1"/>
          </p:cNvSpPr>
          <p:nvPr/>
        </p:nvSpPr>
        <p:spPr bwMode="auto">
          <a:xfrm>
            <a:off x="781050" y="3723158"/>
            <a:ext cx="2576513" cy="381000"/>
          </a:xfrm>
          <a:prstGeom prst="ellipse">
            <a:avLst/>
          </a:prstGeom>
          <a:noFill/>
          <a:ln w="9525">
            <a:solidFill>
              <a:srgbClr val="D60057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en-US" sz="1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49165" name="Groupe 2281"/>
          <p:cNvGrpSpPr>
            <a:grpSpLocks/>
          </p:cNvGrpSpPr>
          <p:nvPr/>
        </p:nvGrpSpPr>
        <p:grpSpPr bwMode="auto">
          <a:xfrm>
            <a:off x="5518150" y="1611783"/>
            <a:ext cx="1895475" cy="1187450"/>
            <a:chOff x="5660666" y="1908286"/>
            <a:chExt cx="1895829" cy="1187695"/>
          </a:xfrm>
        </p:grpSpPr>
        <p:sp>
          <p:nvSpPr>
            <p:cNvPr id="43035" name="Ellipse 2282"/>
            <p:cNvSpPr>
              <a:spLocks noChangeArrowheads="1"/>
            </p:cNvSpPr>
            <p:nvPr/>
          </p:nvSpPr>
          <p:spPr bwMode="auto">
            <a:xfrm>
              <a:off x="5660666" y="1908286"/>
              <a:ext cx="648072" cy="432048"/>
            </a:xfrm>
            <a:prstGeom prst="ellipse">
              <a:avLst/>
            </a:prstGeom>
            <a:noFill/>
            <a:ln w="19050" algn="ctr">
              <a:solidFill>
                <a:srgbClr val="00006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fr-CA" altLang="en-US" sz="20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43036" name="Connecteur droit avec flèche 2283"/>
            <p:cNvCxnSpPr>
              <a:cxnSpLocks noChangeShapeType="1"/>
            </p:cNvCxnSpPr>
            <p:nvPr/>
          </p:nvCxnSpPr>
          <p:spPr bwMode="auto">
            <a:xfrm>
              <a:off x="6219638" y="2285418"/>
              <a:ext cx="288032" cy="288032"/>
            </a:xfrm>
            <a:prstGeom prst="straightConnector1">
              <a:avLst/>
            </a:prstGeom>
            <a:noFill/>
            <a:ln w="19050" algn="ctr">
              <a:solidFill>
                <a:srgbClr val="00006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37" name="ZoneTexte 2284"/>
            <p:cNvSpPr txBox="1">
              <a:spLocks noChangeArrowheads="1"/>
            </p:cNvSpPr>
            <p:nvPr/>
          </p:nvSpPr>
          <p:spPr bwMode="auto">
            <a:xfrm>
              <a:off x="5868667" y="2514836"/>
              <a:ext cx="1687828" cy="581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fr-CA" altLang="en-US" sz="1600" b="1">
                  <a:solidFill>
                    <a:srgbClr val="333399"/>
                  </a:solidFill>
                  <a:cs typeface="Arial" panose="020B0604020202020204" pitchFamily="34" charset="0"/>
                </a:rPr>
                <a:t>17 X                  Lyso-Gb</a:t>
              </a:r>
              <a:r>
                <a:rPr lang="fr-CA" altLang="en-US" sz="1600" b="1" baseline="-25000">
                  <a:solidFill>
                    <a:srgbClr val="333399"/>
                  </a:solidFill>
                  <a:cs typeface="Arial" panose="020B0604020202020204" pitchFamily="34" charset="0"/>
                </a:rPr>
                <a:t>3</a:t>
              </a:r>
              <a:endParaRPr lang="fr-CA" altLang="en-US" sz="1600" b="1">
                <a:solidFill>
                  <a:srgbClr val="333399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49169" name="Groupe 2277"/>
          <p:cNvGrpSpPr>
            <a:grpSpLocks/>
          </p:cNvGrpSpPr>
          <p:nvPr/>
        </p:nvGrpSpPr>
        <p:grpSpPr bwMode="auto">
          <a:xfrm>
            <a:off x="1366838" y="1605433"/>
            <a:ext cx="1895475" cy="1187450"/>
            <a:chOff x="5660666" y="1908286"/>
            <a:chExt cx="1895829" cy="1187695"/>
          </a:xfrm>
        </p:grpSpPr>
        <p:sp>
          <p:nvSpPr>
            <p:cNvPr id="43032" name="Ellipse 2278"/>
            <p:cNvSpPr>
              <a:spLocks noChangeArrowheads="1"/>
            </p:cNvSpPr>
            <p:nvPr/>
          </p:nvSpPr>
          <p:spPr bwMode="auto">
            <a:xfrm>
              <a:off x="5660666" y="1908286"/>
              <a:ext cx="648072" cy="432048"/>
            </a:xfrm>
            <a:prstGeom prst="ellipse">
              <a:avLst/>
            </a:prstGeom>
            <a:noFill/>
            <a:ln w="19050" algn="ctr">
              <a:solidFill>
                <a:srgbClr val="00006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fr-CA" altLang="en-US" sz="20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43033" name="Connecteur droit avec flèche 2279"/>
            <p:cNvCxnSpPr>
              <a:cxnSpLocks noChangeShapeType="1"/>
            </p:cNvCxnSpPr>
            <p:nvPr/>
          </p:nvCxnSpPr>
          <p:spPr bwMode="auto">
            <a:xfrm>
              <a:off x="6219638" y="2285418"/>
              <a:ext cx="288032" cy="288032"/>
            </a:xfrm>
            <a:prstGeom prst="straightConnector1">
              <a:avLst/>
            </a:prstGeom>
            <a:noFill/>
            <a:ln w="19050" algn="ctr">
              <a:solidFill>
                <a:srgbClr val="00006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34" name="ZoneTexte 2280"/>
            <p:cNvSpPr txBox="1">
              <a:spLocks noChangeArrowheads="1"/>
            </p:cNvSpPr>
            <p:nvPr/>
          </p:nvSpPr>
          <p:spPr bwMode="auto">
            <a:xfrm>
              <a:off x="5868667" y="2514836"/>
              <a:ext cx="1687828" cy="581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fr-CA" altLang="en-US" sz="1600" b="1">
                  <a:solidFill>
                    <a:srgbClr val="333399"/>
                  </a:solidFill>
                  <a:cs typeface="Arial" panose="020B0604020202020204" pitchFamily="34" charset="0"/>
                </a:rPr>
                <a:t>0.6 X                  Lyso-Gb</a:t>
              </a:r>
              <a:r>
                <a:rPr lang="fr-CA" altLang="en-US" sz="1600" b="1" baseline="-25000">
                  <a:solidFill>
                    <a:srgbClr val="333399"/>
                  </a:solidFill>
                  <a:cs typeface="Arial" panose="020B0604020202020204" pitchFamily="34" charset="0"/>
                </a:rPr>
                <a:t>3</a:t>
              </a:r>
              <a:endParaRPr lang="fr-CA" altLang="en-US" sz="1600" b="1">
                <a:solidFill>
                  <a:srgbClr val="333399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49173" name="Groupe 2285"/>
          <p:cNvGrpSpPr>
            <a:grpSpLocks/>
          </p:cNvGrpSpPr>
          <p:nvPr/>
        </p:nvGrpSpPr>
        <p:grpSpPr bwMode="auto">
          <a:xfrm>
            <a:off x="1371600" y="4040658"/>
            <a:ext cx="1895475" cy="1187450"/>
            <a:chOff x="5660666" y="1908286"/>
            <a:chExt cx="1895829" cy="1187695"/>
          </a:xfrm>
        </p:grpSpPr>
        <p:sp>
          <p:nvSpPr>
            <p:cNvPr id="43029" name="Ellipse 2286"/>
            <p:cNvSpPr>
              <a:spLocks noChangeArrowheads="1"/>
            </p:cNvSpPr>
            <p:nvPr/>
          </p:nvSpPr>
          <p:spPr bwMode="auto">
            <a:xfrm>
              <a:off x="5660666" y="1908286"/>
              <a:ext cx="648072" cy="432048"/>
            </a:xfrm>
            <a:prstGeom prst="ellipse">
              <a:avLst/>
            </a:prstGeom>
            <a:noFill/>
            <a:ln w="19050" algn="ctr">
              <a:solidFill>
                <a:srgbClr val="00006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fr-CA" altLang="en-US" sz="20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43030" name="Connecteur droit avec flèche 2287"/>
            <p:cNvCxnSpPr>
              <a:cxnSpLocks noChangeShapeType="1"/>
            </p:cNvCxnSpPr>
            <p:nvPr/>
          </p:nvCxnSpPr>
          <p:spPr bwMode="auto">
            <a:xfrm>
              <a:off x="6219638" y="2285418"/>
              <a:ext cx="288032" cy="288032"/>
            </a:xfrm>
            <a:prstGeom prst="straightConnector1">
              <a:avLst/>
            </a:prstGeom>
            <a:noFill/>
            <a:ln w="19050" algn="ctr">
              <a:solidFill>
                <a:srgbClr val="00006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31" name="ZoneTexte 2288"/>
            <p:cNvSpPr txBox="1">
              <a:spLocks noChangeArrowheads="1"/>
            </p:cNvSpPr>
            <p:nvPr/>
          </p:nvSpPr>
          <p:spPr bwMode="auto">
            <a:xfrm>
              <a:off x="5868667" y="2514836"/>
              <a:ext cx="1687828" cy="581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fr-CA" altLang="en-US" sz="1600" b="1">
                  <a:solidFill>
                    <a:srgbClr val="333399"/>
                  </a:solidFill>
                  <a:cs typeface="Arial" panose="020B0604020202020204" pitchFamily="34" charset="0"/>
                </a:rPr>
                <a:t>8.4 X                  Lyso-Gb</a:t>
              </a:r>
              <a:r>
                <a:rPr lang="fr-CA" altLang="en-US" sz="1600" b="1" baseline="-25000">
                  <a:solidFill>
                    <a:srgbClr val="333399"/>
                  </a:solidFill>
                  <a:cs typeface="Arial" panose="020B0604020202020204" pitchFamily="34" charset="0"/>
                </a:rPr>
                <a:t>3</a:t>
              </a:r>
              <a:endParaRPr lang="fr-CA" altLang="en-US" sz="1600" b="1">
                <a:solidFill>
                  <a:srgbClr val="333399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49177" name="Groupe 2289"/>
          <p:cNvGrpSpPr>
            <a:grpSpLocks/>
          </p:cNvGrpSpPr>
          <p:nvPr/>
        </p:nvGrpSpPr>
        <p:grpSpPr bwMode="auto">
          <a:xfrm>
            <a:off x="5522913" y="4072408"/>
            <a:ext cx="1895475" cy="1187450"/>
            <a:chOff x="5660666" y="1908286"/>
            <a:chExt cx="1895829" cy="1187695"/>
          </a:xfrm>
        </p:grpSpPr>
        <p:sp>
          <p:nvSpPr>
            <p:cNvPr id="43026" name="Ellipse 2290"/>
            <p:cNvSpPr>
              <a:spLocks noChangeArrowheads="1"/>
            </p:cNvSpPr>
            <p:nvPr/>
          </p:nvSpPr>
          <p:spPr bwMode="auto">
            <a:xfrm>
              <a:off x="5660666" y="1908286"/>
              <a:ext cx="648072" cy="432048"/>
            </a:xfrm>
            <a:prstGeom prst="ellipse">
              <a:avLst/>
            </a:prstGeom>
            <a:noFill/>
            <a:ln w="19050" algn="ctr">
              <a:solidFill>
                <a:srgbClr val="00006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fr-CA" altLang="en-US" sz="20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43027" name="Connecteur droit avec flèche 2291"/>
            <p:cNvCxnSpPr>
              <a:cxnSpLocks noChangeShapeType="1"/>
            </p:cNvCxnSpPr>
            <p:nvPr/>
          </p:nvCxnSpPr>
          <p:spPr bwMode="auto">
            <a:xfrm>
              <a:off x="6219638" y="2285418"/>
              <a:ext cx="288032" cy="288032"/>
            </a:xfrm>
            <a:prstGeom prst="straightConnector1">
              <a:avLst/>
            </a:prstGeom>
            <a:noFill/>
            <a:ln w="19050" algn="ctr">
              <a:solidFill>
                <a:srgbClr val="00006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28" name="ZoneTexte 2292"/>
            <p:cNvSpPr txBox="1">
              <a:spLocks noChangeArrowheads="1"/>
            </p:cNvSpPr>
            <p:nvPr/>
          </p:nvSpPr>
          <p:spPr bwMode="auto">
            <a:xfrm>
              <a:off x="5868667" y="2514836"/>
              <a:ext cx="1687828" cy="581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F9900"/>
                </a:buClr>
                <a:buFont typeface="Wingdings" panose="05000000000000000000" pitchFamily="2" charset="2"/>
                <a:buChar char="Ø"/>
                <a:defRPr sz="32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fr-CA" altLang="en-US" sz="1600" b="1">
                  <a:solidFill>
                    <a:srgbClr val="333399"/>
                  </a:solidFill>
                  <a:cs typeface="Arial" panose="020B0604020202020204" pitchFamily="34" charset="0"/>
                </a:rPr>
                <a:t>14 X                  Lyso-Gb</a:t>
              </a:r>
              <a:r>
                <a:rPr lang="fr-CA" altLang="en-US" sz="1600" b="1" baseline="-25000">
                  <a:solidFill>
                    <a:srgbClr val="333399"/>
                  </a:solidFill>
                  <a:cs typeface="Arial" panose="020B0604020202020204" pitchFamily="34" charset="0"/>
                </a:rPr>
                <a:t>3</a:t>
              </a:r>
              <a:endParaRPr lang="fr-CA" altLang="en-US" sz="1600" b="1">
                <a:solidFill>
                  <a:srgbClr val="333399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43023" name="Text Box 4"/>
          <p:cNvSpPr txBox="1">
            <a:spLocks noChangeArrowheads="1"/>
          </p:cNvSpPr>
          <p:nvPr/>
        </p:nvSpPr>
        <p:spPr bwMode="auto">
          <a:xfrm>
            <a:off x="2267744" y="6477000"/>
            <a:ext cx="64674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FontTx/>
              <a:buNone/>
            </a:pP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Auray-Blais C, </a:t>
            </a:r>
            <a:r>
              <a:rPr lang="fr-FR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et al. Anal </a:t>
            </a:r>
            <a:r>
              <a:rPr lang="fr-FR" altLang="en-US" sz="1600" i="1" dirty="0" err="1">
                <a:solidFill>
                  <a:schemeClr val="tx1"/>
                </a:solidFill>
                <a:cs typeface="Arial" panose="020B0604020202020204" pitchFamily="34" charset="0"/>
              </a:rPr>
              <a:t>Chem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2012; 84(6): 2745</a:t>
            </a:r>
            <a:r>
              <a:rPr lang="en-GB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–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2753</a:t>
            </a:r>
          </a:p>
        </p:txBody>
      </p:sp>
      <p:cxnSp>
        <p:nvCxnSpPr>
          <p:cNvPr id="30" name="Connecteur droit 29"/>
          <p:cNvCxnSpPr/>
          <p:nvPr/>
        </p:nvCxnSpPr>
        <p:spPr>
          <a:xfrm>
            <a:off x="539552" y="1138361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503548" y="647442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54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9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9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ZoneTexte 8"/>
          <p:cNvSpPr txBox="1">
            <a:spLocks noChangeArrowheads="1"/>
          </p:cNvSpPr>
          <p:nvPr/>
        </p:nvSpPr>
        <p:spPr bwMode="auto">
          <a:xfrm>
            <a:off x="0" y="76200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CA" altLang="en-US" sz="36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Urinary</a:t>
            </a:r>
            <a: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Distribution (%) Lyso-Gb</a:t>
            </a:r>
            <a:r>
              <a:rPr lang="fr-CA" altLang="en-US" sz="3600" b="1" baseline="-25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3</a:t>
            </a:r>
            <a: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b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fr-CA" altLang="en-US" sz="3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&amp; 7 Analogues in 164 Fabry Patients </a:t>
            </a:r>
          </a:p>
        </p:txBody>
      </p:sp>
      <p:pic>
        <p:nvPicPr>
          <p:cNvPr id="44035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" t="2261" r="1133" b="2775"/>
          <a:stretch/>
        </p:blipFill>
        <p:spPr bwMode="auto">
          <a:xfrm>
            <a:off x="1907704" y="2060848"/>
            <a:ext cx="5472608" cy="3024336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2206369" y="6381328"/>
            <a:ext cx="64674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FontTx/>
              <a:buNone/>
            </a:pP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Lavoie P, </a:t>
            </a:r>
            <a:r>
              <a:rPr lang="fr-FR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et al. Anal </a:t>
            </a:r>
            <a:r>
              <a:rPr lang="fr-FR" altLang="en-US" sz="1600" i="1" dirty="0" err="1">
                <a:solidFill>
                  <a:schemeClr val="tx1"/>
                </a:solidFill>
                <a:cs typeface="Arial" panose="020B0604020202020204" pitchFamily="34" charset="0"/>
              </a:rPr>
              <a:t>Chem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2013; 85(3): 1743</a:t>
            </a:r>
            <a:r>
              <a:rPr lang="en-GB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–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1752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463776" y="1556792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463776" y="630932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04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ZoneTexte 6"/>
          <p:cNvSpPr txBox="1">
            <a:spLocks noChangeArrowheads="1"/>
          </p:cNvSpPr>
          <p:nvPr/>
        </p:nvSpPr>
        <p:spPr bwMode="auto">
          <a:xfrm>
            <a:off x="0" y="152400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fr-FR" b="1" dirty="0" err="1" smtClean="0">
                <a:solidFill>
                  <a:schemeClr val="tx1"/>
                </a:solidFill>
                <a:latin typeface="+mn-lt"/>
              </a:rPr>
              <a:t>Fabry</a:t>
            </a:r>
            <a:r>
              <a:rPr lang="en-US" altLang="fr-FR" b="1" dirty="0" smtClean="0">
                <a:solidFill>
                  <a:schemeClr val="tx1"/>
                </a:solidFill>
                <a:latin typeface="+mn-lt"/>
              </a:rPr>
              <a:t> Patients </a:t>
            </a:r>
            <a:r>
              <a:rPr lang="fr-CA" altLang="fr-FR" dirty="0" smtClean="0">
                <a:solidFill>
                  <a:schemeClr val="tx1"/>
                </a:solidFill>
                <a:latin typeface="+mn-lt"/>
                <a:sym typeface="Wingdings 3" panose="05040102010807070707" pitchFamily="18" charset="2"/>
              </a:rPr>
              <a:t> </a:t>
            </a:r>
            <a:r>
              <a:rPr lang="en-US" altLang="fr-FR" b="1" dirty="0" smtClean="0">
                <a:solidFill>
                  <a:schemeClr val="tx1"/>
                </a:solidFill>
                <a:latin typeface="+mn-lt"/>
              </a:rPr>
              <a:t>Cardiac Variant Mutation p.</a:t>
            </a:r>
            <a:r>
              <a:rPr lang="en-US" altLang="fr-FR" b="1" i="1" dirty="0" smtClean="0">
                <a:solidFill>
                  <a:schemeClr val="tx1"/>
                </a:solidFill>
                <a:latin typeface="+mn-lt"/>
              </a:rPr>
              <a:t>N215S</a:t>
            </a:r>
            <a:r>
              <a:rPr lang="en-US" altLang="fr-FR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altLang="fr-FR" b="1" dirty="0" smtClean="0">
                <a:solidFill>
                  <a:schemeClr val="tx1"/>
                </a:solidFill>
                <a:latin typeface="+mn-lt"/>
              </a:rPr>
            </a:br>
            <a:r>
              <a:rPr lang="en-US" altLang="fr-FR" b="1" dirty="0" smtClean="0">
                <a:solidFill>
                  <a:schemeClr val="tx1"/>
                </a:solidFill>
                <a:latin typeface="+mn-lt"/>
              </a:rPr>
              <a:t>Urine Samples</a:t>
            </a:r>
            <a:endParaRPr lang="en-CA" altLang="fr-FR" b="1" dirty="0" smtClean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76200" y="1852613"/>
          <a:ext cx="8915400" cy="3068636"/>
        </p:xfrm>
        <a:graphic>
          <a:graphicData uri="http://schemas.openxmlformats.org/drawingml/2006/table">
            <a:tbl>
              <a:tblPr/>
              <a:tblGrid>
                <a:gridCol w="414338"/>
                <a:gridCol w="477837"/>
                <a:gridCol w="403225"/>
                <a:gridCol w="381000"/>
                <a:gridCol w="609600"/>
                <a:gridCol w="438150"/>
                <a:gridCol w="877888"/>
                <a:gridCol w="877887"/>
                <a:gridCol w="804863"/>
                <a:gridCol w="84137"/>
                <a:gridCol w="823913"/>
                <a:gridCol w="906462"/>
                <a:gridCol w="908050"/>
                <a:gridCol w="908050"/>
              </a:tblGrid>
              <a:tr h="432216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Patient</a:t>
                      </a:r>
                    </a:p>
                  </a:txBody>
                  <a:tcPr marL="5496" marR="5496" marT="5496" marB="0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Gender</a:t>
                      </a:r>
                    </a:p>
                  </a:txBody>
                  <a:tcPr marL="5496" marR="5496" marT="5496" marB="0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Age</a:t>
                      </a:r>
                    </a:p>
                  </a:txBody>
                  <a:tcPr marL="5496" marR="5496" marT="5496" marB="0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ERT</a:t>
                      </a:r>
                    </a:p>
                  </a:txBody>
                  <a:tcPr marL="5496" marR="5496" marT="5496" marB="0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Gb</a:t>
                      </a:r>
                      <a:r>
                        <a:rPr kumimoji="0" lang="en-CA" altLang="en-US" sz="1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</a:t>
                      </a:r>
                      <a:endParaRPr kumimoji="0" lang="en-CA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Lyso-Gb</a:t>
                      </a:r>
                      <a:r>
                        <a:rPr kumimoji="0" lang="en-CA" altLang="en-US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</a:t>
                      </a:r>
                      <a:endParaRPr kumimoji="0" lang="en-CA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Lyso-Gb</a:t>
                      </a:r>
                      <a:r>
                        <a:rPr kumimoji="0" lang="en-CA" altLang="en-US" sz="1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</a:t>
                      </a:r>
                      <a:br>
                        <a:rPr kumimoji="0" lang="en-CA" altLang="en-US" sz="1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CA" altLang="en-US" sz="1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(-28)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Lyso-Gb</a:t>
                      </a:r>
                      <a:r>
                        <a:rPr kumimoji="0" lang="en-CA" altLang="en-US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</a:t>
                      </a:r>
                      <a:br>
                        <a:rPr kumimoji="0" lang="en-CA" altLang="en-US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CA" altLang="en-US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(-12)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Lyso-Gb</a:t>
                      </a:r>
                      <a:r>
                        <a:rPr kumimoji="0" lang="en-CA" altLang="en-US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 </a:t>
                      </a:r>
                      <a:br>
                        <a:rPr kumimoji="0" lang="en-CA" altLang="en-US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</a:b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(-2)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Lyso-Gb</a:t>
                      </a:r>
                      <a:r>
                        <a:rPr kumimoji="0" lang="en-CA" altLang="en-US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 </a:t>
                      </a: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(+14)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Lyso-Gb</a:t>
                      </a:r>
                      <a:r>
                        <a:rPr kumimoji="0" lang="en-CA" altLang="en-US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 </a:t>
                      </a: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(+16)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Lyso-Gb</a:t>
                      </a:r>
                      <a:r>
                        <a:rPr kumimoji="0" lang="en-CA" altLang="en-US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 </a:t>
                      </a: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(+34)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Lyso-Gb</a:t>
                      </a:r>
                      <a:r>
                        <a:rPr kumimoji="0" lang="en-CA" altLang="en-US" sz="1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 </a:t>
                      </a: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(+50)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</a:tr>
              <a:tr h="249336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years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μ</a:t>
                      </a:r>
                      <a:r>
                        <a:rPr kumimoji="0" lang="en-CA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g/</a:t>
                      </a:r>
                      <a:r>
                        <a:rPr kumimoji="0" lang="en-CA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mmo</a:t>
                      </a:r>
                      <a:r>
                        <a:rPr kumimoji="0" lang="en-CA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l</a:t>
                      </a:r>
                      <a:endParaRPr kumimoji="0" lang="en-CA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 gridSpan="9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pmol</a:t>
                      </a:r>
                      <a:r>
                        <a:rPr kumimoji="0" lang="en-CA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/</a:t>
                      </a:r>
                      <a:r>
                        <a:rPr kumimoji="0" lang="en-CA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mmol</a:t>
                      </a:r>
                      <a:endParaRPr kumimoji="0" lang="en-CA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ＭＳ Ｐゴシック" panose="020B0600070205080204" pitchFamily="34" charset="-128"/>
                      </a:endParaRP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2634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F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14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No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6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16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21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26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38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</a:tr>
              <a:tr h="2634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F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16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No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5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11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4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8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34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25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28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</a:tr>
              <a:tr h="2634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M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No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7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13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66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9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25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96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134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90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</a:tr>
              <a:tr h="2634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4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M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No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22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110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39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104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98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84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</a:tr>
              <a:tr h="2634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5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M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13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No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8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6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60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6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14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75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57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81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</a:tr>
              <a:tr h="2634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5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M*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15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Yes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41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61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38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66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</a:tr>
              <a:tr h="2714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6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M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53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No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8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16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77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14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32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227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116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97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4E2"/>
                    </a:solidFill>
                  </a:tcPr>
                </a:tc>
              </a:tr>
              <a:tr h="271404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Reference children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0-25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26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22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83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</a:tr>
              <a:tr h="263468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Reference adults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0-25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17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14</a:t>
                      </a:r>
                    </a:p>
                  </a:txBody>
                  <a:tcPr marL="5496" marR="5496" marT="549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F99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ＭＳ Ｐゴシック" panose="020B0600070205080204" pitchFamily="34" charset="-128"/>
                        </a:rPr>
                        <a:t>55</a:t>
                      </a:r>
                    </a:p>
                  </a:txBody>
                  <a:tcPr marL="5496" marR="5496" marT="5496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sp>
        <p:nvSpPr>
          <p:cNvPr id="3" name="Ellipse 2"/>
          <p:cNvSpPr>
            <a:spLocks noChangeArrowheads="1"/>
          </p:cNvSpPr>
          <p:nvPr/>
        </p:nvSpPr>
        <p:spPr bwMode="auto">
          <a:xfrm>
            <a:off x="2420938" y="2420938"/>
            <a:ext cx="304800" cy="1770062"/>
          </a:xfrm>
          <a:prstGeom prst="ellips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CA" altLang="en-US" sz="1800" b="1">
              <a:solidFill>
                <a:srgbClr val="000000"/>
              </a:solidFill>
            </a:endParaRPr>
          </a:p>
        </p:txBody>
      </p:sp>
      <p:sp>
        <p:nvSpPr>
          <p:cNvPr id="6" name="Ellipse 5"/>
          <p:cNvSpPr>
            <a:spLocks noChangeArrowheads="1"/>
          </p:cNvSpPr>
          <p:nvPr/>
        </p:nvSpPr>
        <p:spPr bwMode="auto">
          <a:xfrm>
            <a:off x="1912938" y="2486025"/>
            <a:ext cx="304800" cy="1922463"/>
          </a:xfrm>
          <a:prstGeom prst="ellips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CA" altLang="en-US" sz="1800" b="1">
              <a:solidFill>
                <a:srgbClr val="000000"/>
              </a:solidFill>
            </a:endParaRPr>
          </a:p>
        </p:txBody>
      </p:sp>
      <p:cxnSp>
        <p:nvCxnSpPr>
          <p:cNvPr id="5" name="Connecteur droit avec flèche 4"/>
          <p:cNvCxnSpPr>
            <a:cxnSpLocks noChangeShapeType="1"/>
          </p:cNvCxnSpPr>
          <p:nvPr/>
        </p:nvCxnSpPr>
        <p:spPr bwMode="auto">
          <a:xfrm flipH="1">
            <a:off x="2667000" y="4038600"/>
            <a:ext cx="152400" cy="1524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3613150"/>
            <a:ext cx="8610600" cy="522288"/>
          </a:xfrm>
          <a:prstGeom prst="rect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CA" altLang="en-US" sz="1800" b="1">
              <a:solidFill>
                <a:srgbClr val="000000"/>
              </a:solidFill>
            </a:endParaRPr>
          </a:p>
        </p:txBody>
      </p:sp>
      <p:sp>
        <p:nvSpPr>
          <p:cNvPr id="9" name="Ellipse 8"/>
          <p:cNvSpPr>
            <a:spLocks noChangeArrowheads="1"/>
          </p:cNvSpPr>
          <p:nvPr/>
        </p:nvSpPr>
        <p:spPr bwMode="auto">
          <a:xfrm>
            <a:off x="1806575" y="4378325"/>
            <a:ext cx="481013" cy="560388"/>
          </a:xfrm>
          <a:prstGeom prst="ellipse">
            <a:avLst/>
          </a:prstGeom>
          <a:noFill/>
          <a:ln w="28575" algn="ctr">
            <a:solidFill>
              <a:srgbClr val="00B05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CA" altLang="en-US" sz="1800" b="1">
              <a:solidFill>
                <a:srgbClr val="000000"/>
              </a:solidFill>
            </a:endParaRPr>
          </a:p>
        </p:txBody>
      </p:sp>
      <p:sp>
        <p:nvSpPr>
          <p:cNvPr id="10" name="Ellipse 9"/>
          <p:cNvSpPr>
            <a:spLocks noChangeArrowheads="1"/>
          </p:cNvSpPr>
          <p:nvPr/>
        </p:nvSpPr>
        <p:spPr bwMode="auto">
          <a:xfrm>
            <a:off x="2362200" y="4378325"/>
            <a:ext cx="415925" cy="560388"/>
          </a:xfrm>
          <a:prstGeom prst="ellipse">
            <a:avLst/>
          </a:prstGeom>
          <a:noFill/>
          <a:ln w="28575" algn="ctr">
            <a:solidFill>
              <a:srgbClr val="00B05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CA" altLang="en-US" sz="1800" b="1">
              <a:solidFill>
                <a:srgbClr val="000000"/>
              </a:solidFill>
            </a:endParaRPr>
          </a:p>
        </p:txBody>
      </p:sp>
      <p:sp>
        <p:nvSpPr>
          <p:cNvPr id="69774" name="Text Box 4"/>
          <p:cNvSpPr txBox="1">
            <a:spLocks noChangeArrowheads="1"/>
          </p:cNvSpPr>
          <p:nvPr/>
        </p:nvSpPr>
        <p:spPr bwMode="auto">
          <a:xfrm>
            <a:off x="2267744" y="6498266"/>
            <a:ext cx="64674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FontTx/>
              <a:buNone/>
            </a:pP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Auray-Blais C, </a:t>
            </a:r>
            <a:r>
              <a:rPr lang="fr-FR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et al. Clin </a:t>
            </a:r>
            <a:r>
              <a:rPr lang="fr-FR" altLang="en-US" sz="1600" i="1" dirty="0" err="1">
                <a:solidFill>
                  <a:schemeClr val="tx1"/>
                </a:solidFill>
                <a:cs typeface="Arial" panose="020B0604020202020204" pitchFamily="34" charset="0"/>
              </a:rPr>
              <a:t>Chim</a:t>
            </a:r>
            <a:r>
              <a:rPr lang="fr-FR" alt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 Acta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. 2015; 438: 195</a:t>
            </a:r>
            <a:r>
              <a:rPr lang="en-GB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–</a:t>
            </a:r>
            <a:r>
              <a:rPr lang="fr-FR" altLang="en-US" sz="1600" dirty="0">
                <a:solidFill>
                  <a:schemeClr val="tx1"/>
                </a:solidFill>
                <a:cs typeface="Arial" panose="020B0604020202020204" pitchFamily="34" charset="0"/>
              </a:rPr>
              <a:t>204</a:t>
            </a:r>
          </a:p>
        </p:txBody>
      </p:sp>
      <p:sp>
        <p:nvSpPr>
          <p:cNvPr id="69779" name="TextBox 3"/>
          <p:cNvSpPr txBox="1">
            <a:spLocks noChangeArrowheads="1"/>
          </p:cNvSpPr>
          <p:nvPr/>
        </p:nvSpPr>
        <p:spPr bwMode="auto">
          <a:xfrm>
            <a:off x="1651000" y="1817688"/>
            <a:ext cx="241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chemeClr val="tx1"/>
                </a:solidFill>
              </a:rPr>
              <a:t>*</a:t>
            </a:r>
          </a:p>
        </p:txBody>
      </p:sp>
      <p:cxnSp>
        <p:nvCxnSpPr>
          <p:cNvPr id="16" name="Connecteur droit 15"/>
          <p:cNvCxnSpPr/>
          <p:nvPr/>
        </p:nvCxnSpPr>
        <p:spPr>
          <a:xfrm>
            <a:off x="463776" y="647700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463776" y="1268760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95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-113807"/>
            <a:ext cx="9144000" cy="1143001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normAutofit/>
          </a:bodyPr>
          <a:lstStyle/>
          <a:p>
            <a:r>
              <a:rPr lang="en-CA" altLang="fr-FR" sz="4000" b="1" dirty="0" smtClean="0">
                <a:latin typeface="+mn-lt"/>
              </a:rPr>
              <a:t>Biomarkers for </a:t>
            </a:r>
            <a:r>
              <a:rPr lang="en-CA" altLang="fr-FR" sz="4000" b="1" dirty="0" err="1" smtClean="0">
                <a:latin typeface="+mn-lt"/>
              </a:rPr>
              <a:t>Fabry</a:t>
            </a:r>
            <a:r>
              <a:rPr lang="en-CA" altLang="fr-FR" sz="4000" b="1" dirty="0" smtClean="0">
                <a:latin typeface="+mn-lt"/>
              </a:rPr>
              <a:t> Disease</a:t>
            </a:r>
            <a:endParaRPr lang="fr-FR" altLang="fr-FR" sz="4000" b="1" dirty="0" smtClean="0">
              <a:latin typeface="+mn-lt"/>
            </a:endParaRPr>
          </a:p>
        </p:txBody>
      </p:sp>
      <p:sp>
        <p:nvSpPr>
          <p:cNvPr id="2" name="Organigramme : Connecteur 1"/>
          <p:cNvSpPr>
            <a:spLocks noChangeArrowheads="1"/>
          </p:cNvSpPr>
          <p:nvPr/>
        </p:nvSpPr>
        <p:spPr bwMode="auto">
          <a:xfrm>
            <a:off x="127000" y="1243013"/>
            <a:ext cx="3624263" cy="2130425"/>
          </a:xfrm>
          <a:prstGeom prst="flowChartConnector">
            <a:avLst/>
          </a:prstGeom>
          <a:solidFill>
            <a:srgbClr val="F76047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CA" altLang="en-US" sz="1800" b="1">
              <a:solidFill>
                <a:schemeClr val="tx1"/>
              </a:solidFill>
            </a:endParaRPr>
          </a:p>
        </p:txBody>
      </p:sp>
      <p:sp>
        <p:nvSpPr>
          <p:cNvPr id="129039" name="Text Box 15"/>
          <p:cNvSpPr txBox="1">
            <a:spLocks noChangeArrowheads="1"/>
          </p:cNvSpPr>
          <p:nvPr/>
        </p:nvSpPr>
        <p:spPr bwMode="auto">
          <a:xfrm>
            <a:off x="339725" y="1889125"/>
            <a:ext cx="2809875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CA" altLang="fr-FR" b="1">
                <a:solidFill>
                  <a:srgbClr val="333399"/>
                </a:solidFill>
              </a:rPr>
              <a:t>Urinary Gb</a:t>
            </a:r>
            <a:r>
              <a:rPr lang="en-CA" altLang="fr-FR" b="1" baseline="-25000">
                <a:solidFill>
                  <a:srgbClr val="333399"/>
                </a:solidFill>
              </a:rPr>
              <a:t>3</a:t>
            </a:r>
            <a:endParaRPr lang="fr-FR" altLang="fr-FR" b="1" baseline="-25000">
              <a:solidFill>
                <a:srgbClr val="333399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1C1CE4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892922" y="1312263"/>
            <a:ext cx="3812678" cy="2970790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29048" name="Text Box 24"/>
          <p:cNvSpPr txBox="1">
            <a:spLocks noChangeArrowheads="1"/>
          </p:cNvSpPr>
          <p:nvPr/>
        </p:nvSpPr>
        <p:spPr bwMode="auto">
          <a:xfrm>
            <a:off x="3108325" y="1987550"/>
            <a:ext cx="3554413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CA" altLang="fr-FR" sz="2800" b="1">
                <a:sym typeface="Wingdings" panose="05000000000000000000" pitchFamily="2" charset="2"/>
              </a:rPr>
              <a:t>32 Urinary </a:t>
            </a:r>
            <a:r>
              <a:rPr lang="en-CA" altLang="fr-FR" sz="2800" b="1"/>
              <a:t>Gb</a:t>
            </a:r>
            <a:r>
              <a:rPr lang="en-CA" altLang="fr-FR" sz="2800" b="1" baseline="-25000"/>
              <a:t>3 </a:t>
            </a:r>
            <a:r>
              <a:rPr lang="en-CA" altLang="fr-FR" sz="2800" b="1"/>
              <a:t>analogues/isoforms</a:t>
            </a:r>
            <a:r>
              <a:rPr lang="en-CA" altLang="fr-FR" sz="2800" b="1">
                <a:sym typeface="Wingdings" panose="05000000000000000000" pitchFamily="2" charset="2"/>
              </a:rPr>
              <a:t> </a:t>
            </a:r>
            <a:endParaRPr lang="fr-FR" altLang="fr-FR" sz="2800" b="1">
              <a:sym typeface="Wingdings" panose="05000000000000000000" pitchFamily="2" charset="2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2550" y="2637220"/>
            <a:ext cx="3071316" cy="2355741"/>
          </a:xfrm>
          <a:prstGeom prst="rect">
            <a:avLst/>
          </a:prstGeom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 extrusionH="76200">
            <a:bevelT/>
            <a:extrusionClr>
              <a:srgbClr val="EA14DB"/>
            </a:extrusionClr>
          </a:sp3d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FE73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028038" y="2969612"/>
            <a:ext cx="3472748" cy="2128692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417513" y="3162300"/>
            <a:ext cx="3276600" cy="138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CA" altLang="fr-FR" sz="2800" b="1">
                <a:solidFill>
                  <a:srgbClr val="4040C0"/>
                </a:solidFill>
                <a:sym typeface="Wingdings" panose="05000000000000000000" pitchFamily="2" charset="2"/>
              </a:rPr>
              <a:t>8 Methylated </a:t>
            </a:r>
            <a:br>
              <a:rPr lang="en-CA" altLang="fr-FR" sz="2800" b="1">
                <a:solidFill>
                  <a:srgbClr val="4040C0"/>
                </a:solidFill>
                <a:sym typeface="Wingdings" panose="05000000000000000000" pitchFamily="2" charset="2"/>
              </a:rPr>
            </a:br>
            <a:r>
              <a:rPr lang="en-CA" altLang="fr-FR" sz="2800" b="1">
                <a:solidFill>
                  <a:srgbClr val="4040C0"/>
                </a:solidFill>
                <a:sym typeface="Wingdings" panose="05000000000000000000" pitchFamily="2" charset="2"/>
              </a:rPr>
              <a:t>Urinary </a:t>
            </a:r>
            <a:r>
              <a:rPr lang="en-CA" altLang="fr-FR" sz="2800" b="1">
                <a:solidFill>
                  <a:srgbClr val="4040C0"/>
                </a:solidFill>
              </a:rPr>
              <a:t>Gb</a:t>
            </a:r>
            <a:r>
              <a:rPr lang="en-CA" altLang="fr-FR" sz="2800" b="1" baseline="-25000">
                <a:solidFill>
                  <a:srgbClr val="4040C0"/>
                </a:solidFill>
              </a:rPr>
              <a:t>3 </a:t>
            </a:r>
            <a:r>
              <a:rPr lang="en-CA" altLang="fr-FR" sz="2800" b="1">
                <a:solidFill>
                  <a:srgbClr val="4040C0"/>
                </a:solidFill>
              </a:rPr>
              <a:t>isoforms</a:t>
            </a:r>
            <a:r>
              <a:rPr lang="en-CA" altLang="fr-FR" sz="2800" b="1">
                <a:solidFill>
                  <a:srgbClr val="4040C0"/>
                </a:solidFill>
                <a:sym typeface="Wingdings" panose="05000000000000000000" pitchFamily="2" charset="2"/>
              </a:rPr>
              <a:t> </a:t>
            </a:r>
            <a:endParaRPr lang="fr-FR" altLang="fr-FR" sz="2800" b="1">
              <a:solidFill>
                <a:srgbClr val="4040C0"/>
              </a:solidFill>
              <a:sym typeface="Wingdings" panose="05000000000000000000" pitchFamily="2" charset="2"/>
            </a:endParaRPr>
          </a:p>
        </p:txBody>
      </p:sp>
      <p:sp>
        <p:nvSpPr>
          <p:cNvPr id="129044" name="Text Box 20"/>
          <p:cNvSpPr txBox="1">
            <a:spLocks noChangeArrowheads="1"/>
          </p:cNvSpPr>
          <p:nvPr/>
        </p:nvSpPr>
        <p:spPr bwMode="auto">
          <a:xfrm>
            <a:off x="2927350" y="3649663"/>
            <a:ext cx="36734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CA" altLang="fr-FR" sz="2900" b="1" dirty="0">
                <a:solidFill>
                  <a:srgbClr val="333399"/>
                </a:solidFill>
              </a:rPr>
              <a:t>Urinary &amp; plasma </a:t>
            </a:r>
            <a:br>
              <a:rPr lang="en-CA" altLang="fr-FR" sz="2900" b="1" dirty="0">
                <a:solidFill>
                  <a:srgbClr val="333399"/>
                </a:solidFill>
              </a:rPr>
            </a:br>
            <a:r>
              <a:rPr lang="en-CA" altLang="fr-FR" sz="2900" b="1" dirty="0">
                <a:solidFill>
                  <a:srgbClr val="333399"/>
                </a:solidFill>
              </a:rPr>
              <a:t>lyso-Gb</a:t>
            </a:r>
            <a:r>
              <a:rPr lang="en-CA" altLang="fr-FR" sz="2900" b="1" baseline="-25000" dirty="0">
                <a:solidFill>
                  <a:srgbClr val="333399"/>
                </a:solidFill>
              </a:rPr>
              <a:t>3 </a:t>
            </a:r>
            <a:br>
              <a:rPr lang="en-CA" altLang="fr-FR" sz="2900" b="1" baseline="-25000" dirty="0">
                <a:solidFill>
                  <a:srgbClr val="333399"/>
                </a:solidFill>
              </a:rPr>
            </a:br>
            <a:endParaRPr lang="fr-FR" altLang="fr-FR" sz="2900" b="1" dirty="0">
              <a:solidFill>
                <a:srgbClr val="333399"/>
              </a:solidFill>
            </a:endParaRPr>
          </a:p>
        </p:txBody>
      </p:sp>
      <p:sp>
        <p:nvSpPr>
          <p:cNvPr id="10" name="Rectangle à coins arrondis 9"/>
          <p:cNvSpPr>
            <a:spLocks noChangeArrowheads="1"/>
          </p:cNvSpPr>
          <p:nvPr/>
        </p:nvSpPr>
        <p:spPr bwMode="auto">
          <a:xfrm>
            <a:off x="6661150" y="3924300"/>
            <a:ext cx="2427288" cy="1892300"/>
          </a:xfrm>
          <a:prstGeom prst="roundRect">
            <a:avLst>
              <a:gd name="adj" fmla="val 16667"/>
            </a:avLst>
          </a:prstGeom>
          <a:solidFill>
            <a:srgbClr val="66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CA" altLang="en-US" sz="1800" b="1">
              <a:solidFill>
                <a:schemeClr val="tx1"/>
              </a:solidFill>
            </a:endParaRPr>
          </a:p>
        </p:txBody>
      </p:sp>
      <p:sp>
        <p:nvSpPr>
          <p:cNvPr id="129036" name="Text Box 12"/>
          <p:cNvSpPr txBox="1">
            <a:spLocks noChangeArrowheads="1"/>
          </p:cNvSpPr>
          <p:nvPr/>
        </p:nvSpPr>
        <p:spPr bwMode="auto">
          <a:xfrm>
            <a:off x="6450013" y="4095750"/>
            <a:ext cx="2849562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  <a:defRPr/>
            </a:pPr>
            <a:r>
              <a:rPr lang="en-CA" altLang="fr-FR" sz="2400" b="1" dirty="0" err="1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Fabry</a:t>
            </a:r>
            <a:r>
              <a:rPr lang="en-CA" altLang="fr-FR" sz="2400" b="1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Patients</a:t>
            </a:r>
            <a:br>
              <a:rPr lang="en-CA" altLang="fr-FR" sz="2400" b="1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</a:br>
            <a:r>
              <a:rPr lang="en-CA" altLang="fr-FR" sz="2400" b="1" dirty="0" smtClean="0">
                <a:solidFill>
                  <a:schemeClr val="accent2">
                    <a:lumMod val="75000"/>
                  </a:schemeClr>
                </a:solidFill>
                <a:sym typeface="Wingdings 3" panose="05040102010807070707" pitchFamily="18" charset="2"/>
              </a:rPr>
              <a:t></a:t>
            </a:r>
            <a:r>
              <a:rPr lang="en-CA" altLang="fr-FR" sz="2400" b="1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/>
            </a:r>
            <a:br>
              <a:rPr lang="en-CA" altLang="fr-FR" sz="2400" b="1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</a:br>
            <a:r>
              <a:rPr lang="en-CA" altLang="fr-FR" sz="2400" b="1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Complete Profile</a:t>
            </a:r>
            <a:br>
              <a:rPr lang="en-CA" altLang="fr-FR" sz="2400" b="1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</a:br>
            <a:r>
              <a:rPr lang="en-CA" altLang="fr-FR" sz="2400" b="1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Evaluation</a:t>
            </a:r>
            <a:endParaRPr lang="fr-FR" altLang="fr-FR" sz="24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9" name="Connecteur droit 18"/>
          <p:cNvCxnSpPr>
            <a:cxnSpLocks noChangeShapeType="1"/>
          </p:cNvCxnSpPr>
          <p:nvPr/>
        </p:nvCxnSpPr>
        <p:spPr bwMode="auto">
          <a:xfrm flipH="1" flipV="1">
            <a:off x="6423028" y="3403600"/>
            <a:ext cx="212722" cy="1694704"/>
          </a:xfrm>
          <a:prstGeom prst="line">
            <a:avLst/>
          </a:prstGeom>
          <a:noFill/>
          <a:ln w="28575" algn="ctr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Connecteur droit 23"/>
          <p:cNvCxnSpPr>
            <a:cxnSpLocks noChangeShapeType="1"/>
          </p:cNvCxnSpPr>
          <p:nvPr/>
        </p:nvCxnSpPr>
        <p:spPr bwMode="auto">
          <a:xfrm flipH="1" flipV="1">
            <a:off x="5964238" y="4725144"/>
            <a:ext cx="671512" cy="288925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5" name="Image 44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ED6FE7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66800" y="4455006"/>
            <a:ext cx="4030526" cy="1684789"/>
          </a:xfrm>
          <a:prstGeom prst="rect">
            <a:avLst/>
          </a:prstGeom>
          <a:ln>
            <a:solidFill>
              <a:srgbClr val="0000FF"/>
            </a:solidFill>
          </a:ln>
          <a:effectLst>
            <a:softEdge rad="50800"/>
          </a:effectLst>
        </p:spPr>
      </p:pic>
      <p:sp>
        <p:nvSpPr>
          <p:cNvPr id="46" name="Text Box 20"/>
          <p:cNvSpPr txBox="1">
            <a:spLocks noChangeArrowheads="1"/>
          </p:cNvSpPr>
          <p:nvPr/>
        </p:nvSpPr>
        <p:spPr bwMode="auto">
          <a:xfrm>
            <a:off x="1277938" y="4476750"/>
            <a:ext cx="3671887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CA" altLang="fr-FR" sz="2900" b="1" baseline="-25000" dirty="0">
                <a:solidFill>
                  <a:srgbClr val="333399"/>
                </a:solidFill>
              </a:rPr>
              <a:t/>
            </a:r>
            <a:br>
              <a:rPr lang="en-CA" altLang="fr-FR" sz="2900" b="1" baseline="-25000" dirty="0">
                <a:solidFill>
                  <a:srgbClr val="333399"/>
                </a:solidFill>
              </a:rPr>
            </a:br>
            <a:r>
              <a:rPr lang="en-CA" altLang="fr-FR" sz="2900" b="1" dirty="0">
                <a:solidFill>
                  <a:srgbClr val="333399"/>
                </a:solidFill>
              </a:rPr>
              <a:t>7 Urine &amp; plasma lyso-Gb</a:t>
            </a:r>
            <a:r>
              <a:rPr lang="en-CA" altLang="fr-FR" sz="2900" b="1" baseline="-25000" dirty="0">
                <a:solidFill>
                  <a:srgbClr val="333399"/>
                </a:solidFill>
              </a:rPr>
              <a:t>3</a:t>
            </a:r>
            <a:r>
              <a:rPr lang="en-CA" altLang="fr-FR" sz="2900" b="1" dirty="0">
                <a:solidFill>
                  <a:srgbClr val="333399"/>
                </a:solidFill>
              </a:rPr>
              <a:t> analogues  </a:t>
            </a:r>
            <a:endParaRPr lang="fr-FR" altLang="fr-FR" sz="2900" b="1" dirty="0">
              <a:solidFill>
                <a:srgbClr val="333399"/>
              </a:solidFill>
            </a:endParaRPr>
          </a:p>
        </p:txBody>
      </p:sp>
      <p:cxnSp>
        <p:nvCxnSpPr>
          <p:cNvPr id="129034" name="Connecteur droit 129033"/>
          <p:cNvCxnSpPr>
            <a:cxnSpLocks noChangeShapeType="1"/>
          </p:cNvCxnSpPr>
          <p:nvPr/>
        </p:nvCxnSpPr>
        <p:spPr bwMode="auto">
          <a:xfrm flipH="1">
            <a:off x="5038725" y="5041900"/>
            <a:ext cx="1628775" cy="220663"/>
          </a:xfrm>
          <a:prstGeom prst="line">
            <a:avLst/>
          </a:prstGeom>
          <a:noFill/>
          <a:ln w="28575" algn="ctr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9037" name="Ellipse 129036"/>
          <p:cNvSpPr>
            <a:spLocks noChangeArrowheads="1"/>
          </p:cNvSpPr>
          <p:nvPr/>
        </p:nvSpPr>
        <p:spPr bwMode="auto">
          <a:xfrm>
            <a:off x="1968500" y="2146300"/>
            <a:ext cx="2506663" cy="2797175"/>
          </a:xfrm>
          <a:prstGeom prst="ellipse">
            <a:avLst/>
          </a:prstGeom>
          <a:noFill/>
          <a:ln w="38100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CA" altLang="en-US" sz="1800" b="1">
              <a:solidFill>
                <a:schemeClr val="tx1"/>
              </a:solidFill>
            </a:endParaRPr>
          </a:p>
        </p:txBody>
      </p:sp>
      <p:cxnSp>
        <p:nvCxnSpPr>
          <p:cNvPr id="21" name="Connecteur droit 20"/>
          <p:cNvCxnSpPr/>
          <p:nvPr/>
        </p:nvCxnSpPr>
        <p:spPr>
          <a:xfrm>
            <a:off x="463776" y="980728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463776" y="630932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32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9039" grpId="0"/>
      <p:bldP spid="129048" grpId="0"/>
      <p:bldP spid="27" grpId="0"/>
      <p:bldP spid="129044" grpId="0"/>
      <p:bldP spid="10" grpId="0" animBg="1"/>
      <p:bldP spid="129036" grpId="0"/>
      <p:bldP spid="46" grpId="0"/>
      <p:bldP spid="12903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34480"/>
            <a:ext cx="9372601" cy="4525963"/>
          </a:xfrm>
        </p:spPr>
        <p:txBody>
          <a:bodyPr/>
          <a:lstStyle/>
          <a:p>
            <a:pPr marL="0" indent="0">
              <a:spcBef>
                <a:spcPts val="3000"/>
              </a:spcBef>
              <a:buClr>
                <a:schemeClr val="accent2">
                  <a:lumMod val="40000"/>
                  <a:lumOff val="60000"/>
                </a:schemeClr>
              </a:buClr>
              <a:buNone/>
              <a:defRPr/>
            </a:pPr>
            <a:r>
              <a:rPr lang="en-GB" sz="2500" dirty="0" smtClean="0">
                <a:solidFill>
                  <a:srgbClr val="0000FF"/>
                </a:solidFill>
                <a:sym typeface="Wingdings 3" panose="05040102010807070707" pitchFamily="18" charset="2"/>
              </a:rPr>
              <a:t></a:t>
            </a:r>
            <a:r>
              <a:rPr lang="en-GB" sz="2500" dirty="0" smtClean="0">
                <a:sym typeface="Wingdings 3" panose="05040102010807070707" pitchFamily="18" charset="2"/>
              </a:rPr>
              <a:t> </a:t>
            </a:r>
            <a:r>
              <a:rPr lang="en-GB" sz="2500" dirty="0" smtClean="0"/>
              <a:t>Relative quantification of lyso-Gb</a:t>
            </a:r>
            <a:r>
              <a:rPr lang="en-GB" sz="2500" baseline="-25000" dirty="0" smtClean="0"/>
              <a:t>3</a:t>
            </a:r>
            <a:r>
              <a:rPr lang="en-GB" sz="2500" dirty="0" smtClean="0"/>
              <a:t> </a:t>
            </a:r>
            <a:r>
              <a:rPr lang="en-GB" sz="2500" dirty="0"/>
              <a:t>&amp;</a:t>
            </a:r>
            <a:r>
              <a:rPr lang="en-GB" sz="2500" dirty="0" smtClean="0"/>
              <a:t> analogues is important for: detection, diagnosis, monitoring response to therapy</a:t>
            </a:r>
            <a:endParaRPr lang="en-GB" sz="2500" baseline="-25000" dirty="0" smtClean="0"/>
          </a:p>
          <a:p>
            <a:pPr marL="0" indent="0">
              <a:spcBef>
                <a:spcPts val="3000"/>
              </a:spcBef>
              <a:buClr>
                <a:schemeClr val="accent2">
                  <a:lumMod val="40000"/>
                  <a:lumOff val="60000"/>
                </a:schemeClr>
              </a:buClr>
              <a:buNone/>
              <a:defRPr/>
            </a:pPr>
            <a:r>
              <a:rPr lang="en-GB" sz="2500" dirty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en-GB" sz="2500" dirty="0" smtClean="0"/>
              <a:t>Lyso-Gb</a:t>
            </a:r>
            <a:r>
              <a:rPr lang="en-GB" sz="2500" baseline="-25000" dirty="0" smtClean="0"/>
              <a:t>3</a:t>
            </a:r>
            <a:r>
              <a:rPr lang="en-GB" sz="2500" dirty="0" smtClean="0"/>
              <a:t> analogues offer the possibility to detect </a:t>
            </a:r>
            <a:r>
              <a:rPr lang="en-GB" sz="2500" dirty="0" err="1" smtClean="0"/>
              <a:t>Fabry</a:t>
            </a:r>
            <a:r>
              <a:rPr lang="en-GB" sz="2500" dirty="0" smtClean="0"/>
              <a:t> patients with late onset variants where Gb</a:t>
            </a:r>
            <a:r>
              <a:rPr lang="en-GB" sz="2500" baseline="-25000" dirty="0" smtClean="0"/>
              <a:t>3</a:t>
            </a:r>
            <a:r>
              <a:rPr lang="en-GB" sz="2500" dirty="0" smtClean="0"/>
              <a:t> </a:t>
            </a:r>
            <a:r>
              <a:rPr lang="en-GB" sz="2500" dirty="0"/>
              <a:t>&amp;</a:t>
            </a:r>
            <a:r>
              <a:rPr lang="en-GB" sz="2500" dirty="0" smtClean="0"/>
              <a:t> lyso-Gb</a:t>
            </a:r>
            <a:r>
              <a:rPr lang="en-GB" sz="2500" baseline="-25000" dirty="0" smtClean="0"/>
              <a:t>3 </a:t>
            </a:r>
            <a:r>
              <a:rPr lang="en-GB" sz="2500" dirty="0" smtClean="0"/>
              <a:t>are normal</a:t>
            </a:r>
          </a:p>
          <a:p>
            <a:pPr marL="0" indent="0">
              <a:spcBef>
                <a:spcPts val="3000"/>
              </a:spcBef>
              <a:buClr>
                <a:schemeClr val="accent2">
                  <a:lumMod val="40000"/>
                  <a:lumOff val="60000"/>
                </a:schemeClr>
              </a:buClr>
              <a:buNone/>
              <a:defRPr/>
            </a:pPr>
            <a:r>
              <a:rPr lang="en-GB" sz="2500" dirty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en-GB" sz="2500" dirty="0" smtClean="0"/>
              <a:t>There is a metabolic pathway between Gb</a:t>
            </a:r>
            <a:r>
              <a:rPr lang="en-GB" sz="2500" baseline="-25000" dirty="0" smtClean="0"/>
              <a:t>3</a:t>
            </a:r>
            <a:r>
              <a:rPr lang="en-GB" sz="2500" dirty="0" smtClean="0"/>
              <a:t> </a:t>
            </a:r>
            <a:r>
              <a:rPr lang="en-GB" sz="2500" dirty="0"/>
              <a:t>&amp;</a:t>
            </a:r>
            <a:r>
              <a:rPr lang="en-GB" sz="2500" dirty="0" smtClean="0"/>
              <a:t> </a:t>
            </a:r>
            <a:r>
              <a:rPr lang="en-GB" sz="2500" dirty="0"/>
              <a:t>lyso-</a:t>
            </a:r>
            <a:r>
              <a:rPr lang="en-GB" sz="2500" dirty="0" smtClean="0"/>
              <a:t>Gb</a:t>
            </a:r>
            <a:r>
              <a:rPr lang="en-GB" sz="2500" baseline="-25000" dirty="0" smtClean="0"/>
              <a:t>3</a:t>
            </a:r>
            <a:r>
              <a:rPr lang="en-GB" sz="2500" dirty="0" smtClean="0"/>
              <a:t> </a:t>
            </a:r>
          </a:p>
          <a:p>
            <a:pPr marL="0" indent="0">
              <a:spcBef>
                <a:spcPts val="3000"/>
              </a:spcBef>
              <a:buClr>
                <a:schemeClr val="accent2">
                  <a:lumMod val="40000"/>
                  <a:lumOff val="60000"/>
                </a:schemeClr>
              </a:buClr>
              <a:buNone/>
              <a:defRPr/>
            </a:pPr>
            <a:r>
              <a:rPr lang="en-GB" sz="2500" dirty="0">
                <a:solidFill>
                  <a:srgbClr val="0000FF"/>
                </a:solidFill>
                <a:sym typeface="Wingdings 3" panose="05040102010807070707" pitchFamily="18" charset="2"/>
              </a:rPr>
              <a:t> </a:t>
            </a:r>
            <a:r>
              <a:rPr lang="en-GB" sz="2500" dirty="0" smtClean="0"/>
              <a:t>Urine Lyso-Gb</a:t>
            </a:r>
            <a:r>
              <a:rPr lang="en-GB" sz="2500" baseline="-25000" dirty="0" smtClean="0"/>
              <a:t>3</a:t>
            </a:r>
            <a:r>
              <a:rPr lang="en-GB" sz="2500" dirty="0" smtClean="0"/>
              <a:t> analogues at </a:t>
            </a:r>
            <a:r>
              <a:rPr lang="en-GB" sz="2500" i="1" dirty="0" smtClean="0"/>
              <a:t>m/z</a:t>
            </a:r>
            <a:r>
              <a:rPr lang="en-GB" sz="2500" dirty="0" smtClean="0"/>
              <a:t> +16, +34 correlate with LVMI in patients with a cardiac variant mutation (Taipei)</a:t>
            </a:r>
            <a:endParaRPr lang="en-GB" sz="2500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463776" y="1268760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463776" y="6309320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47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12" y="-215147"/>
            <a:ext cx="9144000" cy="1143000"/>
          </a:xfrm>
        </p:spPr>
        <p:txBody>
          <a:bodyPr>
            <a:normAutofit/>
          </a:bodyPr>
          <a:lstStyle/>
          <a:p>
            <a:r>
              <a:rPr lang="fr-CA" sz="3600" b="1" dirty="0" err="1" smtClean="0"/>
              <a:t>Acknowledgements</a:t>
            </a:r>
            <a:endParaRPr lang="fr-CA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763" y="922717"/>
            <a:ext cx="5040051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CA" sz="2000" b="1" dirty="0" smtClean="0"/>
              <a:t>All Fabry patients</a:t>
            </a:r>
          </a:p>
          <a:p>
            <a:pPr marL="0" indent="0">
              <a:buNone/>
            </a:pPr>
            <a:r>
              <a:rPr lang="fr-CA" sz="2000" b="1" dirty="0" smtClean="0"/>
              <a:t>Provincial </a:t>
            </a:r>
            <a:r>
              <a:rPr lang="fr-CA" sz="2000" b="1" dirty="0" err="1" smtClean="0"/>
              <a:t>Newborn</a:t>
            </a:r>
            <a:r>
              <a:rPr lang="fr-CA" sz="2000" b="1" dirty="0" smtClean="0"/>
              <a:t> Urine Screening Program</a:t>
            </a:r>
            <a:r>
              <a:rPr lang="fr-CA" sz="2000" dirty="0" smtClean="0"/>
              <a:t/>
            </a:r>
            <a:br>
              <a:rPr lang="fr-CA" sz="2000" dirty="0" smtClean="0"/>
            </a:br>
            <a:r>
              <a:rPr lang="fr-CA" sz="2000" dirty="0" smtClean="0"/>
              <a:t>	- Jocelyne </a:t>
            </a:r>
            <a:r>
              <a:rPr lang="fr-CA" sz="2000" dirty="0" err="1" smtClean="0"/>
              <a:t>Therrien</a:t>
            </a:r>
            <a:endParaRPr lang="fr-CA" sz="2000" dirty="0" smtClean="0"/>
          </a:p>
          <a:p>
            <a:pPr marL="0" indent="0">
              <a:buNone/>
            </a:pPr>
            <a:r>
              <a:rPr lang="fr-CA" sz="2000" dirty="0" smtClean="0"/>
              <a:t>	- Diane Galipeau</a:t>
            </a:r>
          </a:p>
          <a:p>
            <a:pPr marL="0" indent="0">
              <a:buNone/>
            </a:pPr>
            <a:r>
              <a:rPr lang="fr-CA" sz="2000" dirty="0" smtClean="0"/>
              <a:t>	- Claude </a:t>
            </a:r>
            <a:r>
              <a:rPr lang="fr-CA" sz="2000" dirty="0" err="1" smtClean="0"/>
              <a:t>Alie</a:t>
            </a:r>
            <a:endParaRPr lang="fr-CA" sz="2000" dirty="0" smtClean="0"/>
          </a:p>
          <a:p>
            <a:pPr marL="0" indent="0">
              <a:buNone/>
            </a:pPr>
            <a:r>
              <a:rPr lang="fr-CA" sz="2000" dirty="0" smtClean="0"/>
              <a:t>	- Sylvie Duplessis</a:t>
            </a:r>
          </a:p>
          <a:p>
            <a:pPr marL="0" indent="0">
              <a:buNone/>
            </a:pPr>
            <a:r>
              <a:rPr lang="fr-CA" sz="2000" dirty="0" smtClean="0"/>
              <a:t>	- Jean Béliveau</a:t>
            </a:r>
          </a:p>
          <a:p>
            <a:pPr marL="0" indent="0">
              <a:buNone/>
            </a:pPr>
            <a:r>
              <a:rPr lang="fr-CA" sz="2000" b="1" dirty="0" smtClean="0"/>
              <a:t>Mass </a:t>
            </a:r>
            <a:r>
              <a:rPr lang="fr-CA" sz="2000" b="1" dirty="0" err="1"/>
              <a:t>S</a:t>
            </a:r>
            <a:r>
              <a:rPr lang="fr-CA" sz="2000" b="1" dirty="0" err="1" smtClean="0"/>
              <a:t>pectrometry</a:t>
            </a:r>
            <a:r>
              <a:rPr lang="fr-CA" sz="2000" b="1" dirty="0" smtClean="0"/>
              <a:t> </a:t>
            </a:r>
            <a:r>
              <a:rPr lang="fr-CA" sz="2000" b="1" dirty="0" err="1" smtClean="0"/>
              <a:t>Research</a:t>
            </a:r>
            <a:r>
              <a:rPr lang="fr-CA" sz="2000" b="1" dirty="0" smtClean="0"/>
              <a:t> Team:</a:t>
            </a:r>
          </a:p>
          <a:p>
            <a:pPr marL="457200" lvl="1" indent="0">
              <a:buNone/>
            </a:pPr>
            <a:r>
              <a:rPr lang="fr-CA" sz="2000" dirty="0" smtClean="0"/>
              <a:t>- Pamela Lavoie</a:t>
            </a:r>
          </a:p>
          <a:p>
            <a:pPr marL="457200" lvl="1" indent="0">
              <a:buNone/>
            </a:pPr>
            <a:r>
              <a:rPr lang="fr-CA" sz="2000" dirty="0" smtClean="0"/>
              <a:t>- Michel Boutin</a:t>
            </a:r>
          </a:p>
          <a:p>
            <a:pPr marL="450850" indent="0">
              <a:buNone/>
            </a:pPr>
            <a:r>
              <a:rPr lang="fr-CA" sz="2000" dirty="0" smtClean="0"/>
              <a:t>- Mona Abaoui</a:t>
            </a:r>
          </a:p>
          <a:p>
            <a:pPr marL="450850" indent="0">
              <a:buFontTx/>
              <a:buChar char="-"/>
            </a:pPr>
            <a:r>
              <a:rPr lang="fr-CA" sz="2000" dirty="0" smtClean="0"/>
              <a:t> Philippe Provençal</a:t>
            </a:r>
          </a:p>
          <a:p>
            <a:pPr marL="450850" indent="0">
              <a:buFontTx/>
              <a:buChar char="-"/>
            </a:pPr>
            <a:r>
              <a:rPr lang="fr-CA" sz="2000" dirty="0" smtClean="0"/>
              <a:t> Mélanie Fortin</a:t>
            </a:r>
          </a:p>
          <a:p>
            <a:pPr marL="450850" indent="0">
              <a:buFontTx/>
              <a:buChar char="-"/>
            </a:pPr>
            <a:r>
              <a:rPr lang="fr-CA" sz="2000" dirty="0" smtClean="0"/>
              <a:t> Myriam Turgeon</a:t>
            </a:r>
          </a:p>
          <a:p>
            <a:pPr marL="450850" indent="-450850">
              <a:buNone/>
            </a:pPr>
            <a:r>
              <a:rPr lang="fr-CA" sz="2000" b="1" dirty="0" smtClean="0"/>
              <a:t>CFDI Team in Canada </a:t>
            </a:r>
            <a:r>
              <a:rPr lang="fr-CA" sz="2000" dirty="0" smtClean="0"/>
              <a:t/>
            </a:r>
            <a:br>
              <a:rPr lang="fr-CA" sz="2000" dirty="0" smtClean="0"/>
            </a:br>
            <a:endParaRPr lang="fr-CA" sz="20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11227" b="650"/>
          <a:stretch/>
        </p:blipFill>
        <p:spPr>
          <a:xfrm>
            <a:off x="4680012" y="3623404"/>
            <a:ext cx="4026024" cy="2649912"/>
          </a:xfrm>
          <a:ln>
            <a:solidFill>
              <a:schemeClr val="tx1"/>
            </a:solidFill>
          </a:ln>
        </p:spPr>
      </p:pic>
      <p:cxnSp>
        <p:nvCxnSpPr>
          <p:cNvPr id="7" name="Connecteur droit 6"/>
          <p:cNvCxnSpPr/>
          <p:nvPr/>
        </p:nvCxnSpPr>
        <p:spPr>
          <a:xfrm>
            <a:off x="463776" y="692696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11560" y="6525344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565" y="855653"/>
            <a:ext cx="3429171" cy="25157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4318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8"/>
          <p:cNvSpPr>
            <a:spLocks noChangeArrowheads="1"/>
          </p:cNvSpPr>
          <p:nvPr/>
        </p:nvSpPr>
        <p:spPr bwMode="auto">
          <a:xfrm>
            <a:off x="442913" y="1285875"/>
            <a:ext cx="8686800" cy="409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A6B1E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5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en-CA" altLang="en-US" sz="2800" b="1" dirty="0">
                <a:solidFill>
                  <a:srgbClr val="0000FF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</a:t>
            </a:r>
            <a:r>
              <a:rPr lang="fr-FR" altLang="en-US" sz="2800" b="1" dirty="0">
                <a:cs typeface="Arial" panose="020B0604020202020204" pitchFamily="34" charset="0"/>
              </a:rPr>
              <a:t> </a:t>
            </a:r>
            <a:r>
              <a:rPr lang="fr-FR" altLang="en-US" sz="2800" b="1" dirty="0" err="1">
                <a:solidFill>
                  <a:schemeClr val="tx1"/>
                </a:solidFill>
                <a:cs typeface="Arial" panose="020B0604020202020204" pitchFamily="34" charset="0"/>
              </a:rPr>
              <a:t>Shire</a:t>
            </a:r>
            <a:endParaRPr lang="fr-FR" altLang="en-US" sz="28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eaLnBrk="1" hangingPunct="1">
              <a:lnSpc>
                <a:spcPct val="155000"/>
              </a:lnSpc>
              <a:spcBef>
                <a:spcPct val="0"/>
              </a:spcBef>
              <a:buClrTx/>
              <a:buFont typeface="Wingdings" panose="05000000000000000000" pitchFamily="2" charset="2"/>
              <a:buNone/>
            </a:pPr>
            <a:r>
              <a:rPr lang="en-CA" altLang="en-US" sz="2800" b="1" dirty="0">
                <a:solidFill>
                  <a:srgbClr val="0000FF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</a:t>
            </a:r>
            <a:r>
              <a:rPr lang="en-CA" alt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CA" alt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Waters</a:t>
            </a:r>
          </a:p>
          <a:p>
            <a:pPr eaLnBrk="1" hangingPunct="1">
              <a:lnSpc>
                <a:spcPct val="155000"/>
              </a:lnSpc>
              <a:spcBef>
                <a:spcPct val="0"/>
              </a:spcBef>
              <a:buClrTx/>
              <a:buFontTx/>
              <a:buNone/>
            </a:pPr>
            <a:r>
              <a:rPr lang="en-CA" altLang="en-US" sz="2800" b="1" dirty="0">
                <a:solidFill>
                  <a:srgbClr val="0000FF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</a:t>
            </a:r>
            <a:r>
              <a:rPr lang="en-CA" alt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fr-FR" altLang="en-US" sz="2800" b="1" dirty="0" err="1">
                <a:solidFill>
                  <a:schemeClr val="tx1"/>
                </a:solidFill>
                <a:cs typeface="Arial" panose="020B0604020202020204" pitchFamily="34" charset="0"/>
              </a:rPr>
              <a:t>Genzyme</a:t>
            </a:r>
            <a:r>
              <a:rPr lang="fr-FR" alt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, A Sanofi </a:t>
            </a:r>
            <a:r>
              <a:rPr lang="fr-FR" altLang="en-US" sz="2800" b="1" dirty="0" err="1">
                <a:solidFill>
                  <a:schemeClr val="tx1"/>
                </a:solidFill>
                <a:cs typeface="Arial" panose="020B0604020202020204" pitchFamily="34" charset="0"/>
              </a:rPr>
              <a:t>Company</a:t>
            </a:r>
            <a:r>
              <a:rPr lang="fr-FR" alt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155000"/>
              </a:lnSpc>
              <a:spcBef>
                <a:spcPct val="0"/>
              </a:spcBef>
              <a:buClrTx/>
              <a:buFontTx/>
              <a:buNone/>
            </a:pPr>
            <a:r>
              <a:rPr lang="en-CA" altLang="en-US" sz="2800" b="1" dirty="0">
                <a:solidFill>
                  <a:srgbClr val="0000FF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</a:t>
            </a:r>
            <a:r>
              <a:rPr lang="en-CA" alt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CA" alt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Canadian Institutes of Health Research (CIHR)</a:t>
            </a:r>
          </a:p>
          <a:p>
            <a:pPr eaLnBrk="1" hangingPunct="1">
              <a:lnSpc>
                <a:spcPct val="155000"/>
              </a:lnSpc>
              <a:spcBef>
                <a:spcPct val="0"/>
              </a:spcBef>
              <a:buClrTx/>
              <a:buFontTx/>
              <a:buNone/>
            </a:pPr>
            <a:r>
              <a:rPr lang="en-CA" altLang="en-US" sz="2800" b="1" dirty="0">
                <a:solidFill>
                  <a:srgbClr val="0000FF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</a:t>
            </a:r>
            <a:r>
              <a:rPr lang="en-CA" altLang="en-US" sz="2800" b="1" dirty="0">
                <a:cs typeface="Arial" panose="020B0604020202020204" pitchFamily="34" charset="0"/>
                <a:sym typeface="Wingdings 3" panose="05040102010807070707" pitchFamily="18" charset="2"/>
              </a:rPr>
              <a:t> </a:t>
            </a:r>
            <a:r>
              <a:rPr lang="en-CA" alt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“La </a:t>
            </a:r>
            <a:r>
              <a:rPr lang="en-CA" altLang="en-US" sz="2800" b="1" dirty="0" err="1">
                <a:solidFill>
                  <a:schemeClr val="tx1"/>
                </a:solidFill>
                <a:cs typeface="Arial" panose="020B0604020202020204" pitchFamily="34" charset="0"/>
              </a:rPr>
              <a:t>Fondation</a:t>
            </a:r>
            <a:r>
              <a:rPr lang="en-CA" alt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 du CHUS Inc.”</a:t>
            </a:r>
          </a:p>
          <a:p>
            <a:pPr eaLnBrk="1" hangingPunct="1">
              <a:lnSpc>
                <a:spcPct val="155000"/>
              </a:lnSpc>
              <a:spcBef>
                <a:spcPct val="0"/>
              </a:spcBef>
              <a:buClrTx/>
              <a:buFontTx/>
              <a:buNone/>
            </a:pPr>
            <a:r>
              <a:rPr lang="en-CA" altLang="en-US" sz="2800" b="1" dirty="0">
                <a:solidFill>
                  <a:srgbClr val="0000FF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</a:t>
            </a:r>
            <a:r>
              <a:rPr lang="en-CA" altLang="en-US" sz="2800" b="1" dirty="0">
                <a:cs typeface="Arial" panose="020B0604020202020204" pitchFamily="34" charset="0"/>
                <a:sym typeface="Wingdings 3" panose="05040102010807070707" pitchFamily="18" charset="2"/>
              </a:rPr>
              <a:t> </a:t>
            </a:r>
            <a:r>
              <a:rPr lang="en-CA" alt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“La </a:t>
            </a:r>
            <a:r>
              <a:rPr lang="en-CA" altLang="en-US" sz="2800" b="1" dirty="0" err="1">
                <a:solidFill>
                  <a:schemeClr val="tx1"/>
                </a:solidFill>
                <a:cs typeface="Arial" panose="020B0604020202020204" pitchFamily="34" charset="0"/>
              </a:rPr>
              <a:t>Fondation</a:t>
            </a:r>
            <a:r>
              <a:rPr lang="en-CA" alt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 des </a:t>
            </a:r>
            <a:r>
              <a:rPr lang="en-CA" altLang="en-US" sz="2800" b="1" dirty="0" err="1">
                <a:solidFill>
                  <a:schemeClr val="tx1"/>
                </a:solidFill>
                <a:cs typeface="Arial" panose="020B0604020202020204" pitchFamily="34" charset="0"/>
              </a:rPr>
              <a:t>Étoiles</a:t>
            </a:r>
            <a:r>
              <a:rPr lang="en-CA" alt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”</a:t>
            </a:r>
          </a:p>
        </p:txBody>
      </p:sp>
      <p:sp>
        <p:nvSpPr>
          <p:cNvPr id="93187" name="Rectangle 9"/>
          <p:cNvSpPr txBox="1">
            <a:spLocks noChangeArrowheads="1"/>
          </p:cNvSpPr>
          <p:nvPr/>
        </p:nvSpPr>
        <p:spPr bwMode="auto">
          <a:xfrm>
            <a:off x="0" y="152400"/>
            <a:ext cx="91440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FF9900"/>
              </a:buClr>
              <a:buFont typeface="Wingdings" panose="05000000000000000000" pitchFamily="2" charset="2"/>
              <a:buChar char="Ø"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b="1" dirty="0">
                <a:solidFill>
                  <a:schemeClr val="tx1"/>
                </a:solidFill>
                <a:cs typeface="Arial" panose="020B0604020202020204" pitchFamily="34" charset="0"/>
              </a:rPr>
              <a:t>Acknowledgements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463776" y="1124744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463776" y="6525344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49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 descr="Papier de soie bleu"/>
          <p:cNvSpPr>
            <a:spLocks noChangeArrowheads="1"/>
          </p:cNvSpPr>
          <p:nvPr/>
        </p:nvSpPr>
        <p:spPr bwMode="auto">
          <a:xfrm>
            <a:off x="33338" y="71438"/>
            <a:ext cx="9144000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CA" altLang="en-US" sz="3200" b="1" dirty="0" err="1">
                <a:latin typeface="+mn-lt"/>
                <a:sym typeface="Wingdings" panose="05000000000000000000" pitchFamily="2" charset="2"/>
              </a:rPr>
              <a:t>Sherbrooke</a:t>
            </a:r>
            <a:r>
              <a:rPr lang="en-CA" altLang="en-US" sz="3200" b="1" dirty="0">
                <a:latin typeface="+mn-lt"/>
                <a:sym typeface="Wingdings" panose="05000000000000000000" pitchFamily="2" charset="2"/>
              </a:rPr>
              <a:t> Medical Centre (CHUS) </a:t>
            </a:r>
            <a:br>
              <a:rPr lang="en-CA" altLang="en-US" sz="3200" b="1" dirty="0">
                <a:latin typeface="+mn-lt"/>
                <a:sym typeface="Wingdings" panose="05000000000000000000" pitchFamily="2" charset="2"/>
              </a:rPr>
            </a:br>
            <a:r>
              <a:rPr lang="en-CA" altLang="en-US" sz="3200" b="1" dirty="0">
                <a:latin typeface="+mn-lt"/>
                <a:sym typeface="Wingdings" panose="05000000000000000000" pitchFamily="2" charset="2"/>
              </a:rPr>
              <a:t>Faculty of Medicine and Health Sciences </a:t>
            </a:r>
          </a:p>
        </p:txBody>
      </p:sp>
      <p:pic>
        <p:nvPicPr>
          <p:cNvPr id="92163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676400"/>
            <a:ext cx="7086600" cy="42894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eur droit 3"/>
          <p:cNvCxnSpPr/>
          <p:nvPr/>
        </p:nvCxnSpPr>
        <p:spPr>
          <a:xfrm>
            <a:off x="463776" y="1268760"/>
            <a:ext cx="8136904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463776" y="6525344"/>
            <a:ext cx="813690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57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8489</TotalTime>
  <Words>2747</Words>
  <Application>Microsoft Office PowerPoint</Application>
  <PresentationFormat>On-screen Show (4:3)</PresentationFormat>
  <Paragraphs>1044</Paragraphs>
  <Slides>63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66" baseType="lpstr">
      <vt:lpstr>Thème Office</vt:lpstr>
      <vt:lpstr>Photo Editor Photo</vt:lpstr>
      <vt:lpstr>CS ChemDraw Drawing</vt:lpstr>
      <vt:lpstr>PowerPoint Presentation</vt:lpstr>
      <vt:lpstr>PowerPoint Presentation</vt:lpstr>
      <vt:lpstr>PowerPoint Presentation</vt:lpstr>
      <vt:lpstr>PowerPoint Presentation</vt:lpstr>
      <vt:lpstr>Why Screen for Creatine Disorders?</vt:lpstr>
      <vt:lpstr>PowerPoint Presentation</vt:lpstr>
      <vt:lpstr>New Opportunities for Urine Screening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Enzyme replacement therapy Gb3 clearance from peritubular capillary endothelium </vt:lpstr>
      <vt:lpstr>Aims of Metabolomics in Biomedical Research</vt:lpstr>
      <vt:lpstr>Metabolomic Study for Fabry Disease   Targeting Basic Molecules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Biomarkers for Fabry Disease</vt:lpstr>
      <vt:lpstr>Conclusions</vt:lpstr>
      <vt:lpstr>Acknowledgements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Lavoie, Pamela</dc:creator>
  <cp:lastModifiedBy>omics</cp:lastModifiedBy>
  <cp:revision>341</cp:revision>
  <cp:lastPrinted>2014-05-28T19:01:24Z</cp:lastPrinted>
  <dcterms:created xsi:type="dcterms:W3CDTF">2013-09-12T13:34:02Z</dcterms:created>
  <dcterms:modified xsi:type="dcterms:W3CDTF">2015-07-13T09:49:55Z</dcterms:modified>
</cp:coreProperties>
</file>