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8"/>
  </p:notesMasterIdLst>
  <p:sldIdLst>
    <p:sldId id="399" r:id="rId2"/>
    <p:sldId id="668" r:id="rId3"/>
    <p:sldId id="614" r:id="rId4"/>
    <p:sldId id="688" r:id="rId5"/>
    <p:sldId id="689" r:id="rId6"/>
    <p:sldId id="690" r:id="rId7"/>
    <p:sldId id="669" r:id="rId8"/>
    <p:sldId id="616" r:id="rId9"/>
    <p:sldId id="780" r:id="rId10"/>
    <p:sldId id="766" r:id="rId11"/>
    <p:sldId id="781" r:id="rId12"/>
    <p:sldId id="782" r:id="rId13"/>
    <p:sldId id="783" r:id="rId14"/>
    <p:sldId id="784" r:id="rId15"/>
    <p:sldId id="785" r:id="rId16"/>
    <p:sldId id="786" r:id="rId17"/>
    <p:sldId id="788" r:id="rId18"/>
    <p:sldId id="682" r:id="rId19"/>
    <p:sldId id="641" r:id="rId20"/>
    <p:sldId id="778" r:id="rId21"/>
    <p:sldId id="655" r:id="rId22"/>
    <p:sldId id="660" r:id="rId23"/>
    <p:sldId id="700" r:id="rId24"/>
    <p:sldId id="741" r:id="rId25"/>
    <p:sldId id="743" r:id="rId26"/>
    <p:sldId id="746" r:id="rId27"/>
    <p:sldId id="748" r:id="rId28"/>
    <p:sldId id="749" r:id="rId29"/>
    <p:sldId id="750" r:id="rId30"/>
    <p:sldId id="752" r:id="rId31"/>
    <p:sldId id="716" r:id="rId32"/>
    <p:sldId id="760" r:id="rId33"/>
    <p:sldId id="723" r:id="rId34"/>
    <p:sldId id="738" r:id="rId35"/>
    <p:sldId id="642" r:id="rId36"/>
    <p:sldId id="779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00"/>
    <a:srgbClr val="006600"/>
    <a:srgbClr val="006800"/>
    <a:srgbClr val="009600"/>
    <a:srgbClr val="004800"/>
    <a:srgbClr val="C5FDA9"/>
    <a:srgbClr val="DEFECE"/>
    <a:srgbClr val="CCFFCC"/>
    <a:srgbClr val="0000FF"/>
    <a:srgbClr val="00D2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66" autoAdjust="0"/>
    <p:restoredTop sz="82500" autoAdjust="0"/>
  </p:normalViewPr>
  <p:slideViewPr>
    <p:cSldViewPr snapToGrid="0">
      <p:cViewPr>
        <p:scale>
          <a:sx n="63" d="100"/>
          <a:sy n="63" d="100"/>
        </p:scale>
        <p:origin x="-140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669862328086339"/>
          <c:y val="0.0471869328493648"/>
          <c:w val="0.832857978697157"/>
          <c:h val="0.8172536690626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Sheet1!$K$14:$K$15</c:f>
              <c:strCache>
                <c:ptCount val="1"/>
                <c:pt idx="0">
                  <c:v>COPD BL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Sheet1!$J$16:$J$23</c:f>
              <c:strCache>
                <c:ptCount val="8"/>
                <c:pt idx="0">
                  <c:v>CD34+ CD38-</c:v>
                </c:pt>
                <c:pt idx="1">
                  <c:v>CD34+ CD38+</c:v>
                </c:pt>
                <c:pt idx="2">
                  <c:v>CD34+ HLA-DR-</c:v>
                </c:pt>
                <c:pt idx="3">
                  <c:v>CD34+ HLA-DR+</c:v>
                </c:pt>
                <c:pt idx="4">
                  <c:v>CD34+ VLA-4-</c:v>
                </c:pt>
                <c:pt idx="5">
                  <c:v>CD34+ VLA-4+</c:v>
                </c:pt>
                <c:pt idx="6">
                  <c:v>CD34+ CXCR4-</c:v>
                </c:pt>
                <c:pt idx="7">
                  <c:v>CD34+ CXCR4+</c:v>
                </c:pt>
              </c:strCache>
            </c:strRef>
          </c:cat>
          <c:val>
            <c:numRef>
              <c:f>Sheet1!$K$16:$K$23</c:f>
              <c:numCache>
                <c:formatCode>General</c:formatCode>
                <c:ptCount val="8"/>
                <c:pt idx="0">
                  <c:v>0.37</c:v>
                </c:pt>
                <c:pt idx="1">
                  <c:v>3.12</c:v>
                </c:pt>
                <c:pt idx="2">
                  <c:v>3.14</c:v>
                </c:pt>
                <c:pt idx="3">
                  <c:v>0.36</c:v>
                </c:pt>
                <c:pt idx="4">
                  <c:v>0.15</c:v>
                </c:pt>
                <c:pt idx="5">
                  <c:v>3.35</c:v>
                </c:pt>
                <c:pt idx="6">
                  <c:v>2.06</c:v>
                </c:pt>
                <c:pt idx="7">
                  <c:v>1.43</c:v>
                </c:pt>
              </c:numCache>
            </c:numRef>
          </c:val>
        </c:ser>
        <c:ser>
          <c:idx val="1"/>
          <c:order val="1"/>
          <c:tx>
            <c:strRef>
              <c:f>Sheet1!$L$14:$L$15</c:f>
              <c:strCache>
                <c:ptCount val="1"/>
                <c:pt idx="0">
                  <c:v>COPD Exe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cat>
            <c:strRef>
              <c:f>Sheet1!$J$16:$J$23</c:f>
              <c:strCache>
                <c:ptCount val="8"/>
                <c:pt idx="0">
                  <c:v>CD34+ CD38-</c:v>
                </c:pt>
                <c:pt idx="1">
                  <c:v>CD34+ CD38+</c:v>
                </c:pt>
                <c:pt idx="2">
                  <c:v>CD34+ HLA-DR-</c:v>
                </c:pt>
                <c:pt idx="3">
                  <c:v>CD34+ HLA-DR+</c:v>
                </c:pt>
                <c:pt idx="4">
                  <c:v>CD34+ VLA-4-</c:v>
                </c:pt>
                <c:pt idx="5">
                  <c:v>CD34+ VLA-4+</c:v>
                </c:pt>
                <c:pt idx="6">
                  <c:v>CD34+ CXCR4-</c:v>
                </c:pt>
                <c:pt idx="7">
                  <c:v>CD34+ CXCR4+</c:v>
                </c:pt>
              </c:strCache>
            </c:strRef>
          </c:cat>
          <c:val>
            <c:numRef>
              <c:f>Sheet1!$L$16:$L$23</c:f>
              <c:numCache>
                <c:formatCode>General</c:formatCode>
                <c:ptCount val="8"/>
                <c:pt idx="0">
                  <c:v>0.57</c:v>
                </c:pt>
                <c:pt idx="1">
                  <c:v>3.9</c:v>
                </c:pt>
                <c:pt idx="2">
                  <c:v>4.2</c:v>
                </c:pt>
                <c:pt idx="3">
                  <c:v>0.4</c:v>
                </c:pt>
                <c:pt idx="4">
                  <c:v>0.31</c:v>
                </c:pt>
                <c:pt idx="5">
                  <c:v>4.2</c:v>
                </c:pt>
                <c:pt idx="6">
                  <c:v>2.79</c:v>
                </c:pt>
                <c:pt idx="7">
                  <c:v>1.71</c:v>
                </c:pt>
              </c:numCache>
            </c:numRef>
          </c:val>
        </c:ser>
        <c:ser>
          <c:idx val="2"/>
          <c:order val="2"/>
          <c:tx>
            <c:strRef>
              <c:f>Sheet1!$M$14:$M$15</c:f>
              <c:strCache>
                <c:ptCount val="1"/>
                <c:pt idx="0">
                  <c:v>Normal BL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Sheet1!$J$16:$J$23</c:f>
              <c:strCache>
                <c:ptCount val="8"/>
                <c:pt idx="0">
                  <c:v>CD34+ CD38-</c:v>
                </c:pt>
                <c:pt idx="1">
                  <c:v>CD34+ CD38+</c:v>
                </c:pt>
                <c:pt idx="2">
                  <c:v>CD34+ HLA-DR-</c:v>
                </c:pt>
                <c:pt idx="3">
                  <c:v>CD34+ HLA-DR+</c:v>
                </c:pt>
                <c:pt idx="4">
                  <c:v>CD34+ VLA-4-</c:v>
                </c:pt>
                <c:pt idx="5">
                  <c:v>CD34+ VLA-4+</c:v>
                </c:pt>
                <c:pt idx="6">
                  <c:v>CD34+ CXCR4-</c:v>
                </c:pt>
                <c:pt idx="7">
                  <c:v>CD34+ CXCR4+</c:v>
                </c:pt>
              </c:strCache>
            </c:strRef>
          </c:cat>
          <c:val>
            <c:numRef>
              <c:f>Sheet1!$M$16:$M$23</c:f>
              <c:numCache>
                <c:formatCode>General</c:formatCode>
                <c:ptCount val="8"/>
                <c:pt idx="0">
                  <c:v>1.77</c:v>
                </c:pt>
                <c:pt idx="1">
                  <c:v>8.720000000000001</c:v>
                </c:pt>
                <c:pt idx="2">
                  <c:v>8.85</c:v>
                </c:pt>
                <c:pt idx="3">
                  <c:v>1.5</c:v>
                </c:pt>
                <c:pt idx="4">
                  <c:v>0.36</c:v>
                </c:pt>
                <c:pt idx="5">
                  <c:v>10.1</c:v>
                </c:pt>
                <c:pt idx="6">
                  <c:v>7.149999999999999</c:v>
                </c:pt>
                <c:pt idx="7">
                  <c:v>3.46</c:v>
                </c:pt>
              </c:numCache>
            </c:numRef>
          </c:val>
        </c:ser>
        <c:ser>
          <c:idx val="3"/>
          <c:order val="3"/>
          <c:tx>
            <c:strRef>
              <c:f>Sheet1!$N$14:$N$15</c:f>
              <c:strCache>
                <c:ptCount val="1"/>
                <c:pt idx="0">
                  <c:v>Normal Exe</c:v>
                </c:pt>
              </c:strCache>
            </c:strRef>
          </c:tx>
          <c:spPr>
            <a:solidFill>
              <a:srgbClr val="F88E95"/>
            </a:solidFill>
          </c:spPr>
          <c:invertIfNegative val="0"/>
          <c:cat>
            <c:strRef>
              <c:f>Sheet1!$J$16:$J$23</c:f>
              <c:strCache>
                <c:ptCount val="8"/>
                <c:pt idx="0">
                  <c:v>CD34+ CD38-</c:v>
                </c:pt>
                <c:pt idx="1">
                  <c:v>CD34+ CD38+</c:v>
                </c:pt>
                <c:pt idx="2">
                  <c:v>CD34+ HLA-DR-</c:v>
                </c:pt>
                <c:pt idx="3">
                  <c:v>CD34+ HLA-DR+</c:v>
                </c:pt>
                <c:pt idx="4">
                  <c:v>CD34+ VLA-4-</c:v>
                </c:pt>
                <c:pt idx="5">
                  <c:v>CD34+ VLA-4+</c:v>
                </c:pt>
                <c:pt idx="6">
                  <c:v>CD34+ CXCR4-</c:v>
                </c:pt>
                <c:pt idx="7">
                  <c:v>CD34+ CXCR4+</c:v>
                </c:pt>
              </c:strCache>
            </c:strRef>
          </c:cat>
          <c:val>
            <c:numRef>
              <c:f>Sheet1!$N$16:$N$23</c:f>
              <c:numCache>
                <c:formatCode>General</c:formatCode>
                <c:ptCount val="8"/>
                <c:pt idx="0">
                  <c:v>2.1</c:v>
                </c:pt>
                <c:pt idx="1">
                  <c:v>9.49</c:v>
                </c:pt>
                <c:pt idx="2">
                  <c:v>10.1</c:v>
                </c:pt>
                <c:pt idx="3">
                  <c:v>1.93</c:v>
                </c:pt>
                <c:pt idx="4">
                  <c:v>0.31</c:v>
                </c:pt>
                <c:pt idx="5">
                  <c:v>11.7</c:v>
                </c:pt>
                <c:pt idx="6">
                  <c:v>7.9</c:v>
                </c:pt>
                <c:pt idx="7">
                  <c:v>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0648536"/>
        <c:axId val="-2030835672"/>
      </c:barChart>
      <c:catAx>
        <c:axId val="-20606485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-2030835672"/>
        <c:crosses val="autoZero"/>
        <c:auto val="1"/>
        <c:lblAlgn val="ctr"/>
        <c:lblOffset val="100"/>
        <c:noMultiLvlLbl val="0"/>
      </c:catAx>
      <c:valAx>
        <c:axId val="-2030835672"/>
        <c:scaling>
          <c:orientation val="minMax"/>
          <c:max val="12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-2060648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0586779830677"/>
          <c:y val="0.0636019057272627"/>
          <c:w val="0.159717606919547"/>
          <c:h val="0.32787404095980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6B423EAB-4D86-4FF3-BDDB-E432B8D82376}" type="datetimeFigureOut">
              <a:rPr lang="en-US"/>
              <a:pPr>
                <a:defRPr/>
              </a:pPr>
              <a:t>7/8/14</a:t>
            </a:fld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F1B23F16-F618-4E20-AF15-F1445834EC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55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64813-93C8-47B2-B28F-5D3AAC005AC7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8022EC-CB7F-471D-9D57-682BA9A78111}" type="slidenum">
              <a:rPr lang="en-US" smtClean="0">
                <a:solidFill>
                  <a:srgbClr val="000000"/>
                </a:solidFill>
              </a:rPr>
              <a:pPr/>
              <a:t>15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CDE7C-B995-4C9C-91EC-0CCD08AA4426}" type="slidenum">
              <a:rPr lang="en-US" smtClean="0">
                <a:solidFill>
                  <a:srgbClr val="000000"/>
                </a:solidFill>
              </a:rPr>
              <a:pPr/>
              <a:t>16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Methods  </a:t>
            </a:r>
            <a:r>
              <a:rPr lang="en-US" b="0" dirty="0" smtClean="0"/>
              <a:t>We measured circulating CD34+ cell numbers in 85 Type 2 diabetic patients aged 40–70 years with </a:t>
            </a:r>
            <a:r>
              <a:rPr lang="en-US" b="0" dirty="0" err="1" smtClean="0"/>
              <a:t>normo</a:t>
            </a:r>
            <a:r>
              <a:rPr lang="en-US" b="0" dirty="0" smtClean="0"/>
              <a:t>- and </a:t>
            </a:r>
            <a:r>
              <a:rPr lang="en-US" b="0" dirty="0" err="1" smtClean="0"/>
              <a:t>microalbuminuria</a:t>
            </a:r>
            <a:r>
              <a:rPr lang="en-US" b="0" dirty="0" smtClean="0"/>
              <a:t> and determined the association with urinary albumin excretion rate (UAER).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23F16-F618-4E20-AF15-F1445834EC6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6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Study</a:t>
            </a:r>
            <a:r>
              <a:rPr lang="en-US" b="0" dirty="0" smtClean="0"/>
              <a:t>: Circulating CD34+ cells were studied in 18 patients with moderate-to-severe COPD and 12 controls, at rest and after endurance exercise.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23F16-F618-4E20-AF15-F1445834EC6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92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Study</a:t>
            </a:r>
            <a:r>
              <a:rPr lang="en-US" b="0" dirty="0" smtClean="0"/>
              <a:t>: EPCs were isolated and cultured from patients with IPAH (n= 20) and matched healthy volunteers (n=20). Circulating EPC numbers (AC133+KDR+ cells) as well as migratory and adhesive activity were assessed.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23F16-F618-4E20-AF15-F1445834EC6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70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Study</a:t>
            </a:r>
            <a:r>
              <a:rPr lang="en-US" b="0" dirty="0" smtClean="0"/>
              <a:t>: In a cross-sectional prospective study, 50 patients with varying degrees of CKD, including 20 patients undergoing dialysis and 10 healthy controls, were included. Circulating EPC were quantified by flow </a:t>
            </a:r>
            <a:r>
              <a:rPr lang="en-US" b="0" dirty="0" err="1" smtClean="0"/>
              <a:t>cytometry</a:t>
            </a:r>
            <a:r>
              <a:rPr lang="en-US" b="0" dirty="0" smtClean="0"/>
              <a:t> based on expression of CD14 and CD34.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23F16-F618-4E20-AF15-F1445834EC6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37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Carotid intima-media thickness (IMT) and levels of circulating EPCs were quantified in 137 healthy subjects. 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23F16-F618-4E20-AF15-F1445834EC6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27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Study</a:t>
            </a:r>
            <a:r>
              <a:rPr lang="en-US" b="0" dirty="0" smtClean="0"/>
              <a:t>:  EPCs (CD34/KDR/AC133) were determined in 52 RA patients and in 16 healthy referents (HRs) by FACS analysis. Patients were divided into groups characterized by active disease (n=36) and low disease activity (n=16).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23F16-F618-4E20-AF15-F1445834EC6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87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Progenitor cells were counted using flow </a:t>
            </a:r>
            <a:r>
              <a:rPr lang="en-US" b="0" dirty="0" err="1" smtClean="0"/>
              <a:t>cytometry</a:t>
            </a:r>
            <a:r>
              <a:rPr lang="en-US" b="0" dirty="0" smtClean="0"/>
              <a:t> in 214 subjects with and without </a:t>
            </a:r>
            <a:r>
              <a:rPr lang="en-US" b="0" dirty="0" err="1" smtClean="0"/>
              <a:t>MetS</a:t>
            </a:r>
            <a:r>
              <a:rPr lang="en-US" b="0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23F16-F618-4E20-AF15-F1445834EC6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66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3263"/>
            <a:ext cx="9144000" cy="243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6113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66913"/>
            <a:ext cx="8229600" cy="4159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6813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6813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AB15B-9E5A-424A-B643-180D3B4873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46113"/>
            <a:ext cx="2057400" cy="54800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46113"/>
            <a:ext cx="6019800" cy="54800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6813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6813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49AD7-B93F-4A5F-BB51-300A31950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1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8888"/>
            <a:ext cx="91440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alpha val="20000"/>
              </a:scheme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23167-D288-4146-8181-F0CB54CDC480}" type="datetimeFigureOut">
              <a:rPr lang="en-US"/>
              <a:pPr>
                <a:defRPr/>
              </a:pPr>
              <a:t>7/8/14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8316B-74F0-412E-B45C-8B81CC53FB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988A4-61FA-4D2A-98E5-43B32DB34DEA}" type="datetimeFigureOut">
              <a:rPr lang="en-US"/>
              <a:pPr>
                <a:defRPr/>
              </a:pPr>
              <a:t>7/8/14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83CFA-6907-4FCD-B945-6817E5C7EA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bg1"/>
            </a:gs>
            <a:gs pos="100000">
              <a:srgbClr val="CC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12" descr="stem_Logo_notext.pn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478713" y="103188"/>
            <a:ext cx="14509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66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4D4D4D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4D4D4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D4D4D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0.tif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21.jpe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22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Relationship Id="rId3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261938" y="1811092"/>
            <a:ext cx="8737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002400"/>
                </a:solidFill>
              </a:rPr>
              <a:t>S</a:t>
            </a:r>
            <a:r>
              <a:rPr lang="en-US" sz="3600" dirty="0" smtClean="0">
                <a:solidFill>
                  <a:srgbClr val="002400"/>
                </a:solidFill>
              </a:rPr>
              <a:t>TEM </a:t>
            </a:r>
            <a:r>
              <a:rPr lang="en-US" sz="4400" dirty="0" smtClean="0">
                <a:solidFill>
                  <a:srgbClr val="002400"/>
                </a:solidFill>
              </a:rPr>
              <a:t>C</a:t>
            </a:r>
            <a:r>
              <a:rPr lang="en-US" sz="3600" dirty="0" smtClean="0">
                <a:solidFill>
                  <a:srgbClr val="002400"/>
                </a:solidFill>
              </a:rPr>
              <a:t>ELLS </a:t>
            </a:r>
            <a:r>
              <a:rPr lang="en-US" sz="4400" dirty="0">
                <a:solidFill>
                  <a:srgbClr val="002400"/>
                </a:solidFill>
              </a:rPr>
              <a:t>R</a:t>
            </a:r>
            <a:r>
              <a:rPr lang="en-US" sz="3600" dirty="0">
                <a:solidFill>
                  <a:srgbClr val="002400"/>
                </a:solidFill>
              </a:rPr>
              <a:t>OLE </a:t>
            </a:r>
            <a:r>
              <a:rPr lang="en-US" sz="3600" dirty="0" smtClean="0">
                <a:solidFill>
                  <a:srgbClr val="002400"/>
                </a:solidFill>
              </a:rPr>
              <a:t> </a:t>
            </a:r>
            <a:r>
              <a:rPr lang="en-US" sz="4400" dirty="0" smtClean="0">
                <a:solidFill>
                  <a:srgbClr val="002400"/>
                </a:solidFill>
              </a:rPr>
              <a:t>I</a:t>
            </a:r>
            <a:r>
              <a:rPr lang="en-US" sz="3600" dirty="0" smtClean="0">
                <a:solidFill>
                  <a:srgbClr val="002400"/>
                </a:solidFill>
              </a:rPr>
              <a:t>N </a:t>
            </a:r>
            <a:r>
              <a:rPr lang="en-US" sz="4400" dirty="0" smtClean="0">
                <a:solidFill>
                  <a:srgbClr val="002400"/>
                </a:solidFill>
              </a:rPr>
              <a:t>T</a:t>
            </a:r>
            <a:r>
              <a:rPr lang="en-US" sz="3600" dirty="0" smtClean="0">
                <a:solidFill>
                  <a:srgbClr val="002400"/>
                </a:solidFill>
              </a:rPr>
              <a:t>HE </a:t>
            </a:r>
            <a:r>
              <a:rPr lang="en-US" sz="4400" dirty="0" smtClean="0">
                <a:solidFill>
                  <a:srgbClr val="002400"/>
                </a:solidFill>
              </a:rPr>
              <a:t>B</a:t>
            </a:r>
            <a:r>
              <a:rPr lang="en-US" sz="3600" dirty="0" smtClean="0">
                <a:solidFill>
                  <a:srgbClr val="002400"/>
                </a:solidFill>
              </a:rPr>
              <a:t>ODY</a:t>
            </a:r>
          </a:p>
          <a:p>
            <a:pPr algn="ctr">
              <a:defRPr/>
            </a:pPr>
            <a:endParaRPr lang="en-US" sz="3600" dirty="0" smtClean="0">
              <a:solidFill>
                <a:srgbClr val="002400"/>
              </a:solidFill>
            </a:endParaRPr>
          </a:p>
          <a:p>
            <a:pPr algn="ctr">
              <a:defRPr/>
            </a:pPr>
            <a:r>
              <a:rPr lang="en-US" sz="3200" i="1" dirty="0" smtClean="0">
                <a:solidFill>
                  <a:srgbClr val="002400"/>
                </a:solidFill>
              </a:rPr>
              <a:t>A </a:t>
            </a:r>
            <a:r>
              <a:rPr lang="en-US" sz="3200" i="1" dirty="0">
                <a:solidFill>
                  <a:srgbClr val="002400"/>
                </a:solidFill>
              </a:rPr>
              <a:t>new understanding of disease </a:t>
            </a:r>
            <a:r>
              <a:rPr lang="en-US" sz="3200" i="1" dirty="0" smtClean="0">
                <a:solidFill>
                  <a:srgbClr val="002400"/>
                </a:solidFill>
              </a:rPr>
              <a:t>formation</a:t>
            </a:r>
            <a:endParaRPr lang="en-US" sz="3200" i="1" dirty="0">
              <a:solidFill>
                <a:srgbClr val="002400"/>
              </a:solidFill>
            </a:endParaRP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2171700" y="4833813"/>
            <a:ext cx="4800600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800" b="0" dirty="0">
                <a:solidFill>
                  <a:srgbClr val="004800"/>
                </a:solidFill>
              </a:rPr>
              <a:t>Christian </a:t>
            </a:r>
            <a:r>
              <a:rPr lang="en-US" sz="2800" b="0" dirty="0" smtClean="0">
                <a:solidFill>
                  <a:srgbClr val="004800"/>
                </a:solidFill>
              </a:rPr>
              <a:t>Drapeau</a:t>
            </a:r>
            <a:endParaRPr lang="en-US" sz="2800" b="0" dirty="0">
              <a:solidFill>
                <a:srgbClr val="004800"/>
              </a:solidFill>
            </a:endParaRPr>
          </a:p>
          <a:p>
            <a:pPr algn="ctr">
              <a:defRPr/>
            </a:pPr>
            <a:r>
              <a:rPr lang="en-US" b="0" dirty="0">
                <a:solidFill>
                  <a:srgbClr val="004800"/>
                </a:solidFill>
              </a:rPr>
              <a:t>STEMTech International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newal Cycle_Arrow_botto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Renewal Cycle_Arrow_to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Renewal Cycle_Organs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Renewal Cycle_pelvis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Renewal Cycle_SC1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Renewal Cycle_GCSF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6026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 smtClean="0"/>
              <a:t>Stem Cell Theory of Repair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46828347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60220" y="438413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0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Affected tissues release G-CSF</a:t>
            </a:r>
            <a:endParaRPr lang="en-US" sz="40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163388" y="1579418"/>
            <a:ext cx="4999396" cy="47277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048125" y="6438900"/>
            <a:ext cx="5076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i="1" dirty="0">
                <a:solidFill>
                  <a:srgbClr val="004800"/>
                </a:solidFill>
                <a:latin typeface="+mn-lt"/>
              </a:rPr>
              <a:t>Leone et al., Int. J </a:t>
            </a:r>
            <a:r>
              <a:rPr lang="en-US" i="1" dirty="0" err="1">
                <a:solidFill>
                  <a:srgbClr val="004800"/>
                </a:solidFill>
                <a:latin typeface="+mn-lt"/>
              </a:rPr>
              <a:t>Cardiol</a:t>
            </a:r>
            <a:r>
              <a:rPr lang="en-US" dirty="0">
                <a:solidFill>
                  <a:srgbClr val="004800"/>
                </a:solidFill>
                <a:latin typeface="+mn-lt"/>
              </a:rPr>
              <a:t>. 111(2):202-8, 2006</a:t>
            </a:r>
            <a:r>
              <a:rPr lang="en-US" i="1" dirty="0">
                <a:solidFill>
                  <a:srgbClr val="004800"/>
                </a:solidFill>
                <a:latin typeface="+mn-lt"/>
              </a:rPr>
              <a:t>.</a:t>
            </a:r>
            <a:endParaRPr lang="en-US" dirty="0">
              <a:solidFill>
                <a:srgbClr val="004800"/>
              </a:solidFill>
              <a:latin typeface="+mn-lt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11018" y="438413"/>
            <a:ext cx="874831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0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 Injury &amp; SC Mobilization </a:t>
            </a:r>
            <a:r>
              <a:rPr lang="en-GB" sz="28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(fracture)</a:t>
            </a:r>
            <a:endParaRPr lang="en-US" sz="28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646706" y="6438900"/>
            <a:ext cx="44782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4800"/>
                </a:solidFill>
              </a:rPr>
              <a:t>J. Cell. Physiol. 215: 234–242, 2008</a:t>
            </a:r>
            <a:r>
              <a:rPr lang="en-US" i="1" dirty="0" smtClean="0">
                <a:solidFill>
                  <a:srgbClr val="004800"/>
                </a:solidFill>
                <a:latin typeface="+mn-lt"/>
              </a:rPr>
              <a:t>.</a:t>
            </a:r>
            <a:endParaRPr lang="en-US" dirty="0">
              <a:solidFill>
                <a:srgbClr val="004800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13" y="1828814"/>
            <a:ext cx="7670800" cy="4229100"/>
          </a:xfrm>
          <a:prstGeom prst="rect">
            <a:avLst/>
          </a:prstGeom>
          <a:noFill/>
          <a:ln w="38100">
            <a:solidFill>
              <a:srgbClr val="0033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299272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332941" y="6438900"/>
            <a:ext cx="47920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sv-SE" dirty="0">
                <a:solidFill>
                  <a:srgbClr val="004800"/>
                </a:solidFill>
              </a:rPr>
              <a:t>Cell </a:t>
            </a:r>
            <a:r>
              <a:rPr lang="sv-SE" dirty="0" smtClean="0">
                <a:solidFill>
                  <a:srgbClr val="004800"/>
                </a:solidFill>
              </a:rPr>
              <a:t>Transplantation 19:1369</a:t>
            </a:r>
            <a:r>
              <a:rPr lang="sv-SE" dirty="0">
                <a:solidFill>
                  <a:srgbClr val="004800"/>
                </a:solidFill>
              </a:rPr>
              <a:t>–1381, 2010</a:t>
            </a:r>
            <a:endParaRPr lang="en-US" dirty="0">
              <a:solidFill>
                <a:srgbClr val="004800"/>
              </a:solidFill>
              <a:latin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11018" y="438413"/>
            <a:ext cx="8981644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0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 Injury &amp; SC Mobilization </a:t>
            </a:r>
            <a:r>
              <a:rPr lang="en-GB" sz="2800" kern="0" dirty="0" smtClean="0">
                <a:solidFill>
                  <a:srgbClr val="006600"/>
                </a:solidFill>
              </a:rPr>
              <a:t>(wound)</a:t>
            </a:r>
            <a:endParaRPr lang="en-US" sz="2800" i="1" kern="0" dirty="0">
              <a:solidFill>
                <a:srgbClr val="0066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528" y="1641428"/>
            <a:ext cx="7120965" cy="4454571"/>
          </a:xfrm>
          <a:prstGeom prst="rect">
            <a:avLst/>
          </a:prstGeom>
          <a:ln w="28575" cmpd="sng">
            <a:solidFill>
              <a:srgbClr val="003300"/>
            </a:solidFill>
          </a:ln>
        </p:spPr>
      </p:pic>
    </p:spTree>
    <p:extLst>
      <p:ext uri="{BB962C8B-B14F-4D97-AF65-F5344CB8AC3E}">
        <p14:creationId xmlns:p14="http://schemas.microsoft.com/office/powerpoint/2010/main" val="174731865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3735295" y="6438900"/>
            <a:ext cx="53896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4800"/>
                </a:solidFill>
              </a:rPr>
              <a:t>British Journal of Surgery 2008; 95: 244–251</a:t>
            </a:r>
            <a:endParaRPr lang="en-US" dirty="0">
              <a:solidFill>
                <a:srgbClr val="004800"/>
              </a:solidFill>
              <a:latin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11018" y="438413"/>
            <a:ext cx="874831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0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 Injury &amp; SC Mobilization </a:t>
            </a:r>
            <a:r>
              <a:rPr lang="en-GB" sz="2800" kern="0" dirty="0" smtClean="0">
                <a:solidFill>
                  <a:srgbClr val="006600"/>
                </a:solidFill>
              </a:rPr>
              <a:t>(burn)</a:t>
            </a:r>
            <a:endParaRPr lang="en-US" sz="2800" i="1" kern="0" dirty="0">
              <a:solidFill>
                <a:srgbClr val="0066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120" y="1757081"/>
            <a:ext cx="7301208" cy="4363571"/>
          </a:xfrm>
          <a:prstGeom prst="rect">
            <a:avLst/>
          </a:prstGeom>
          <a:ln w="28575" cmpd="sng">
            <a:solidFill>
              <a:srgbClr val="003300"/>
            </a:solidFill>
          </a:ln>
        </p:spPr>
      </p:pic>
    </p:spTree>
    <p:extLst>
      <p:ext uri="{BB962C8B-B14F-4D97-AF65-F5344CB8AC3E}">
        <p14:creationId xmlns:p14="http://schemas.microsoft.com/office/powerpoint/2010/main" val="215006098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newal Cycle_Arrow_botto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Renewal Cycle_Arrow_to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Renewal Cycle_Organs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Renewal Cycle_SDF1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267" y="1762124"/>
            <a:ext cx="9507500" cy="509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Renewal Cycle_GCSF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Renewal Cycle_pelvis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Renewal Cycle_SC1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Renewal Cycle_SC2.g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6026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 smtClean="0"/>
              <a:t>Stem Cell Theory of Repair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0525303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60220" y="438413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0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Affected tissues release SDF-1</a:t>
            </a:r>
            <a:endParaRPr lang="en-US" sz="40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819525" y="6438900"/>
            <a:ext cx="53054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i="1" dirty="0">
                <a:solidFill>
                  <a:srgbClr val="004800"/>
                </a:solidFill>
                <a:latin typeface="+mn-lt"/>
              </a:rPr>
              <a:t>Abbott et al., Circulation</a:t>
            </a:r>
            <a:r>
              <a:rPr lang="en-US" dirty="0">
                <a:solidFill>
                  <a:srgbClr val="004800"/>
                </a:solidFill>
                <a:latin typeface="+mn-lt"/>
              </a:rPr>
              <a:t> 110(21):3300-5, 2004</a:t>
            </a:r>
            <a:r>
              <a:rPr lang="en-US" i="1" dirty="0">
                <a:solidFill>
                  <a:srgbClr val="004800"/>
                </a:solidFill>
                <a:latin typeface="+mn-lt"/>
              </a:rPr>
              <a:t>.</a:t>
            </a:r>
            <a:endParaRPr lang="en-US" dirty="0">
              <a:solidFill>
                <a:srgbClr val="004800"/>
              </a:solidFill>
              <a:latin typeface="+mn-lt"/>
            </a:endParaRPr>
          </a:p>
        </p:txBody>
      </p:sp>
      <p:pic>
        <p:nvPicPr>
          <p:cNvPr id="125955" name="Picture 3" descr="C:\Users\CD\Documents\CD-PC\STEMTech\Marketing\Graphics\Cytokines\SDF-1 Abbott-2.gi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05700" y="879683"/>
            <a:ext cx="6075507" cy="582582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rot="16200000">
            <a:off x="-511945" y="3292825"/>
            <a:ext cx="4149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SDF-1 (</a:t>
            </a:r>
            <a:r>
              <a:rPr lang="en-US" sz="2800" dirty="0" err="1" smtClean="0"/>
              <a:t>ng</a:t>
            </a:r>
            <a:r>
              <a:rPr lang="en-US" sz="2800" dirty="0" smtClean="0"/>
              <a:t>/mg protein)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978426" y="1612668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0.100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1" y="2446693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0.075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81201" y="3311193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0.050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83976" y="4195093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0.025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83976" y="5009718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0.000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909453" y="5386649"/>
            <a:ext cx="4605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Control          48h           72h              96h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08461" y="5769034"/>
            <a:ext cx="3807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Left Ventricle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60220" y="438413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0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Affected tissues release SDF-1</a:t>
            </a:r>
            <a:endParaRPr lang="en-US" sz="40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4510" y="1496291"/>
            <a:ext cx="3674464" cy="4876771"/>
          </a:xfrm>
          <a:prstGeom prst="rect">
            <a:avLst/>
          </a:prstGeom>
          <a:noFill/>
          <a:ln w="44450" cap="rnd">
            <a:solidFill>
              <a:srgbClr val="006800"/>
            </a:solidFill>
            <a:round/>
            <a:headEnd/>
            <a:tailEnd/>
          </a:ln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2126862" y="1496291"/>
            <a:ext cx="5416937" cy="4920384"/>
          </a:xfrm>
          <a:prstGeom prst="rect">
            <a:avLst/>
          </a:prstGeom>
          <a:noFill/>
          <a:ln w="38100">
            <a:solidFill>
              <a:srgbClr val="006800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847038" y="1509363"/>
            <a:ext cx="2538412" cy="2643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36925" y="4039985"/>
            <a:ext cx="2764617" cy="2313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4611688" y="6438900"/>
            <a:ext cx="4513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i="1" dirty="0">
                <a:solidFill>
                  <a:srgbClr val="004800"/>
                </a:solidFill>
                <a:latin typeface="+mn-lt"/>
              </a:rPr>
              <a:t>Tang et al., </a:t>
            </a:r>
            <a:r>
              <a:rPr lang="en-US" dirty="0">
                <a:solidFill>
                  <a:srgbClr val="004800"/>
                </a:solidFill>
                <a:latin typeface="+mn-lt"/>
              </a:rPr>
              <a:t>Reg. Peptides 125:1-8, 2005.</a:t>
            </a:r>
          </a:p>
        </p:txBody>
      </p:sp>
    </p:spTree>
    <p:extLst>
      <p:ext uri="{BB962C8B-B14F-4D97-AF65-F5344CB8AC3E}">
        <p14:creationId xmlns:p14="http://schemas.microsoft.com/office/powerpoint/2010/main" val="182572287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newal Cycle_Arrow_botto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Renewal Cycle_Arrow_to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Renewal Cycle_SDF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Renewal Cycle_Organs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Renewal Cycle_GCSF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Renewal Cycle_pelvis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Renewal Cycle_SC1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Renewal Cycle_SC2.g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6026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 smtClean="0"/>
              <a:t>Stem Cell Theory of Repair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65403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4"/>
          <p:cNvSpPr txBox="1">
            <a:spLocks noChangeArrowheads="1"/>
          </p:cNvSpPr>
          <p:nvPr/>
        </p:nvSpPr>
        <p:spPr bwMode="auto">
          <a:xfrm>
            <a:off x="346913" y="4483347"/>
            <a:ext cx="8331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i="1" dirty="0" smtClean="0">
                <a:solidFill>
                  <a:srgbClr val="003300"/>
                </a:solidFill>
                <a:latin typeface="Calibri" pitchFamily="34" charset="0"/>
              </a:rPr>
              <a:t>Animal </a:t>
            </a:r>
            <a:r>
              <a:rPr lang="en-US" sz="4400" i="1" dirty="0">
                <a:solidFill>
                  <a:srgbClr val="003300"/>
                </a:solidFill>
                <a:latin typeface="Calibri" pitchFamily="34" charset="0"/>
              </a:rPr>
              <a:t>models</a:t>
            </a:r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261938" y="1801088"/>
            <a:ext cx="87376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cap="small" dirty="0">
                <a:solidFill>
                  <a:srgbClr val="004800"/>
                </a:solidFill>
              </a:rPr>
              <a:t>Endogenous Stem cells Mobilization </a:t>
            </a:r>
          </a:p>
          <a:p>
            <a:pPr algn="ctr">
              <a:defRPr/>
            </a:pPr>
            <a:r>
              <a:rPr lang="en-US" sz="3600" i="1" dirty="0">
                <a:solidFill>
                  <a:srgbClr val="004800"/>
                </a:solidFill>
              </a:rPr>
              <a:t>    A novel therapeutic approach</a:t>
            </a:r>
          </a:p>
        </p:txBody>
      </p:sp>
    </p:spTree>
    <p:extLst>
      <p:ext uri="{BB962C8B-B14F-4D97-AF65-F5344CB8AC3E}">
        <p14:creationId xmlns:p14="http://schemas.microsoft.com/office/powerpoint/2010/main" val="140541597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4738688" y="2892425"/>
            <a:ext cx="396557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>
            <a:spAutoFit/>
          </a:bodyPr>
          <a:lstStyle/>
          <a:p>
            <a:pPr marL="627063" indent="-457200" defTabSz="1014413">
              <a:spcBef>
                <a:spcPct val="15000"/>
              </a:spcBef>
              <a:buFontTx/>
              <a:buAutoNum type="arabicPeriod"/>
            </a:pPr>
            <a:r>
              <a:rPr lang="en-US" sz="2800" b="0">
                <a:solidFill>
                  <a:srgbClr val="001E00"/>
                </a:solidFill>
                <a:cs typeface="Times New Roman" pitchFamily="18" charset="0"/>
              </a:rPr>
              <a:t>Ligation of coronary artery</a:t>
            </a:r>
          </a:p>
          <a:p>
            <a:pPr marL="627063" indent="-457200" defTabSz="1014413">
              <a:spcBef>
                <a:spcPct val="15000"/>
              </a:spcBef>
              <a:buFontTx/>
              <a:buAutoNum type="arabicPeriod"/>
            </a:pPr>
            <a:r>
              <a:rPr lang="en-US" sz="2800" b="0">
                <a:solidFill>
                  <a:srgbClr val="001E00"/>
                </a:solidFill>
                <a:cs typeface="Times New Roman" pitchFamily="18" charset="0"/>
              </a:rPr>
              <a:t>Injection of cytokines that release SC for 8-10 days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1130300" y="2127250"/>
            <a:ext cx="28051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2600"/>
                </a:solidFill>
              </a:rPr>
              <a:t>After 27 days…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14363" y="2906713"/>
            <a:ext cx="43846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/>
          <a:lstStyle/>
          <a:p>
            <a:pPr marL="457200" indent="-254000" defTabSz="1014413">
              <a:spcAft>
                <a:spcPts val="1200"/>
              </a:spcAft>
            </a:pPr>
            <a:r>
              <a:rPr lang="fr-FR" sz="2400" b="0">
                <a:solidFill>
                  <a:srgbClr val="006600"/>
                </a:solidFill>
              </a:rPr>
              <a:t>In control animals:</a:t>
            </a:r>
          </a:p>
          <a:p>
            <a:pPr marL="457200" indent="-254000" defTabSz="1014413">
              <a:lnSpc>
                <a:spcPct val="95000"/>
              </a:lnSpc>
              <a:spcAft>
                <a:spcPts val="1200"/>
              </a:spcAft>
            </a:pPr>
            <a:r>
              <a:rPr lang="fr-FR" sz="2000" b="0">
                <a:solidFill>
                  <a:srgbClr val="006600"/>
                </a:solidFill>
              </a:rPr>
              <a:t>Scar tissue in ventricular wall</a:t>
            </a:r>
          </a:p>
          <a:p>
            <a:pPr marL="457200" indent="-254000" defTabSz="1014413">
              <a:lnSpc>
                <a:spcPct val="95000"/>
              </a:lnSpc>
              <a:spcAft>
                <a:spcPts val="1200"/>
              </a:spcAft>
            </a:pPr>
            <a:r>
              <a:rPr lang="fr-FR" sz="2000" b="0">
                <a:solidFill>
                  <a:srgbClr val="006600"/>
                </a:solidFill>
              </a:rPr>
              <a:t>No new blood vessels</a:t>
            </a:r>
          </a:p>
          <a:p>
            <a:pPr marL="457200" indent="-254000" defTabSz="1014413">
              <a:lnSpc>
                <a:spcPct val="95000"/>
              </a:lnSpc>
              <a:spcAft>
                <a:spcPts val="1200"/>
              </a:spcAft>
            </a:pPr>
            <a:r>
              <a:rPr lang="fr-FR" sz="2000" b="0">
                <a:solidFill>
                  <a:srgbClr val="006600"/>
                </a:solidFill>
              </a:rPr>
              <a:t>17% survival (83% fatality)</a:t>
            </a:r>
          </a:p>
          <a:p>
            <a:pPr marL="457200" indent="-254000" defTabSz="1014413">
              <a:lnSpc>
                <a:spcPct val="95000"/>
              </a:lnSpc>
            </a:pPr>
            <a:r>
              <a:rPr lang="fr-FR" sz="2000" b="0">
                <a:solidFill>
                  <a:srgbClr val="006600"/>
                </a:solidFill>
              </a:rPr>
              <a:t>Cardiovascular health</a:t>
            </a:r>
          </a:p>
          <a:p>
            <a:pPr marL="571500" lvl="1" defTabSz="1014413">
              <a:lnSpc>
                <a:spcPct val="95000"/>
              </a:lnSpc>
            </a:pPr>
            <a:r>
              <a:rPr lang="fr-FR" sz="2000" b="0" i="1">
                <a:solidFill>
                  <a:srgbClr val="006600"/>
                </a:solidFill>
              </a:rPr>
              <a:t> poor ejection fraction  </a:t>
            </a:r>
          </a:p>
          <a:p>
            <a:pPr marL="571500" lvl="1" defTabSz="1014413">
              <a:lnSpc>
                <a:spcPct val="95000"/>
              </a:lnSpc>
            </a:pPr>
            <a:r>
              <a:rPr lang="fr-FR" sz="2000" b="0" i="1">
                <a:solidFill>
                  <a:srgbClr val="006600"/>
                </a:solidFill>
              </a:rPr>
              <a:t> low systolic pressure</a:t>
            </a:r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2" cstate="print">
            <a:lum bright="12000" contrast="12000"/>
          </a:blip>
          <a:srcRect/>
          <a:stretch>
            <a:fillRect/>
          </a:stretch>
        </p:blipFill>
        <p:spPr bwMode="auto">
          <a:xfrm>
            <a:off x="5172075" y="1841503"/>
            <a:ext cx="3178175" cy="4492625"/>
          </a:xfrm>
          <a:prstGeom prst="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19" name="Line 11"/>
          <p:cNvSpPr>
            <a:spLocks noChangeShapeType="1"/>
          </p:cNvSpPr>
          <p:nvPr/>
        </p:nvSpPr>
        <p:spPr bwMode="auto">
          <a:xfrm flipV="1">
            <a:off x="6196013" y="4902203"/>
            <a:ext cx="771525" cy="56515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>
            <a:outerShdw dist="50800" dir="2700000" algn="ctr" rotWithShape="0">
              <a:schemeClr val="tx1">
                <a:alpha val="84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V="1">
            <a:off x="6342063" y="2533653"/>
            <a:ext cx="771525" cy="56515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>
            <a:outerShdw dist="50800" dir="2700000" algn="ctr" rotWithShape="0">
              <a:schemeClr val="tx1">
                <a:alpha val="84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817563" y="2913063"/>
            <a:ext cx="4572000" cy="283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fr-FR" sz="2400" b="0">
                <a:solidFill>
                  <a:srgbClr val="006600"/>
                </a:solidFill>
              </a:rPr>
              <a:t>In experimental animals:</a:t>
            </a:r>
          </a:p>
          <a:p>
            <a:pPr>
              <a:lnSpc>
                <a:spcPct val="95000"/>
              </a:lnSpc>
              <a:spcAft>
                <a:spcPts val="1200"/>
              </a:spcAft>
            </a:pPr>
            <a:r>
              <a:rPr lang="fr-FR" sz="2000" b="0">
                <a:solidFill>
                  <a:srgbClr val="006600"/>
                </a:solidFill>
              </a:rPr>
              <a:t>Renewal of ventricular wall</a:t>
            </a:r>
          </a:p>
          <a:p>
            <a:pPr>
              <a:lnSpc>
                <a:spcPct val="95000"/>
              </a:lnSpc>
              <a:spcAft>
                <a:spcPts val="1200"/>
              </a:spcAft>
            </a:pPr>
            <a:r>
              <a:rPr lang="fr-FR" sz="2000" b="0">
                <a:solidFill>
                  <a:srgbClr val="006600"/>
                </a:solidFill>
              </a:rPr>
              <a:t>Functional new blood vessels</a:t>
            </a:r>
          </a:p>
          <a:p>
            <a:pPr>
              <a:lnSpc>
                <a:spcPct val="95000"/>
              </a:lnSpc>
              <a:spcAft>
                <a:spcPts val="1200"/>
              </a:spcAft>
            </a:pPr>
            <a:r>
              <a:rPr lang="fr-FR" sz="2000" b="0">
                <a:solidFill>
                  <a:srgbClr val="006600"/>
                </a:solidFill>
              </a:rPr>
              <a:t>73% survival (27% fatality)</a:t>
            </a:r>
          </a:p>
          <a:p>
            <a:pPr>
              <a:lnSpc>
                <a:spcPct val="95000"/>
              </a:lnSpc>
            </a:pPr>
            <a:r>
              <a:rPr lang="fr-FR" sz="2000" b="0">
                <a:solidFill>
                  <a:srgbClr val="006600"/>
                </a:solidFill>
              </a:rPr>
              <a:t>Cardiovascular health</a:t>
            </a:r>
          </a:p>
          <a:p>
            <a:pPr marL="511175" lvl="1" indent="-53975">
              <a:lnSpc>
                <a:spcPct val="95000"/>
              </a:lnSpc>
            </a:pPr>
            <a:r>
              <a:rPr lang="fr-FR" sz="2000" b="0" i="1">
                <a:solidFill>
                  <a:srgbClr val="006600"/>
                </a:solidFill>
              </a:rPr>
              <a:t> normal ejection fraction  </a:t>
            </a:r>
          </a:p>
          <a:p>
            <a:pPr marL="511175" lvl="1" indent="-53975">
              <a:lnSpc>
                <a:spcPct val="95000"/>
              </a:lnSpc>
            </a:pPr>
            <a:r>
              <a:rPr lang="fr-FR" sz="2000" b="0" i="1">
                <a:solidFill>
                  <a:srgbClr val="006600"/>
                </a:solidFill>
              </a:rPr>
              <a:t> normal systolic pressure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03825" y="1862141"/>
            <a:ext cx="3114675" cy="2225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93470" y="497851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800" i="1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Acute Myocardial Infarction</a:t>
            </a:r>
            <a:endParaRPr lang="en-US" sz="48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509963" y="6434138"/>
            <a:ext cx="560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i="1" dirty="0" err="1" smtClean="0">
                <a:solidFill>
                  <a:srgbClr val="006600"/>
                </a:solidFill>
                <a:latin typeface="+mj-lt"/>
              </a:rPr>
              <a:t>Orlic</a:t>
            </a:r>
            <a:r>
              <a:rPr lang="en-US" sz="2000" i="1" dirty="0" smtClean="0">
                <a:solidFill>
                  <a:srgbClr val="006600"/>
                </a:solidFill>
                <a:latin typeface="+mj-lt"/>
              </a:rPr>
              <a:t> et </a:t>
            </a:r>
            <a:r>
              <a:rPr lang="en-US" sz="2000" i="1" dirty="0">
                <a:solidFill>
                  <a:srgbClr val="006600"/>
                </a:solidFill>
                <a:latin typeface="+mj-lt"/>
              </a:rPr>
              <a:t>al., </a:t>
            </a:r>
            <a:r>
              <a:rPr lang="en-US" sz="2000" i="1" dirty="0" smtClean="0">
                <a:solidFill>
                  <a:srgbClr val="006600"/>
                </a:solidFill>
                <a:latin typeface="+mj-lt"/>
              </a:rPr>
              <a:t>PNAS 98(18):</a:t>
            </a:r>
            <a:r>
              <a:rPr lang="en-US" sz="2000" i="1" dirty="0">
                <a:solidFill>
                  <a:srgbClr val="006600"/>
                </a:solidFill>
                <a:latin typeface="+mj-lt"/>
              </a:rPr>
              <a:t>10344–10349</a:t>
            </a:r>
            <a:r>
              <a:rPr lang="en-US" sz="2000" i="1" dirty="0" smtClean="0">
                <a:solidFill>
                  <a:srgbClr val="006600"/>
                </a:solidFill>
                <a:latin typeface="+mj-lt"/>
              </a:rPr>
              <a:t>, 2001.</a:t>
            </a:r>
            <a:endParaRPr lang="en-US" sz="2000" i="1" dirty="0">
              <a:solidFill>
                <a:srgbClr val="0066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059459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5" grpId="1" build="allAtOnce"/>
      <p:bldP spid="16" grpId="0"/>
      <p:bldP spid="17" grpId="0"/>
      <p:bldP spid="17" grpId="1"/>
      <p:bldP spid="21" grpId="0"/>
      <p:bldP spid="22" grpId="0" animBg="1"/>
      <p:bldP spid="2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509963" y="6434138"/>
            <a:ext cx="560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i="1" dirty="0" err="1" smtClean="0">
                <a:solidFill>
                  <a:srgbClr val="006600"/>
                </a:solidFill>
                <a:latin typeface="+mj-lt"/>
              </a:rPr>
              <a:t>Orlic</a:t>
            </a:r>
            <a:r>
              <a:rPr lang="en-US" sz="2000" i="1" dirty="0" smtClean="0">
                <a:solidFill>
                  <a:srgbClr val="006600"/>
                </a:solidFill>
                <a:latin typeface="+mj-lt"/>
              </a:rPr>
              <a:t> et </a:t>
            </a:r>
            <a:r>
              <a:rPr lang="en-US" sz="2000" i="1" dirty="0">
                <a:solidFill>
                  <a:srgbClr val="006600"/>
                </a:solidFill>
                <a:latin typeface="+mj-lt"/>
              </a:rPr>
              <a:t>al., </a:t>
            </a:r>
            <a:r>
              <a:rPr lang="en-US" sz="2000" i="1" dirty="0" smtClean="0">
                <a:solidFill>
                  <a:srgbClr val="006600"/>
                </a:solidFill>
                <a:latin typeface="+mj-lt"/>
              </a:rPr>
              <a:t>PNAS 98(18):</a:t>
            </a:r>
            <a:r>
              <a:rPr lang="en-US" sz="2000" i="1" dirty="0">
                <a:solidFill>
                  <a:srgbClr val="006600"/>
                </a:solidFill>
                <a:latin typeface="+mj-lt"/>
              </a:rPr>
              <a:t>10344–10349</a:t>
            </a:r>
            <a:r>
              <a:rPr lang="en-US" sz="2000" i="1" dirty="0" smtClean="0">
                <a:solidFill>
                  <a:srgbClr val="006600"/>
                </a:solidFill>
                <a:latin typeface="+mj-lt"/>
              </a:rPr>
              <a:t>, 2001.</a:t>
            </a:r>
            <a:endParaRPr lang="en-US" sz="2000" i="1" dirty="0">
              <a:solidFill>
                <a:srgbClr val="006600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668176"/>
            <a:ext cx="6477000" cy="4584700"/>
          </a:xfrm>
          <a:prstGeom prst="rect">
            <a:avLst/>
          </a:prstGeom>
          <a:ln>
            <a:solidFill>
              <a:srgbClr val="0033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93470" y="497851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800" i="1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Acute Myocardial Infarction</a:t>
            </a:r>
            <a:endParaRPr lang="en-US" sz="48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2660806" y="2237290"/>
            <a:ext cx="1370718" cy="3124144"/>
          </a:xfrm>
          <a:prstGeom prst="rect">
            <a:avLst/>
          </a:prstGeom>
          <a:solidFill>
            <a:srgbClr val="008000">
              <a:alpha val="2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55504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9" name="Picture 11" descr="Ianus experiment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188396" y="1828800"/>
            <a:ext cx="6843408" cy="4467225"/>
          </a:xfrm>
          <a:prstGeom prst="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336906" name="Oval 10"/>
          <p:cNvSpPr>
            <a:spLocks noChangeArrowheads="1"/>
          </p:cNvSpPr>
          <p:nvPr/>
        </p:nvSpPr>
        <p:spPr bwMode="auto">
          <a:xfrm>
            <a:off x="1768647" y="2815389"/>
            <a:ext cx="685800" cy="685800"/>
          </a:xfrm>
          <a:prstGeom prst="ellipse">
            <a:avLst/>
          </a:prstGeom>
          <a:noFill/>
          <a:ln w="57150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" name="Oval 10"/>
          <p:cNvSpPr>
            <a:spLocks noChangeArrowheads="1"/>
          </p:cNvSpPr>
          <p:nvPr/>
        </p:nvSpPr>
        <p:spPr bwMode="auto">
          <a:xfrm>
            <a:off x="5390147" y="2867526"/>
            <a:ext cx="561477" cy="685800"/>
          </a:xfrm>
          <a:prstGeom prst="ellipse">
            <a:avLst/>
          </a:prstGeom>
          <a:noFill/>
          <a:ln w="57150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2478510" y="3400926"/>
            <a:ext cx="12192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5400" i="1" kern="0" dirty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Diabetes</a:t>
            </a:r>
            <a:endParaRPr lang="en-US" sz="5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719758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06" grpId="0" animBg="1"/>
      <p:bldP spid="2" grpId="0" animBg="1"/>
      <p:bldP spid="30734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902" name="Picture 6" descr="Ianus data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9752" y="1557348"/>
            <a:ext cx="5251450" cy="4892675"/>
          </a:xfrm>
          <a:prstGeom prst="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336906" name="Oval 10"/>
          <p:cNvSpPr>
            <a:spLocks noChangeArrowheads="1"/>
          </p:cNvSpPr>
          <p:nvPr/>
        </p:nvSpPr>
        <p:spPr bwMode="auto">
          <a:xfrm>
            <a:off x="1846265" y="2471738"/>
            <a:ext cx="762000" cy="762000"/>
          </a:xfrm>
          <a:prstGeom prst="ellipse">
            <a:avLst/>
          </a:prstGeom>
          <a:noFill/>
          <a:ln w="57150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1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36908" name="Text Box 12"/>
          <p:cNvSpPr txBox="1">
            <a:spLocks noChangeArrowheads="1"/>
          </p:cNvSpPr>
          <p:nvPr/>
        </p:nvSpPr>
        <p:spPr bwMode="auto">
          <a:xfrm>
            <a:off x="3886200" y="6477001"/>
            <a:ext cx="525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8000"/>
                </a:solidFill>
                <a:latin typeface="Calibri" pitchFamily="34" charset="0"/>
                <a:cs typeface="Arial" charset="0"/>
              </a:rPr>
              <a:t>Ianus et al., J. Clin. Invest. 111(6), March 2003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70434" y="1570041"/>
            <a:ext cx="2574925" cy="2501900"/>
          </a:xfrm>
          <a:prstGeom prst="rect">
            <a:avLst/>
          </a:prstGeom>
          <a:solidFill>
            <a:srgbClr val="EBF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17701" y="4080201"/>
            <a:ext cx="2638425" cy="2357437"/>
          </a:xfrm>
          <a:prstGeom prst="rect">
            <a:avLst/>
          </a:prstGeom>
          <a:solidFill>
            <a:srgbClr val="EBF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56115" y="4071941"/>
            <a:ext cx="2589212" cy="2363788"/>
          </a:xfrm>
          <a:prstGeom prst="rect">
            <a:avLst/>
          </a:prstGeom>
          <a:solidFill>
            <a:srgbClr val="EBFE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36904" name="AutoShape 8"/>
          <p:cNvSpPr>
            <a:spLocks/>
          </p:cNvSpPr>
          <p:nvPr/>
        </p:nvSpPr>
        <p:spPr bwMode="auto">
          <a:xfrm>
            <a:off x="7264403" y="2027278"/>
            <a:ext cx="1794931" cy="830997"/>
          </a:xfrm>
          <a:prstGeom prst="accentBorderCallout1">
            <a:avLst>
              <a:gd name="adj1" fmla="val 13431"/>
              <a:gd name="adj2" fmla="val -5060"/>
              <a:gd name="adj3" fmla="val 116760"/>
              <a:gd name="adj4" fmla="val -125487"/>
            </a:avLst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3300"/>
                </a:solidFill>
                <a:latin typeface="Calibri" pitchFamily="34" charset="0"/>
                <a:cs typeface="Arial" charset="0"/>
              </a:rPr>
              <a:t>Transcribed insulin gene</a:t>
            </a:r>
            <a:endParaRPr lang="en-US" sz="2400" b="1" dirty="0">
              <a:solidFill>
                <a:srgbClr val="0033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36907" name="AutoShape 11"/>
          <p:cNvSpPr>
            <a:spLocks/>
          </p:cNvSpPr>
          <p:nvPr/>
        </p:nvSpPr>
        <p:spPr bwMode="auto">
          <a:xfrm>
            <a:off x="7317305" y="5028273"/>
            <a:ext cx="1667290" cy="830997"/>
          </a:xfrm>
          <a:prstGeom prst="accentBorderCallout1">
            <a:avLst>
              <a:gd name="adj1" fmla="val 13431"/>
              <a:gd name="adj2" fmla="val -4347"/>
              <a:gd name="adj3" fmla="val 47971"/>
              <a:gd name="adj4" fmla="val -141904"/>
            </a:avLst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00"/>
                </a:solidFill>
                <a:latin typeface="Calibri" pitchFamily="34" charset="0"/>
                <a:cs typeface="Arial" charset="0"/>
              </a:rPr>
              <a:t>Originate from donor</a:t>
            </a:r>
          </a:p>
        </p:txBody>
      </p:sp>
      <p:sp>
        <p:nvSpPr>
          <p:cNvPr id="336905" name="AutoShape 9"/>
          <p:cNvSpPr>
            <a:spLocks/>
          </p:cNvSpPr>
          <p:nvPr/>
        </p:nvSpPr>
        <p:spPr bwMode="auto">
          <a:xfrm>
            <a:off x="169882" y="4848253"/>
            <a:ext cx="1404917" cy="830997"/>
          </a:xfrm>
          <a:prstGeom prst="accentBorderCallout1">
            <a:avLst>
              <a:gd name="adj1" fmla="val 13431"/>
              <a:gd name="adj2" fmla="val 105060"/>
              <a:gd name="adj3" fmla="val 68863"/>
              <a:gd name="adj4" fmla="val 152575"/>
            </a:avLst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3300"/>
                </a:solidFill>
                <a:latin typeface="Calibri" pitchFamily="34" charset="0"/>
                <a:cs typeface="Arial" charset="0"/>
              </a:rPr>
              <a:t>Produces insulin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5400" b="1" i="1" kern="0" dirty="0">
                <a:solidFill>
                  <a:srgbClr val="006600"/>
                </a:solidFill>
                <a:latin typeface="Arial"/>
                <a:cs typeface="Arial" charset="0"/>
              </a:rPr>
              <a:t>Diabetes</a:t>
            </a:r>
            <a:endParaRPr lang="en-US" sz="5400" b="1" i="1" kern="0" dirty="0">
              <a:solidFill>
                <a:srgbClr val="006600"/>
              </a:solidFill>
              <a:latin typeface="Arial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835829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06" grpId="0" animBg="1"/>
      <p:bldP spid="336908" grpId="0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336904" grpId="0" animBg="1"/>
      <p:bldP spid="336907" grpId="0" animBg="1"/>
      <p:bldP spid="33690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9" name="Text Box 5"/>
          <p:cNvSpPr txBox="1">
            <a:spLocks noChangeArrowheads="1"/>
          </p:cNvSpPr>
          <p:nvPr/>
        </p:nvSpPr>
        <p:spPr bwMode="auto">
          <a:xfrm>
            <a:off x="3505200" y="6491289"/>
            <a:ext cx="563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8000"/>
                </a:solidFill>
                <a:latin typeface="Calibri" pitchFamily="34" charset="0"/>
                <a:cs typeface="Arial" charset="0"/>
              </a:rPr>
              <a:t>Hasegawa et al., Endocrinology 148(5), May 2007</a:t>
            </a:r>
          </a:p>
        </p:txBody>
      </p:sp>
      <p:pic>
        <p:nvPicPr>
          <p:cNvPr id="338951" name="Picture 7" descr="Hasegawa fig1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1647826" y="1812960"/>
            <a:ext cx="6048375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952" name="AutoShape 8"/>
          <p:cNvSpPr>
            <a:spLocks/>
          </p:cNvSpPr>
          <p:nvPr/>
        </p:nvSpPr>
        <p:spPr bwMode="auto">
          <a:xfrm>
            <a:off x="152400" y="2303749"/>
            <a:ext cx="1371600" cy="461665"/>
          </a:xfrm>
          <a:prstGeom prst="accentBorderCallout1">
            <a:avLst>
              <a:gd name="adj1" fmla="val 23528"/>
              <a:gd name="adj2" fmla="val 105556"/>
              <a:gd name="adj3" fmla="val 57190"/>
              <a:gd name="adj4" fmla="val 148611"/>
            </a:avLst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400" b="1">
                <a:solidFill>
                  <a:srgbClr val="008000"/>
                </a:solidFill>
                <a:latin typeface="Calibri" pitchFamily="34" charset="0"/>
                <a:cs typeface="Arial" charset="0"/>
              </a:rPr>
              <a:t>Normal</a:t>
            </a:r>
            <a:endParaRPr lang="en-US" sz="2400" b="1">
              <a:solidFill>
                <a:srgbClr val="008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38953" name="AutoShape 9"/>
          <p:cNvSpPr>
            <a:spLocks/>
          </p:cNvSpPr>
          <p:nvPr/>
        </p:nvSpPr>
        <p:spPr bwMode="auto">
          <a:xfrm>
            <a:off x="7924800" y="2157419"/>
            <a:ext cx="990600" cy="461665"/>
          </a:xfrm>
          <a:prstGeom prst="accentBorderCallout1">
            <a:avLst>
              <a:gd name="adj1" fmla="val 23528"/>
              <a:gd name="adj2" fmla="val -7694"/>
              <a:gd name="adj3" fmla="val 83986"/>
              <a:gd name="adj4" fmla="val -104486"/>
            </a:avLst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400" b="1">
                <a:solidFill>
                  <a:srgbClr val="008000"/>
                </a:solidFill>
                <a:latin typeface="Calibri" pitchFamily="34" charset="0"/>
                <a:cs typeface="Arial" charset="0"/>
              </a:rPr>
              <a:t>STZ</a:t>
            </a:r>
            <a:endParaRPr lang="en-US" sz="2400" b="1">
              <a:solidFill>
                <a:srgbClr val="008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38954" name="AutoShape 10"/>
          <p:cNvSpPr>
            <a:spLocks/>
          </p:cNvSpPr>
          <p:nvPr/>
        </p:nvSpPr>
        <p:spPr bwMode="auto">
          <a:xfrm>
            <a:off x="6858000" y="4970761"/>
            <a:ext cx="1981200" cy="461665"/>
          </a:xfrm>
          <a:prstGeom prst="accentBorderCallout1">
            <a:avLst>
              <a:gd name="adj1" fmla="val 23528"/>
              <a:gd name="adj2" fmla="val -3847"/>
              <a:gd name="adj3" fmla="val -27449"/>
              <a:gd name="adj4" fmla="val -77963"/>
            </a:avLst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400" b="1">
                <a:solidFill>
                  <a:srgbClr val="008000"/>
                </a:solidFill>
                <a:latin typeface="Calibri" pitchFamily="34" charset="0"/>
                <a:cs typeface="Arial" charset="0"/>
              </a:rPr>
              <a:t>STZ + TMO</a:t>
            </a:r>
            <a:endParaRPr lang="en-US" sz="2400" b="1">
              <a:solidFill>
                <a:srgbClr val="008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5400" b="1" i="1" kern="0" dirty="0">
                <a:solidFill>
                  <a:srgbClr val="006600"/>
                </a:solidFill>
                <a:latin typeface="Arial"/>
                <a:cs typeface="Arial" charset="0"/>
              </a:rPr>
              <a:t>Diabetes</a:t>
            </a:r>
            <a:endParaRPr lang="en-US" sz="5400" b="1" i="1" kern="0" dirty="0">
              <a:solidFill>
                <a:srgbClr val="006600"/>
              </a:solidFill>
              <a:latin typeface="Arial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752020" y="1853825"/>
            <a:ext cx="2970330" cy="207023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131839" y="4014066"/>
            <a:ext cx="3015335" cy="207023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462128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8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9" grpId="0"/>
      <p:bldP spid="338952" grpId="0" animBg="1"/>
      <p:bldP spid="338953" grpId="0" animBg="1"/>
      <p:bldP spid="338954" grpId="0" animBg="1"/>
      <p:bldP spid="8" grpId="0" animBg="1"/>
      <p:bldP spid="8" grpId="1" animBg="1"/>
      <p:bldP spid="9" grpId="0" animBg="1"/>
      <p:bldP spid="9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newal Cycle_Arrow_botto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Renewal Cycle_Arrow_top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Renewal Cycle_SDF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Renewal Cycle_Organs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Renewal Cycle_GCSF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Renewal Cycle_pelvis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Renewal Cycle_SC1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Renewal Cycle_SC2.g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6026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 smtClean="0"/>
              <a:t>Stem Cell Theory of Repair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31908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enewal Cycle_Arrow_bottom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Renewal Cycle_SDF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Renewal Cycle_Organs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Renewal Cycle_pelvis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Renewal Cycle_SC1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Renewal Cycle_SC2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0267" y="1762124"/>
            <a:ext cx="83820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6026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 smtClean="0"/>
              <a:t>Stem Cell Theory of Repair &amp; Renewal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6181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CD\Documents\CD-PC\STEMTech\Marketing\Graphics\Animals\Cross-gender SC transplant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" y="1695450"/>
            <a:ext cx="2695575" cy="2652971"/>
          </a:xfrm>
          <a:prstGeom prst="rect">
            <a:avLst/>
          </a:prstGeom>
          <a:noFill/>
          <a:ln w="28575">
            <a:solidFill>
              <a:srgbClr val="004800"/>
            </a:solidFill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708650" y="1760538"/>
            <a:ext cx="2921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3300"/>
                </a:solidFill>
              </a:rPr>
              <a:t>Brain</a:t>
            </a:r>
          </a:p>
          <a:p>
            <a:r>
              <a:rPr lang="en-US" sz="2800" dirty="0" smtClean="0">
                <a:solidFill>
                  <a:srgbClr val="003300"/>
                </a:solidFill>
              </a:rPr>
              <a:t>Heart</a:t>
            </a:r>
          </a:p>
          <a:p>
            <a:r>
              <a:rPr lang="en-US" sz="2800" dirty="0" smtClean="0">
                <a:solidFill>
                  <a:srgbClr val="003300"/>
                </a:solidFill>
              </a:rPr>
              <a:t>Liver</a:t>
            </a:r>
          </a:p>
          <a:p>
            <a:r>
              <a:rPr lang="en-US" sz="2800" b="1" dirty="0" smtClean="0">
                <a:solidFill>
                  <a:srgbClr val="003300"/>
                </a:solidFill>
                <a:cs typeface="Arial" charset="0"/>
              </a:rPr>
              <a:t>Skin</a:t>
            </a:r>
          </a:p>
          <a:p>
            <a:r>
              <a:rPr lang="en-US" sz="2800" dirty="0" smtClean="0">
                <a:solidFill>
                  <a:srgbClr val="003300"/>
                </a:solidFill>
              </a:rPr>
              <a:t>Gut</a:t>
            </a:r>
          </a:p>
          <a:p>
            <a:r>
              <a:rPr lang="en-US" sz="2800" b="1" dirty="0" smtClean="0">
                <a:solidFill>
                  <a:srgbClr val="003300"/>
                </a:solidFill>
                <a:cs typeface="Arial" charset="0"/>
              </a:rPr>
              <a:t>Intestine</a:t>
            </a:r>
          </a:p>
          <a:p>
            <a:r>
              <a:rPr lang="en-US" sz="2800" dirty="0" smtClean="0">
                <a:solidFill>
                  <a:srgbClr val="003300"/>
                </a:solidFill>
              </a:rPr>
              <a:t>Lung</a:t>
            </a:r>
          </a:p>
          <a:p>
            <a:r>
              <a:rPr lang="en-US" sz="2800" dirty="0" smtClean="0">
                <a:solidFill>
                  <a:srgbClr val="003300"/>
                </a:solidFill>
              </a:rPr>
              <a:t>Pancreas</a:t>
            </a:r>
          </a:p>
          <a:p>
            <a:r>
              <a:rPr lang="en-US" sz="2800" b="1" dirty="0" smtClean="0">
                <a:solidFill>
                  <a:srgbClr val="003300"/>
                </a:solidFill>
                <a:cs typeface="Arial" charset="0"/>
              </a:rPr>
              <a:t>Muscles</a:t>
            </a:r>
          </a:p>
          <a:p>
            <a:r>
              <a:rPr lang="en-US" sz="2800" dirty="0" smtClean="0">
                <a:solidFill>
                  <a:srgbClr val="003300"/>
                </a:solidFill>
              </a:rPr>
              <a:t>Kidneys</a:t>
            </a:r>
          </a:p>
          <a:p>
            <a:r>
              <a:rPr lang="en-US" sz="2800" dirty="0" smtClean="0">
                <a:solidFill>
                  <a:srgbClr val="003300"/>
                </a:solidFill>
              </a:rPr>
              <a:t>Blood vessels</a:t>
            </a:r>
            <a:endParaRPr lang="en-US" sz="2800" b="1" dirty="0">
              <a:solidFill>
                <a:srgbClr val="003300"/>
              </a:solidFill>
              <a:cs typeface="Arial" charset="0"/>
            </a:endParaRPr>
          </a:p>
        </p:txBody>
      </p:sp>
      <p:pic>
        <p:nvPicPr>
          <p:cNvPr id="1026" name="Picture 2" descr="C:\Users\CD\Documents\CD-PC\STEMTech\Marketing\Books\Stem cell Book\Book\English\Illustrations\Chap 5 - SCTHRR\C5_Fig2_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750" y="4116970"/>
            <a:ext cx="3086100" cy="2588630"/>
          </a:xfrm>
          <a:prstGeom prst="rect">
            <a:avLst/>
          </a:prstGeom>
          <a:noFill/>
          <a:ln w="28575">
            <a:solidFill>
              <a:srgbClr val="004800"/>
            </a:solidFill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6026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 smtClean="0"/>
              <a:t>Stem Cell Theory of Renewal &amp; Repair</a:t>
            </a:r>
            <a:endParaRPr lang="en-US" b="1" dirty="0" smtClean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98615" y="6448356"/>
            <a:ext cx="53335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/>
              <a:t>Olaf </a:t>
            </a:r>
            <a:r>
              <a:rPr lang="en-US" b="0" dirty="0"/>
              <a:t>Bergmann, et al</a:t>
            </a:r>
            <a:r>
              <a:rPr lang="en-US" b="0" dirty="0" smtClean="0"/>
              <a:t>., </a:t>
            </a:r>
            <a:r>
              <a:rPr lang="en-US" b="0" dirty="0"/>
              <a:t>Science 324, 98 (2009</a:t>
            </a:r>
            <a:r>
              <a:rPr lang="en-US" b="0" dirty="0" smtClean="0"/>
              <a:t>)</a:t>
            </a:r>
            <a:endParaRPr lang="en-US" b="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1938" y="538163"/>
            <a:ext cx="86026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 smtClean="0"/>
              <a:t>Renewal in the Heart</a:t>
            </a:r>
            <a:endParaRPr lang="en-US" b="1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317" y="1572148"/>
            <a:ext cx="6555486" cy="4654223"/>
          </a:xfrm>
          <a:prstGeom prst="rect">
            <a:avLst/>
          </a:prstGeom>
          <a:noFill/>
          <a:ln w="28575">
            <a:solidFill>
              <a:srgbClr val="004800"/>
            </a:solidFill>
          </a:ln>
        </p:spPr>
      </p:pic>
    </p:spTree>
    <p:extLst>
      <p:ext uri="{BB962C8B-B14F-4D97-AF65-F5344CB8AC3E}">
        <p14:creationId xmlns:p14="http://schemas.microsoft.com/office/powerpoint/2010/main" val="209098117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709988" y="5770563"/>
            <a:ext cx="1524000" cy="893762"/>
          </a:xfrm>
          <a:prstGeom prst="triangle">
            <a:avLst>
              <a:gd name="adj" fmla="val 50000"/>
            </a:avLst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none" anchor="ctr"/>
          <a:lstStyle/>
          <a:p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4455" y="4986589"/>
            <a:ext cx="465296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39700" dir="5400000" algn="ctr" rotWithShape="0">
              <a:schemeClr val="tx1">
                <a:lumMod val="65000"/>
                <a:lumOff val="35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400" b="1">
                <a:solidFill>
                  <a:srgbClr val="008000"/>
                </a:solidFill>
                <a:cs typeface="Times New Roman" pitchFamily="18" charset="0"/>
              </a:rPr>
              <a:t>Cellular Loss</a:t>
            </a:r>
            <a:endParaRPr lang="en-US" sz="2800" b="1">
              <a:solidFill>
                <a:srgbClr val="008000"/>
              </a:solidFill>
              <a:cs typeface="Times New Roman" pitchFamily="18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52400" y="5699125"/>
            <a:ext cx="8839200" cy="0"/>
          </a:xfrm>
          <a:prstGeom prst="line">
            <a:avLst/>
          </a:prstGeom>
          <a:noFill/>
          <a:ln w="152400">
            <a:solidFill>
              <a:srgbClr val="006600"/>
            </a:solidFill>
            <a:round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/>
          <a:lstStyle/>
          <a:p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95524" y="1617236"/>
            <a:ext cx="369093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003300"/>
                </a:solidFill>
                <a:cs typeface="Arial" charset="0"/>
              </a:rPr>
              <a:t>Genetics</a:t>
            </a:r>
          </a:p>
          <a:p>
            <a:pPr algn="ctr"/>
            <a:r>
              <a:rPr lang="en-US" sz="2400" b="1" dirty="0">
                <a:solidFill>
                  <a:srgbClr val="003300"/>
                </a:solidFill>
                <a:cs typeface="Arial" charset="0"/>
              </a:rPr>
              <a:t>Past injuries</a:t>
            </a:r>
          </a:p>
          <a:p>
            <a:pPr algn="ctr"/>
            <a:r>
              <a:rPr lang="en-US" sz="2400" b="1" dirty="0">
                <a:solidFill>
                  <a:srgbClr val="003300"/>
                </a:solidFill>
                <a:cs typeface="Arial" charset="0"/>
              </a:rPr>
              <a:t>Environmental  toxins</a:t>
            </a:r>
          </a:p>
          <a:p>
            <a:pPr algn="ctr"/>
            <a:r>
              <a:rPr lang="en-US" sz="2400" b="1" dirty="0">
                <a:solidFill>
                  <a:srgbClr val="003300"/>
                </a:solidFill>
                <a:cs typeface="Arial" charset="0"/>
              </a:rPr>
              <a:t>Lifestyle</a:t>
            </a:r>
          </a:p>
          <a:p>
            <a:pPr algn="ctr"/>
            <a:r>
              <a:rPr lang="en-US" sz="2400" b="1" dirty="0">
                <a:solidFill>
                  <a:srgbClr val="003300"/>
                </a:solidFill>
                <a:cs typeface="Arial" charset="0"/>
              </a:rPr>
              <a:t>Diet	</a:t>
            </a:r>
          </a:p>
          <a:p>
            <a:pPr algn="ctr"/>
            <a:r>
              <a:rPr lang="en-US" sz="2400" b="1" dirty="0">
                <a:solidFill>
                  <a:srgbClr val="003300"/>
                </a:solidFill>
                <a:cs typeface="Arial" charset="0"/>
              </a:rPr>
              <a:t>Ability to rest</a:t>
            </a:r>
          </a:p>
          <a:p>
            <a:pPr algn="ctr"/>
            <a:r>
              <a:rPr lang="en-US" sz="2400" b="1" dirty="0">
                <a:solidFill>
                  <a:srgbClr val="003300"/>
                </a:solidFill>
                <a:cs typeface="Arial" charset="0"/>
              </a:rPr>
              <a:t>Physical Stress</a:t>
            </a:r>
          </a:p>
          <a:p>
            <a:pPr algn="ctr"/>
            <a:r>
              <a:rPr lang="en-US" sz="2400" b="1" dirty="0">
                <a:solidFill>
                  <a:srgbClr val="003300"/>
                </a:solidFill>
                <a:cs typeface="Arial" charset="0"/>
              </a:rPr>
              <a:t>Emotional Stress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614863" y="4981827"/>
            <a:ext cx="4445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39700" dir="5400000" algn="ctr" rotWithShape="0">
              <a:schemeClr val="tx1">
                <a:lumMod val="65000"/>
                <a:lumOff val="35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400" b="1" dirty="0">
                <a:solidFill>
                  <a:srgbClr val="008000"/>
                </a:solidFill>
                <a:cs typeface="Times New Roman" pitchFamily="18" charset="0"/>
              </a:rPr>
              <a:t>Tissue Renewal</a:t>
            </a:r>
            <a:endParaRPr lang="en-US" sz="2800" b="1" dirty="0">
              <a:solidFill>
                <a:srgbClr val="008000"/>
              </a:solidFill>
              <a:cs typeface="Times New Roman" pitchFamily="18" charset="0"/>
            </a:endParaRPr>
          </a:p>
        </p:txBody>
      </p:sp>
      <p:sp>
        <p:nvSpPr>
          <p:cNvPr id="2868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8163"/>
            <a:ext cx="8229600" cy="908050"/>
          </a:xfrm>
          <a:prstGeom prst="rect">
            <a:avLst/>
          </a:prstGeom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/>
          <a:lstStyle/>
          <a:p>
            <a:pPr eaLnBrk="1" hangingPunct="1"/>
            <a:r>
              <a:rPr lang="en-GB" sz="4400" b="1" dirty="0" smtClean="0"/>
              <a:t>Stem Cell Theory of Renewal</a:t>
            </a:r>
            <a:endParaRPr lang="en-US" sz="4400" b="1" dirty="0" smtClean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build="p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Box 7"/>
          <p:cNvSpPr txBox="1">
            <a:spLocks noChangeArrowheads="1"/>
          </p:cNvSpPr>
          <p:nvPr/>
        </p:nvSpPr>
        <p:spPr bwMode="auto">
          <a:xfrm>
            <a:off x="3532198" y="6313488"/>
            <a:ext cx="5013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9700" name="TextBox 9"/>
          <p:cNvSpPr txBox="1">
            <a:spLocks noChangeArrowheads="1"/>
          </p:cNvSpPr>
          <p:nvPr/>
        </p:nvSpPr>
        <p:spPr bwMode="auto">
          <a:xfrm>
            <a:off x="3608394" y="6411913"/>
            <a:ext cx="56276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 dirty="0">
                <a:solidFill>
                  <a:srgbClr val="008000"/>
                </a:solidFill>
                <a:cs typeface="Arial" charset="0"/>
              </a:rPr>
              <a:t>Diabetes Care, May 2010  33 (5): 1097-1102</a:t>
            </a:r>
            <a:endParaRPr lang="en-US" sz="2000" b="1" dirty="0">
              <a:solidFill>
                <a:srgbClr val="008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38163"/>
            <a:ext cx="8229600" cy="908050"/>
          </a:xfrm>
          <a:prstGeom prst="rect">
            <a:avLst/>
          </a:prstGeom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/>
          <a:lstStyle/>
          <a:p>
            <a:pPr eaLnBrk="1" hangingPunct="1"/>
            <a:r>
              <a:rPr lang="en-GB" sz="4400" b="1" dirty="0" smtClean="0"/>
              <a:t>Number of PBSC - </a:t>
            </a:r>
            <a:r>
              <a:rPr lang="en-GB" sz="4000" b="1" i="1" dirty="0" smtClean="0"/>
              <a:t>Diabetes</a:t>
            </a:r>
            <a:endParaRPr lang="en-US" sz="4000" b="1" i="1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1844679" y="1958994"/>
            <a:ext cx="5802313" cy="4271963"/>
          </a:xfrm>
          <a:prstGeom prst="rect">
            <a:avLst/>
          </a:prstGeom>
          <a:solidFill>
            <a:schemeClr val="bg1"/>
          </a:solidFill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05000" y="2141155"/>
            <a:ext cx="5710619" cy="390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17" grpId="0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Diabetic nephropathy</a:t>
            </a:r>
            <a:endParaRPr lang="en-US" sz="4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9141" y="1574440"/>
            <a:ext cx="4789405" cy="4933247"/>
          </a:xfrm>
          <a:prstGeom prst="rect">
            <a:avLst/>
          </a:prstGeom>
          <a:ln>
            <a:solidFill>
              <a:srgbClr val="0066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192205" y="2865484"/>
            <a:ext cx="246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6600"/>
                </a:solidFill>
              </a:rPr>
              <a:t>L</a:t>
            </a:r>
            <a:r>
              <a:rPr lang="en-US" b="0" dirty="0" smtClean="0">
                <a:solidFill>
                  <a:srgbClr val="006600"/>
                </a:solidFill>
              </a:rPr>
              <a:t>owest </a:t>
            </a:r>
            <a:r>
              <a:rPr lang="en-US" b="0" dirty="0">
                <a:solidFill>
                  <a:srgbClr val="006600"/>
                </a:solidFill>
              </a:rPr>
              <a:t>quartile of </a:t>
            </a:r>
            <a:r>
              <a:rPr lang="en-US" b="0" dirty="0" smtClean="0">
                <a:solidFill>
                  <a:srgbClr val="006600"/>
                </a:solidFill>
              </a:rPr>
              <a:t>CD34+ cell </a:t>
            </a:r>
            <a:r>
              <a:rPr lang="en-US" b="0" dirty="0">
                <a:solidFill>
                  <a:srgbClr val="006600"/>
                </a:solidFill>
              </a:rPr>
              <a:t>number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1637" y="4686785"/>
            <a:ext cx="246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6600"/>
                </a:solidFill>
              </a:rPr>
              <a:t>Highest </a:t>
            </a:r>
            <a:r>
              <a:rPr lang="en-US" b="0" dirty="0">
                <a:solidFill>
                  <a:srgbClr val="006600"/>
                </a:solidFill>
              </a:rPr>
              <a:t>quartile of </a:t>
            </a:r>
            <a:r>
              <a:rPr lang="en-US" b="0" dirty="0" smtClean="0">
                <a:solidFill>
                  <a:srgbClr val="006600"/>
                </a:solidFill>
              </a:rPr>
              <a:t>CD34+ cell </a:t>
            </a:r>
            <a:r>
              <a:rPr lang="en-US" b="0" dirty="0">
                <a:solidFill>
                  <a:srgbClr val="006600"/>
                </a:solidFill>
              </a:rPr>
              <a:t>number</a:t>
            </a:r>
            <a:endParaRPr lang="en-US" dirty="0">
              <a:solidFill>
                <a:srgbClr val="00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4901289" y="3190869"/>
            <a:ext cx="1217451" cy="1049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6600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896263" y="5033161"/>
            <a:ext cx="1217451" cy="1049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6600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5" name="TextBox 14"/>
          <p:cNvSpPr txBox="1"/>
          <p:nvPr/>
        </p:nvSpPr>
        <p:spPr>
          <a:xfrm>
            <a:off x="5426052" y="6476199"/>
            <a:ext cx="3725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9600"/>
                </a:solidFill>
              </a:rPr>
              <a:t>Diabetic </a:t>
            </a:r>
            <a:r>
              <a:rPr lang="en-US" sz="1600" b="0" dirty="0" smtClean="0">
                <a:solidFill>
                  <a:srgbClr val="009600"/>
                </a:solidFill>
              </a:rPr>
              <a:t>Medicine 2009, 26: 171</a:t>
            </a:r>
            <a:r>
              <a:rPr lang="en-US" sz="1600" b="0" dirty="0">
                <a:solidFill>
                  <a:srgbClr val="009600"/>
                </a:solidFill>
              </a:rPr>
              <a:t>–173</a:t>
            </a:r>
            <a:r>
              <a:rPr lang="en-US" sz="1600" b="0" dirty="0" smtClean="0">
                <a:solidFill>
                  <a:srgbClr val="009600"/>
                </a:solidFill>
              </a:rPr>
              <a:t>3</a:t>
            </a:r>
            <a:endParaRPr lang="en-US" sz="1600" dirty="0">
              <a:solidFill>
                <a:srgbClr val="009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17843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Erectile dysfunction</a:t>
            </a:r>
            <a:endParaRPr lang="en-US" sz="4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3" y="1620870"/>
            <a:ext cx="4085933" cy="4880765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736311" y="6476199"/>
            <a:ext cx="5415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9600"/>
                </a:solidFill>
              </a:rPr>
              <a:t>International Journal of Impotence Research (2005), 1–3</a:t>
            </a:r>
            <a:endParaRPr lang="en-US" sz="1600" dirty="0">
              <a:solidFill>
                <a:srgbClr val="0096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09882" y="2224808"/>
            <a:ext cx="3735294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/>
              <a:t>The </a:t>
            </a:r>
            <a:r>
              <a:rPr lang="en-US" b="0" dirty="0"/>
              <a:t>number of PCs in peripheral blood of </a:t>
            </a:r>
            <a:r>
              <a:rPr lang="en-US" b="0" dirty="0" smtClean="0"/>
              <a:t>patients affected </a:t>
            </a:r>
            <a:r>
              <a:rPr lang="en-US" b="0" dirty="0"/>
              <a:t>by ED were significantly reduced </a:t>
            </a:r>
            <a:r>
              <a:rPr lang="en-US" b="0" dirty="0" smtClean="0"/>
              <a:t>with respected </a:t>
            </a:r>
            <a:r>
              <a:rPr lang="en-US" b="0" dirty="0"/>
              <a:t>to controls (862.47 ±</a:t>
            </a:r>
            <a:r>
              <a:rPr lang="en-US" b="0" dirty="0" smtClean="0"/>
              <a:t> 345.1 </a:t>
            </a:r>
            <a:r>
              <a:rPr lang="en-US" b="0" dirty="0" err="1"/>
              <a:t>vs</a:t>
            </a:r>
            <a:r>
              <a:rPr lang="en-US" b="0" dirty="0"/>
              <a:t> </a:t>
            </a:r>
            <a:r>
              <a:rPr lang="en-US" b="0" dirty="0" smtClean="0"/>
              <a:t>1903.57 </a:t>
            </a:r>
            <a:r>
              <a:rPr lang="en-US" b="0" dirty="0"/>
              <a:t>±</a:t>
            </a:r>
            <a:r>
              <a:rPr lang="en-US" b="0" dirty="0" smtClean="0"/>
              <a:t> 558.6</a:t>
            </a:r>
            <a:r>
              <a:rPr lang="en-US" b="0" dirty="0"/>
              <a:t>, </a:t>
            </a:r>
            <a:r>
              <a:rPr lang="en-US" b="0" dirty="0" smtClean="0"/>
              <a:t>P</a:t>
            </a:r>
            <a:r>
              <a:rPr lang="en-US" b="0" dirty="0"/>
              <a:t>&lt;</a:t>
            </a:r>
            <a:r>
              <a:rPr lang="en-US" b="0" dirty="0" smtClean="0"/>
              <a:t> </a:t>
            </a:r>
            <a:r>
              <a:rPr lang="en-US" b="0" dirty="0"/>
              <a:t>0.001</a:t>
            </a:r>
            <a:r>
              <a:rPr lang="en-US" b="0" dirty="0" smtClean="0"/>
              <a:t>). </a:t>
            </a:r>
            <a:r>
              <a:rPr lang="en-US" b="0" dirty="0"/>
              <a:t>Mean PC values were </a:t>
            </a:r>
            <a:r>
              <a:rPr lang="en-US" b="0" dirty="0" smtClean="0"/>
              <a:t>not different </a:t>
            </a:r>
            <a:r>
              <a:rPr lang="en-US" b="0" dirty="0"/>
              <a:t>between </a:t>
            </a:r>
            <a:r>
              <a:rPr lang="en-US" b="0" dirty="0" smtClean="0"/>
              <a:t>ED patients </a:t>
            </a:r>
            <a:r>
              <a:rPr lang="en-US" b="0" dirty="0"/>
              <a:t>with (793.47 </a:t>
            </a:r>
            <a:r>
              <a:rPr lang="en-US" b="0" dirty="0" smtClean="0"/>
              <a:t>± 310.1) and </a:t>
            </a:r>
            <a:r>
              <a:rPr lang="en-US" b="0" dirty="0"/>
              <a:t>without (</a:t>
            </a:r>
            <a:r>
              <a:rPr lang="en-US" b="0" dirty="0" smtClean="0"/>
              <a:t>922.37 </a:t>
            </a:r>
            <a:r>
              <a:rPr lang="en-US" b="0" dirty="0"/>
              <a:t>±</a:t>
            </a:r>
            <a:r>
              <a:rPr lang="en-US" b="0" dirty="0" smtClean="0"/>
              <a:t> </a:t>
            </a:r>
            <a:r>
              <a:rPr lang="en-US" b="0" dirty="0"/>
              <a:t>372.8) cardiovascular </a:t>
            </a:r>
            <a:r>
              <a:rPr lang="en-US" b="0" dirty="0" smtClean="0"/>
              <a:t>risk factors</a:t>
            </a:r>
            <a:r>
              <a:rPr lang="en-US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836506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Erectile dysfunction</a:t>
            </a:r>
            <a:endParaRPr lang="en-US" sz="4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522" y="1528011"/>
            <a:ext cx="5496493" cy="4834265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677939" y="6476199"/>
            <a:ext cx="3347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9600"/>
                </a:solidFill>
              </a:rPr>
              <a:t>J Sex Med 2009, 6:107-114</a:t>
            </a:r>
            <a:endParaRPr lang="en-US" sz="1600" dirty="0">
              <a:solidFill>
                <a:srgbClr val="009600"/>
              </a:solidFill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5934272" y="1832245"/>
            <a:ext cx="859556" cy="69269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04372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COPD</a:t>
            </a:r>
            <a:endParaRPr lang="en-US" sz="4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3481" y="6476199"/>
            <a:ext cx="344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dirty="0" err="1">
                <a:solidFill>
                  <a:srgbClr val="009600"/>
                </a:solidFill>
              </a:rPr>
              <a:t>Eur</a:t>
            </a:r>
            <a:r>
              <a:rPr lang="de-DE" sz="1600" b="0" dirty="0">
                <a:solidFill>
                  <a:srgbClr val="009600"/>
                </a:solidFill>
              </a:rPr>
              <a:t> </a:t>
            </a:r>
            <a:r>
              <a:rPr lang="de-DE" sz="1600" b="0" dirty="0" err="1">
                <a:solidFill>
                  <a:srgbClr val="009600"/>
                </a:solidFill>
              </a:rPr>
              <a:t>Respir</a:t>
            </a:r>
            <a:r>
              <a:rPr lang="de-DE" sz="1600" b="0" dirty="0">
                <a:solidFill>
                  <a:srgbClr val="009600"/>
                </a:solidFill>
              </a:rPr>
              <a:t> J 2006; 27: 529–541</a:t>
            </a:r>
            <a:endParaRPr lang="en-US" sz="1600" dirty="0">
              <a:solidFill>
                <a:srgbClr val="009600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392092"/>
              </p:ext>
            </p:extLst>
          </p:nvPr>
        </p:nvGraphicFramePr>
        <p:xfrm>
          <a:off x="964495" y="1859844"/>
          <a:ext cx="7092950" cy="4334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288785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49404" y="6476199"/>
            <a:ext cx="4376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6600"/>
                </a:solidFill>
              </a:rPr>
              <a:t>Respiratory Medicine (2008) 102, 1073</a:t>
            </a:r>
            <a:r>
              <a:rPr lang="en-US" sz="1600" dirty="0">
                <a:solidFill>
                  <a:srgbClr val="006600"/>
                </a:solidFill>
              </a:rPr>
              <a:t>–</a:t>
            </a:r>
            <a:r>
              <a:rPr lang="en-US" sz="1600" b="0" dirty="0">
                <a:solidFill>
                  <a:srgbClr val="006600"/>
                </a:solidFill>
              </a:rPr>
              <a:t>1079</a:t>
            </a:r>
            <a:endParaRPr lang="en-US" sz="1600" dirty="0">
              <a:solidFill>
                <a:srgbClr val="0066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9864" b="49412"/>
          <a:stretch/>
        </p:blipFill>
        <p:spPr>
          <a:xfrm>
            <a:off x="2090821" y="1719031"/>
            <a:ext cx="4748087" cy="4461946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Connector 4"/>
          <p:cNvCxnSpPr/>
          <p:nvPr/>
        </p:nvCxnSpPr>
        <p:spPr bwMode="auto">
          <a:xfrm>
            <a:off x="3268797" y="5262615"/>
            <a:ext cx="1651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Idiopathic PAH</a:t>
            </a:r>
            <a:endParaRPr lang="en-US" sz="4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1471083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49404" y="6476199"/>
            <a:ext cx="4376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6600"/>
                </a:solidFill>
              </a:rPr>
              <a:t>Respiratory Medicine (2008) 102, 1073</a:t>
            </a:r>
            <a:r>
              <a:rPr lang="en-US" sz="1600" dirty="0">
                <a:solidFill>
                  <a:srgbClr val="006600"/>
                </a:solidFill>
              </a:rPr>
              <a:t>–</a:t>
            </a:r>
            <a:r>
              <a:rPr lang="en-US" sz="1600" b="0" dirty="0">
                <a:solidFill>
                  <a:srgbClr val="006600"/>
                </a:solidFill>
              </a:rPr>
              <a:t>1079</a:t>
            </a:r>
            <a:endParaRPr lang="en-US" sz="1600" dirty="0">
              <a:solidFill>
                <a:srgbClr val="0066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9870" b="52268"/>
          <a:stretch/>
        </p:blipFill>
        <p:spPr>
          <a:xfrm>
            <a:off x="2036151" y="1829026"/>
            <a:ext cx="4891268" cy="4337529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Connector 4"/>
          <p:cNvCxnSpPr/>
          <p:nvPr/>
        </p:nvCxnSpPr>
        <p:spPr bwMode="auto">
          <a:xfrm>
            <a:off x="2911041" y="5559777"/>
            <a:ext cx="1368776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Idiopathic PAH</a:t>
            </a:r>
            <a:endParaRPr lang="en-US" sz="4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0669972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49404" y="6476199"/>
            <a:ext cx="4376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6600"/>
                </a:solidFill>
              </a:rPr>
              <a:t>Respiratory Medicine (2008) 102, 1073</a:t>
            </a:r>
            <a:r>
              <a:rPr lang="en-US" sz="1600" dirty="0">
                <a:solidFill>
                  <a:srgbClr val="006600"/>
                </a:solidFill>
              </a:rPr>
              <a:t>–</a:t>
            </a:r>
            <a:r>
              <a:rPr lang="en-US" sz="1600" b="0" dirty="0">
                <a:solidFill>
                  <a:srgbClr val="006600"/>
                </a:solidFill>
              </a:rPr>
              <a:t>1079</a:t>
            </a:r>
            <a:endParaRPr lang="en-US" sz="1600" dirty="0">
              <a:solidFill>
                <a:srgbClr val="0066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9072" t="46590" b="5713"/>
          <a:stretch/>
        </p:blipFill>
        <p:spPr>
          <a:xfrm>
            <a:off x="1968086" y="1909057"/>
            <a:ext cx="4832420" cy="4215166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Straight Connector 4"/>
          <p:cNvCxnSpPr/>
          <p:nvPr/>
        </p:nvCxnSpPr>
        <p:spPr bwMode="auto">
          <a:xfrm flipV="1">
            <a:off x="5447483" y="5773466"/>
            <a:ext cx="973667" cy="141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935705" y="5590020"/>
            <a:ext cx="1806223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Idiopathic PAH</a:t>
            </a:r>
            <a:endParaRPr lang="en-US" sz="4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6022852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28443" y="6476198"/>
            <a:ext cx="4496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6600"/>
                </a:solidFill>
              </a:rPr>
              <a:t>AJP-Renal Physiol. 2009; 296: F1314–F1322</a:t>
            </a:r>
            <a:endParaRPr lang="en-US" sz="1600" dirty="0">
              <a:solidFill>
                <a:srgbClr val="00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592" y="1643946"/>
            <a:ext cx="6350000" cy="3953610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825" y="5593645"/>
            <a:ext cx="6345767" cy="792096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 bwMode="auto">
          <a:xfrm>
            <a:off x="6662925" y="6166556"/>
            <a:ext cx="832556" cy="16933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Renal failure</a:t>
            </a:r>
            <a:endParaRPr lang="en-US" sz="2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085130" y="3875271"/>
            <a:ext cx="1332602" cy="51743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6423322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Atherosclerosis</a:t>
            </a:r>
            <a:endParaRPr lang="en-US" sz="2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7176" y="6476198"/>
            <a:ext cx="322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0" dirty="0">
                <a:solidFill>
                  <a:srgbClr val="006600"/>
                </a:solidFill>
              </a:rPr>
              <a:t> </a:t>
            </a:r>
            <a:r>
              <a:rPr lang="nl-NL" sz="1600" b="0" dirty="0">
                <a:solidFill>
                  <a:srgbClr val="006600"/>
                </a:solidFill>
              </a:rPr>
              <a:t> </a:t>
            </a:r>
            <a:r>
              <a:rPr lang="nl-NL" sz="1600" b="0" dirty="0" err="1">
                <a:solidFill>
                  <a:srgbClr val="006600"/>
                </a:solidFill>
              </a:rPr>
              <a:t>Stroke</a:t>
            </a:r>
            <a:r>
              <a:rPr lang="nl-NL" sz="1600" b="0" dirty="0">
                <a:solidFill>
                  <a:srgbClr val="006600"/>
                </a:solidFill>
              </a:rPr>
              <a:t>. </a:t>
            </a:r>
            <a:r>
              <a:rPr lang="nl-NL" sz="1600" b="0" dirty="0" smtClean="0">
                <a:solidFill>
                  <a:srgbClr val="006600"/>
                </a:solidFill>
              </a:rPr>
              <a:t>2006; 37</a:t>
            </a:r>
            <a:r>
              <a:rPr lang="nl-NL" sz="1600" b="0" dirty="0">
                <a:solidFill>
                  <a:srgbClr val="006600"/>
                </a:solidFill>
              </a:rPr>
              <a:t>:2277-2282.</a:t>
            </a:r>
            <a:endParaRPr lang="en-US" sz="1600" dirty="0">
              <a:solidFill>
                <a:srgbClr val="0066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881" y="1709832"/>
            <a:ext cx="6057153" cy="4377203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20156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Arthritis</a:t>
            </a:r>
            <a:endParaRPr lang="en-US" sz="2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52585" y="6476199"/>
            <a:ext cx="3673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0" dirty="0">
                <a:solidFill>
                  <a:srgbClr val="006600"/>
                </a:solidFill>
              </a:rPr>
              <a:t> </a:t>
            </a:r>
            <a:r>
              <a:rPr lang="en-US" sz="1600" b="0" dirty="0">
                <a:solidFill>
                  <a:srgbClr val="006600"/>
                </a:solidFill>
              </a:rPr>
              <a:t> Circulation. 2005;111:204-211</a:t>
            </a:r>
            <a:endParaRPr lang="en-US" sz="1600" dirty="0">
              <a:solidFill>
                <a:srgbClr val="0066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61874"/>
          <a:stretch/>
        </p:blipFill>
        <p:spPr>
          <a:xfrm>
            <a:off x="313765" y="1777998"/>
            <a:ext cx="4110981" cy="3144913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001058" y="5178629"/>
            <a:ext cx="7171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smtClean="0"/>
              <a:t>EPCs </a:t>
            </a:r>
            <a:r>
              <a:rPr lang="en-US" b="0" dirty="0"/>
              <a:t>were significantly decreased in </a:t>
            </a:r>
            <a:r>
              <a:rPr lang="en-US" b="0" dirty="0" smtClean="0"/>
              <a:t>RA patients </a:t>
            </a:r>
            <a:r>
              <a:rPr lang="en-US" b="0" dirty="0"/>
              <a:t>suffering from active disease </a:t>
            </a:r>
            <a:r>
              <a:rPr lang="en-US" b="0" dirty="0" smtClean="0"/>
              <a:t>(DAS &gt; 3.2) compared </a:t>
            </a:r>
            <a:r>
              <a:rPr lang="en-US" b="0" dirty="0"/>
              <a:t>with those from </a:t>
            </a:r>
            <a:r>
              <a:rPr lang="en-US" b="0" dirty="0" err="1" smtClean="0"/>
              <a:t>HRs.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37211" b="26580"/>
          <a:stretch/>
        </p:blipFill>
        <p:spPr>
          <a:xfrm>
            <a:off x="4571999" y="1777998"/>
            <a:ext cx="4303059" cy="3126319"/>
          </a:xfrm>
          <a:prstGeom prst="rect">
            <a:avLst/>
          </a:prstGeom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091529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81418" y="2035733"/>
            <a:ext cx="8808879" cy="318461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0033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Metabolic syndrome</a:t>
            </a:r>
            <a:endParaRPr lang="en-US" sz="2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52585" y="6476199"/>
            <a:ext cx="3673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0" dirty="0">
                <a:solidFill>
                  <a:srgbClr val="006600"/>
                </a:solidFill>
              </a:rPr>
              <a:t> </a:t>
            </a:r>
            <a:r>
              <a:rPr lang="en-US" sz="1600" b="0" dirty="0"/>
              <a:t>Atherosclerosis 207 (2009) 213–219</a:t>
            </a:r>
            <a:endParaRPr lang="en-US" sz="1600" dirty="0">
              <a:solidFill>
                <a:srgbClr val="0066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74" y="2339582"/>
            <a:ext cx="8526678" cy="2552159"/>
          </a:xfrm>
          <a:prstGeom prst="rect">
            <a:avLst/>
          </a:prstGeom>
          <a:ln w="19050" cmpd="sng">
            <a:noFill/>
          </a:ln>
          <a:effectLst/>
        </p:spPr>
      </p:pic>
      <p:sp>
        <p:nvSpPr>
          <p:cNvPr id="8" name="Rectangle 7"/>
          <p:cNvSpPr/>
          <p:nvPr/>
        </p:nvSpPr>
        <p:spPr bwMode="auto">
          <a:xfrm>
            <a:off x="342938" y="2460491"/>
            <a:ext cx="343647" cy="41835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16683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extBox 9"/>
          <p:cNvSpPr txBox="1">
            <a:spLocks noChangeArrowheads="1"/>
          </p:cNvSpPr>
          <p:nvPr/>
        </p:nvSpPr>
        <p:spPr bwMode="auto">
          <a:xfrm>
            <a:off x="3027363" y="6259513"/>
            <a:ext cx="6037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1E00"/>
                </a:solidFill>
                <a:latin typeface="Calibri" pitchFamily="34" charset="0"/>
              </a:rPr>
              <a:t>New England Journal of Medicine, September 8, 2005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6845" y="455038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4400" kern="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Cardiovascular risks</a:t>
            </a:r>
            <a:endParaRPr lang="en-US" sz="4400" i="1" kern="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490" t="2102" r="2802" b="28829"/>
          <a:stretch/>
        </p:blipFill>
        <p:spPr>
          <a:xfrm>
            <a:off x="357159" y="1571369"/>
            <a:ext cx="4095311" cy="3974353"/>
          </a:xfrm>
          <a:prstGeom prst="rect">
            <a:avLst/>
          </a:prstGeom>
          <a:ln w="28575" cmpd="sng">
            <a:solidFill>
              <a:srgbClr val="0048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963" t="70511" r="3407" b="14774"/>
          <a:stretch/>
        </p:blipFill>
        <p:spPr>
          <a:xfrm>
            <a:off x="358587" y="5560662"/>
            <a:ext cx="4099477" cy="732118"/>
          </a:xfrm>
          <a:prstGeom prst="rect">
            <a:avLst/>
          </a:prstGeom>
          <a:ln w="28575" cmpd="sng">
            <a:solidFill>
              <a:srgbClr val="004800"/>
            </a:solidFill>
          </a:ln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845609" y="2772764"/>
            <a:ext cx="3888223" cy="2425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2400"/>
              </a:spcBef>
            </a:pPr>
            <a:r>
              <a:rPr lang="en-US" sz="2400" dirty="0">
                <a:solidFill>
                  <a:srgbClr val="006600"/>
                </a:solidFill>
                <a:latin typeface="Calibri" pitchFamily="34" charset="0"/>
              </a:rPr>
              <a:t>The level of CD34+ cells is one of the best predictors of cardiovascular health; the higher the number of circulating CD34+ cells, the greater the cardiovascular health.</a:t>
            </a:r>
          </a:p>
        </p:txBody>
      </p:sp>
    </p:spTree>
    <p:extLst>
      <p:ext uri="{BB962C8B-B14F-4D97-AF65-F5344CB8AC3E}">
        <p14:creationId xmlns:p14="http://schemas.microsoft.com/office/powerpoint/2010/main" val="135116907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90881" y="1463246"/>
            <a:ext cx="8258312" cy="5162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spcBef>
                <a:spcPct val="50000"/>
              </a:spcBef>
              <a:buFontTx/>
              <a:buAutoNum type="arabicPeriod"/>
            </a:pPr>
            <a:r>
              <a:rPr lang="en-US" sz="2800" dirty="0">
                <a:solidFill>
                  <a:srgbClr val="006600"/>
                </a:solidFill>
              </a:rPr>
              <a:t>Deficiency in daily stem cell-based tissue repair could be an underlying cause of many degenerative diseases.</a:t>
            </a:r>
          </a:p>
          <a:p>
            <a:pPr marL="514350" indent="-514350">
              <a:lnSpc>
                <a:spcPct val="120000"/>
              </a:lnSpc>
              <a:spcBef>
                <a:spcPct val="50000"/>
              </a:spcBef>
              <a:buAutoNum type="arabicPeriod"/>
            </a:pPr>
            <a:r>
              <a:rPr lang="en-US" sz="2800" dirty="0" smtClean="0">
                <a:solidFill>
                  <a:srgbClr val="006600"/>
                </a:solidFill>
              </a:rPr>
              <a:t>Endogenous stem cell mobilization could have a wide application in the prevention and treatment of diseases, as well as recovery from surgery.</a:t>
            </a:r>
          </a:p>
          <a:p>
            <a:pPr marL="514350" indent="-514350">
              <a:lnSpc>
                <a:spcPct val="120000"/>
              </a:lnSpc>
              <a:spcBef>
                <a:spcPct val="50000"/>
              </a:spcBef>
              <a:buAutoNum type="arabicPeriod"/>
            </a:pPr>
            <a:r>
              <a:rPr lang="en-US" sz="2800" dirty="0" smtClean="0">
                <a:solidFill>
                  <a:srgbClr val="006600"/>
                </a:solidFill>
              </a:rPr>
              <a:t>The number of circulating stem cells could be a marker for overall health/morbidity.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538163"/>
            <a:ext cx="9144000" cy="908050"/>
          </a:xfrm>
          <a:prstGeom prst="rect">
            <a:avLst/>
          </a:prstGeom>
          <a:effectLst>
            <a:outerShdw blurRad="127000" dist="254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Conclusion</a:t>
            </a:r>
            <a:endParaRPr kumimoji="0" lang="en-US" sz="4000" b="1" i="1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261938" y="2133588"/>
            <a:ext cx="8737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25400" dir="54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7200" cap="small" dirty="0" smtClean="0">
                <a:solidFill>
                  <a:srgbClr val="004800"/>
                </a:solidFill>
              </a:rPr>
              <a:t>THANK YOU</a:t>
            </a:r>
            <a:endParaRPr lang="en-US" sz="7200" i="1" dirty="0">
              <a:solidFill>
                <a:srgbClr val="004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4466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labtilt.p3d 1"/>
  <p:tag name="POWER3D OPTIONS" val="Medium "/>
  <p:tag name="POWER3D IMAGE0" val="PINBUMP.TGA"/>
  <p:tag name="POWER3D IMAGE1" val="PINBUMP.TGA"/>
  <p:tag name="POWER3D SOUND" val="Slab Til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labtilt.p3d 1"/>
  <p:tag name="POWER3D OPTIONS" val="Medium "/>
  <p:tag name="POWER3D IMAGE0" val="PINBUMP.TGA"/>
  <p:tag name="POWER3D IMAGE1" val="PINBUMP.TGA"/>
  <p:tag name="POWER3D SOUND" val="Slab Til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labtilt.p3d 1"/>
  <p:tag name="POWER3D OPTIONS" val="Medium "/>
  <p:tag name="POWER3D IMAGE0" val="PINBUMP.TGA"/>
  <p:tag name="POWER3D IMAGE1" val="PINBUMP.TGA"/>
  <p:tag name="POWER3D SOUND" val="Slab Tilt"/>
</p:tagLst>
</file>

<file path=ppt/theme/theme1.xml><?xml version="1.0" encoding="utf-8"?>
<a:theme xmlns:a="http://schemas.openxmlformats.org/drawingml/2006/main" name="New Stemtech 070110">
  <a:themeElements>
    <a:clrScheme name="New Stemtech 0701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ew Stemtech 07011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w Stemtech 0701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temtech 0701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temtech 0701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temtech 0701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temtech 0701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Stemtech 0701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Stemtech 0701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Stemtech 0701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Stemtech 0701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Stemtech 0701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Stemtech 0701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Stemtech 0701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37699</TotalTime>
  <Words>1028</Words>
  <Application>Microsoft Macintosh PowerPoint</Application>
  <PresentationFormat>On-screen Show (4:3)</PresentationFormat>
  <Paragraphs>143</Paragraphs>
  <Slides>36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New Stemtech 070110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Stem Cell Theory of Renewal</vt:lpstr>
      <vt:lpstr>Number of PBSC - Diabetes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Tony</dc:creator>
  <cp:lastModifiedBy>Christian Drapeau</cp:lastModifiedBy>
  <cp:revision>535</cp:revision>
  <dcterms:created xsi:type="dcterms:W3CDTF">2012-03-30T14:23:41Z</dcterms:created>
  <dcterms:modified xsi:type="dcterms:W3CDTF">2014-07-08T09:37:59Z</dcterms:modified>
</cp:coreProperties>
</file>