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25" r:id="rId3"/>
    <p:sldId id="371" r:id="rId4"/>
    <p:sldId id="352" r:id="rId5"/>
    <p:sldId id="376" r:id="rId6"/>
    <p:sldId id="399" r:id="rId7"/>
    <p:sldId id="258" r:id="rId8"/>
    <p:sldId id="384" r:id="rId9"/>
    <p:sldId id="392" r:id="rId10"/>
    <p:sldId id="387" r:id="rId11"/>
    <p:sldId id="386" r:id="rId12"/>
    <p:sldId id="388" r:id="rId13"/>
    <p:sldId id="394" r:id="rId14"/>
    <p:sldId id="391" r:id="rId15"/>
    <p:sldId id="396" r:id="rId16"/>
    <p:sldId id="402" r:id="rId17"/>
    <p:sldId id="404" r:id="rId18"/>
    <p:sldId id="403" r:id="rId19"/>
    <p:sldId id="398" r:id="rId20"/>
    <p:sldId id="400" r:id="rId21"/>
    <p:sldId id="390" r:id="rId22"/>
    <p:sldId id="378" r:id="rId23"/>
    <p:sldId id="379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09" autoAdjust="0"/>
  </p:normalViewPr>
  <p:slideViewPr>
    <p:cSldViewPr>
      <p:cViewPr>
        <p:scale>
          <a:sx n="70" d="100"/>
          <a:sy n="70" d="100"/>
        </p:scale>
        <p:origin x="-134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46869A-F1C7-456D-ADC8-0C0175C6B7B0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8FFF80-28A1-40B4-8FE1-5D881A5F48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05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B06236-B971-4099-83F0-F52017103C95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AD900E9-826C-4B74-A33A-CC1FD2447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16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is this (AMDE)</a:t>
            </a:r>
            <a:r>
              <a:rPr lang="en-US" baseline="0" dirty="0" smtClean="0"/>
              <a:t> </a:t>
            </a:r>
            <a:r>
              <a:rPr lang="en-US" dirty="0" smtClean="0"/>
              <a:t>linked to sea</a:t>
            </a:r>
            <a:r>
              <a:rPr lang="en-US" baseline="0" dirty="0" smtClean="0"/>
              <a:t> ice? Only occurring along coast? Need sea ice? </a:t>
            </a:r>
            <a:r>
              <a:rPr lang="en-US" baseline="0" dirty="0" err="1" smtClean="0"/>
              <a:t>BrO</a:t>
            </a:r>
            <a:r>
              <a:rPr lang="en-US" baseline="0" dirty="0" smtClean="0"/>
              <a:t> maps? Where is the </a:t>
            </a:r>
            <a:r>
              <a:rPr lang="en-US" baseline="0" dirty="0" err="1" smtClean="0"/>
              <a:t>BrO</a:t>
            </a:r>
            <a:r>
              <a:rPr lang="en-US" baseline="0" dirty="0" smtClean="0"/>
              <a:t>? Alert – depletion ends when sea ice ends? We need to look in more depth at sites that have dynamic sea ice…Focus talk around sea ice…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900E9-826C-4B74-A33A-CC1FD24473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900E9-826C-4B74-A33A-CC1FD24473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2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is this (AMDE)</a:t>
            </a:r>
            <a:r>
              <a:rPr lang="en-US" baseline="0" dirty="0" smtClean="0"/>
              <a:t> </a:t>
            </a:r>
            <a:r>
              <a:rPr lang="en-US" dirty="0" smtClean="0"/>
              <a:t>linked to sea</a:t>
            </a:r>
            <a:r>
              <a:rPr lang="en-US" baseline="0" dirty="0" smtClean="0"/>
              <a:t> ice? Only occurring along coast? Need sea ice? </a:t>
            </a:r>
            <a:r>
              <a:rPr lang="en-US" baseline="0" dirty="0" err="1" smtClean="0"/>
              <a:t>BrO</a:t>
            </a:r>
            <a:r>
              <a:rPr lang="en-US" baseline="0" dirty="0" smtClean="0"/>
              <a:t> maps? Where is the </a:t>
            </a:r>
            <a:r>
              <a:rPr lang="en-US" baseline="0" dirty="0" err="1" smtClean="0"/>
              <a:t>BrO</a:t>
            </a:r>
            <a:r>
              <a:rPr lang="en-US" baseline="0" dirty="0" smtClean="0"/>
              <a:t>? Alert – depletion ends when sea ice ends? We need to look in more depth at sites that have dynamic sea ice…Focus talk around sea ice…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900E9-826C-4B74-A33A-CC1FD24473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9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denuders really that bad? Without the technology</a:t>
            </a:r>
            <a:r>
              <a:rPr lang="en-US" baseline="0" dirty="0" smtClean="0"/>
              <a:t> we wouldn’t be this far in our understanding…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900E9-826C-4B74-A33A-CC1FD24473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87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58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23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8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9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3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00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1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5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0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6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3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D1511-A788-468F-B0A8-59FC88F66883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33B81-CBCD-4729-8B07-A66A7B488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4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752600"/>
          </a:xfrm>
          <a:solidFill>
            <a:schemeClr val="bg1">
              <a:lumMod val="50000"/>
              <a:alpha val="48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An overview of mercury speciation measurements and analysis at high latitudes</a:t>
            </a:r>
            <a:endParaRPr lang="en-US" dirty="0"/>
          </a:p>
        </p:txBody>
      </p:sp>
      <p:sp>
        <p:nvSpPr>
          <p:cNvPr id="6" name="Subtitle 2"/>
          <p:cNvSpPr txBox="1">
            <a:spLocks noGrp="1"/>
          </p:cNvSpPr>
          <p:nvPr>
            <p:ph type="subTitle" idx="1"/>
          </p:nvPr>
        </p:nvSpPr>
        <p:spPr>
          <a:xfrm>
            <a:off x="228600" y="4038600"/>
            <a:ext cx="8686800" cy="2590800"/>
          </a:xfrm>
          <a:prstGeom prst="rect">
            <a:avLst/>
          </a:prstGeom>
          <a:solidFill>
            <a:schemeClr val="bg1">
              <a:lumMod val="50000"/>
              <a:alpha val="39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Chris Moore</a:t>
            </a:r>
            <a:r>
              <a:rPr lang="en-US" sz="2800" baseline="30000" dirty="0" smtClean="0">
                <a:solidFill>
                  <a:schemeClr val="bg1"/>
                </a:solidFill>
              </a:rPr>
              <a:t>1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>
                <a:solidFill>
                  <a:schemeClr val="bg1"/>
                </a:solidFill>
              </a:rPr>
              <a:t>Daniel Obrist</a:t>
            </a:r>
            <a:r>
              <a:rPr lang="en-US" sz="2800" baseline="30000" dirty="0">
                <a:solidFill>
                  <a:schemeClr val="bg1"/>
                </a:solidFill>
              </a:rPr>
              <a:t>1 </a:t>
            </a:r>
            <a:r>
              <a:rPr lang="en-US" sz="2800" dirty="0" smtClean="0">
                <a:solidFill>
                  <a:schemeClr val="bg1"/>
                </a:solidFill>
              </a:rPr>
              <a:t>, Steve Brooks</a:t>
            </a:r>
            <a:r>
              <a:rPr lang="en-US" sz="2800" baseline="30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William R. Simpson</a:t>
            </a:r>
            <a:r>
              <a:rPr lang="en-US" sz="2800" baseline="30000" dirty="0" smtClean="0">
                <a:solidFill>
                  <a:schemeClr val="bg1"/>
                </a:solidFill>
              </a:rPr>
              <a:t>3</a:t>
            </a:r>
            <a:r>
              <a:rPr lang="en-US" sz="2800" dirty="0" smtClean="0">
                <a:solidFill>
                  <a:schemeClr val="bg1"/>
                </a:solidFill>
              </a:rPr>
              <a:t>, Peter Peterson</a:t>
            </a:r>
            <a:r>
              <a:rPr lang="en-US" sz="2800" baseline="30000" dirty="0" smtClean="0">
                <a:solidFill>
                  <a:schemeClr val="bg1"/>
                </a:solidFill>
              </a:rPr>
              <a:t>3</a:t>
            </a:r>
            <a:r>
              <a:rPr lang="en-US" sz="2800" dirty="0" smtClean="0">
                <a:solidFill>
                  <a:schemeClr val="bg1"/>
                </a:solidFill>
              </a:rPr>
              <a:t>, and  Alexandra Steffen</a:t>
            </a:r>
            <a:r>
              <a:rPr lang="en-US" sz="2800" baseline="30000" dirty="0" smtClean="0">
                <a:solidFill>
                  <a:schemeClr val="bg1"/>
                </a:solidFill>
              </a:rPr>
              <a:t>4</a:t>
            </a:r>
            <a:endParaRPr lang="en-US" sz="2200" baseline="30000" dirty="0" smtClean="0">
              <a:solidFill>
                <a:schemeClr val="bg1"/>
              </a:solidFill>
            </a:endParaRPr>
          </a:p>
          <a:p>
            <a:r>
              <a:rPr lang="en-US" sz="2200" baseline="30000" dirty="0" smtClean="0">
                <a:solidFill>
                  <a:schemeClr val="bg1"/>
                </a:solidFill>
              </a:rPr>
              <a:t>1</a:t>
            </a:r>
            <a:r>
              <a:rPr lang="en-US" sz="2200" dirty="0" smtClean="0">
                <a:solidFill>
                  <a:schemeClr val="bg1"/>
                </a:solidFill>
              </a:rPr>
              <a:t>Desert Research Institute, Division of Atmospheric Sciences, Reno, Nevada, USA</a:t>
            </a:r>
          </a:p>
          <a:p>
            <a:r>
              <a:rPr lang="en-US" sz="2200" baseline="30000" dirty="0" smtClean="0">
                <a:solidFill>
                  <a:schemeClr val="bg1"/>
                </a:solidFill>
              </a:rPr>
              <a:t>2</a:t>
            </a:r>
            <a:r>
              <a:rPr lang="en-US" sz="2200" dirty="0" smtClean="0">
                <a:solidFill>
                  <a:schemeClr val="bg1"/>
                </a:solidFill>
              </a:rPr>
              <a:t>University of Tennessee Space Institute, Tullahoma, Tennessee, USA</a:t>
            </a:r>
          </a:p>
          <a:p>
            <a:r>
              <a:rPr lang="en-US" sz="2200" baseline="30000" dirty="0" smtClean="0">
                <a:solidFill>
                  <a:schemeClr val="bg1"/>
                </a:solidFill>
              </a:rPr>
              <a:t>3</a:t>
            </a:r>
            <a:r>
              <a:rPr lang="en-US" sz="2200" dirty="0" smtClean="0">
                <a:solidFill>
                  <a:schemeClr val="bg1"/>
                </a:solidFill>
              </a:rPr>
              <a:t>University </a:t>
            </a:r>
            <a:r>
              <a:rPr lang="en-US" sz="2200" dirty="0">
                <a:solidFill>
                  <a:schemeClr val="bg1"/>
                </a:solidFill>
              </a:rPr>
              <a:t>of Alaska Fairbanks, Fairbanks, Alaska, USA</a:t>
            </a:r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2200" baseline="30000" dirty="0" smtClean="0">
                <a:solidFill>
                  <a:schemeClr val="bg1"/>
                </a:solidFill>
              </a:rPr>
              <a:t>4</a:t>
            </a:r>
            <a:r>
              <a:rPr lang="en-US" sz="2200" dirty="0" smtClean="0">
                <a:solidFill>
                  <a:schemeClr val="bg1"/>
                </a:solidFill>
              </a:rPr>
              <a:t>Air Quality Research Division, Environment Canada, Toronto, Ontario, Canada</a:t>
            </a:r>
          </a:p>
        </p:txBody>
      </p:sp>
    </p:spTree>
    <p:extLst>
      <p:ext uri="{BB962C8B-B14F-4D97-AF65-F5344CB8AC3E}">
        <p14:creationId xmlns:p14="http://schemas.microsoft.com/office/powerpoint/2010/main" val="77668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524"/>
    </mc:Choice>
    <mc:Fallback>
      <p:transition spd="slow" advTm="4552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Quest to understand atmospheric mercury depletion events (AMDEs)</a:t>
            </a:r>
          </a:p>
          <a:p>
            <a:r>
              <a:rPr lang="en-US" dirty="0" smtClean="0"/>
              <a:t>Where we are in our understanding of the chemistry of AMDEs</a:t>
            </a:r>
          </a:p>
          <a:p>
            <a:r>
              <a:rPr lang="en-US" dirty="0" smtClean="0"/>
              <a:t>Importance of collocated Hg and halogens</a:t>
            </a:r>
          </a:p>
        </p:txBody>
      </p:sp>
    </p:spTree>
    <p:extLst>
      <p:ext uri="{BB962C8B-B14F-4D97-AF65-F5344CB8AC3E}">
        <p14:creationId xmlns:p14="http://schemas.microsoft.com/office/powerpoint/2010/main" val="1968493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297"/>
    </mc:Choice>
    <mc:Fallback>
      <p:transition spd="slow" advTm="5029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Journey Begins – Alert Canada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  <a:solidFill>
            <a:schemeClr val="bg1">
              <a:lumMod val="85000"/>
              <a:alpha val="6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Site where Atmospheric Mercury Depletion Events were first identified (Schroeder et al. 1998 </a:t>
            </a:r>
            <a:r>
              <a:rPr lang="en-US" i="1" dirty="0" smtClean="0">
                <a:solidFill>
                  <a:schemeClr val="tx1"/>
                </a:solidFill>
              </a:rPr>
              <a:t>Nature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Measurements of TGM began in 1995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Full speciation measurements began in 2002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One of the longest continuously operating mercury speciation measurement 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77000"/>
            <a:ext cx="354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 courtesy of Alexandra Steffen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69"/>
    </mc:Choice>
    <mc:Fallback>
      <p:transition spd="slow" advTm="5456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The journey begins - Alert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3962399"/>
            <a:ext cx="7342187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04824" y="875362"/>
            <a:ext cx="8153400" cy="3005138"/>
            <a:chOff x="504824" y="875362"/>
            <a:chExt cx="8153400" cy="3005138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7417115"/>
                </p:ext>
              </p:extLst>
            </p:nvPr>
          </p:nvGraphicFramePr>
          <p:xfrm>
            <a:off x="504824" y="875362"/>
            <a:ext cx="8153400" cy="3005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3" name="SPW 12.0 Graph" r:id="rId4" imgW="8477312" imgH="5257710" progId="SigmaPlotGraphicObject.11">
                    <p:embed/>
                  </p:oleObj>
                </mc:Choice>
                <mc:Fallback>
                  <p:oleObj name="SPW 12.0 Graph" r:id="rId4" imgW="8477312" imgH="5257710" progId="SigmaPlotGraphicObject.11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824" y="875362"/>
                          <a:ext cx="8153400" cy="3005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 rot="16200000">
              <a:off x="66285" y="2193265"/>
              <a:ext cx="13035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Hg</a:t>
              </a:r>
              <a:r>
                <a:rPr lang="en-US" baseline="30000" dirty="0" smtClean="0"/>
                <a:t>0</a:t>
              </a:r>
              <a:r>
                <a:rPr lang="en-US" dirty="0" smtClean="0"/>
                <a:t> (ng m</a:t>
              </a:r>
              <a:r>
                <a:rPr lang="en-US" baseline="30000" dirty="0" smtClean="0"/>
                <a:t>-3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5379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079"/>
    </mc:Choice>
    <mc:Fallback>
      <p:transition spd="slow" advTm="9607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Arctic Ground Measurements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94" y="914400"/>
            <a:ext cx="8192906" cy="5591014"/>
          </a:xfrm>
        </p:spPr>
      </p:pic>
    </p:spTree>
    <p:extLst>
      <p:ext uri="{BB962C8B-B14F-4D97-AF65-F5344CB8AC3E}">
        <p14:creationId xmlns:p14="http://schemas.microsoft.com/office/powerpoint/2010/main" val="110434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632"/>
    </mc:Choice>
    <mc:Fallback>
      <p:transition spd="slow" advTm="10363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Antarctic Ground Measurements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48644"/>
            <a:ext cx="8610600" cy="60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9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33"/>
    </mc:Choice>
    <mc:Fallback>
      <p:transition spd="slow" advTm="7033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Atmospheric Mercury Depletion Events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6333" y="6096000"/>
            <a:ext cx="2848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Steffen et al. 2008 </a:t>
            </a:r>
            <a:r>
              <a:rPr lang="en-US" i="1" dirty="0" smtClean="0">
                <a:solidFill>
                  <a:schemeClr val="bg1"/>
                </a:solidFill>
              </a:rPr>
              <a:t>ACP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143000"/>
            <a:ext cx="9131300" cy="4604603"/>
            <a:chOff x="35623" y="1143000"/>
            <a:chExt cx="9067800" cy="456029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3" y="1143000"/>
              <a:ext cx="9067800" cy="456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40173" y="3200400"/>
              <a:ext cx="1436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Surface Layer</a:t>
              </a:r>
              <a:endParaRPr lang="en-US" dirty="0"/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>
            <a:off x="5791200" y="2895600"/>
            <a:ext cx="381000" cy="1295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7866" y="2283023"/>
            <a:ext cx="63991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GEM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95240" y="2256247"/>
            <a:ext cx="70096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GEM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40100" y="3611265"/>
            <a:ext cx="5334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GEM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029200" y="3884430"/>
            <a:ext cx="5334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GEM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943600" y="3888264"/>
            <a:ext cx="5334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GEM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867400" y="2181508"/>
            <a:ext cx="757644" cy="561692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dirty="0" smtClean="0"/>
              <a:t>Hg(II)</a:t>
            </a:r>
          </a:p>
          <a:p>
            <a:pPr algn="ctr">
              <a:lnSpc>
                <a:spcPts val="1800"/>
              </a:lnSpc>
            </a:pPr>
            <a:r>
              <a:rPr lang="en-US" dirty="0" smtClean="0"/>
              <a:t>gaseous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62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711"/>
    </mc:Choice>
    <mc:Fallback>
      <p:transition spd="slow" advTm="14771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3276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Importance </a:t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 err="1" smtClean="0"/>
              <a:t>BrO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28194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5" r="11945" b="38333"/>
          <a:stretch/>
        </p:blipFill>
        <p:spPr bwMode="auto">
          <a:xfrm>
            <a:off x="3505200" y="150641"/>
            <a:ext cx="5482926" cy="638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6356866"/>
            <a:ext cx="312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Lindberg et al. 2002 ES&amp;T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816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676"/>
    </mc:Choice>
    <mc:Fallback>
      <p:transition spd="slow" advTm="8067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Measurements of Hg and </a:t>
            </a:r>
            <a:r>
              <a:rPr lang="en-US" dirty="0" smtClean="0"/>
              <a:t>Bromine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8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87"/>
    </mc:Choice>
    <mc:Fallback>
      <p:transition spd="slow" advTm="1588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Station Nord, Greenland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825981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6324600"/>
            <a:ext cx="2730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</a:t>
            </a:r>
            <a:r>
              <a:rPr lang="en-US" dirty="0" err="1" smtClean="0">
                <a:solidFill>
                  <a:schemeClr val="bg1"/>
                </a:solidFill>
              </a:rPr>
              <a:t>Skov</a:t>
            </a:r>
            <a:r>
              <a:rPr lang="en-US" dirty="0" smtClean="0">
                <a:solidFill>
                  <a:schemeClr val="bg1"/>
                </a:solidFill>
              </a:rPr>
              <a:t> et al. 2004 </a:t>
            </a:r>
            <a:r>
              <a:rPr lang="en-US" i="1" dirty="0" smtClean="0">
                <a:solidFill>
                  <a:schemeClr val="bg1"/>
                </a:solidFill>
              </a:rPr>
              <a:t>ES&amp;T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371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20"/>
    </mc:Choice>
    <mc:Fallback>
      <p:transition spd="slow" advTm="2752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200025"/>
            <a:ext cx="9077325" cy="6456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Barrow 2003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292334"/>
            <a:ext cx="3639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Adapted from Brooks et al. 2006 GRL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1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332"/>
    </mc:Choice>
    <mc:Fallback>
      <p:transition spd="slow" advTm="3433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Summit Greenland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863946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5638800"/>
            <a:ext cx="28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Brooks et al. 2011 </a:t>
            </a:r>
            <a:r>
              <a:rPr lang="en-US" i="1" dirty="0" smtClean="0">
                <a:solidFill>
                  <a:schemeClr val="bg1"/>
                </a:solidFill>
              </a:rPr>
              <a:t>ACP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18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78"/>
    </mc:Choice>
    <mc:Fallback>
      <p:transition spd="slow" advTm="3167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Hg and </a:t>
            </a:r>
            <a:r>
              <a:rPr lang="en-US" dirty="0" smtClean="0"/>
              <a:t>Bromine </a:t>
            </a:r>
            <a:r>
              <a:rPr lang="en-US" dirty="0" smtClean="0"/>
              <a:t>Measurements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94" y="914400"/>
            <a:ext cx="8192906" cy="5591014"/>
          </a:xfrm>
        </p:spPr>
      </p:pic>
      <p:sp>
        <p:nvSpPr>
          <p:cNvPr id="4" name="Rectangle 3"/>
          <p:cNvSpPr/>
          <p:nvPr/>
        </p:nvSpPr>
        <p:spPr>
          <a:xfrm>
            <a:off x="5486400" y="4267200"/>
            <a:ext cx="1676400" cy="838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52600" y="4419600"/>
            <a:ext cx="1600200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62400" y="3200400"/>
            <a:ext cx="1905000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06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25"/>
    </mc:Choice>
    <mc:Fallback>
      <p:transition spd="slow" advTm="2182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274638"/>
            <a:ext cx="46482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BrO</a:t>
            </a:r>
            <a:r>
              <a:rPr lang="en-US" dirty="0" smtClean="0"/>
              <a:t> Satellite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600200"/>
            <a:ext cx="4572000" cy="4525963"/>
          </a:xfrm>
        </p:spPr>
        <p:txBody>
          <a:bodyPr/>
          <a:lstStyle/>
          <a:p>
            <a:r>
              <a:rPr lang="en-US" dirty="0" smtClean="0"/>
              <a:t>Satellite images are used to identify “bromine explosions”</a:t>
            </a:r>
          </a:p>
          <a:p>
            <a:r>
              <a:rPr lang="en-US" dirty="0" smtClean="0"/>
              <a:t>Polar coastal areas are hot spots for bromine activity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920"/>
            <a:ext cx="3581400" cy="655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67200" y="6248400"/>
            <a:ext cx="2428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Steffen et al. 2008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7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551"/>
    </mc:Choice>
    <mc:Fallback>
      <p:transition spd="slow" advTm="4755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BrO</a:t>
            </a:r>
            <a:r>
              <a:rPr lang="en-US" dirty="0" smtClean="0"/>
              <a:t> Satellite and Ground Measurements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4587502" cy="362871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8"/>
          <a:stretch/>
        </p:blipFill>
        <p:spPr>
          <a:xfrm>
            <a:off x="1447800" y="1295400"/>
            <a:ext cx="7421575" cy="53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4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33"/>
    </mc:Choice>
    <mc:Fallback>
      <p:transition spd="slow" advTm="34433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BrO</a:t>
            </a:r>
            <a:r>
              <a:rPr lang="en-US" dirty="0" smtClean="0"/>
              <a:t> Satellite and Ground Measurements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8"/>
          <a:stretch/>
        </p:blipFill>
        <p:spPr>
          <a:xfrm>
            <a:off x="2438400" y="1938830"/>
            <a:ext cx="6530371" cy="471478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5105400" cy="4038376"/>
          </a:xfrm>
        </p:spPr>
      </p:pic>
    </p:spTree>
    <p:extLst>
      <p:ext uri="{BB962C8B-B14F-4D97-AF65-F5344CB8AC3E}">
        <p14:creationId xmlns:p14="http://schemas.microsoft.com/office/powerpoint/2010/main" val="131158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307"/>
    </mc:Choice>
    <mc:Fallback>
      <p:transition spd="slow" advTm="45307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Barrow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30710"/>
            <a:ext cx="8229600" cy="99868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Hg(II)gaseous formation corresponds with </a:t>
            </a:r>
            <a:r>
              <a:rPr lang="en-US" dirty="0" err="1" smtClean="0"/>
              <a:t>BrO</a:t>
            </a:r>
            <a:r>
              <a:rPr lang="en-US" dirty="0" smtClean="0"/>
              <a:t> within the first 200m 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762000"/>
            <a:ext cx="7473026" cy="486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8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90"/>
    </mc:Choice>
    <mc:Fallback>
      <p:transition spd="slow" advTm="3649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GEM depletion with </a:t>
            </a:r>
            <a:r>
              <a:rPr lang="en-US" dirty="0" err="1"/>
              <a:t>BrO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38800"/>
            <a:ext cx="8229600" cy="1173163"/>
          </a:xfrm>
        </p:spPr>
        <p:txBody>
          <a:bodyPr/>
          <a:lstStyle/>
          <a:p>
            <a:r>
              <a:rPr lang="en-US" dirty="0" smtClean="0"/>
              <a:t>GEM depletion and recovery controlled by physical and chemical mechanisms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t="35735" r="19762"/>
          <a:stretch/>
        </p:blipFill>
        <p:spPr>
          <a:xfrm>
            <a:off x="1021307" y="914400"/>
            <a:ext cx="7033224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3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18"/>
    </mc:Choice>
    <mc:Fallback>
      <p:transition spd="slow" advTm="70618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RGM nicely corresponds to </a:t>
            </a:r>
            <a:r>
              <a:rPr lang="en-US" dirty="0" err="1" smtClean="0"/>
              <a:t>BrO</a:t>
            </a:r>
            <a:r>
              <a:rPr lang="en-US" dirty="0" smtClean="0"/>
              <a:t> at Polar sites</a:t>
            </a:r>
          </a:p>
          <a:p>
            <a:pPr lvl="1"/>
            <a:r>
              <a:rPr lang="en-US" dirty="0" smtClean="0"/>
              <a:t>Need to use surface </a:t>
            </a:r>
            <a:r>
              <a:rPr lang="en-US" dirty="0" err="1" smtClean="0"/>
              <a:t>BrO</a:t>
            </a:r>
            <a:r>
              <a:rPr lang="en-US" smtClean="0"/>
              <a:t> </a:t>
            </a:r>
            <a:r>
              <a:rPr lang="en-US" smtClean="0"/>
              <a:t>not </a:t>
            </a:r>
            <a:r>
              <a:rPr lang="en-US" dirty="0" smtClean="0"/>
              <a:t>total column</a:t>
            </a:r>
          </a:p>
          <a:p>
            <a:pPr lvl="1"/>
            <a:r>
              <a:rPr lang="en-US" dirty="0" smtClean="0"/>
              <a:t>Major challenge for scaling to entire Arctic</a:t>
            </a:r>
          </a:p>
          <a:p>
            <a:r>
              <a:rPr lang="en-US" dirty="0" smtClean="0"/>
              <a:t>GEM depletion </a:t>
            </a:r>
          </a:p>
          <a:p>
            <a:pPr lvl="1"/>
            <a:r>
              <a:rPr lang="en-US" dirty="0" smtClean="0"/>
              <a:t>Poor correlation to </a:t>
            </a:r>
            <a:r>
              <a:rPr lang="en-US" dirty="0" err="1" smtClean="0"/>
              <a:t>BrO</a:t>
            </a:r>
            <a:endParaRPr lang="en-US" dirty="0" smtClean="0"/>
          </a:p>
          <a:p>
            <a:pPr lvl="1"/>
            <a:r>
              <a:rPr lang="en-US" dirty="0" smtClean="0"/>
              <a:t>Concentrations driven both by chemistry and atmospheric boundary layer mixing behavior</a:t>
            </a:r>
          </a:p>
          <a:p>
            <a:r>
              <a:rPr lang="en-US" dirty="0" smtClean="0"/>
              <a:t>Need better spatial and temporal coverage of Bromine chemistry measurement co-located with Hg measurements</a:t>
            </a:r>
          </a:p>
          <a:p>
            <a:r>
              <a:rPr lang="en-US" dirty="0" smtClean="0"/>
              <a:t>Hg measurements need to be involved as advances in halogen techniques are made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33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60"/>
    </mc:Choice>
    <mc:Fallback>
      <p:transition spd="slow" advTm="1746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  <p:extLst>
      <p:ext uri="{BB962C8B-B14F-4D97-AF65-F5344CB8AC3E}">
        <p14:creationId xmlns:p14="http://schemas.microsoft.com/office/powerpoint/2010/main" val="37659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Barrow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32886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400800"/>
            <a:ext cx="2855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Steffen et al. 2013 </a:t>
            </a:r>
            <a:r>
              <a:rPr lang="en-US" i="1" dirty="0" smtClean="0">
                <a:solidFill>
                  <a:schemeClr val="bg1"/>
                </a:solidFill>
              </a:rPr>
              <a:t>ACP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7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err="1" smtClean="0"/>
              <a:t>BrO</a:t>
            </a:r>
            <a:r>
              <a:rPr lang="en-US" dirty="0" smtClean="0"/>
              <a:t> Satellite Measurements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14400"/>
            <a:ext cx="6899509" cy="5457518"/>
          </a:xfrm>
        </p:spPr>
      </p:pic>
      <p:sp>
        <p:nvSpPr>
          <p:cNvPr id="5" name="TextBox 4"/>
          <p:cNvSpPr txBox="1"/>
          <p:nvPr/>
        </p:nvSpPr>
        <p:spPr>
          <a:xfrm>
            <a:off x="381000" y="6477000"/>
            <a:ext cx="2611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Moore et al. 2014 Nature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2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Leads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0"/>
            <a:ext cx="8575494" cy="5638800"/>
          </a:xfrm>
        </p:spPr>
      </p:pic>
    </p:spTree>
    <p:extLst>
      <p:ext uri="{BB962C8B-B14F-4D97-AF65-F5344CB8AC3E}">
        <p14:creationId xmlns:p14="http://schemas.microsoft.com/office/powerpoint/2010/main" val="212993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6138</TotalTime>
  <Words>528</Words>
  <Application>Microsoft Office PowerPoint</Application>
  <PresentationFormat>On-screen Show (4:3)</PresentationFormat>
  <Paragraphs>73</Paragraphs>
  <Slides>23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SPW 12.0 Graph</vt:lpstr>
      <vt:lpstr>An overview of mercury speciation measurements and analysis at high latitudes</vt:lpstr>
      <vt:lpstr>Focus</vt:lpstr>
      <vt:lpstr>The Journey Begins – Alert Canada</vt:lpstr>
      <vt:lpstr>The journey begins - Alert</vt:lpstr>
      <vt:lpstr>Arctic Ground Measurements</vt:lpstr>
      <vt:lpstr>Antarctic Ground Measurements</vt:lpstr>
      <vt:lpstr>Atmospheric Mercury Depletion Events</vt:lpstr>
      <vt:lpstr>Importance  of BrO</vt:lpstr>
      <vt:lpstr>Measurements of Hg and Bromine</vt:lpstr>
      <vt:lpstr>Station Nord, Greenland</vt:lpstr>
      <vt:lpstr>Barrow 2003</vt:lpstr>
      <vt:lpstr>Summit Greenland</vt:lpstr>
      <vt:lpstr>Hg and Bromine Measurements</vt:lpstr>
      <vt:lpstr>BrO Satellite Measurements</vt:lpstr>
      <vt:lpstr>BrO Satellite and Ground Measurements</vt:lpstr>
      <vt:lpstr>BrO Satellite and Ground Measurements</vt:lpstr>
      <vt:lpstr>Barrow 2012</vt:lpstr>
      <vt:lpstr>GEM depletion with BrO</vt:lpstr>
      <vt:lpstr>Summary</vt:lpstr>
      <vt:lpstr>Thank you!</vt:lpstr>
      <vt:lpstr>Barrow 2009</vt:lpstr>
      <vt:lpstr>BrO Satellite Measurements</vt:lpstr>
      <vt:lpstr>Leads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cmoore</dc:creator>
  <cp:lastModifiedBy>cmoore</cp:lastModifiedBy>
  <cp:revision>302</cp:revision>
  <cp:lastPrinted>2014-07-22T20:38:15Z</cp:lastPrinted>
  <dcterms:created xsi:type="dcterms:W3CDTF">2013-07-05T20:24:30Z</dcterms:created>
  <dcterms:modified xsi:type="dcterms:W3CDTF">2014-07-29T14:13:46Z</dcterms:modified>
</cp:coreProperties>
</file>