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drawings/drawing2.xml" ContentType="application/vnd.openxmlformats-officedocument.drawingml.chartshapes+xml"/>
  <Override PartName="/ppt/charts/chart3.xml" ContentType="application/vnd.openxmlformats-officedocument.drawingml.chart+xml"/>
  <Override PartName="/ppt/drawings/drawing3.xml" ContentType="application/vnd.openxmlformats-officedocument.drawingml.chartshapes+xml"/>
  <Override PartName="/ppt/charts/chart4.xml" ContentType="application/vnd.openxmlformats-officedocument.drawingml.chart+xml"/>
  <Override PartName="/ppt/drawings/drawing4.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75" r:id="rId4"/>
    <p:sldId id="269" r:id="rId5"/>
    <p:sldId id="261" r:id="rId6"/>
    <p:sldId id="303" r:id="rId7"/>
    <p:sldId id="281" r:id="rId8"/>
    <p:sldId id="305" r:id="rId9"/>
    <p:sldId id="310" r:id="rId10"/>
    <p:sldId id="306" r:id="rId11"/>
    <p:sldId id="283" r:id="rId12"/>
    <p:sldId id="295" r:id="rId13"/>
    <p:sldId id="296" r:id="rId14"/>
    <p:sldId id="297" r:id="rId15"/>
    <p:sldId id="298" r:id="rId16"/>
    <p:sldId id="299" r:id="rId17"/>
    <p:sldId id="300" r:id="rId18"/>
    <p:sldId id="294" r:id="rId19"/>
    <p:sldId id="302" r:id="rId20"/>
    <p:sldId id="307" r:id="rId21"/>
    <p:sldId id="309" r:id="rId22"/>
    <p:sldId id="273" r:id="rId23"/>
    <p:sldId id="276"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0" d="100"/>
          <a:sy n="70" d="100"/>
        </p:scale>
        <p:origin x="-1386"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4.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5.xlsx"/></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package" Target="../embeddings/Microsoft_Excel_Worksheet6.xlsx"/></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package" Target="../embeddings/Microsoft_Excel_Worksheet7.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Weight Losers</c:v>
                </c:pt>
              </c:strCache>
            </c:strRef>
          </c:tx>
          <c:invertIfNegative val="0"/>
          <c:cat>
            <c:strRef>
              <c:f>Sheet1!$A$2:$A$4</c:f>
              <c:strCache>
                <c:ptCount val="3"/>
                <c:pt idx="0">
                  <c:v>Total Sample</c:v>
                </c:pt>
                <c:pt idx="1">
                  <c:v>Trying to lose</c:v>
                </c:pt>
                <c:pt idx="2">
                  <c:v>Not trying to lose</c:v>
                </c:pt>
              </c:strCache>
            </c:strRef>
          </c:cat>
          <c:val>
            <c:numRef>
              <c:f>Sheet1!$B$2:$B$4</c:f>
              <c:numCache>
                <c:formatCode>General</c:formatCode>
                <c:ptCount val="3"/>
                <c:pt idx="0">
                  <c:v>30.9</c:v>
                </c:pt>
                <c:pt idx="1">
                  <c:v>39.299999999999997</c:v>
                </c:pt>
                <c:pt idx="2">
                  <c:v>24.9</c:v>
                </c:pt>
              </c:numCache>
            </c:numRef>
          </c:val>
        </c:ser>
        <c:ser>
          <c:idx val="1"/>
          <c:order val="1"/>
          <c:tx>
            <c:strRef>
              <c:f>Sheet1!$C$1</c:f>
              <c:strCache>
                <c:ptCount val="1"/>
                <c:pt idx="0">
                  <c:v>Weight Maintainers</c:v>
                </c:pt>
              </c:strCache>
            </c:strRef>
          </c:tx>
          <c:invertIfNegative val="0"/>
          <c:cat>
            <c:strRef>
              <c:f>Sheet1!$A$2:$A$4</c:f>
              <c:strCache>
                <c:ptCount val="3"/>
                <c:pt idx="0">
                  <c:v>Total Sample</c:v>
                </c:pt>
                <c:pt idx="1">
                  <c:v>Trying to lose</c:v>
                </c:pt>
                <c:pt idx="2">
                  <c:v>Not trying to lose</c:v>
                </c:pt>
              </c:strCache>
            </c:strRef>
          </c:cat>
          <c:val>
            <c:numRef>
              <c:f>Sheet1!$C$2:$C$4</c:f>
              <c:numCache>
                <c:formatCode>General</c:formatCode>
                <c:ptCount val="3"/>
                <c:pt idx="0">
                  <c:v>19.399999999999999</c:v>
                </c:pt>
                <c:pt idx="1">
                  <c:v>13.8</c:v>
                </c:pt>
                <c:pt idx="2">
                  <c:v>20.100000000000001</c:v>
                </c:pt>
              </c:numCache>
            </c:numRef>
          </c:val>
        </c:ser>
        <c:ser>
          <c:idx val="2"/>
          <c:order val="2"/>
          <c:tx>
            <c:strRef>
              <c:f>Sheet1!$D$1</c:f>
              <c:strCache>
                <c:ptCount val="1"/>
                <c:pt idx="0">
                  <c:v>Weight Gainers</c:v>
                </c:pt>
              </c:strCache>
            </c:strRef>
          </c:tx>
          <c:invertIfNegative val="0"/>
          <c:cat>
            <c:strRef>
              <c:f>Sheet1!$A$2:$A$4</c:f>
              <c:strCache>
                <c:ptCount val="3"/>
                <c:pt idx="0">
                  <c:v>Total Sample</c:v>
                </c:pt>
                <c:pt idx="1">
                  <c:v>Trying to lose</c:v>
                </c:pt>
                <c:pt idx="2">
                  <c:v>Not trying to lose</c:v>
                </c:pt>
              </c:strCache>
            </c:strRef>
          </c:cat>
          <c:val>
            <c:numRef>
              <c:f>Sheet1!$D$2:$D$4</c:f>
              <c:numCache>
                <c:formatCode>General</c:formatCode>
                <c:ptCount val="3"/>
                <c:pt idx="0">
                  <c:v>12.8</c:v>
                </c:pt>
                <c:pt idx="1">
                  <c:v>10.5</c:v>
                </c:pt>
                <c:pt idx="2">
                  <c:v>13.9</c:v>
                </c:pt>
              </c:numCache>
            </c:numRef>
          </c:val>
        </c:ser>
        <c:dLbls>
          <c:showLegendKey val="0"/>
          <c:showVal val="0"/>
          <c:showCatName val="0"/>
          <c:showSerName val="0"/>
          <c:showPercent val="0"/>
          <c:showBubbleSize val="0"/>
        </c:dLbls>
        <c:gapWidth val="150"/>
        <c:axId val="222657152"/>
        <c:axId val="222658944"/>
      </c:barChart>
      <c:catAx>
        <c:axId val="222657152"/>
        <c:scaling>
          <c:orientation val="minMax"/>
        </c:scaling>
        <c:delete val="0"/>
        <c:axPos val="b"/>
        <c:majorTickMark val="out"/>
        <c:minorTickMark val="none"/>
        <c:tickLblPos val="nextTo"/>
        <c:crossAx val="222658944"/>
        <c:crosses val="autoZero"/>
        <c:auto val="1"/>
        <c:lblAlgn val="ctr"/>
        <c:lblOffset val="100"/>
        <c:noMultiLvlLbl val="0"/>
      </c:catAx>
      <c:valAx>
        <c:axId val="222658944"/>
        <c:scaling>
          <c:orientation val="minMax"/>
        </c:scaling>
        <c:delete val="0"/>
        <c:axPos val="l"/>
        <c:majorGridlines/>
        <c:numFmt formatCode="General" sourceLinked="1"/>
        <c:majorTickMark val="out"/>
        <c:minorTickMark val="none"/>
        <c:tickLblPos val="nextTo"/>
        <c:crossAx val="222657152"/>
        <c:crosses val="autoZero"/>
        <c:crossBetween val="between"/>
      </c:valAx>
    </c:plotArea>
    <c:legend>
      <c:legendPos val="r"/>
      <c:layout/>
      <c:overlay val="0"/>
    </c:legend>
    <c:plotVisOnly val="1"/>
    <c:dispBlanksAs val="gap"/>
    <c:showDLblsOverMax val="0"/>
  </c:chart>
  <c:txPr>
    <a:bodyPr/>
    <a:lstStyle/>
    <a:p>
      <a:pPr>
        <a:defRPr sz="1800"/>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Sucessful n=16</c:v>
                </c:pt>
              </c:strCache>
            </c:strRef>
          </c:tx>
          <c:invertIfNegative val="0"/>
          <c:cat>
            <c:strRef>
              <c:f>Sheet1!$A$2:$A$8</c:f>
              <c:strCache>
                <c:ptCount val="7"/>
                <c:pt idx="0">
                  <c:v>Keep a Calorie Goal</c:v>
                </c:pt>
                <c:pt idx="1">
                  <c:v>Exercise</c:v>
                </c:pt>
                <c:pt idx="2">
                  <c:v>Small Opportunities</c:v>
                </c:pt>
                <c:pt idx="3">
                  <c:v>Modify meals</c:v>
                </c:pt>
                <c:pt idx="4">
                  <c:v>Water</c:v>
                </c:pt>
                <c:pt idx="5">
                  <c:v>Check weight</c:v>
                </c:pt>
                <c:pt idx="6">
                  <c:v>Plan meals</c:v>
                </c:pt>
              </c:strCache>
            </c:strRef>
          </c:cat>
          <c:val>
            <c:numRef>
              <c:f>Sheet1!$B$2:$B$8</c:f>
              <c:numCache>
                <c:formatCode>General</c:formatCode>
                <c:ptCount val="7"/>
                <c:pt idx="0">
                  <c:v>1.56</c:v>
                </c:pt>
                <c:pt idx="1">
                  <c:v>5.8</c:v>
                </c:pt>
                <c:pt idx="2">
                  <c:v>5.6</c:v>
                </c:pt>
                <c:pt idx="3">
                  <c:v>4.5</c:v>
                </c:pt>
                <c:pt idx="4">
                  <c:v>6.4</c:v>
                </c:pt>
                <c:pt idx="5">
                  <c:v>2.25</c:v>
                </c:pt>
                <c:pt idx="6">
                  <c:v>4.2</c:v>
                </c:pt>
              </c:numCache>
            </c:numRef>
          </c:val>
        </c:ser>
        <c:ser>
          <c:idx val="1"/>
          <c:order val="1"/>
          <c:tx>
            <c:strRef>
              <c:f>Sheet1!$C$1</c:f>
              <c:strCache>
                <c:ptCount val="1"/>
                <c:pt idx="0">
                  <c:v>Unsuccessful n=41</c:v>
                </c:pt>
              </c:strCache>
            </c:strRef>
          </c:tx>
          <c:invertIfNegative val="0"/>
          <c:cat>
            <c:strRef>
              <c:f>Sheet1!$A$2:$A$8</c:f>
              <c:strCache>
                <c:ptCount val="7"/>
                <c:pt idx="0">
                  <c:v>Keep a Calorie Goal</c:v>
                </c:pt>
                <c:pt idx="1">
                  <c:v>Exercise</c:v>
                </c:pt>
                <c:pt idx="2">
                  <c:v>Small Opportunities</c:v>
                </c:pt>
                <c:pt idx="3">
                  <c:v>Modify meals</c:v>
                </c:pt>
                <c:pt idx="4">
                  <c:v>Water</c:v>
                </c:pt>
                <c:pt idx="5">
                  <c:v>Check weight</c:v>
                </c:pt>
                <c:pt idx="6">
                  <c:v>Plan meals</c:v>
                </c:pt>
              </c:strCache>
            </c:strRef>
          </c:cat>
          <c:val>
            <c:numRef>
              <c:f>Sheet1!$C$2:$C$8</c:f>
              <c:numCache>
                <c:formatCode>General</c:formatCode>
                <c:ptCount val="7"/>
                <c:pt idx="0">
                  <c:v>0.8</c:v>
                </c:pt>
                <c:pt idx="1">
                  <c:v>5</c:v>
                </c:pt>
                <c:pt idx="2">
                  <c:v>4.7</c:v>
                </c:pt>
                <c:pt idx="3">
                  <c:v>2.8</c:v>
                </c:pt>
                <c:pt idx="4">
                  <c:v>4.3</c:v>
                </c:pt>
                <c:pt idx="5">
                  <c:v>1</c:v>
                </c:pt>
                <c:pt idx="6">
                  <c:v>1.6</c:v>
                </c:pt>
              </c:numCache>
            </c:numRef>
          </c:val>
        </c:ser>
        <c:dLbls>
          <c:showLegendKey val="0"/>
          <c:showVal val="0"/>
          <c:showCatName val="0"/>
          <c:showSerName val="0"/>
          <c:showPercent val="0"/>
          <c:showBubbleSize val="0"/>
        </c:dLbls>
        <c:gapWidth val="150"/>
        <c:axId val="161579776"/>
        <c:axId val="161581312"/>
      </c:barChart>
      <c:catAx>
        <c:axId val="161579776"/>
        <c:scaling>
          <c:orientation val="minMax"/>
        </c:scaling>
        <c:delete val="0"/>
        <c:axPos val="b"/>
        <c:majorTickMark val="out"/>
        <c:minorTickMark val="none"/>
        <c:tickLblPos val="nextTo"/>
        <c:crossAx val="161581312"/>
        <c:crosses val="autoZero"/>
        <c:auto val="1"/>
        <c:lblAlgn val="ctr"/>
        <c:lblOffset val="100"/>
        <c:noMultiLvlLbl val="0"/>
      </c:catAx>
      <c:valAx>
        <c:axId val="161581312"/>
        <c:scaling>
          <c:orientation val="minMax"/>
        </c:scaling>
        <c:delete val="0"/>
        <c:axPos val="l"/>
        <c:majorGridlines/>
        <c:numFmt formatCode="General" sourceLinked="1"/>
        <c:majorTickMark val="out"/>
        <c:minorTickMark val="none"/>
        <c:tickLblPos val="nextTo"/>
        <c:crossAx val="161579776"/>
        <c:crosses val="autoZero"/>
        <c:crossBetween val="between"/>
      </c:valAx>
    </c:plotArea>
    <c:legend>
      <c:legendPos val="r"/>
      <c:layout/>
      <c:overlay val="0"/>
    </c:legend>
    <c:plotVisOnly val="1"/>
    <c:dispBlanksAs val="gap"/>
    <c:showDLblsOverMax val="0"/>
  </c:chart>
  <c:txPr>
    <a:bodyPr/>
    <a:lstStyle/>
    <a:p>
      <a:pPr>
        <a:defRPr sz="1800"/>
      </a:pPr>
      <a:endParaRPr lang="en-US"/>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Successful n=16</c:v>
                </c:pt>
              </c:strCache>
            </c:strRef>
          </c:tx>
          <c:invertIfNegative val="0"/>
          <c:cat>
            <c:strRef>
              <c:f>Sheet1!$A$2:$A$8</c:f>
              <c:strCache>
                <c:ptCount val="7"/>
                <c:pt idx="0">
                  <c:v>Binge</c:v>
                </c:pt>
                <c:pt idx="1">
                  <c:v>Guilt/Shame</c:v>
                </c:pt>
                <c:pt idx="2">
                  <c:v>Sadness</c:v>
                </c:pt>
                <c:pt idx="3">
                  <c:v>Eat while watching T.V.</c:v>
                </c:pt>
                <c:pt idx="4">
                  <c:v>Drink soda</c:v>
                </c:pt>
                <c:pt idx="5">
                  <c:v>Eat fast food</c:v>
                </c:pt>
                <c:pt idx="6">
                  <c:v>Eat when bored/stressed</c:v>
                </c:pt>
              </c:strCache>
            </c:strRef>
          </c:cat>
          <c:val>
            <c:numRef>
              <c:f>Sheet1!$B$2:$B$8</c:f>
              <c:numCache>
                <c:formatCode>General</c:formatCode>
                <c:ptCount val="7"/>
                <c:pt idx="0">
                  <c:v>0</c:v>
                </c:pt>
                <c:pt idx="1">
                  <c:v>0.8</c:v>
                </c:pt>
                <c:pt idx="2">
                  <c:v>1.1000000000000001</c:v>
                </c:pt>
                <c:pt idx="3">
                  <c:v>1.2</c:v>
                </c:pt>
                <c:pt idx="4">
                  <c:v>0.7</c:v>
                </c:pt>
                <c:pt idx="5">
                  <c:v>0.8</c:v>
                </c:pt>
                <c:pt idx="6">
                  <c:v>1.6</c:v>
                </c:pt>
              </c:numCache>
            </c:numRef>
          </c:val>
        </c:ser>
        <c:ser>
          <c:idx val="1"/>
          <c:order val="1"/>
          <c:tx>
            <c:strRef>
              <c:f>Sheet1!$C$1</c:f>
              <c:strCache>
                <c:ptCount val="1"/>
                <c:pt idx="0">
                  <c:v>Unsuccessful n=41</c:v>
                </c:pt>
              </c:strCache>
            </c:strRef>
          </c:tx>
          <c:invertIfNegative val="0"/>
          <c:cat>
            <c:strRef>
              <c:f>Sheet1!$A$2:$A$8</c:f>
              <c:strCache>
                <c:ptCount val="7"/>
                <c:pt idx="0">
                  <c:v>Binge</c:v>
                </c:pt>
                <c:pt idx="1">
                  <c:v>Guilt/Shame</c:v>
                </c:pt>
                <c:pt idx="2">
                  <c:v>Sadness</c:v>
                </c:pt>
                <c:pt idx="3">
                  <c:v>Eat while watching T.V.</c:v>
                </c:pt>
                <c:pt idx="4">
                  <c:v>Drink soda</c:v>
                </c:pt>
                <c:pt idx="5">
                  <c:v>Eat fast food</c:v>
                </c:pt>
                <c:pt idx="6">
                  <c:v>Eat when bored/stressed</c:v>
                </c:pt>
              </c:strCache>
            </c:strRef>
          </c:cat>
          <c:val>
            <c:numRef>
              <c:f>Sheet1!$C$2:$C$8</c:f>
              <c:numCache>
                <c:formatCode>General</c:formatCode>
                <c:ptCount val="7"/>
                <c:pt idx="0">
                  <c:v>0.54</c:v>
                </c:pt>
                <c:pt idx="1">
                  <c:v>2</c:v>
                </c:pt>
                <c:pt idx="2">
                  <c:v>2.5</c:v>
                </c:pt>
                <c:pt idx="3">
                  <c:v>3.4</c:v>
                </c:pt>
                <c:pt idx="4">
                  <c:v>2.7</c:v>
                </c:pt>
                <c:pt idx="5">
                  <c:v>2.2000000000000002</c:v>
                </c:pt>
                <c:pt idx="6">
                  <c:v>3.2</c:v>
                </c:pt>
              </c:numCache>
            </c:numRef>
          </c:val>
        </c:ser>
        <c:dLbls>
          <c:showLegendKey val="0"/>
          <c:showVal val="0"/>
          <c:showCatName val="0"/>
          <c:showSerName val="0"/>
          <c:showPercent val="0"/>
          <c:showBubbleSize val="0"/>
        </c:dLbls>
        <c:gapWidth val="150"/>
        <c:axId val="176433408"/>
        <c:axId val="176447488"/>
      </c:barChart>
      <c:catAx>
        <c:axId val="176433408"/>
        <c:scaling>
          <c:orientation val="minMax"/>
        </c:scaling>
        <c:delete val="0"/>
        <c:axPos val="b"/>
        <c:majorTickMark val="out"/>
        <c:minorTickMark val="none"/>
        <c:tickLblPos val="nextTo"/>
        <c:crossAx val="176447488"/>
        <c:crosses val="autoZero"/>
        <c:auto val="1"/>
        <c:lblAlgn val="ctr"/>
        <c:lblOffset val="100"/>
        <c:noMultiLvlLbl val="0"/>
      </c:catAx>
      <c:valAx>
        <c:axId val="176447488"/>
        <c:scaling>
          <c:orientation val="minMax"/>
        </c:scaling>
        <c:delete val="0"/>
        <c:axPos val="l"/>
        <c:majorGridlines/>
        <c:numFmt formatCode="General" sourceLinked="1"/>
        <c:majorTickMark val="out"/>
        <c:minorTickMark val="none"/>
        <c:tickLblPos val="nextTo"/>
        <c:crossAx val="176433408"/>
        <c:crosses val="autoZero"/>
        <c:crossBetween val="between"/>
      </c:valAx>
    </c:plotArea>
    <c:legend>
      <c:legendPos val="r"/>
      <c:layout/>
      <c:overlay val="0"/>
    </c:legend>
    <c:plotVisOnly val="1"/>
    <c:dispBlanksAs val="gap"/>
    <c:showDLblsOverMax val="0"/>
  </c:chart>
  <c:txPr>
    <a:bodyPr/>
    <a:lstStyle/>
    <a:p>
      <a:pPr>
        <a:defRPr sz="1800"/>
      </a:pPr>
      <a:endParaRPr lang="en-US"/>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Weight Losers</c:v>
                </c:pt>
              </c:strCache>
            </c:strRef>
          </c:tx>
          <c:invertIfNegative val="0"/>
          <c:cat>
            <c:strRef>
              <c:f>Sheet1!$A$2:$A$4</c:f>
              <c:strCache>
                <c:ptCount val="3"/>
                <c:pt idx="0">
                  <c:v>Total Sample</c:v>
                </c:pt>
                <c:pt idx="1">
                  <c:v>Trying to Lose</c:v>
                </c:pt>
                <c:pt idx="2">
                  <c:v>Not Trying to Lose</c:v>
                </c:pt>
              </c:strCache>
            </c:strRef>
          </c:cat>
          <c:val>
            <c:numRef>
              <c:f>Sheet1!$B$2:$B$4</c:f>
              <c:numCache>
                <c:formatCode>General</c:formatCode>
                <c:ptCount val="3"/>
                <c:pt idx="0">
                  <c:v>22.7</c:v>
                </c:pt>
                <c:pt idx="1">
                  <c:v>36</c:v>
                </c:pt>
                <c:pt idx="2">
                  <c:v>11</c:v>
                </c:pt>
              </c:numCache>
            </c:numRef>
          </c:val>
        </c:ser>
        <c:ser>
          <c:idx val="1"/>
          <c:order val="1"/>
          <c:tx>
            <c:strRef>
              <c:f>Sheet1!$C$1</c:f>
              <c:strCache>
                <c:ptCount val="1"/>
                <c:pt idx="0">
                  <c:v>Weight Maintainers</c:v>
                </c:pt>
              </c:strCache>
            </c:strRef>
          </c:tx>
          <c:invertIfNegative val="0"/>
          <c:cat>
            <c:strRef>
              <c:f>Sheet1!$A$2:$A$4</c:f>
              <c:strCache>
                <c:ptCount val="3"/>
                <c:pt idx="0">
                  <c:v>Total Sample</c:v>
                </c:pt>
                <c:pt idx="1">
                  <c:v>Trying to Lose</c:v>
                </c:pt>
                <c:pt idx="2">
                  <c:v>Not Trying to Lose</c:v>
                </c:pt>
              </c:strCache>
            </c:strRef>
          </c:cat>
          <c:val>
            <c:numRef>
              <c:f>Sheet1!$C$2:$C$4</c:f>
              <c:numCache>
                <c:formatCode>General</c:formatCode>
                <c:ptCount val="3"/>
                <c:pt idx="0">
                  <c:v>7.6</c:v>
                </c:pt>
                <c:pt idx="1">
                  <c:v>-1</c:v>
                </c:pt>
                <c:pt idx="2">
                  <c:v>8</c:v>
                </c:pt>
              </c:numCache>
            </c:numRef>
          </c:val>
        </c:ser>
        <c:ser>
          <c:idx val="2"/>
          <c:order val="2"/>
          <c:tx>
            <c:strRef>
              <c:f>Sheet1!$D$1</c:f>
              <c:strCache>
                <c:ptCount val="1"/>
                <c:pt idx="0">
                  <c:v>Weight Gainers</c:v>
                </c:pt>
              </c:strCache>
            </c:strRef>
          </c:tx>
          <c:invertIfNegative val="0"/>
          <c:cat>
            <c:strRef>
              <c:f>Sheet1!$A$2:$A$4</c:f>
              <c:strCache>
                <c:ptCount val="3"/>
                <c:pt idx="0">
                  <c:v>Total Sample</c:v>
                </c:pt>
                <c:pt idx="1">
                  <c:v>Trying to Lose</c:v>
                </c:pt>
                <c:pt idx="2">
                  <c:v>Not Trying to Lose</c:v>
                </c:pt>
              </c:strCache>
            </c:strRef>
          </c:cat>
          <c:val>
            <c:numRef>
              <c:f>Sheet1!$D$2:$D$4</c:f>
              <c:numCache>
                <c:formatCode>General</c:formatCode>
                <c:ptCount val="3"/>
                <c:pt idx="0">
                  <c:v>-3</c:v>
                </c:pt>
                <c:pt idx="1">
                  <c:v>-7</c:v>
                </c:pt>
                <c:pt idx="2">
                  <c:v>-3</c:v>
                </c:pt>
              </c:numCache>
            </c:numRef>
          </c:val>
        </c:ser>
        <c:dLbls>
          <c:showLegendKey val="0"/>
          <c:showVal val="0"/>
          <c:showCatName val="0"/>
          <c:showSerName val="0"/>
          <c:showPercent val="0"/>
          <c:showBubbleSize val="0"/>
        </c:dLbls>
        <c:gapWidth val="150"/>
        <c:axId val="218571520"/>
        <c:axId val="218573056"/>
      </c:barChart>
      <c:catAx>
        <c:axId val="218571520"/>
        <c:scaling>
          <c:orientation val="minMax"/>
        </c:scaling>
        <c:delete val="0"/>
        <c:axPos val="b"/>
        <c:majorTickMark val="out"/>
        <c:minorTickMark val="none"/>
        <c:tickLblPos val="nextTo"/>
        <c:crossAx val="218573056"/>
        <c:crosses val="autoZero"/>
        <c:auto val="1"/>
        <c:lblAlgn val="ctr"/>
        <c:lblOffset val="100"/>
        <c:noMultiLvlLbl val="0"/>
      </c:catAx>
      <c:valAx>
        <c:axId val="218573056"/>
        <c:scaling>
          <c:orientation val="minMax"/>
        </c:scaling>
        <c:delete val="0"/>
        <c:axPos val="l"/>
        <c:majorGridlines/>
        <c:numFmt formatCode="General" sourceLinked="1"/>
        <c:majorTickMark val="out"/>
        <c:minorTickMark val="none"/>
        <c:tickLblPos val="nextTo"/>
        <c:crossAx val="218571520"/>
        <c:crosses val="autoZero"/>
        <c:crossBetween val="between"/>
      </c:valAx>
    </c:plotArea>
    <c:legend>
      <c:legendPos val="r"/>
      <c:layout/>
      <c:overlay val="0"/>
    </c:legend>
    <c:plotVisOnly val="1"/>
    <c:dispBlanksAs val="gap"/>
    <c:showDLblsOverMax val="0"/>
  </c:chart>
  <c:txPr>
    <a:bodyPr/>
    <a:lstStyle/>
    <a:p>
      <a:pPr>
        <a:defRPr sz="1800"/>
      </a:pPr>
      <a:endParaRPr lang="en-US"/>
    </a:p>
  </c:txPr>
  <c:externalData r:id="rId1">
    <c:autoUpdate val="0"/>
  </c:externalData>
  <c:userShapes r:id="rId2"/>
</c:chartSpace>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0.emf"/></Relationships>
</file>

<file path=ppt/drawings/drawing1.xml><?xml version="1.0" encoding="utf-8"?>
<c:userShapes xmlns:c="http://schemas.openxmlformats.org/drawingml/2006/chart">
  <cdr:relSizeAnchor xmlns:cdr="http://schemas.openxmlformats.org/drawingml/2006/chartDrawing">
    <cdr:from>
      <cdr:x>0.07407</cdr:x>
      <cdr:y>0.23438</cdr:y>
    </cdr:from>
    <cdr:to>
      <cdr:x>0.18519</cdr:x>
      <cdr:y>0.42188</cdr:y>
    </cdr:to>
    <cdr:sp macro="" textlink="">
      <cdr:nvSpPr>
        <cdr:cNvPr id="2" name="TextBox 1"/>
        <cdr:cNvSpPr txBox="1"/>
      </cdr:nvSpPr>
      <cdr:spPr>
        <a:xfrm xmlns:a="http://schemas.openxmlformats.org/drawingml/2006/main">
          <a:off x="609600" y="11430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0.30556</cdr:x>
      <cdr:y>0.09375</cdr:y>
    </cdr:from>
    <cdr:to>
      <cdr:x>0.41667</cdr:x>
      <cdr:y>0.28125</cdr:y>
    </cdr:to>
    <cdr:sp macro="" textlink="">
      <cdr:nvSpPr>
        <cdr:cNvPr id="3" name="TextBox 2"/>
        <cdr:cNvSpPr txBox="1"/>
      </cdr:nvSpPr>
      <cdr:spPr>
        <a:xfrm xmlns:a="http://schemas.openxmlformats.org/drawingml/2006/main">
          <a:off x="2514600" y="4572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2400" dirty="0" smtClean="0"/>
            <a:t>***</a:t>
          </a:r>
          <a:endParaRPr lang="en-US" sz="2400" dirty="0"/>
        </a:p>
      </cdr:txBody>
    </cdr:sp>
  </cdr:relSizeAnchor>
  <cdr:relSizeAnchor xmlns:cdr="http://schemas.openxmlformats.org/drawingml/2006/chartDrawing">
    <cdr:from>
      <cdr:x>0.09259</cdr:x>
      <cdr:y>0.25</cdr:y>
    </cdr:from>
    <cdr:to>
      <cdr:x>0.2037</cdr:x>
      <cdr:y>0.4375</cdr:y>
    </cdr:to>
    <cdr:sp macro="" textlink="">
      <cdr:nvSpPr>
        <cdr:cNvPr id="4" name="TextBox 1"/>
        <cdr:cNvSpPr txBox="1"/>
      </cdr:nvSpPr>
      <cdr:spPr>
        <a:xfrm xmlns:a="http://schemas.openxmlformats.org/drawingml/2006/main">
          <a:off x="762000" y="1219200"/>
          <a:ext cx="914400" cy="91440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2400" dirty="0" smtClean="0"/>
            <a:t>***</a:t>
          </a:r>
          <a:endParaRPr lang="en-US" sz="2400" dirty="0"/>
        </a:p>
      </cdr:txBody>
    </cdr:sp>
  </cdr:relSizeAnchor>
  <cdr:relSizeAnchor xmlns:cdr="http://schemas.openxmlformats.org/drawingml/2006/chartDrawing">
    <cdr:from>
      <cdr:x>0.52778</cdr:x>
      <cdr:y>0.375</cdr:y>
    </cdr:from>
    <cdr:to>
      <cdr:x>0.63889</cdr:x>
      <cdr:y>0.5625</cdr:y>
    </cdr:to>
    <cdr:sp macro="" textlink="">
      <cdr:nvSpPr>
        <cdr:cNvPr id="5" name="TextBox 4"/>
        <cdr:cNvSpPr txBox="1"/>
      </cdr:nvSpPr>
      <cdr:spPr>
        <a:xfrm xmlns:a="http://schemas.openxmlformats.org/drawingml/2006/main">
          <a:off x="4343400" y="18288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2000" dirty="0"/>
            <a:t>*</a:t>
          </a:r>
        </a:p>
      </cdr:txBody>
    </cdr:sp>
  </cdr:relSizeAnchor>
  <cdr:relSizeAnchor xmlns:cdr="http://schemas.openxmlformats.org/drawingml/2006/chartDrawing">
    <cdr:from>
      <cdr:x>0.75926</cdr:x>
      <cdr:y>0.71875</cdr:y>
    </cdr:from>
    <cdr:to>
      <cdr:x>0.9537</cdr:x>
      <cdr:y>0.90625</cdr:y>
    </cdr:to>
    <cdr:sp macro="" textlink="">
      <cdr:nvSpPr>
        <cdr:cNvPr id="6" name="TextBox 5"/>
        <cdr:cNvSpPr txBox="1"/>
      </cdr:nvSpPr>
      <cdr:spPr>
        <a:xfrm xmlns:a="http://schemas.openxmlformats.org/drawingml/2006/main">
          <a:off x="6248406" y="3505200"/>
          <a:ext cx="1600194"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2000" dirty="0" smtClean="0"/>
            <a:t>*    p</a:t>
          </a:r>
          <a:r>
            <a:rPr lang="en-US" sz="2000" u="sng" dirty="0" smtClean="0"/>
            <a:t>&lt;</a:t>
          </a:r>
          <a:r>
            <a:rPr lang="en-US" sz="2000" dirty="0" smtClean="0"/>
            <a:t>.05</a:t>
          </a:r>
        </a:p>
        <a:p xmlns:a="http://schemas.openxmlformats.org/drawingml/2006/main">
          <a:r>
            <a:rPr lang="en-US" sz="2000" dirty="0" smtClean="0"/>
            <a:t>*** p &lt; .001</a:t>
          </a:r>
        </a:p>
      </cdr:txBody>
    </cdr:sp>
  </cdr:relSizeAnchor>
</c:userShapes>
</file>

<file path=ppt/drawings/drawing2.xml><?xml version="1.0" encoding="utf-8"?>
<c:userShapes xmlns:c="http://schemas.openxmlformats.org/drawingml/2006/chart">
  <cdr:relSizeAnchor xmlns:cdr="http://schemas.openxmlformats.org/drawingml/2006/chartDrawing">
    <cdr:from>
      <cdr:x>0.46296</cdr:x>
      <cdr:y>0.02999</cdr:y>
    </cdr:from>
    <cdr:to>
      <cdr:x>0.52163</cdr:x>
      <cdr:y>0.11203</cdr:y>
    </cdr:to>
    <cdr:sp macro="" textlink="">
      <cdr:nvSpPr>
        <cdr:cNvPr id="2" name="TextBox 2"/>
        <cdr:cNvSpPr txBox="1"/>
      </cdr:nvSpPr>
      <cdr:spPr>
        <a:xfrm xmlns:a="http://schemas.openxmlformats.org/drawingml/2006/main">
          <a:off x="3810000" y="146233"/>
          <a:ext cx="482824" cy="400110"/>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2000" dirty="0" smtClean="0"/>
            <a:t>***</a:t>
          </a:r>
          <a:endParaRPr lang="en-US" sz="2000" dirty="0"/>
        </a:p>
      </cdr:txBody>
    </cdr:sp>
  </cdr:relSizeAnchor>
  <cdr:relSizeAnchor xmlns:cdr="http://schemas.openxmlformats.org/drawingml/2006/chartDrawing">
    <cdr:from>
      <cdr:x>0.55556</cdr:x>
      <cdr:y>0.34375</cdr:y>
    </cdr:from>
    <cdr:to>
      <cdr:x>0.59007</cdr:x>
      <cdr:y>0.42579</cdr:y>
    </cdr:to>
    <cdr:sp macro="" textlink="">
      <cdr:nvSpPr>
        <cdr:cNvPr id="3" name="TextBox 2"/>
        <cdr:cNvSpPr txBox="1"/>
      </cdr:nvSpPr>
      <cdr:spPr>
        <a:xfrm xmlns:a="http://schemas.openxmlformats.org/drawingml/2006/main">
          <a:off x="4572000" y="1676400"/>
          <a:ext cx="284052" cy="400110"/>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2000" dirty="0" smtClean="0"/>
            <a:t>*</a:t>
          </a:r>
          <a:endParaRPr lang="en-US" sz="2000" dirty="0"/>
        </a:p>
      </cdr:txBody>
    </cdr:sp>
  </cdr:relSizeAnchor>
  <cdr:relSizeAnchor xmlns:cdr="http://schemas.openxmlformats.org/drawingml/2006/chartDrawing">
    <cdr:from>
      <cdr:x>0.62037</cdr:x>
      <cdr:y>0.18906</cdr:y>
    </cdr:from>
    <cdr:to>
      <cdr:x>0.67904</cdr:x>
      <cdr:y>0.27111</cdr:y>
    </cdr:to>
    <cdr:sp macro="" textlink="">
      <cdr:nvSpPr>
        <cdr:cNvPr id="4" name="TextBox 2"/>
        <cdr:cNvSpPr txBox="1"/>
      </cdr:nvSpPr>
      <cdr:spPr>
        <a:xfrm xmlns:a="http://schemas.openxmlformats.org/drawingml/2006/main">
          <a:off x="5105400" y="922024"/>
          <a:ext cx="482831" cy="400142"/>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2000" dirty="0" smtClean="0"/>
            <a:t>***</a:t>
          </a:r>
          <a:endParaRPr lang="en-US" sz="2000" dirty="0"/>
        </a:p>
      </cdr:txBody>
    </cdr:sp>
  </cdr:relSizeAnchor>
  <cdr:relSizeAnchor xmlns:cdr="http://schemas.openxmlformats.org/drawingml/2006/chartDrawing">
    <cdr:from>
      <cdr:x>0.77361</cdr:x>
      <cdr:y>0.67188</cdr:y>
    </cdr:from>
    <cdr:to>
      <cdr:x>0.93025</cdr:x>
      <cdr:y>0.79178</cdr:y>
    </cdr:to>
    <cdr:sp macro="" textlink="">
      <cdr:nvSpPr>
        <cdr:cNvPr id="5" name="TextBox 2"/>
        <cdr:cNvSpPr txBox="1"/>
      </cdr:nvSpPr>
      <cdr:spPr>
        <a:xfrm xmlns:a="http://schemas.openxmlformats.org/drawingml/2006/main">
          <a:off x="6366491" y="3276600"/>
          <a:ext cx="1289135" cy="584775"/>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1400" dirty="0" smtClean="0"/>
            <a:t>*      p &lt; .05</a:t>
          </a:r>
          <a:r>
            <a:rPr lang="en-US" sz="1600" dirty="0" smtClean="0"/>
            <a:t> </a:t>
          </a:r>
        </a:p>
        <a:p xmlns:a="http://schemas.openxmlformats.org/drawingml/2006/main">
          <a:r>
            <a:rPr lang="en-US" sz="1600" dirty="0" smtClean="0"/>
            <a:t>***  p &lt; .001</a:t>
          </a:r>
          <a:endParaRPr lang="en-US" sz="1600" dirty="0"/>
        </a:p>
      </cdr:txBody>
    </cdr:sp>
  </cdr:relSizeAnchor>
  <cdr:relSizeAnchor xmlns:cdr="http://schemas.openxmlformats.org/drawingml/2006/chartDrawing">
    <cdr:from>
      <cdr:x>0.7963</cdr:x>
      <cdr:y>0.54688</cdr:y>
    </cdr:from>
    <cdr:to>
      <cdr:x>0.90741</cdr:x>
      <cdr:y>0.66929</cdr:y>
    </cdr:to>
    <cdr:sp macro="" textlink="">
      <cdr:nvSpPr>
        <cdr:cNvPr id="6" name="TextBox 5"/>
        <cdr:cNvSpPr txBox="1"/>
      </cdr:nvSpPr>
      <cdr:spPr>
        <a:xfrm xmlns:a="http://schemas.openxmlformats.org/drawingml/2006/main">
          <a:off x="6553200" y="2667000"/>
          <a:ext cx="914400" cy="59701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userShapes>
</file>

<file path=ppt/drawings/drawing3.xml><?xml version="1.0" encoding="utf-8"?>
<c:userShapes xmlns:c="http://schemas.openxmlformats.org/drawingml/2006/chart">
  <cdr:relSizeAnchor xmlns:cdr="http://schemas.openxmlformats.org/drawingml/2006/chartDrawing">
    <cdr:from>
      <cdr:x>0.2963</cdr:x>
      <cdr:y>0.17188</cdr:y>
    </cdr:from>
    <cdr:to>
      <cdr:x>0.33082</cdr:x>
      <cdr:y>0.25392</cdr:y>
    </cdr:to>
    <cdr:sp macro="" textlink="">
      <cdr:nvSpPr>
        <cdr:cNvPr id="2" name="TextBox 2"/>
        <cdr:cNvSpPr txBox="1"/>
      </cdr:nvSpPr>
      <cdr:spPr>
        <a:xfrm xmlns:a="http://schemas.openxmlformats.org/drawingml/2006/main">
          <a:off x="2438400" y="838200"/>
          <a:ext cx="284086" cy="400093"/>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2000" dirty="0" smtClean="0"/>
            <a:t>*</a:t>
          </a:r>
          <a:endParaRPr lang="en-US" sz="2000" dirty="0"/>
        </a:p>
      </cdr:txBody>
    </cdr:sp>
  </cdr:relSizeAnchor>
  <cdr:relSizeAnchor xmlns:cdr="http://schemas.openxmlformats.org/drawingml/2006/chartDrawing">
    <cdr:from>
      <cdr:x>0.37963</cdr:x>
      <cdr:y>0.0625</cdr:y>
    </cdr:from>
    <cdr:to>
      <cdr:x>0.41415</cdr:x>
      <cdr:y>0.14454</cdr:y>
    </cdr:to>
    <cdr:sp macro="" textlink="">
      <cdr:nvSpPr>
        <cdr:cNvPr id="3" name="TextBox 2"/>
        <cdr:cNvSpPr txBox="1"/>
      </cdr:nvSpPr>
      <cdr:spPr>
        <a:xfrm xmlns:a="http://schemas.openxmlformats.org/drawingml/2006/main">
          <a:off x="3124200" y="304800"/>
          <a:ext cx="284085" cy="400093"/>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2000" dirty="0" smtClean="0"/>
            <a:t>*</a:t>
          </a:r>
          <a:endParaRPr lang="en-US" sz="2000" dirty="0"/>
        </a:p>
      </cdr:txBody>
    </cdr:sp>
  </cdr:relSizeAnchor>
  <cdr:relSizeAnchor xmlns:cdr="http://schemas.openxmlformats.org/drawingml/2006/chartDrawing">
    <cdr:from>
      <cdr:x>0.46296</cdr:x>
      <cdr:y>0.14063</cdr:y>
    </cdr:from>
    <cdr:to>
      <cdr:x>0.52163</cdr:x>
      <cdr:y>0.22267</cdr:y>
    </cdr:to>
    <cdr:sp macro="" textlink="">
      <cdr:nvSpPr>
        <cdr:cNvPr id="4" name="TextBox 2"/>
        <cdr:cNvSpPr txBox="1"/>
      </cdr:nvSpPr>
      <cdr:spPr>
        <a:xfrm xmlns:a="http://schemas.openxmlformats.org/drawingml/2006/main">
          <a:off x="3810000" y="685800"/>
          <a:ext cx="482831" cy="400093"/>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2000" dirty="0" smtClean="0"/>
            <a:t>***</a:t>
          </a:r>
          <a:endParaRPr lang="en-US" sz="2000" dirty="0"/>
        </a:p>
      </cdr:txBody>
    </cdr:sp>
  </cdr:relSizeAnchor>
  <cdr:relSizeAnchor xmlns:cdr="http://schemas.openxmlformats.org/drawingml/2006/chartDrawing">
    <cdr:from>
      <cdr:x>0.55556</cdr:x>
      <cdr:y>0.20313</cdr:y>
    </cdr:from>
    <cdr:to>
      <cdr:x>0.60215</cdr:x>
      <cdr:y>0.28517</cdr:y>
    </cdr:to>
    <cdr:sp macro="" textlink="">
      <cdr:nvSpPr>
        <cdr:cNvPr id="5" name="TextBox 2"/>
        <cdr:cNvSpPr txBox="1"/>
      </cdr:nvSpPr>
      <cdr:spPr>
        <a:xfrm xmlns:a="http://schemas.openxmlformats.org/drawingml/2006/main">
          <a:off x="4572000" y="990600"/>
          <a:ext cx="383417" cy="400093"/>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2000" dirty="0" smtClean="0"/>
            <a:t>**</a:t>
          </a:r>
          <a:endParaRPr lang="en-US" sz="2000" dirty="0"/>
        </a:p>
      </cdr:txBody>
    </cdr:sp>
  </cdr:relSizeAnchor>
  <cdr:relSizeAnchor xmlns:cdr="http://schemas.openxmlformats.org/drawingml/2006/chartDrawing">
    <cdr:from>
      <cdr:x>0.64815</cdr:x>
      <cdr:y>0.09375</cdr:y>
    </cdr:from>
    <cdr:to>
      <cdr:x>0.69475</cdr:x>
      <cdr:y>0.17579</cdr:y>
    </cdr:to>
    <cdr:sp macro="" textlink="">
      <cdr:nvSpPr>
        <cdr:cNvPr id="6" name="TextBox 2"/>
        <cdr:cNvSpPr txBox="1"/>
      </cdr:nvSpPr>
      <cdr:spPr>
        <a:xfrm xmlns:a="http://schemas.openxmlformats.org/drawingml/2006/main">
          <a:off x="5334000" y="457200"/>
          <a:ext cx="383499" cy="400093"/>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2000" dirty="0" smtClean="0"/>
            <a:t>**</a:t>
          </a:r>
          <a:endParaRPr lang="en-US" sz="2000" dirty="0"/>
        </a:p>
      </cdr:txBody>
    </cdr:sp>
  </cdr:relSizeAnchor>
  <cdr:relSizeAnchor xmlns:cdr="http://schemas.openxmlformats.org/drawingml/2006/chartDrawing">
    <cdr:from>
      <cdr:x>0.77978</cdr:x>
      <cdr:y>0.68229</cdr:y>
    </cdr:from>
    <cdr:to>
      <cdr:x>0.93643</cdr:x>
      <cdr:y>0.84638</cdr:y>
    </cdr:to>
    <cdr:sp macro="" textlink="">
      <cdr:nvSpPr>
        <cdr:cNvPr id="7" name="TextBox 2"/>
        <cdr:cNvSpPr txBox="1"/>
      </cdr:nvSpPr>
      <cdr:spPr>
        <a:xfrm xmlns:a="http://schemas.openxmlformats.org/drawingml/2006/main">
          <a:off x="6417291" y="3327400"/>
          <a:ext cx="1289135" cy="800219"/>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400" dirty="0" smtClean="0"/>
            <a:t>*      p &lt; .05</a:t>
          </a:r>
        </a:p>
        <a:p xmlns:a="http://schemas.openxmlformats.org/drawingml/2006/main">
          <a:r>
            <a:rPr lang="en-US" sz="1600" dirty="0" smtClean="0"/>
            <a:t>**   p &lt; .01</a:t>
          </a:r>
        </a:p>
        <a:p xmlns:a="http://schemas.openxmlformats.org/drawingml/2006/main">
          <a:r>
            <a:rPr lang="en-US" sz="1600" dirty="0" smtClean="0"/>
            <a:t>***  p &lt; .001</a:t>
          </a:r>
          <a:endParaRPr lang="en-US" sz="1600" dirty="0"/>
        </a:p>
      </cdr:txBody>
    </cdr:sp>
  </cdr:relSizeAnchor>
</c:userShapes>
</file>

<file path=ppt/drawings/drawing4.xml><?xml version="1.0" encoding="utf-8"?>
<c:userShapes xmlns:c="http://schemas.openxmlformats.org/drawingml/2006/chart">
  <cdr:relSizeAnchor xmlns:cdr="http://schemas.openxmlformats.org/drawingml/2006/chartDrawing">
    <cdr:from>
      <cdr:x>0.30556</cdr:x>
      <cdr:y>0.04556</cdr:y>
    </cdr:from>
    <cdr:to>
      <cdr:x>0.36422</cdr:x>
      <cdr:y>0.1276</cdr:y>
    </cdr:to>
    <cdr:sp macro="" textlink="">
      <cdr:nvSpPr>
        <cdr:cNvPr id="2" name="TextBox 2"/>
        <cdr:cNvSpPr txBox="1"/>
      </cdr:nvSpPr>
      <cdr:spPr>
        <a:xfrm xmlns:a="http://schemas.openxmlformats.org/drawingml/2006/main">
          <a:off x="2514600" y="222166"/>
          <a:ext cx="482824" cy="400110"/>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2000" dirty="0" smtClean="0"/>
            <a:t>***</a:t>
          </a:r>
          <a:endParaRPr lang="en-US" sz="2000" dirty="0"/>
        </a:p>
      </cdr:txBody>
    </cdr:sp>
  </cdr:relSizeAnchor>
  <cdr:relSizeAnchor xmlns:cdr="http://schemas.openxmlformats.org/drawingml/2006/chartDrawing">
    <cdr:from>
      <cdr:x>0.53704</cdr:x>
      <cdr:y>0.51563</cdr:y>
    </cdr:from>
    <cdr:to>
      <cdr:x>0.57155</cdr:x>
      <cdr:y>0.59767</cdr:y>
    </cdr:to>
    <cdr:sp macro="" textlink="">
      <cdr:nvSpPr>
        <cdr:cNvPr id="4" name="TextBox 2"/>
        <cdr:cNvSpPr txBox="1"/>
      </cdr:nvSpPr>
      <cdr:spPr>
        <a:xfrm xmlns:a="http://schemas.openxmlformats.org/drawingml/2006/main">
          <a:off x="4419600" y="2514600"/>
          <a:ext cx="284052" cy="400110"/>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2000" dirty="0" smtClean="0"/>
            <a:t>*</a:t>
          </a:r>
          <a:endParaRPr lang="en-US" sz="2000" dirty="0"/>
        </a:p>
      </cdr:txBody>
    </cdr:sp>
  </cdr:relSizeAnchor>
  <cdr:relSizeAnchor xmlns:cdr="http://schemas.openxmlformats.org/drawingml/2006/chartDrawing">
    <cdr:from>
      <cdr:x>0.78595</cdr:x>
      <cdr:y>0.69271</cdr:y>
    </cdr:from>
    <cdr:to>
      <cdr:x>0.9426</cdr:x>
      <cdr:y>0.8568</cdr:y>
    </cdr:to>
    <cdr:sp macro="" textlink="">
      <cdr:nvSpPr>
        <cdr:cNvPr id="5" name="TextBox 2"/>
        <cdr:cNvSpPr txBox="1"/>
      </cdr:nvSpPr>
      <cdr:spPr>
        <a:xfrm xmlns:a="http://schemas.openxmlformats.org/drawingml/2006/main">
          <a:off x="6468091" y="3378200"/>
          <a:ext cx="1289135" cy="800219"/>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400" dirty="0" smtClean="0"/>
            <a:t>*      p &lt; .05</a:t>
          </a:r>
        </a:p>
        <a:p xmlns:a="http://schemas.openxmlformats.org/drawingml/2006/main">
          <a:r>
            <a:rPr lang="en-US" sz="1600" dirty="0" smtClean="0"/>
            <a:t>**   p &lt; .01</a:t>
          </a:r>
        </a:p>
        <a:p xmlns:a="http://schemas.openxmlformats.org/drawingml/2006/main">
          <a:r>
            <a:rPr lang="en-US" sz="1600" dirty="0" smtClean="0"/>
            <a:t>***  p &lt; .001</a:t>
          </a:r>
          <a:endParaRPr lang="en-US" sz="1600" dirty="0"/>
        </a:p>
      </cdr:txBody>
    </cdr:sp>
  </cdr:relSizeAnchor>
  <cdr:relSizeAnchor xmlns:cdr="http://schemas.openxmlformats.org/drawingml/2006/chartDrawing">
    <cdr:from>
      <cdr:x>0.09042</cdr:x>
      <cdr:y>0.89063</cdr:y>
    </cdr:from>
    <cdr:to>
      <cdr:x>0.20153</cdr:x>
      <cdr:y>1</cdr:y>
    </cdr:to>
    <cdr:sp macro="" textlink="">
      <cdr:nvSpPr>
        <cdr:cNvPr id="6" name="TextBox 5"/>
        <cdr:cNvSpPr txBox="1"/>
      </cdr:nvSpPr>
      <cdr:spPr>
        <a:xfrm xmlns:a="http://schemas.openxmlformats.org/drawingml/2006/main">
          <a:off x="744125" y="4343400"/>
          <a:ext cx="914400" cy="533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2000" dirty="0" smtClean="0"/>
            <a:t>N=273</a:t>
          </a:r>
          <a:endParaRPr lang="en-US" sz="2000" dirty="0"/>
        </a:p>
      </cdr:txBody>
    </cdr:sp>
  </cdr:relSizeAnchor>
  <cdr:relSizeAnchor xmlns:cdr="http://schemas.openxmlformats.org/drawingml/2006/chartDrawing">
    <cdr:from>
      <cdr:x>0.31481</cdr:x>
      <cdr:y>0.89063</cdr:y>
    </cdr:from>
    <cdr:to>
      <cdr:x>0.42593</cdr:x>
      <cdr:y>1</cdr:y>
    </cdr:to>
    <cdr:sp macro="" textlink="">
      <cdr:nvSpPr>
        <cdr:cNvPr id="7" name="TextBox 1"/>
        <cdr:cNvSpPr txBox="1"/>
      </cdr:nvSpPr>
      <cdr:spPr>
        <a:xfrm xmlns:a="http://schemas.openxmlformats.org/drawingml/2006/main">
          <a:off x="2590800" y="4343400"/>
          <a:ext cx="914400" cy="53340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2000" dirty="0" smtClean="0"/>
            <a:t>n=57</a:t>
          </a:r>
          <a:endParaRPr lang="en-US" sz="2000" dirty="0"/>
        </a:p>
      </cdr:txBody>
    </cdr:sp>
  </cdr:relSizeAnchor>
  <cdr:relSizeAnchor xmlns:cdr="http://schemas.openxmlformats.org/drawingml/2006/chartDrawing">
    <cdr:from>
      <cdr:x>0.53704</cdr:x>
      <cdr:y>0.89063</cdr:y>
    </cdr:from>
    <cdr:to>
      <cdr:x>0.64815</cdr:x>
      <cdr:y>1</cdr:y>
    </cdr:to>
    <cdr:sp macro="" textlink="">
      <cdr:nvSpPr>
        <cdr:cNvPr id="8" name="TextBox 1"/>
        <cdr:cNvSpPr txBox="1"/>
      </cdr:nvSpPr>
      <cdr:spPr>
        <a:xfrm xmlns:a="http://schemas.openxmlformats.org/drawingml/2006/main">
          <a:off x="4419600" y="4343400"/>
          <a:ext cx="914400" cy="53340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2000" dirty="0"/>
            <a:t>n</a:t>
          </a:r>
          <a:r>
            <a:rPr lang="en-US" sz="2000" dirty="0" smtClean="0"/>
            <a:t>=177</a:t>
          </a:r>
          <a:endParaRPr lang="en-US" sz="2000" dirty="0"/>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C1F4AFE-B3EC-40B1-B049-AB5A9F81270B}" type="datetimeFigureOut">
              <a:rPr lang="en-US" smtClean="0"/>
              <a:t>12/8/2015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60E130-A1EA-4878-A06C-08735E45708C}" type="slidenum">
              <a:rPr lang="en-US" smtClean="0"/>
              <a:t>‹#›</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1F4AFE-B3EC-40B1-B049-AB5A9F81270B}" type="datetimeFigureOut">
              <a:rPr lang="en-US" smtClean="0"/>
              <a:t>12/8/2015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60E130-A1EA-4878-A06C-08735E45708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C1F4AFE-B3EC-40B1-B049-AB5A9F81270B}" type="datetimeFigureOut">
              <a:rPr lang="en-US" smtClean="0"/>
              <a:t>12/8/2015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60E130-A1EA-4878-A06C-08735E45708C}" type="slidenum">
              <a:rPr lang="en-US" smtClean="0"/>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C1F4AFE-B3EC-40B1-B049-AB5A9F81270B}" type="datetimeFigureOut">
              <a:rPr lang="en-US" smtClean="0"/>
              <a:t>12/8/2015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60E130-A1EA-4878-A06C-08735E45708C}"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C1F4AFE-B3EC-40B1-B049-AB5A9F81270B}" type="datetimeFigureOut">
              <a:rPr lang="en-US" smtClean="0"/>
              <a:t>12/8/2015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60E130-A1EA-4878-A06C-08735E45708C}" type="slidenum">
              <a:rPr lang="en-US" smtClean="0"/>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C1F4AFE-B3EC-40B1-B049-AB5A9F81270B}" type="datetimeFigureOut">
              <a:rPr lang="en-US" smtClean="0"/>
              <a:t>12/8/2015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260E130-A1EA-4878-A06C-08735E45708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1F4AFE-B3EC-40B1-B049-AB5A9F81270B}" type="datetimeFigureOut">
              <a:rPr lang="en-US" smtClean="0"/>
              <a:t>12/8/2015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260E130-A1EA-4878-A06C-08735E45708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1F4AFE-B3EC-40B1-B049-AB5A9F81270B}" type="datetimeFigureOut">
              <a:rPr lang="en-US" smtClean="0"/>
              <a:t>12/8/2015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60E130-A1EA-4878-A06C-08735E45708C}" type="slidenum">
              <a:rPr lang="en-US" smtClean="0"/>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1F4AFE-B3EC-40B1-B049-AB5A9F81270B}" type="datetimeFigureOut">
              <a:rPr lang="en-US" smtClean="0"/>
              <a:t>12/8/2015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60E130-A1EA-4878-A06C-08735E45708C}"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1F4AFE-B3EC-40B1-B049-AB5A9F81270B}" type="datetimeFigureOut">
              <a:rPr lang="en-US" smtClean="0"/>
              <a:t>12/8/2015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60E130-A1EA-4878-A06C-08735E45708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C1F4AFE-B3EC-40B1-B049-AB5A9F81270B}" type="datetimeFigureOut">
              <a:rPr lang="en-US" smtClean="0"/>
              <a:t>12/8/2015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60E130-A1EA-4878-A06C-08735E45708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DC1F4AFE-B3EC-40B1-B049-AB5A9F81270B}" type="datetimeFigureOut">
              <a:rPr lang="en-US" smtClean="0"/>
              <a:t>12/8/2015</a:t>
            </a:fld>
            <a:endParaRPr 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0260E130-A1EA-4878-A06C-08735E45708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package" Target="../embeddings/Microsoft_Word_Document1.docx"/><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5.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package" Target="../embeddings/Microsoft_Word_Document2.docx"/><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6.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package" Target="../embeddings/Microsoft_Word_Document3.docx"/><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7.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package" Target="../embeddings/Microsoft_Word_Document8.docx"/><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9.emf"/></Relationships>
</file>

<file path=ppt/slides/_rels/slide19.xml.rels><?xml version="1.0" encoding="UTF-8" standalone="yes"?>
<Relationships xmlns="http://schemas.openxmlformats.org/package/2006/relationships"><Relationship Id="rId3" Type="http://schemas.openxmlformats.org/officeDocument/2006/relationships/package" Target="../embeddings/Microsoft_Word_Document9.docx"/><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10.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mailto:canderson430@gmail.com"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000" dirty="0" smtClean="0"/>
              <a:t>The clinical utility of The Lifestyle Questionnaire—Weight Management</a:t>
            </a:r>
            <a:endParaRPr lang="en-US" sz="4000" dirty="0"/>
          </a:p>
        </p:txBody>
      </p:sp>
      <p:sp>
        <p:nvSpPr>
          <p:cNvPr id="3" name="Subtitle 2"/>
          <p:cNvSpPr>
            <a:spLocks noGrp="1"/>
          </p:cNvSpPr>
          <p:nvPr>
            <p:ph type="subTitle" idx="1"/>
          </p:nvPr>
        </p:nvSpPr>
        <p:spPr/>
        <p:txBody>
          <a:bodyPr>
            <a:normAutofit/>
          </a:bodyPr>
          <a:lstStyle/>
          <a:p>
            <a:r>
              <a:rPr lang="en-US" sz="2000" dirty="0"/>
              <a:t>P</a:t>
            </a:r>
            <a:r>
              <a:rPr lang="en-US" sz="2000" dirty="0" smtClean="0"/>
              <a:t>resentation by Chris Anderson, PhD</a:t>
            </a:r>
            <a:endParaRPr lang="en-US" sz="2000" dirty="0"/>
          </a:p>
        </p:txBody>
      </p:sp>
    </p:spTree>
    <p:extLst>
      <p:ext uri="{BB962C8B-B14F-4D97-AF65-F5344CB8AC3E}">
        <p14:creationId xmlns:p14="http://schemas.microsoft.com/office/powerpoint/2010/main" val="26845210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a:t>
            </a:r>
            <a:endParaRPr lang="en-US" dirty="0"/>
          </a:p>
        </p:txBody>
      </p:sp>
      <p:sp>
        <p:nvSpPr>
          <p:cNvPr id="3" name="Content Placeholder 2"/>
          <p:cNvSpPr>
            <a:spLocks noGrp="1"/>
          </p:cNvSpPr>
          <p:nvPr>
            <p:ph idx="1"/>
          </p:nvPr>
        </p:nvSpPr>
        <p:spPr>
          <a:xfrm>
            <a:off x="457200" y="1600200"/>
            <a:ext cx="4267200" cy="4876800"/>
          </a:xfrm>
        </p:spPr>
        <p:txBody>
          <a:bodyPr>
            <a:normAutofit fontScale="92500" lnSpcReduction="10000"/>
          </a:bodyPr>
          <a:lstStyle/>
          <a:p>
            <a:pPr marL="0" indent="0">
              <a:buNone/>
            </a:pPr>
            <a:endParaRPr lang="en-US" dirty="0" smtClean="0"/>
          </a:p>
          <a:p>
            <a:pPr>
              <a:buFont typeface="Wingdings" panose="05000000000000000000" pitchFamily="2" charset="2"/>
              <a:buChar char="v"/>
            </a:pPr>
            <a:r>
              <a:rPr lang="en-US" dirty="0" smtClean="0"/>
              <a:t>In the U.S. more than 2/3</a:t>
            </a:r>
            <a:r>
              <a:rPr lang="en-US" baseline="30000" dirty="0" smtClean="0"/>
              <a:t>rd</a:t>
            </a:r>
            <a:r>
              <a:rPr lang="en-US" dirty="0" smtClean="0"/>
              <a:t> of adults are overweight or obese and 6.5% are considered extremely obese </a:t>
            </a:r>
            <a:r>
              <a:rPr lang="en-US" sz="1800" dirty="0" smtClean="0"/>
              <a:t>(Ogden et al., 2014)</a:t>
            </a:r>
          </a:p>
          <a:p>
            <a:pPr marL="0" indent="0">
              <a:buNone/>
            </a:pPr>
            <a:endParaRPr lang="en-US" dirty="0" smtClean="0"/>
          </a:p>
          <a:p>
            <a:pPr>
              <a:buFont typeface="Wingdings" panose="05000000000000000000" pitchFamily="2" charset="2"/>
              <a:buChar char="v"/>
            </a:pPr>
            <a:r>
              <a:rPr lang="en-US" dirty="0"/>
              <a:t>W</a:t>
            </a:r>
            <a:r>
              <a:rPr lang="en-US" dirty="0" smtClean="0"/>
              <a:t>eight regain following weight loss has become the norm </a:t>
            </a:r>
            <a:r>
              <a:rPr lang="en-US" sz="1800" dirty="0" smtClean="0"/>
              <a:t>(wing et al., 2006) </a:t>
            </a:r>
          </a:p>
          <a:p>
            <a:pPr marL="0" indent="0">
              <a:buNone/>
            </a:pPr>
            <a:endParaRPr lang="en-US" dirty="0"/>
          </a:p>
          <a:p>
            <a:pPr>
              <a:buFont typeface="Wingdings" panose="05000000000000000000" pitchFamily="2" charset="2"/>
              <a:buChar char="v"/>
            </a:pPr>
            <a:r>
              <a:rPr lang="en-US" dirty="0"/>
              <a:t>I</a:t>
            </a:r>
            <a:r>
              <a:rPr lang="en-US" dirty="0" smtClean="0"/>
              <a:t>nterventions to improve multiple long-term behavior changes are needed </a:t>
            </a:r>
            <a:r>
              <a:rPr lang="en-US" sz="1800" dirty="0" smtClean="0"/>
              <a:t>(Johnson et al., 2008 &amp; Wing </a:t>
            </a:r>
            <a:r>
              <a:rPr lang="en-US" sz="1800" dirty="0"/>
              <a:t>et al., </a:t>
            </a:r>
            <a:r>
              <a:rPr lang="en-US" sz="1800" dirty="0" smtClean="0"/>
              <a:t>2001)</a:t>
            </a:r>
            <a:endParaRPr lang="en-US" sz="1800" dirty="0"/>
          </a:p>
          <a:p>
            <a:pPr marL="0" indent="0">
              <a:buNone/>
            </a:pPr>
            <a:endParaRPr lang="en-US" dirty="0" smtClean="0"/>
          </a:p>
          <a:p>
            <a:pPr marL="0" indent="0">
              <a:buNone/>
            </a:pPr>
            <a:endParaRPr lang="en-US"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25704" y="2237948"/>
            <a:ext cx="4017860" cy="29518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348038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smtClean="0"/>
              <a:t>Counseling and Obesity</a:t>
            </a:r>
            <a:endParaRPr lang="en-US" sz="3200" dirty="0"/>
          </a:p>
        </p:txBody>
      </p:sp>
      <p:sp>
        <p:nvSpPr>
          <p:cNvPr id="3" name="Content Placeholder 2"/>
          <p:cNvSpPr>
            <a:spLocks noGrp="1"/>
          </p:cNvSpPr>
          <p:nvPr>
            <p:ph idx="1"/>
          </p:nvPr>
        </p:nvSpPr>
        <p:spPr>
          <a:xfrm>
            <a:off x="457200" y="1600200"/>
            <a:ext cx="5791200" cy="4876800"/>
          </a:xfrm>
        </p:spPr>
        <p:txBody>
          <a:bodyPr>
            <a:normAutofit lnSpcReduction="10000"/>
          </a:bodyPr>
          <a:lstStyle/>
          <a:p>
            <a:pPr>
              <a:buFont typeface="Wingdings" panose="05000000000000000000" pitchFamily="2" charset="2"/>
              <a:buChar char="v"/>
            </a:pPr>
            <a:r>
              <a:rPr lang="en-US" dirty="0" smtClean="0"/>
              <a:t>Despite the recommendation to “offer intensive counseling </a:t>
            </a:r>
            <a:r>
              <a:rPr lang="en-US" dirty="0"/>
              <a:t>and behavioral interventions to promote </a:t>
            </a:r>
            <a:r>
              <a:rPr lang="en-US" dirty="0" smtClean="0"/>
              <a:t>sustained weight </a:t>
            </a:r>
            <a:r>
              <a:rPr lang="en-US" dirty="0"/>
              <a:t>loss for obese </a:t>
            </a:r>
            <a:r>
              <a:rPr lang="en-US" dirty="0" smtClean="0"/>
              <a:t>adults</a:t>
            </a:r>
            <a:r>
              <a:rPr lang="en-US" dirty="0"/>
              <a:t> </a:t>
            </a:r>
            <a:r>
              <a:rPr lang="en-US" sz="1900" dirty="0"/>
              <a:t>(U.S. Preventive Services Task </a:t>
            </a:r>
            <a:r>
              <a:rPr lang="en-US" sz="1900" dirty="0" smtClean="0"/>
              <a:t>Force, 2004)”, </a:t>
            </a:r>
            <a:r>
              <a:rPr lang="en-US" dirty="0" smtClean="0"/>
              <a:t>fewer than ½ of obese patients receive weight loss counseling from primary </a:t>
            </a:r>
            <a:r>
              <a:rPr lang="en-US" dirty="0"/>
              <a:t>care </a:t>
            </a:r>
            <a:r>
              <a:rPr lang="en-US" dirty="0" smtClean="0"/>
              <a:t>providers </a:t>
            </a:r>
            <a:r>
              <a:rPr lang="en-US" sz="1800" dirty="0" smtClean="0"/>
              <a:t>(</a:t>
            </a:r>
            <a:r>
              <a:rPr lang="en-US" sz="1800" dirty="0" err="1"/>
              <a:t>Kraschnewski</a:t>
            </a:r>
            <a:r>
              <a:rPr lang="en-US" sz="1800" dirty="0"/>
              <a:t> et al., 2013</a:t>
            </a:r>
            <a:r>
              <a:rPr lang="en-US" sz="1800" dirty="0" smtClean="0"/>
              <a:t>).</a:t>
            </a:r>
          </a:p>
          <a:p>
            <a:pPr marL="0" indent="0">
              <a:buNone/>
            </a:pPr>
            <a:endParaRPr lang="en-US" dirty="0" smtClean="0"/>
          </a:p>
          <a:p>
            <a:pPr>
              <a:buFont typeface="Wingdings" panose="05000000000000000000" pitchFamily="2" charset="2"/>
              <a:buChar char="v"/>
            </a:pPr>
            <a:r>
              <a:rPr lang="en-US" dirty="0" smtClean="0"/>
              <a:t>Primary Care Physicians cite time-restraints, discomfort with counseling, and pessimism that people can change habits, as reasons for reduced </a:t>
            </a:r>
            <a:r>
              <a:rPr lang="en-US" dirty="0"/>
              <a:t>counseling (</a:t>
            </a:r>
            <a:r>
              <a:rPr lang="en-US" sz="1800" dirty="0" err="1"/>
              <a:t>Yarnall</a:t>
            </a:r>
            <a:r>
              <a:rPr lang="en-US" sz="1800" dirty="0"/>
              <a:t> et al., 2003 &amp; Foster, 2003</a:t>
            </a:r>
            <a:r>
              <a:rPr lang="en-US" sz="1800" dirty="0" smtClean="0"/>
              <a:t>)</a:t>
            </a:r>
          </a:p>
        </p:txBody>
      </p:sp>
      <p:pic>
        <p:nvPicPr>
          <p:cNvPr id="14338" name="Picture 2" descr="Counseling For Weight Loss: Some Say Don't Stress Self-Contro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1676400"/>
            <a:ext cx="2686050" cy="26860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14688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400" dirty="0" smtClean="0"/>
              <a:t>Behaviors associated with Weight Status</a:t>
            </a:r>
            <a:endParaRPr lang="en-US" sz="2400" dirty="0"/>
          </a:p>
        </p:txBody>
      </p:sp>
      <p:sp>
        <p:nvSpPr>
          <p:cNvPr id="3" name="Content Placeholder 2"/>
          <p:cNvSpPr>
            <a:spLocks noGrp="1"/>
          </p:cNvSpPr>
          <p:nvPr>
            <p:ph idx="1"/>
          </p:nvPr>
        </p:nvSpPr>
        <p:spPr>
          <a:xfrm>
            <a:off x="457200" y="1600200"/>
            <a:ext cx="4648200" cy="4876800"/>
          </a:xfrm>
        </p:spPr>
        <p:txBody>
          <a:bodyPr>
            <a:normAutofit lnSpcReduction="10000"/>
          </a:bodyPr>
          <a:lstStyle/>
          <a:p>
            <a:r>
              <a:rPr lang="en-US" dirty="0"/>
              <a:t>Physical activity levels </a:t>
            </a:r>
            <a:r>
              <a:rPr lang="en-US" sz="1800" dirty="0" smtClean="0"/>
              <a:t>(</a:t>
            </a:r>
            <a:r>
              <a:rPr lang="en-US" sz="1800" dirty="0" err="1" smtClean="0"/>
              <a:t>Jakicic</a:t>
            </a:r>
            <a:r>
              <a:rPr lang="en-US" sz="1800" dirty="0"/>
              <a:t>, </a:t>
            </a:r>
            <a:r>
              <a:rPr lang="en-US" sz="1800" dirty="0" smtClean="0"/>
              <a:t>Wing, &amp; </a:t>
            </a:r>
            <a:r>
              <a:rPr lang="en-US" sz="1800" dirty="0"/>
              <a:t>Winters-Hart, </a:t>
            </a:r>
            <a:r>
              <a:rPr lang="en-US" sz="1800" dirty="0" smtClean="0"/>
              <a:t>2002)</a:t>
            </a:r>
          </a:p>
          <a:p>
            <a:r>
              <a:rPr lang="en-US" dirty="0" smtClean="0"/>
              <a:t>Fast food consumption </a:t>
            </a:r>
            <a:r>
              <a:rPr lang="en-US" sz="1800" dirty="0" smtClean="0"/>
              <a:t>(Phelan et al., 2006)</a:t>
            </a:r>
          </a:p>
          <a:p>
            <a:r>
              <a:rPr lang="en-US" dirty="0" smtClean="0"/>
              <a:t>Finding opportunities to increase physical activity (</a:t>
            </a:r>
            <a:r>
              <a:rPr lang="en-US" sz="1900" dirty="0" smtClean="0"/>
              <a:t>taking the stairs; </a:t>
            </a:r>
            <a:r>
              <a:rPr lang="en-US" sz="1800" dirty="0" smtClean="0"/>
              <a:t>Andersen et al., 1999)</a:t>
            </a:r>
          </a:p>
          <a:p>
            <a:r>
              <a:rPr lang="en-US" dirty="0" smtClean="0"/>
              <a:t>Higher levels of depression </a:t>
            </a:r>
            <a:r>
              <a:rPr lang="en-US" sz="1800" dirty="0" smtClean="0"/>
              <a:t>(McGuire et al., 1999)</a:t>
            </a:r>
          </a:p>
          <a:p>
            <a:r>
              <a:rPr lang="en-US" dirty="0" smtClean="0"/>
              <a:t>Emotional eating </a:t>
            </a:r>
            <a:r>
              <a:rPr lang="en-US" sz="1800" dirty="0" smtClean="0"/>
              <a:t>(McGuire et al., 1999)</a:t>
            </a:r>
          </a:p>
          <a:p>
            <a:r>
              <a:rPr lang="en-US" dirty="0" smtClean="0"/>
              <a:t>Binge eating </a:t>
            </a:r>
            <a:r>
              <a:rPr lang="en-US" sz="1800" dirty="0" smtClean="0"/>
              <a:t>(McGuire et al., 1999)</a:t>
            </a:r>
          </a:p>
          <a:p>
            <a:r>
              <a:rPr lang="en-US" dirty="0"/>
              <a:t>daily </a:t>
            </a:r>
            <a:r>
              <a:rPr lang="en-US" dirty="0" smtClean="0"/>
              <a:t>self-weighing </a:t>
            </a:r>
            <a:r>
              <a:rPr lang="en-US" sz="1800" dirty="0" smtClean="0"/>
              <a:t>(Wing et al., 2006)</a:t>
            </a:r>
            <a:endParaRPr lang="en-US" sz="1800" dirty="0"/>
          </a:p>
        </p:txBody>
      </p:sp>
      <p:pic>
        <p:nvPicPr>
          <p:cNvPr id="15362" name="Picture 2" descr="stressed is desserts spelled backward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1676400"/>
            <a:ext cx="3810000" cy="2524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81558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400" dirty="0" smtClean="0"/>
              <a:t>Goals of The Original Lifestyle Questionnaire—Weight Management</a:t>
            </a:r>
            <a:endParaRPr lang="en-US" sz="2400" dirty="0"/>
          </a:p>
        </p:txBody>
      </p:sp>
      <p:sp>
        <p:nvSpPr>
          <p:cNvPr id="3" name="Content Placeholder 2"/>
          <p:cNvSpPr>
            <a:spLocks noGrp="1"/>
          </p:cNvSpPr>
          <p:nvPr>
            <p:ph idx="1"/>
          </p:nvPr>
        </p:nvSpPr>
        <p:spPr>
          <a:xfrm>
            <a:off x="457200" y="1447800"/>
            <a:ext cx="7848600" cy="4876800"/>
          </a:xfrm>
        </p:spPr>
        <p:txBody>
          <a:bodyPr>
            <a:normAutofit/>
          </a:bodyPr>
          <a:lstStyle/>
          <a:p>
            <a:pPr marL="0" indent="0">
              <a:buNone/>
            </a:pPr>
            <a:endParaRPr lang="en-US" dirty="0" smtClean="0"/>
          </a:p>
          <a:p>
            <a:pPr>
              <a:buFont typeface="Wingdings" panose="05000000000000000000" pitchFamily="2" charset="2"/>
              <a:buChar char="v"/>
            </a:pPr>
            <a:r>
              <a:rPr lang="en-US" dirty="0" smtClean="0"/>
              <a:t>Produce a questionnaire helpful for patients and clinicians to quickly identify behavioral patterns and to create weight management plans likely to result in success.</a:t>
            </a:r>
          </a:p>
          <a:p>
            <a:pPr marL="0" indent="0">
              <a:buNone/>
            </a:pPr>
            <a:endParaRPr lang="en-US" dirty="0"/>
          </a:p>
          <a:p>
            <a:pPr>
              <a:buFont typeface="Wingdings" panose="05000000000000000000" pitchFamily="2" charset="2"/>
              <a:buChar char="v"/>
            </a:pPr>
            <a:r>
              <a:rPr lang="en-US" dirty="0" smtClean="0"/>
              <a:t>Create a “Lifestyle score” to track patient’s emotional/behavior changes from week-to-week.</a:t>
            </a:r>
          </a:p>
          <a:p>
            <a:pPr>
              <a:buFont typeface="Wingdings" panose="05000000000000000000" pitchFamily="2" charset="2"/>
              <a:buChar char="v"/>
            </a:pPr>
            <a:endParaRPr lang="en-US" dirty="0"/>
          </a:p>
          <a:p>
            <a:pPr>
              <a:buFont typeface="Wingdings" panose="05000000000000000000" pitchFamily="2" charset="2"/>
              <a:buChar char="v"/>
            </a:pPr>
            <a:r>
              <a:rPr lang="en-US" dirty="0" smtClean="0"/>
              <a:t>Include questions related to body image, eating disordered behavior, and motivation for change. </a:t>
            </a:r>
          </a:p>
          <a:p>
            <a:endParaRPr lang="en-US" dirty="0"/>
          </a:p>
          <a:p>
            <a:pPr>
              <a:buFont typeface="Wingdings" panose="05000000000000000000" pitchFamily="2" charset="2"/>
              <a:buChar char="v"/>
            </a:pPr>
            <a:endParaRPr lang="en-US" dirty="0"/>
          </a:p>
        </p:txBody>
      </p:sp>
    </p:spTree>
    <p:extLst>
      <p:ext uri="{BB962C8B-B14F-4D97-AF65-F5344CB8AC3E}">
        <p14:creationId xmlns:p14="http://schemas.microsoft.com/office/powerpoint/2010/main" val="39594712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noChangeAspect="1"/>
          </p:cNvGraphicFramePr>
          <p:nvPr>
            <p:ph idx="1"/>
            <p:extLst>
              <p:ext uri="{D42A27DB-BD31-4B8C-83A1-F6EECF244321}">
                <p14:modId xmlns:p14="http://schemas.microsoft.com/office/powerpoint/2010/main" val="2527594133"/>
              </p:ext>
            </p:extLst>
          </p:nvPr>
        </p:nvGraphicFramePr>
        <p:xfrm>
          <a:off x="1552575" y="41275"/>
          <a:ext cx="8658225" cy="7246938"/>
        </p:xfrm>
        <a:graphic>
          <a:graphicData uri="http://schemas.openxmlformats.org/presentationml/2006/ole">
            <mc:AlternateContent xmlns:mc="http://schemas.openxmlformats.org/markup-compatibility/2006">
              <mc:Choice xmlns:v="urn:schemas-microsoft-com:vml" Requires="v">
                <p:oleObj spid="_x0000_s9262" name="Document" r:id="rId3" imgW="9774559" imgH="8180399" progId="Word.Document.12">
                  <p:embed/>
                </p:oleObj>
              </mc:Choice>
              <mc:Fallback>
                <p:oleObj name="Document" r:id="rId3" imgW="9774559" imgH="8180399" progId="Word.Document.12">
                  <p:embed/>
                  <p:pic>
                    <p:nvPicPr>
                      <p:cNvPr id="0" name=""/>
                      <p:cNvPicPr/>
                      <p:nvPr/>
                    </p:nvPicPr>
                    <p:blipFill>
                      <a:blip r:embed="rId4"/>
                      <a:stretch>
                        <a:fillRect/>
                      </a:stretch>
                    </p:blipFill>
                    <p:spPr>
                      <a:xfrm>
                        <a:off x="1552575" y="41275"/>
                        <a:ext cx="8658225" cy="7246938"/>
                      </a:xfrm>
                      <a:prstGeom prst="rect">
                        <a:avLst/>
                      </a:prstGeom>
                    </p:spPr>
                  </p:pic>
                </p:oleObj>
              </mc:Fallback>
            </mc:AlternateContent>
          </a:graphicData>
        </a:graphic>
      </p:graphicFrame>
      <p:sp>
        <p:nvSpPr>
          <p:cNvPr id="5" name="TextBox 4"/>
          <p:cNvSpPr txBox="1"/>
          <p:nvPr/>
        </p:nvSpPr>
        <p:spPr>
          <a:xfrm>
            <a:off x="6934200" y="609599"/>
            <a:ext cx="2667000" cy="4114800"/>
          </a:xfrm>
          <a:prstGeom prst="rect">
            <a:avLst/>
          </a:prstGeom>
          <a:solidFill>
            <a:schemeClr val="bg1"/>
          </a:solidFill>
        </p:spPr>
        <p:txBody>
          <a:bodyPr wrap="square" rtlCol="0">
            <a:spAutoFit/>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077912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Study: Mr. W. </a:t>
            </a:r>
            <a:endParaRPr lang="en-US" dirty="0"/>
          </a:p>
        </p:txBody>
      </p:sp>
      <p:sp>
        <p:nvSpPr>
          <p:cNvPr id="3" name="Content Placeholder 2"/>
          <p:cNvSpPr>
            <a:spLocks noGrp="1"/>
          </p:cNvSpPr>
          <p:nvPr>
            <p:ph idx="1"/>
          </p:nvPr>
        </p:nvSpPr>
        <p:spPr/>
        <p:txBody>
          <a:bodyPr>
            <a:normAutofit fontScale="92500" lnSpcReduction="10000"/>
          </a:bodyPr>
          <a:lstStyle/>
          <a:p>
            <a:pPr>
              <a:buFont typeface="Wingdings" panose="05000000000000000000" pitchFamily="2" charset="2"/>
              <a:buChar char="v"/>
            </a:pPr>
            <a:r>
              <a:rPr lang="en-US" dirty="0" smtClean="0"/>
              <a:t>Mr. W. was a 55 </a:t>
            </a:r>
            <a:r>
              <a:rPr lang="en-US" dirty="0" err="1" smtClean="0"/>
              <a:t>y.o</a:t>
            </a:r>
            <a:r>
              <a:rPr lang="en-US" dirty="0" smtClean="0"/>
              <a:t>. married Caucasian male who had been denied placement on an organ transplant list due to his obesity status and inability to lose weight in past attempts—needed to lose 25 lbs. for placement.</a:t>
            </a:r>
          </a:p>
          <a:p>
            <a:pPr marL="0" indent="0">
              <a:buNone/>
            </a:pPr>
            <a:endParaRPr lang="en-US" dirty="0"/>
          </a:p>
          <a:p>
            <a:pPr lvl="1">
              <a:buFont typeface="Wingdings" panose="05000000000000000000" pitchFamily="2" charset="2"/>
              <a:buChar char="v"/>
            </a:pPr>
            <a:r>
              <a:rPr lang="en-US" dirty="0" smtClean="0"/>
              <a:t>Mr. W. </a:t>
            </a:r>
            <a:r>
              <a:rPr lang="en-US" dirty="0"/>
              <a:t>c</a:t>
            </a:r>
            <a:r>
              <a:rPr lang="en-US" dirty="0" smtClean="0"/>
              <a:t>ompleted the Lifestyle Questionnaire at intake and identified several behaviors he would be willing to work on changing.</a:t>
            </a:r>
          </a:p>
          <a:p>
            <a:pPr marL="0" indent="0">
              <a:buNone/>
            </a:pPr>
            <a:endParaRPr lang="en-US" dirty="0" smtClean="0"/>
          </a:p>
          <a:p>
            <a:pPr lvl="1">
              <a:buFont typeface="Wingdings" panose="05000000000000000000" pitchFamily="2" charset="2"/>
              <a:buChar char="v"/>
            </a:pPr>
            <a:r>
              <a:rPr lang="en-US" dirty="0" smtClean="0"/>
              <a:t>Both Mr</a:t>
            </a:r>
            <a:r>
              <a:rPr lang="en-US" dirty="0"/>
              <a:t>. W</a:t>
            </a:r>
            <a:r>
              <a:rPr lang="en-US" dirty="0" smtClean="0"/>
              <a:t>. and his wife </a:t>
            </a:r>
            <a:r>
              <a:rPr lang="en-US" dirty="0"/>
              <a:t>presented as </a:t>
            </a:r>
            <a:r>
              <a:rPr lang="en-US" dirty="0" smtClean="0"/>
              <a:t>friendly and insightful and </a:t>
            </a:r>
            <a:r>
              <a:rPr lang="en-US" dirty="0"/>
              <a:t>his </a:t>
            </a:r>
            <a:r>
              <a:rPr lang="en-US" dirty="0" smtClean="0"/>
              <a:t>wife </a:t>
            </a:r>
            <a:r>
              <a:rPr lang="en-US" dirty="0" err="1" smtClean="0"/>
              <a:t>commented,“this</a:t>
            </a:r>
            <a:r>
              <a:rPr lang="en-US" dirty="0" smtClean="0"/>
              <a:t> is the first time that anybody has actually showed us how to lose weight.”</a:t>
            </a:r>
          </a:p>
          <a:p>
            <a:pPr marL="0" indent="0">
              <a:buNone/>
            </a:pPr>
            <a:endParaRPr lang="en-US" dirty="0" smtClean="0"/>
          </a:p>
          <a:p>
            <a:pPr lvl="1">
              <a:buFont typeface="Wingdings" panose="05000000000000000000" pitchFamily="2" charset="2"/>
              <a:buChar char="v"/>
            </a:pPr>
            <a:r>
              <a:rPr lang="en-US" dirty="0" smtClean="0"/>
              <a:t>Mr. W. was seen for two 30-minute appointments over two months with this writer (who had finished the rotation) and was well on his way to being placed on the transplant list (had lost 20lbs).</a:t>
            </a:r>
            <a:endParaRPr lang="en-US" dirty="0"/>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22347074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609600"/>
            <a:ext cx="1219200" cy="990600"/>
          </a:xfrm>
        </p:spPr>
        <p:txBody>
          <a:bodyPr>
            <a:normAutofit/>
          </a:bodyPr>
          <a:lstStyle/>
          <a:p>
            <a:r>
              <a:rPr lang="en-US" sz="2000" dirty="0" smtClean="0"/>
              <a:t>Mr. W.</a:t>
            </a:r>
            <a:endParaRPr lang="en-US" sz="2000" dirty="0"/>
          </a:p>
        </p:txBody>
      </p:sp>
      <p:graphicFrame>
        <p:nvGraphicFramePr>
          <p:cNvPr id="4" name="Content Placeholder 3"/>
          <p:cNvGraphicFramePr>
            <a:graphicFrameLocks noGrp="1" noChangeAspect="1"/>
          </p:cNvGraphicFramePr>
          <p:nvPr>
            <p:ph idx="1"/>
            <p:extLst>
              <p:ext uri="{D42A27DB-BD31-4B8C-83A1-F6EECF244321}">
                <p14:modId xmlns:p14="http://schemas.microsoft.com/office/powerpoint/2010/main" val="1025865231"/>
              </p:ext>
            </p:extLst>
          </p:nvPr>
        </p:nvGraphicFramePr>
        <p:xfrm>
          <a:off x="1538288" y="41275"/>
          <a:ext cx="8372475" cy="7042150"/>
        </p:xfrm>
        <a:graphic>
          <a:graphicData uri="http://schemas.openxmlformats.org/presentationml/2006/ole">
            <mc:AlternateContent xmlns:mc="http://schemas.openxmlformats.org/markup-compatibility/2006">
              <mc:Choice xmlns:v="urn:schemas-microsoft-com:vml" Requires="v">
                <p:oleObj spid="_x0000_s11307" name="Document" r:id="rId3" imgW="9774559" imgH="8221510" progId="Word.Document.12">
                  <p:embed/>
                </p:oleObj>
              </mc:Choice>
              <mc:Fallback>
                <p:oleObj name="Document" r:id="rId3" imgW="9774559" imgH="8221510" progId="Word.Document.12">
                  <p:embed/>
                  <p:pic>
                    <p:nvPicPr>
                      <p:cNvPr id="0" name=""/>
                      <p:cNvPicPr/>
                      <p:nvPr/>
                    </p:nvPicPr>
                    <p:blipFill>
                      <a:blip r:embed="rId4"/>
                      <a:stretch>
                        <a:fillRect/>
                      </a:stretch>
                    </p:blipFill>
                    <p:spPr>
                      <a:xfrm>
                        <a:off x="1538288" y="41275"/>
                        <a:ext cx="8372475" cy="7042150"/>
                      </a:xfrm>
                      <a:prstGeom prst="rect">
                        <a:avLst/>
                      </a:prstGeom>
                    </p:spPr>
                  </p:pic>
                </p:oleObj>
              </mc:Fallback>
            </mc:AlternateContent>
          </a:graphicData>
        </a:graphic>
      </p:graphicFrame>
      <p:sp>
        <p:nvSpPr>
          <p:cNvPr id="5" name="TextBox 4"/>
          <p:cNvSpPr txBox="1"/>
          <p:nvPr/>
        </p:nvSpPr>
        <p:spPr>
          <a:xfrm>
            <a:off x="6934200" y="609599"/>
            <a:ext cx="2667000" cy="4023360"/>
          </a:xfrm>
          <a:prstGeom prst="rect">
            <a:avLst/>
          </a:prstGeom>
          <a:solidFill>
            <a:schemeClr val="bg1"/>
          </a:solidFill>
        </p:spPr>
        <p:txBody>
          <a:bodyPr wrap="square" rtlCol="0">
            <a:spAutoFit/>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5031683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Study: Mr. S. </a:t>
            </a:r>
            <a:endParaRPr lang="en-US" dirty="0"/>
          </a:p>
        </p:txBody>
      </p:sp>
      <p:sp>
        <p:nvSpPr>
          <p:cNvPr id="3" name="Content Placeholder 2"/>
          <p:cNvSpPr>
            <a:spLocks noGrp="1"/>
          </p:cNvSpPr>
          <p:nvPr>
            <p:ph idx="1"/>
          </p:nvPr>
        </p:nvSpPr>
        <p:spPr>
          <a:xfrm>
            <a:off x="457200" y="1600200"/>
            <a:ext cx="8229600" cy="4038600"/>
          </a:xfrm>
        </p:spPr>
        <p:txBody>
          <a:bodyPr>
            <a:normAutofit/>
          </a:bodyPr>
          <a:lstStyle/>
          <a:p>
            <a:pPr>
              <a:buFont typeface="Wingdings" panose="05000000000000000000" pitchFamily="2" charset="2"/>
              <a:buChar char="v"/>
            </a:pPr>
            <a:r>
              <a:rPr lang="en-US" sz="2000" dirty="0"/>
              <a:t>5</a:t>
            </a:r>
            <a:r>
              <a:rPr lang="en-US" sz="2000" dirty="0" smtClean="0"/>
              <a:t>0</a:t>
            </a:r>
            <a:r>
              <a:rPr lang="en-US" sz="2000" dirty="0" smtClean="0"/>
              <a:t> </a:t>
            </a:r>
            <a:r>
              <a:rPr lang="en-US" sz="2000" dirty="0" err="1" smtClean="0"/>
              <a:t>y.o</a:t>
            </a:r>
            <a:r>
              <a:rPr lang="en-US" sz="2000" dirty="0" smtClean="0"/>
              <a:t>. single, Caucasian Male referred for weight management on the recommendation of his PCP that he lose weight due to his progression towards diabetes.</a:t>
            </a:r>
            <a:endParaRPr lang="en-US" dirty="0" smtClean="0"/>
          </a:p>
          <a:p>
            <a:pPr>
              <a:buFont typeface="Wingdings" panose="05000000000000000000" pitchFamily="2" charset="2"/>
              <a:buChar char="v"/>
            </a:pPr>
            <a:r>
              <a:rPr lang="en-US" sz="2000" dirty="0" smtClean="0"/>
              <a:t>Mr. S. experienced </a:t>
            </a:r>
            <a:r>
              <a:rPr lang="en-US" i="1" dirty="0"/>
              <a:t> </a:t>
            </a:r>
            <a:r>
              <a:rPr lang="en-US" dirty="0" smtClean="0"/>
              <a:t>obsessive compulsive disorder (OCD) </a:t>
            </a:r>
          </a:p>
          <a:p>
            <a:pPr lvl="1">
              <a:buFont typeface="Wingdings" panose="05000000000000000000" pitchFamily="2" charset="2"/>
              <a:buChar char="v"/>
            </a:pPr>
            <a:r>
              <a:rPr lang="en-US" dirty="0" smtClean="0"/>
              <a:t>Secondary symptoms of his OCD included: </a:t>
            </a:r>
            <a:r>
              <a:rPr lang="en-US" dirty="0"/>
              <a:t>Body </a:t>
            </a:r>
            <a:r>
              <a:rPr lang="en-US" dirty="0" smtClean="0"/>
              <a:t>dysmorphia, Caffeine addiction &amp; h/o </a:t>
            </a:r>
            <a:r>
              <a:rPr lang="en-US" dirty="0"/>
              <a:t>exercise </a:t>
            </a:r>
            <a:r>
              <a:rPr lang="en-US" dirty="0" smtClean="0"/>
              <a:t>addiction</a:t>
            </a:r>
            <a:r>
              <a:rPr lang="en-US" dirty="0"/>
              <a:t>.</a:t>
            </a:r>
            <a:endParaRPr lang="en-US" dirty="0" smtClean="0"/>
          </a:p>
        </p:txBody>
      </p:sp>
      <p:sp>
        <p:nvSpPr>
          <p:cNvPr id="4" name="TextBox 3"/>
          <p:cNvSpPr txBox="1"/>
          <p:nvPr/>
        </p:nvSpPr>
        <p:spPr>
          <a:xfrm>
            <a:off x="381000" y="3886200"/>
            <a:ext cx="8077200" cy="1938992"/>
          </a:xfrm>
          <a:prstGeom prst="rect">
            <a:avLst/>
          </a:prstGeom>
          <a:noFill/>
        </p:spPr>
        <p:txBody>
          <a:bodyPr wrap="square" rtlCol="0">
            <a:spAutoFit/>
          </a:bodyPr>
          <a:lstStyle/>
          <a:p>
            <a:pPr marL="285750" indent="-285750">
              <a:buFont typeface="Wingdings" panose="05000000000000000000" pitchFamily="2" charset="2"/>
              <a:buChar char="v"/>
            </a:pPr>
            <a:r>
              <a:rPr lang="en-US" sz="2000" dirty="0" smtClean="0"/>
              <a:t>Completed the Weight Management Questionnaire at intake and was seen for 4 sessions of psychotherapy</a:t>
            </a:r>
          </a:p>
          <a:p>
            <a:endParaRPr lang="en-US" sz="2000" dirty="0" smtClean="0"/>
          </a:p>
          <a:p>
            <a:pPr marL="285750" indent="-285750">
              <a:buFont typeface="Wingdings" panose="05000000000000000000" pitchFamily="2" charset="2"/>
              <a:buChar char="v"/>
            </a:pPr>
            <a:r>
              <a:rPr lang="en-US" sz="2000" dirty="0" smtClean="0"/>
              <a:t>Since his lifestyle appeared adequate for weight loss, session time was devoted towards his psychological health and body dissatisfaction.</a:t>
            </a:r>
            <a:endParaRPr lang="en-US" sz="2000" dirty="0"/>
          </a:p>
        </p:txBody>
      </p:sp>
    </p:spTree>
    <p:extLst>
      <p:ext uri="{BB962C8B-B14F-4D97-AF65-F5344CB8AC3E}">
        <p14:creationId xmlns:p14="http://schemas.microsoft.com/office/powerpoint/2010/main" val="36686388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609600"/>
            <a:ext cx="1219200" cy="990600"/>
          </a:xfrm>
        </p:spPr>
        <p:txBody>
          <a:bodyPr>
            <a:normAutofit/>
          </a:bodyPr>
          <a:lstStyle/>
          <a:p>
            <a:r>
              <a:rPr lang="en-US" sz="2000" dirty="0" smtClean="0"/>
              <a:t>Mr. S.</a:t>
            </a:r>
            <a:endParaRPr lang="en-US" sz="2000" dirty="0"/>
          </a:p>
        </p:txBody>
      </p:sp>
      <p:graphicFrame>
        <p:nvGraphicFramePr>
          <p:cNvPr id="4" name="Content Placeholder 3"/>
          <p:cNvGraphicFramePr>
            <a:graphicFrameLocks noGrp="1" noChangeAspect="1"/>
          </p:cNvGraphicFramePr>
          <p:nvPr>
            <p:ph idx="1"/>
            <p:extLst>
              <p:ext uri="{D42A27DB-BD31-4B8C-83A1-F6EECF244321}">
                <p14:modId xmlns:p14="http://schemas.microsoft.com/office/powerpoint/2010/main" val="1264314410"/>
              </p:ext>
            </p:extLst>
          </p:nvPr>
        </p:nvGraphicFramePr>
        <p:xfrm>
          <a:off x="1519237" y="42863"/>
          <a:ext cx="9083994" cy="7589520"/>
        </p:xfrm>
        <a:graphic>
          <a:graphicData uri="http://schemas.openxmlformats.org/presentationml/2006/ole">
            <mc:AlternateContent xmlns:mc="http://schemas.openxmlformats.org/markup-compatibility/2006">
              <mc:Choice xmlns:v="urn:schemas-microsoft-com:vml" Requires="v">
                <p:oleObj spid="_x0000_s12332" name="Document" r:id="rId3" imgW="9774559" imgH="8165974" progId="Word.Document.12">
                  <p:embed/>
                </p:oleObj>
              </mc:Choice>
              <mc:Fallback>
                <p:oleObj name="Document" r:id="rId3" imgW="9774559" imgH="8165974" progId="Word.Document.12">
                  <p:embed/>
                  <p:pic>
                    <p:nvPicPr>
                      <p:cNvPr id="0" name=""/>
                      <p:cNvPicPr/>
                      <p:nvPr/>
                    </p:nvPicPr>
                    <p:blipFill>
                      <a:blip r:embed="rId4"/>
                      <a:stretch>
                        <a:fillRect/>
                      </a:stretch>
                    </p:blipFill>
                    <p:spPr>
                      <a:xfrm>
                        <a:off x="1519237" y="42863"/>
                        <a:ext cx="9083994" cy="7589520"/>
                      </a:xfrm>
                      <a:prstGeom prst="rect">
                        <a:avLst/>
                      </a:prstGeom>
                    </p:spPr>
                  </p:pic>
                </p:oleObj>
              </mc:Fallback>
            </mc:AlternateContent>
          </a:graphicData>
        </a:graphic>
      </p:graphicFrame>
      <p:sp>
        <p:nvSpPr>
          <p:cNvPr id="5" name="TextBox 4"/>
          <p:cNvSpPr txBox="1"/>
          <p:nvPr/>
        </p:nvSpPr>
        <p:spPr>
          <a:xfrm>
            <a:off x="7086600" y="533400"/>
            <a:ext cx="2667000" cy="4846320"/>
          </a:xfrm>
          <a:prstGeom prst="rect">
            <a:avLst/>
          </a:prstGeom>
          <a:solidFill>
            <a:schemeClr val="bg1"/>
          </a:solidFill>
        </p:spPr>
        <p:txBody>
          <a:bodyPr wrap="square" rtlCol="0">
            <a:spAutoFit/>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5031683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Statistical Properties: Method</a:t>
            </a:r>
            <a:endParaRPr lang="en-US" dirty="0"/>
          </a:p>
        </p:txBody>
      </p:sp>
      <p:sp>
        <p:nvSpPr>
          <p:cNvPr id="3" name="Content Placeholder 2"/>
          <p:cNvSpPr>
            <a:spLocks noGrp="1"/>
          </p:cNvSpPr>
          <p:nvPr>
            <p:ph idx="1"/>
          </p:nvPr>
        </p:nvSpPr>
        <p:spPr>
          <a:xfrm>
            <a:off x="457200" y="990600"/>
            <a:ext cx="8229600" cy="5257800"/>
          </a:xfrm>
        </p:spPr>
        <p:txBody>
          <a:bodyPr>
            <a:normAutofit fontScale="92500" lnSpcReduction="20000"/>
          </a:bodyPr>
          <a:lstStyle/>
          <a:p>
            <a:pPr marL="0" indent="0">
              <a:buNone/>
            </a:pPr>
            <a:endParaRPr lang="en-US" dirty="0" smtClean="0"/>
          </a:p>
          <a:p>
            <a:r>
              <a:rPr lang="en-US" dirty="0" smtClean="0"/>
              <a:t>A sample of 277 college students completed the Lifestyle  </a:t>
            </a:r>
            <a:r>
              <a:rPr lang="en-US" dirty="0"/>
              <a:t>Q</a:t>
            </a:r>
            <a:r>
              <a:rPr lang="en-US" dirty="0" smtClean="0"/>
              <a:t>uestionnaire as well as a questionnaire regarding their weight history. </a:t>
            </a:r>
          </a:p>
          <a:p>
            <a:r>
              <a:rPr lang="en-US" dirty="0" smtClean="0"/>
              <a:t>Participants were asked if they had been gaining, maintaining, or losing weight recently and if they were trying to lose weight. </a:t>
            </a:r>
          </a:p>
          <a:p>
            <a:r>
              <a:rPr lang="en-US" dirty="0" smtClean="0"/>
              <a:t>Items were dropped that did not show associations with weight loss or where there was significant overlap with other items.  </a:t>
            </a:r>
          </a:p>
          <a:p>
            <a:pPr marL="0" indent="0">
              <a:buNone/>
            </a:pPr>
            <a:endParaRPr lang="en-US" b="1" dirty="0" smtClean="0"/>
          </a:p>
          <a:p>
            <a:pPr marL="0" indent="0">
              <a:buNone/>
            </a:pPr>
            <a:r>
              <a:rPr lang="en-US" b="1" dirty="0" smtClean="0"/>
              <a:t>Research questions</a:t>
            </a:r>
            <a:r>
              <a:rPr lang="en-US" dirty="0" smtClean="0"/>
              <a:t>: </a:t>
            </a:r>
            <a:endParaRPr lang="en-US" dirty="0" smtClean="0"/>
          </a:p>
          <a:p>
            <a:pPr marL="0" indent="0">
              <a:buNone/>
            </a:pPr>
            <a:r>
              <a:rPr lang="en-US" i="1" dirty="0" smtClean="0"/>
              <a:t>1.</a:t>
            </a:r>
            <a:r>
              <a:rPr lang="en-US" i="1" dirty="0"/>
              <a:t>W</a:t>
            </a:r>
            <a:r>
              <a:rPr lang="en-US" i="1" dirty="0" smtClean="0"/>
              <a:t>ill </a:t>
            </a:r>
            <a:r>
              <a:rPr lang="en-US" i="1" dirty="0" smtClean="0"/>
              <a:t>significant behavioral/emotional differences from the Lifestyle Questionnaire exist between individuals gaining, maintaining, or losing weight? </a:t>
            </a:r>
          </a:p>
          <a:p>
            <a:pPr marL="0" indent="0">
              <a:buNone/>
            </a:pPr>
            <a:endParaRPr lang="en-US" i="1" dirty="0"/>
          </a:p>
          <a:p>
            <a:pPr marL="0" indent="0">
              <a:buNone/>
            </a:pPr>
            <a:r>
              <a:rPr lang="en-US" i="1" dirty="0" smtClean="0"/>
              <a:t>2. Will </a:t>
            </a:r>
            <a:r>
              <a:rPr lang="en-US" i="1" dirty="0" smtClean="0"/>
              <a:t>the Lifestyle Score discriminate between people gaining, maintaining, or losing </a:t>
            </a:r>
            <a:r>
              <a:rPr lang="en-US" i="1" dirty="0" smtClean="0"/>
              <a:t>weight?</a:t>
            </a:r>
            <a:endParaRPr lang="en-US" i="1" dirty="0"/>
          </a:p>
        </p:txBody>
      </p:sp>
    </p:spTree>
    <p:extLst>
      <p:ext uri="{BB962C8B-B14F-4D97-AF65-F5344CB8AC3E}">
        <p14:creationId xmlns:p14="http://schemas.microsoft.com/office/powerpoint/2010/main" val="20086016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Unweighted Scores by Group</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79808032"/>
              </p:ext>
            </p:extLst>
          </p:nvPr>
        </p:nvGraphicFramePr>
        <p:xfrm>
          <a:off x="457200" y="1600200"/>
          <a:ext cx="8229600" cy="4876800"/>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1219199" y="6444734"/>
            <a:ext cx="870751" cy="369332"/>
          </a:xfrm>
          <a:prstGeom prst="rect">
            <a:avLst/>
          </a:prstGeom>
          <a:noFill/>
        </p:spPr>
        <p:txBody>
          <a:bodyPr wrap="none" rtlCol="0">
            <a:spAutoFit/>
          </a:bodyPr>
          <a:lstStyle/>
          <a:p>
            <a:r>
              <a:rPr lang="en-US" dirty="0" smtClean="0"/>
              <a:t>N=273</a:t>
            </a:r>
            <a:endParaRPr lang="en-US" dirty="0"/>
          </a:p>
        </p:txBody>
      </p:sp>
      <p:sp>
        <p:nvSpPr>
          <p:cNvPr id="5" name="TextBox 4"/>
          <p:cNvSpPr txBox="1"/>
          <p:nvPr/>
        </p:nvSpPr>
        <p:spPr>
          <a:xfrm>
            <a:off x="3200399" y="6434077"/>
            <a:ext cx="704039" cy="369332"/>
          </a:xfrm>
          <a:prstGeom prst="rect">
            <a:avLst/>
          </a:prstGeom>
          <a:noFill/>
        </p:spPr>
        <p:txBody>
          <a:bodyPr wrap="none" rtlCol="0">
            <a:spAutoFit/>
          </a:bodyPr>
          <a:lstStyle/>
          <a:p>
            <a:r>
              <a:rPr lang="en-US" dirty="0" smtClean="0"/>
              <a:t>n=57</a:t>
            </a:r>
            <a:endParaRPr lang="en-US" dirty="0"/>
          </a:p>
        </p:txBody>
      </p:sp>
      <p:sp>
        <p:nvSpPr>
          <p:cNvPr id="6" name="TextBox 5"/>
          <p:cNvSpPr txBox="1"/>
          <p:nvPr/>
        </p:nvSpPr>
        <p:spPr>
          <a:xfrm>
            <a:off x="4957821" y="6434077"/>
            <a:ext cx="832279" cy="369332"/>
          </a:xfrm>
          <a:prstGeom prst="rect">
            <a:avLst/>
          </a:prstGeom>
          <a:noFill/>
        </p:spPr>
        <p:txBody>
          <a:bodyPr wrap="none" rtlCol="0">
            <a:spAutoFit/>
          </a:bodyPr>
          <a:lstStyle/>
          <a:p>
            <a:r>
              <a:rPr lang="en-US" dirty="0" smtClean="0"/>
              <a:t>n=177</a:t>
            </a:r>
            <a:endParaRPr lang="en-US" dirty="0"/>
          </a:p>
        </p:txBody>
      </p:sp>
    </p:spTree>
    <p:extLst>
      <p:ext uri="{BB962C8B-B14F-4D97-AF65-F5344CB8AC3E}">
        <p14:creationId xmlns:p14="http://schemas.microsoft.com/office/powerpoint/2010/main" val="38154512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Differences Between Successful and Unsuccessful Groups—Healthy Behaviors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76614251"/>
              </p:ext>
            </p:extLst>
          </p:nvPr>
        </p:nvGraphicFramePr>
        <p:xfrm>
          <a:off x="457200" y="1600200"/>
          <a:ext cx="8229600" cy="487680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152400" y="1687604"/>
            <a:ext cx="914400" cy="923330"/>
          </a:xfrm>
          <a:prstGeom prst="rect">
            <a:avLst/>
          </a:prstGeom>
          <a:noFill/>
        </p:spPr>
        <p:txBody>
          <a:bodyPr wrap="square" rtlCol="0">
            <a:spAutoFit/>
          </a:bodyPr>
          <a:lstStyle/>
          <a:p>
            <a:r>
              <a:rPr lang="en-US" dirty="0" smtClean="0"/>
              <a:t>Days </a:t>
            </a:r>
          </a:p>
          <a:p>
            <a:r>
              <a:rPr lang="en-US" dirty="0" smtClean="0"/>
              <a:t>per Week</a:t>
            </a:r>
            <a:endParaRPr lang="en-US" dirty="0"/>
          </a:p>
        </p:txBody>
      </p:sp>
      <p:sp>
        <p:nvSpPr>
          <p:cNvPr id="3" name="TextBox 2"/>
          <p:cNvSpPr txBox="1"/>
          <p:nvPr/>
        </p:nvSpPr>
        <p:spPr>
          <a:xfrm>
            <a:off x="3674376" y="2286000"/>
            <a:ext cx="284052" cy="400110"/>
          </a:xfrm>
          <a:prstGeom prst="rect">
            <a:avLst/>
          </a:prstGeom>
          <a:noFill/>
        </p:spPr>
        <p:txBody>
          <a:bodyPr wrap="none" rtlCol="0">
            <a:spAutoFit/>
          </a:bodyPr>
          <a:lstStyle/>
          <a:p>
            <a:r>
              <a:rPr lang="en-US" sz="2000" dirty="0" smtClean="0"/>
              <a:t>*</a:t>
            </a:r>
            <a:endParaRPr lang="en-US" sz="2000" dirty="0"/>
          </a:p>
        </p:txBody>
      </p:sp>
    </p:spTree>
    <p:extLst>
      <p:ext uri="{BB962C8B-B14F-4D97-AF65-F5344CB8AC3E}">
        <p14:creationId xmlns:p14="http://schemas.microsoft.com/office/powerpoint/2010/main" val="27065668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Differences Between Successful and Unsuccessful Groups II—Unhealthy Behaviors</a:t>
            </a:r>
            <a:endParaRPr lang="en-US" sz="32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78820675"/>
              </p:ext>
            </p:extLst>
          </p:nvPr>
        </p:nvGraphicFramePr>
        <p:xfrm>
          <a:off x="457200" y="1600200"/>
          <a:ext cx="8229600" cy="4876800"/>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1066800" y="1752600"/>
            <a:ext cx="1710725" cy="369332"/>
          </a:xfrm>
          <a:prstGeom prst="rect">
            <a:avLst/>
          </a:prstGeom>
          <a:noFill/>
        </p:spPr>
        <p:txBody>
          <a:bodyPr wrap="none" rtlCol="0">
            <a:spAutoFit/>
          </a:bodyPr>
          <a:lstStyle/>
          <a:p>
            <a:r>
              <a:rPr lang="en-US" dirty="0" smtClean="0"/>
              <a:t>Days per week</a:t>
            </a:r>
            <a:endParaRPr lang="en-US" dirty="0"/>
          </a:p>
        </p:txBody>
      </p:sp>
    </p:spTree>
    <p:extLst>
      <p:ext uri="{BB962C8B-B14F-4D97-AF65-F5344CB8AC3E}">
        <p14:creationId xmlns:p14="http://schemas.microsoft.com/office/powerpoint/2010/main" val="4271661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Differences Between Groups with Weighted Items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67687564"/>
              </p:ext>
            </p:extLst>
          </p:nvPr>
        </p:nvGraphicFramePr>
        <p:xfrm>
          <a:off x="457200" y="1600200"/>
          <a:ext cx="8229600" cy="487680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1143000" y="1899311"/>
            <a:ext cx="1672253" cy="646331"/>
          </a:xfrm>
          <a:prstGeom prst="rect">
            <a:avLst/>
          </a:prstGeom>
          <a:noFill/>
        </p:spPr>
        <p:txBody>
          <a:bodyPr wrap="none" rtlCol="0">
            <a:spAutoFit/>
          </a:bodyPr>
          <a:lstStyle/>
          <a:p>
            <a:r>
              <a:rPr lang="en-US" dirty="0" smtClean="0">
                <a:solidFill>
                  <a:srgbClr val="FF0000"/>
                </a:solidFill>
              </a:rPr>
              <a:t>Mean Lifestyle</a:t>
            </a:r>
          </a:p>
          <a:p>
            <a:r>
              <a:rPr lang="en-US" dirty="0" smtClean="0">
                <a:solidFill>
                  <a:srgbClr val="FF0000"/>
                </a:solidFill>
              </a:rPr>
              <a:t>Score</a:t>
            </a:r>
            <a:endParaRPr lang="en-US" dirty="0">
              <a:solidFill>
                <a:srgbClr val="FF0000"/>
              </a:solidFill>
            </a:endParaRPr>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3048000"/>
            <a:ext cx="596900"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8408995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Weight Trajectories by Score Groups</a:t>
            </a:r>
            <a:br>
              <a:rPr lang="en-US" dirty="0" smtClean="0"/>
            </a:br>
            <a:r>
              <a:rPr lang="en-US" dirty="0" smtClean="0"/>
              <a:t>of Those Trying to Lose Weight</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961111722"/>
              </p:ext>
            </p:extLst>
          </p:nvPr>
        </p:nvGraphicFramePr>
        <p:xfrm>
          <a:off x="609600" y="1828800"/>
          <a:ext cx="7848600" cy="4114801"/>
        </p:xfrm>
        <a:graphic>
          <a:graphicData uri="http://schemas.openxmlformats.org/drawingml/2006/table">
            <a:tbl>
              <a:tblPr firstRow="1" firstCol="1" bandRow="1"/>
              <a:tblGrid>
                <a:gridCol w="3924300"/>
                <a:gridCol w="1308100"/>
                <a:gridCol w="1438910"/>
                <a:gridCol w="1177290"/>
              </a:tblGrid>
              <a:tr h="2351314">
                <a:tc>
                  <a:txBody>
                    <a:bodyPr/>
                    <a:lstStyle/>
                    <a:p>
                      <a:pPr marL="0" marR="0" algn="l">
                        <a:lnSpc>
                          <a:spcPct val="150000"/>
                        </a:lnSpc>
                        <a:spcBef>
                          <a:spcPts val="0"/>
                        </a:spcBef>
                        <a:spcAft>
                          <a:spcPts val="0"/>
                        </a:spcAft>
                        <a:tabLst>
                          <a:tab pos="2943225" algn="l"/>
                        </a:tabLst>
                      </a:pPr>
                      <a:r>
                        <a:rPr lang="en-US" sz="2000" i="1" dirty="0">
                          <a:effectLst/>
                          <a:latin typeface="Calibri"/>
                          <a:ea typeface="Calibri"/>
                          <a:cs typeface="Times New Roman"/>
                        </a:rPr>
                        <a:t>Weight Trajectory </a:t>
                      </a:r>
                      <a:r>
                        <a:rPr lang="en-US" sz="2000" i="1" dirty="0" smtClean="0">
                          <a:effectLst/>
                          <a:latin typeface="Calibri"/>
                          <a:ea typeface="Calibri"/>
                          <a:cs typeface="Times New Roman"/>
                        </a:rPr>
                        <a:t>by </a:t>
                      </a:r>
                      <a:r>
                        <a:rPr lang="en-US" sz="2000" i="1" dirty="0">
                          <a:effectLst/>
                          <a:latin typeface="Calibri"/>
                          <a:ea typeface="Calibri"/>
                          <a:cs typeface="Times New Roman"/>
                        </a:rPr>
                        <a:t>Score Groups</a:t>
                      </a:r>
                      <a:endParaRPr lang="en-US" sz="20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tabLst>
                          <a:tab pos="2943225" algn="l"/>
                        </a:tabLst>
                      </a:pPr>
                      <a:r>
                        <a:rPr lang="en-US" sz="2000" i="1">
                          <a:effectLst/>
                          <a:latin typeface="Calibri"/>
                          <a:ea typeface="Calibri"/>
                          <a:cs typeface="Times New Roman"/>
                        </a:rPr>
                        <a:t>% of people losing weight.</a:t>
                      </a:r>
                      <a:endParaRPr lang="en-US" sz="20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tabLst>
                          <a:tab pos="2943225" algn="l"/>
                        </a:tabLst>
                      </a:pPr>
                      <a:r>
                        <a:rPr lang="en-US" sz="2000" i="1">
                          <a:effectLst/>
                          <a:latin typeface="Calibri"/>
                          <a:ea typeface="Calibri"/>
                          <a:cs typeface="Times New Roman"/>
                        </a:rPr>
                        <a:t>% of people maintaining their weight.</a:t>
                      </a:r>
                      <a:endParaRPr lang="en-US" sz="20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tabLst>
                          <a:tab pos="2943225" algn="l"/>
                        </a:tabLst>
                      </a:pPr>
                      <a:r>
                        <a:rPr lang="en-US" sz="2000" i="1" dirty="0">
                          <a:effectLst/>
                          <a:latin typeface="Calibri"/>
                          <a:ea typeface="Calibri"/>
                          <a:cs typeface="Times New Roman"/>
                        </a:rPr>
                        <a:t>% of people gaining weight.</a:t>
                      </a:r>
                      <a:endParaRPr lang="en-US" sz="20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7829">
                <a:tc>
                  <a:txBody>
                    <a:bodyPr/>
                    <a:lstStyle/>
                    <a:p>
                      <a:pPr marL="0" marR="0" algn="l">
                        <a:lnSpc>
                          <a:spcPct val="150000"/>
                        </a:lnSpc>
                        <a:spcBef>
                          <a:spcPts val="0"/>
                        </a:spcBef>
                        <a:spcAft>
                          <a:spcPts val="0"/>
                        </a:spcAft>
                        <a:tabLst>
                          <a:tab pos="2943225" algn="l"/>
                        </a:tabLst>
                      </a:pPr>
                      <a:r>
                        <a:rPr lang="en-US" sz="2000" b="1" dirty="0">
                          <a:effectLst/>
                          <a:latin typeface="Calibri"/>
                          <a:ea typeface="Calibri"/>
                          <a:cs typeface="Times New Roman"/>
                        </a:rPr>
                        <a:t>Scores lower than </a:t>
                      </a:r>
                      <a:r>
                        <a:rPr lang="en-US" sz="2000" b="1" dirty="0" smtClean="0">
                          <a:effectLst/>
                          <a:latin typeface="Calibri"/>
                          <a:ea typeface="Calibri"/>
                          <a:cs typeface="Times New Roman"/>
                        </a:rPr>
                        <a:t>zero    n=24</a:t>
                      </a:r>
                      <a:endParaRPr lang="en-US" sz="20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tabLst>
                          <a:tab pos="2943225" algn="l"/>
                        </a:tabLst>
                      </a:pPr>
                      <a:r>
                        <a:rPr lang="en-US" sz="2000">
                          <a:effectLst/>
                          <a:latin typeface="Calibri"/>
                          <a:ea typeface="Calibri"/>
                          <a:cs typeface="Times New Roman"/>
                        </a:rPr>
                        <a:t>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tabLst>
                          <a:tab pos="2943225" algn="l"/>
                        </a:tabLst>
                      </a:pPr>
                      <a:r>
                        <a:rPr lang="en-US" sz="2000">
                          <a:effectLst/>
                          <a:latin typeface="Calibri"/>
                          <a:ea typeface="Calibri"/>
                          <a:cs typeface="Times New Roman"/>
                        </a:rPr>
                        <a:t>63%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tabLst>
                          <a:tab pos="2943225" algn="l"/>
                        </a:tabLst>
                      </a:pPr>
                      <a:r>
                        <a:rPr lang="en-US" sz="2000">
                          <a:effectLst/>
                          <a:latin typeface="Calibri"/>
                          <a:ea typeface="Calibri"/>
                          <a:cs typeface="Times New Roman"/>
                        </a:rPr>
                        <a:t>37%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7829">
                <a:tc>
                  <a:txBody>
                    <a:bodyPr/>
                    <a:lstStyle/>
                    <a:p>
                      <a:pPr marL="0" marR="0" algn="l">
                        <a:lnSpc>
                          <a:spcPct val="150000"/>
                        </a:lnSpc>
                        <a:spcBef>
                          <a:spcPts val="0"/>
                        </a:spcBef>
                        <a:spcAft>
                          <a:spcPts val="0"/>
                        </a:spcAft>
                        <a:tabLst>
                          <a:tab pos="2943225" algn="l"/>
                        </a:tabLst>
                      </a:pPr>
                      <a:r>
                        <a:rPr lang="en-US" sz="2000" b="1" dirty="0">
                          <a:effectLst/>
                          <a:latin typeface="Calibri"/>
                          <a:ea typeface="Calibri"/>
                          <a:cs typeface="Times New Roman"/>
                        </a:rPr>
                        <a:t>Scores between </a:t>
                      </a:r>
                      <a:r>
                        <a:rPr lang="en-US" sz="2000" b="1" dirty="0" smtClean="0">
                          <a:effectLst/>
                          <a:latin typeface="Calibri"/>
                          <a:ea typeface="Calibri"/>
                          <a:cs typeface="Times New Roman"/>
                        </a:rPr>
                        <a:t>0-29        n=19</a:t>
                      </a:r>
                      <a:endParaRPr lang="en-US" sz="20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tabLst>
                          <a:tab pos="2943225" algn="l"/>
                        </a:tabLst>
                      </a:pPr>
                      <a:r>
                        <a:rPr lang="en-US" sz="2000">
                          <a:effectLst/>
                          <a:latin typeface="Calibri"/>
                          <a:ea typeface="Calibri"/>
                          <a:cs typeface="Times New Roman"/>
                        </a:rPr>
                        <a:t>22%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tabLst>
                          <a:tab pos="2943225" algn="l"/>
                        </a:tabLst>
                      </a:pPr>
                      <a:r>
                        <a:rPr lang="en-US" sz="2000">
                          <a:effectLst/>
                          <a:latin typeface="Calibri"/>
                          <a:ea typeface="Calibri"/>
                          <a:cs typeface="Times New Roman"/>
                        </a:rPr>
                        <a:t>56%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tabLst>
                          <a:tab pos="2943225" algn="l"/>
                        </a:tabLst>
                      </a:pPr>
                      <a:r>
                        <a:rPr lang="en-US" sz="2000" dirty="0">
                          <a:effectLst/>
                          <a:latin typeface="Calibri"/>
                          <a:ea typeface="Calibri"/>
                          <a:cs typeface="Times New Roman"/>
                        </a:rPr>
                        <a:t>22%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7829">
                <a:tc>
                  <a:txBody>
                    <a:bodyPr/>
                    <a:lstStyle/>
                    <a:p>
                      <a:pPr marL="0" marR="0" algn="l">
                        <a:lnSpc>
                          <a:spcPct val="150000"/>
                        </a:lnSpc>
                        <a:spcBef>
                          <a:spcPts val="0"/>
                        </a:spcBef>
                        <a:spcAft>
                          <a:spcPts val="0"/>
                        </a:spcAft>
                        <a:tabLst>
                          <a:tab pos="2943225" algn="l"/>
                        </a:tabLst>
                      </a:pPr>
                      <a:r>
                        <a:rPr lang="en-US" sz="2000" b="1" dirty="0">
                          <a:effectLst/>
                          <a:latin typeface="Calibri"/>
                          <a:ea typeface="Calibri"/>
                          <a:cs typeface="Times New Roman"/>
                        </a:rPr>
                        <a:t>Scores above </a:t>
                      </a:r>
                      <a:r>
                        <a:rPr lang="en-US" sz="2000" b="1" dirty="0" smtClean="0">
                          <a:effectLst/>
                          <a:latin typeface="Calibri"/>
                          <a:ea typeface="Calibri"/>
                          <a:cs typeface="Times New Roman"/>
                        </a:rPr>
                        <a:t>30                 n=14</a:t>
                      </a:r>
                      <a:endParaRPr lang="en-US" sz="20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tabLst>
                          <a:tab pos="2943225" algn="l"/>
                        </a:tabLst>
                      </a:pPr>
                      <a:r>
                        <a:rPr lang="en-US" sz="2000">
                          <a:effectLst/>
                          <a:latin typeface="Calibri"/>
                          <a:ea typeface="Calibri"/>
                          <a:cs typeface="Times New Roman"/>
                        </a:rPr>
                        <a:t>86%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tabLst>
                          <a:tab pos="2943225" algn="l"/>
                        </a:tabLst>
                      </a:pPr>
                      <a:r>
                        <a:rPr lang="en-US" sz="2000">
                          <a:effectLst/>
                          <a:latin typeface="Calibri"/>
                          <a:ea typeface="Calibri"/>
                          <a:cs typeface="Times New Roman"/>
                        </a:rPr>
                        <a:t>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tabLst>
                          <a:tab pos="2943225" algn="l"/>
                        </a:tabLst>
                      </a:pPr>
                      <a:r>
                        <a:rPr lang="en-US" sz="2000" dirty="0">
                          <a:effectLst/>
                          <a:latin typeface="Calibri"/>
                          <a:ea typeface="Calibri"/>
                          <a:cs typeface="Times New Roman"/>
                        </a:rPr>
                        <a:t>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0983641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Those Not Trying to Lose Weight</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4048999792"/>
              </p:ext>
            </p:extLst>
          </p:nvPr>
        </p:nvGraphicFramePr>
        <p:xfrm>
          <a:off x="762000" y="1981200"/>
          <a:ext cx="7620001" cy="4301124"/>
        </p:xfrm>
        <a:graphic>
          <a:graphicData uri="http://schemas.openxmlformats.org/drawingml/2006/table">
            <a:tbl>
              <a:tblPr firstRow="1" firstCol="1" bandRow="1"/>
              <a:tblGrid>
                <a:gridCol w="3916977"/>
                <a:gridCol w="1184968"/>
                <a:gridCol w="1184968"/>
                <a:gridCol w="1333088"/>
              </a:tblGrid>
              <a:tr h="1956801">
                <a:tc>
                  <a:txBody>
                    <a:bodyPr/>
                    <a:lstStyle/>
                    <a:p>
                      <a:pPr marL="0" marR="0">
                        <a:lnSpc>
                          <a:spcPct val="150000"/>
                        </a:lnSpc>
                        <a:spcBef>
                          <a:spcPts val="0"/>
                        </a:spcBef>
                        <a:spcAft>
                          <a:spcPts val="0"/>
                        </a:spcAft>
                        <a:tabLst>
                          <a:tab pos="2943225" algn="l"/>
                        </a:tabLst>
                      </a:pPr>
                      <a:r>
                        <a:rPr lang="en-US" sz="2000" i="1" kern="1200" dirty="0">
                          <a:solidFill>
                            <a:srgbClr val="000000"/>
                          </a:solidFill>
                          <a:effectLst/>
                          <a:latin typeface="Calibri"/>
                          <a:ea typeface="Calibri"/>
                          <a:cs typeface="Times New Roman"/>
                        </a:rPr>
                        <a:t>Weight </a:t>
                      </a:r>
                      <a:r>
                        <a:rPr lang="en-US" sz="2000" i="1" kern="1200" dirty="0" smtClean="0">
                          <a:solidFill>
                            <a:srgbClr val="000000"/>
                          </a:solidFill>
                          <a:effectLst/>
                          <a:latin typeface="Calibri"/>
                          <a:ea typeface="Calibri"/>
                          <a:cs typeface="Times New Roman"/>
                        </a:rPr>
                        <a:t>Trajectories</a:t>
                      </a:r>
                      <a:r>
                        <a:rPr lang="en-US" sz="2000" i="1" kern="1200" baseline="0" dirty="0" smtClean="0">
                          <a:solidFill>
                            <a:srgbClr val="000000"/>
                          </a:solidFill>
                          <a:effectLst/>
                          <a:latin typeface="Calibri"/>
                          <a:ea typeface="Calibri"/>
                          <a:cs typeface="Times New Roman"/>
                        </a:rPr>
                        <a:t> </a:t>
                      </a:r>
                      <a:r>
                        <a:rPr lang="en-US" sz="2000" i="1" kern="1200" dirty="0" smtClean="0">
                          <a:solidFill>
                            <a:srgbClr val="000000"/>
                          </a:solidFill>
                          <a:effectLst/>
                          <a:latin typeface="Calibri"/>
                          <a:ea typeface="Calibri"/>
                          <a:cs typeface="Times New Roman"/>
                        </a:rPr>
                        <a:t>by </a:t>
                      </a:r>
                      <a:r>
                        <a:rPr lang="en-US" sz="2000" i="1" kern="1200" dirty="0">
                          <a:solidFill>
                            <a:srgbClr val="000000"/>
                          </a:solidFill>
                          <a:effectLst/>
                          <a:latin typeface="Calibri"/>
                          <a:ea typeface="Calibri"/>
                          <a:cs typeface="Times New Roman"/>
                        </a:rPr>
                        <a:t>Score Groups</a:t>
                      </a:r>
                      <a:endParaRPr lang="en-US" sz="2000" dirty="0">
                        <a:effectLst/>
                        <a:latin typeface="Calibri"/>
                        <a:ea typeface="Calibri"/>
                        <a:cs typeface="Times New Roman"/>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tabLst>
                          <a:tab pos="2943225" algn="l"/>
                        </a:tabLst>
                      </a:pPr>
                      <a:r>
                        <a:rPr lang="en-US" sz="2000" i="1" kern="1200">
                          <a:solidFill>
                            <a:srgbClr val="000000"/>
                          </a:solidFill>
                          <a:effectLst/>
                          <a:latin typeface="Calibri"/>
                          <a:ea typeface="Calibri"/>
                          <a:cs typeface="Times New Roman"/>
                        </a:rPr>
                        <a:t>% of people losing weight.</a:t>
                      </a:r>
                      <a:endParaRPr lang="en-US" sz="2000">
                        <a:effectLst/>
                        <a:latin typeface="Calibri"/>
                        <a:ea typeface="Calibri"/>
                        <a:cs typeface="Times New Roman"/>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tabLst>
                          <a:tab pos="2943225" algn="l"/>
                        </a:tabLst>
                      </a:pPr>
                      <a:r>
                        <a:rPr lang="en-US" sz="2000" i="1" kern="1200">
                          <a:solidFill>
                            <a:srgbClr val="000000"/>
                          </a:solidFill>
                          <a:effectLst/>
                          <a:latin typeface="Calibri"/>
                          <a:ea typeface="Calibri"/>
                          <a:cs typeface="Times New Roman"/>
                        </a:rPr>
                        <a:t>% of people maintaining their weight.</a:t>
                      </a:r>
                      <a:endParaRPr lang="en-US" sz="2000">
                        <a:effectLst/>
                        <a:latin typeface="Calibri"/>
                        <a:ea typeface="Calibri"/>
                        <a:cs typeface="Times New Roman"/>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tabLst>
                          <a:tab pos="2943225" algn="l"/>
                        </a:tabLst>
                      </a:pPr>
                      <a:r>
                        <a:rPr lang="en-US" sz="2000" i="1" kern="1200">
                          <a:solidFill>
                            <a:srgbClr val="000000"/>
                          </a:solidFill>
                          <a:effectLst/>
                          <a:latin typeface="Calibri"/>
                          <a:ea typeface="Calibri"/>
                          <a:cs typeface="Times New Roman"/>
                        </a:rPr>
                        <a:t>% of people gaining weight.</a:t>
                      </a:r>
                      <a:endParaRPr lang="en-US" sz="2000">
                        <a:effectLst/>
                        <a:latin typeface="Calibri"/>
                        <a:ea typeface="Calibri"/>
                        <a:cs typeface="Times New Roman"/>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68533">
                <a:tc>
                  <a:txBody>
                    <a:bodyPr/>
                    <a:lstStyle/>
                    <a:p>
                      <a:pPr marL="0" marR="0">
                        <a:lnSpc>
                          <a:spcPct val="150000"/>
                        </a:lnSpc>
                        <a:spcBef>
                          <a:spcPts val="0"/>
                        </a:spcBef>
                        <a:spcAft>
                          <a:spcPts val="0"/>
                        </a:spcAft>
                        <a:tabLst>
                          <a:tab pos="2943225" algn="l"/>
                        </a:tabLst>
                      </a:pPr>
                      <a:r>
                        <a:rPr lang="en-US" sz="2000" b="1" kern="1200" dirty="0">
                          <a:solidFill>
                            <a:srgbClr val="000000"/>
                          </a:solidFill>
                          <a:effectLst/>
                          <a:latin typeface="Calibri"/>
                          <a:ea typeface="Calibri"/>
                          <a:cs typeface="Times New Roman"/>
                        </a:rPr>
                        <a:t>Scores lower than </a:t>
                      </a:r>
                      <a:r>
                        <a:rPr lang="en-US" sz="2000" b="1" kern="1200" dirty="0" smtClean="0">
                          <a:solidFill>
                            <a:srgbClr val="000000"/>
                          </a:solidFill>
                          <a:effectLst/>
                          <a:latin typeface="Calibri"/>
                          <a:ea typeface="Calibri"/>
                          <a:cs typeface="Times New Roman"/>
                        </a:rPr>
                        <a:t>zero n=18</a:t>
                      </a:r>
                      <a:endParaRPr lang="en-US" sz="2000" dirty="0">
                        <a:effectLst/>
                        <a:latin typeface="Calibri"/>
                        <a:ea typeface="Calibri"/>
                        <a:cs typeface="Times New Roman"/>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tabLst>
                          <a:tab pos="2943225" algn="l"/>
                        </a:tabLst>
                      </a:pPr>
                      <a:r>
                        <a:rPr lang="en-US" sz="2000" kern="1200">
                          <a:solidFill>
                            <a:srgbClr val="000000"/>
                          </a:solidFill>
                          <a:effectLst/>
                          <a:latin typeface="Calibri"/>
                          <a:ea typeface="Calibri"/>
                          <a:cs typeface="Times New Roman"/>
                        </a:rPr>
                        <a:t>5%</a:t>
                      </a:r>
                      <a:endParaRPr lang="en-US" sz="2000">
                        <a:effectLst/>
                        <a:latin typeface="Calibri"/>
                        <a:ea typeface="Calibri"/>
                        <a:cs typeface="Times New Roman"/>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tabLst>
                          <a:tab pos="2943225" algn="l"/>
                        </a:tabLst>
                      </a:pPr>
                      <a:r>
                        <a:rPr lang="en-US" sz="2000" kern="1200">
                          <a:solidFill>
                            <a:srgbClr val="000000"/>
                          </a:solidFill>
                          <a:effectLst/>
                          <a:latin typeface="Calibri"/>
                          <a:ea typeface="Calibri"/>
                          <a:cs typeface="Times New Roman"/>
                        </a:rPr>
                        <a:t>68%</a:t>
                      </a:r>
                      <a:endParaRPr lang="en-US" sz="2000">
                        <a:effectLst/>
                        <a:latin typeface="Calibri"/>
                        <a:ea typeface="Calibri"/>
                        <a:cs typeface="Times New Roman"/>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tabLst>
                          <a:tab pos="2943225" algn="l"/>
                        </a:tabLst>
                      </a:pPr>
                      <a:r>
                        <a:rPr lang="en-US" sz="2000" kern="1200">
                          <a:solidFill>
                            <a:srgbClr val="000000"/>
                          </a:solidFill>
                          <a:effectLst/>
                          <a:latin typeface="Calibri"/>
                          <a:ea typeface="Calibri"/>
                          <a:cs typeface="Times New Roman"/>
                        </a:rPr>
                        <a:t>27%</a:t>
                      </a:r>
                      <a:endParaRPr lang="en-US" sz="2000">
                        <a:effectLst/>
                        <a:latin typeface="Calibri"/>
                        <a:ea typeface="Calibri"/>
                        <a:cs typeface="Times New Roman"/>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68533">
                <a:tc>
                  <a:txBody>
                    <a:bodyPr/>
                    <a:lstStyle/>
                    <a:p>
                      <a:pPr marL="0" marR="0">
                        <a:lnSpc>
                          <a:spcPct val="150000"/>
                        </a:lnSpc>
                        <a:spcBef>
                          <a:spcPts val="0"/>
                        </a:spcBef>
                        <a:spcAft>
                          <a:spcPts val="0"/>
                        </a:spcAft>
                        <a:tabLst>
                          <a:tab pos="2943225" algn="l"/>
                        </a:tabLst>
                      </a:pPr>
                      <a:r>
                        <a:rPr lang="en-US" sz="2000" b="1" kern="1200" dirty="0">
                          <a:solidFill>
                            <a:srgbClr val="000000"/>
                          </a:solidFill>
                          <a:effectLst/>
                          <a:latin typeface="Calibri"/>
                          <a:ea typeface="Calibri"/>
                          <a:cs typeface="Times New Roman"/>
                        </a:rPr>
                        <a:t>Scores between </a:t>
                      </a:r>
                      <a:r>
                        <a:rPr lang="en-US" sz="2000" b="1" kern="1200" dirty="0" smtClean="0">
                          <a:solidFill>
                            <a:srgbClr val="000000"/>
                          </a:solidFill>
                          <a:effectLst/>
                          <a:latin typeface="Calibri"/>
                          <a:ea typeface="Calibri"/>
                          <a:cs typeface="Times New Roman"/>
                        </a:rPr>
                        <a:t>0-29    n=129</a:t>
                      </a:r>
                      <a:endParaRPr lang="en-US" sz="2000" dirty="0">
                        <a:effectLst/>
                        <a:latin typeface="Calibri"/>
                        <a:ea typeface="Calibri"/>
                        <a:cs typeface="Times New Roman"/>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tabLst>
                          <a:tab pos="2943225" algn="l"/>
                        </a:tabLst>
                      </a:pPr>
                      <a:r>
                        <a:rPr lang="en-US" sz="2000" kern="1200">
                          <a:solidFill>
                            <a:srgbClr val="000000"/>
                          </a:solidFill>
                          <a:effectLst/>
                          <a:latin typeface="Calibri"/>
                          <a:ea typeface="Calibri"/>
                          <a:cs typeface="Times New Roman"/>
                        </a:rPr>
                        <a:t>13%</a:t>
                      </a:r>
                      <a:endParaRPr lang="en-US" sz="2000">
                        <a:effectLst/>
                        <a:latin typeface="Calibri"/>
                        <a:ea typeface="Calibri"/>
                        <a:cs typeface="Times New Roman"/>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tabLst>
                          <a:tab pos="2943225" algn="l"/>
                        </a:tabLst>
                      </a:pPr>
                      <a:r>
                        <a:rPr lang="en-US" sz="2000" kern="1200">
                          <a:solidFill>
                            <a:srgbClr val="000000"/>
                          </a:solidFill>
                          <a:effectLst/>
                          <a:latin typeface="Calibri"/>
                          <a:ea typeface="Calibri"/>
                          <a:cs typeface="Times New Roman"/>
                        </a:rPr>
                        <a:t>69%</a:t>
                      </a:r>
                      <a:endParaRPr lang="en-US" sz="2000">
                        <a:effectLst/>
                        <a:latin typeface="Calibri"/>
                        <a:ea typeface="Calibri"/>
                        <a:cs typeface="Times New Roman"/>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tabLst>
                          <a:tab pos="2943225" algn="l"/>
                        </a:tabLst>
                      </a:pPr>
                      <a:r>
                        <a:rPr lang="en-US" sz="2000" kern="1200">
                          <a:solidFill>
                            <a:srgbClr val="000000"/>
                          </a:solidFill>
                          <a:effectLst/>
                          <a:latin typeface="Calibri"/>
                          <a:ea typeface="Calibri"/>
                          <a:cs typeface="Times New Roman"/>
                        </a:rPr>
                        <a:t>18%</a:t>
                      </a:r>
                      <a:endParaRPr lang="en-US" sz="2000">
                        <a:effectLst/>
                        <a:latin typeface="Calibri"/>
                        <a:ea typeface="Calibri"/>
                        <a:cs typeface="Times New Roman"/>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68533">
                <a:tc>
                  <a:txBody>
                    <a:bodyPr/>
                    <a:lstStyle/>
                    <a:p>
                      <a:pPr marL="0" marR="0">
                        <a:lnSpc>
                          <a:spcPct val="150000"/>
                        </a:lnSpc>
                        <a:spcBef>
                          <a:spcPts val="0"/>
                        </a:spcBef>
                        <a:spcAft>
                          <a:spcPts val="0"/>
                        </a:spcAft>
                        <a:tabLst>
                          <a:tab pos="2943225" algn="l"/>
                        </a:tabLst>
                      </a:pPr>
                      <a:r>
                        <a:rPr lang="en-US" sz="2000" b="1" kern="1200" dirty="0">
                          <a:solidFill>
                            <a:srgbClr val="000000"/>
                          </a:solidFill>
                          <a:effectLst/>
                          <a:latin typeface="Calibri"/>
                          <a:ea typeface="Calibri"/>
                          <a:cs typeface="Times New Roman"/>
                        </a:rPr>
                        <a:t>Scores above </a:t>
                      </a:r>
                      <a:r>
                        <a:rPr lang="en-US" sz="2000" b="1" kern="1200" dirty="0" smtClean="0">
                          <a:solidFill>
                            <a:srgbClr val="000000"/>
                          </a:solidFill>
                          <a:effectLst/>
                          <a:latin typeface="Calibri"/>
                          <a:ea typeface="Calibri"/>
                          <a:cs typeface="Times New Roman"/>
                        </a:rPr>
                        <a:t>30             n=29</a:t>
                      </a:r>
                      <a:endParaRPr lang="en-US" sz="2000" dirty="0">
                        <a:effectLst/>
                        <a:latin typeface="Calibri"/>
                        <a:ea typeface="Calibri"/>
                        <a:cs typeface="Times New Roman"/>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tabLst>
                          <a:tab pos="2943225" algn="l"/>
                        </a:tabLst>
                      </a:pPr>
                      <a:r>
                        <a:rPr lang="en-US" sz="2000" kern="1200">
                          <a:solidFill>
                            <a:srgbClr val="000000"/>
                          </a:solidFill>
                          <a:effectLst/>
                          <a:latin typeface="Calibri"/>
                          <a:ea typeface="Calibri"/>
                          <a:cs typeface="Times New Roman"/>
                        </a:rPr>
                        <a:t>44%</a:t>
                      </a:r>
                      <a:endParaRPr lang="en-US" sz="2000">
                        <a:effectLst/>
                        <a:latin typeface="Calibri"/>
                        <a:ea typeface="Calibri"/>
                        <a:cs typeface="Times New Roman"/>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tabLst>
                          <a:tab pos="2943225" algn="l"/>
                        </a:tabLst>
                      </a:pPr>
                      <a:r>
                        <a:rPr lang="en-US" sz="2000" kern="1200">
                          <a:solidFill>
                            <a:srgbClr val="000000"/>
                          </a:solidFill>
                          <a:effectLst/>
                          <a:latin typeface="Calibri"/>
                          <a:ea typeface="Calibri"/>
                          <a:cs typeface="Times New Roman"/>
                        </a:rPr>
                        <a:t>54%</a:t>
                      </a:r>
                      <a:endParaRPr lang="en-US" sz="2000">
                        <a:effectLst/>
                        <a:latin typeface="Calibri"/>
                        <a:ea typeface="Calibri"/>
                        <a:cs typeface="Times New Roman"/>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tabLst>
                          <a:tab pos="2943225" algn="l"/>
                        </a:tabLst>
                      </a:pPr>
                      <a:r>
                        <a:rPr lang="en-US" sz="2000" kern="1200" dirty="0">
                          <a:solidFill>
                            <a:srgbClr val="000000"/>
                          </a:solidFill>
                          <a:effectLst/>
                          <a:latin typeface="Calibri"/>
                          <a:ea typeface="Calibri"/>
                          <a:cs typeface="Times New Roman"/>
                        </a:rPr>
                        <a:t>2%</a:t>
                      </a:r>
                      <a:endParaRPr lang="en-US" sz="2000" dirty="0">
                        <a:effectLst/>
                        <a:latin typeface="Calibri"/>
                        <a:ea typeface="Calibri"/>
                        <a:cs typeface="Times New Roman"/>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1218416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609600"/>
            <a:ext cx="1219200" cy="990600"/>
          </a:xfrm>
        </p:spPr>
        <p:txBody>
          <a:bodyPr>
            <a:normAutofit/>
          </a:bodyPr>
          <a:lstStyle/>
          <a:p>
            <a:r>
              <a:rPr lang="en-US" sz="2000" dirty="0" smtClean="0"/>
              <a:t>Case Example</a:t>
            </a:r>
            <a:endParaRPr lang="en-US" sz="2000" dirty="0"/>
          </a:p>
        </p:txBody>
      </p:sp>
      <p:graphicFrame>
        <p:nvGraphicFramePr>
          <p:cNvPr id="4" name="Content Placeholder 3"/>
          <p:cNvGraphicFramePr>
            <a:graphicFrameLocks noGrp="1" noChangeAspect="1"/>
          </p:cNvGraphicFramePr>
          <p:nvPr>
            <p:ph idx="1"/>
            <p:extLst>
              <p:ext uri="{D42A27DB-BD31-4B8C-83A1-F6EECF244321}">
                <p14:modId xmlns:p14="http://schemas.microsoft.com/office/powerpoint/2010/main" val="440382825"/>
              </p:ext>
            </p:extLst>
          </p:nvPr>
        </p:nvGraphicFramePr>
        <p:xfrm>
          <a:off x="1508125" y="44450"/>
          <a:ext cx="8619891" cy="6858000"/>
        </p:xfrm>
        <a:graphic>
          <a:graphicData uri="http://schemas.openxmlformats.org/presentationml/2006/ole">
            <mc:AlternateContent xmlns:mc="http://schemas.openxmlformats.org/markup-compatibility/2006">
              <mc:Choice xmlns:v="urn:schemas-microsoft-com:vml" Requires="v">
                <p:oleObj spid="_x0000_s8235" name="Document" r:id="rId3" imgW="10246459" imgH="8151549" progId="Word.Document.12">
                  <p:embed/>
                </p:oleObj>
              </mc:Choice>
              <mc:Fallback>
                <p:oleObj name="Document" r:id="rId3" imgW="10246459" imgH="8151549" progId="Word.Document.12">
                  <p:embed/>
                  <p:pic>
                    <p:nvPicPr>
                      <p:cNvPr id="0" name=""/>
                      <p:cNvPicPr/>
                      <p:nvPr/>
                    </p:nvPicPr>
                    <p:blipFill>
                      <a:blip r:embed="rId4"/>
                      <a:stretch>
                        <a:fillRect/>
                      </a:stretch>
                    </p:blipFill>
                    <p:spPr>
                      <a:xfrm>
                        <a:off x="1508125" y="44450"/>
                        <a:ext cx="8619891" cy="6858000"/>
                      </a:xfrm>
                      <a:prstGeom prst="rect">
                        <a:avLst/>
                      </a:prstGeom>
                    </p:spPr>
                  </p:pic>
                </p:oleObj>
              </mc:Fallback>
            </mc:AlternateContent>
          </a:graphicData>
        </a:graphic>
      </p:graphicFrame>
      <p:sp>
        <p:nvSpPr>
          <p:cNvPr id="5" name="TextBox 4"/>
          <p:cNvSpPr txBox="1"/>
          <p:nvPr/>
        </p:nvSpPr>
        <p:spPr>
          <a:xfrm>
            <a:off x="6934200" y="609599"/>
            <a:ext cx="2971800" cy="4389120"/>
          </a:xfrm>
          <a:prstGeom prst="rect">
            <a:avLst/>
          </a:prstGeom>
          <a:solidFill>
            <a:schemeClr val="bg1"/>
          </a:solidFill>
        </p:spPr>
        <p:txBody>
          <a:bodyPr wrap="square" rtlCol="0">
            <a:spAutoFit/>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7696104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noChangeAspect="1"/>
          </p:cNvGraphicFramePr>
          <p:nvPr>
            <p:ph idx="1"/>
            <p:extLst>
              <p:ext uri="{D42A27DB-BD31-4B8C-83A1-F6EECF244321}">
                <p14:modId xmlns:p14="http://schemas.microsoft.com/office/powerpoint/2010/main" val="1432758055"/>
              </p:ext>
            </p:extLst>
          </p:nvPr>
        </p:nvGraphicFramePr>
        <p:xfrm>
          <a:off x="1090613" y="382588"/>
          <a:ext cx="7616825" cy="6127750"/>
        </p:xfrm>
        <a:graphic>
          <a:graphicData uri="http://schemas.openxmlformats.org/presentationml/2006/ole">
            <mc:AlternateContent xmlns:mc="http://schemas.openxmlformats.org/markup-compatibility/2006">
              <mc:Choice xmlns:v="urn:schemas-microsoft-com:vml" Requires="v">
                <p:oleObj spid="_x0000_s10283" name="Document" r:id="rId3" imgW="6132181" imgH="4934421" progId="Word.Document.12">
                  <p:embed/>
                </p:oleObj>
              </mc:Choice>
              <mc:Fallback>
                <p:oleObj name="Document" r:id="rId3" imgW="6132181" imgH="4934421" progId="Word.Document.12">
                  <p:embed/>
                  <p:pic>
                    <p:nvPicPr>
                      <p:cNvPr id="0" name=""/>
                      <p:cNvPicPr/>
                      <p:nvPr/>
                    </p:nvPicPr>
                    <p:blipFill>
                      <a:blip r:embed="rId4"/>
                      <a:stretch>
                        <a:fillRect/>
                      </a:stretch>
                    </p:blipFill>
                    <p:spPr>
                      <a:xfrm>
                        <a:off x="1090613" y="382588"/>
                        <a:ext cx="7616825" cy="6127750"/>
                      </a:xfrm>
                      <a:prstGeom prst="rect">
                        <a:avLst/>
                      </a:prstGeom>
                    </p:spPr>
                  </p:pic>
                </p:oleObj>
              </mc:Fallback>
            </mc:AlternateContent>
          </a:graphicData>
        </a:graphic>
      </p:graphicFrame>
    </p:spTree>
    <p:extLst>
      <p:ext uri="{BB962C8B-B14F-4D97-AF65-F5344CB8AC3E}">
        <p14:creationId xmlns:p14="http://schemas.microsoft.com/office/powerpoint/2010/main" val="74450309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a:t>
            </a:r>
            <a:endParaRPr lang="en-US" dirty="0"/>
          </a:p>
        </p:txBody>
      </p:sp>
      <p:sp>
        <p:nvSpPr>
          <p:cNvPr id="3" name="Content Placeholder 2"/>
          <p:cNvSpPr>
            <a:spLocks noGrp="1"/>
          </p:cNvSpPr>
          <p:nvPr>
            <p:ph idx="1"/>
          </p:nvPr>
        </p:nvSpPr>
        <p:spPr>
          <a:xfrm>
            <a:off x="457200" y="1600200"/>
            <a:ext cx="8229600" cy="4876800"/>
          </a:xfrm>
        </p:spPr>
        <p:txBody>
          <a:bodyPr>
            <a:normAutofit/>
          </a:bodyPr>
          <a:lstStyle/>
          <a:p>
            <a:r>
              <a:rPr lang="en-US" dirty="0" smtClean="0"/>
              <a:t>The Lifestyle Questionnaire—Weight Management can be a helpful tool to create productive counseling sessions with patients.</a:t>
            </a:r>
          </a:p>
          <a:p>
            <a:endParaRPr lang="en-US" dirty="0" smtClean="0"/>
          </a:p>
          <a:p>
            <a:r>
              <a:rPr lang="en-US" dirty="0" smtClean="0"/>
              <a:t>The Lifestyle score may be useful to raise patients’ awareness of their likelihood to lose or gain weight. </a:t>
            </a:r>
          </a:p>
          <a:p>
            <a:endParaRPr lang="en-US" dirty="0"/>
          </a:p>
          <a:p>
            <a:r>
              <a:rPr lang="en-US" dirty="0" smtClean="0"/>
              <a:t>The score can also be tracked weekly to promote multiple long-term behavior changes.</a:t>
            </a:r>
          </a:p>
        </p:txBody>
      </p:sp>
    </p:spTree>
    <p:extLst>
      <p:ext uri="{BB962C8B-B14F-4D97-AF65-F5344CB8AC3E}">
        <p14:creationId xmlns:p14="http://schemas.microsoft.com/office/powerpoint/2010/main" val="262838784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a:t>
            </a:r>
            <a:r>
              <a:rPr lang="en-US" dirty="0" smtClean="0"/>
              <a:t>(Continued)</a:t>
            </a:r>
            <a:endParaRPr lang="en-US" dirty="0"/>
          </a:p>
        </p:txBody>
      </p:sp>
      <p:sp>
        <p:nvSpPr>
          <p:cNvPr id="3" name="Content Placeholder 2"/>
          <p:cNvSpPr>
            <a:spLocks noGrp="1"/>
          </p:cNvSpPr>
          <p:nvPr>
            <p:ph idx="1"/>
          </p:nvPr>
        </p:nvSpPr>
        <p:spPr>
          <a:xfrm>
            <a:off x="457200" y="1600200"/>
            <a:ext cx="8077200" cy="4876800"/>
          </a:xfrm>
        </p:spPr>
        <p:txBody>
          <a:bodyPr>
            <a:normAutofit/>
          </a:bodyPr>
          <a:lstStyle/>
          <a:p>
            <a:pPr lvl="0">
              <a:buClr>
                <a:srgbClr val="93A299"/>
              </a:buClr>
            </a:pPr>
            <a:r>
              <a:rPr lang="en-US" dirty="0" smtClean="0">
                <a:solidFill>
                  <a:srgbClr val="292934"/>
                </a:solidFill>
              </a:rPr>
              <a:t>Future research designs on the Lifestyle Questionnaire will:</a:t>
            </a:r>
          </a:p>
          <a:p>
            <a:pPr lvl="1">
              <a:buClr>
                <a:srgbClr val="93A299"/>
              </a:buClr>
            </a:pPr>
            <a:r>
              <a:rPr lang="en-US" dirty="0">
                <a:solidFill>
                  <a:srgbClr val="292934"/>
                </a:solidFill>
              </a:rPr>
              <a:t>e</a:t>
            </a:r>
            <a:r>
              <a:rPr lang="en-US" dirty="0" smtClean="0">
                <a:solidFill>
                  <a:srgbClr val="292934"/>
                </a:solidFill>
              </a:rPr>
              <a:t>xpand the </a:t>
            </a:r>
            <a:r>
              <a:rPr lang="en-US" dirty="0">
                <a:solidFill>
                  <a:srgbClr val="292934"/>
                </a:solidFill>
              </a:rPr>
              <a:t>sample </a:t>
            </a:r>
            <a:r>
              <a:rPr lang="en-US" dirty="0" smtClean="0">
                <a:solidFill>
                  <a:srgbClr val="292934"/>
                </a:solidFill>
              </a:rPr>
              <a:t>size. </a:t>
            </a:r>
          </a:p>
          <a:p>
            <a:pPr lvl="1">
              <a:buClr>
                <a:srgbClr val="93A299"/>
              </a:buClr>
            </a:pPr>
            <a:r>
              <a:rPr lang="en-US" dirty="0" smtClean="0">
                <a:solidFill>
                  <a:srgbClr val="292934"/>
                </a:solidFill>
              </a:rPr>
              <a:t>sampling different populations.</a:t>
            </a:r>
          </a:p>
          <a:p>
            <a:pPr lvl="1">
              <a:buClr>
                <a:srgbClr val="93A299"/>
              </a:buClr>
            </a:pPr>
            <a:r>
              <a:rPr lang="en-US" dirty="0" smtClean="0">
                <a:solidFill>
                  <a:srgbClr val="292934"/>
                </a:solidFill>
              </a:rPr>
              <a:t>employing </a:t>
            </a:r>
            <a:r>
              <a:rPr lang="en-US" dirty="0">
                <a:solidFill>
                  <a:srgbClr val="292934"/>
                </a:solidFill>
              </a:rPr>
              <a:t>causal research </a:t>
            </a:r>
            <a:r>
              <a:rPr lang="en-US" dirty="0" smtClean="0">
                <a:solidFill>
                  <a:srgbClr val="292934"/>
                </a:solidFill>
              </a:rPr>
              <a:t>models.</a:t>
            </a:r>
          </a:p>
          <a:p>
            <a:pPr lvl="1">
              <a:buClr>
                <a:srgbClr val="93A299"/>
              </a:buClr>
            </a:pPr>
            <a:r>
              <a:rPr lang="en-US" dirty="0" smtClean="0">
                <a:solidFill>
                  <a:srgbClr val="292934"/>
                </a:solidFill>
              </a:rPr>
              <a:t>use more sophisticated weight trajectory tracking. </a:t>
            </a:r>
          </a:p>
          <a:p>
            <a:pPr marL="0" lvl="0" indent="0">
              <a:buClr>
                <a:srgbClr val="93A299"/>
              </a:buClr>
              <a:buNone/>
            </a:pPr>
            <a:endParaRPr lang="en-US" dirty="0">
              <a:solidFill>
                <a:srgbClr val="292934"/>
              </a:solidFill>
            </a:endParaRPr>
          </a:p>
          <a:p>
            <a:pPr lvl="0">
              <a:buClr>
                <a:srgbClr val="93A299"/>
              </a:buClr>
            </a:pPr>
            <a:r>
              <a:rPr lang="en-US" dirty="0" smtClean="0">
                <a:solidFill>
                  <a:srgbClr val="292934"/>
                </a:solidFill>
              </a:rPr>
              <a:t>The </a:t>
            </a:r>
            <a:r>
              <a:rPr lang="en-US" dirty="0">
                <a:solidFill>
                  <a:srgbClr val="292934"/>
                </a:solidFill>
              </a:rPr>
              <a:t>Questionnaire will </a:t>
            </a:r>
            <a:r>
              <a:rPr lang="en-US" dirty="0" smtClean="0">
                <a:solidFill>
                  <a:srgbClr val="292934"/>
                </a:solidFill>
              </a:rPr>
              <a:t>also be available </a:t>
            </a:r>
            <a:r>
              <a:rPr lang="en-US" dirty="0">
                <a:solidFill>
                  <a:srgbClr val="292934"/>
                </a:solidFill>
              </a:rPr>
              <a:t>in an </a:t>
            </a:r>
            <a:r>
              <a:rPr lang="en-US" dirty="0" smtClean="0">
                <a:solidFill>
                  <a:srgbClr val="292934"/>
                </a:solidFill>
              </a:rPr>
              <a:t>app</a:t>
            </a:r>
            <a:r>
              <a:rPr lang="en-US" dirty="0">
                <a:solidFill>
                  <a:srgbClr val="292934"/>
                </a:solidFill>
              </a:rPr>
              <a:t> </a:t>
            </a:r>
            <a:r>
              <a:rPr lang="en-US" dirty="0" smtClean="0">
                <a:solidFill>
                  <a:srgbClr val="292934"/>
                </a:solidFill>
              </a:rPr>
              <a:t>soon to help outpatients with self-monitoring of behaviors.</a:t>
            </a:r>
          </a:p>
          <a:p>
            <a:pPr marL="0" lvl="0" indent="0">
              <a:buClr>
                <a:srgbClr val="93A299"/>
              </a:buClr>
              <a:buNone/>
            </a:pPr>
            <a:endParaRPr lang="en-US" dirty="0">
              <a:solidFill>
                <a:srgbClr val="292934"/>
              </a:solidFill>
            </a:endParaRPr>
          </a:p>
          <a:p>
            <a:pPr lvl="0">
              <a:buClr>
                <a:srgbClr val="93A299"/>
              </a:buClr>
            </a:pPr>
            <a:r>
              <a:rPr lang="en-US" dirty="0" smtClean="0">
                <a:solidFill>
                  <a:srgbClr val="292934"/>
                </a:solidFill>
              </a:rPr>
              <a:t>Contact info to receive more information: </a:t>
            </a:r>
            <a:r>
              <a:rPr lang="en-US" dirty="0" smtClean="0">
                <a:solidFill>
                  <a:srgbClr val="292934"/>
                </a:solidFill>
                <a:hlinkClick r:id="rId2"/>
              </a:rPr>
              <a:t>canderson430@gmail.com</a:t>
            </a:r>
            <a:r>
              <a:rPr lang="en-US" dirty="0" smtClean="0">
                <a:solidFill>
                  <a:srgbClr val="292934"/>
                </a:solidFill>
              </a:rPr>
              <a:t>; or andersch@uvu.edu</a:t>
            </a:r>
            <a:endParaRPr lang="en-US" dirty="0">
              <a:solidFill>
                <a:srgbClr val="292934"/>
              </a:solidFill>
            </a:endParaRPr>
          </a:p>
          <a:p>
            <a:endParaRPr lang="en-US" dirty="0"/>
          </a:p>
        </p:txBody>
      </p:sp>
    </p:spTree>
    <p:extLst>
      <p:ext uri="{BB962C8B-B14F-4D97-AF65-F5344CB8AC3E}">
        <p14:creationId xmlns:p14="http://schemas.microsoft.com/office/powerpoint/2010/main" val="20998837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lnSpcReduction="10000"/>
          </a:bodyPr>
          <a:lstStyle/>
          <a:p>
            <a:pPr marL="0" marR="0" indent="0">
              <a:spcBef>
                <a:spcPts val="0"/>
              </a:spcBef>
              <a:spcAft>
                <a:spcPts val="0"/>
              </a:spcAft>
              <a:buNone/>
            </a:pPr>
            <a:endParaRPr lang="en-US" sz="1200" dirty="0" smtClean="0"/>
          </a:p>
          <a:p>
            <a:pPr marL="0" marR="0" indent="0">
              <a:spcBef>
                <a:spcPts val="0"/>
              </a:spcBef>
              <a:spcAft>
                <a:spcPts val="0"/>
              </a:spcAft>
              <a:buNone/>
            </a:pPr>
            <a:r>
              <a:rPr lang="en-US" sz="1200" dirty="0"/>
              <a:t>Andersen, R. E., </a:t>
            </a:r>
            <a:r>
              <a:rPr lang="en-US" sz="1200" dirty="0" err="1"/>
              <a:t>Wadden</a:t>
            </a:r>
            <a:r>
              <a:rPr lang="en-US" sz="1200" dirty="0"/>
              <a:t>, T. A., Bartlett, S. J., </a:t>
            </a:r>
            <a:r>
              <a:rPr lang="en-US" sz="1200" dirty="0" err="1"/>
              <a:t>Zemel</a:t>
            </a:r>
            <a:r>
              <a:rPr lang="en-US" sz="1200" dirty="0"/>
              <a:t>, B., Verde, T. J., &amp; </a:t>
            </a:r>
            <a:r>
              <a:rPr lang="en-US" sz="1200" dirty="0" err="1"/>
              <a:t>Franckowiak</a:t>
            </a:r>
            <a:r>
              <a:rPr lang="en-US" sz="1200" dirty="0"/>
              <a:t>, S. C. (1999). Effects of </a:t>
            </a:r>
            <a:r>
              <a:rPr lang="en-US" sz="1200" dirty="0" smtClean="0"/>
              <a:t>lifestyle</a:t>
            </a:r>
          </a:p>
          <a:p>
            <a:pPr marL="0" marR="0" indent="0">
              <a:spcBef>
                <a:spcPts val="0"/>
              </a:spcBef>
              <a:spcAft>
                <a:spcPts val="0"/>
              </a:spcAft>
              <a:buNone/>
            </a:pPr>
            <a:r>
              <a:rPr lang="en-US" sz="1200" dirty="0"/>
              <a:t>	</a:t>
            </a:r>
            <a:r>
              <a:rPr lang="en-US" sz="1200" dirty="0" smtClean="0"/>
              <a:t> </a:t>
            </a:r>
            <a:r>
              <a:rPr lang="en-US" sz="1200" dirty="0"/>
              <a:t>activity vs structured aerobic exercise in obese women: a randomized trial. </a:t>
            </a:r>
            <a:r>
              <a:rPr lang="en-US" sz="1200" dirty="0" err="1"/>
              <a:t>Jama</a:t>
            </a:r>
            <a:r>
              <a:rPr lang="en-US" sz="1200" dirty="0"/>
              <a:t>, 281(4), 335-340.</a:t>
            </a:r>
          </a:p>
          <a:p>
            <a:pPr marL="0" marR="0" indent="0">
              <a:spcBef>
                <a:spcPts val="0"/>
              </a:spcBef>
              <a:spcAft>
                <a:spcPts val="0"/>
              </a:spcAft>
              <a:buNone/>
            </a:pPr>
            <a:r>
              <a:rPr lang="en-US" sz="1200" dirty="0"/>
              <a:t>Foster, G. D., </a:t>
            </a:r>
            <a:r>
              <a:rPr lang="en-US" sz="1200" dirty="0" err="1"/>
              <a:t>Wadden</a:t>
            </a:r>
            <a:r>
              <a:rPr lang="en-US" sz="1200" dirty="0"/>
              <a:t>, T. A., </a:t>
            </a:r>
            <a:r>
              <a:rPr lang="en-US" sz="1200" dirty="0" err="1"/>
              <a:t>Makris</a:t>
            </a:r>
            <a:r>
              <a:rPr lang="en-US" sz="1200" dirty="0"/>
              <a:t>, A. P., Davidson, D., Sanderson, R. S., Allison, D. B., &amp; Kessler, A. (2003). </a:t>
            </a:r>
            <a:r>
              <a:rPr lang="en-US" sz="1200" dirty="0" smtClean="0"/>
              <a:t>Primary</a:t>
            </a:r>
          </a:p>
          <a:p>
            <a:pPr marL="0" marR="0" indent="0">
              <a:spcBef>
                <a:spcPts val="0"/>
              </a:spcBef>
              <a:spcAft>
                <a:spcPts val="0"/>
              </a:spcAft>
              <a:buNone/>
            </a:pPr>
            <a:r>
              <a:rPr lang="en-US" sz="1200" dirty="0"/>
              <a:t>	</a:t>
            </a:r>
            <a:r>
              <a:rPr lang="en-US" sz="1200" dirty="0" smtClean="0"/>
              <a:t> </a:t>
            </a:r>
            <a:r>
              <a:rPr lang="en-US" sz="1200" dirty="0"/>
              <a:t>care physicians’ attitudes about obesity and its treatment. Obesity research, 11(10), 1168-1177</a:t>
            </a:r>
            <a:r>
              <a:rPr lang="en-US" sz="1200" dirty="0" smtClean="0"/>
              <a:t>.</a:t>
            </a:r>
          </a:p>
          <a:p>
            <a:pPr marL="0" marR="0" indent="0">
              <a:spcBef>
                <a:spcPts val="0"/>
              </a:spcBef>
              <a:spcAft>
                <a:spcPts val="0"/>
              </a:spcAft>
              <a:buNone/>
            </a:pPr>
            <a:r>
              <a:rPr lang="en-US" sz="1200" dirty="0"/>
              <a:t>Gunn, W. B., &amp; Blount, A. (2009). Primary care mental health: A new frontier for psychology.</a:t>
            </a:r>
            <a:r>
              <a:rPr lang="en-US" sz="1200" i="1" dirty="0"/>
              <a:t> Journal of clinical </a:t>
            </a:r>
            <a:endParaRPr lang="en-US" sz="1200" i="1" dirty="0" smtClean="0"/>
          </a:p>
          <a:p>
            <a:pPr marL="0" marR="0" indent="0">
              <a:spcBef>
                <a:spcPts val="0"/>
              </a:spcBef>
              <a:spcAft>
                <a:spcPts val="0"/>
              </a:spcAft>
              <a:buNone/>
            </a:pPr>
            <a:r>
              <a:rPr lang="en-US" sz="1200" i="1" dirty="0"/>
              <a:t>	</a:t>
            </a:r>
            <a:r>
              <a:rPr lang="en-US" sz="1200" i="1" dirty="0" smtClean="0"/>
              <a:t>psychology</a:t>
            </a:r>
            <a:r>
              <a:rPr lang="en-US" sz="1200" i="1" dirty="0"/>
              <a:t>, 65(3), </a:t>
            </a:r>
            <a:r>
              <a:rPr lang="en-US" sz="1200" dirty="0"/>
              <a:t>235-252.</a:t>
            </a:r>
          </a:p>
          <a:p>
            <a:pPr marL="0" marR="0" indent="0">
              <a:spcBef>
                <a:spcPts val="0"/>
              </a:spcBef>
              <a:spcAft>
                <a:spcPts val="0"/>
              </a:spcAft>
              <a:buNone/>
            </a:pPr>
            <a:r>
              <a:rPr lang="en-US" sz="1200" dirty="0" smtClean="0"/>
              <a:t>Hill</a:t>
            </a:r>
            <a:r>
              <a:rPr lang="en-US" sz="1200" dirty="0"/>
              <a:t>, J. O., Wyatt, H., Phelan, S., &amp; Wing, R. (2005). The National Weight Control Registry: is it useful in helping deal</a:t>
            </a:r>
          </a:p>
          <a:p>
            <a:pPr marL="0" marR="0" indent="0">
              <a:spcBef>
                <a:spcPts val="0"/>
              </a:spcBef>
              <a:spcAft>
                <a:spcPts val="0"/>
              </a:spcAft>
              <a:buNone/>
            </a:pPr>
            <a:r>
              <a:rPr lang="en-US" sz="1200" dirty="0"/>
              <a:t>	 with our obesity epidemic?. </a:t>
            </a:r>
            <a:r>
              <a:rPr lang="en-US" sz="1200" i="1" dirty="0"/>
              <a:t>Journal of Nutrition Education and Behavior, 37(4), </a:t>
            </a:r>
            <a:r>
              <a:rPr lang="en-US" sz="1200" dirty="0"/>
              <a:t>206-210.</a:t>
            </a:r>
          </a:p>
          <a:p>
            <a:pPr marL="0" marR="0" indent="0">
              <a:spcBef>
                <a:spcPts val="0"/>
              </a:spcBef>
              <a:spcAft>
                <a:spcPts val="0"/>
              </a:spcAft>
              <a:buNone/>
            </a:pPr>
            <a:r>
              <a:rPr lang="en-US" sz="1200" dirty="0" err="1"/>
              <a:t>Jakicic</a:t>
            </a:r>
            <a:r>
              <a:rPr lang="en-US" sz="1200" dirty="0"/>
              <a:t>, J. M., Wing, R. R., &amp; Winters-Hart, C. (2002). Relationship of physical activity to eating behaviors and weight </a:t>
            </a:r>
            <a:endParaRPr lang="en-US" sz="1200" dirty="0" smtClean="0"/>
          </a:p>
          <a:p>
            <a:pPr marL="0" marR="0" indent="0">
              <a:spcBef>
                <a:spcPts val="0"/>
              </a:spcBef>
              <a:spcAft>
                <a:spcPts val="0"/>
              </a:spcAft>
              <a:buNone/>
            </a:pPr>
            <a:r>
              <a:rPr lang="en-US" sz="1200" dirty="0"/>
              <a:t>	</a:t>
            </a:r>
            <a:r>
              <a:rPr lang="en-US" sz="1200" dirty="0" smtClean="0"/>
              <a:t>loss </a:t>
            </a:r>
            <a:r>
              <a:rPr lang="en-US" sz="1200" dirty="0"/>
              <a:t>in women. </a:t>
            </a:r>
            <a:r>
              <a:rPr lang="en-US" sz="1200" i="1" dirty="0"/>
              <a:t>Medicine &amp; Science in Sports &amp; Exercise</a:t>
            </a:r>
            <a:r>
              <a:rPr lang="en-US" sz="1200" dirty="0"/>
              <a:t>.</a:t>
            </a:r>
          </a:p>
          <a:p>
            <a:pPr marL="0" marR="0" indent="0">
              <a:spcBef>
                <a:spcPts val="0"/>
              </a:spcBef>
              <a:spcAft>
                <a:spcPts val="0"/>
              </a:spcAft>
              <a:buNone/>
            </a:pPr>
            <a:r>
              <a:rPr lang="en-US" sz="1200" dirty="0"/>
              <a:t>Johnson, S. S., </a:t>
            </a:r>
            <a:r>
              <a:rPr lang="en-US" sz="1200" dirty="0" err="1"/>
              <a:t>Paiva</a:t>
            </a:r>
            <a:r>
              <a:rPr lang="en-US" sz="1200" dirty="0"/>
              <a:t>, A. L., Cummins, C. O., Johnson, J. L., </a:t>
            </a:r>
            <a:r>
              <a:rPr lang="en-US" sz="1200" dirty="0" err="1"/>
              <a:t>Dyment</a:t>
            </a:r>
            <a:r>
              <a:rPr lang="en-US" sz="1200" dirty="0"/>
              <a:t>, S. J., Wright, J. A., ... &amp; Sherman, K. (2008</a:t>
            </a:r>
            <a:r>
              <a:rPr lang="en-US" sz="1200" dirty="0" smtClean="0"/>
              <a:t>).</a:t>
            </a:r>
          </a:p>
          <a:p>
            <a:pPr marL="0" marR="0" indent="0">
              <a:spcBef>
                <a:spcPts val="0"/>
              </a:spcBef>
              <a:spcAft>
                <a:spcPts val="0"/>
              </a:spcAft>
              <a:buNone/>
            </a:pPr>
            <a:r>
              <a:rPr lang="en-US" sz="1200" dirty="0"/>
              <a:t>	</a:t>
            </a:r>
            <a:r>
              <a:rPr lang="en-US" sz="1200" dirty="0" err="1" smtClean="0"/>
              <a:t>Transtheoretical</a:t>
            </a:r>
            <a:r>
              <a:rPr lang="en-US" sz="1200" dirty="0" smtClean="0"/>
              <a:t> </a:t>
            </a:r>
            <a:r>
              <a:rPr lang="en-US" sz="1200" dirty="0"/>
              <a:t>model-based multiple behavior intervention for weight management: effectiveness on a </a:t>
            </a:r>
            <a:r>
              <a:rPr lang="en-US" sz="1200" dirty="0" smtClean="0"/>
              <a:t>	population </a:t>
            </a:r>
            <a:r>
              <a:rPr lang="en-US" sz="1200" dirty="0"/>
              <a:t>basis. Preventive medicine, 46(3), 238-246.</a:t>
            </a:r>
          </a:p>
          <a:p>
            <a:pPr marL="0" marR="0" indent="0">
              <a:spcBef>
                <a:spcPts val="0"/>
              </a:spcBef>
              <a:spcAft>
                <a:spcPts val="0"/>
              </a:spcAft>
              <a:buNone/>
            </a:pPr>
            <a:r>
              <a:rPr lang="en-US" sz="1200" dirty="0" err="1"/>
              <a:t>Kraschnewski</a:t>
            </a:r>
            <a:r>
              <a:rPr lang="en-US" sz="1200" dirty="0"/>
              <a:t>, J. L., </a:t>
            </a:r>
            <a:r>
              <a:rPr lang="en-US" sz="1200" dirty="0" err="1"/>
              <a:t>Sciamanna</a:t>
            </a:r>
            <a:r>
              <a:rPr lang="en-US" sz="1200" dirty="0"/>
              <a:t>, C. N., Stuckey, H. L., Chuang, C. H., Lehman, E. B., Hwang, K. O., ... &amp; </a:t>
            </a:r>
            <a:r>
              <a:rPr lang="en-US" sz="1200" dirty="0" err="1"/>
              <a:t>Nembhard</a:t>
            </a:r>
            <a:r>
              <a:rPr lang="en-US" sz="1200" dirty="0"/>
              <a:t>, </a:t>
            </a:r>
            <a:r>
              <a:rPr lang="en-US" sz="1200" dirty="0" smtClean="0"/>
              <a:t>	H</a:t>
            </a:r>
            <a:r>
              <a:rPr lang="en-US" sz="1200" dirty="0"/>
              <a:t>. B. (2013). A silent response to the obesity epidemic: decline in US physician weight counseling. </a:t>
            </a:r>
            <a:r>
              <a:rPr lang="en-US" sz="1200" dirty="0" smtClean="0"/>
              <a:t>	</a:t>
            </a:r>
            <a:r>
              <a:rPr lang="en-US" sz="1200" i="1" dirty="0" smtClean="0"/>
              <a:t>Medical </a:t>
            </a:r>
            <a:r>
              <a:rPr lang="en-US" sz="1200" i="1" dirty="0"/>
              <a:t>care, 51(2), </a:t>
            </a:r>
            <a:r>
              <a:rPr lang="en-US" sz="1200" dirty="0"/>
              <a:t>186-192.</a:t>
            </a:r>
          </a:p>
          <a:p>
            <a:pPr marL="0" marR="0" indent="0">
              <a:spcBef>
                <a:spcPts val="0"/>
              </a:spcBef>
              <a:spcAft>
                <a:spcPts val="0"/>
              </a:spcAft>
              <a:buNone/>
            </a:pPr>
            <a:r>
              <a:rPr lang="en-US" sz="1200" dirty="0" smtClean="0"/>
              <a:t>Ogden</a:t>
            </a:r>
            <a:r>
              <a:rPr lang="en-US" sz="1200" dirty="0"/>
              <a:t>, C. L., Carroll, M. D., Kit, B. K., &amp; </a:t>
            </a:r>
            <a:r>
              <a:rPr lang="en-US" sz="1200" dirty="0" err="1"/>
              <a:t>Flegal</a:t>
            </a:r>
            <a:r>
              <a:rPr lang="en-US" sz="1200" dirty="0"/>
              <a:t>, K. M. </a:t>
            </a:r>
            <a:r>
              <a:rPr lang="en-US" sz="1200" dirty="0" smtClean="0"/>
              <a:t>(</a:t>
            </a:r>
            <a:r>
              <a:rPr lang="en-US" sz="1200" dirty="0"/>
              <a:t>2014). Prevalence of childhood and adult obesity in </a:t>
            </a:r>
            <a:r>
              <a:rPr lang="en-US" sz="1200" dirty="0" smtClean="0"/>
              <a:t>the United</a:t>
            </a:r>
          </a:p>
          <a:p>
            <a:pPr marL="0" marR="0" indent="0">
              <a:spcBef>
                <a:spcPts val="0"/>
              </a:spcBef>
              <a:spcAft>
                <a:spcPts val="0"/>
              </a:spcAft>
              <a:buNone/>
            </a:pPr>
            <a:r>
              <a:rPr lang="en-US" sz="1200" dirty="0"/>
              <a:t>	</a:t>
            </a:r>
            <a:r>
              <a:rPr lang="en-US" sz="1200" dirty="0" smtClean="0"/>
              <a:t>States</a:t>
            </a:r>
            <a:r>
              <a:rPr lang="en-US" sz="1200" dirty="0"/>
              <a:t>, 2011-2012. </a:t>
            </a:r>
            <a:r>
              <a:rPr lang="en-US" sz="1200" i="1" dirty="0" err="1"/>
              <a:t>Jama</a:t>
            </a:r>
            <a:r>
              <a:rPr lang="en-US" sz="1200" dirty="0"/>
              <a:t>, </a:t>
            </a:r>
            <a:r>
              <a:rPr lang="en-US" sz="1200" i="1" dirty="0"/>
              <a:t>311</a:t>
            </a:r>
            <a:r>
              <a:rPr lang="en-US" sz="1200" dirty="0"/>
              <a:t>(8), </a:t>
            </a:r>
            <a:r>
              <a:rPr lang="en-US" sz="1200" dirty="0" smtClean="0"/>
              <a:t>806-814.</a:t>
            </a:r>
          </a:p>
          <a:p>
            <a:pPr marL="0" marR="0" indent="0">
              <a:spcBef>
                <a:spcPts val="0"/>
              </a:spcBef>
              <a:spcAft>
                <a:spcPts val="0"/>
              </a:spcAft>
              <a:buNone/>
            </a:pPr>
            <a:r>
              <a:rPr lang="en-US" sz="1200" dirty="0"/>
              <a:t>Phelan, S., Wyatt, H. R., Hill, J. O., &amp; Wing, R. R. (2006). Are the eating and exercise habits of successful weight losers </a:t>
            </a:r>
            <a:endParaRPr lang="en-US" sz="1200" dirty="0" smtClean="0"/>
          </a:p>
          <a:p>
            <a:pPr marL="0" marR="0" indent="0">
              <a:spcBef>
                <a:spcPts val="0"/>
              </a:spcBef>
              <a:spcAft>
                <a:spcPts val="0"/>
              </a:spcAft>
              <a:buNone/>
            </a:pPr>
            <a:r>
              <a:rPr lang="en-US" sz="1200" dirty="0"/>
              <a:t>	</a:t>
            </a:r>
            <a:r>
              <a:rPr lang="en-US" sz="1200" dirty="0" smtClean="0"/>
              <a:t>changing</a:t>
            </a:r>
            <a:r>
              <a:rPr lang="en-US" sz="1200" dirty="0"/>
              <a:t>?. </a:t>
            </a:r>
            <a:r>
              <a:rPr lang="en-US" sz="1200" i="1" dirty="0"/>
              <a:t>Obesity, 14(4), </a:t>
            </a:r>
            <a:r>
              <a:rPr lang="en-US" sz="1200" dirty="0"/>
              <a:t>710-716.</a:t>
            </a:r>
            <a:endParaRPr lang="en-US" sz="1200" dirty="0" smtClean="0"/>
          </a:p>
          <a:p>
            <a:pPr marL="0" marR="0" indent="0">
              <a:spcBef>
                <a:spcPts val="0"/>
              </a:spcBef>
              <a:spcAft>
                <a:spcPts val="0"/>
              </a:spcAft>
              <a:buNone/>
            </a:pPr>
            <a:r>
              <a:rPr lang="en-US" sz="1200" dirty="0"/>
              <a:t>U.S. Preventive Services Task Force. USPSTF </a:t>
            </a:r>
            <a:r>
              <a:rPr lang="en-US" sz="1200" dirty="0" smtClean="0"/>
              <a:t>Recommendations. Available at: 	http</a:t>
            </a:r>
            <a:r>
              <a:rPr lang="en-US" sz="1200" dirty="0"/>
              <a:t>://</a:t>
            </a:r>
            <a:r>
              <a:rPr lang="en-US" sz="1200" dirty="0" smtClean="0"/>
              <a:t>www.uspreventiveservicestaskforce.org/uspstopics.htm.Accessed </a:t>
            </a:r>
            <a:r>
              <a:rPr lang="en-US" sz="1200" dirty="0"/>
              <a:t>February 22, </a:t>
            </a:r>
            <a:r>
              <a:rPr lang="en-US" sz="1200" dirty="0" smtClean="0"/>
              <a:t>2015.</a:t>
            </a:r>
          </a:p>
          <a:p>
            <a:pPr marL="0" marR="0" indent="0">
              <a:spcBef>
                <a:spcPts val="0"/>
              </a:spcBef>
              <a:spcAft>
                <a:spcPts val="0"/>
              </a:spcAft>
              <a:buNone/>
            </a:pPr>
            <a:r>
              <a:rPr lang="en-US" sz="1200" dirty="0" smtClean="0"/>
              <a:t>Wing</a:t>
            </a:r>
            <a:r>
              <a:rPr lang="en-US" sz="1200" dirty="0"/>
              <a:t>, R. R., Goldstein, M. G., Acton, K. J., Birch, L. L., </a:t>
            </a:r>
            <a:r>
              <a:rPr lang="en-US" sz="1200" dirty="0" err="1"/>
              <a:t>Jakicic</a:t>
            </a:r>
            <a:r>
              <a:rPr lang="en-US" sz="1200" dirty="0"/>
              <a:t>, J. M., </a:t>
            </a:r>
            <a:r>
              <a:rPr lang="en-US" sz="1200" dirty="0" err="1"/>
              <a:t>Sallis</a:t>
            </a:r>
            <a:r>
              <a:rPr lang="en-US" sz="1200" dirty="0"/>
              <a:t>, J. F., ... &amp; </a:t>
            </a:r>
            <a:r>
              <a:rPr lang="en-US" sz="1200" dirty="0" err="1"/>
              <a:t>Surwit</a:t>
            </a:r>
            <a:r>
              <a:rPr lang="en-US" sz="1200" dirty="0"/>
              <a:t>, R. S. (2001). </a:t>
            </a:r>
            <a:r>
              <a:rPr lang="en-US" sz="1200" dirty="0" smtClean="0"/>
              <a:t>Behavioral</a:t>
            </a:r>
          </a:p>
          <a:p>
            <a:pPr marL="0" marR="0" indent="0">
              <a:spcBef>
                <a:spcPts val="0"/>
              </a:spcBef>
              <a:spcAft>
                <a:spcPts val="0"/>
              </a:spcAft>
              <a:buNone/>
            </a:pPr>
            <a:r>
              <a:rPr lang="en-US" sz="1200" dirty="0"/>
              <a:t>	</a:t>
            </a:r>
            <a:r>
              <a:rPr lang="en-US" sz="1200" dirty="0" smtClean="0"/>
              <a:t> </a:t>
            </a:r>
            <a:r>
              <a:rPr lang="en-US" sz="1200" dirty="0"/>
              <a:t>science research in diabetes lifestyle changes related to obesity, eating behavior, and physical activity. </a:t>
            </a:r>
            <a:r>
              <a:rPr lang="en-US" sz="1200" dirty="0" smtClean="0"/>
              <a:t>	</a:t>
            </a:r>
            <a:r>
              <a:rPr lang="en-US" sz="1200" i="1" dirty="0" smtClean="0"/>
              <a:t>Diabetes </a:t>
            </a:r>
            <a:r>
              <a:rPr lang="en-US" sz="1200" i="1" dirty="0"/>
              <a:t>care</a:t>
            </a:r>
            <a:r>
              <a:rPr lang="en-US" sz="1200" dirty="0"/>
              <a:t>, </a:t>
            </a:r>
            <a:r>
              <a:rPr lang="en-US" sz="1200" i="1" dirty="0"/>
              <a:t>24</a:t>
            </a:r>
            <a:r>
              <a:rPr lang="en-US" sz="1200" dirty="0"/>
              <a:t>(1), 117-123</a:t>
            </a:r>
            <a:r>
              <a:rPr lang="en-US" sz="1200" dirty="0" smtClean="0"/>
              <a:t>.</a:t>
            </a:r>
          </a:p>
          <a:p>
            <a:pPr marL="0" marR="0" indent="0">
              <a:spcBef>
                <a:spcPts val="0"/>
              </a:spcBef>
              <a:spcAft>
                <a:spcPts val="0"/>
              </a:spcAft>
              <a:buNone/>
            </a:pPr>
            <a:r>
              <a:rPr lang="en-US" sz="1200" dirty="0"/>
              <a:t>Wing, R. R., &amp; Phelan, S. (2005). Long-term weight loss maintenance. </a:t>
            </a:r>
            <a:r>
              <a:rPr lang="en-US" sz="1200" i="1" dirty="0"/>
              <a:t>The American journal of clinical nutrition, 82(1</a:t>
            </a:r>
            <a:r>
              <a:rPr lang="en-US" sz="1200" i="1" dirty="0" smtClean="0"/>
              <a:t>),</a:t>
            </a:r>
          </a:p>
          <a:p>
            <a:pPr marL="0" marR="0" indent="0">
              <a:spcBef>
                <a:spcPts val="0"/>
              </a:spcBef>
              <a:spcAft>
                <a:spcPts val="0"/>
              </a:spcAft>
              <a:buNone/>
            </a:pPr>
            <a:r>
              <a:rPr lang="en-US" sz="1200" dirty="0"/>
              <a:t>	</a:t>
            </a:r>
            <a:r>
              <a:rPr lang="en-US" sz="1200" dirty="0" smtClean="0"/>
              <a:t> </a:t>
            </a:r>
            <a:r>
              <a:rPr lang="en-US" sz="1200" dirty="0"/>
              <a:t>222S-225S.</a:t>
            </a:r>
          </a:p>
          <a:p>
            <a:pPr marL="0" marR="0" indent="0">
              <a:spcBef>
                <a:spcPts val="0"/>
              </a:spcBef>
              <a:spcAft>
                <a:spcPts val="0"/>
              </a:spcAft>
              <a:buNone/>
            </a:pPr>
            <a:endParaRPr lang="en-US" sz="1200" dirty="0" smtClean="0"/>
          </a:p>
          <a:p>
            <a:pPr marL="0" indent="0">
              <a:buNone/>
            </a:pPr>
            <a:endParaRPr lang="en-US" dirty="0"/>
          </a:p>
        </p:txBody>
      </p:sp>
    </p:spTree>
    <p:extLst>
      <p:ext uri="{BB962C8B-B14F-4D97-AF65-F5344CB8AC3E}">
        <p14:creationId xmlns:p14="http://schemas.microsoft.com/office/powerpoint/2010/main" val="125403776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II</a:t>
            </a:r>
            <a:endParaRPr lang="en-US" dirty="0"/>
          </a:p>
        </p:txBody>
      </p:sp>
      <p:sp>
        <p:nvSpPr>
          <p:cNvPr id="3" name="Content Placeholder 2"/>
          <p:cNvSpPr>
            <a:spLocks noGrp="1"/>
          </p:cNvSpPr>
          <p:nvPr>
            <p:ph idx="1"/>
          </p:nvPr>
        </p:nvSpPr>
        <p:spPr/>
        <p:txBody>
          <a:bodyPr/>
          <a:lstStyle/>
          <a:p>
            <a:pPr marL="0" indent="0">
              <a:buNone/>
            </a:pPr>
            <a:endParaRPr lang="en-US" sz="1200" dirty="0"/>
          </a:p>
          <a:p>
            <a:pPr marL="0" indent="0">
              <a:buNone/>
            </a:pPr>
            <a:r>
              <a:rPr lang="en-US" sz="1200" dirty="0"/>
              <a:t>Wing, R. R., </a:t>
            </a:r>
            <a:r>
              <a:rPr lang="en-US" sz="1200" dirty="0" err="1"/>
              <a:t>Papandonatos</a:t>
            </a:r>
            <a:r>
              <a:rPr lang="en-US" sz="1200" dirty="0"/>
              <a:t>, G., Fava, J. L., </a:t>
            </a:r>
            <a:r>
              <a:rPr lang="en-US" sz="1200" dirty="0" err="1"/>
              <a:t>Gorin</a:t>
            </a:r>
            <a:r>
              <a:rPr lang="en-US" sz="1200" dirty="0"/>
              <a:t>, A. A., Phelan, S., </a:t>
            </a:r>
            <a:r>
              <a:rPr lang="en-US" sz="1200" dirty="0" err="1"/>
              <a:t>McCaffery</a:t>
            </a:r>
            <a:r>
              <a:rPr lang="en-US" sz="1200" dirty="0"/>
              <a:t>, J., &amp; Tate, D. F. (2008). Maintaining </a:t>
            </a:r>
            <a:r>
              <a:rPr lang="en-US" sz="1200" dirty="0" smtClean="0"/>
              <a:t>	large </a:t>
            </a:r>
            <a:r>
              <a:rPr lang="en-US" sz="1200" dirty="0"/>
              <a:t>weight losses: the role of behavioral and psychological factors. </a:t>
            </a:r>
            <a:r>
              <a:rPr lang="en-US" sz="1200" i="1" dirty="0"/>
              <a:t>Journal of Consulting and Clinical </a:t>
            </a:r>
            <a:r>
              <a:rPr lang="en-US" sz="1200" i="1" dirty="0" smtClean="0"/>
              <a:t>	Psychology</a:t>
            </a:r>
            <a:r>
              <a:rPr lang="en-US" sz="1200" i="1" dirty="0"/>
              <a:t>, 76(6),</a:t>
            </a:r>
            <a:r>
              <a:rPr lang="en-US" sz="1200" dirty="0"/>
              <a:t> 1015</a:t>
            </a:r>
            <a:r>
              <a:rPr lang="en-US" sz="1200" dirty="0" smtClean="0"/>
              <a:t>.</a:t>
            </a:r>
          </a:p>
          <a:p>
            <a:pPr marL="0" indent="0">
              <a:buNone/>
            </a:pPr>
            <a:r>
              <a:rPr lang="en-US" sz="1200" dirty="0"/>
              <a:t>Wing, R. R., Tate, D. F., </a:t>
            </a:r>
            <a:r>
              <a:rPr lang="en-US" sz="1200" dirty="0" err="1"/>
              <a:t>Gorin</a:t>
            </a:r>
            <a:r>
              <a:rPr lang="en-US" sz="1200" dirty="0"/>
              <a:t>, A. A., </a:t>
            </a:r>
            <a:r>
              <a:rPr lang="en-US" sz="1200" dirty="0" err="1"/>
              <a:t>Raynor</a:t>
            </a:r>
            <a:r>
              <a:rPr lang="en-US" sz="1200" dirty="0"/>
              <a:t>, H. A., &amp; Fava, J. L. (2006). A self-regulation program for maintenance of</a:t>
            </a:r>
          </a:p>
          <a:p>
            <a:pPr marL="0" indent="0">
              <a:buNone/>
            </a:pPr>
            <a:r>
              <a:rPr lang="en-US" sz="1200" dirty="0"/>
              <a:t>	 weight loss. New England Journal of Medicine, 355(15), 1563-1571</a:t>
            </a:r>
            <a:r>
              <a:rPr lang="en-US" sz="1200" dirty="0" smtClean="0"/>
              <a:t>.</a:t>
            </a:r>
          </a:p>
          <a:p>
            <a:pPr marL="0" indent="0">
              <a:buNone/>
            </a:pPr>
            <a:r>
              <a:rPr lang="en-US" sz="1200" dirty="0" err="1" smtClean="0"/>
              <a:t>Yarnall</a:t>
            </a:r>
            <a:r>
              <a:rPr lang="en-US" sz="1200" dirty="0"/>
              <a:t>, K. S., </a:t>
            </a:r>
            <a:r>
              <a:rPr lang="en-US" sz="1200" dirty="0" err="1"/>
              <a:t>Pollak</a:t>
            </a:r>
            <a:r>
              <a:rPr lang="en-US" sz="1200" dirty="0"/>
              <a:t>, K. I., </a:t>
            </a:r>
            <a:r>
              <a:rPr lang="en-US" sz="1200" dirty="0" err="1"/>
              <a:t>Østbye</a:t>
            </a:r>
            <a:r>
              <a:rPr lang="en-US" sz="1200" dirty="0"/>
              <a:t>, T., Krause, K. M., &amp; Michener, J. L. (2003). Primary care: is there enough time for </a:t>
            </a:r>
          </a:p>
          <a:p>
            <a:pPr marL="0" indent="0">
              <a:buNone/>
            </a:pPr>
            <a:r>
              <a:rPr lang="en-US" sz="1200" dirty="0"/>
              <a:t>	prevention?. </a:t>
            </a:r>
            <a:r>
              <a:rPr lang="en-US" sz="1200" i="1" dirty="0"/>
              <a:t>American journal of public health, 93(4), </a:t>
            </a:r>
            <a:r>
              <a:rPr lang="en-US" sz="1200" dirty="0"/>
              <a:t>635-641.</a:t>
            </a:r>
          </a:p>
          <a:p>
            <a:pPr marL="0" indent="0">
              <a:buNone/>
            </a:pPr>
            <a:endParaRPr lang="en-US" sz="1200" dirty="0"/>
          </a:p>
        </p:txBody>
      </p:sp>
    </p:spTree>
    <p:extLst>
      <p:ext uri="{BB962C8B-B14F-4D97-AF65-F5344CB8AC3E}">
        <p14:creationId xmlns:p14="http://schemas.microsoft.com/office/powerpoint/2010/main" val="307186105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5478</TotalTime>
  <Words>1101</Words>
  <Application>Microsoft Office PowerPoint</Application>
  <PresentationFormat>On-screen Show (4:3)</PresentationFormat>
  <Paragraphs>220</Paragraphs>
  <Slides>23</Slides>
  <Notes>0</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23</vt:i4>
      </vt:variant>
    </vt:vector>
  </HeadingPairs>
  <TitlesOfParts>
    <vt:vector size="26" baseType="lpstr">
      <vt:lpstr>Clarity</vt:lpstr>
      <vt:lpstr>Document</vt:lpstr>
      <vt:lpstr>Microsoft Word Document</vt:lpstr>
      <vt:lpstr>The clinical utility of The Lifestyle Questionnaire—Weight Management</vt:lpstr>
      <vt:lpstr>Background</vt:lpstr>
      <vt:lpstr>Counseling and Obesity</vt:lpstr>
      <vt:lpstr>Behaviors associated with Weight Status</vt:lpstr>
      <vt:lpstr>Goals of The Original Lifestyle Questionnaire—Weight Management</vt:lpstr>
      <vt:lpstr>PowerPoint Presentation</vt:lpstr>
      <vt:lpstr>Case Study: Mr. W. </vt:lpstr>
      <vt:lpstr>Mr. W.</vt:lpstr>
      <vt:lpstr>Case Study: Mr. S. </vt:lpstr>
      <vt:lpstr>Mr. S.</vt:lpstr>
      <vt:lpstr>Statistical Properties: Method</vt:lpstr>
      <vt:lpstr>Unweighted Scores by Group</vt:lpstr>
      <vt:lpstr>Differences Between Successful and Unsuccessful Groups—Healthy Behaviors</vt:lpstr>
      <vt:lpstr>Differences Between Successful and Unsuccessful Groups II—Unhealthy Behaviors</vt:lpstr>
      <vt:lpstr>Differences Between Groups with Weighted Items</vt:lpstr>
      <vt:lpstr>Weight Trajectories by Score Groups of Those Trying to Lose Weight</vt:lpstr>
      <vt:lpstr>Those Not Trying to Lose Weight</vt:lpstr>
      <vt:lpstr>Case Example</vt:lpstr>
      <vt:lpstr>PowerPoint Presentation</vt:lpstr>
      <vt:lpstr>Discussion</vt:lpstr>
      <vt:lpstr>Discussion (Continued)</vt:lpstr>
      <vt:lpstr>References</vt:lpstr>
      <vt:lpstr>References II</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dc:creator>
  <cp:lastModifiedBy>Chris</cp:lastModifiedBy>
  <cp:revision>106</cp:revision>
  <dcterms:created xsi:type="dcterms:W3CDTF">2015-02-21T04:02:43Z</dcterms:created>
  <dcterms:modified xsi:type="dcterms:W3CDTF">2015-12-08T18:02:21Z</dcterms:modified>
</cp:coreProperties>
</file>