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59" r:id="rId3"/>
    <p:sldId id="258" r:id="rId4"/>
    <p:sldId id="261" r:id="rId5"/>
    <p:sldId id="290" r:id="rId6"/>
    <p:sldId id="262" r:id="rId7"/>
    <p:sldId id="293" r:id="rId8"/>
    <p:sldId id="291" r:id="rId9"/>
    <p:sldId id="266" r:id="rId10"/>
    <p:sldId id="272" r:id="rId11"/>
    <p:sldId id="282" r:id="rId12"/>
    <p:sldId id="285" r:id="rId13"/>
    <p:sldId id="288" r:id="rId14"/>
    <p:sldId id="309" r:id="rId15"/>
    <p:sldId id="295" r:id="rId16"/>
    <p:sldId id="296" r:id="rId17"/>
    <p:sldId id="297" r:id="rId18"/>
    <p:sldId id="298" r:id="rId19"/>
    <p:sldId id="299" r:id="rId20"/>
    <p:sldId id="300" r:id="rId21"/>
    <p:sldId id="306" r:id="rId22"/>
    <p:sldId id="307" r:id="rId23"/>
    <p:sldId id="30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EC52"/>
    <a:srgbClr val="96DD23"/>
    <a:srgbClr val="1DB3B3"/>
    <a:srgbClr val="0927BF"/>
    <a:srgbClr val="1F1171"/>
    <a:srgbClr val="0A0547"/>
    <a:srgbClr val="0F086C"/>
    <a:srgbClr val="786EF4"/>
    <a:srgbClr val="105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0" autoAdjust="0"/>
    <p:restoredTop sz="89738" autoAdjust="0"/>
  </p:normalViewPr>
  <p:slideViewPr>
    <p:cSldViewPr>
      <p:cViewPr varScale="1">
        <p:scale>
          <a:sx n="80" d="100"/>
          <a:sy n="80" d="100"/>
        </p:scale>
        <p:origin x="126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44D37-E766-4CAF-A68E-F0D13C23E197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72BD7-7620-4A9C-873E-EF054E3DB3B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3898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novac.com/?optionid=786&amp;auto_id=705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72BD7-7620-4A9C-873E-EF054E3DB3B8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3363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EA18B-0EB9-4941-AA62-FEDCE5BA1F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629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hlinkClick r:id="rId3"/>
              </a:rPr>
              <a:t>http://www.sinovac.com/?optionid=786&amp;auto_id=705</a:t>
            </a:r>
            <a:r>
              <a:rPr lang="en-US" dirty="0" smtClean="0"/>
              <a:t> (papers of</a:t>
            </a:r>
            <a:r>
              <a:rPr lang="en-US" baseline="0" dirty="0" smtClean="0"/>
              <a:t> </a:t>
            </a:r>
            <a:r>
              <a:rPr lang="en-US" dirty="0" err="1" smtClean="0"/>
              <a:t>Sinovac</a:t>
            </a:r>
            <a:r>
              <a:rPr lang="en-US" dirty="0" smtClean="0"/>
              <a:t>). China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govt</a:t>
            </a:r>
            <a:r>
              <a:rPr lang="en-US" baseline="0" dirty="0" smtClean="0"/>
              <a:t> has contributed USD 9.4 mil to set up </a:t>
            </a:r>
            <a:r>
              <a:rPr lang="en-US" baseline="0" dirty="0" err="1" smtClean="0"/>
              <a:t>pdtn</a:t>
            </a:r>
            <a:r>
              <a:rPr lang="en-US" baseline="0" dirty="0" smtClean="0"/>
              <a:t> facilities for </a:t>
            </a:r>
            <a:r>
              <a:rPr lang="en-US" baseline="0" dirty="0" err="1" smtClean="0"/>
              <a:t>Sinovac</a:t>
            </a:r>
            <a:r>
              <a:rPr lang="en-US" baseline="0" dirty="0" smtClean="0"/>
              <a:t>.</a:t>
            </a:r>
            <a:endParaRPr lang="en-MY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82E55-75F1-45FE-8BA9-08F801ECCB95}" type="slidenum">
              <a:rPr lang="en-MY" smtClean="0"/>
              <a:pPr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34551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Fatal (severe </a:t>
            </a:r>
            <a:r>
              <a:rPr lang="en-US" dirty="0" smtClean="0">
                <a:solidFill>
                  <a:schemeClr val="bg1"/>
                </a:solidFill>
              </a:rPr>
              <a:t>cases with </a:t>
            </a:r>
            <a:r>
              <a:rPr lang="en-US" smtClean="0">
                <a:solidFill>
                  <a:schemeClr val="bg1"/>
                </a:solidFill>
              </a:rPr>
              <a:t>pulmonary edema)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EA18B-0EB9-4941-AA62-FEDCE5BA1F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51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91725BC-9139-4F9A-AA67-C68DC5521970}" type="datetimeFigureOut">
              <a:rPr lang="en-AU" smtClean="0"/>
              <a:t>15/08/2015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3E4A6D1-4B4E-45B6-855C-6B154BD5957F}" type="slidenum">
              <a:rPr lang="en-AU" smtClean="0"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59632" y="2636912"/>
            <a:ext cx="6096000" cy="1872208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A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Chit </a:t>
            </a:r>
            <a:r>
              <a:rPr lang="en-A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Laa</a:t>
            </a:r>
            <a:r>
              <a:rPr lang="en-A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Poh</a:t>
            </a:r>
            <a:r>
              <a:rPr lang="en-A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and  Isabel Ng </a:t>
            </a:r>
          </a:p>
          <a:p>
            <a:pPr marL="18288" indent="0">
              <a:buNone/>
            </a:pPr>
            <a:r>
              <a:rPr lang="en-A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Sunway </a:t>
            </a:r>
            <a:r>
              <a:rPr lang="en-A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University, Bandar Sunway, Kuala Lumpur</a:t>
            </a:r>
          </a:p>
          <a:p>
            <a:pPr marL="18288" indent="0">
              <a:buNone/>
            </a:pPr>
            <a:r>
              <a:rPr lang="en-A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Malaysia</a:t>
            </a:r>
          </a:p>
          <a:p>
            <a:endParaRPr lang="en-AU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1484784"/>
            <a:ext cx="7543800" cy="1152128"/>
          </a:xfrm>
        </p:spPr>
        <p:txBody>
          <a:bodyPr/>
          <a:lstStyle/>
          <a:p>
            <a:r>
              <a:rPr lang="en-AU" sz="44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Enterovirus 71: Candidates for Vaccines and Antivirals</a:t>
            </a:r>
            <a:r>
              <a:rPr lang="en-A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A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A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64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600" y="1916832"/>
            <a:ext cx="7704856" cy="4752528"/>
          </a:xfrm>
        </p:spPr>
        <p:txBody>
          <a:bodyPr>
            <a:normAutofit fontScale="92500" lnSpcReduction="10000"/>
          </a:bodyPr>
          <a:lstStyle/>
          <a:p>
            <a:pPr marL="18288" indent="0">
              <a:buNone/>
            </a:pPr>
            <a:r>
              <a:rPr lang="en-A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Manifestations of Enteroviruses</a:t>
            </a:r>
          </a:p>
          <a:p>
            <a:pPr marL="18288" indent="0">
              <a:buNone/>
            </a:pPr>
            <a:endParaRPr lang="en-AU" sz="2000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buNone/>
            </a:pPr>
            <a:r>
              <a:rPr lang="en-A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Enteroviruses</a:t>
            </a:r>
            <a:r>
              <a:rPr lang="en-A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		    	Clinical symptoms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Poliovirus 1 to 3                                          	Paralysis</a:t>
            </a:r>
          </a:p>
          <a:p>
            <a:pPr marL="18288" indent="0">
              <a:buNone/>
            </a:pPr>
            <a:endParaRPr lang="en-A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sz="1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Coxsackievirus</a:t>
            </a:r>
            <a:r>
              <a:rPr lang="en-AU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A5, A6, A8, A10, A16    	Hand, Foot &amp; Mouth </a:t>
            </a:r>
          </a:p>
          <a:p>
            <a:pPr marL="18288" indent="0">
              <a:buNone/>
            </a:pPr>
            <a:r>
              <a:rPr lang="en-AU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Enterovirus 71                                            	Disease (HFMD)</a:t>
            </a:r>
          </a:p>
          <a:p>
            <a:pPr marL="18288" indent="0">
              <a:buNone/>
            </a:pPr>
            <a:endParaRPr lang="en-A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Enterovirus 68                                             	Respiratory Disease</a:t>
            </a:r>
          </a:p>
          <a:p>
            <a:pPr marL="18288" indent="0">
              <a:buNone/>
            </a:pPr>
            <a:endParaRPr lang="en-AU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sz="1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Coxsackievirus</a:t>
            </a:r>
            <a:r>
              <a:rPr lang="en-AU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A24, EV70                       	Acute </a:t>
            </a:r>
            <a:r>
              <a:rPr lang="en-AU" sz="1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hemorrhagic</a:t>
            </a:r>
            <a:r>
              <a:rPr lang="en-AU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8288" indent="0">
              <a:buNone/>
            </a:pPr>
            <a:r>
              <a:rPr lang="en-AU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	conjunctivitis</a:t>
            </a:r>
          </a:p>
          <a:p>
            <a:pPr marL="18288" indent="0">
              <a:buNone/>
            </a:pPr>
            <a:endParaRPr lang="en-AU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AU" sz="18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Coxsackievirus</a:t>
            </a:r>
            <a:r>
              <a:rPr lang="en-AU" sz="1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B3                                     	Myocarditis</a:t>
            </a:r>
          </a:p>
          <a:p>
            <a:pPr marL="18288" indent="0">
              <a:buNone/>
            </a:pPr>
            <a:endParaRPr lang="en-AU" sz="1800" b="1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332656"/>
            <a:ext cx="7543800" cy="1440160"/>
          </a:xfrm>
        </p:spPr>
        <p:txBody>
          <a:bodyPr/>
          <a:lstStyle/>
          <a:p>
            <a:r>
              <a:rPr lang="en-AU" sz="44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Enterovirus 71: Candidates for Vaccines and Antivirals</a:t>
            </a:r>
            <a:endParaRPr lang="en-AU" sz="44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530" y="24165"/>
            <a:ext cx="9076973" cy="1152128"/>
          </a:xfrm>
        </p:spPr>
        <p:txBody>
          <a:bodyPr/>
          <a:lstStyle/>
          <a:p>
            <a:r>
              <a:rPr lang="en-AU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Enterovirus 71: Candidates for </a:t>
            </a:r>
            <a:r>
              <a:rPr lang="en-AU" sz="3600" b="1" i="1" dirty="0" smtClean="0">
                <a:solidFill>
                  <a:srgbClr val="FFFF00"/>
                </a:solidFill>
              </a:rPr>
              <a:t>Vaccines and Antivirals</a:t>
            </a:r>
            <a:endParaRPr lang="en-AU" sz="3600" b="1" i="1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43" y="1124744"/>
            <a:ext cx="7992888" cy="5544616"/>
          </a:xfrm>
          <a:prstGeom prst="rect">
            <a:avLst/>
          </a:prstGeom>
          <a:noFill/>
        </p:spPr>
      </p:pic>
      <p:sp>
        <p:nvSpPr>
          <p:cNvPr id="2" name="Oval 1"/>
          <p:cNvSpPr/>
          <p:nvPr/>
        </p:nvSpPr>
        <p:spPr>
          <a:xfrm>
            <a:off x="3419872" y="3284984"/>
            <a:ext cx="216024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0702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269" y="24117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i="1" u="sng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Enterovirus</a:t>
            </a:r>
            <a:r>
              <a:rPr lang="en-US" sz="3600" b="1" i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71 (EV71)</a:t>
            </a:r>
            <a:endParaRPr lang="en-US" sz="3600" b="1" i="1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42672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Mild symptoms</a:t>
            </a:r>
          </a:p>
          <a:p>
            <a:pPr marL="0" indent="0">
              <a:buNone/>
            </a:pPr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igh </a:t>
            </a:r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fever, vomiting, rashes </a:t>
            </a:r>
            <a:r>
              <a:rPr lang="en-US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ulcers in </a:t>
            </a:r>
            <a:r>
              <a:rPr lang="en-US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mouth, </a:t>
            </a:r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commonly affecting children </a:t>
            </a:r>
            <a:r>
              <a:rPr lang="en-US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infants (&lt;5 years old).</a:t>
            </a:r>
          </a:p>
          <a:p>
            <a:pPr marL="0" indent="0">
              <a:buNone/>
            </a:pPr>
            <a:endParaRPr lang="en-US" sz="2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Severe symptoms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Aseptic meningitis, acute flaccid paralysis</a:t>
            </a:r>
          </a:p>
          <a:p>
            <a:pPr marL="0" indent="0">
              <a:buNone/>
            </a:pPr>
            <a:r>
              <a:rPr lang="en-US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Brainstem &amp; </a:t>
            </a:r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cerebellar encephalitis, leading </a:t>
            </a:r>
            <a:r>
              <a:rPr lang="en-US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cardiopulmonary failure </a:t>
            </a:r>
            <a:r>
              <a:rPr lang="en-US" sz="2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death.</a:t>
            </a:r>
            <a:endParaRPr lang="en-US" sz="2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81000"/>
            <a:ext cx="3800677" cy="284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989" y="3847098"/>
            <a:ext cx="4424690" cy="249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7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196752"/>
            <a:ext cx="7560840" cy="5184576"/>
          </a:xfrm>
        </p:spPr>
        <p:txBody>
          <a:bodyPr>
            <a:normAutofit/>
          </a:bodyPr>
          <a:lstStyle/>
          <a:p>
            <a:pPr marL="18288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A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Currently, no approved Vaccine to prevent or Antiviral to treat HFMD.</a:t>
            </a:r>
          </a:p>
          <a:p>
            <a:pPr marL="18288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A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A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linical management : Supportive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Uncomplicated HFMD/</a:t>
            </a:r>
            <a:r>
              <a:rPr lang="en-AU" sz="2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Herpangina</a:t>
            </a:r>
            <a:r>
              <a:rPr lang="en-A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Paracetamol, adequate fluid intake.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Aseptic Meningitis/Brainstem encephalitis</a:t>
            </a:r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-Paracetamol, oxygen and IVIG and vital signs monitoring.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HFMD with Autonomic Nervous System(ANS) Dysregulation stage</a:t>
            </a:r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-Judicious intravenous fluid therapy, IVIG, </a:t>
            </a:r>
            <a:r>
              <a:rPr lang="en-A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Milrinone</a:t>
            </a:r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A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Dobutamine</a:t>
            </a:r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HFMD with Cardiopulmonary Failure</a:t>
            </a:r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Judicious intravenous fluid therapy, mechanical ventilation, </a:t>
            </a:r>
            <a:r>
              <a:rPr lang="en-A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Milrinone</a:t>
            </a:r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Dobutamine</a:t>
            </a:r>
            <a:r>
              <a:rPr lang="en-A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IVIG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69306" y="116632"/>
            <a:ext cx="6679704" cy="1008112"/>
          </a:xfrm>
        </p:spPr>
        <p:txBody>
          <a:bodyPr/>
          <a:lstStyle/>
          <a:p>
            <a:r>
              <a:rPr lang="en-A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Management</a:t>
            </a:r>
            <a:endParaRPr lang="en-A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17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7543800" cy="720080"/>
          </a:xfrm>
        </p:spPr>
        <p:txBody>
          <a:bodyPr/>
          <a:lstStyle/>
          <a:p>
            <a:r>
              <a:rPr lang="en-AU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Enterovirus 71</a:t>
            </a:r>
            <a:endParaRPr lang="en-AU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1288"/>
            <a:ext cx="6984776" cy="482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0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268758"/>
            <a:ext cx="7776864" cy="504056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Genotype 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A-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Prototype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BrCr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strain (1970)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Genotype B 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subgenotypes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buNone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B1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B2, B3, B4 and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B5.</a:t>
            </a:r>
          </a:p>
          <a:p>
            <a:pPr marL="18288" indent="0">
              <a:buNone/>
            </a:pP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Proposed 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Genotypes B 6 and B7</a:t>
            </a:r>
          </a:p>
          <a:p>
            <a:pPr marL="18288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Novel B0 circulating in Netherlands (1963-1967)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Genotype 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C-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subgenotypes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C1, C2, C3, C4 and C5.</a:t>
            </a:r>
          </a:p>
          <a:p>
            <a:pPr marL="18288" indent="0">
              <a:buNone/>
            </a:pP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Proposed 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sz="2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subgenotype</a:t>
            </a: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C6</a:t>
            </a:r>
          </a:p>
          <a:p>
            <a:pPr marL="18288" indent="0">
              <a:buNone/>
            </a:pP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Proposed Genotype D- 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C4b (D1a) and C4a (D1b)</a:t>
            </a:r>
          </a:p>
          <a:p>
            <a:pPr marL="18288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Nucleotide sequence divergence between Genotypes - 17-22% (Avg. 18.99%)</a:t>
            </a:r>
          </a:p>
          <a:p>
            <a:pPr marL="18288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Nucleotide sequence divergence for inter-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ubgenotypes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12%</a:t>
            </a:r>
          </a:p>
          <a:p>
            <a:pPr marL="18288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Nucleotide sequence divergence for intra-</a:t>
            </a:r>
            <a:r>
              <a:rPr lang="en-U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subgenotype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 3.9%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228600"/>
            <a:ext cx="7543800" cy="1040159"/>
          </a:xfrm>
        </p:spPr>
        <p:txBody>
          <a:bodyPr/>
          <a:lstStyle/>
          <a:p>
            <a:r>
              <a:rPr lang="en-US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Genotypes and </a:t>
            </a:r>
            <a:r>
              <a:rPr lang="en-US" sz="32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Subgenotypes</a:t>
            </a:r>
            <a:r>
              <a:rPr lang="en-US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b="1" i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Enterovirus</a:t>
            </a:r>
            <a:r>
              <a:rPr lang="en-US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71 (EV-A71)</a:t>
            </a:r>
            <a:endParaRPr lang="en-MY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063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116632"/>
            <a:ext cx="7543800" cy="504056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Phylogenetic Tree of EV-A71</a:t>
            </a:r>
            <a:endParaRPr lang="en-MY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243" y="601987"/>
            <a:ext cx="7047141" cy="613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5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561779"/>
              </p:ext>
            </p:extLst>
          </p:nvPr>
        </p:nvGraphicFramePr>
        <p:xfrm>
          <a:off x="-2" y="1196752"/>
          <a:ext cx="9144000" cy="521101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90602"/>
                <a:gridCol w="629072"/>
                <a:gridCol w="576064"/>
                <a:gridCol w="576064"/>
                <a:gridCol w="576064"/>
                <a:gridCol w="576064"/>
                <a:gridCol w="576064"/>
                <a:gridCol w="612641"/>
                <a:gridCol w="611496"/>
                <a:gridCol w="576064"/>
                <a:gridCol w="648073"/>
                <a:gridCol w="576064"/>
                <a:gridCol w="550378"/>
                <a:gridCol w="529740"/>
                <a:gridCol w="539550"/>
              </a:tblGrid>
              <a:tr h="331388">
                <a:tc>
                  <a:txBody>
                    <a:bodyPr/>
                    <a:lstStyle/>
                    <a:p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1997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1998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1999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2000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2001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2002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2003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2004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2005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2006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2007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2008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2009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2010</a:t>
                      </a:r>
                      <a:endParaRPr lang="en-US" sz="1200" b="1" dirty="0"/>
                    </a:p>
                  </a:txBody>
                  <a:tcPr/>
                </a:tc>
              </a:tr>
              <a:tr h="438591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Malaysia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C1,C2,B3,B4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C1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C1, B4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B4,C1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C1, B4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B5,C1B4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B5,C1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B5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43859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Singapore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B3,B4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B3,C1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B3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B4, B5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B4,C1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B5, 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</a:tr>
              <a:tr h="43859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Taiwan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B3,C2,C4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B4, 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B4,C4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B5,C5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B5, C4, C5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C4</a:t>
                      </a:r>
                      <a:endParaRPr lang="en-US" sz="1100" b="1" dirty="0"/>
                    </a:p>
                  </a:txBody>
                  <a:tcPr/>
                </a:tc>
              </a:tr>
              <a:tr h="43859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Japan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C2,C4B3,B4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C2,B4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B4,C2,C4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C4,C1B5, B4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</a:tr>
              <a:tr h="438591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FFFF00"/>
                          </a:solidFill>
                        </a:rPr>
                        <a:t>China</a:t>
                      </a:r>
                      <a:endParaRPr lang="en-US" sz="12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C2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C4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B3,C1C4</a:t>
                      </a:r>
                      <a:endParaRPr lang="en-US" sz="8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C1, C4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B4, C4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C1, C2,C4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C2, C4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C4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C2,C4</a:t>
                      </a:r>
                    </a:p>
                    <a:p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C2,C4</a:t>
                      </a:r>
                    </a:p>
                    <a:p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C2,C4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A,B5C2,</a:t>
                      </a:r>
                    </a:p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C2,</a:t>
                      </a:r>
                    </a:p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C4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C2, </a:t>
                      </a:r>
                    </a:p>
                    <a:p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C4</a:t>
                      </a:r>
                      <a:endParaRPr lang="en-US" sz="11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43859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Vietnam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C1,C4C5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</a:tr>
              <a:tr h="43859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Australia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B3,C2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B4,C1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B4,C1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</a:tr>
              <a:tr h="263155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Korea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C3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C2,</a:t>
                      </a:r>
                    </a:p>
                    <a:p>
                      <a:r>
                        <a:rPr lang="en-US" sz="1100" b="1" dirty="0" smtClean="0"/>
                        <a:t>C4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</a:tr>
              <a:tr h="614028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Holland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C1,C2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C1, 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C1,C2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C1, 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C1, 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</a:tr>
              <a:tr h="438591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United</a:t>
                      </a:r>
                      <a:r>
                        <a:rPr lang="en-US" sz="1200" b="1" baseline="0" dirty="0" smtClean="0"/>
                        <a:t> Kingdom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C1, 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C1,C2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C2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7500" y="152400"/>
            <a:ext cx="8509000" cy="954107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</a:t>
            </a: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EV71 genotypes throughout the world from 1997 to </a:t>
            </a: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</a:t>
            </a:r>
            <a:endParaRPr lang="en-US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0" y="6605864"/>
            <a:ext cx="9144000" cy="2521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</a:rPr>
              <a:t>Kung YA, </a:t>
            </a:r>
            <a:r>
              <a:rPr lang="en-US" sz="1100" i="1" dirty="0" smtClean="0">
                <a:solidFill>
                  <a:prstClr val="black"/>
                </a:solidFill>
              </a:rPr>
              <a:t>et al. </a:t>
            </a:r>
            <a:r>
              <a:rPr lang="en-US" sz="1100" dirty="0" smtClean="0">
                <a:solidFill>
                  <a:prstClr val="black"/>
                </a:solidFill>
              </a:rPr>
              <a:t>(2014</a:t>
            </a:r>
            <a:r>
              <a:rPr lang="en-US" sz="1100" dirty="0">
                <a:solidFill>
                  <a:prstClr val="black"/>
                </a:solidFill>
              </a:rPr>
              <a:t>). Update on the development of </a:t>
            </a:r>
            <a:r>
              <a:rPr lang="en-US" sz="1100" dirty="0" err="1">
                <a:solidFill>
                  <a:prstClr val="black"/>
                </a:solidFill>
              </a:rPr>
              <a:t>enterovirus</a:t>
            </a:r>
            <a:r>
              <a:rPr lang="en-US" sz="1100" dirty="0">
                <a:solidFill>
                  <a:prstClr val="black"/>
                </a:solidFill>
              </a:rPr>
              <a:t> 71 vaccines. Expert </a:t>
            </a:r>
            <a:r>
              <a:rPr lang="en-US" sz="1100" dirty="0" err="1">
                <a:solidFill>
                  <a:prstClr val="black"/>
                </a:solidFill>
              </a:rPr>
              <a:t>Opin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en-US" sz="1100" dirty="0" err="1">
                <a:solidFill>
                  <a:prstClr val="black"/>
                </a:solidFill>
              </a:rPr>
              <a:t>Biol</a:t>
            </a:r>
            <a:r>
              <a:rPr lang="en-US" sz="1100" dirty="0">
                <a:solidFill>
                  <a:prstClr val="black"/>
                </a:solidFill>
              </a:rPr>
              <a:t> </a:t>
            </a:r>
            <a:r>
              <a:rPr lang="en-US" sz="1100" dirty="0" err="1">
                <a:solidFill>
                  <a:prstClr val="black"/>
                </a:solidFill>
              </a:rPr>
              <a:t>Ther</a:t>
            </a:r>
            <a:r>
              <a:rPr lang="en-US" sz="1100" dirty="0">
                <a:solidFill>
                  <a:prstClr val="black"/>
                </a:solidFill>
              </a:rPr>
              <a:t>. </a:t>
            </a:r>
            <a:r>
              <a:rPr lang="en-US" sz="1100" b="1" dirty="0" smtClean="0">
                <a:solidFill>
                  <a:prstClr val="black"/>
                </a:solidFill>
              </a:rPr>
              <a:t>14</a:t>
            </a:r>
            <a:r>
              <a:rPr lang="en-US" sz="1100" dirty="0" smtClean="0">
                <a:solidFill>
                  <a:prstClr val="black"/>
                </a:solidFill>
              </a:rPr>
              <a:t>:1455–1464</a:t>
            </a:r>
            <a:r>
              <a:rPr lang="en-US" sz="11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6629622"/>
            <a:ext cx="1665984" cy="2046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224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0762795"/>
              </p:ext>
            </p:extLst>
          </p:nvPr>
        </p:nvGraphicFramePr>
        <p:xfrm>
          <a:off x="228600" y="914400"/>
          <a:ext cx="8763000" cy="5486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9104"/>
                <a:gridCol w="2065873"/>
                <a:gridCol w="1695839"/>
                <a:gridCol w="1783288"/>
                <a:gridCol w="1538896"/>
              </a:tblGrid>
              <a:tr h="335499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MY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600" b="1" dirty="0">
                          <a:solidFill>
                            <a:schemeClr val="bg1"/>
                          </a:solidFill>
                          <a:effectLst/>
                        </a:rPr>
                        <a:t>Organizations</a:t>
                      </a:r>
                      <a:endParaRPr lang="en-MY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MY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600" dirty="0" smtClean="0">
                          <a:solidFill>
                            <a:schemeClr val="bg1"/>
                          </a:solidFill>
                          <a:effectLst/>
                        </a:rPr>
                        <a:t>Cell </a:t>
                      </a:r>
                      <a:r>
                        <a:rPr lang="en-MY" sz="1600" dirty="0">
                          <a:solidFill>
                            <a:schemeClr val="bg1"/>
                          </a:solidFill>
                          <a:effectLst/>
                        </a:rPr>
                        <a:t>lines and EV71 </a:t>
                      </a:r>
                      <a:r>
                        <a:rPr lang="en-MY" sz="1600" dirty="0" smtClean="0">
                          <a:solidFill>
                            <a:schemeClr val="bg1"/>
                          </a:solidFill>
                          <a:effectLst/>
                        </a:rPr>
                        <a:t>vaccine strain</a:t>
                      </a:r>
                      <a:endParaRPr lang="en-MY" sz="1600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2000" dirty="0">
                          <a:solidFill>
                            <a:schemeClr val="bg1"/>
                          </a:solidFill>
                          <a:effectLst/>
                        </a:rPr>
                        <a:t>Clinical trials</a:t>
                      </a:r>
                      <a:endParaRPr lang="en-MY" sz="2000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  <a:tr h="1006498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MY" sz="1400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MY" sz="1400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600" b="1" dirty="0">
                          <a:effectLst/>
                        </a:rPr>
                        <a:t>Dosage </a:t>
                      </a:r>
                      <a:endParaRPr lang="en-MY" sz="1600" b="1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600" b="1" dirty="0" smtClean="0">
                          <a:effectLst/>
                        </a:rPr>
                        <a:t>(</a:t>
                      </a:r>
                      <a:r>
                        <a:rPr lang="en-MY" sz="1600" b="1" dirty="0">
                          <a:effectLst/>
                        </a:rPr>
                        <a:t>µg of EV71 antigen)</a:t>
                      </a:r>
                      <a:endParaRPr lang="en-MY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600" b="1" dirty="0">
                          <a:effectLst/>
                        </a:rPr>
                        <a:t>Population target</a:t>
                      </a:r>
                      <a:endParaRPr lang="en-MY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600" b="1" dirty="0">
                          <a:effectLst/>
                        </a:rPr>
                        <a:t>Current status</a:t>
                      </a:r>
                      <a:endParaRPr lang="en-MY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8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500" b="1" dirty="0">
                          <a:solidFill>
                            <a:srgbClr val="FFFF00"/>
                          </a:solidFill>
                          <a:effectLst/>
                        </a:rPr>
                        <a:t>NHRI (Taiwan)</a:t>
                      </a:r>
                      <a:endParaRPr lang="en-MY" sz="1500" b="1" dirty="0">
                        <a:solidFill>
                          <a:srgbClr val="FFFF0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Vero cell </a:t>
                      </a:r>
                      <a:r>
                        <a:rPr lang="en-MY" sz="1400" b="1" dirty="0" smtClean="0">
                          <a:effectLst/>
                        </a:rPr>
                        <a:t>&amp; </a:t>
                      </a:r>
                      <a:r>
                        <a:rPr lang="en-MY" sz="1400" b="1" dirty="0">
                          <a:effectLst/>
                        </a:rPr>
                        <a:t>EV71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B4 </a:t>
                      </a:r>
                      <a:r>
                        <a:rPr lang="en-MY" sz="1400" b="1" dirty="0" smtClean="0">
                          <a:effectLst/>
                        </a:rPr>
                        <a:t>sub-genotype</a:t>
                      </a:r>
                      <a:endParaRPr lang="en-MY" sz="1400" b="1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(GMP-certified</a:t>
                      </a:r>
                      <a:r>
                        <a:rPr lang="en-MY" sz="1400" b="1" dirty="0" smtClean="0">
                          <a:effectLst/>
                        </a:rPr>
                        <a:t>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5 and 10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Young </a:t>
                      </a:r>
                      <a:r>
                        <a:rPr lang="en-MY" sz="1400" b="1" dirty="0" smtClean="0">
                          <a:effectLst/>
                        </a:rPr>
                        <a:t>adults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20-43 y(60)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>
                          <a:effectLst/>
                        </a:rPr>
                        <a:t>Phase 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>
                          <a:effectLst/>
                        </a:rPr>
                        <a:t>completed</a:t>
                      </a:r>
                      <a:endParaRPr lang="en-MY" sz="1400" b="1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28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500" b="1" dirty="0" err="1">
                          <a:solidFill>
                            <a:srgbClr val="FFFF00"/>
                          </a:solidFill>
                          <a:effectLst/>
                        </a:rPr>
                        <a:t>Sinovac</a:t>
                      </a:r>
                      <a:r>
                        <a:rPr lang="en-MY" sz="1500" b="1" dirty="0">
                          <a:solidFill>
                            <a:srgbClr val="FFFF00"/>
                          </a:solidFill>
                          <a:effectLst/>
                        </a:rPr>
                        <a:t> (China)</a:t>
                      </a:r>
                      <a:endParaRPr lang="en-MY" sz="1500" b="1" dirty="0">
                        <a:solidFill>
                          <a:srgbClr val="FFFF0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Vero cell </a:t>
                      </a:r>
                      <a:r>
                        <a:rPr lang="en-MY" sz="1400" b="1" dirty="0" smtClean="0">
                          <a:effectLst/>
                        </a:rPr>
                        <a:t>&amp; </a:t>
                      </a:r>
                      <a:r>
                        <a:rPr lang="en-MY" sz="1400" b="1" dirty="0">
                          <a:effectLst/>
                        </a:rPr>
                        <a:t>EV71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C4 </a:t>
                      </a:r>
                      <a:r>
                        <a:rPr lang="en-MY" sz="1400" b="1" dirty="0" smtClean="0">
                          <a:effectLst/>
                        </a:rPr>
                        <a:t>sub-genotype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</a:rPr>
                        <a:t>1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</a:rPr>
                        <a:t>young </a:t>
                      </a:r>
                      <a:r>
                        <a:rPr lang="en-MY" sz="1400" b="1" dirty="0">
                          <a:effectLst/>
                        </a:rPr>
                        <a:t>children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and </a:t>
                      </a:r>
                      <a:r>
                        <a:rPr lang="en-MY" sz="1400" b="1" dirty="0" smtClean="0">
                          <a:effectLst/>
                        </a:rPr>
                        <a:t>infants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6-35 </a:t>
                      </a:r>
                      <a:r>
                        <a:rPr lang="en-US" sz="1400" b="1" dirty="0" err="1" smtClean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mo</a:t>
                      </a:r>
                      <a:r>
                        <a:rPr lang="en-US" sz="1400" b="1" dirty="0" smtClean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(10,245)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Phase </a:t>
                      </a:r>
                      <a:r>
                        <a:rPr lang="en-MY" sz="1400" b="1" dirty="0" smtClean="0">
                          <a:effectLst/>
                        </a:rPr>
                        <a:t>3 </a:t>
                      </a:r>
                      <a:r>
                        <a:rPr lang="en-MY" sz="1400" b="1" dirty="0">
                          <a:effectLst/>
                        </a:rPr>
                        <a:t>completed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28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500" b="1" dirty="0">
                          <a:solidFill>
                            <a:srgbClr val="FFFF00"/>
                          </a:solidFill>
                          <a:effectLst/>
                        </a:rPr>
                        <a:t>Beijing </a:t>
                      </a:r>
                      <a:r>
                        <a:rPr lang="en-MY" sz="1500" b="1" dirty="0" err="1">
                          <a:solidFill>
                            <a:srgbClr val="FFFF00"/>
                          </a:solidFill>
                          <a:effectLst/>
                        </a:rPr>
                        <a:t>Vigoo</a:t>
                      </a:r>
                      <a:endParaRPr lang="en-MY" sz="1500" b="1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500" b="1" dirty="0">
                          <a:solidFill>
                            <a:srgbClr val="FFFF00"/>
                          </a:solidFill>
                          <a:effectLst/>
                        </a:rPr>
                        <a:t>(China)</a:t>
                      </a:r>
                      <a:endParaRPr lang="en-MY" sz="1500" b="1" dirty="0">
                        <a:solidFill>
                          <a:srgbClr val="FFFF0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Vero cell </a:t>
                      </a:r>
                      <a:r>
                        <a:rPr lang="en-MY" sz="1400" b="1" dirty="0" smtClean="0">
                          <a:effectLst/>
                        </a:rPr>
                        <a:t>&amp; </a:t>
                      </a:r>
                      <a:r>
                        <a:rPr lang="en-MY" sz="1400" b="1" dirty="0">
                          <a:effectLst/>
                        </a:rPr>
                        <a:t>EV71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C4 </a:t>
                      </a:r>
                      <a:r>
                        <a:rPr lang="en-MY" sz="1400" b="1" dirty="0" smtClean="0">
                          <a:effectLst/>
                        </a:rPr>
                        <a:t>sub-genotype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</a:rPr>
                        <a:t>0.8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</a:rPr>
                        <a:t>young </a:t>
                      </a:r>
                      <a:r>
                        <a:rPr lang="en-MY" sz="1400" b="1" dirty="0">
                          <a:effectLst/>
                        </a:rPr>
                        <a:t>children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and </a:t>
                      </a:r>
                      <a:r>
                        <a:rPr lang="en-MY" sz="1400" b="1" dirty="0" smtClean="0">
                          <a:effectLst/>
                        </a:rPr>
                        <a:t>infants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6-35mo(10,077)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Phase </a:t>
                      </a:r>
                      <a:r>
                        <a:rPr lang="en-MY" sz="1400" b="1" dirty="0" smtClean="0">
                          <a:effectLst/>
                        </a:rPr>
                        <a:t>3 </a:t>
                      </a:r>
                      <a:r>
                        <a:rPr lang="en-MY" sz="1400" b="1" dirty="0">
                          <a:effectLst/>
                        </a:rPr>
                        <a:t>completed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28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500" b="1" dirty="0">
                          <a:solidFill>
                            <a:srgbClr val="FFFF00"/>
                          </a:solidFill>
                          <a:effectLst/>
                        </a:rPr>
                        <a:t>CAMS (China)</a:t>
                      </a:r>
                      <a:endParaRPr lang="en-MY" sz="1500" b="1" dirty="0">
                        <a:solidFill>
                          <a:srgbClr val="FFFF0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Human diploid cell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KMB-17 </a:t>
                      </a:r>
                      <a:r>
                        <a:rPr lang="en-MY" sz="1400" b="1" dirty="0" smtClean="0">
                          <a:effectLst/>
                        </a:rPr>
                        <a:t>&amp; </a:t>
                      </a:r>
                      <a:r>
                        <a:rPr lang="en-MY" sz="1400" b="1" dirty="0">
                          <a:effectLst/>
                        </a:rPr>
                        <a:t>EV71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C4 </a:t>
                      </a:r>
                      <a:r>
                        <a:rPr lang="en-MY" sz="1400" b="1" dirty="0" smtClean="0">
                          <a:effectLst/>
                        </a:rPr>
                        <a:t>sub-genotype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</a:rPr>
                        <a:t>0.25</a:t>
                      </a:r>
                      <a:endParaRPr lang="en-MY" sz="1400" b="1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 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</a:rPr>
                        <a:t>young </a:t>
                      </a:r>
                      <a:r>
                        <a:rPr lang="en-MY" sz="1400" b="1" dirty="0">
                          <a:effectLst/>
                        </a:rPr>
                        <a:t>children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and </a:t>
                      </a:r>
                      <a:r>
                        <a:rPr lang="en-MY" sz="1400" b="1" dirty="0" smtClean="0">
                          <a:effectLst/>
                        </a:rPr>
                        <a:t>infants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6-71 </a:t>
                      </a:r>
                      <a:r>
                        <a:rPr lang="en-US" sz="1400" b="1" dirty="0" err="1" smtClean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mo</a:t>
                      </a:r>
                      <a:r>
                        <a:rPr lang="en-US" sz="1400" b="1" dirty="0" smtClean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SimSun"/>
                          <a:cs typeface="Times New Roman"/>
                        </a:rPr>
                        <a:t>(12,000)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Phase </a:t>
                      </a:r>
                      <a:r>
                        <a:rPr lang="en-MY" sz="1400" b="1" dirty="0" smtClean="0">
                          <a:effectLst/>
                        </a:rPr>
                        <a:t>3 </a:t>
                      </a:r>
                      <a:r>
                        <a:rPr lang="en-MY" sz="1400" b="1" dirty="0">
                          <a:effectLst/>
                        </a:rPr>
                        <a:t>completed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28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500" b="1" dirty="0" err="1">
                          <a:solidFill>
                            <a:srgbClr val="FFFF00"/>
                          </a:solidFill>
                          <a:effectLst/>
                        </a:rPr>
                        <a:t>Inviragen</a:t>
                      </a:r>
                      <a:endParaRPr lang="en-MY" sz="1500" b="1" dirty="0">
                        <a:solidFill>
                          <a:srgbClr val="FFFF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500" b="1" dirty="0">
                          <a:solidFill>
                            <a:srgbClr val="FFFF00"/>
                          </a:solidFill>
                          <a:effectLst/>
                        </a:rPr>
                        <a:t>(Singapore)</a:t>
                      </a:r>
                      <a:endParaRPr lang="en-MY" sz="1500" b="1" dirty="0">
                        <a:solidFill>
                          <a:srgbClr val="FFFF0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Vero cell </a:t>
                      </a:r>
                      <a:r>
                        <a:rPr lang="en-MY" sz="1400" b="1" dirty="0" smtClean="0">
                          <a:effectLst/>
                        </a:rPr>
                        <a:t>&amp;</a:t>
                      </a:r>
                      <a:endParaRPr lang="en-MY" sz="1400" b="1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EV71 B3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 smtClean="0">
                          <a:effectLst/>
                        </a:rPr>
                        <a:t>Sub-genotype 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0.3 and 3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Young </a:t>
                      </a:r>
                      <a:r>
                        <a:rPr lang="en-MY" sz="1400" b="1" dirty="0" smtClean="0">
                          <a:effectLst/>
                        </a:rPr>
                        <a:t>adults(36)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Phase 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MY" sz="1400" b="1" dirty="0">
                          <a:effectLst/>
                        </a:rPr>
                        <a:t>completed</a:t>
                      </a:r>
                      <a:endParaRPr lang="en-MY" sz="1400" b="1" dirty="0">
                        <a:solidFill>
                          <a:srgbClr val="365F91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477944" cy="98072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Inactivated Vaccines against EV71</a:t>
            </a:r>
            <a:endParaRPr lang="en-MY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592752"/>
            <a:ext cx="9145392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</a:rPr>
              <a:t>Kung YA, </a:t>
            </a:r>
            <a:r>
              <a:rPr lang="en-US" sz="1200" i="1" dirty="0">
                <a:solidFill>
                  <a:prstClr val="black"/>
                </a:solidFill>
              </a:rPr>
              <a:t>et al. </a:t>
            </a:r>
            <a:r>
              <a:rPr lang="en-US" sz="1200" dirty="0">
                <a:solidFill>
                  <a:prstClr val="black"/>
                </a:solidFill>
              </a:rPr>
              <a:t>(2014). Update on the development of </a:t>
            </a:r>
            <a:r>
              <a:rPr lang="en-US" sz="1200" dirty="0" err="1">
                <a:solidFill>
                  <a:prstClr val="black"/>
                </a:solidFill>
              </a:rPr>
              <a:t>enterovirus</a:t>
            </a:r>
            <a:r>
              <a:rPr lang="en-US" sz="1200" dirty="0">
                <a:solidFill>
                  <a:prstClr val="black"/>
                </a:solidFill>
              </a:rPr>
              <a:t> 71 vaccines. Expert </a:t>
            </a:r>
            <a:r>
              <a:rPr lang="en-US" sz="1200" dirty="0" err="1">
                <a:solidFill>
                  <a:prstClr val="black"/>
                </a:solidFill>
              </a:rPr>
              <a:t>Opin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Biol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Ther</a:t>
            </a:r>
            <a:r>
              <a:rPr lang="en-US" sz="1200" dirty="0">
                <a:solidFill>
                  <a:prstClr val="black"/>
                </a:solidFill>
              </a:rPr>
              <a:t>. </a:t>
            </a:r>
            <a:r>
              <a:rPr lang="en-US" sz="1200" b="1" dirty="0">
                <a:solidFill>
                  <a:prstClr val="black"/>
                </a:solidFill>
              </a:rPr>
              <a:t>14</a:t>
            </a:r>
            <a:r>
              <a:rPr lang="en-US" sz="1200" dirty="0">
                <a:solidFill>
                  <a:prstClr val="black"/>
                </a:solidFill>
              </a:rPr>
              <a:t>:1455–1464</a:t>
            </a:r>
            <a:r>
              <a:rPr lang="en-US" sz="1200" dirty="0" smtClean="0">
                <a:solidFill>
                  <a:prstClr val="black"/>
                </a:solidFill>
              </a:rPr>
              <a:t>.</a:t>
            </a:r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84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616624"/>
          </a:xfrm>
        </p:spPr>
        <p:txBody>
          <a:bodyPr>
            <a:normAutofit/>
          </a:bodyPr>
          <a:lstStyle/>
          <a:p>
            <a:pPr marL="18288" indent="0" algn="just">
              <a:buNone/>
            </a:pPr>
            <a:r>
              <a:rPr lang="en-AU" sz="16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Vaccine Producer          Beijing </a:t>
            </a:r>
            <a:r>
              <a:rPr lang="en-AU" sz="1600" b="1" u="sng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Vigoo</a:t>
            </a:r>
            <a:r>
              <a:rPr lang="en-AU" sz="16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AU" sz="1600" b="1" u="sng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Sinovac</a:t>
            </a:r>
            <a:r>
              <a:rPr lang="en-AU" sz="16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Biotech                          IMB, CAMS</a:t>
            </a:r>
          </a:p>
          <a:p>
            <a:pPr marL="18288" indent="0">
              <a:buNone/>
            </a:pP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Trial population                10245		10007			12000</a:t>
            </a:r>
          </a:p>
          <a:p>
            <a:pPr marL="18288" indent="0">
              <a:buNone/>
            </a:pP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(month)                       6-35			6-35			6-71</a:t>
            </a:r>
          </a:p>
          <a:p>
            <a:pPr marL="18288" indent="0">
              <a:buNone/>
            </a:pP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Dosing 		         320 U		400U			100U</a:t>
            </a:r>
          </a:p>
          <a:p>
            <a:pPr marL="18288" indent="0">
              <a:buNone/>
            </a:pP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Immunization                    0, 28 days		0, 28 days 			0,28 days</a:t>
            </a:r>
          </a:p>
          <a:p>
            <a:pPr marL="18288" indent="0">
              <a:buNone/>
            </a:pP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Adjuvant                            Alum 0.18 mg 		Alum			 Alum </a:t>
            </a:r>
          </a:p>
          <a:p>
            <a:pPr marL="18288" indent="0">
              <a:buNone/>
            </a:pP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Viral strain                       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FY7VP5/AH/CHN/2008	EV71 strain H07		An EV71 strain</a:t>
            </a:r>
          </a:p>
          <a:p>
            <a:pPr marL="18288" indent="0">
              <a:buNone/>
            </a:pPr>
            <a:r>
              <a:rPr lang="en-A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(genotype C4a)		(genotype C4a)		(genotype C4a) </a:t>
            </a:r>
          </a:p>
          <a:p>
            <a:pPr marL="18288" indent="0">
              <a:buNone/>
            </a:pPr>
            <a:r>
              <a:rPr lang="en-A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Seroconversion</a:t>
            </a: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91.7% (day56)		88.1(day56)		100%(day56)</a:t>
            </a:r>
          </a:p>
          <a:p>
            <a:pPr marL="18288" indent="0">
              <a:buNone/>
            </a:pP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VNA(GMT) 	        92(1y)		191(1y)			170(4 </a:t>
            </a:r>
            <a:r>
              <a:rPr lang="en-A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wk</a:t>
            </a:r>
            <a:r>
              <a:rPr lang="en-A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8288" indent="0">
              <a:buNone/>
            </a:pPr>
            <a:r>
              <a:rPr lang="en-A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Vaccine Efficacy               90.0% 		94.8%			97.4%</a:t>
            </a:r>
          </a:p>
          <a:p>
            <a:pPr marL="18288" indent="0">
              <a:buNone/>
            </a:pPr>
            <a:r>
              <a:rPr lang="en-A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(EV71-Associated </a:t>
            </a:r>
          </a:p>
          <a:p>
            <a:pPr marL="18288" indent="0">
              <a:buNone/>
            </a:pPr>
            <a:r>
              <a:rPr lang="en-A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HFMD</a:t>
            </a:r>
          </a:p>
          <a:p>
            <a:pPr marL="18288" indent="0">
              <a:buNone/>
            </a:pPr>
            <a:endParaRPr lang="en-AU" sz="1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buNone/>
            </a:pPr>
            <a:r>
              <a:rPr lang="en-A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Vaccine Efficacy               80.4%		 88.0%			No data                          </a:t>
            </a:r>
          </a:p>
          <a:p>
            <a:pPr marL="18288" indent="0">
              <a:buNone/>
            </a:pPr>
            <a:r>
              <a:rPr lang="en-A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(EV71-related      </a:t>
            </a:r>
          </a:p>
          <a:p>
            <a:pPr marL="18288" indent="0">
              <a:buNone/>
            </a:pPr>
            <a:r>
              <a:rPr lang="en-A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Disease)         </a:t>
            </a:r>
          </a:p>
          <a:p>
            <a:pPr marL="18288" indent="0">
              <a:buNone/>
            </a:pPr>
            <a:r>
              <a:rPr lang="en-A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Chinese reference standard is 421.1U/µg.  </a:t>
            </a:r>
            <a:r>
              <a:rPr lang="en-AU" sz="1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Seroconversion</a:t>
            </a:r>
            <a:r>
              <a:rPr lang="en-A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4 fold increase in baseline NT </a:t>
            </a:r>
          </a:p>
          <a:p>
            <a:pPr marL="18288" indent="0">
              <a:buNone/>
            </a:pPr>
            <a:r>
              <a:rPr lang="en-A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: Chong P, Liu CC, Chow YH et al.(2014) Review of </a:t>
            </a:r>
            <a:r>
              <a:rPr lang="en-AU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Enterovirus</a:t>
            </a:r>
            <a:r>
              <a:rPr lang="en-A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Vaccines. CID.                               </a:t>
            </a:r>
            <a:endParaRPr lang="en-A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-99393"/>
            <a:ext cx="7992888" cy="936105"/>
          </a:xfrm>
        </p:spPr>
        <p:txBody>
          <a:bodyPr/>
          <a:lstStyle/>
          <a:p>
            <a:r>
              <a:rPr lang="en-AU" sz="36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Features of Three EV71 vaccines</a:t>
            </a:r>
            <a:endParaRPr lang="en-AU" sz="36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095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15616" y="1268760"/>
            <a:ext cx="7128792" cy="5328592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 at least one booster dose as the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NtAb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titre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decreased 50% after 6 months.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anti-EV-A71 VNA of 1:16 is associated with protection against HFMD caused by EV-A71.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against HFMD associated disease requires VNA of 1:32.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1year VNA 99% (&gt;1:8) &amp; 92%(&gt;1:16)</a:t>
            </a:r>
          </a:p>
          <a:p>
            <a:pPr marL="1828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EV71 inactivated vaccine elicit antibody responses that cross-neutralized different EV71 sub-genotypes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Vaccinated with a C4a vaccine.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A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Zhang </a:t>
            </a:r>
            <a:r>
              <a:rPr lang="en-AU" sz="2400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</a:t>
            </a:r>
            <a:r>
              <a:rPr lang="en-A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(2014) showed that the </a:t>
            </a:r>
            <a:r>
              <a:rPr lang="en-A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VNA </a:t>
            </a:r>
            <a:r>
              <a:rPr lang="en-A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titres raised against C4a were higher </a:t>
            </a:r>
            <a:r>
              <a:rPr lang="en-A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against </a:t>
            </a:r>
            <a:r>
              <a:rPr lang="en-AU" sz="2400" b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subgenotypes</a:t>
            </a:r>
            <a:r>
              <a:rPr lang="en-A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B4, B5, C2 and C5 than C4a</a:t>
            </a:r>
            <a:r>
              <a:rPr lang="en-A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7543800" cy="936104"/>
          </a:xfrm>
        </p:spPr>
        <p:txBody>
          <a:bodyPr/>
          <a:lstStyle/>
          <a:p>
            <a:r>
              <a:rPr lang="en-AU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Inactivated EV71 Vaccine</a:t>
            </a:r>
            <a:endParaRPr lang="en-AU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567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543800" cy="1440160"/>
          </a:xfrm>
        </p:spPr>
        <p:txBody>
          <a:bodyPr/>
          <a:lstStyle/>
          <a:p>
            <a:r>
              <a:rPr lang="en-US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Formalin-inactivated EV71 vaccine induced Cross-Neutralizing Antibodies in Taiwan </a:t>
            </a:r>
            <a:endParaRPr lang="en-MY" sz="32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28800"/>
            <a:ext cx="7704856" cy="4392488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I clinical Trial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Sixty adults were vaccinated with an inactivated EV71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ub-genotype B4 strain.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Induce strong cross-neutralizing antibody responses in &gt;85% of vaccinees  against sub-genotypes B1, B5, C4a.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Weak response against C4b and no VNA against C2.</a:t>
            </a:r>
            <a:endParaRPr lang="en-MY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focus on: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Cross protection against various pandemic strains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 changes of EV71 epidemic strains</a:t>
            </a:r>
            <a:endParaRPr lang="en-MY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98892"/>
            <a:ext cx="851217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ysClr val="windowText" lastClr="000000"/>
                </a:solidFill>
              </a:rPr>
              <a:t>Chou,AH</a:t>
            </a:r>
            <a:r>
              <a:rPr lang="en-US" sz="1400" b="1" dirty="0" smtClean="0">
                <a:solidFill>
                  <a:sysClr val="windowText" lastClr="000000"/>
                </a:solidFill>
              </a:rPr>
              <a:t>, </a:t>
            </a:r>
            <a:r>
              <a:rPr lang="en-US" sz="1400" b="1" dirty="0" err="1" smtClean="0">
                <a:solidFill>
                  <a:sysClr val="windowText" lastClr="000000"/>
                </a:solidFill>
              </a:rPr>
              <a:t>Liu,CC</a:t>
            </a:r>
            <a:r>
              <a:rPr lang="en-US" sz="1400" b="1" dirty="0" smtClean="0">
                <a:solidFill>
                  <a:sysClr val="windowText" lastClr="000000"/>
                </a:solidFill>
              </a:rPr>
              <a:t> and Chang JY et al.(2013) </a:t>
            </a:r>
            <a:r>
              <a:rPr lang="en-US" sz="1400" b="1" dirty="0" err="1" smtClean="0">
                <a:solidFill>
                  <a:sysClr val="windowText" lastClr="000000"/>
                </a:solidFill>
              </a:rPr>
              <a:t>PLoS</a:t>
            </a:r>
            <a:r>
              <a:rPr lang="en-US" sz="1400" b="1" dirty="0" smtClean="0">
                <a:solidFill>
                  <a:sysClr val="windowText" lastClr="000000"/>
                </a:solidFill>
              </a:rPr>
              <a:t> One 8(11): e79783</a:t>
            </a:r>
            <a:endParaRPr lang="en-MY" sz="1400" b="1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270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87624" y="341784"/>
            <a:ext cx="7239000" cy="1143000"/>
          </a:xfrm>
        </p:spPr>
        <p:txBody>
          <a:bodyPr>
            <a:noAutofit/>
          </a:bodyPr>
          <a:lstStyle/>
          <a:p>
            <a:r>
              <a:rPr lang="en-US" sz="4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of Inactivated Vaccine</a:t>
            </a:r>
            <a:endParaRPr lang="en-MY" sz="40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71600" y="1628800"/>
            <a:ext cx="7056784" cy="4392488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MY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Inactivated </a:t>
            </a:r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vaccines only initiate </a:t>
            </a:r>
            <a:r>
              <a:rPr lang="en-MY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humoral </a:t>
            </a:r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immunity and </a:t>
            </a:r>
            <a:r>
              <a:rPr lang="en-MY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lacks cellular immunity </a:t>
            </a:r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(CD8</a:t>
            </a:r>
            <a:r>
              <a:rPr lang="en-MY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 cells) </a:t>
            </a:r>
            <a:r>
              <a:rPr lang="en-MY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responses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MY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esearch indicates </a:t>
            </a:r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cellular immunity and </a:t>
            </a:r>
            <a:r>
              <a:rPr lang="en-MY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not humoral immunity </a:t>
            </a:r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determines the clinical outcome of EV71 infections (</a:t>
            </a:r>
            <a:r>
              <a:rPr lang="en-MY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 </a:t>
            </a:r>
            <a:r>
              <a:rPr lang="en-MY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en-MY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MY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2006).</a:t>
            </a:r>
            <a:endParaRPr lang="en-US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most of the fatal cases, there were 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lower 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cytokines &amp;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interferons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(TNF-α, Th1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IL-6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difference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level of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VNA titers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mild, severe and fatal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cases.</a:t>
            </a:r>
            <a:endParaRPr lang="en-MY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6581001"/>
            <a:ext cx="9145392" cy="276999"/>
          </a:xfrm>
          <a:prstGeom prst="rect">
            <a:avLst/>
          </a:prstGeom>
          <a:solidFill>
            <a:srgbClr val="4F81BD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304800" indent="-304800"/>
            <a:r>
              <a:rPr lang="en-MY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Chang, </a:t>
            </a:r>
            <a:r>
              <a:rPr lang="en-US" sz="1200" i="1" kern="0" dirty="0">
                <a:solidFill>
                  <a:prstClr val="black"/>
                </a:solidFill>
              </a:rPr>
              <a:t>et al.</a:t>
            </a:r>
            <a:r>
              <a:rPr lang="en-US" sz="1200" kern="0" dirty="0">
                <a:solidFill>
                  <a:prstClr val="black"/>
                </a:solidFill>
              </a:rPr>
              <a:t> </a:t>
            </a:r>
            <a:r>
              <a:rPr lang="en-MY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MY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2006). Status of cellular rather than humoral immunity is correlated with clinical outcome of </a:t>
            </a:r>
            <a:r>
              <a:rPr lang="en-MY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enterovirus</a:t>
            </a:r>
            <a:r>
              <a:rPr lang="en-MY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71. </a:t>
            </a:r>
            <a:r>
              <a:rPr lang="en-MY" sz="12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Ped</a:t>
            </a:r>
            <a:r>
              <a:rPr lang="en-MY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Res</a:t>
            </a:r>
            <a:r>
              <a:rPr lang="en-MY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MY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60</a:t>
            </a:r>
            <a:r>
              <a:rPr lang="en-MY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:466–471.</a:t>
            </a:r>
          </a:p>
        </p:txBody>
      </p:sp>
    </p:spTree>
    <p:extLst>
      <p:ext uri="{BB962C8B-B14F-4D97-AF65-F5344CB8AC3E}">
        <p14:creationId xmlns:p14="http://schemas.microsoft.com/office/powerpoint/2010/main" val="195346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484784"/>
            <a:ext cx="8208912" cy="5040560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ideal EV-A71 vaccine should be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nexpensive, safe, compatible with large scale production, easy to administer and acceptable by the parents.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Companies in the Asia Pacific lack the experience and expertise to take a new vaccine from research to product launch.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 on culture medium and production systems are unavailable.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Roller bottle and cell factory technologies are easy to implement but labor intensive.</a:t>
            </a:r>
            <a:endParaRPr lang="en-MY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43800" cy="108012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 for Inactivated Vaccine Registration</a:t>
            </a:r>
            <a:endParaRPr lang="en-MY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595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315699"/>
            <a:ext cx="7272808" cy="5328592"/>
          </a:xfrm>
        </p:spPr>
        <p:txBody>
          <a:bodyPr>
            <a:normAutofit lnSpcReduction="10000"/>
          </a:bodyPr>
          <a:lstStyle/>
          <a:p>
            <a:pPr marL="18288" indent="0">
              <a:buNone/>
            </a:pPr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scale production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Explore the use of bioreactors,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microcarriers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perfusion technology which could increase cell growth and virus yield.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 efficient downstream chromatographic purification step/s.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Routine immunization with a 70% efficacious EV-A71 vaccine which is sold at below USD25 per dose in developing countries.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buNone/>
            </a:pP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Chong P, Liu CC, Chow YH et al. (2014)Review of </a:t>
            </a:r>
            <a:r>
              <a:rPr lang="en-US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Enterovirus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vaccines. CID.</a:t>
            </a:r>
            <a:endParaRPr lang="en-MY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87624" y="-4419872"/>
            <a:ext cx="7543800" cy="576064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Manufacturing and Cost</a:t>
            </a:r>
            <a:endParaRPr lang="en-MY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237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3608" y="1556792"/>
            <a:ext cx="7185992" cy="513514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reported severe cases of vaccine related diseases and immune-pathological responses in Phase III trials involving over 30,000 infants and children.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Safety profiles need to be further evaluated in Phase IV clinical trials following market entry.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Selection and applicability of the current vaccine strain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(Current epidemic strains -C2, C4,C5, B4 and B5).                Emerging new genotypes?	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Co-administration with other EPI vaccines containing Poliovirus,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Bordotella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pertussis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Haemophilus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influenza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 B, diphtheria toxoid and tetanus toxoid to see the interactions between EV-A71 vaccine and other EPI vaccines in future clinical trials.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MY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0"/>
            <a:ext cx="7543800" cy="110304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Monitoring Vaccine Safety and Applicability after Market Entry</a:t>
            </a:r>
            <a:endParaRPr lang="en-MY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728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1600" y="1412776"/>
            <a:ext cx="7488832" cy="5256584"/>
          </a:xfrm>
        </p:spPr>
        <p:txBody>
          <a:bodyPr/>
          <a:lstStyle/>
          <a:p>
            <a:pPr marL="18288" indent="0"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HFMD caused mainly by CV-A16 and EV-A71.</a:t>
            </a:r>
          </a:p>
          <a:p>
            <a:pPr marL="18288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severe cases and deaths caused by CV-A16 are lower than EV-A71.</a:t>
            </a:r>
          </a:p>
          <a:p>
            <a:pPr marL="18288" indent="0"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HFMD in China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:10,714,237 survivors and 3046 deaths (2008-2014), with a fatality rate of 0.03%.</a:t>
            </a:r>
          </a:p>
          <a:p>
            <a:pPr marL="18288" indent="0"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FI-EV-A71 vaccine is ineffective against CVA16.</a:t>
            </a:r>
          </a:p>
          <a:p>
            <a:pPr marL="18288" indent="0"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a push to develop a bivalent EV-A71 and CVA-16 vaccine.</a:t>
            </a:r>
          </a:p>
          <a:p>
            <a:pPr marL="18288" indent="0"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there is need to carry out molecular epidemiological analysis .</a:t>
            </a:r>
          </a:p>
          <a:p>
            <a:pPr marL="18288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Xu showed that in Shanghai, China (May 2010-April, 2011)</a:t>
            </a:r>
          </a:p>
          <a:p>
            <a:pPr marL="18288" indent="0">
              <a:buNone/>
            </a:pP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EV-A71 (63.8%)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CA10 (9.0%), CA6(8.3%), </a:t>
            </a:r>
            <a:r>
              <a:rPr lang="en-US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CA16(6.9%)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,CA12(2.4%) and CA4(1.4%)</a:t>
            </a:r>
          </a:p>
          <a:p>
            <a:pPr marL="18288" indent="0">
              <a:buNone/>
            </a:pPr>
            <a:endParaRPr lang="en-MY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56444"/>
            <a:ext cx="7543800" cy="1140308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Perspective of EV-A71 </a:t>
            </a:r>
            <a:b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Vaccine Research</a:t>
            </a:r>
            <a:endParaRPr lang="en-MY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860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7240" y="1700808"/>
            <a:ext cx="7827208" cy="48245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FI-EV-A71 vaccine, there is a need to implement international standardization of vaccine quality control under WHO guidance.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NIFDC and National Institute for Biological Standards and Control(NIBSC) to develop EV-A71 vaccine quantitative standards for : </a:t>
            </a:r>
          </a:p>
          <a:p>
            <a:pPr marL="18288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Neutralizing antibodies </a:t>
            </a:r>
          </a:p>
          <a:p>
            <a:pPr marL="18288" indent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Antigens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Cross-protective effects of vaccines –current genotypes and future epidemic strains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of genotype classification and antigenicity</a:t>
            </a:r>
          </a:p>
          <a:p>
            <a:endParaRPr lang="en-MY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188640"/>
            <a:ext cx="7543800" cy="1296144"/>
          </a:xfrm>
        </p:spPr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Perspective of EV-A71 </a:t>
            </a:r>
            <a:b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Vaccine Research</a:t>
            </a:r>
            <a:endParaRPr lang="en-MY" sz="3600" dirty="0"/>
          </a:p>
        </p:txBody>
      </p:sp>
    </p:spTree>
    <p:extLst>
      <p:ext uri="{BB962C8B-B14F-4D97-AF65-F5344CB8AC3E}">
        <p14:creationId xmlns:p14="http://schemas.microsoft.com/office/powerpoint/2010/main" val="293750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1376418"/>
            <a:ext cx="8191872" cy="5328592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Virus Like Particles as EV-A71 vaccine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Zhang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.(2015) reported high yield production of recombinant VLPs of EV-A71(150mgVLP/L)by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Pichia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pastoris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Higher yield than VLPs produced by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baculovirus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/insect cell expression system (64.3 mg/L). Overall cost of insect cell culture is high.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Neutralizing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titre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baculovirus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formulated with CFA/IFA adjuvants is 1/160.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Neutralizing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titre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FI-EV-A71 formulated in alum is 1/640.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companies are currently evaluating the commercial potential of VLPs of EV-A71.</a:t>
            </a:r>
          </a:p>
          <a:p>
            <a:pPr marL="18288" indent="0">
              <a:buNone/>
            </a:pPr>
            <a:endParaRPr lang="en-MY" sz="20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188640"/>
            <a:ext cx="7543800" cy="1152128"/>
          </a:xfrm>
        </p:spPr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Perspective of EV-A71 </a:t>
            </a:r>
            <a:b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Vaccine Research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2255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19672" y="2132856"/>
            <a:ext cx="6096000" cy="3657599"/>
          </a:xfrm>
        </p:spPr>
        <p:txBody>
          <a:bodyPr/>
          <a:lstStyle/>
          <a:p>
            <a:pPr lvl="0"/>
            <a:endParaRPr lang="en-US" sz="1400" b="1" dirty="0"/>
          </a:p>
          <a:p>
            <a:endParaRPr lang="en-MY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228601"/>
            <a:ext cx="7543800" cy="680119"/>
          </a:xfrm>
        </p:spPr>
        <p:txBody>
          <a:bodyPr/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Potential Antivirals</a:t>
            </a:r>
            <a:endParaRPr lang="en-MY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aptur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980728"/>
            <a:ext cx="8208912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50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15616" y="2077268"/>
            <a:ext cx="7272808" cy="8294762"/>
          </a:xfrm>
        </p:spPr>
        <p:txBody>
          <a:bodyPr/>
          <a:lstStyle/>
          <a:p>
            <a:endParaRPr lang="en-MY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59632" y="-4988767"/>
            <a:ext cx="7543800" cy="5650504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Potential Antiviral Agents</a:t>
            </a:r>
            <a:endParaRPr lang="en-MY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8" descr="http://www.virologyj.com/content/figures/1743-422X-10-28-1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8208912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847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7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3224" y="116633"/>
            <a:ext cx="7543800" cy="288031"/>
          </a:xfrm>
        </p:spPr>
        <p:txBody>
          <a:bodyPr/>
          <a:lstStyle/>
          <a:p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Vivo-</a:t>
            </a:r>
            <a:r>
              <a:rPr lang="en-US" sz="20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Morpholino</a:t>
            </a:r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Oligomers against EV-A71</a:t>
            </a:r>
            <a:endParaRPr lang="en-MY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" y="476672"/>
            <a:ext cx="793122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169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1923</TotalTime>
  <Words>1468</Words>
  <Application>Microsoft Office PowerPoint</Application>
  <PresentationFormat>On-screen Show (4:3)</PresentationFormat>
  <Paragraphs>317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SimSun</vt:lpstr>
      <vt:lpstr>Arial</vt:lpstr>
      <vt:lpstr>Calibri</vt:lpstr>
      <vt:lpstr>Palatino Linotype</vt:lpstr>
      <vt:lpstr>Times New Roman</vt:lpstr>
      <vt:lpstr>Wingdings</vt:lpstr>
      <vt:lpstr>Elemental</vt:lpstr>
      <vt:lpstr>Enterovirus 71: Candidates for Vaccines and Antivirals </vt:lpstr>
      <vt:lpstr>Enterovirus 71: Candidates for Vaccines and Antivirals</vt:lpstr>
      <vt:lpstr>Enterovirus 71: Candidates for Vaccines and Antivirals</vt:lpstr>
      <vt:lpstr>Enterovirus 71 (EV71)</vt:lpstr>
      <vt:lpstr>Clinical Management</vt:lpstr>
      <vt:lpstr>Enterovirus 71</vt:lpstr>
      <vt:lpstr>Genotypes and Subgenotypes  of Enterovirus 71 (EV-A71)</vt:lpstr>
      <vt:lpstr>Phylogenetic Tree of EV-A71</vt:lpstr>
      <vt:lpstr>PowerPoint Presentation</vt:lpstr>
      <vt:lpstr>Inactivated Vaccines against EV71</vt:lpstr>
      <vt:lpstr>Key Features of Three EV71 vaccines</vt:lpstr>
      <vt:lpstr>Inactivated EV71 Vaccine</vt:lpstr>
      <vt:lpstr>Formalin-inactivated EV71 vaccine induced Cross-Neutralizing Antibodies in Taiwan </vt:lpstr>
      <vt:lpstr>Disadvantages of Inactivated Vaccine</vt:lpstr>
      <vt:lpstr>Challenges for Inactivated Vaccine Registration</vt:lpstr>
      <vt:lpstr>Manufacturing and Cost</vt:lpstr>
      <vt:lpstr>Monitoring Vaccine Safety and Applicability after Market Entry</vt:lpstr>
      <vt:lpstr>Future Perspective of EV-A71  Vaccine Research</vt:lpstr>
      <vt:lpstr>Future Perspective of EV-A71  Vaccine Research</vt:lpstr>
      <vt:lpstr>Future Perspective of EV-A71  Vaccine Research</vt:lpstr>
      <vt:lpstr>Development of Potential Antivirals</vt:lpstr>
      <vt:lpstr>           Potential Antiviral Agents</vt:lpstr>
      <vt:lpstr>Development of Vivo-Morpholino Oligomers against EV-A71</vt:lpstr>
    </vt:vector>
  </TitlesOfParts>
  <Company>Burnet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Enterovirus 71: Candidates for Vaccines and Antivirals</dc:title>
  <dc:creator>Chit Laa Poh</dc:creator>
  <cp:lastModifiedBy>Prof. Poh Chit Laa</cp:lastModifiedBy>
  <cp:revision>136</cp:revision>
  <dcterms:created xsi:type="dcterms:W3CDTF">2015-04-27T06:02:06Z</dcterms:created>
  <dcterms:modified xsi:type="dcterms:W3CDTF">2015-08-15T06:00:54Z</dcterms:modified>
</cp:coreProperties>
</file>