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4" autoAdjust="0"/>
    <p:restoredTop sz="94660"/>
  </p:normalViewPr>
  <p:slideViewPr>
    <p:cSldViewPr>
      <p:cViewPr varScale="1">
        <p:scale>
          <a:sx n="48" d="100"/>
          <a:sy n="48" d="100"/>
        </p:scale>
        <p:origin x="-1560" y="-10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1112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288709" y="9245600"/>
            <a:ext cx="414682" cy="330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 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6288709" y="9251950"/>
            <a:ext cx="414682" cy="330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t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ctrTitle"/>
          </p:nvPr>
        </p:nvSpPr>
        <p:spPr>
          <a:xfrm>
            <a:off x="471487" y="1638300"/>
            <a:ext cx="11818046" cy="3302000"/>
          </a:xfrm>
          <a:prstGeom prst="rect">
            <a:avLst/>
          </a:prstGeom>
        </p:spPr>
        <p:txBody>
          <a:bodyPr/>
          <a:lstStyle/>
          <a:p>
            <a:pPr defTabSz="533400">
              <a:lnSpc>
                <a:spcPct val="150000"/>
              </a:lnSpc>
              <a:tabLst>
                <a:tab pos="533400" algn="l"/>
                <a:tab pos="1066800" algn="l"/>
                <a:tab pos="1600200" algn="l"/>
                <a:tab pos="2133600" algn="l"/>
                <a:tab pos="2667000" algn="l"/>
                <a:tab pos="3200400" algn="l"/>
                <a:tab pos="3733800" algn="l"/>
                <a:tab pos="4267200" algn="l"/>
                <a:tab pos="4800600" algn="l"/>
                <a:tab pos="5067300" algn="l"/>
                <a:tab pos="5067300" algn="l"/>
              </a:tabLst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Coagulation factor IX regulates cell migration and adhesion </a:t>
            </a:r>
            <a:r>
              <a:rPr b="1" i="1" dirty="0"/>
              <a:t>in vitro</a:t>
            </a:r>
            <a:endParaRPr i="1" dirty="0"/>
          </a:p>
        </p:txBody>
      </p:sp>
      <p:sp>
        <p:nvSpPr>
          <p:cNvPr id="120" name="Shape 120"/>
          <p:cNvSpPr>
            <a:spLocks noGrp="1"/>
          </p:cNvSpPr>
          <p:nvPr>
            <p:ph type="subTitle" sz="quarter" idx="1"/>
          </p:nvPr>
        </p:nvSpPr>
        <p:spPr>
          <a:xfrm>
            <a:off x="1270000" y="5035550"/>
            <a:ext cx="10464800" cy="1130300"/>
          </a:xfrm>
          <a:prstGeom prst="rect">
            <a:avLst/>
          </a:prstGeom>
        </p:spPr>
        <p:txBody>
          <a:bodyPr/>
          <a:lstStyle/>
          <a:p>
            <a:pPr defTabSz="325374">
              <a:lnSpc>
                <a:spcPct val="150000"/>
              </a:lnSpc>
              <a:tabLst>
                <a:tab pos="317500" algn="l"/>
                <a:tab pos="647700" algn="l"/>
                <a:tab pos="965200" algn="l"/>
                <a:tab pos="1295400" algn="l"/>
                <a:tab pos="1625600" algn="l"/>
                <a:tab pos="1943100" algn="l"/>
                <a:tab pos="2273300" algn="l"/>
                <a:tab pos="2590800" algn="l"/>
                <a:tab pos="2921000" algn="l"/>
                <a:tab pos="3086100" algn="l"/>
                <a:tab pos="3086100" algn="l"/>
              </a:tabLst>
              <a:defRPr sz="1708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Chiaki </a:t>
            </a:r>
            <a:r>
              <a:rPr dirty="0" err="1"/>
              <a:t>Hidai</a:t>
            </a:r>
            <a:endParaRPr dirty="0">
              <a:latin typeface="Century"/>
              <a:ea typeface="Century"/>
              <a:cs typeface="Century"/>
              <a:sym typeface="Century"/>
            </a:endParaRPr>
          </a:p>
          <a:p>
            <a:pPr defTabSz="325374">
              <a:lnSpc>
                <a:spcPct val="150000"/>
              </a:lnSpc>
              <a:tabLst>
                <a:tab pos="317500" algn="l"/>
                <a:tab pos="647700" algn="l"/>
                <a:tab pos="965200" algn="l"/>
                <a:tab pos="1295400" algn="l"/>
                <a:tab pos="1625600" algn="l"/>
                <a:tab pos="1943100" algn="l"/>
                <a:tab pos="2273300" algn="l"/>
                <a:tab pos="2590800" algn="l"/>
                <a:tab pos="2921000" algn="l"/>
                <a:tab pos="3086100" algn="l"/>
                <a:tab pos="3086100" algn="l"/>
              </a:tabLst>
              <a:defRPr sz="1708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Department of Biomedical Sciences, Nihon University School of Medicine.</a:t>
            </a:r>
            <a:endParaRPr dirty="0">
              <a:latin typeface="Century"/>
              <a:ea typeface="Century"/>
              <a:cs typeface="Century"/>
              <a:sym typeface="Century"/>
            </a:endParaRPr>
          </a:p>
        </p:txBody>
      </p:sp>
      <p:sp>
        <p:nvSpPr>
          <p:cNvPr id="121" name="Shape 121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/>
          </p:cNvSpPr>
          <p:nvPr>
            <p:ph type="title"/>
          </p:nvPr>
        </p:nvSpPr>
        <p:spPr>
          <a:xfrm>
            <a:off x="402729" y="207433"/>
            <a:ext cx="12199343" cy="2159001"/>
          </a:xfrm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Activation of F IX in coagulation</a:t>
            </a:r>
          </a:p>
        </p:txBody>
      </p:sp>
      <p:grpSp>
        <p:nvGrpSpPr>
          <p:cNvPr id="153" name="Group 153"/>
          <p:cNvGrpSpPr/>
          <p:nvPr/>
        </p:nvGrpSpPr>
        <p:grpSpPr>
          <a:xfrm>
            <a:off x="1376637" y="2420279"/>
            <a:ext cx="10759492" cy="4913042"/>
            <a:chOff x="0" y="0"/>
            <a:chExt cx="10759490" cy="4913041"/>
          </a:xfrm>
        </p:grpSpPr>
        <p:sp>
          <p:nvSpPr>
            <p:cNvPr id="124" name="Shape 124"/>
            <p:cNvSpPr/>
            <p:nvPr/>
          </p:nvSpPr>
          <p:spPr>
            <a:xfrm>
              <a:off x="1820345" y="4490382"/>
              <a:ext cx="1682516" cy="422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F XIa, F VIIa</a:t>
              </a:r>
            </a:p>
          </p:txBody>
        </p:sp>
        <p:grpSp>
          <p:nvGrpSpPr>
            <p:cNvPr id="132" name="Group 132"/>
            <p:cNvGrpSpPr/>
            <p:nvPr/>
          </p:nvGrpSpPr>
          <p:grpSpPr>
            <a:xfrm rot="10800000" flipH="1">
              <a:off x="33062" y="2376349"/>
              <a:ext cx="2799614" cy="818601"/>
              <a:chOff x="0" y="0"/>
              <a:chExt cx="2799613" cy="818600"/>
            </a:xfrm>
          </p:grpSpPr>
          <p:sp>
            <p:nvSpPr>
              <p:cNvPr id="125" name="Shape 125"/>
              <p:cNvSpPr/>
              <p:nvPr/>
            </p:nvSpPr>
            <p:spPr>
              <a:xfrm>
                <a:off x="1951245" y="0"/>
                <a:ext cx="848369" cy="818601"/>
              </a:xfrm>
              <a:prstGeom prst="ellipse">
                <a:avLst/>
              </a:prstGeom>
              <a:solidFill>
                <a:srgbClr val="FFFFFF"/>
              </a:solidFill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26" name="Shape 126"/>
              <p:cNvSpPr/>
              <p:nvPr/>
            </p:nvSpPr>
            <p:spPr>
              <a:xfrm>
                <a:off x="0" y="-1"/>
                <a:ext cx="2375430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27" name="Shape 127"/>
              <p:cNvSpPr/>
              <p:nvPr/>
            </p:nvSpPr>
            <p:spPr>
              <a:xfrm>
                <a:off x="763531" y="818600"/>
                <a:ext cx="1611899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28" name="Shape 128"/>
              <p:cNvSpPr/>
              <p:nvPr/>
            </p:nvSpPr>
            <p:spPr>
              <a:xfrm flipH="1">
                <a:off x="1357388" y="0"/>
                <a:ext cx="1" cy="81860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ysDot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29" name="Shape 129"/>
              <p:cNvSpPr/>
              <p:nvPr/>
            </p:nvSpPr>
            <p:spPr>
              <a:xfrm>
                <a:off x="1696735" y="0"/>
                <a:ext cx="678695" cy="81860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0" name="Shape 130"/>
              <p:cNvSpPr/>
              <p:nvPr/>
            </p:nvSpPr>
            <p:spPr>
              <a:xfrm>
                <a:off x="1696735" y="818600"/>
                <a:ext cx="678695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31" name="Shape 131"/>
              <p:cNvSpPr/>
              <p:nvPr/>
            </p:nvSpPr>
            <p:spPr>
              <a:xfrm>
                <a:off x="1696735" y="-1"/>
                <a:ext cx="678695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grpSp>
          <p:nvGrpSpPr>
            <p:cNvPr id="135" name="Group 135"/>
            <p:cNvGrpSpPr/>
            <p:nvPr/>
          </p:nvGrpSpPr>
          <p:grpSpPr>
            <a:xfrm>
              <a:off x="5213915" y="0"/>
              <a:ext cx="1548966" cy="1455774"/>
              <a:chOff x="0" y="0"/>
              <a:chExt cx="1548964" cy="1455773"/>
            </a:xfrm>
          </p:grpSpPr>
          <p:sp>
            <p:nvSpPr>
              <p:cNvPr id="133" name="Shape 133"/>
              <p:cNvSpPr/>
              <p:nvPr/>
            </p:nvSpPr>
            <p:spPr>
              <a:xfrm rot="19904943">
                <a:off x="452159" y="168184"/>
                <a:ext cx="938454" cy="905262"/>
              </a:xfrm>
              <a:prstGeom prst="ellipse">
                <a:avLst/>
              </a:prstGeom>
              <a:solidFill>
                <a:srgbClr val="FFFFFF"/>
              </a:solidFill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4" name="Shape 134"/>
              <p:cNvSpPr/>
              <p:nvPr/>
            </p:nvSpPr>
            <p:spPr>
              <a:xfrm rot="19904943">
                <a:off x="233768" y="171202"/>
                <a:ext cx="751367" cy="117683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grpSp>
          <p:nvGrpSpPr>
            <p:cNvPr id="141" name="Group 141"/>
            <p:cNvGrpSpPr/>
            <p:nvPr/>
          </p:nvGrpSpPr>
          <p:grpSpPr>
            <a:xfrm rot="10800000" flipH="1">
              <a:off x="5012181" y="2376349"/>
              <a:ext cx="2376671" cy="818601"/>
              <a:chOff x="0" y="0"/>
              <a:chExt cx="2376669" cy="818600"/>
            </a:xfrm>
          </p:grpSpPr>
          <p:sp>
            <p:nvSpPr>
              <p:cNvPr id="136" name="Shape 136"/>
              <p:cNvSpPr/>
              <p:nvPr/>
            </p:nvSpPr>
            <p:spPr>
              <a:xfrm>
                <a:off x="0" y="-1"/>
                <a:ext cx="2376670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37" name="Shape 137"/>
              <p:cNvSpPr/>
              <p:nvPr/>
            </p:nvSpPr>
            <p:spPr>
              <a:xfrm>
                <a:off x="763929" y="818600"/>
                <a:ext cx="1612741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38" name="Shape 138"/>
              <p:cNvSpPr/>
              <p:nvPr/>
            </p:nvSpPr>
            <p:spPr>
              <a:xfrm flipH="1">
                <a:off x="1358097" y="0"/>
                <a:ext cx="1" cy="81860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ysDot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1697621" y="818600"/>
                <a:ext cx="679049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40" name="Shape 140"/>
              <p:cNvSpPr/>
              <p:nvPr/>
            </p:nvSpPr>
            <p:spPr>
              <a:xfrm>
                <a:off x="1697621" y="-1"/>
                <a:ext cx="679049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grpSp>
          <p:nvGrpSpPr>
            <p:cNvPr id="144" name="Group 144"/>
            <p:cNvGrpSpPr/>
            <p:nvPr/>
          </p:nvGrpSpPr>
          <p:grpSpPr>
            <a:xfrm>
              <a:off x="3301252" y="640524"/>
              <a:ext cx="2453373" cy="2369877"/>
              <a:chOff x="0" y="0"/>
              <a:chExt cx="2453372" cy="2369876"/>
            </a:xfrm>
          </p:grpSpPr>
          <p:sp>
            <p:nvSpPr>
              <p:cNvPr id="142" name="Shape 142"/>
              <p:cNvSpPr/>
              <p:nvPr/>
            </p:nvSpPr>
            <p:spPr>
              <a:xfrm>
                <a:off x="0" y="1959988"/>
                <a:ext cx="1201766" cy="409889"/>
              </a:xfrm>
              <a:prstGeom prst="rightArrow">
                <a:avLst>
                  <a:gd name="adj1" fmla="val 50000"/>
                  <a:gd name="adj2" fmla="val 73298"/>
                </a:avLst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43" name="Shape 143"/>
              <p:cNvSpPr/>
              <p:nvPr/>
            </p:nvSpPr>
            <p:spPr>
              <a:xfrm rot="19013870">
                <a:off x="-261543" y="967987"/>
                <a:ext cx="2985825" cy="386283"/>
              </a:xfrm>
              <a:prstGeom prst="rightArrow">
                <a:avLst>
                  <a:gd name="adj1" fmla="val 50000"/>
                  <a:gd name="adj2" fmla="val 90694"/>
                </a:avLst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145" name="Shape 145"/>
            <p:cNvSpPr/>
            <p:nvPr/>
          </p:nvSpPr>
          <p:spPr>
            <a:xfrm>
              <a:off x="7644545" y="2545143"/>
              <a:ext cx="1130299" cy="481013"/>
            </a:xfrm>
            <a:prstGeom prst="rightArrow">
              <a:avLst>
                <a:gd name="adj1" fmla="val 50000"/>
                <a:gd name="adj2" fmla="val 46205"/>
              </a:avLst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>
              <a:off x="9030537" y="2579399"/>
              <a:ext cx="1728954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l" defTabSz="457200">
                <a:spcBef>
                  <a:spcPts val="1000"/>
                </a:spcBef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coagulation</a:t>
              </a:r>
            </a:p>
          </p:txBody>
        </p:sp>
        <p:sp>
          <p:nvSpPr>
            <p:cNvPr id="147" name="Shape 147"/>
            <p:cNvSpPr/>
            <p:nvPr/>
          </p:nvSpPr>
          <p:spPr>
            <a:xfrm>
              <a:off x="5539553" y="1227593"/>
              <a:ext cx="2278768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l" defTabSz="914400"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rPr>
                  <a:latin typeface="Arial"/>
                  <a:ea typeface="Arial"/>
                  <a:cs typeface="Arial"/>
                  <a:sym typeface="Arial"/>
                </a:rPr>
                <a:t>activation peptide</a:t>
              </a:r>
            </a:p>
          </p:txBody>
        </p:sp>
        <p:pic>
          <p:nvPicPr>
            <p:cNvPr id="148" name="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 flipH="1">
              <a:off x="1983183" y="3366190"/>
              <a:ext cx="1139107" cy="11391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" name="図 148"/>
            <p:cNvPicPr>
              <a:picLocks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228163" y="2233413"/>
              <a:ext cx="333480" cy="1368693"/>
            </a:xfrm>
            <a:prstGeom prst="rect">
              <a:avLst/>
            </a:prstGeom>
            <a:effectLst/>
          </p:spPr>
        </p:pic>
        <p:sp>
          <p:nvSpPr>
            <p:cNvPr id="151" name="Shape 151"/>
            <p:cNvSpPr/>
            <p:nvPr/>
          </p:nvSpPr>
          <p:spPr>
            <a:xfrm>
              <a:off x="5029263" y="3315430"/>
              <a:ext cx="771808" cy="412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l" defTabSz="914400"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F IXa</a:t>
              </a:r>
            </a:p>
          </p:txBody>
        </p:sp>
        <p:sp>
          <p:nvSpPr>
            <p:cNvPr id="152" name="Shape 152"/>
            <p:cNvSpPr/>
            <p:nvPr/>
          </p:nvSpPr>
          <p:spPr>
            <a:xfrm>
              <a:off x="0" y="3338119"/>
              <a:ext cx="616419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l" defTabSz="914400"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F IX</a:t>
              </a:r>
            </a:p>
          </p:txBody>
        </p:sp>
      </p:grpSp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2641354" y="8013235"/>
            <a:ext cx="8230058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dirty="0"/>
              <a:t>What are functions of F IX on cells?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xfrm>
            <a:off x="563033" y="351366"/>
            <a:ext cx="11099801" cy="5200188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EGF motif with CXDXXXXYXCXC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Deletion assay of F IX function on cells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Functions of the 1st EGF domain of F IX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Functions of activation peptide of F IX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body" idx="1"/>
          </p:nvPr>
        </p:nvSpPr>
        <p:spPr>
          <a:xfrm>
            <a:off x="563033" y="351366"/>
            <a:ext cx="11099801" cy="5200188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EGF motif with CXDXXXXYXCXC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Deletion assay of F IX function on cells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Functions of the 1st EGF domain of F IX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Functions of activation peptide of F IX</a:t>
            </a:r>
          </a:p>
        </p:txBody>
      </p:sp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xfrm>
            <a:off x="6363347" y="9251950"/>
            <a:ext cx="265406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Del1</a:t>
            </a:r>
          </a:p>
        </p:txBody>
      </p:sp>
      <p:sp>
        <p:nvSpPr>
          <p:cNvPr id="165" name="Shape 165"/>
          <p:cNvSpPr/>
          <p:nvPr/>
        </p:nvSpPr>
        <p:spPr>
          <a:xfrm>
            <a:off x="1680864" y="2964722"/>
            <a:ext cx="9996423" cy="5576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/>
          <a:p>
            <a:pPr marL="364489" indent="-364489" algn="l" defTabSz="479044">
              <a:spcBef>
                <a:spcPts val="3400"/>
              </a:spcBef>
              <a:buSzPct val="75000"/>
              <a:buChar char="•"/>
              <a:defRPr sz="3443">
                <a:latin typeface="Arial"/>
                <a:ea typeface="Arial"/>
                <a:cs typeface="Arial"/>
                <a:sym typeface="Arial"/>
              </a:defRPr>
            </a:pPr>
            <a:r>
              <a:t>An extracellular matrix (ECM) protein of embryonic endothelial cells</a:t>
            </a:r>
          </a:p>
          <a:p>
            <a:pPr marL="364489" indent="-364489" algn="l" defTabSz="479044">
              <a:spcBef>
                <a:spcPts val="3400"/>
              </a:spcBef>
              <a:buSzPct val="75000"/>
              <a:buChar char="•"/>
              <a:defRPr sz="3443">
                <a:latin typeface="Arial"/>
                <a:ea typeface="Arial"/>
                <a:cs typeface="Arial"/>
                <a:sym typeface="Arial"/>
              </a:defRPr>
            </a:pPr>
            <a:r>
              <a:t>Three EGF motifs</a:t>
            </a:r>
          </a:p>
          <a:p>
            <a:pPr marL="364489" indent="-364489" algn="l" defTabSz="479044">
              <a:spcBef>
                <a:spcPts val="3400"/>
              </a:spcBef>
              <a:buSzPct val="75000"/>
              <a:buChar char="•"/>
              <a:defRPr sz="3443">
                <a:latin typeface="Arial"/>
                <a:ea typeface="Arial"/>
                <a:cs typeface="Arial"/>
                <a:sym typeface="Arial"/>
              </a:defRPr>
            </a:pPr>
            <a:r>
              <a:t>The 3rd EGF motif</a:t>
            </a:r>
          </a:p>
          <a:p>
            <a:pPr marL="1457959" lvl="3" indent="-364489" algn="l" defTabSz="479044">
              <a:spcBef>
                <a:spcPts val="3400"/>
              </a:spcBef>
              <a:buSzPct val="75000"/>
              <a:buChar char="•"/>
              <a:defRPr sz="2952">
                <a:latin typeface="Arial"/>
                <a:ea typeface="Arial"/>
                <a:cs typeface="Arial"/>
                <a:sym typeface="Arial"/>
              </a:defRPr>
            </a:pPr>
            <a:r>
              <a:t>CXDXXXXYXCXC</a:t>
            </a:r>
          </a:p>
          <a:p>
            <a:pPr marL="1457959" lvl="3" indent="-364489" algn="l" defTabSz="479044">
              <a:spcBef>
                <a:spcPts val="3400"/>
              </a:spcBef>
              <a:buSzPct val="75000"/>
              <a:buChar char="•"/>
              <a:defRPr sz="2952">
                <a:latin typeface="Arial"/>
                <a:ea typeface="Arial"/>
                <a:cs typeface="Arial"/>
                <a:sym typeface="Arial"/>
              </a:defRPr>
            </a:pPr>
            <a:r>
              <a:t>Endocytosis ↑</a:t>
            </a:r>
          </a:p>
          <a:p>
            <a:pPr marL="1457959" lvl="3" indent="-364489" algn="l" defTabSz="479044">
              <a:spcBef>
                <a:spcPts val="3400"/>
              </a:spcBef>
              <a:buSzPct val="75000"/>
              <a:buChar char="•"/>
              <a:defRPr sz="2952">
                <a:latin typeface="Arial"/>
                <a:ea typeface="Arial"/>
                <a:cs typeface="Arial"/>
                <a:sym typeface="Arial"/>
              </a:defRPr>
            </a:pPr>
            <a:r>
              <a:t>Cell adhesion to ECM ↓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Homologous proteins</a:t>
            </a:r>
          </a:p>
        </p:txBody>
      </p:sp>
      <p:sp>
        <p:nvSpPr>
          <p:cNvPr id="168" name="Shape 168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69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98700" y="3390271"/>
            <a:ext cx="8127408" cy="3497992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/>
          <p:nvPr/>
        </p:nvSpPr>
        <p:spPr>
          <a:xfrm>
            <a:off x="632122" y="8131688"/>
            <a:ext cx="11740556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We hypothesized that the 1st EGF of F IX had functions on cells.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xfrm>
            <a:off x="563033" y="351366"/>
            <a:ext cx="11099801" cy="5200188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EGF motif with CXDXXXXYXCXC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Deletion assay of F IX function on cells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Functions of the 1st EGF domain of F IX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Functions of activation peptide of F IX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176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2323" y="4990423"/>
            <a:ext cx="3959609" cy="4240433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Wound healing assay</a:t>
            </a:r>
          </a:p>
        </p:txBody>
      </p:sp>
      <p:grpSp>
        <p:nvGrpSpPr>
          <p:cNvPr id="182" name="Group 182"/>
          <p:cNvGrpSpPr/>
          <p:nvPr/>
        </p:nvGrpSpPr>
        <p:grpSpPr>
          <a:xfrm>
            <a:off x="3688184" y="2709258"/>
            <a:ext cx="4902448" cy="2095534"/>
            <a:chOff x="0" y="0"/>
            <a:chExt cx="4576951" cy="1716841"/>
          </a:xfrm>
        </p:grpSpPr>
        <p:pic>
          <p:nvPicPr>
            <p:cNvPr id="178" name="pasted-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576952" cy="12554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9" name="Shape 179"/>
            <p:cNvSpPr/>
            <p:nvPr/>
          </p:nvSpPr>
          <p:spPr>
            <a:xfrm>
              <a:off x="465688" y="1361241"/>
              <a:ext cx="802387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mock</a:t>
              </a:r>
            </a:p>
          </p:txBody>
        </p:sp>
        <p:sp>
          <p:nvSpPr>
            <p:cNvPr id="180" name="Shape 180"/>
            <p:cNvSpPr/>
            <p:nvPr/>
          </p:nvSpPr>
          <p:spPr>
            <a:xfrm>
              <a:off x="2124730" y="1361241"/>
              <a:ext cx="59842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F IX</a:t>
              </a:r>
            </a:p>
          </p:txBody>
        </p:sp>
        <p:sp>
          <p:nvSpPr>
            <p:cNvPr id="181" name="Shape 181"/>
            <p:cNvSpPr/>
            <p:nvPr/>
          </p:nvSpPr>
          <p:spPr>
            <a:xfrm>
              <a:off x="3506785" y="1361241"/>
              <a:ext cx="74447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F IXa</a:t>
              </a:r>
            </a:p>
          </p:txBody>
        </p:sp>
      </p:grpSp>
      <p:sp>
        <p:nvSpPr>
          <p:cNvPr id="183" name="Shape 183"/>
          <p:cNvSpPr/>
          <p:nvPr/>
        </p:nvSpPr>
        <p:spPr>
          <a:xfrm>
            <a:off x="11094388" y="9168866"/>
            <a:ext cx="1754958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A431 cells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Wound healing assay</a:t>
            </a:r>
          </a:p>
        </p:txBody>
      </p:sp>
      <p:sp>
        <p:nvSpPr>
          <p:cNvPr id="186" name="Shape 186"/>
          <p:cNvSpPr>
            <a:spLocks noGrp="1"/>
          </p:cNvSpPr>
          <p:nvPr>
            <p:ph type="sldNum" sz="quarter" idx="2"/>
          </p:nvPr>
        </p:nvSpPr>
        <p:spPr>
          <a:xfrm>
            <a:off x="6363804" y="9251950"/>
            <a:ext cx="264492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grpSp>
        <p:nvGrpSpPr>
          <p:cNvPr id="199" name="Group 199"/>
          <p:cNvGrpSpPr/>
          <p:nvPr/>
        </p:nvGrpSpPr>
        <p:grpSpPr>
          <a:xfrm>
            <a:off x="4509584" y="2369156"/>
            <a:ext cx="3461529" cy="1836140"/>
            <a:chOff x="0" y="0"/>
            <a:chExt cx="3461527" cy="1836139"/>
          </a:xfrm>
        </p:grpSpPr>
        <p:grpSp>
          <p:nvGrpSpPr>
            <p:cNvPr id="194" name="Group 194"/>
            <p:cNvGrpSpPr/>
            <p:nvPr/>
          </p:nvGrpSpPr>
          <p:grpSpPr>
            <a:xfrm rot="10800000" flipH="1">
              <a:off x="307839" y="439121"/>
              <a:ext cx="3153689" cy="922132"/>
              <a:chOff x="0" y="0"/>
              <a:chExt cx="3153687" cy="922131"/>
            </a:xfrm>
          </p:grpSpPr>
          <p:sp>
            <p:nvSpPr>
              <p:cNvPr id="187" name="Shape 187"/>
              <p:cNvSpPr/>
              <p:nvPr/>
            </p:nvSpPr>
            <p:spPr>
              <a:xfrm>
                <a:off x="2198024" y="0"/>
                <a:ext cx="955665" cy="922132"/>
              </a:xfrm>
              <a:prstGeom prst="ellipse">
                <a:avLst/>
              </a:prstGeom>
              <a:solidFill>
                <a:srgbClr val="FFFFFF"/>
              </a:solidFill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88" name="Shape 188"/>
              <p:cNvSpPr/>
              <p:nvPr/>
            </p:nvSpPr>
            <p:spPr>
              <a:xfrm>
                <a:off x="0" y="-1"/>
                <a:ext cx="2675857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89" name="Shape 189"/>
              <p:cNvSpPr/>
              <p:nvPr/>
            </p:nvSpPr>
            <p:spPr>
              <a:xfrm>
                <a:off x="860096" y="922131"/>
                <a:ext cx="1815761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90" name="Shape 190"/>
              <p:cNvSpPr/>
              <p:nvPr/>
            </p:nvSpPr>
            <p:spPr>
              <a:xfrm flipH="1">
                <a:off x="1529060" y="0"/>
                <a:ext cx="1" cy="922132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ysDot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91" name="Shape 191"/>
              <p:cNvSpPr/>
              <p:nvPr/>
            </p:nvSpPr>
            <p:spPr>
              <a:xfrm>
                <a:off x="1911326" y="0"/>
                <a:ext cx="764531" cy="92213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l" defTabSz="4572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92" name="Shape 192"/>
              <p:cNvSpPr/>
              <p:nvPr/>
            </p:nvSpPr>
            <p:spPr>
              <a:xfrm>
                <a:off x="1911326" y="922131"/>
                <a:ext cx="764531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  <p:sp>
            <p:nvSpPr>
              <p:cNvPr id="193" name="Shape 193"/>
              <p:cNvSpPr/>
              <p:nvPr/>
            </p:nvSpPr>
            <p:spPr>
              <a:xfrm>
                <a:off x="1911326" y="-1"/>
                <a:ext cx="764531" cy="1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/>
              </a:p>
            </p:txBody>
          </p:sp>
        </p:grpSp>
        <p:sp>
          <p:nvSpPr>
            <p:cNvPr id="195" name="Shape 195"/>
            <p:cNvSpPr/>
            <p:nvPr/>
          </p:nvSpPr>
          <p:spPr>
            <a:xfrm>
              <a:off x="976085" y="0"/>
              <a:ext cx="447014" cy="434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47</a:t>
              </a:r>
            </a:p>
          </p:txBody>
        </p:sp>
        <p:sp>
          <p:nvSpPr>
            <p:cNvPr id="196" name="Shape 196"/>
            <p:cNvSpPr/>
            <p:nvPr/>
          </p:nvSpPr>
          <p:spPr>
            <a:xfrm>
              <a:off x="2680028" y="0"/>
              <a:ext cx="606142" cy="434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191</a:t>
              </a:r>
            </a:p>
          </p:txBody>
        </p:sp>
        <p:sp>
          <p:nvSpPr>
            <p:cNvPr id="197" name="Shape 197"/>
            <p:cNvSpPr/>
            <p:nvPr/>
          </p:nvSpPr>
          <p:spPr>
            <a:xfrm>
              <a:off x="2680028" y="1402007"/>
              <a:ext cx="606142" cy="4341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236</a:t>
              </a:r>
            </a:p>
          </p:txBody>
        </p:sp>
        <p:sp>
          <p:nvSpPr>
            <p:cNvPr id="198" name="Shape 198"/>
            <p:cNvSpPr/>
            <p:nvPr/>
          </p:nvSpPr>
          <p:spPr>
            <a:xfrm>
              <a:off x="0" y="1402007"/>
              <a:ext cx="606142" cy="4341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471</a:t>
              </a:r>
            </a:p>
          </p:txBody>
        </p:sp>
      </p:grpSp>
      <p:grpSp>
        <p:nvGrpSpPr>
          <p:cNvPr id="202" name="Group 202"/>
          <p:cNvGrpSpPr/>
          <p:nvPr/>
        </p:nvGrpSpPr>
        <p:grpSpPr>
          <a:xfrm>
            <a:off x="3654343" y="4433060"/>
            <a:ext cx="5696114" cy="4339085"/>
            <a:chOff x="0" y="0"/>
            <a:chExt cx="5696113" cy="4339084"/>
          </a:xfrm>
        </p:grpSpPr>
        <p:pic>
          <p:nvPicPr>
            <p:cNvPr id="200" name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696114" cy="42321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1" name="Shape 201"/>
            <p:cNvSpPr/>
            <p:nvPr/>
          </p:nvSpPr>
          <p:spPr>
            <a:xfrm rot="18840000">
              <a:off x="3630299" y="3568315"/>
              <a:ext cx="1113856" cy="436842"/>
            </a:xfrm>
            <a:prstGeom prst="rect">
              <a:avLst/>
            </a:prstGeom>
            <a:noFill/>
            <a:ln w="25400" cap="flat">
              <a:solidFill>
                <a:schemeClr val="accent5">
                  <a:hueOff val="-444211"/>
                  <a:satOff val="-14915"/>
                  <a:lumOff val="2285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3" name="Shape 203"/>
          <p:cNvSpPr/>
          <p:nvPr/>
        </p:nvSpPr>
        <p:spPr>
          <a:xfrm>
            <a:off x="11094388" y="9168866"/>
            <a:ext cx="1754958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A431 cells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06" name="Shape 206"/>
          <p:cNvSpPr>
            <a:spLocks noGrp="1"/>
          </p:cNvSpPr>
          <p:nvPr>
            <p:ph type="body" idx="1"/>
          </p:nvPr>
        </p:nvSpPr>
        <p:spPr>
          <a:xfrm>
            <a:off x="563033" y="351366"/>
            <a:ext cx="11099801" cy="5200188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EGF motif with CXDXXXXYXCXC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Deletion assay of F IX function on cells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Functions of the 1st EGF domain of F IX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Functions of activation peptide of F IX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De-adhesion assay </a:t>
            </a:r>
          </a:p>
        </p:txBody>
      </p:sp>
      <p:sp>
        <p:nvSpPr>
          <p:cNvPr id="209" name="Shape 2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210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9785" y="3258646"/>
            <a:ext cx="6645230" cy="4598262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Shape 211"/>
          <p:cNvSpPr/>
          <p:nvPr/>
        </p:nvSpPr>
        <p:spPr>
          <a:xfrm>
            <a:off x="11094388" y="9168866"/>
            <a:ext cx="1754958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A431 cells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De-adhesion assay</a:t>
            </a:r>
          </a:p>
        </p:txBody>
      </p:sp>
      <p:sp>
        <p:nvSpPr>
          <p:cNvPr id="214" name="Shape 2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215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2233" y="2684605"/>
            <a:ext cx="8080334" cy="5752429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Shape 216"/>
          <p:cNvSpPr/>
          <p:nvPr/>
        </p:nvSpPr>
        <p:spPr>
          <a:xfrm>
            <a:off x="11094388" y="9168866"/>
            <a:ext cx="1754958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A431 cells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Adhesion to matrix</a:t>
            </a:r>
          </a:p>
        </p:txBody>
      </p:sp>
      <p:sp>
        <p:nvSpPr>
          <p:cNvPr id="219" name="Shape 2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220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9436" y="2650729"/>
            <a:ext cx="8065928" cy="5639592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Shape 221"/>
          <p:cNvSpPr/>
          <p:nvPr/>
        </p:nvSpPr>
        <p:spPr>
          <a:xfrm>
            <a:off x="11094388" y="9168866"/>
            <a:ext cx="1754958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A431 cells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Intercellular adhesion</a:t>
            </a:r>
          </a:p>
        </p:txBody>
      </p:sp>
      <p:sp>
        <p:nvSpPr>
          <p:cNvPr id="224" name="Shape 224"/>
          <p:cNvSpPr>
            <a:spLocks noGrp="1"/>
          </p:cNvSpPr>
          <p:nvPr>
            <p:ph type="sldNum" sz="quarter" idx="2"/>
          </p:nvPr>
        </p:nvSpPr>
        <p:spPr>
          <a:xfrm>
            <a:off x="6288252" y="9251950"/>
            <a:ext cx="415596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grpSp>
        <p:nvGrpSpPr>
          <p:cNvPr id="227" name="Group 227"/>
          <p:cNvGrpSpPr/>
          <p:nvPr/>
        </p:nvGrpSpPr>
        <p:grpSpPr>
          <a:xfrm>
            <a:off x="1060450" y="3187700"/>
            <a:ext cx="10795771" cy="4413998"/>
            <a:chOff x="0" y="0"/>
            <a:chExt cx="10795770" cy="4413997"/>
          </a:xfrm>
        </p:grpSpPr>
        <p:pic>
          <p:nvPicPr>
            <p:cNvPr id="225" name="pasted-image.tif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162319" cy="44120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6" name="pasted-image.tif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229600" y="330200"/>
              <a:ext cx="2566171" cy="40837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8" name="Shape 228"/>
          <p:cNvSpPr/>
          <p:nvPr/>
        </p:nvSpPr>
        <p:spPr>
          <a:xfrm>
            <a:off x="11079921" y="9162724"/>
            <a:ext cx="1783892" cy="508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900">
                <a:latin typeface="Arial"/>
                <a:ea typeface="Arial"/>
                <a:cs typeface="Arial"/>
                <a:sym typeface="Arial"/>
              </a:defRPr>
            </a:pPr>
            <a:r>
              <a:rPr sz="2800"/>
              <a:t>A431</a:t>
            </a:r>
            <a:r>
              <a:t> cells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/>
          </p:cNvSpPr>
          <p:nvPr>
            <p:ph type="title"/>
          </p:nvPr>
        </p:nvSpPr>
        <p:spPr>
          <a:xfrm>
            <a:off x="1186032" y="222076"/>
            <a:ext cx="11099801" cy="2159001"/>
          </a:xfrm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F9-EGF for wound healing</a:t>
            </a:r>
          </a:p>
        </p:txBody>
      </p:sp>
      <p:sp>
        <p:nvSpPr>
          <p:cNvPr id="231" name="Shape 2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4752723" y="2205373"/>
            <a:ext cx="3658154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l" defTabSz="449262">
              <a:defRPr sz="2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dirty="0"/>
              <a:t>Wound areas at day 10</a:t>
            </a:r>
          </a:p>
        </p:txBody>
      </p:sp>
      <p:grpSp>
        <p:nvGrpSpPr>
          <p:cNvPr id="245" name="Group 245"/>
          <p:cNvGrpSpPr/>
          <p:nvPr/>
        </p:nvGrpSpPr>
        <p:grpSpPr>
          <a:xfrm>
            <a:off x="2487855" y="2938264"/>
            <a:ext cx="7113236" cy="5271552"/>
            <a:chOff x="-1" y="-155458"/>
            <a:chExt cx="7113235" cy="5271550"/>
          </a:xfrm>
        </p:grpSpPr>
        <p:grpSp>
          <p:nvGrpSpPr>
            <p:cNvPr id="238" name="Group 238"/>
            <p:cNvGrpSpPr/>
            <p:nvPr/>
          </p:nvGrpSpPr>
          <p:grpSpPr>
            <a:xfrm>
              <a:off x="2571058" y="-155458"/>
              <a:ext cx="2886971" cy="689980"/>
              <a:chOff x="-1" y="-155458"/>
              <a:chExt cx="2886969" cy="689979"/>
            </a:xfrm>
          </p:grpSpPr>
          <p:grpSp>
            <p:nvGrpSpPr>
              <p:cNvPr id="236" name="Group 236"/>
              <p:cNvGrpSpPr/>
              <p:nvPr/>
            </p:nvGrpSpPr>
            <p:grpSpPr>
              <a:xfrm>
                <a:off x="-1" y="345189"/>
                <a:ext cx="2886969" cy="189332"/>
                <a:chOff x="0" y="0"/>
                <a:chExt cx="2886967" cy="189331"/>
              </a:xfrm>
            </p:grpSpPr>
            <p:sp>
              <p:nvSpPr>
                <p:cNvPr id="233" name="Shape 233"/>
                <p:cNvSpPr/>
                <p:nvPr/>
              </p:nvSpPr>
              <p:spPr>
                <a:xfrm>
                  <a:off x="0" y="9377"/>
                  <a:ext cx="2886968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400"/>
                  </a:pPr>
                  <a:endParaRPr/>
                </a:p>
              </p:txBody>
            </p:sp>
            <p:sp>
              <p:nvSpPr>
                <p:cNvPr id="234" name="Shape 234"/>
                <p:cNvSpPr/>
                <p:nvPr/>
              </p:nvSpPr>
              <p:spPr>
                <a:xfrm flipV="1">
                  <a:off x="23487" y="-1"/>
                  <a:ext cx="1" cy="18292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400"/>
                  </a:pPr>
                  <a:endParaRPr/>
                </a:p>
              </p:txBody>
            </p:sp>
            <p:sp>
              <p:nvSpPr>
                <p:cNvPr id="235" name="Shape 235"/>
                <p:cNvSpPr/>
                <p:nvPr/>
              </p:nvSpPr>
              <p:spPr>
                <a:xfrm flipV="1">
                  <a:off x="2860752" y="9375"/>
                  <a:ext cx="1" cy="179957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>
                    <a:defRPr sz="2400"/>
                  </a:pPr>
                  <a:endParaRPr/>
                </a:p>
              </p:txBody>
            </p:sp>
          </p:grpSp>
          <p:sp>
            <p:nvSpPr>
              <p:cNvPr id="237" name="Shape 237"/>
              <p:cNvSpPr/>
              <p:nvPr/>
            </p:nvSpPr>
            <p:spPr>
              <a:xfrm>
                <a:off x="1321971" y="-155458"/>
                <a:ext cx="243026" cy="4983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r>
                  <a:rPr dirty="0"/>
                  <a:t>*</a:t>
                </a:r>
              </a:p>
            </p:txBody>
          </p:sp>
        </p:grpSp>
        <p:grpSp>
          <p:nvGrpSpPr>
            <p:cNvPr id="244" name="Group 244"/>
            <p:cNvGrpSpPr/>
            <p:nvPr/>
          </p:nvGrpSpPr>
          <p:grpSpPr>
            <a:xfrm>
              <a:off x="-1" y="678176"/>
              <a:ext cx="7113235" cy="4437916"/>
              <a:chOff x="0" y="0"/>
              <a:chExt cx="7113233" cy="4437914"/>
            </a:xfrm>
          </p:grpSpPr>
          <p:grpSp>
            <p:nvGrpSpPr>
              <p:cNvPr id="242" name="Group 242"/>
              <p:cNvGrpSpPr/>
              <p:nvPr/>
            </p:nvGrpSpPr>
            <p:grpSpPr>
              <a:xfrm>
                <a:off x="509189" y="0"/>
                <a:ext cx="6604045" cy="4437915"/>
                <a:chOff x="-583695" y="-57348"/>
                <a:chExt cx="6604044" cy="4437914"/>
              </a:xfrm>
            </p:grpSpPr>
            <p:sp>
              <p:nvSpPr>
                <p:cNvPr id="239" name="Shape 239"/>
                <p:cNvSpPr/>
                <p:nvPr/>
              </p:nvSpPr>
              <p:spPr>
                <a:xfrm>
                  <a:off x="723965" y="3882512"/>
                  <a:ext cx="1256273" cy="49805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t">
                  <a:noAutofit/>
                </a:bodyPr>
                <a:lstStyle>
                  <a:lvl1pPr algn="l" defTabSz="449262">
                    <a:defRPr sz="2400"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r>
                    <a:t>control</a:t>
                  </a:r>
                </a:p>
              </p:txBody>
            </p:sp>
            <p:sp>
              <p:nvSpPr>
                <p:cNvPr id="240" name="Shape 240"/>
                <p:cNvSpPr/>
                <p:nvPr/>
              </p:nvSpPr>
              <p:spPr>
                <a:xfrm>
                  <a:off x="3795434" y="3882512"/>
                  <a:ext cx="1317056" cy="49805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45718" tIns="45718" rIns="45718" bIns="45718" numCol="1" anchor="t">
                  <a:noAutofit/>
                </a:bodyPr>
                <a:lstStyle>
                  <a:lvl1pPr algn="l" defTabSz="449262">
                    <a:defRPr sz="2400"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r>
                    <a:t>F9-EGF</a:t>
                  </a:r>
                </a:p>
              </p:txBody>
            </p:sp>
            <p:pic>
              <p:nvPicPr>
                <p:cNvPr id="241" name="pasted-image.tiff"/>
                <p:cNvPicPr>
                  <a:picLocks noChangeAspect="1"/>
                </p:cNvPicPr>
                <p:nvPr/>
              </p:nvPicPr>
              <p:blipFill>
                <a:blip r:embed="rId2">
                  <a:extLst/>
                </a:blip>
                <a:srcRect/>
                <a:stretch>
                  <a:fillRect/>
                </a:stretch>
              </p:blipFill>
              <p:spPr>
                <a:xfrm>
                  <a:off x="-583696" y="-57349"/>
                  <a:ext cx="6604045" cy="396242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243" name="Shape 243"/>
              <p:cNvSpPr/>
              <p:nvPr/>
            </p:nvSpPr>
            <p:spPr>
              <a:xfrm rot="16200000">
                <a:off x="-1559178" y="1608666"/>
                <a:ext cx="3499355" cy="381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>
                  <a:defRPr sz="2200"/>
                </a:lvl1pPr>
              </a:lstStyle>
              <a:p>
                <a:r>
                  <a:t>Area (mm2)</a:t>
                </a:r>
              </a:p>
            </p:txBody>
          </p:sp>
        </p:grpSp>
      </p:grp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248" name="Shape 248"/>
          <p:cNvSpPr>
            <a:spLocks noGrp="1"/>
          </p:cNvSpPr>
          <p:nvPr>
            <p:ph type="body" idx="1"/>
          </p:nvPr>
        </p:nvSpPr>
        <p:spPr>
          <a:xfrm>
            <a:off x="563033" y="351366"/>
            <a:ext cx="11099801" cy="5200188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EGF motif with CXDXXXXYXCXC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Deletion assay of F IX function on cells</a:t>
            </a:r>
          </a:p>
          <a:p>
            <a:pPr>
              <a:defRPr>
                <a:solidFill>
                  <a:srgbClr val="DCDEE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Functions of the 1st EGF domain of F IX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Functions of activation peptide of F IX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749300" y="4445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Homology</a:t>
            </a:r>
          </a:p>
        </p:txBody>
      </p:sp>
      <p:sp>
        <p:nvSpPr>
          <p:cNvPr id="251" name="Shape 2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252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3091379"/>
            <a:ext cx="11243566" cy="42742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Cell spreading</a:t>
            </a:r>
          </a:p>
        </p:txBody>
      </p:sp>
      <p:sp>
        <p:nvSpPr>
          <p:cNvPr id="255" name="Shape 2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pic>
        <p:nvPicPr>
          <p:cNvPr id="256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7819" y="2940050"/>
            <a:ext cx="11809162" cy="2385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17800" y="5484250"/>
            <a:ext cx="3750915" cy="29200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85761" y="5699629"/>
            <a:ext cx="3344756" cy="2656828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Shape 259"/>
          <p:cNvSpPr/>
          <p:nvPr/>
        </p:nvSpPr>
        <p:spPr>
          <a:xfrm>
            <a:off x="11224596" y="9168866"/>
            <a:ext cx="135907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HUVEC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Intercellular adhesion</a:t>
            </a:r>
          </a:p>
        </p:txBody>
      </p:sp>
      <p:sp>
        <p:nvSpPr>
          <p:cNvPr id="262" name="Shape 2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263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14438" y="2717800"/>
            <a:ext cx="9617124" cy="5441268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Shape 264"/>
          <p:cNvSpPr/>
          <p:nvPr/>
        </p:nvSpPr>
        <p:spPr>
          <a:xfrm>
            <a:off x="11224596" y="9168866"/>
            <a:ext cx="135907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HUVEC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Intercellular adhesion</a:t>
            </a:r>
          </a:p>
        </p:txBody>
      </p:sp>
      <p:sp>
        <p:nvSpPr>
          <p:cNvPr id="267" name="Shape 2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268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2300" y="3450260"/>
            <a:ext cx="11199688" cy="3767480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Shape 269"/>
          <p:cNvSpPr/>
          <p:nvPr/>
        </p:nvSpPr>
        <p:spPr>
          <a:xfrm>
            <a:off x="11224596" y="9168866"/>
            <a:ext cx="135907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HUVEC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5000" b="1">
                <a:latin typeface="Arial"/>
                <a:ea typeface="Arial"/>
                <a:cs typeface="Arial"/>
                <a:sym typeface="Arial"/>
              </a:defRPr>
            </a:pPr>
            <a:r>
              <a:t>Permeability assay </a:t>
            </a:r>
            <a:r>
              <a:rPr i="1"/>
              <a:t>in vitro</a:t>
            </a:r>
          </a:p>
        </p:txBody>
      </p:sp>
      <p:sp>
        <p:nvSpPr>
          <p:cNvPr id="272" name="Shape 2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pic>
        <p:nvPicPr>
          <p:cNvPr id="273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9552" y="3417484"/>
            <a:ext cx="7385696" cy="4325579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Shape 274"/>
          <p:cNvSpPr/>
          <p:nvPr/>
        </p:nvSpPr>
        <p:spPr>
          <a:xfrm>
            <a:off x="11224596" y="9168866"/>
            <a:ext cx="1359074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HUVEC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Lung edema by LPS</a:t>
            </a:r>
          </a:p>
        </p:txBody>
      </p:sp>
      <p:sp>
        <p:nvSpPr>
          <p:cNvPr id="277" name="Shape 2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pic>
        <p:nvPicPr>
          <p:cNvPr id="278" name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06519" y="2653192"/>
            <a:ext cx="6991762" cy="61998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Summary</a:t>
            </a:r>
          </a:p>
        </p:txBody>
      </p:sp>
      <p:sp>
        <p:nvSpPr>
          <p:cNvPr id="281" name="Shape 2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first EGF domain of factor IX attenuates cell adhesion and increases cell migration. Those activity should be activated via coagulation process.</a:t>
            </a:r>
          </a:p>
          <a:p>
            <a:r>
              <a:t>Factor IX suppresses cell migration and enhances endothelial barrier function. The activity is localized in activation peptide.</a:t>
            </a:r>
          </a:p>
        </p:txBody>
      </p:sp>
      <p:sp>
        <p:nvSpPr>
          <p:cNvPr id="282" name="Shape 2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>
                <a:latin typeface="ヒラギノ角ゴ ProN W6"/>
                <a:ea typeface="ヒラギノ角ゴ ProN W6"/>
                <a:cs typeface="ヒラギノ角ゴ ProN W6"/>
                <a:sym typeface="ヒラギノ角ゴ ProN W6"/>
              </a:defRPr>
            </a:lvl1pPr>
          </a:lstStyle>
          <a:p>
            <a:r>
              <a:t>Colleagues</a:t>
            </a:r>
          </a:p>
        </p:txBody>
      </p:sp>
      <p:sp>
        <p:nvSpPr>
          <p:cNvPr id="285" name="Shape 285"/>
          <p:cNvSpPr>
            <a:spLocks noGrp="1"/>
          </p:cNvSpPr>
          <p:nvPr>
            <p:ph type="sldNum" sz="quarter" idx="2"/>
          </p:nvPr>
        </p:nvSpPr>
        <p:spPr>
          <a:xfrm>
            <a:off x="6288252" y="9251950"/>
            <a:ext cx="415596" cy="33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286" name="Shape 28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0050" indent="-400050" defTabSz="525779">
              <a:spcBef>
                <a:spcPts val="3700"/>
              </a:spcBef>
              <a:defRPr sz="3239" b="1">
                <a:latin typeface="Arial"/>
                <a:ea typeface="Arial"/>
                <a:cs typeface="Arial"/>
                <a:sym typeface="Arial"/>
              </a:defRPr>
            </a:pPr>
            <a:r>
              <a:t>Division of Dental Surgery, Nihon University Hospital</a:t>
            </a:r>
          </a:p>
          <a:p>
            <a:pPr marL="1200150" lvl="2" indent="-400050" defTabSz="525779">
              <a:spcBef>
                <a:spcPts val="3700"/>
              </a:spcBef>
              <a:defRPr sz="3239">
                <a:latin typeface="Arial"/>
                <a:ea typeface="Arial"/>
                <a:cs typeface="Arial"/>
                <a:sym typeface="Arial"/>
              </a:defRPr>
            </a:pPr>
            <a:r>
              <a:t>DMD. Hisataka Kitano</a:t>
            </a:r>
          </a:p>
          <a:p>
            <a:pPr marL="1200150" lvl="2" indent="-400050" defTabSz="525779">
              <a:spcBef>
                <a:spcPts val="3700"/>
              </a:spcBef>
              <a:defRPr sz="3239">
                <a:latin typeface="Arial"/>
                <a:ea typeface="Arial"/>
                <a:cs typeface="Arial"/>
                <a:sym typeface="Arial"/>
              </a:defRPr>
            </a:pPr>
            <a:r>
              <a:t>DMD. Atsushi Mamiya</a:t>
            </a:r>
          </a:p>
          <a:p>
            <a:pPr marL="1200150" lvl="2" indent="-400050" defTabSz="525779">
              <a:spcBef>
                <a:spcPts val="3700"/>
              </a:spcBef>
              <a:defRPr sz="3239">
                <a:latin typeface="Arial"/>
                <a:ea typeface="Arial"/>
                <a:cs typeface="Arial"/>
                <a:sym typeface="Arial"/>
              </a:defRPr>
            </a:pPr>
            <a:r>
              <a:t>DMD. Tomomi Ishikawa</a:t>
            </a:r>
          </a:p>
          <a:p>
            <a:pPr marL="400050" indent="-400050" defTabSz="525779">
              <a:spcBef>
                <a:spcPts val="3700"/>
              </a:spcBef>
              <a:defRPr sz="3239" b="1">
                <a:latin typeface="Arial"/>
                <a:ea typeface="Arial"/>
                <a:cs typeface="Arial"/>
                <a:sym typeface="Arial"/>
              </a:defRPr>
            </a:pPr>
            <a:r>
              <a:t>Nihon University Postgraduate School </a:t>
            </a:r>
          </a:p>
          <a:p>
            <a:pPr marL="1200150" lvl="2" indent="-400050" defTabSz="525779">
              <a:spcBef>
                <a:spcPts val="3700"/>
              </a:spcBef>
              <a:defRPr sz="3239">
                <a:latin typeface="Arial"/>
                <a:ea typeface="Arial"/>
                <a:cs typeface="Arial"/>
                <a:sym typeface="Arial"/>
              </a:defRPr>
            </a:pPr>
            <a:r>
              <a:t>Yusuke Fujiwara</a:t>
            </a:r>
          </a:p>
          <a:p>
            <a:pPr marL="1200150" lvl="2" indent="-400050" defTabSz="525779">
              <a:spcBef>
                <a:spcPts val="3700"/>
              </a:spcBef>
              <a:defRPr sz="3239">
                <a:latin typeface="Arial"/>
                <a:ea typeface="Arial"/>
                <a:cs typeface="Arial"/>
                <a:sym typeface="Arial"/>
              </a:defRPr>
            </a:pPr>
            <a:r>
              <a:t>Eri Tamura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402</Words>
  <Application>Microsoft Office PowerPoint</Application>
  <PresentationFormat>Custom</PresentationFormat>
  <Paragraphs>109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White</vt:lpstr>
      <vt:lpstr>Coagulation factor IX regulates cell migration and adhesion in vitro</vt:lpstr>
      <vt:lpstr>Activation of F IX in coagulation</vt:lpstr>
      <vt:lpstr>PowerPoint Presentation</vt:lpstr>
      <vt:lpstr>PowerPoint Presentation</vt:lpstr>
      <vt:lpstr>Del1</vt:lpstr>
      <vt:lpstr>Homologous proteins</vt:lpstr>
      <vt:lpstr>PowerPoint Presentation</vt:lpstr>
      <vt:lpstr>Wound healing assay</vt:lpstr>
      <vt:lpstr>Wound healing assay</vt:lpstr>
      <vt:lpstr>PowerPoint Presentation</vt:lpstr>
      <vt:lpstr>De-adhesion assay </vt:lpstr>
      <vt:lpstr> De-adhesion assay</vt:lpstr>
      <vt:lpstr>Adhesion to matrix</vt:lpstr>
      <vt:lpstr>Intercellular adhesion</vt:lpstr>
      <vt:lpstr>F9-EGF for wound healing</vt:lpstr>
      <vt:lpstr>PowerPoint Presentation</vt:lpstr>
      <vt:lpstr>Homology</vt:lpstr>
      <vt:lpstr>Cell spreading</vt:lpstr>
      <vt:lpstr>Intercellular adhesion</vt:lpstr>
      <vt:lpstr>Intercellular adhesion</vt:lpstr>
      <vt:lpstr>Permeability assay in vitro</vt:lpstr>
      <vt:lpstr>Lung edema by LPS</vt:lpstr>
      <vt:lpstr>Summary</vt:lpstr>
      <vt:lpstr>Colleagues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Coagulation factor IX regulates cell migration and adhesion in vitro</dc:title>
  <dc:creator>Hematology</dc:creator>
  <cp:lastModifiedBy>Hematology</cp:lastModifiedBy>
  <cp:revision>2</cp:revision>
  <dcterms:modified xsi:type="dcterms:W3CDTF">2016-08-12T08:56:04Z</dcterms:modified>
</cp:coreProperties>
</file>