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Default Extension="avi" ContentType="video/x-msvideo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tiff" ContentType="image/tiff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Default Extension="mp4" ContentType="video/mp4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17" r:id="rId2"/>
  </p:sldMasterIdLst>
  <p:notesMasterIdLst>
    <p:notesMasterId r:id="rId33"/>
  </p:notesMasterIdLst>
  <p:handoutMasterIdLst>
    <p:handoutMasterId r:id="rId34"/>
  </p:handoutMasterIdLst>
  <p:sldIdLst>
    <p:sldId id="720" r:id="rId3"/>
    <p:sldId id="1041" r:id="rId4"/>
    <p:sldId id="1042" r:id="rId5"/>
    <p:sldId id="1043" r:id="rId6"/>
    <p:sldId id="751" r:id="rId7"/>
    <p:sldId id="853" r:id="rId8"/>
    <p:sldId id="916" r:id="rId9"/>
    <p:sldId id="917" r:id="rId10"/>
    <p:sldId id="1021" r:id="rId11"/>
    <p:sldId id="919" r:id="rId12"/>
    <p:sldId id="920" r:id="rId13"/>
    <p:sldId id="921" r:id="rId14"/>
    <p:sldId id="1022" r:id="rId15"/>
    <p:sldId id="922" r:id="rId16"/>
    <p:sldId id="923" r:id="rId17"/>
    <p:sldId id="924" r:id="rId18"/>
    <p:sldId id="929" r:id="rId19"/>
    <p:sldId id="930" r:id="rId20"/>
    <p:sldId id="931" r:id="rId21"/>
    <p:sldId id="932" r:id="rId22"/>
    <p:sldId id="981" r:id="rId23"/>
    <p:sldId id="982" r:id="rId24"/>
    <p:sldId id="983" r:id="rId25"/>
    <p:sldId id="984" r:id="rId26"/>
    <p:sldId id="985" r:id="rId27"/>
    <p:sldId id="986" r:id="rId28"/>
    <p:sldId id="987" r:id="rId29"/>
    <p:sldId id="988" r:id="rId30"/>
    <p:sldId id="989" r:id="rId31"/>
    <p:sldId id="1009" r:id="rId32"/>
  </p:sldIdLst>
  <p:sldSz cx="9144000" cy="6858000" type="screen4x3"/>
  <p:notesSz cx="7099300" cy="10234613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66"/>
    <a:srgbClr val="FFFFCC"/>
    <a:srgbClr val="0000FF"/>
    <a:srgbClr val="FF0000"/>
    <a:srgbClr val="66FF33"/>
    <a:srgbClr val="CC99FF"/>
    <a:srgbClr val="FFFFFF"/>
    <a:srgbClr val="00CC00"/>
    <a:srgbClr val="CCE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83" autoAdjust="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390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4988" cy="511175"/>
          </a:xfrm>
          <a:prstGeom prst="rect">
            <a:avLst/>
          </a:prstGeom>
        </p:spPr>
        <p:txBody>
          <a:bodyPr vert="horz" lIns="94643" tIns="47321" rIns="94643" bIns="47321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4988" cy="511175"/>
          </a:xfrm>
          <a:prstGeom prst="rect">
            <a:avLst/>
          </a:prstGeom>
        </p:spPr>
        <p:txBody>
          <a:bodyPr vert="horz" lIns="94643" tIns="47321" rIns="94643" bIns="47321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5C71821-066F-49BF-B74F-523364A2D307}" type="datetimeFigureOut">
              <a:rPr lang="zh-TW" altLang="en-US"/>
              <a:pPr>
                <a:defRPr/>
              </a:pPr>
              <a:t>2015/7/19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4988" cy="511175"/>
          </a:xfrm>
          <a:prstGeom prst="rect">
            <a:avLst/>
          </a:prstGeom>
        </p:spPr>
        <p:txBody>
          <a:bodyPr vert="horz" lIns="94643" tIns="47321" rIns="94643" bIns="47321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4022725" y="9721850"/>
            <a:ext cx="3074988" cy="511175"/>
          </a:xfrm>
          <a:prstGeom prst="rect">
            <a:avLst/>
          </a:prstGeom>
        </p:spPr>
        <p:txBody>
          <a:bodyPr vert="horz" lIns="94643" tIns="47321" rIns="94643" bIns="47321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3F6C80F-8BD2-442A-B24A-62C08A57094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139413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4988" cy="511175"/>
          </a:xfrm>
          <a:prstGeom prst="rect">
            <a:avLst/>
          </a:prstGeom>
        </p:spPr>
        <p:txBody>
          <a:bodyPr vert="horz" lIns="96440" tIns="48220" rIns="96440" bIns="482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4988" cy="511175"/>
          </a:xfrm>
          <a:prstGeom prst="rect">
            <a:avLst/>
          </a:prstGeom>
        </p:spPr>
        <p:txBody>
          <a:bodyPr vert="horz" lIns="96440" tIns="48220" rIns="96440" bIns="482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123C974-96B3-427B-9E93-9DDEEC0F1DB9}" type="datetimeFigureOut">
              <a:rPr lang="zh-TW" altLang="en-US"/>
              <a:pPr>
                <a:defRPr/>
              </a:pPr>
              <a:t>2015/7/19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0" tIns="48220" rIns="96440" bIns="48220" rtlCol="0" anchor="ctr"/>
          <a:lstStyle/>
          <a:p>
            <a:pPr lvl="0"/>
            <a:endParaRPr lang="zh-TW" altLang="en-US" noProof="0" smtClean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613" y="4862513"/>
            <a:ext cx="5680075" cy="4603750"/>
          </a:xfrm>
          <a:prstGeom prst="rect">
            <a:avLst/>
          </a:prstGeom>
        </p:spPr>
        <p:txBody>
          <a:bodyPr vert="horz" lIns="96440" tIns="48220" rIns="96440" bIns="48220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4988" cy="511175"/>
          </a:xfrm>
          <a:prstGeom prst="rect">
            <a:avLst/>
          </a:prstGeom>
        </p:spPr>
        <p:txBody>
          <a:bodyPr vert="horz" lIns="96440" tIns="48220" rIns="96440" bIns="482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2725" y="9721850"/>
            <a:ext cx="3074988" cy="511175"/>
          </a:xfrm>
          <a:prstGeom prst="rect">
            <a:avLst/>
          </a:prstGeom>
        </p:spPr>
        <p:txBody>
          <a:bodyPr vert="horz" lIns="96440" tIns="48220" rIns="96440" bIns="482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02B9658-D3BE-415F-878C-3C7779763A3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705559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28688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928688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928688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928688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928688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564B3321-4AA4-4B12-9F3B-862FDFB9E1EC}" type="slidenum">
              <a:rPr lang="zh-TW" altLang="en-US" smtClean="0">
                <a:latin typeface="Times New Roman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zh-TW" smtClean="0">
              <a:latin typeface="Times New Roman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2721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 txBox="1">
            <a:spLocks noGrp="1" noChangeArrowheads="1"/>
          </p:cNvSpPr>
          <p:nvPr/>
        </p:nvSpPr>
        <p:spPr bwMode="auto">
          <a:xfrm>
            <a:off x="4022725" y="9718675"/>
            <a:ext cx="3074988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05" tIns="49354" rIns="98705" bIns="49354" anchor="b"/>
          <a:lstStyle/>
          <a:p>
            <a:pPr algn="r"/>
            <a:fld id="{1E6032FE-A974-4F90-8BC7-4B0990884FF9}" type="slidenum">
              <a:rPr lang="zh-TW" altLang="en-US" sz="1400"/>
              <a:pPr algn="r"/>
              <a:t>2</a:t>
            </a:fld>
            <a:endParaRPr lang="en-US" altLang="zh-TW" sz="14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9013" y="765175"/>
            <a:ext cx="5122862" cy="384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8025" y="4862513"/>
            <a:ext cx="5683250" cy="4606925"/>
          </a:xfrm>
          <a:noFill/>
        </p:spPr>
        <p:txBody>
          <a:bodyPr wrap="square" lIns="98705" tIns="49354" rIns="98705" bIns="4935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79876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67">
              <a:defRPr/>
            </a:pPr>
            <a:fld id="{B5C02653-5626-43E0-9880-84FBA4C4FA50}" type="slidenum">
              <a:rPr lang="zh-TW" altLang="en-US" smtClean="0"/>
              <a:pPr defTabSz="990767">
                <a:defRPr/>
              </a:pPr>
              <a:t>3</a:t>
            </a:fld>
            <a:endParaRPr lang="zh-TW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1"/>
          <p:cNvSpPr txBox="1">
            <a:spLocks noChangeArrowheads="1"/>
          </p:cNvSpPr>
          <p:nvPr/>
        </p:nvSpPr>
        <p:spPr bwMode="auto">
          <a:xfrm>
            <a:off x="1449388" y="1023938"/>
            <a:ext cx="4198937" cy="35083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83971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82675" y="4872038"/>
            <a:ext cx="4938713" cy="3892550"/>
          </a:xfrm>
          <a:noFill/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85725" indent="-85725" eaLnBrk="1">
              <a:lnSpc>
                <a:spcPct val="93000"/>
              </a:lnSpc>
              <a:spcBef>
                <a:spcPct val="0"/>
              </a:spcBef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altLang="zh-TW" smtClean="0">
                <a:latin typeface="Arial" pitchFamily="34" charset="0"/>
                <a:ea typeface="msgothic"/>
                <a:cs typeface="msgothic"/>
              </a:rPr>
              <a:t>Model of the progression from a normal cell to metastatic pancreatic cancer. (Based on an original illustration by Bona Kim.)</a:t>
            </a:r>
            <a:r>
              <a:rPr lang="ar-SA" altLang="zh-TW" smtClean="0">
                <a:latin typeface="Arial" pitchFamily="34" charset="0"/>
              </a:rPr>
              <a:t>‏</a:t>
            </a:r>
            <a:endParaRPr lang="en-GB" altLang="zh-TW" smtClean="0">
              <a:latin typeface="Arial" pitchFamily="34" charset="0"/>
              <a:ea typeface="msgothic"/>
              <a:cs typeface="msgothic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TW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4746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TW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6109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TW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449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50021" y="1024108"/>
            <a:ext cx="4197810" cy="350845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83166" y="4871780"/>
            <a:ext cx="4938770" cy="38929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85725" indent="-85725" eaLnBrk="1">
              <a:lnSpc>
                <a:spcPct val="93000"/>
              </a:lnSpc>
              <a:spcBef>
                <a:spcPct val="0"/>
              </a:spcBef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altLang="zh-TW">
                <a:latin typeface="Arial" pitchFamily="34" charset="0"/>
                <a:ea typeface="msgothic" charset="0"/>
                <a:cs typeface="msgothic" charset="0"/>
              </a:rPr>
              <a:t>Model of the progression from a normal cell to metastatic pancreatic cancer. (Based on an original illustration by Bona Kim.)</a:t>
            </a:r>
            <a:r>
              <a:rPr lang="ar-SA" altLang="zh-TW">
                <a:latin typeface="Arial" pitchFamily="34" charset="0"/>
              </a:rPr>
              <a:t>‏</a:t>
            </a:r>
            <a:endParaRPr lang="en-GB" altLang="zh-TW">
              <a:latin typeface="Arial" pitchFamily="34" charset="0"/>
              <a:ea typeface="msgothic" charset="0"/>
              <a:cs typeface="msgothic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6551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50021" y="1024108"/>
            <a:ext cx="4197810" cy="350845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83166" y="4871780"/>
            <a:ext cx="4938770" cy="38929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85725" indent="-85725" eaLnBrk="1">
              <a:lnSpc>
                <a:spcPct val="93000"/>
              </a:lnSpc>
              <a:spcBef>
                <a:spcPct val="0"/>
              </a:spcBef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altLang="zh-TW">
                <a:latin typeface="Arial" pitchFamily="34" charset="0"/>
                <a:ea typeface="msgothic" charset="0"/>
                <a:cs typeface="msgothic" charset="0"/>
              </a:rPr>
              <a:t>Model of the progression from a normal cell to metastatic pancreatic cancer. (Based on an original illustration by Bona Kim.)</a:t>
            </a:r>
            <a:r>
              <a:rPr lang="ar-SA" altLang="zh-TW">
                <a:latin typeface="Arial" pitchFamily="34" charset="0"/>
              </a:rPr>
              <a:t>‏</a:t>
            </a:r>
            <a:endParaRPr lang="en-GB" altLang="zh-TW">
              <a:latin typeface="Arial" pitchFamily="34" charset="0"/>
              <a:ea typeface="msgothic" charset="0"/>
              <a:cs typeface="msgothic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9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1009650">
              <a:defRPr/>
            </a:pPr>
            <a:fld id="{8C928241-7C28-4EF0-9538-56A17A33DD34}" type="slidenum">
              <a:rPr lang="en-US" altLang="zh-TW" smtClean="0"/>
              <a:pPr defTabSz="1009650">
                <a:defRPr/>
              </a:pPr>
              <a:t>10</a:t>
            </a:fld>
            <a:endParaRPr lang="en-US" altLang="zh-TW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TW" altLang="en-US" sz="1700" smtClean="0"/>
              <a:t>而</a:t>
            </a:r>
          </a:p>
        </p:txBody>
      </p:sp>
    </p:spTree>
    <p:extLst>
      <p:ext uri="{BB962C8B-B14F-4D97-AF65-F5344CB8AC3E}">
        <p14:creationId xmlns="" xmlns:p14="http://schemas.microsoft.com/office/powerpoint/2010/main" val="3826380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1009650">
              <a:defRPr/>
            </a:pPr>
            <a:fld id="{8C928241-7C28-4EF0-9538-56A17A33DD34}" type="slidenum">
              <a:rPr lang="en-US" altLang="zh-TW" smtClean="0"/>
              <a:pPr defTabSz="1009650">
                <a:defRPr/>
              </a:pPr>
              <a:t>11</a:t>
            </a:fld>
            <a:endParaRPr lang="en-US" altLang="zh-TW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TW" altLang="en-US" sz="1700" smtClean="0"/>
              <a:t>而</a:t>
            </a:r>
          </a:p>
        </p:txBody>
      </p:sp>
    </p:spTree>
    <p:extLst>
      <p:ext uri="{BB962C8B-B14F-4D97-AF65-F5344CB8AC3E}">
        <p14:creationId xmlns="" xmlns:p14="http://schemas.microsoft.com/office/powerpoint/2010/main" val="36965735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B39E45-D4C7-4099-A96A-300EAB773F11}" type="slidenum">
              <a:rPr lang="zh-TW" altLang="en-US" smtClean="0"/>
              <a:pPr>
                <a:defRPr/>
              </a:pPr>
              <a:t>12</a:t>
            </a:fld>
            <a:endParaRPr lang="en-US" altLang="zh-TW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0259624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37B57A-A591-4052-A76A-D1AF8C3979B1}" type="slidenum">
              <a:rPr lang="zh-TW" altLang="en-US" smtClean="0"/>
              <a:pPr>
                <a:defRPr/>
              </a:pPr>
              <a:t>13</a:t>
            </a:fld>
            <a:endParaRPr lang="en-US" altLang="zh-TW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2751752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37B57A-A591-4052-A76A-D1AF8C3979B1}" type="slidenum">
              <a:rPr lang="zh-TW" altLang="en-US" smtClean="0"/>
              <a:pPr>
                <a:defRPr/>
              </a:pPr>
              <a:t>14</a:t>
            </a:fld>
            <a:endParaRPr lang="en-US" altLang="zh-TW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71021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37B57A-A591-4052-A76A-D1AF8C3979B1}" type="slidenum">
              <a:rPr lang="zh-TW" altLang="en-US" smtClean="0"/>
              <a:pPr>
                <a:defRPr/>
              </a:pPr>
              <a:t>15</a:t>
            </a:fld>
            <a:endParaRPr lang="en-US" altLang="zh-TW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42299382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182715-2F3E-4255-9D05-424F7B2D8D16}" type="slidenum">
              <a:rPr lang="zh-TW" altLang="en-US" smtClean="0"/>
              <a:pPr>
                <a:defRPr/>
              </a:pPr>
              <a:t>16</a:t>
            </a:fld>
            <a:endParaRPr lang="en-US" altLang="zh-TW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4329276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E56A88-7812-45AB-8CD8-CCE10B66B233}" type="slidenum">
              <a:rPr lang="zh-TW" altLang="en-US" smtClean="0"/>
              <a:pPr>
                <a:defRPr/>
              </a:pPr>
              <a:t>17</a:t>
            </a:fld>
            <a:endParaRPr lang="en-US" altLang="zh-TW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6196133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1686B2-BDDB-47A1-B601-469DA48A36ED}" type="slidenum">
              <a:rPr lang="zh-TW" altLang="en-US" smtClean="0"/>
              <a:pPr>
                <a:defRPr/>
              </a:pPr>
              <a:t>18</a:t>
            </a:fld>
            <a:endParaRPr lang="en-US" altLang="zh-TW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7916545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03EC98-07CD-4A4D-98A6-D30877866949}" type="slidenum">
              <a:rPr lang="zh-TW" altLang="en-US" smtClean="0"/>
              <a:pPr>
                <a:defRPr/>
              </a:pPr>
              <a:t>19</a:t>
            </a:fld>
            <a:endParaRPr lang="en-US" altLang="zh-TW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0760644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03EC98-07CD-4A4D-98A6-D30877866949}" type="slidenum">
              <a:rPr lang="zh-TW" altLang="en-US" smtClean="0"/>
              <a:pPr>
                <a:defRPr/>
              </a:pPr>
              <a:t>20</a:t>
            </a:fld>
            <a:endParaRPr lang="en-US" altLang="zh-TW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7847910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3F3485-F8AA-449F-A45F-7E1E7A77017F}" type="slidenum">
              <a:rPr lang="zh-TW" altLang="en-US" smtClean="0"/>
              <a:pPr>
                <a:defRPr/>
              </a:pPr>
              <a:t>21</a:t>
            </a:fld>
            <a:endParaRPr lang="en-US" altLang="zh-TW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6721153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673F10-B78D-4E29-9113-BCDAA25FF23D}" type="slidenum">
              <a:rPr lang="zh-TW" altLang="en-US" smtClean="0"/>
              <a:pPr>
                <a:defRPr/>
              </a:pPr>
              <a:t>22</a:t>
            </a:fld>
            <a:endParaRPr lang="en-US" altLang="zh-TW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1175790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673F10-B78D-4E29-9113-BCDAA25FF23D}" type="slidenum">
              <a:rPr lang="zh-TW" altLang="en-US" smtClean="0"/>
              <a:pPr>
                <a:defRPr/>
              </a:pPr>
              <a:t>23</a:t>
            </a:fld>
            <a:endParaRPr lang="en-US" altLang="zh-TW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3403502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55B065-FFCB-4010-986F-7A3E8D0815DC}" type="slidenum">
              <a:rPr lang="zh-TW" altLang="en-US" smtClean="0"/>
              <a:pPr>
                <a:defRPr/>
              </a:pPr>
              <a:t>24</a:t>
            </a:fld>
            <a:endParaRPr lang="en-US" altLang="zh-TW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1967485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4021138" y="9723438"/>
            <a:ext cx="307816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10" tIns="46055" rIns="92110" bIns="46055" anchor="b"/>
          <a:lstStyle/>
          <a:p>
            <a:pPr algn="r" defTabSz="917575"/>
            <a:fld id="{80606DAF-1FD3-436B-B539-577953B62FA3}" type="slidenum">
              <a:rPr lang="zh-TW" altLang="en-GB" sz="1300"/>
              <a:pPr algn="r" defTabSz="917575"/>
              <a:t>25</a:t>
            </a:fld>
            <a:endParaRPr lang="en-GB" altLang="zh-TW" sz="130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4441808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844015-5A9D-4386-A088-F1BA20963FDE}" type="slidenum">
              <a:rPr lang="zh-TW" altLang="en-US" smtClean="0"/>
              <a:pPr>
                <a:defRPr/>
              </a:pPr>
              <a:t>26</a:t>
            </a:fld>
            <a:endParaRPr lang="en-US" altLang="zh-TW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3623899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55B065-FFCB-4010-986F-7A3E8D0815DC}" type="slidenum">
              <a:rPr lang="zh-TW" altLang="en-US" smtClean="0"/>
              <a:pPr>
                <a:defRPr/>
              </a:pPr>
              <a:t>27</a:t>
            </a:fld>
            <a:endParaRPr lang="en-US" altLang="zh-TW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136855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 txBox="1">
            <a:spLocks noGrp="1" noChangeArrowheads="1"/>
          </p:cNvSpPr>
          <p:nvPr/>
        </p:nvSpPr>
        <p:spPr bwMode="auto">
          <a:xfrm>
            <a:off x="4024313" y="9725025"/>
            <a:ext cx="30734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78" tIns="45989" rIns="91978" bIns="45989" anchor="b"/>
          <a:lstStyle>
            <a:lvl1pPr defTabSz="877888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877888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877888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877888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877888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87788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 eaLnBrk="1" hangingPunct="1"/>
            <a:fld id="{A9C72E53-6798-4ABD-91BF-F51ACB881DDF}" type="slidenum">
              <a:rPr lang="zh-TW" altLang="en-US" sz="1300"/>
              <a:pPr algn="r" eaLnBrk="1" hangingPunct="1"/>
              <a:t>30</a:t>
            </a:fld>
            <a:endParaRPr lang="en-US" altLang="zh-TW" sz="13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71525"/>
            <a:ext cx="5118100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569967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182B7-0F90-47D7-A126-634A7EFA1622}" type="datetimeFigureOut">
              <a:rPr lang="zh-TW" altLang="en-US"/>
              <a:pPr>
                <a:defRPr/>
              </a:pPr>
              <a:t>2015/7/19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7B733-C6B7-4F04-81C4-D0A3D7FC508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252B4-AE79-40E7-9699-834715250DC0}" type="datetimeFigureOut">
              <a:rPr lang="zh-TW" altLang="en-US"/>
              <a:pPr>
                <a:defRPr/>
              </a:pPr>
              <a:t>2015/7/19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F83E4-8646-464E-A6C4-8B7D1A1B5DC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70358-D41B-49E9-9203-F675C700C19A}" type="datetimeFigureOut">
              <a:rPr lang="zh-TW" altLang="en-US"/>
              <a:pPr>
                <a:defRPr/>
              </a:pPr>
              <a:t>2015/7/19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32901-DC8F-4310-B797-0F7676D705C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F143F-A0FE-483B-8272-344C2A471DE7}" type="datetimeFigureOut">
              <a:rPr lang="zh-TW" altLang="en-US"/>
              <a:pPr>
                <a:defRPr/>
              </a:pPr>
              <a:t>2015/7/19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0F04C-FA8E-44BE-9607-94F15EF5F91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A8F4-CCAD-4BA7-99B0-0AA219DD8D0D}" type="datetimeFigureOut">
              <a:rPr lang="zh-TW" altLang="en-US"/>
              <a:pPr>
                <a:defRPr/>
              </a:pPr>
              <a:t>2015/7/19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E7267-3A9B-416D-AA15-58F6708D751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02518-55AD-4988-8AD5-689C74FEB508}" type="datetimeFigureOut">
              <a:rPr lang="zh-TW" altLang="en-US"/>
              <a:pPr>
                <a:defRPr/>
              </a:pPr>
              <a:t>2015/7/19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2E6EB-CBDA-446F-8C12-8235FDA9A7F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E21A3-25B4-440C-A990-E7418EC6CBF1}" type="datetimeFigureOut">
              <a:rPr lang="zh-TW" altLang="en-US"/>
              <a:pPr>
                <a:defRPr/>
              </a:pPr>
              <a:t>2015/7/19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52FD8-7960-4A5A-9175-B943F0CBDA6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304F9-4A80-43E1-88D2-CC258AF91590}" type="datetimeFigureOut">
              <a:rPr lang="zh-TW" altLang="en-US"/>
              <a:pPr>
                <a:defRPr/>
              </a:pPr>
              <a:t>2015/7/19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40815-F1B8-4221-87E0-8EEB08ECE8B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4C564-0EF9-4ED6-A913-86B161209480}" type="datetimeFigureOut">
              <a:rPr lang="zh-TW" altLang="en-US"/>
              <a:pPr>
                <a:defRPr/>
              </a:pPr>
              <a:t>2015/7/19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A736F-EC85-4102-88FF-0837581517A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DCD4D-4C8E-4E22-AF41-8EF88FB9368C}" type="datetimeFigureOut">
              <a:rPr lang="zh-TW" altLang="en-US"/>
              <a:pPr>
                <a:defRPr/>
              </a:pPr>
              <a:t>2015/7/19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52FC3-349A-4731-BB89-1CB572121A8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9936C-F562-4085-9684-9F1A6EB076D0}" type="datetimeFigureOut">
              <a:rPr lang="zh-TW" altLang="en-US"/>
              <a:pPr>
                <a:defRPr/>
              </a:pPr>
              <a:t>2015/7/19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A3ED1-B13A-436B-B72A-A4CA87621EF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182B7-0F90-47D7-A126-634A7EFA1622}" type="datetimeFigureOut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2015/7/19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7B733-C6B7-4F04-81C4-D0A3D7FC5084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5558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252B4-AE79-40E7-9699-834715250DC0}" type="datetimeFigureOut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2015/7/19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F83E4-8646-464E-A6C4-8B7D1A1B5DCC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11995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70358-D41B-49E9-9203-F675C700C19A}" type="datetimeFigureOut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2015/7/19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32901-DC8F-4310-B797-0F7676D705C9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49841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F143F-A0FE-483B-8272-344C2A471DE7}" type="datetimeFigureOut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2015/7/19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0F04C-FA8E-44BE-9607-94F15EF5F914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5310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EA8F4-CCAD-4BA7-99B0-0AA219DD8D0D}" type="datetimeFigureOut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2015/7/19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E7267-3A9B-416D-AA15-58F6708D7516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80996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02518-55AD-4988-8AD5-689C74FEB508}" type="datetimeFigureOut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2015/7/19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2E6EB-CBDA-446F-8C12-8235FDA9A7F7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4288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E21A3-25B4-440C-A990-E7418EC6CBF1}" type="datetimeFigureOut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2015/7/19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52FD8-7960-4A5A-9175-B943F0CBDA62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7134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304F9-4A80-43E1-88D2-CC258AF91590}" type="datetimeFigureOut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2015/7/19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40815-F1B8-4221-87E0-8EEB08ECE8B3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7596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4C564-0EF9-4ED6-A913-86B161209480}" type="datetimeFigureOut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2015/7/19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A736F-EC85-4102-88FF-0837581517A3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50422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DCD4D-4C8E-4E22-AF41-8EF88FB9368C}" type="datetimeFigureOut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2015/7/19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52FC3-349A-4731-BB89-1CB572121A82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8189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9936C-F562-4085-9684-9F1A6EB076D0}" type="datetimeFigureOut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2015/7/19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A3ED1-B13A-436B-B72A-A4CA87621EFC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8756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457200" y="274639"/>
            <a:ext cx="8229600" cy="5851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9A3B8-2B4D-492D-9EB2-9FB7384168B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="" xmlns:p14="http://schemas.microsoft.com/office/powerpoint/2010/main" val="2476306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8195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FF73C88-8805-426C-A804-C508007E321A}" type="datetimeFigureOut">
              <a:rPr lang="zh-TW" altLang="en-US"/>
              <a:pPr>
                <a:defRPr/>
              </a:pPr>
              <a:t>2015/7/19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3C37E8D-BE09-4F4B-BE80-EDBF92DBB4A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8195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FF73C88-8805-426C-A804-C508007E321A}" type="datetimeFigureOut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2015/7/19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3C37E8D-BE09-4F4B-BE80-EDBF92DBB4AE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2331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3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media" Target="../media/media1.avi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5.png"/><Relationship Id="rId2" Type="http://schemas.openxmlformats.org/officeDocument/2006/relationships/video" Target="../media/media2.mp4"/><Relationship Id="rId1" Type="http://schemas.openxmlformats.org/officeDocument/2006/relationships/video" Target="../media/media1.avi"/><Relationship Id="rId6" Type="http://schemas.openxmlformats.org/officeDocument/2006/relationships/image" Target="../media/image11.png"/><Relationship Id="rId11" Type="http://schemas.openxmlformats.org/officeDocument/2006/relationships/image" Target="../media/image27.png"/><Relationship Id="rId5" Type="http://schemas.openxmlformats.org/officeDocument/2006/relationships/image" Target="../media/image6.png"/><Relationship Id="rId10" Type="http://schemas.microsoft.com/office/2007/relationships/media" Target="../media/media2.mp4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3.tiff"/><Relationship Id="rId5" Type="http://schemas.openxmlformats.org/officeDocument/2006/relationships/image" Target="../media/image32.tiff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png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9.png"/><Relationship Id="rId4" Type="http://schemas.openxmlformats.org/officeDocument/2006/relationships/hyperlink" Target="GRC%20briefing%20video_2009/&#33521;&#25991;&#29256;/GRC_EN.VO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2060848"/>
            <a:ext cx="8568952" cy="1944216"/>
          </a:xfrm>
          <a:ln>
            <a:solidFill>
              <a:srgbClr val="FF3300"/>
            </a:solidFill>
          </a:ln>
        </p:spPr>
        <p:txBody>
          <a:bodyPr/>
          <a:lstStyle/>
          <a:p>
            <a:r>
              <a:rPr lang="en-US" altLang="zh-TW" sz="3200" b="1" dirty="0">
                <a:solidFill>
                  <a:srgbClr val="000066"/>
                </a:solidFill>
              </a:rPr>
              <a:t>Activated glucocorticoid signaling promotes </a:t>
            </a:r>
            <a:r>
              <a:rPr lang="en-US" altLang="zh-TW" sz="3200" b="1" dirty="0" err="1">
                <a:solidFill>
                  <a:srgbClr val="000066"/>
                </a:solidFill>
              </a:rPr>
              <a:t>acinar</a:t>
            </a:r>
            <a:r>
              <a:rPr lang="en-US" altLang="zh-TW" sz="3200" b="1" dirty="0">
                <a:solidFill>
                  <a:srgbClr val="000066"/>
                </a:solidFill>
              </a:rPr>
              <a:t>-to-ductal metaplasia and Kras</a:t>
            </a:r>
            <a:r>
              <a:rPr lang="en-US" altLang="zh-TW" sz="3200" b="1" baseline="30000" dirty="0">
                <a:solidFill>
                  <a:srgbClr val="000066"/>
                </a:solidFill>
              </a:rPr>
              <a:t>G12D</a:t>
            </a:r>
            <a:r>
              <a:rPr lang="en-US" altLang="zh-TW" sz="3200" b="1" dirty="0">
                <a:solidFill>
                  <a:srgbClr val="000066"/>
                </a:solidFill>
              </a:rPr>
              <a:t> -driven tumorigenesis in pancreas</a:t>
            </a:r>
            <a:endParaRPr lang="en-US" altLang="zh-TW" sz="3200" b="1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1115616" y="4149080"/>
            <a:ext cx="6721475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altLang="zh-TW" sz="2000" b="1" dirty="0" smtClean="0">
                <a:latin typeface="+mn-lt"/>
                <a:ea typeface="標楷體" pitchFamily="65" charset="-120"/>
                <a:cs typeface="Times New Roman" pitchFamily="18" charset="0"/>
              </a:rPr>
              <a:t>Chia-</a:t>
            </a:r>
            <a:r>
              <a:rPr lang="en-US" altLang="zh-TW" sz="2000" b="1" dirty="0" err="1" smtClean="0">
                <a:latin typeface="+mn-lt"/>
                <a:ea typeface="標楷體" pitchFamily="65" charset="-120"/>
                <a:cs typeface="Times New Roman" pitchFamily="18" charset="0"/>
              </a:rPr>
              <a:t>Ning</a:t>
            </a:r>
            <a:r>
              <a:rPr lang="en-US" altLang="zh-TW" sz="2000" b="1" dirty="0" smtClean="0">
                <a:latin typeface="+mn-lt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latin typeface="+mn-lt"/>
                <a:ea typeface="標楷體" pitchFamily="65" charset="-120"/>
                <a:cs typeface="Times New Roman" pitchFamily="18" charset="0"/>
              </a:rPr>
              <a:t>Shen, Ph.D.</a:t>
            </a:r>
          </a:p>
          <a:p>
            <a:pPr algn="ctr"/>
            <a:r>
              <a:rPr lang="en-US" altLang="zh-TW" sz="2000" b="1" dirty="0" smtClean="0">
                <a:latin typeface="+mn-lt"/>
                <a:ea typeface="標楷體" pitchFamily="65" charset="-120"/>
                <a:cs typeface="Times New Roman" pitchFamily="18" charset="0"/>
              </a:rPr>
              <a:t>Genomics </a:t>
            </a:r>
            <a:r>
              <a:rPr lang="en-US" altLang="zh-TW" sz="2000" b="1" dirty="0">
                <a:latin typeface="+mn-lt"/>
                <a:ea typeface="標楷體" pitchFamily="65" charset="-120"/>
                <a:cs typeface="Times New Roman" pitchFamily="18" charset="0"/>
              </a:rPr>
              <a:t>Research Center </a:t>
            </a:r>
          </a:p>
          <a:p>
            <a:pPr algn="ctr"/>
            <a:r>
              <a:rPr lang="en-US" altLang="zh-TW" sz="2000" b="1" dirty="0">
                <a:latin typeface="+mn-lt"/>
                <a:ea typeface="標楷體" pitchFamily="65" charset="-120"/>
                <a:cs typeface="Times New Roman" pitchFamily="18" charset="0"/>
              </a:rPr>
              <a:t>Academia </a:t>
            </a:r>
            <a:r>
              <a:rPr lang="en-US" altLang="zh-TW" sz="2000" b="1" dirty="0" err="1">
                <a:latin typeface="+mn-lt"/>
                <a:ea typeface="標楷體" pitchFamily="65" charset="-120"/>
                <a:cs typeface="Times New Roman" pitchFamily="18" charset="0"/>
              </a:rPr>
              <a:t>Sinica</a:t>
            </a:r>
            <a:endParaRPr lang="en-US" altLang="zh-TW" sz="2000" b="1" dirty="0">
              <a:latin typeface="+mn-lt"/>
              <a:ea typeface="標楷體" pitchFamily="65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latin typeface="+mn-lt"/>
                <a:ea typeface="標楷體" pitchFamily="65" charset="-120"/>
                <a:cs typeface="Times New Roman" pitchFamily="18" charset="0"/>
              </a:rPr>
              <a:t>Email: cnshen@gate.sinica.edu.tw</a:t>
            </a:r>
          </a:p>
        </p:txBody>
      </p:sp>
      <p:pic>
        <p:nvPicPr>
          <p:cNvPr id="6148" name="Picture 5" descr="圖片1"/>
          <p:cNvPicPr>
            <a:picLocks noChangeAspect="1" noChangeArrowheads="1"/>
          </p:cNvPicPr>
          <p:nvPr/>
        </p:nvPicPr>
        <p:blipFill>
          <a:blip r:embed="rId3" cstate="print">
            <a:lum bright="-2000" contrast="3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5589240"/>
            <a:ext cx="3096344" cy="979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圖片 5" descr="academia-sinica.gif"/>
          <p:cNvPicPr>
            <a:picLocks noChangeAspect="1"/>
          </p:cNvPicPr>
          <p:nvPr/>
        </p:nvPicPr>
        <p:blipFill>
          <a:blip r:embed="rId4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0" y="0"/>
            <a:ext cx="9132888" cy="195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5725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260350" y="6488113"/>
            <a:ext cx="8632825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altLang="zh-TW" sz="1050" dirty="0">
                <a:cs typeface="Arial" pitchFamily="34" charset="0"/>
              </a:rPr>
              <a:t>Nat Rev </a:t>
            </a:r>
            <a:r>
              <a:rPr lang="en-GB" altLang="zh-TW" sz="1050" dirty="0" err="1">
                <a:cs typeface="Arial" pitchFamily="34" charset="0"/>
              </a:rPr>
              <a:t>Gastroenterol</a:t>
            </a:r>
            <a:r>
              <a:rPr lang="en-GB" altLang="zh-TW" sz="1050" dirty="0">
                <a:cs typeface="Arial" pitchFamily="34" charset="0"/>
              </a:rPr>
              <a:t> </a:t>
            </a:r>
            <a:r>
              <a:rPr lang="en-GB" altLang="zh-TW" sz="1050" dirty="0" err="1">
                <a:cs typeface="Arial" pitchFamily="34" charset="0"/>
              </a:rPr>
              <a:t>Hepatol</a:t>
            </a:r>
            <a:r>
              <a:rPr lang="en-GB" altLang="zh-TW" sz="1050" dirty="0">
                <a:cs typeface="Arial" pitchFamily="34" charset="0"/>
              </a:rPr>
              <a:t>. (2009) 6:699-708</a:t>
            </a:r>
            <a:r>
              <a:rPr lang="en-US" altLang="zh-TW" sz="1050" dirty="0">
                <a:cs typeface="Arial" pitchFamily="34" charset="0"/>
              </a:rPr>
              <a:t>; New Eng J Med  (2010) 362:1605-1617; </a:t>
            </a:r>
            <a:r>
              <a:rPr lang="en-GB" altLang="zh-TW" sz="1050" dirty="0" err="1"/>
              <a:t>Biochimica</a:t>
            </a:r>
            <a:r>
              <a:rPr lang="en-GB" altLang="zh-TW" sz="1050" dirty="0"/>
              <a:t> et </a:t>
            </a:r>
            <a:r>
              <a:rPr lang="en-GB" altLang="zh-TW" sz="1050" dirty="0" err="1"/>
              <a:t>Biophysica</a:t>
            </a:r>
            <a:r>
              <a:rPr lang="en-GB" altLang="zh-TW" sz="1050" dirty="0"/>
              <a:t> </a:t>
            </a:r>
            <a:r>
              <a:rPr lang="en-GB" altLang="zh-TW" sz="1050" dirty="0" err="1"/>
              <a:t>Acta</a:t>
            </a:r>
            <a:r>
              <a:rPr lang="en-GB" altLang="zh-TW" sz="1050" dirty="0"/>
              <a:t> 1815 (2011) 44–64</a:t>
            </a:r>
          </a:p>
        </p:txBody>
      </p:sp>
      <p:sp>
        <p:nvSpPr>
          <p:cNvPr id="6147" name="Text Box 6"/>
          <p:cNvSpPr txBox="1">
            <a:spLocks noChangeArrowheads="1"/>
          </p:cNvSpPr>
          <p:nvPr/>
        </p:nvSpPr>
        <p:spPr bwMode="auto">
          <a:xfrm>
            <a:off x="179388" y="763588"/>
            <a:ext cx="5688012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TW" sz="2000" dirty="0"/>
              <a:t>Deaths from Pancreatic caner  rank  </a:t>
            </a:r>
            <a:r>
              <a:rPr lang="en-US" altLang="zh-TW" sz="2000" dirty="0" smtClean="0"/>
              <a:t>4</a:t>
            </a:r>
            <a:r>
              <a:rPr lang="en-US" altLang="zh-TW" sz="2000" baseline="30000" dirty="0" smtClean="0"/>
              <a:t>th</a:t>
            </a:r>
            <a:r>
              <a:rPr lang="en-US" altLang="zh-TW" sz="2000" dirty="0" smtClean="0"/>
              <a:t> </a:t>
            </a:r>
            <a:r>
              <a:rPr lang="en-US" altLang="zh-TW" sz="2000" dirty="0"/>
              <a:t>~5</a:t>
            </a:r>
            <a:r>
              <a:rPr lang="en-US" altLang="zh-TW" sz="2000" baseline="30000" dirty="0"/>
              <a:t>th</a:t>
            </a:r>
            <a:r>
              <a:rPr lang="en-US" altLang="zh-TW" sz="2000" dirty="0"/>
              <a:t> in most developed countries</a:t>
            </a:r>
            <a:endParaRPr lang="en-US" altLang="zh-TW" sz="2000" b="1" dirty="0"/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TW" sz="2000" b="1" dirty="0"/>
              <a:t>The overall five years survival rate was </a:t>
            </a:r>
            <a:r>
              <a:rPr lang="en-US" altLang="zh-TW" sz="2000" b="1" dirty="0" smtClean="0"/>
              <a:t>less than 6</a:t>
            </a:r>
            <a:r>
              <a:rPr lang="en-US" altLang="zh-TW" sz="2000" b="1" dirty="0"/>
              <a:t>% </a:t>
            </a:r>
            <a:r>
              <a:rPr lang="en-US" altLang="zh-TW" sz="2000" dirty="0"/>
              <a:t>, localized cancer was 17%, regional cancer was 7%, distant cancer was 2% ;  the survival rate had not been significantly improved in past 20 years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TW" sz="2000" b="1" dirty="0"/>
              <a:t>At the time of diagnosis, more than one half of pancreas cancer was metastasized</a:t>
            </a:r>
          </a:p>
          <a:p>
            <a:pPr>
              <a:buClr>
                <a:srgbClr val="FF0000"/>
              </a:buClr>
            </a:pPr>
            <a:endParaRPr lang="en-US" altLang="zh-TW" sz="2000" b="1" dirty="0"/>
          </a:p>
          <a:p>
            <a:pPr>
              <a:buClr>
                <a:srgbClr val="FF0000"/>
              </a:buClr>
            </a:pPr>
            <a:endParaRPr lang="en-US" altLang="zh-TW" sz="2000" b="1" dirty="0"/>
          </a:p>
          <a:p>
            <a:pPr>
              <a:buClr>
                <a:srgbClr val="FF0000"/>
              </a:buClr>
            </a:pPr>
            <a:endParaRPr lang="en-US" altLang="zh-TW" sz="2000" b="1" dirty="0"/>
          </a:p>
          <a:p>
            <a:pPr>
              <a:buClr>
                <a:srgbClr val="FF0000"/>
              </a:buClr>
            </a:pPr>
            <a:endParaRPr lang="en-US" altLang="zh-TW" sz="2000" b="1" dirty="0"/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altLang="zh-TW" sz="2000" dirty="0"/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altLang="zh-TW" sz="2000" dirty="0"/>
          </a:p>
        </p:txBody>
      </p:sp>
      <p:pic>
        <p:nvPicPr>
          <p:cNvPr id="614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765175"/>
            <a:ext cx="2447925" cy="566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62"/>
          <p:cNvSpPr>
            <a:spLocks noChangeArrowheads="1"/>
          </p:cNvSpPr>
          <p:nvPr/>
        </p:nvSpPr>
        <p:spPr bwMode="auto">
          <a:xfrm>
            <a:off x="250825" y="3500438"/>
            <a:ext cx="5608638" cy="2916237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altLang="zh-TW" b="1" dirty="0">
                <a:solidFill>
                  <a:srgbClr val="002060"/>
                </a:solidFill>
                <a:cs typeface="Arial" pitchFamily="34" charset="0"/>
              </a:rPr>
              <a:t>In order to either detect pancreatic cancer earlier or treat pancreatic cancer in more efficient ways,  several issues may be needed to address: 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en-US" altLang="zh-TW" b="1" dirty="0">
                <a:solidFill>
                  <a:srgbClr val="002060"/>
                </a:solidFill>
                <a:cs typeface="Arial" pitchFamily="34" charset="0"/>
              </a:rPr>
              <a:t>How are pancreatic ductal adenocarcinoma developed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en-US" altLang="zh-TW" b="1" dirty="0">
                <a:solidFill>
                  <a:srgbClr val="002060"/>
                </a:solidFill>
                <a:cs typeface="Arial" pitchFamily="34" charset="0"/>
              </a:rPr>
              <a:t>What are the key factors affecting development of pancreatic ductal adenocarcinoma</a:t>
            </a:r>
          </a:p>
        </p:txBody>
      </p:sp>
      <p:sp>
        <p:nvSpPr>
          <p:cNvPr id="8" name="Rectangle 23"/>
          <p:cNvSpPr txBox="1">
            <a:spLocks noChangeArrowheads="1"/>
          </p:cNvSpPr>
          <p:nvPr/>
        </p:nvSpPr>
        <p:spPr bwMode="auto">
          <a:xfrm>
            <a:off x="285750" y="71438"/>
            <a:ext cx="84232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altLang="zh-TW" sz="3200" b="1" kern="0" dirty="0">
              <a:solidFill>
                <a:srgbClr val="000066"/>
              </a:solidFill>
              <a:ea typeface="+mj-ea"/>
              <a:cs typeface="Arial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071563" y="44450"/>
            <a:ext cx="7246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200" b="1" dirty="0">
                <a:solidFill>
                  <a:srgbClr val="000066"/>
                </a:solidFill>
                <a:latin typeface="+mj-lt"/>
                <a:cs typeface="Arial" pitchFamily="34" charset="0"/>
              </a:rPr>
              <a:t>Pancreatic cancer</a:t>
            </a:r>
          </a:p>
        </p:txBody>
      </p:sp>
      <p:sp>
        <p:nvSpPr>
          <p:cNvPr id="6152" name="Line 7"/>
          <p:cNvSpPr>
            <a:spLocks noChangeShapeType="1"/>
          </p:cNvSpPr>
          <p:nvPr/>
        </p:nvSpPr>
        <p:spPr bwMode="auto">
          <a:xfrm>
            <a:off x="361950" y="692150"/>
            <a:ext cx="815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4"/>
          <p:cNvSpPr>
            <a:spLocks noChangeArrowheads="1"/>
          </p:cNvSpPr>
          <p:nvPr/>
        </p:nvSpPr>
        <p:spPr bwMode="auto">
          <a:xfrm>
            <a:off x="46038" y="6550025"/>
            <a:ext cx="78660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GB" altLang="zh-TW" sz="1050"/>
              <a:t>Nat Rev Gastroenterol Hepatol. (2009) 6:699-708; </a:t>
            </a:r>
            <a:r>
              <a:rPr lang="en-US" altLang="zh-TW" sz="1050"/>
              <a:t>New Eng J Med  (2010) 362:1605-1617; Nat Rev Cancer (2010) 10:683–796; </a:t>
            </a:r>
          </a:p>
        </p:txBody>
      </p:sp>
      <p:sp>
        <p:nvSpPr>
          <p:cNvPr id="9219" name="Line 7"/>
          <p:cNvSpPr>
            <a:spLocks noChangeShapeType="1"/>
          </p:cNvSpPr>
          <p:nvPr/>
        </p:nvSpPr>
        <p:spPr bwMode="auto">
          <a:xfrm>
            <a:off x="431800" y="1196975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431800" y="1260475"/>
            <a:ext cx="8532813" cy="533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09550" y="115888"/>
            <a:ext cx="8640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3200" b="1" dirty="0">
                <a:solidFill>
                  <a:srgbClr val="000066"/>
                </a:solidFill>
                <a:latin typeface="+mn-lt"/>
              </a:rPr>
              <a:t>Pancreatic intraepithelial neoplasia(</a:t>
            </a:r>
            <a:r>
              <a:rPr lang="en-US" altLang="zh-TW" sz="3200" b="1" dirty="0" err="1">
                <a:solidFill>
                  <a:srgbClr val="000066"/>
                </a:solidFill>
                <a:latin typeface="+mn-lt"/>
              </a:rPr>
              <a:t>PanIN</a:t>
            </a:r>
            <a:r>
              <a:rPr lang="en-US" altLang="zh-TW" sz="3200" b="1" dirty="0">
                <a:solidFill>
                  <a:srgbClr val="000066"/>
                </a:solidFill>
                <a:latin typeface="+mn-lt"/>
              </a:rPr>
              <a:t>) &amp; progression of </a:t>
            </a:r>
            <a:r>
              <a:rPr lang="en-US" altLang="zh-TW" sz="3200" b="1" dirty="0" smtClean="0">
                <a:solidFill>
                  <a:srgbClr val="000066"/>
                </a:solidFill>
                <a:latin typeface="+mn-lt"/>
              </a:rPr>
              <a:t>ductal </a:t>
            </a:r>
            <a:r>
              <a:rPr lang="en-US" altLang="zh-TW" sz="3200" b="1" dirty="0" err="1" smtClean="0">
                <a:solidFill>
                  <a:srgbClr val="000066"/>
                </a:solidFill>
                <a:latin typeface="+mn-lt"/>
              </a:rPr>
              <a:t>adenocarinoma</a:t>
            </a:r>
            <a:r>
              <a:rPr lang="en-US" altLang="zh-TW" sz="3200" b="1" dirty="0" smtClean="0">
                <a:solidFill>
                  <a:srgbClr val="000066"/>
                </a:solidFill>
                <a:latin typeface="+mn-lt"/>
              </a:rPr>
              <a:t>(PDAC</a:t>
            </a:r>
            <a:r>
              <a:rPr lang="en-US" altLang="zh-TW" sz="3200" b="1" dirty="0">
                <a:solidFill>
                  <a:srgbClr val="000066"/>
                </a:solidFill>
                <a:latin typeface="+mn-lt"/>
              </a:rPr>
              <a:t>)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550" y="3644900"/>
            <a:ext cx="8539163" cy="282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1830388" y="6597650"/>
            <a:ext cx="5486400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GB" altLang="zh-TW" sz="1100">
                <a:solidFill>
                  <a:srgbClr val="000000"/>
                </a:solidFill>
                <a:ea typeface="msgothic"/>
                <a:cs typeface="msgothic"/>
              </a:rPr>
              <a:t>Iacobuzio-Donahue C A et al. Clin Cancer Res 2012;18:4257-4265</a:t>
            </a:r>
          </a:p>
        </p:txBody>
      </p:sp>
      <p:grpSp>
        <p:nvGrpSpPr>
          <p:cNvPr id="2" name="群組 5"/>
          <p:cNvGrpSpPr>
            <a:grpSpLocks/>
          </p:cNvGrpSpPr>
          <p:nvPr/>
        </p:nvGrpSpPr>
        <p:grpSpPr bwMode="auto">
          <a:xfrm>
            <a:off x="323850" y="1441450"/>
            <a:ext cx="8408988" cy="1987550"/>
            <a:chOff x="179388" y="1196975"/>
            <a:chExt cx="8408987" cy="1987550"/>
          </a:xfrm>
        </p:grpSpPr>
        <p:grpSp>
          <p:nvGrpSpPr>
            <p:cNvPr id="4" name="群組 3"/>
            <p:cNvGrpSpPr>
              <a:grpSpLocks/>
            </p:cNvGrpSpPr>
            <p:nvPr/>
          </p:nvGrpSpPr>
          <p:grpSpPr bwMode="auto">
            <a:xfrm>
              <a:off x="179388" y="1196975"/>
              <a:ext cx="8145484" cy="1987550"/>
              <a:chOff x="179512" y="1372995"/>
              <a:chExt cx="8145367" cy="1988419"/>
            </a:xfrm>
          </p:grpSpPr>
          <p:pic>
            <p:nvPicPr>
              <p:cNvPr id="11278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79512" y="1372995"/>
                <a:ext cx="5941004" cy="1983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279" name="Text Box 19"/>
              <p:cNvSpPr txBox="1">
                <a:spLocks noChangeArrowheads="1"/>
              </p:cNvSpPr>
              <p:nvPr/>
            </p:nvSpPr>
            <p:spPr bwMode="auto">
              <a:xfrm>
                <a:off x="6777067" y="2048954"/>
                <a:ext cx="1547812" cy="32839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20272" tIns="10136" rIns="20272" bIns="10136">
                <a:spAutoFit/>
              </a:bodyPr>
              <a:lstStyle/>
              <a:p>
                <a:pPr algn="ctr" defTabSz="203200">
                  <a:spcBef>
                    <a:spcPct val="50000"/>
                  </a:spcBef>
                </a:pPr>
                <a:r>
                  <a:rPr lang="en-GB" altLang="zh-TW" sz="2000" b="1">
                    <a:solidFill>
                      <a:srgbClr val="0000FF"/>
                    </a:solidFill>
                  </a:rPr>
                  <a:t>Metastasis</a:t>
                </a:r>
              </a:p>
            </p:txBody>
          </p:sp>
          <p:sp>
            <p:nvSpPr>
              <p:cNvPr id="11280" name="Text Box 19"/>
              <p:cNvSpPr txBox="1">
                <a:spLocks noChangeArrowheads="1"/>
              </p:cNvSpPr>
              <p:nvPr/>
            </p:nvSpPr>
            <p:spPr bwMode="auto">
              <a:xfrm>
                <a:off x="4616047" y="3017779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20272" tIns="10136" rIns="20272" bIns="10136">
                <a:spAutoFit/>
              </a:bodyPr>
              <a:lstStyle/>
              <a:p>
                <a:pPr algn="ctr" defTabSz="203200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Invasive PDAC</a:t>
                </a:r>
              </a:p>
            </p:txBody>
          </p:sp>
          <p:sp>
            <p:nvSpPr>
              <p:cNvPr id="11281" name="Text Box 19"/>
              <p:cNvSpPr txBox="1">
                <a:spLocks noChangeArrowheads="1"/>
              </p:cNvSpPr>
              <p:nvPr/>
            </p:nvSpPr>
            <p:spPr bwMode="auto">
              <a:xfrm>
                <a:off x="2956719" y="2996952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20272" tIns="10136" rIns="20272" bIns="10136">
                <a:spAutoFit/>
              </a:bodyPr>
              <a:lstStyle/>
              <a:p>
                <a:pPr algn="ctr" defTabSz="203200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PanIN</a:t>
                </a:r>
              </a:p>
            </p:txBody>
          </p:sp>
          <p:sp>
            <p:nvSpPr>
              <p:cNvPr id="11282" name="Text Box 19"/>
              <p:cNvSpPr txBox="1">
                <a:spLocks noChangeArrowheads="1"/>
              </p:cNvSpPr>
              <p:nvPr/>
            </p:nvSpPr>
            <p:spPr bwMode="auto">
              <a:xfrm>
                <a:off x="1331640" y="2905635"/>
                <a:ext cx="2016224" cy="45135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20272" tIns="10136" rIns="20272" bIns="10136">
                <a:spAutoFit/>
              </a:bodyPr>
              <a:lstStyle/>
              <a:p>
                <a:pPr algn="ctr" defTabSz="203200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Inflammatory ductal reprogramming</a:t>
                </a:r>
              </a:p>
            </p:txBody>
          </p:sp>
          <p:sp>
            <p:nvSpPr>
              <p:cNvPr id="11283" name="Text Box 19"/>
              <p:cNvSpPr txBox="1">
                <a:spLocks noChangeArrowheads="1"/>
              </p:cNvSpPr>
              <p:nvPr/>
            </p:nvSpPr>
            <p:spPr bwMode="auto">
              <a:xfrm>
                <a:off x="251520" y="2910057"/>
                <a:ext cx="1224136" cy="45135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20272" tIns="10136" rIns="20272" bIns="10136">
                <a:spAutoFit/>
              </a:bodyPr>
              <a:lstStyle/>
              <a:p>
                <a:pPr algn="ctr" defTabSz="203200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Normal pancreas</a:t>
                </a:r>
              </a:p>
            </p:txBody>
          </p:sp>
          <p:cxnSp>
            <p:nvCxnSpPr>
              <p:cNvPr id="17" name="直線單箭頭接點 16"/>
              <p:cNvCxnSpPr/>
              <p:nvPr/>
            </p:nvCxnSpPr>
            <p:spPr>
              <a:xfrm>
                <a:off x="6164300" y="2213150"/>
                <a:ext cx="568317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肘形接點 8"/>
            <p:cNvCxnSpPr/>
            <p:nvPr/>
          </p:nvCxnSpPr>
          <p:spPr>
            <a:xfrm>
              <a:off x="6203950" y="2451100"/>
              <a:ext cx="819150" cy="277813"/>
            </a:xfrm>
            <a:prstGeom prst="bentConnector3">
              <a:avLst/>
            </a:prstGeom>
            <a:ln w="28575">
              <a:solidFill>
                <a:srgbClr val="000066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277" name="Text Box 19"/>
            <p:cNvSpPr txBox="1">
              <a:spLocks noChangeArrowheads="1"/>
            </p:cNvSpPr>
            <p:nvPr/>
          </p:nvSpPr>
          <p:spPr bwMode="auto">
            <a:xfrm>
              <a:off x="7040541" y="2569241"/>
              <a:ext cx="1547834" cy="328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20272" tIns="10136" rIns="20272" bIns="10136">
              <a:spAutoFit/>
            </a:bodyPr>
            <a:lstStyle/>
            <a:p>
              <a:pPr defTabSz="203200">
                <a:spcBef>
                  <a:spcPct val="50000"/>
                </a:spcBef>
              </a:pPr>
              <a:r>
                <a:rPr lang="en-GB" altLang="zh-TW" sz="2000" b="1">
                  <a:solidFill>
                    <a:srgbClr val="0000FF"/>
                  </a:solidFill>
                </a:rPr>
                <a:t>Relapse</a:t>
              </a:r>
            </a:p>
          </p:txBody>
        </p:sp>
      </p:grp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209550" y="115888"/>
            <a:ext cx="8640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3200" b="1" dirty="0">
                <a:solidFill>
                  <a:srgbClr val="000066"/>
                </a:solidFill>
                <a:latin typeface="+mn-lt"/>
              </a:rPr>
              <a:t>Pancreatic intraepithelial neoplasia(</a:t>
            </a:r>
            <a:r>
              <a:rPr lang="en-US" altLang="zh-TW" sz="3200" b="1" dirty="0" err="1">
                <a:solidFill>
                  <a:srgbClr val="000066"/>
                </a:solidFill>
                <a:latin typeface="+mn-lt"/>
              </a:rPr>
              <a:t>PanIN</a:t>
            </a:r>
            <a:r>
              <a:rPr lang="en-US" altLang="zh-TW" sz="3200" b="1" dirty="0">
                <a:solidFill>
                  <a:srgbClr val="000066"/>
                </a:solidFill>
                <a:latin typeface="+mn-lt"/>
              </a:rPr>
              <a:t>) &amp; progression of </a:t>
            </a:r>
            <a:r>
              <a:rPr lang="en-US" altLang="zh-TW" sz="3200" b="1" dirty="0" smtClean="0">
                <a:solidFill>
                  <a:srgbClr val="000066"/>
                </a:solidFill>
                <a:latin typeface="+mn-lt"/>
              </a:rPr>
              <a:t>ductal </a:t>
            </a:r>
            <a:r>
              <a:rPr lang="en-US" altLang="zh-TW" sz="3200" b="1" dirty="0" err="1" smtClean="0">
                <a:solidFill>
                  <a:srgbClr val="000066"/>
                </a:solidFill>
                <a:latin typeface="+mn-lt"/>
              </a:rPr>
              <a:t>adenocarinoma</a:t>
            </a:r>
            <a:r>
              <a:rPr lang="en-US" altLang="zh-TW" sz="3200" b="1" dirty="0" smtClean="0">
                <a:solidFill>
                  <a:srgbClr val="000066"/>
                </a:solidFill>
                <a:latin typeface="+mn-lt"/>
              </a:rPr>
              <a:t>(PDAC</a:t>
            </a:r>
            <a:r>
              <a:rPr lang="en-US" altLang="zh-TW" sz="3200" b="1" dirty="0">
                <a:solidFill>
                  <a:srgbClr val="000066"/>
                </a:solidFill>
                <a:latin typeface="+mn-lt"/>
              </a:rPr>
              <a:t>)</a:t>
            </a:r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431800" y="1196975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550" y="3644900"/>
            <a:ext cx="8539163" cy="282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矩形 23"/>
          <p:cNvSpPr/>
          <p:nvPr/>
        </p:nvSpPr>
        <p:spPr>
          <a:xfrm>
            <a:off x="1547664" y="1340768"/>
            <a:ext cx="3240360" cy="2160240"/>
          </a:xfrm>
          <a:prstGeom prst="rect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6"/>
          <p:cNvSpPr>
            <a:spLocks noChangeArrowheads="1"/>
          </p:cNvSpPr>
          <p:nvPr/>
        </p:nvSpPr>
        <p:spPr bwMode="auto">
          <a:xfrm>
            <a:off x="107950" y="3574182"/>
            <a:ext cx="3709988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Clr>
                <a:schemeClr val="tx1"/>
              </a:buClr>
              <a:buFontTx/>
              <a:buAutoNum type="arabicParenR"/>
            </a:pPr>
            <a:r>
              <a:rPr kumimoji="0" lang="en-US" altLang="zh-TW" sz="1400" dirty="0"/>
              <a:t>The concept of </a:t>
            </a:r>
            <a:r>
              <a:rPr kumimoji="0" lang="en-US" altLang="zh-TW" sz="1400" dirty="0" err="1"/>
              <a:t>acinar</a:t>
            </a:r>
            <a:r>
              <a:rPr kumimoji="0" lang="en-US" altLang="zh-TW" sz="1400" dirty="0"/>
              <a:t>-to-ductal metaplasia was initially established by identification of the ductal marker expressed in cells of </a:t>
            </a:r>
            <a:r>
              <a:rPr kumimoji="0" lang="en-US" altLang="zh-TW" sz="1400" dirty="0" err="1"/>
              <a:t>acinar</a:t>
            </a:r>
            <a:r>
              <a:rPr kumimoji="0" lang="en-US" altLang="zh-TW" sz="1400" dirty="0"/>
              <a:t> origin (</a:t>
            </a:r>
            <a:r>
              <a:rPr kumimoji="0" lang="en-US" altLang="zh-TW" sz="1400" dirty="0" err="1"/>
              <a:t>Parsa</a:t>
            </a:r>
            <a:r>
              <a:rPr kumimoji="0" lang="en-US" altLang="zh-TW" sz="1400" dirty="0"/>
              <a:t> et al., 1985)</a:t>
            </a:r>
            <a:endParaRPr kumimoji="0" lang="en-US" altLang="zh-TW" sz="1400" dirty="0">
              <a:solidFill>
                <a:srgbClr val="FF0000"/>
              </a:solidFill>
            </a:endParaRPr>
          </a:p>
          <a:p>
            <a:pPr marL="342900" indent="-342900">
              <a:buClr>
                <a:schemeClr val="tx1"/>
              </a:buClr>
              <a:buFontTx/>
              <a:buAutoNum type="arabicParenR"/>
            </a:pPr>
            <a:r>
              <a:rPr kumimoji="0" lang="en-US" altLang="zh-TW" sz="1400" dirty="0" err="1"/>
              <a:t>Acinar</a:t>
            </a:r>
            <a:r>
              <a:rPr kumimoji="0" lang="en-US" altLang="zh-TW" sz="1400" dirty="0"/>
              <a:t>-to-ductal metaplasia is described as an initiating event in the formation of pancreatic ductal adenocarcinoma (</a:t>
            </a:r>
            <a:r>
              <a:rPr kumimoji="0" lang="en-US" altLang="zh-TW" sz="1400" dirty="0" err="1"/>
              <a:t>Meszoely</a:t>
            </a:r>
            <a:r>
              <a:rPr kumimoji="0" lang="en-US" altLang="zh-TW" sz="1400" dirty="0"/>
              <a:t> et al., 2001).</a:t>
            </a:r>
          </a:p>
          <a:p>
            <a:pPr marL="342900" indent="-342900">
              <a:buClr>
                <a:schemeClr val="tx1"/>
              </a:buClr>
              <a:buFontTx/>
              <a:buAutoNum type="arabicParenR"/>
            </a:pPr>
            <a:r>
              <a:rPr kumimoji="0" lang="en-US" altLang="zh-TW" sz="1400" dirty="0"/>
              <a:t>In pancreatic cancer progression, the </a:t>
            </a:r>
            <a:r>
              <a:rPr kumimoji="0" lang="en-US" altLang="zh-TW" sz="1400" dirty="0" err="1"/>
              <a:t>acinar</a:t>
            </a:r>
            <a:r>
              <a:rPr kumimoji="0" lang="en-US" altLang="zh-TW" sz="1400" dirty="0"/>
              <a:t>-to-ductal metaplasia was observed frequently (</a:t>
            </a:r>
            <a:r>
              <a:rPr kumimoji="0" lang="en-US" altLang="zh-TW" sz="1400" dirty="0" err="1"/>
              <a:t>Schmid</a:t>
            </a:r>
            <a:r>
              <a:rPr kumimoji="0" lang="en-US" altLang="zh-TW" sz="1400" dirty="0"/>
              <a:t>, 2002)</a:t>
            </a:r>
          </a:p>
          <a:p>
            <a:pPr marL="342900" indent="-342900">
              <a:buClr>
                <a:schemeClr val="tx1"/>
              </a:buClr>
            </a:pPr>
            <a:endParaRPr kumimoji="0" lang="en-US" altLang="zh-TW" sz="1400" dirty="0"/>
          </a:p>
          <a:p>
            <a:pPr marL="342900" indent="-342900" eaLnBrk="0" hangingPunct="0">
              <a:buFontTx/>
              <a:buAutoNum type="arabicParenR"/>
            </a:pPr>
            <a:endParaRPr kumimoji="0" lang="en-US" altLang="zh-TW" sz="1400" dirty="0"/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3744044"/>
            <a:ext cx="2614612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744044"/>
            <a:ext cx="2611437" cy="261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 Box 19"/>
          <p:cNvSpPr txBox="1">
            <a:spLocks noChangeArrowheads="1"/>
          </p:cNvSpPr>
          <p:nvPr/>
        </p:nvSpPr>
        <p:spPr bwMode="auto">
          <a:xfrm>
            <a:off x="3817938" y="3444007"/>
            <a:ext cx="5029200" cy="2349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272" tIns="10136" rIns="20272" bIns="10136">
            <a:spAutoFit/>
          </a:bodyPr>
          <a:lstStyle>
            <a:lvl1pPr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zh-TW" sz="1400" b="1"/>
              <a:t>Pancreatitis triggered acinar-to-ductal metaplasia </a:t>
            </a:r>
          </a:p>
        </p:txBody>
      </p:sp>
      <p:sp>
        <p:nvSpPr>
          <p:cNvPr id="8199" name="Text Box 18"/>
          <p:cNvSpPr txBox="1">
            <a:spLocks noChangeArrowheads="1"/>
          </p:cNvSpPr>
          <p:nvPr/>
        </p:nvSpPr>
        <p:spPr bwMode="auto">
          <a:xfrm>
            <a:off x="7734300" y="6036394"/>
            <a:ext cx="13065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3934" tIns="71969" rIns="143934" bIns="71969">
            <a:spAutoFit/>
          </a:bodyPr>
          <a:lstStyle>
            <a:lvl1pPr defTabSz="1439863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1439863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1439863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1439863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1439863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14398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14398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14398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14398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zh-TW" sz="1200" b="1">
                <a:solidFill>
                  <a:srgbClr val="00CC00"/>
                </a:solidFill>
                <a:latin typeface="Trebuchet MS" pitchFamily="34" charset="0"/>
              </a:rPr>
              <a:t>CK19</a:t>
            </a:r>
            <a:r>
              <a:rPr lang="en-US" altLang="zh-TW" sz="1200" b="1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en-US" altLang="zh-TW" sz="1200" b="1">
                <a:solidFill>
                  <a:srgbClr val="FFFFFF"/>
                </a:solidFill>
                <a:latin typeface="Trebuchet MS" pitchFamily="34" charset="0"/>
              </a:rPr>
              <a:t>/</a:t>
            </a:r>
            <a:r>
              <a:rPr lang="en-US" altLang="zh-TW" sz="1200" b="1">
                <a:solidFill>
                  <a:srgbClr val="FF0000"/>
                </a:solidFill>
                <a:latin typeface="Trebuchet MS" pitchFamily="34" charset="0"/>
              </a:rPr>
              <a:t> Amy</a:t>
            </a:r>
            <a:endParaRPr lang="en-US" altLang="zh-TW" sz="1200" b="1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8200" name="Text Box 18"/>
          <p:cNvSpPr txBox="1">
            <a:spLocks noChangeArrowheads="1"/>
          </p:cNvSpPr>
          <p:nvPr/>
        </p:nvSpPr>
        <p:spPr bwMode="auto">
          <a:xfrm>
            <a:off x="5086350" y="6036394"/>
            <a:ext cx="13049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3934" tIns="71969" rIns="143934" bIns="71969">
            <a:spAutoFit/>
          </a:bodyPr>
          <a:lstStyle>
            <a:lvl1pPr defTabSz="1439863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1439863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1439863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1439863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1439863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14398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14398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14398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143986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zh-TW" sz="1200" b="1">
                <a:solidFill>
                  <a:srgbClr val="00CC00"/>
                </a:solidFill>
                <a:latin typeface="Trebuchet MS" pitchFamily="34" charset="0"/>
              </a:rPr>
              <a:t>DBA </a:t>
            </a:r>
            <a:r>
              <a:rPr lang="en-US" altLang="zh-TW" sz="1200" b="1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en-US" altLang="zh-TW" sz="1200" b="1">
                <a:solidFill>
                  <a:srgbClr val="FFFFFF"/>
                </a:solidFill>
                <a:latin typeface="Trebuchet MS" pitchFamily="34" charset="0"/>
              </a:rPr>
              <a:t>/</a:t>
            </a:r>
            <a:r>
              <a:rPr lang="en-US" altLang="zh-TW" sz="1200" b="1">
                <a:solidFill>
                  <a:srgbClr val="FF0000"/>
                </a:solidFill>
                <a:latin typeface="Trebuchet MS" pitchFamily="34" charset="0"/>
              </a:rPr>
              <a:t> Amy</a:t>
            </a:r>
            <a:endParaRPr lang="en-US" altLang="zh-TW" sz="1200" b="1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2" name="向右箭號 1"/>
          <p:cNvSpPr/>
          <p:nvPr/>
        </p:nvSpPr>
        <p:spPr>
          <a:xfrm>
            <a:off x="7107238" y="4145682"/>
            <a:ext cx="239712" cy="144462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4" name="向右箭號 43"/>
          <p:cNvSpPr/>
          <p:nvPr/>
        </p:nvSpPr>
        <p:spPr>
          <a:xfrm>
            <a:off x="4627563" y="5891932"/>
            <a:ext cx="238125" cy="144462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5" name="向右箭號 44"/>
          <p:cNvSpPr/>
          <p:nvPr/>
        </p:nvSpPr>
        <p:spPr>
          <a:xfrm>
            <a:off x="6789738" y="5514107"/>
            <a:ext cx="238125" cy="142875"/>
          </a:xfrm>
          <a:prstGeom prst="rightArrow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6" name="向右箭號 45"/>
          <p:cNvSpPr/>
          <p:nvPr/>
        </p:nvSpPr>
        <p:spPr>
          <a:xfrm>
            <a:off x="4211638" y="5514107"/>
            <a:ext cx="238125" cy="142875"/>
          </a:xfrm>
          <a:prstGeom prst="rightArrow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7" name="向右箭號 46"/>
          <p:cNvSpPr/>
          <p:nvPr/>
        </p:nvSpPr>
        <p:spPr>
          <a:xfrm>
            <a:off x="7273925" y="5225182"/>
            <a:ext cx="238125" cy="144462"/>
          </a:xfrm>
          <a:prstGeom prst="rightArrow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48" name="向右箭號 47"/>
          <p:cNvSpPr/>
          <p:nvPr/>
        </p:nvSpPr>
        <p:spPr>
          <a:xfrm>
            <a:off x="4697413" y="5225182"/>
            <a:ext cx="238125" cy="144462"/>
          </a:xfrm>
          <a:prstGeom prst="rightArrow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grpSp>
        <p:nvGrpSpPr>
          <p:cNvPr id="26" name="群組 25"/>
          <p:cNvGrpSpPr/>
          <p:nvPr/>
        </p:nvGrpSpPr>
        <p:grpSpPr>
          <a:xfrm>
            <a:off x="323528" y="1196975"/>
            <a:ext cx="8408987" cy="1987550"/>
            <a:chOff x="179388" y="1196975"/>
            <a:chExt cx="8408987" cy="1987550"/>
          </a:xfrm>
        </p:grpSpPr>
        <p:grpSp>
          <p:nvGrpSpPr>
            <p:cNvPr id="27" name="群組 3"/>
            <p:cNvGrpSpPr>
              <a:grpSpLocks/>
            </p:cNvGrpSpPr>
            <p:nvPr/>
          </p:nvGrpSpPr>
          <p:grpSpPr bwMode="auto">
            <a:xfrm>
              <a:off x="179388" y="1196975"/>
              <a:ext cx="8145484" cy="1987550"/>
              <a:chOff x="179512" y="1372995"/>
              <a:chExt cx="8145367" cy="1988419"/>
            </a:xfrm>
          </p:grpSpPr>
          <p:pic>
            <p:nvPicPr>
              <p:cNvPr id="41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1372995"/>
                <a:ext cx="5941004" cy="1983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Text Box 19"/>
              <p:cNvSpPr txBox="1">
                <a:spLocks noChangeArrowheads="1"/>
              </p:cNvSpPr>
              <p:nvPr/>
            </p:nvSpPr>
            <p:spPr bwMode="auto">
              <a:xfrm>
                <a:off x="6777067" y="2048954"/>
                <a:ext cx="1547812" cy="32839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2000" b="1" dirty="0">
                    <a:solidFill>
                      <a:srgbClr val="0000FF"/>
                    </a:solidFill>
                  </a:rPr>
                  <a:t>Metastasis</a:t>
                </a:r>
              </a:p>
            </p:txBody>
          </p:sp>
          <p:sp>
            <p:nvSpPr>
              <p:cNvPr id="43" name="Text Box 19"/>
              <p:cNvSpPr txBox="1">
                <a:spLocks noChangeArrowheads="1"/>
              </p:cNvSpPr>
              <p:nvPr/>
            </p:nvSpPr>
            <p:spPr bwMode="auto">
              <a:xfrm>
                <a:off x="4616047" y="3017779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Invasive PDAC</a:t>
                </a:r>
              </a:p>
            </p:txBody>
          </p:sp>
          <p:sp>
            <p:nvSpPr>
              <p:cNvPr id="49" name="Text Box 19"/>
              <p:cNvSpPr txBox="1">
                <a:spLocks noChangeArrowheads="1"/>
              </p:cNvSpPr>
              <p:nvPr/>
            </p:nvSpPr>
            <p:spPr bwMode="auto">
              <a:xfrm>
                <a:off x="2956719" y="2996952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PanIN</a:t>
                </a:r>
              </a:p>
            </p:txBody>
          </p:sp>
          <p:sp>
            <p:nvSpPr>
              <p:cNvPr id="50" name="Text Box 19"/>
              <p:cNvSpPr txBox="1">
                <a:spLocks noChangeArrowheads="1"/>
              </p:cNvSpPr>
              <p:nvPr/>
            </p:nvSpPr>
            <p:spPr bwMode="auto">
              <a:xfrm>
                <a:off x="1331640" y="2905635"/>
                <a:ext cx="2016224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Inflammatory ductal reprogramming</a:t>
                </a:r>
              </a:p>
            </p:txBody>
          </p:sp>
          <p:sp>
            <p:nvSpPr>
              <p:cNvPr id="51" name="Text Box 19"/>
              <p:cNvSpPr txBox="1">
                <a:spLocks noChangeArrowheads="1"/>
              </p:cNvSpPr>
              <p:nvPr/>
            </p:nvSpPr>
            <p:spPr bwMode="auto">
              <a:xfrm>
                <a:off x="251520" y="2910057"/>
                <a:ext cx="1224136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Normal pancreas</a:t>
                </a:r>
              </a:p>
            </p:txBody>
          </p:sp>
          <p:cxnSp>
            <p:nvCxnSpPr>
              <p:cNvPr id="52" name="直線單箭頭接點 51"/>
              <p:cNvCxnSpPr/>
              <p:nvPr/>
            </p:nvCxnSpPr>
            <p:spPr>
              <a:xfrm>
                <a:off x="6164301" y="2213150"/>
                <a:ext cx="568317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肘形接點 33"/>
            <p:cNvCxnSpPr/>
            <p:nvPr/>
          </p:nvCxnSpPr>
          <p:spPr>
            <a:xfrm>
              <a:off x="6203697" y="2451100"/>
              <a:ext cx="819403" cy="277845"/>
            </a:xfrm>
            <a:prstGeom prst="bentConnector3">
              <a:avLst/>
            </a:prstGeom>
            <a:ln w="28575">
              <a:solidFill>
                <a:srgbClr val="000066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 Box 19"/>
            <p:cNvSpPr txBox="1">
              <a:spLocks noChangeArrowheads="1"/>
            </p:cNvSpPr>
            <p:nvPr/>
          </p:nvSpPr>
          <p:spPr bwMode="auto">
            <a:xfrm>
              <a:off x="7040541" y="2569241"/>
              <a:ext cx="1547834" cy="328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2000" b="1" dirty="0" smtClean="0">
                  <a:solidFill>
                    <a:srgbClr val="0000FF"/>
                  </a:solidFill>
                </a:rPr>
                <a:t>Relapse</a:t>
              </a:r>
              <a:endParaRPr lang="en-GB" altLang="zh-TW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209550" y="115888"/>
            <a:ext cx="8640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3200" b="1" dirty="0">
                <a:solidFill>
                  <a:srgbClr val="000066"/>
                </a:solidFill>
                <a:latin typeface="+mn-lt"/>
              </a:rPr>
              <a:t>Pancreatic intraepithelial neoplasia(</a:t>
            </a:r>
            <a:r>
              <a:rPr lang="en-US" altLang="zh-TW" sz="3200" b="1" dirty="0" err="1">
                <a:solidFill>
                  <a:srgbClr val="000066"/>
                </a:solidFill>
                <a:latin typeface="+mn-lt"/>
              </a:rPr>
              <a:t>PanIN</a:t>
            </a:r>
            <a:r>
              <a:rPr lang="en-US" altLang="zh-TW" sz="3200" b="1" dirty="0">
                <a:solidFill>
                  <a:srgbClr val="000066"/>
                </a:solidFill>
                <a:latin typeface="+mn-lt"/>
              </a:rPr>
              <a:t>) &amp; progression of </a:t>
            </a:r>
            <a:r>
              <a:rPr lang="en-US" altLang="zh-TW" sz="3200" b="1" dirty="0" smtClean="0">
                <a:solidFill>
                  <a:srgbClr val="000066"/>
                </a:solidFill>
                <a:latin typeface="+mn-lt"/>
              </a:rPr>
              <a:t>ductal </a:t>
            </a:r>
            <a:r>
              <a:rPr lang="en-US" altLang="zh-TW" sz="3200" b="1" dirty="0" err="1" smtClean="0">
                <a:solidFill>
                  <a:srgbClr val="000066"/>
                </a:solidFill>
                <a:latin typeface="+mn-lt"/>
              </a:rPr>
              <a:t>adenocarinoma</a:t>
            </a:r>
            <a:r>
              <a:rPr lang="en-US" altLang="zh-TW" sz="3200" b="1" dirty="0" smtClean="0">
                <a:solidFill>
                  <a:srgbClr val="000066"/>
                </a:solidFill>
                <a:latin typeface="+mn-lt"/>
              </a:rPr>
              <a:t>(PDAC</a:t>
            </a:r>
            <a:r>
              <a:rPr lang="en-US" altLang="zh-TW" sz="3200" b="1" dirty="0">
                <a:solidFill>
                  <a:srgbClr val="000066"/>
                </a:solidFill>
                <a:latin typeface="+mn-lt"/>
              </a:rPr>
              <a:t>)</a:t>
            </a:r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>
            <a:off x="431800" y="1196975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/>
          <p:cNvSpPr/>
          <p:nvPr/>
        </p:nvSpPr>
        <p:spPr>
          <a:xfrm>
            <a:off x="1547664" y="1340768"/>
            <a:ext cx="3240360" cy="2160240"/>
          </a:xfrm>
          <a:prstGeom prst="rect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2239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0" y="3631211"/>
            <a:ext cx="30762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>
              <a:lnSpc>
                <a:spcPct val="110000"/>
              </a:lnSpc>
              <a:buSzPct val="85000"/>
              <a:buFont typeface="Wingdings" panose="05000000000000000000" pitchFamily="2" charset="2"/>
              <a:buChar char="ü"/>
              <a:defRPr/>
            </a:pPr>
            <a:r>
              <a:rPr lang="en-US" altLang="zh-TW" sz="1600" b="1" kern="0" dirty="0" smtClean="0">
                <a:solidFill>
                  <a:srgbClr val="0000EC"/>
                </a:solidFill>
                <a:latin typeface="Arial" charset="0"/>
              </a:rPr>
              <a:t>To </a:t>
            </a:r>
            <a:r>
              <a:rPr lang="en-US" altLang="zh-TW" sz="1600" b="1" kern="0" dirty="0">
                <a:solidFill>
                  <a:srgbClr val="0000EC"/>
                </a:solidFill>
                <a:latin typeface="Arial" charset="0"/>
              </a:rPr>
              <a:t>determine whether </a:t>
            </a:r>
            <a:r>
              <a:rPr lang="en-US" altLang="zh-TW" sz="1600" b="1" kern="0" dirty="0" smtClean="0">
                <a:solidFill>
                  <a:srgbClr val="0000EC"/>
                </a:solidFill>
                <a:latin typeface="Arial" charset="0"/>
              </a:rPr>
              <a:t>the key regulator  triggering </a:t>
            </a:r>
            <a:r>
              <a:rPr lang="en-US" altLang="zh-TW" sz="1600" b="1" kern="0" dirty="0" err="1" smtClean="0">
                <a:solidFill>
                  <a:srgbClr val="0000EC"/>
                </a:solidFill>
                <a:latin typeface="Arial" charset="0"/>
              </a:rPr>
              <a:t>ductal</a:t>
            </a:r>
            <a:r>
              <a:rPr lang="en-US" altLang="zh-TW" sz="1600" b="1" kern="0" dirty="0" smtClean="0">
                <a:solidFill>
                  <a:srgbClr val="0000EC"/>
                </a:solidFill>
                <a:latin typeface="Arial" charset="0"/>
              </a:rPr>
              <a:t> reprogramming during pancreatitis is a key mediator for </a:t>
            </a:r>
            <a:r>
              <a:rPr lang="en-US" altLang="zh-TW" sz="1600" b="1" kern="0" dirty="0" err="1" smtClean="0">
                <a:solidFill>
                  <a:srgbClr val="0000EC"/>
                </a:solidFill>
                <a:latin typeface="Arial" charset="0"/>
              </a:rPr>
              <a:t>PanIN</a:t>
            </a:r>
            <a:r>
              <a:rPr lang="en-US" altLang="zh-TW" sz="1600" b="1" kern="0" dirty="0">
                <a:solidFill>
                  <a:srgbClr val="0000EC"/>
                </a:solidFill>
                <a:latin typeface="Arial" charset="0"/>
              </a:rPr>
              <a:t> </a:t>
            </a:r>
            <a:r>
              <a:rPr lang="en-US" altLang="zh-TW" sz="1600" b="1" kern="0" dirty="0" smtClean="0">
                <a:solidFill>
                  <a:srgbClr val="0000EC"/>
                </a:solidFill>
                <a:latin typeface="Arial" charset="0"/>
              </a:rPr>
              <a:t>leading to </a:t>
            </a:r>
            <a:r>
              <a:rPr lang="en-US" altLang="zh-TW" sz="1600" b="1" kern="0" dirty="0">
                <a:solidFill>
                  <a:srgbClr val="0000EC"/>
                </a:solidFill>
                <a:latin typeface="Arial" charset="0"/>
              </a:rPr>
              <a:t>PDAC </a:t>
            </a:r>
            <a:r>
              <a:rPr lang="en-US" altLang="zh-TW" sz="1600" b="1" kern="0" dirty="0" smtClean="0">
                <a:solidFill>
                  <a:srgbClr val="0000EC"/>
                </a:solidFill>
                <a:latin typeface="Arial" charset="0"/>
              </a:rPr>
              <a:t>?</a:t>
            </a:r>
            <a:endParaRPr lang="en-US" altLang="zh-TW" sz="1600" b="1" kern="0" dirty="0">
              <a:solidFill>
                <a:srgbClr val="0000EC"/>
              </a:solidFill>
              <a:latin typeface="Arial" charset="0"/>
            </a:endParaRPr>
          </a:p>
          <a:p>
            <a:pPr marL="285750" indent="-285750">
              <a:lnSpc>
                <a:spcPct val="110000"/>
              </a:lnSpc>
              <a:buSzPct val="85000"/>
              <a:buFont typeface="Wingdings" panose="05000000000000000000" pitchFamily="2" charset="2"/>
              <a:buChar char="ü"/>
              <a:defRPr/>
            </a:pPr>
            <a:r>
              <a:rPr lang="en-US" altLang="zh-TW" sz="1600" b="1" kern="0" dirty="0" smtClean="0">
                <a:solidFill>
                  <a:srgbClr val="0000EC"/>
                </a:solidFill>
                <a:latin typeface="Arial" charset="0"/>
              </a:rPr>
              <a:t>What is the key regulator of </a:t>
            </a:r>
            <a:r>
              <a:rPr lang="en-US" altLang="zh-TW" sz="1600" b="1" kern="0" dirty="0" err="1" smtClean="0">
                <a:solidFill>
                  <a:srgbClr val="0000EC"/>
                </a:solidFill>
                <a:latin typeface="Arial" charset="0"/>
              </a:rPr>
              <a:t>ductal</a:t>
            </a:r>
            <a:r>
              <a:rPr lang="en-US" altLang="zh-TW" sz="1600" b="1" kern="0" dirty="0" smtClean="0">
                <a:solidFill>
                  <a:srgbClr val="0000EC"/>
                </a:solidFill>
                <a:latin typeface="Arial" charset="0"/>
              </a:rPr>
              <a:t> reprogramming?</a:t>
            </a:r>
            <a:r>
              <a:rPr lang="en-US" altLang="zh-TW" sz="1600" b="1" kern="0" dirty="0">
                <a:solidFill>
                  <a:srgbClr val="0000EC"/>
                </a:solidFill>
                <a:latin typeface="Arial" charset="0"/>
              </a:rPr>
              <a:t>	</a:t>
            </a:r>
          </a:p>
          <a:p>
            <a:pPr marL="285750" indent="-285750">
              <a:lnSpc>
                <a:spcPct val="110000"/>
              </a:lnSpc>
              <a:buClr>
                <a:srgbClr val="FF0000"/>
              </a:buClr>
              <a:buSzPct val="85000"/>
              <a:buFont typeface="Wingdings" panose="05000000000000000000" pitchFamily="2" charset="2"/>
              <a:buChar char="ü"/>
              <a:defRPr/>
            </a:pPr>
            <a:endParaRPr lang="en-US" altLang="zh-TW" sz="1600" b="1" kern="0" dirty="0">
              <a:solidFill>
                <a:srgbClr val="FF0000"/>
              </a:solidFill>
              <a:latin typeface="Arial" charset="0"/>
              <a:ea typeface="+mn-ea"/>
              <a:cs typeface="Arial" pitchFamily="34" charset="0"/>
            </a:endParaRPr>
          </a:p>
          <a:p>
            <a:pPr marL="285750" indent="-285750">
              <a:lnSpc>
                <a:spcPct val="110000"/>
              </a:lnSpc>
              <a:buClr>
                <a:srgbClr val="FF0000"/>
              </a:buClr>
              <a:buSzPct val="85000"/>
              <a:buFont typeface="Wingdings" panose="05000000000000000000" pitchFamily="2" charset="2"/>
              <a:buChar char="ü"/>
              <a:defRPr/>
            </a:pPr>
            <a:endParaRPr lang="en-US" altLang="zh-TW" sz="1600" b="1" kern="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323528" y="1196975"/>
            <a:ext cx="8408987" cy="1987550"/>
            <a:chOff x="179388" y="1196975"/>
            <a:chExt cx="8408987" cy="1987550"/>
          </a:xfrm>
        </p:grpSpPr>
        <p:grpSp>
          <p:nvGrpSpPr>
            <p:cNvPr id="16" name="群組 3"/>
            <p:cNvGrpSpPr>
              <a:grpSpLocks/>
            </p:cNvGrpSpPr>
            <p:nvPr/>
          </p:nvGrpSpPr>
          <p:grpSpPr bwMode="auto">
            <a:xfrm>
              <a:off x="179388" y="1196975"/>
              <a:ext cx="8145484" cy="1987550"/>
              <a:chOff x="179512" y="1372995"/>
              <a:chExt cx="8145367" cy="1988419"/>
            </a:xfrm>
          </p:grpSpPr>
          <p:pic>
            <p:nvPicPr>
              <p:cNvPr id="19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1372995"/>
                <a:ext cx="5941004" cy="1983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Text Box 19"/>
              <p:cNvSpPr txBox="1">
                <a:spLocks noChangeArrowheads="1"/>
              </p:cNvSpPr>
              <p:nvPr/>
            </p:nvSpPr>
            <p:spPr bwMode="auto">
              <a:xfrm>
                <a:off x="6777067" y="2048954"/>
                <a:ext cx="1547812" cy="32839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2000" b="1" dirty="0">
                    <a:solidFill>
                      <a:srgbClr val="0000FF"/>
                    </a:solidFill>
                  </a:rPr>
                  <a:t>Metastasis</a:t>
                </a:r>
              </a:p>
            </p:txBody>
          </p:sp>
          <p:sp>
            <p:nvSpPr>
              <p:cNvPr id="21" name="Text Box 19"/>
              <p:cNvSpPr txBox="1">
                <a:spLocks noChangeArrowheads="1"/>
              </p:cNvSpPr>
              <p:nvPr/>
            </p:nvSpPr>
            <p:spPr bwMode="auto">
              <a:xfrm>
                <a:off x="4616047" y="3017779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Invasive PDAC</a:t>
                </a:r>
              </a:p>
            </p:txBody>
          </p:sp>
          <p:sp>
            <p:nvSpPr>
              <p:cNvPr id="22" name="Text Box 19"/>
              <p:cNvSpPr txBox="1">
                <a:spLocks noChangeArrowheads="1"/>
              </p:cNvSpPr>
              <p:nvPr/>
            </p:nvSpPr>
            <p:spPr bwMode="auto">
              <a:xfrm>
                <a:off x="2956719" y="2996952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PanIN</a:t>
                </a:r>
              </a:p>
            </p:txBody>
          </p:sp>
          <p:sp>
            <p:nvSpPr>
              <p:cNvPr id="23" name="Text Box 19"/>
              <p:cNvSpPr txBox="1">
                <a:spLocks noChangeArrowheads="1"/>
              </p:cNvSpPr>
              <p:nvPr/>
            </p:nvSpPr>
            <p:spPr bwMode="auto">
              <a:xfrm>
                <a:off x="1331640" y="2905635"/>
                <a:ext cx="2016224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Inflammatory ductal reprogramming</a:t>
                </a:r>
              </a:p>
            </p:txBody>
          </p:sp>
          <p:sp>
            <p:nvSpPr>
              <p:cNvPr id="24" name="Text Box 19"/>
              <p:cNvSpPr txBox="1">
                <a:spLocks noChangeArrowheads="1"/>
              </p:cNvSpPr>
              <p:nvPr/>
            </p:nvSpPr>
            <p:spPr bwMode="auto">
              <a:xfrm>
                <a:off x="251520" y="2910057"/>
                <a:ext cx="1224136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Normal pancreas</a:t>
                </a:r>
              </a:p>
            </p:txBody>
          </p:sp>
          <p:cxnSp>
            <p:nvCxnSpPr>
              <p:cNvPr id="25" name="直線單箭頭接點 24"/>
              <p:cNvCxnSpPr/>
              <p:nvPr/>
            </p:nvCxnSpPr>
            <p:spPr>
              <a:xfrm>
                <a:off x="6164301" y="2213150"/>
                <a:ext cx="568317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" name="肘形接點 16"/>
            <p:cNvCxnSpPr/>
            <p:nvPr/>
          </p:nvCxnSpPr>
          <p:spPr>
            <a:xfrm>
              <a:off x="6203697" y="2451100"/>
              <a:ext cx="819403" cy="277845"/>
            </a:xfrm>
            <a:prstGeom prst="bentConnector3">
              <a:avLst/>
            </a:prstGeom>
            <a:ln w="28575">
              <a:solidFill>
                <a:srgbClr val="000066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>
              <a:off x="7040541" y="2569241"/>
              <a:ext cx="1547834" cy="328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2000" b="1" dirty="0" smtClean="0">
                  <a:solidFill>
                    <a:srgbClr val="0000FF"/>
                  </a:solidFill>
                </a:rPr>
                <a:t>Relapse</a:t>
              </a:r>
              <a:endParaRPr lang="en-GB" altLang="zh-TW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44" name="Line 7"/>
          <p:cNvSpPr>
            <a:spLocks noChangeShapeType="1"/>
          </p:cNvSpPr>
          <p:nvPr/>
        </p:nvSpPr>
        <p:spPr bwMode="auto">
          <a:xfrm>
            <a:off x="431800" y="1196975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2" name="群組 1"/>
          <p:cNvGrpSpPr/>
          <p:nvPr/>
        </p:nvGrpSpPr>
        <p:grpSpPr>
          <a:xfrm>
            <a:off x="3164151" y="3409477"/>
            <a:ext cx="5760417" cy="3302447"/>
            <a:chOff x="2555999" y="3213100"/>
            <a:chExt cx="6480497" cy="3662363"/>
          </a:xfrm>
        </p:grpSpPr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6875909" y="6597650"/>
              <a:ext cx="2160587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algn="ctr" eaLnBrk="1" hangingPunct="1"/>
              <a:r>
                <a:rPr lang="en-US" altLang="zh-TW" sz="1200" b="1"/>
                <a:t>Invasive Carcinoma </a:t>
              </a:r>
            </a:p>
          </p:txBody>
        </p:sp>
        <p:sp>
          <p:nvSpPr>
            <p:cNvPr id="27" name="Text Box 17"/>
            <p:cNvSpPr txBox="1">
              <a:spLocks noChangeArrowheads="1"/>
            </p:cNvSpPr>
            <p:nvPr/>
          </p:nvSpPr>
          <p:spPr bwMode="auto">
            <a:xfrm>
              <a:off x="2555999" y="6597650"/>
              <a:ext cx="2160587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algn="ctr" eaLnBrk="1" hangingPunct="1"/>
              <a:r>
                <a:rPr lang="en-US" altLang="zh-TW" sz="1200" b="1"/>
                <a:t>Pancreatitis</a:t>
              </a:r>
            </a:p>
          </p:txBody>
        </p:sp>
        <p:sp>
          <p:nvSpPr>
            <p:cNvPr id="28" name="Text Box 17"/>
            <p:cNvSpPr txBox="1">
              <a:spLocks noChangeArrowheads="1"/>
            </p:cNvSpPr>
            <p:nvPr/>
          </p:nvSpPr>
          <p:spPr bwMode="auto">
            <a:xfrm>
              <a:off x="4932809" y="6597650"/>
              <a:ext cx="215900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algn="ctr" eaLnBrk="1" hangingPunct="1"/>
              <a:r>
                <a:rPr lang="en-US" altLang="zh-TW" sz="1200" b="1"/>
                <a:t>PanINs</a:t>
              </a:r>
            </a:p>
          </p:txBody>
        </p:sp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lum bright="10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9024" y="3213100"/>
              <a:ext cx="2159000" cy="3427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5" cstate="print">
              <a:lum bright="-10000" contrast="20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9784" y="3244850"/>
              <a:ext cx="4103687" cy="3382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" name="矩形 30"/>
          <p:cNvSpPr/>
          <p:nvPr/>
        </p:nvSpPr>
        <p:spPr>
          <a:xfrm>
            <a:off x="1547664" y="1340768"/>
            <a:ext cx="3240360" cy="2160240"/>
          </a:xfrm>
          <a:prstGeom prst="rect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Text Box 3"/>
          <p:cNvSpPr txBox="1">
            <a:spLocks noChangeArrowheads="1"/>
          </p:cNvSpPr>
          <p:nvPr/>
        </p:nvSpPr>
        <p:spPr bwMode="auto">
          <a:xfrm>
            <a:off x="209550" y="115888"/>
            <a:ext cx="8640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TW" sz="3200" b="1" dirty="0">
                <a:solidFill>
                  <a:srgbClr val="000066"/>
                </a:solidFill>
                <a:latin typeface="+mn-lt"/>
              </a:rPr>
              <a:t>Pancreatic intraepithelial neoplasia(</a:t>
            </a:r>
            <a:r>
              <a:rPr lang="en-US" altLang="zh-TW" sz="3200" b="1" dirty="0" err="1">
                <a:solidFill>
                  <a:srgbClr val="000066"/>
                </a:solidFill>
                <a:latin typeface="+mn-lt"/>
              </a:rPr>
              <a:t>PanIN</a:t>
            </a:r>
            <a:r>
              <a:rPr lang="en-US" altLang="zh-TW" sz="3200" b="1" dirty="0">
                <a:solidFill>
                  <a:srgbClr val="000066"/>
                </a:solidFill>
                <a:latin typeface="+mn-lt"/>
              </a:rPr>
              <a:t>) &amp; progression of </a:t>
            </a:r>
            <a:r>
              <a:rPr lang="en-US" altLang="zh-TW" sz="3200" b="1" dirty="0" smtClean="0">
                <a:solidFill>
                  <a:srgbClr val="000066"/>
                </a:solidFill>
                <a:latin typeface="+mn-lt"/>
              </a:rPr>
              <a:t>ductal </a:t>
            </a:r>
            <a:r>
              <a:rPr lang="en-US" altLang="zh-TW" sz="3200" b="1" dirty="0" err="1" smtClean="0">
                <a:solidFill>
                  <a:srgbClr val="000066"/>
                </a:solidFill>
                <a:latin typeface="+mn-lt"/>
              </a:rPr>
              <a:t>adenocarinoma</a:t>
            </a:r>
            <a:r>
              <a:rPr lang="en-US" altLang="zh-TW" sz="3200" b="1" dirty="0" smtClean="0">
                <a:solidFill>
                  <a:srgbClr val="000066"/>
                </a:solidFill>
                <a:latin typeface="+mn-lt"/>
              </a:rPr>
              <a:t>(PDAC</a:t>
            </a:r>
            <a:r>
              <a:rPr lang="en-US" altLang="zh-TW" sz="3200" b="1" dirty="0">
                <a:solidFill>
                  <a:srgbClr val="000066"/>
                </a:solidFill>
                <a:latin typeface="+mn-lt"/>
              </a:rPr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174456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群組 102"/>
          <p:cNvGrpSpPr/>
          <p:nvPr/>
        </p:nvGrpSpPr>
        <p:grpSpPr>
          <a:xfrm>
            <a:off x="323528" y="1196975"/>
            <a:ext cx="8408987" cy="1987550"/>
            <a:chOff x="179388" y="1196975"/>
            <a:chExt cx="8408987" cy="1987550"/>
          </a:xfrm>
        </p:grpSpPr>
        <p:grpSp>
          <p:nvGrpSpPr>
            <p:cNvPr id="104" name="群組 3"/>
            <p:cNvGrpSpPr>
              <a:grpSpLocks/>
            </p:cNvGrpSpPr>
            <p:nvPr/>
          </p:nvGrpSpPr>
          <p:grpSpPr bwMode="auto">
            <a:xfrm>
              <a:off x="179388" y="1196975"/>
              <a:ext cx="8145484" cy="1987550"/>
              <a:chOff x="179512" y="1372995"/>
              <a:chExt cx="8145367" cy="1988419"/>
            </a:xfrm>
          </p:grpSpPr>
          <p:pic>
            <p:nvPicPr>
              <p:cNvPr id="107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1372995"/>
                <a:ext cx="5941004" cy="1983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8" name="Text Box 19"/>
              <p:cNvSpPr txBox="1">
                <a:spLocks noChangeArrowheads="1"/>
              </p:cNvSpPr>
              <p:nvPr/>
            </p:nvSpPr>
            <p:spPr bwMode="auto">
              <a:xfrm>
                <a:off x="6777067" y="2048954"/>
                <a:ext cx="1547812" cy="32839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2000" b="1" dirty="0">
                    <a:solidFill>
                      <a:srgbClr val="0000FF"/>
                    </a:solidFill>
                  </a:rPr>
                  <a:t>Metastasis</a:t>
                </a:r>
              </a:p>
            </p:txBody>
          </p:sp>
          <p:sp>
            <p:nvSpPr>
              <p:cNvPr id="109" name="Text Box 19"/>
              <p:cNvSpPr txBox="1">
                <a:spLocks noChangeArrowheads="1"/>
              </p:cNvSpPr>
              <p:nvPr/>
            </p:nvSpPr>
            <p:spPr bwMode="auto">
              <a:xfrm>
                <a:off x="4616047" y="3017779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Invasive PDAC</a:t>
                </a:r>
              </a:p>
            </p:txBody>
          </p:sp>
          <p:sp>
            <p:nvSpPr>
              <p:cNvPr id="110" name="Text Box 19"/>
              <p:cNvSpPr txBox="1">
                <a:spLocks noChangeArrowheads="1"/>
              </p:cNvSpPr>
              <p:nvPr/>
            </p:nvSpPr>
            <p:spPr bwMode="auto">
              <a:xfrm>
                <a:off x="2956719" y="2996952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PanIN</a:t>
                </a:r>
              </a:p>
            </p:txBody>
          </p:sp>
          <p:sp>
            <p:nvSpPr>
              <p:cNvPr id="111" name="Text Box 19"/>
              <p:cNvSpPr txBox="1">
                <a:spLocks noChangeArrowheads="1"/>
              </p:cNvSpPr>
              <p:nvPr/>
            </p:nvSpPr>
            <p:spPr bwMode="auto">
              <a:xfrm>
                <a:off x="1331640" y="2905635"/>
                <a:ext cx="2016224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Inflammatory ductal reprogramming</a:t>
                </a:r>
              </a:p>
            </p:txBody>
          </p:sp>
          <p:sp>
            <p:nvSpPr>
              <p:cNvPr id="112" name="Text Box 19"/>
              <p:cNvSpPr txBox="1">
                <a:spLocks noChangeArrowheads="1"/>
              </p:cNvSpPr>
              <p:nvPr/>
            </p:nvSpPr>
            <p:spPr bwMode="auto">
              <a:xfrm>
                <a:off x="251520" y="2910057"/>
                <a:ext cx="1224136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Normal pancreas</a:t>
                </a:r>
              </a:p>
            </p:txBody>
          </p:sp>
          <p:cxnSp>
            <p:nvCxnSpPr>
              <p:cNvPr id="113" name="直線單箭頭接點 112"/>
              <p:cNvCxnSpPr/>
              <p:nvPr/>
            </p:nvCxnSpPr>
            <p:spPr>
              <a:xfrm>
                <a:off x="6164301" y="2213150"/>
                <a:ext cx="568317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5" name="肘形接點 104"/>
            <p:cNvCxnSpPr/>
            <p:nvPr/>
          </p:nvCxnSpPr>
          <p:spPr>
            <a:xfrm>
              <a:off x="6203697" y="2451100"/>
              <a:ext cx="819403" cy="277845"/>
            </a:xfrm>
            <a:prstGeom prst="bentConnector3">
              <a:avLst/>
            </a:prstGeom>
            <a:ln w="28575">
              <a:solidFill>
                <a:srgbClr val="000066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 Box 19"/>
            <p:cNvSpPr txBox="1">
              <a:spLocks noChangeArrowheads="1"/>
            </p:cNvSpPr>
            <p:nvPr/>
          </p:nvSpPr>
          <p:spPr bwMode="auto">
            <a:xfrm>
              <a:off x="7040541" y="2569241"/>
              <a:ext cx="1547834" cy="328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2000" b="1" dirty="0" smtClean="0">
                  <a:solidFill>
                    <a:srgbClr val="0000FF"/>
                  </a:solidFill>
                </a:rPr>
                <a:t>Relapse</a:t>
              </a:r>
              <a:endParaRPr lang="en-GB" altLang="zh-TW" sz="2000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6146" name="Picture 11" descr="C5BL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5553075"/>
            <a:ext cx="2055813" cy="1068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0" name="Line 15"/>
          <p:cNvSpPr>
            <a:spLocks noChangeShapeType="1"/>
          </p:cNvSpPr>
          <p:nvPr/>
        </p:nvSpPr>
        <p:spPr bwMode="auto">
          <a:xfrm>
            <a:off x="2378075" y="5921375"/>
            <a:ext cx="455613" cy="323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151" name="Line 15"/>
          <p:cNvSpPr>
            <a:spLocks noChangeShapeType="1"/>
          </p:cNvSpPr>
          <p:nvPr/>
        </p:nvSpPr>
        <p:spPr bwMode="auto">
          <a:xfrm>
            <a:off x="2371725" y="6242050"/>
            <a:ext cx="455613" cy="322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" name="Text Box 17"/>
          <p:cNvSpPr txBox="1">
            <a:spLocks noChangeArrowheads="1"/>
          </p:cNvSpPr>
          <p:nvPr/>
        </p:nvSpPr>
        <p:spPr bwMode="auto">
          <a:xfrm>
            <a:off x="52388" y="6099175"/>
            <a:ext cx="2459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1400"/>
              <a:t>Cerulein (CCK agonist)</a:t>
            </a:r>
          </a:p>
        </p:txBody>
      </p:sp>
      <p:grpSp>
        <p:nvGrpSpPr>
          <p:cNvPr id="4" name="群組 9"/>
          <p:cNvGrpSpPr>
            <a:grpSpLocks/>
          </p:cNvGrpSpPr>
          <p:nvPr/>
        </p:nvGrpSpPr>
        <p:grpSpPr bwMode="auto">
          <a:xfrm>
            <a:off x="374650" y="3290888"/>
            <a:ext cx="3294063" cy="2701925"/>
            <a:chOff x="374172" y="3290253"/>
            <a:chExt cx="3294688" cy="2703315"/>
          </a:xfrm>
        </p:grpSpPr>
        <p:sp>
          <p:nvSpPr>
            <p:cNvPr id="6187" name="Text Box 17"/>
            <p:cNvSpPr txBox="1">
              <a:spLocks noChangeArrowheads="1"/>
            </p:cNvSpPr>
            <p:nvPr/>
          </p:nvSpPr>
          <p:spPr bwMode="auto">
            <a:xfrm>
              <a:off x="374172" y="5716378"/>
              <a:ext cx="1997945" cy="277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 sz="1400"/>
                <a:t>TAM or 4OHT</a:t>
              </a:r>
            </a:p>
          </p:txBody>
        </p:sp>
        <p:grpSp>
          <p:nvGrpSpPr>
            <p:cNvPr id="6188" name="群組 5"/>
            <p:cNvGrpSpPr>
              <a:grpSpLocks/>
            </p:cNvGrpSpPr>
            <p:nvPr/>
          </p:nvGrpSpPr>
          <p:grpSpPr bwMode="auto">
            <a:xfrm>
              <a:off x="1435581" y="3290253"/>
              <a:ext cx="2233279" cy="2260383"/>
              <a:chOff x="1435581" y="3290253"/>
              <a:chExt cx="2233279" cy="2260383"/>
            </a:xfrm>
          </p:grpSpPr>
          <p:pic>
            <p:nvPicPr>
              <p:cNvPr id="6189" name="Picture 3" descr="C5BL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65998" y="3548868"/>
                <a:ext cx="2055579" cy="10673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90" name="Arc 9"/>
              <p:cNvSpPr>
                <a:spLocks/>
              </p:cNvSpPr>
              <p:nvPr/>
            </p:nvSpPr>
            <p:spPr bwMode="auto">
              <a:xfrm>
                <a:off x="3015686" y="4651912"/>
                <a:ext cx="653174" cy="898724"/>
              </a:xfrm>
              <a:custGeom>
                <a:avLst/>
                <a:gdLst>
                  <a:gd name="T0" fmla="*/ 0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191" name="Rectangle 33"/>
              <p:cNvSpPr>
                <a:spLocks noChangeArrowheads="1"/>
              </p:cNvSpPr>
              <p:nvPr/>
            </p:nvSpPr>
            <p:spPr bwMode="auto">
              <a:xfrm>
                <a:off x="1435581" y="3395985"/>
                <a:ext cx="2092399" cy="142881"/>
              </a:xfrm>
              <a:prstGeom prst="rect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endParaRPr lang="zh-TW" altLang="en-US"/>
              </a:p>
            </p:txBody>
          </p:sp>
          <p:sp>
            <p:nvSpPr>
              <p:cNvPr id="6192" name="Text Box 4"/>
              <p:cNvSpPr txBox="1">
                <a:spLocks noChangeArrowheads="1"/>
              </p:cNvSpPr>
              <p:nvPr/>
            </p:nvSpPr>
            <p:spPr bwMode="auto">
              <a:xfrm>
                <a:off x="1584466" y="3290253"/>
                <a:ext cx="1751404" cy="2829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CC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TW" sz="1400" b="1" i="1"/>
                  <a:t>LSL-KrasG12D</a:t>
                </a:r>
                <a:endParaRPr lang="en-US" altLang="zh-TW" sz="1400" b="1"/>
              </a:p>
            </p:txBody>
          </p:sp>
        </p:grpSp>
      </p:grpSp>
      <p:grpSp>
        <p:nvGrpSpPr>
          <p:cNvPr id="6" name="群組 8"/>
          <p:cNvGrpSpPr>
            <a:grpSpLocks/>
          </p:cNvGrpSpPr>
          <p:nvPr/>
        </p:nvGrpSpPr>
        <p:grpSpPr bwMode="auto">
          <a:xfrm>
            <a:off x="1898650" y="5327650"/>
            <a:ext cx="6924675" cy="1530350"/>
            <a:chOff x="1898246" y="5327741"/>
            <a:chExt cx="6925571" cy="1530259"/>
          </a:xfrm>
        </p:grpSpPr>
        <p:sp>
          <p:nvSpPr>
            <p:cNvPr id="6181" name="Text Box 12"/>
            <p:cNvSpPr txBox="1">
              <a:spLocks noChangeArrowheads="1"/>
            </p:cNvSpPr>
            <p:nvPr/>
          </p:nvSpPr>
          <p:spPr bwMode="auto">
            <a:xfrm>
              <a:off x="1898246" y="6580810"/>
              <a:ext cx="3698120" cy="277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TW" sz="1400" b="1"/>
                <a:t>Elas-</a:t>
              </a:r>
              <a:r>
                <a:rPr lang="en-US" altLang="zh-TW" sz="1400" b="1" i="1"/>
                <a:t>CreER</a:t>
              </a:r>
              <a:r>
                <a:rPr lang="en-US" altLang="zh-TW" sz="1400" b="1"/>
                <a:t>:LSL-</a:t>
              </a:r>
              <a:r>
                <a:rPr lang="en-US" altLang="zh-TW" sz="1400" b="1" i="1"/>
                <a:t>Kras</a:t>
              </a:r>
              <a:r>
                <a:rPr lang="en-US" altLang="zh-TW" sz="1400" b="1"/>
                <a:t>G12D(p53+/-)</a:t>
              </a:r>
            </a:p>
          </p:txBody>
        </p:sp>
        <p:grpSp>
          <p:nvGrpSpPr>
            <p:cNvPr id="6182" name="群組 7"/>
            <p:cNvGrpSpPr>
              <a:grpSpLocks/>
            </p:cNvGrpSpPr>
            <p:nvPr/>
          </p:nvGrpSpPr>
          <p:grpSpPr bwMode="auto">
            <a:xfrm>
              <a:off x="4811916" y="5327741"/>
              <a:ext cx="4011901" cy="1447388"/>
              <a:chOff x="4811916" y="5327741"/>
              <a:chExt cx="4011901" cy="1447388"/>
            </a:xfrm>
          </p:grpSpPr>
          <p:pic>
            <p:nvPicPr>
              <p:cNvPr id="6183" name="Picture 3" descr="C5BL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12949" y="5564924"/>
                <a:ext cx="2055579" cy="106732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84" name="Rectangle 28"/>
              <p:cNvSpPr>
                <a:spLocks noChangeArrowheads="1"/>
              </p:cNvSpPr>
              <p:nvPr/>
            </p:nvSpPr>
            <p:spPr bwMode="auto">
              <a:xfrm>
                <a:off x="6464064" y="5412041"/>
                <a:ext cx="2359753" cy="142881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rgbClr val="FFC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endParaRPr lang="zh-TW" altLang="en-US"/>
              </a:p>
            </p:txBody>
          </p:sp>
          <p:sp>
            <p:nvSpPr>
              <p:cNvPr id="6185" name="Text Box 4"/>
              <p:cNvSpPr txBox="1">
                <a:spLocks noChangeArrowheads="1"/>
              </p:cNvSpPr>
              <p:nvPr/>
            </p:nvSpPr>
            <p:spPr bwMode="auto">
              <a:xfrm>
                <a:off x="6838678" y="5327741"/>
                <a:ext cx="1503262" cy="2771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C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TW" sz="1400" b="1" i="1"/>
                  <a:t>p53  KO</a:t>
                </a:r>
                <a:endParaRPr lang="en-US" altLang="zh-TW" sz="1400" b="1"/>
              </a:p>
            </p:txBody>
          </p:sp>
          <p:sp>
            <p:nvSpPr>
              <p:cNvPr id="6186" name="Arc 25"/>
              <p:cNvSpPr>
                <a:spLocks/>
              </p:cNvSpPr>
              <p:nvPr/>
            </p:nvSpPr>
            <p:spPr bwMode="auto">
              <a:xfrm rot="7664593">
                <a:off x="5235285" y="5303011"/>
                <a:ext cx="1048749" cy="1895487"/>
              </a:xfrm>
              <a:custGeom>
                <a:avLst/>
                <a:gdLst>
                  <a:gd name="T0" fmla="*/ 0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9525">
                <a:solidFill>
                  <a:srgbClr val="FFC000"/>
                </a:solidFill>
                <a:prstDash val="sys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</p:grpSp>
      <p:grpSp>
        <p:nvGrpSpPr>
          <p:cNvPr id="8" name="群組 6"/>
          <p:cNvGrpSpPr>
            <a:grpSpLocks/>
          </p:cNvGrpSpPr>
          <p:nvPr/>
        </p:nvGrpSpPr>
        <p:grpSpPr bwMode="auto">
          <a:xfrm>
            <a:off x="4505325" y="3624263"/>
            <a:ext cx="4638675" cy="1993900"/>
            <a:chOff x="4504539" y="3624596"/>
            <a:chExt cx="4639461" cy="1993194"/>
          </a:xfrm>
        </p:grpSpPr>
        <p:grpSp>
          <p:nvGrpSpPr>
            <p:cNvPr id="6175" name="群組 36"/>
            <p:cNvGrpSpPr>
              <a:grpSpLocks/>
            </p:cNvGrpSpPr>
            <p:nvPr/>
          </p:nvGrpSpPr>
          <p:grpSpPr bwMode="auto">
            <a:xfrm>
              <a:off x="6392023" y="3624596"/>
              <a:ext cx="2751977" cy="1473106"/>
              <a:chOff x="6893619" y="3265165"/>
              <a:chExt cx="2955925" cy="1637730"/>
            </a:xfrm>
          </p:grpSpPr>
          <p:pic>
            <p:nvPicPr>
              <p:cNvPr id="6177" name="Picture 3" descr="C5BL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13240" y="3717032"/>
                <a:ext cx="2208213" cy="118586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78" name="Rectangle 41"/>
              <p:cNvSpPr>
                <a:spLocks noChangeArrowheads="1"/>
              </p:cNvSpPr>
              <p:nvPr/>
            </p:nvSpPr>
            <p:spPr bwMode="auto">
              <a:xfrm>
                <a:off x="6893619" y="3454077"/>
                <a:ext cx="2955925" cy="15875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rgbClr val="00FF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endParaRPr lang="zh-TW" altLang="en-US"/>
              </a:p>
            </p:txBody>
          </p:sp>
          <p:sp>
            <p:nvSpPr>
              <p:cNvPr id="6179" name="Text Box 4"/>
              <p:cNvSpPr txBox="1">
                <a:spLocks noChangeArrowheads="1"/>
              </p:cNvSpPr>
              <p:nvPr/>
            </p:nvSpPr>
            <p:spPr bwMode="auto">
              <a:xfrm>
                <a:off x="7022206" y="3411215"/>
                <a:ext cx="1033463" cy="314325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rgbClr val="00FF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TW" sz="1400" b="1"/>
                  <a:t>pCAGGS</a:t>
                </a:r>
              </a:p>
            </p:txBody>
          </p:sp>
          <p:sp>
            <p:nvSpPr>
              <p:cNvPr id="6180" name="Text Box 4"/>
              <p:cNvSpPr txBox="1">
                <a:spLocks noChangeArrowheads="1"/>
              </p:cNvSpPr>
              <p:nvPr/>
            </p:nvSpPr>
            <p:spPr bwMode="auto">
              <a:xfrm>
                <a:off x="8228706" y="3265165"/>
                <a:ext cx="1601787" cy="581691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FF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kumimoji="0" lang="en-US" altLang="zh-TW" sz="1400" b="1" i="1" dirty="0" err="1"/>
                  <a:t>lo</a:t>
                </a:r>
                <a:r>
                  <a:rPr lang="en-US" altLang="zh-TW" sz="1400" b="1" i="1" dirty="0" err="1"/>
                  <a:t>xp</a:t>
                </a:r>
                <a:r>
                  <a:rPr lang="en-US" altLang="zh-TW" sz="1400" b="1" i="1" dirty="0"/>
                  <a:t>-</a:t>
                </a:r>
                <a:r>
                  <a:rPr lang="en-US" altLang="zh-TW" sz="1400" b="1" i="1" dirty="0" err="1">
                    <a:latin typeface="Symbol" pitchFamily="18" charset="2"/>
                  </a:rPr>
                  <a:t>b</a:t>
                </a:r>
                <a:r>
                  <a:rPr lang="en-US" altLang="zh-TW" sz="1400" b="1" i="1" dirty="0" err="1"/>
                  <a:t>gal</a:t>
                </a:r>
                <a:r>
                  <a:rPr lang="en-US" altLang="zh-TW" sz="1400" b="1" i="1" dirty="0"/>
                  <a:t>-</a:t>
                </a:r>
                <a:r>
                  <a:rPr lang="en-US" altLang="zh-TW" sz="1400" b="1" i="1" dirty="0" err="1"/>
                  <a:t>loxp</a:t>
                </a:r>
                <a:r>
                  <a:rPr lang="en-US" altLang="zh-TW" sz="1400" b="1" i="1" dirty="0"/>
                  <a:t>-EGFP (LSL-Luc)</a:t>
                </a:r>
                <a:endParaRPr lang="en-US" altLang="zh-TW" sz="1400" b="1" dirty="0"/>
              </a:p>
            </p:txBody>
          </p:sp>
        </p:grpSp>
        <p:sp>
          <p:nvSpPr>
            <p:cNvPr id="6176" name="Arc 25"/>
            <p:cNvSpPr>
              <a:spLocks/>
            </p:cNvSpPr>
            <p:nvPr/>
          </p:nvSpPr>
          <p:spPr bwMode="auto">
            <a:xfrm rot="4861228">
              <a:off x="5199508" y="4082679"/>
              <a:ext cx="840142" cy="2230079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rgbClr val="66FF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10" name="群組 1"/>
          <p:cNvGrpSpPr>
            <a:grpSpLocks/>
          </p:cNvGrpSpPr>
          <p:nvPr/>
        </p:nvGrpSpPr>
        <p:grpSpPr bwMode="auto">
          <a:xfrm>
            <a:off x="3662363" y="3078163"/>
            <a:ext cx="2106612" cy="2411412"/>
            <a:chOff x="3662363" y="3078163"/>
            <a:chExt cx="2106612" cy="2411412"/>
          </a:xfrm>
        </p:grpSpPr>
        <p:grpSp>
          <p:nvGrpSpPr>
            <p:cNvPr id="6168" name="群組 4"/>
            <p:cNvGrpSpPr>
              <a:grpSpLocks/>
            </p:cNvGrpSpPr>
            <p:nvPr/>
          </p:nvGrpSpPr>
          <p:grpSpPr bwMode="auto">
            <a:xfrm>
              <a:off x="3662363" y="3284538"/>
              <a:ext cx="2106612" cy="2205037"/>
              <a:chOff x="3662457" y="3284538"/>
              <a:chExt cx="2106808" cy="2204659"/>
            </a:xfrm>
          </p:grpSpPr>
          <p:pic>
            <p:nvPicPr>
              <p:cNvPr id="6170" name="Picture 5" descr="C5BL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92875" y="3533152"/>
                <a:ext cx="2073188" cy="107446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71" name="Arc 10"/>
              <p:cNvSpPr>
                <a:spLocks/>
              </p:cNvSpPr>
              <p:nvPr/>
            </p:nvSpPr>
            <p:spPr bwMode="auto">
              <a:xfrm flipH="1">
                <a:off x="3662457" y="4646197"/>
                <a:ext cx="662780" cy="843000"/>
              </a:xfrm>
              <a:custGeom>
                <a:avLst/>
                <a:gdLst>
                  <a:gd name="T0" fmla="*/ 0 w 30494"/>
                  <a:gd name="T1" fmla="*/ 2147483647 h 21600"/>
                  <a:gd name="T2" fmla="*/ 2147483647 w 30494"/>
                  <a:gd name="T3" fmla="*/ 2147483647 h 21600"/>
                  <a:gd name="T4" fmla="*/ 2147483647 w 30494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30494"/>
                  <a:gd name="T10" fmla="*/ 0 h 21600"/>
                  <a:gd name="T11" fmla="*/ 30494 w 3049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494" h="21600" fill="none" extrusionOk="0">
                    <a:moveTo>
                      <a:pt x="0" y="1916"/>
                    </a:moveTo>
                    <a:cubicBezTo>
                      <a:pt x="2795" y="653"/>
                      <a:pt x="5826" y="-1"/>
                      <a:pt x="8894" y="0"/>
                    </a:cubicBezTo>
                    <a:cubicBezTo>
                      <a:pt x="20823" y="0"/>
                      <a:pt x="30494" y="9670"/>
                      <a:pt x="30494" y="21600"/>
                    </a:cubicBezTo>
                  </a:path>
                  <a:path w="30494" h="21600" stroke="0" extrusionOk="0">
                    <a:moveTo>
                      <a:pt x="0" y="1916"/>
                    </a:moveTo>
                    <a:cubicBezTo>
                      <a:pt x="2795" y="653"/>
                      <a:pt x="5826" y="-1"/>
                      <a:pt x="8894" y="0"/>
                    </a:cubicBezTo>
                    <a:cubicBezTo>
                      <a:pt x="20823" y="0"/>
                      <a:pt x="30494" y="9670"/>
                      <a:pt x="30494" y="21600"/>
                    </a:cubicBezTo>
                    <a:lnTo>
                      <a:pt x="8894" y="21600"/>
                    </a:lnTo>
                    <a:lnTo>
                      <a:pt x="0" y="1916"/>
                    </a:lnTo>
                    <a:close/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172" name="Rectangle 30"/>
              <p:cNvSpPr>
                <a:spLocks noChangeArrowheads="1"/>
              </p:cNvSpPr>
              <p:nvPr/>
            </p:nvSpPr>
            <p:spPr bwMode="auto">
              <a:xfrm>
                <a:off x="3676866" y="3364552"/>
                <a:ext cx="2092399" cy="142881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endParaRPr lang="zh-TW" altLang="en-US"/>
              </a:p>
            </p:txBody>
          </p:sp>
          <p:sp>
            <p:nvSpPr>
              <p:cNvPr id="6173" name="Text Box 8"/>
              <p:cNvSpPr txBox="1">
                <a:spLocks noChangeArrowheads="1"/>
              </p:cNvSpPr>
              <p:nvPr/>
            </p:nvSpPr>
            <p:spPr bwMode="auto">
              <a:xfrm>
                <a:off x="4624609" y="3287396"/>
                <a:ext cx="965353" cy="28290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TW" sz="1400" b="1" i="1"/>
                  <a:t>CreER</a:t>
                </a:r>
                <a:endParaRPr lang="en-US" altLang="zh-TW" sz="1400" b="1"/>
              </a:p>
            </p:txBody>
          </p:sp>
          <p:sp>
            <p:nvSpPr>
              <p:cNvPr id="6174" name="Text Box 8"/>
              <p:cNvSpPr txBox="1">
                <a:spLocks noChangeArrowheads="1"/>
              </p:cNvSpPr>
              <p:nvPr/>
            </p:nvSpPr>
            <p:spPr bwMode="auto">
              <a:xfrm>
                <a:off x="3902595" y="3284538"/>
                <a:ext cx="629161" cy="282905"/>
              </a:xfrm>
              <a:prstGeom prst="rect">
                <a:avLst/>
              </a:prstGeom>
              <a:solidFill>
                <a:srgbClr val="FFCCFF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TW" sz="1400" b="1"/>
                  <a:t>Elas</a:t>
                </a:r>
              </a:p>
            </p:txBody>
          </p:sp>
        </p:grpSp>
        <p:sp>
          <p:nvSpPr>
            <p:cNvPr id="6169" name="Text Box 19"/>
            <p:cNvSpPr txBox="1">
              <a:spLocks noChangeArrowheads="1"/>
            </p:cNvSpPr>
            <p:nvPr/>
          </p:nvSpPr>
          <p:spPr bwMode="auto">
            <a:xfrm>
              <a:off x="4221163" y="3078163"/>
              <a:ext cx="1547812" cy="2047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1200" b="1" i="1"/>
                <a:t>Acinar</a:t>
              </a:r>
            </a:p>
          </p:txBody>
        </p:sp>
      </p:grpSp>
      <p:grpSp>
        <p:nvGrpSpPr>
          <p:cNvPr id="12" name="群組 46"/>
          <p:cNvGrpSpPr>
            <a:grpSpLocks/>
          </p:cNvGrpSpPr>
          <p:nvPr/>
        </p:nvGrpSpPr>
        <p:grpSpPr bwMode="auto">
          <a:xfrm>
            <a:off x="4540250" y="4648200"/>
            <a:ext cx="1762125" cy="523875"/>
            <a:chOff x="0" y="4850892"/>
            <a:chExt cx="1762298" cy="523801"/>
          </a:xfrm>
        </p:grpSpPr>
        <p:grpSp>
          <p:nvGrpSpPr>
            <p:cNvPr id="6163" name="群組 52"/>
            <p:cNvGrpSpPr>
              <a:grpSpLocks/>
            </p:cNvGrpSpPr>
            <p:nvPr/>
          </p:nvGrpSpPr>
          <p:grpSpPr bwMode="auto">
            <a:xfrm>
              <a:off x="0" y="5053873"/>
              <a:ext cx="1762298" cy="320820"/>
              <a:chOff x="-8313" y="3731643"/>
              <a:chExt cx="1762298" cy="320820"/>
            </a:xfrm>
          </p:grpSpPr>
          <p:sp>
            <p:nvSpPr>
              <p:cNvPr id="6165" name="Rectangle 30"/>
              <p:cNvSpPr>
                <a:spLocks noChangeArrowheads="1"/>
              </p:cNvSpPr>
              <p:nvPr/>
            </p:nvSpPr>
            <p:spPr bwMode="auto">
              <a:xfrm>
                <a:off x="-8313" y="3814511"/>
                <a:ext cx="1762298" cy="150660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endParaRPr lang="zh-TW" altLang="en-US"/>
              </a:p>
            </p:txBody>
          </p:sp>
          <p:sp>
            <p:nvSpPr>
              <p:cNvPr id="6166" name="Text Box 8"/>
              <p:cNvSpPr txBox="1">
                <a:spLocks noChangeArrowheads="1"/>
              </p:cNvSpPr>
              <p:nvPr/>
            </p:nvSpPr>
            <p:spPr bwMode="auto">
              <a:xfrm>
                <a:off x="22765" y="3744686"/>
                <a:ext cx="721947" cy="307777"/>
              </a:xfrm>
              <a:prstGeom prst="rect">
                <a:avLst/>
              </a:prstGeom>
              <a:solidFill>
                <a:srgbClr val="FFCCFF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TW" sz="1400" b="1"/>
                  <a:t>CK19</a:t>
                </a:r>
              </a:p>
            </p:txBody>
          </p:sp>
          <p:sp>
            <p:nvSpPr>
              <p:cNvPr id="6167" name="Text Box 8"/>
              <p:cNvSpPr txBox="1">
                <a:spLocks noChangeArrowheads="1"/>
              </p:cNvSpPr>
              <p:nvPr/>
            </p:nvSpPr>
            <p:spPr bwMode="auto">
              <a:xfrm>
                <a:off x="744712" y="3731643"/>
                <a:ext cx="965263" cy="30777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TW" sz="1400" b="1" i="1"/>
                  <a:t>CreERT2</a:t>
                </a:r>
                <a:endParaRPr lang="en-US" altLang="zh-TW" sz="1400" b="1"/>
              </a:p>
            </p:txBody>
          </p:sp>
        </p:grpSp>
        <p:sp>
          <p:nvSpPr>
            <p:cNvPr id="6164" name="Text Box 19"/>
            <p:cNvSpPr txBox="1">
              <a:spLocks noChangeArrowheads="1"/>
            </p:cNvSpPr>
            <p:nvPr/>
          </p:nvSpPr>
          <p:spPr bwMode="auto">
            <a:xfrm>
              <a:off x="104724" y="4850892"/>
              <a:ext cx="1547834" cy="205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1200" b="1" i="1"/>
                <a:t>Ductal</a:t>
              </a:r>
            </a:p>
          </p:txBody>
        </p:sp>
      </p:grpSp>
      <p:grpSp>
        <p:nvGrpSpPr>
          <p:cNvPr id="14" name="群組 47"/>
          <p:cNvGrpSpPr>
            <a:grpSpLocks/>
          </p:cNvGrpSpPr>
          <p:nvPr/>
        </p:nvGrpSpPr>
        <p:grpSpPr bwMode="auto">
          <a:xfrm>
            <a:off x="4548188" y="3956050"/>
            <a:ext cx="1844675" cy="541338"/>
            <a:chOff x="-8313" y="3928285"/>
            <a:chExt cx="1844009" cy="540267"/>
          </a:xfrm>
        </p:grpSpPr>
        <p:sp>
          <p:nvSpPr>
            <p:cNvPr id="6159" name="Rectangle 30"/>
            <p:cNvSpPr>
              <a:spLocks noChangeArrowheads="1"/>
            </p:cNvSpPr>
            <p:nvPr/>
          </p:nvSpPr>
          <p:spPr bwMode="auto">
            <a:xfrm>
              <a:off x="-8313" y="4243643"/>
              <a:ext cx="1762298" cy="15066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endParaRPr lang="zh-TW" altLang="en-US"/>
            </a:p>
          </p:txBody>
        </p:sp>
        <p:sp>
          <p:nvSpPr>
            <p:cNvPr id="6160" name="Text Box 8"/>
            <p:cNvSpPr txBox="1">
              <a:spLocks noChangeArrowheads="1"/>
            </p:cNvSpPr>
            <p:nvPr/>
          </p:nvSpPr>
          <p:spPr bwMode="auto">
            <a:xfrm>
              <a:off x="22765" y="4157917"/>
              <a:ext cx="721947" cy="307777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TW" sz="1400" b="1"/>
                <a:t>Kir6.2</a:t>
              </a:r>
            </a:p>
          </p:txBody>
        </p:sp>
        <p:sp>
          <p:nvSpPr>
            <p:cNvPr id="6161" name="Text Box 8"/>
            <p:cNvSpPr txBox="1">
              <a:spLocks noChangeArrowheads="1"/>
            </p:cNvSpPr>
            <p:nvPr/>
          </p:nvSpPr>
          <p:spPr bwMode="auto">
            <a:xfrm>
              <a:off x="744712" y="4160775"/>
              <a:ext cx="965263" cy="3077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TW" sz="1400" b="1" i="1"/>
                <a:t>CreERT2</a:t>
              </a:r>
              <a:endParaRPr lang="en-US" altLang="zh-TW" sz="1400" b="1"/>
            </a:p>
          </p:txBody>
        </p:sp>
        <p:sp>
          <p:nvSpPr>
            <p:cNvPr id="6162" name="Text Box 19"/>
            <p:cNvSpPr txBox="1">
              <a:spLocks noChangeArrowheads="1"/>
            </p:cNvSpPr>
            <p:nvPr/>
          </p:nvSpPr>
          <p:spPr bwMode="auto">
            <a:xfrm>
              <a:off x="85157" y="3928285"/>
              <a:ext cx="1750539" cy="205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1200" b="1" i="1"/>
                <a:t>Insulin-producing beta</a:t>
              </a:r>
            </a:p>
          </p:txBody>
        </p:sp>
      </p:grpSp>
      <p:sp>
        <p:nvSpPr>
          <p:cNvPr id="101" name="Text Box 1"/>
          <p:cNvSpPr txBox="1">
            <a:spLocks noChangeArrowheads="1"/>
          </p:cNvSpPr>
          <p:nvPr/>
        </p:nvSpPr>
        <p:spPr bwMode="auto">
          <a:xfrm>
            <a:off x="325440" y="173126"/>
            <a:ext cx="8493120" cy="807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altLang="zh-TW" sz="2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Mouse model for monitoring the progression </a:t>
            </a:r>
            <a:r>
              <a:rPr lang="en-GB" altLang="zh-TW" sz="2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a normal cell to metastatic pancreatic </a:t>
            </a:r>
            <a:r>
              <a:rPr lang="en-GB" altLang="zh-TW" sz="2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cancer </a:t>
            </a:r>
            <a:endParaRPr lang="en-GB" altLang="zh-TW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Line 7"/>
          <p:cNvSpPr>
            <a:spLocks noChangeShapeType="1"/>
          </p:cNvSpPr>
          <p:nvPr/>
        </p:nvSpPr>
        <p:spPr bwMode="auto">
          <a:xfrm>
            <a:off x="361950" y="992394"/>
            <a:ext cx="815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58477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25440" y="173126"/>
            <a:ext cx="8493120" cy="807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altLang="zh-TW" sz="2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Mouse model for monitoring the progression </a:t>
            </a:r>
            <a:r>
              <a:rPr lang="en-GB" altLang="zh-TW" sz="2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a normal cell to metastatic pancreatic </a:t>
            </a:r>
            <a:r>
              <a:rPr lang="en-GB" altLang="zh-TW" sz="2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cancer </a:t>
            </a:r>
            <a:endParaRPr lang="en-GB" altLang="zh-TW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361950" y="992394"/>
            <a:ext cx="815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pSp>
        <p:nvGrpSpPr>
          <p:cNvPr id="6" name="群組 5"/>
          <p:cNvGrpSpPr/>
          <p:nvPr/>
        </p:nvGrpSpPr>
        <p:grpSpPr>
          <a:xfrm>
            <a:off x="323528" y="1196975"/>
            <a:ext cx="8408987" cy="1987550"/>
            <a:chOff x="179388" y="1196975"/>
            <a:chExt cx="8408987" cy="1987550"/>
          </a:xfrm>
        </p:grpSpPr>
        <p:grpSp>
          <p:nvGrpSpPr>
            <p:cNvPr id="8" name="群組 3"/>
            <p:cNvGrpSpPr>
              <a:grpSpLocks/>
            </p:cNvGrpSpPr>
            <p:nvPr/>
          </p:nvGrpSpPr>
          <p:grpSpPr bwMode="auto">
            <a:xfrm>
              <a:off x="179388" y="1196975"/>
              <a:ext cx="8145484" cy="1987550"/>
              <a:chOff x="179512" y="1372995"/>
              <a:chExt cx="8145367" cy="1988419"/>
            </a:xfrm>
          </p:grpSpPr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1372995"/>
                <a:ext cx="5941004" cy="1983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Text Box 19"/>
              <p:cNvSpPr txBox="1">
                <a:spLocks noChangeArrowheads="1"/>
              </p:cNvSpPr>
              <p:nvPr/>
            </p:nvSpPr>
            <p:spPr bwMode="auto">
              <a:xfrm>
                <a:off x="6777067" y="2048954"/>
                <a:ext cx="1547812" cy="32839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2000" b="1" dirty="0">
                    <a:solidFill>
                      <a:srgbClr val="0000FF"/>
                    </a:solidFill>
                  </a:rPr>
                  <a:t>Metastasis</a:t>
                </a:r>
              </a:p>
            </p:txBody>
          </p:sp>
          <p:sp>
            <p:nvSpPr>
              <p:cNvPr id="13" name="Text Box 19"/>
              <p:cNvSpPr txBox="1">
                <a:spLocks noChangeArrowheads="1"/>
              </p:cNvSpPr>
              <p:nvPr/>
            </p:nvSpPr>
            <p:spPr bwMode="auto">
              <a:xfrm>
                <a:off x="4616047" y="3017779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Invasive PDAC</a:t>
                </a:r>
              </a:p>
            </p:txBody>
          </p:sp>
          <p:sp>
            <p:nvSpPr>
              <p:cNvPr id="14" name="Text Box 19"/>
              <p:cNvSpPr txBox="1">
                <a:spLocks noChangeArrowheads="1"/>
              </p:cNvSpPr>
              <p:nvPr/>
            </p:nvSpPr>
            <p:spPr bwMode="auto">
              <a:xfrm>
                <a:off x="2956719" y="2996952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PanIN</a:t>
                </a:r>
              </a:p>
            </p:txBody>
          </p:sp>
          <p:sp>
            <p:nvSpPr>
              <p:cNvPr id="15" name="Text Box 19"/>
              <p:cNvSpPr txBox="1">
                <a:spLocks noChangeArrowheads="1"/>
              </p:cNvSpPr>
              <p:nvPr/>
            </p:nvSpPr>
            <p:spPr bwMode="auto">
              <a:xfrm>
                <a:off x="1331640" y="2905635"/>
                <a:ext cx="2016224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Inflammatory ductal reprogramming</a:t>
                </a:r>
              </a:p>
            </p:txBody>
          </p:sp>
          <p:sp>
            <p:nvSpPr>
              <p:cNvPr id="16" name="Text Box 19"/>
              <p:cNvSpPr txBox="1">
                <a:spLocks noChangeArrowheads="1"/>
              </p:cNvSpPr>
              <p:nvPr/>
            </p:nvSpPr>
            <p:spPr bwMode="auto">
              <a:xfrm>
                <a:off x="251520" y="2910057"/>
                <a:ext cx="1224136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Normal pancreas</a:t>
                </a:r>
              </a:p>
            </p:txBody>
          </p:sp>
          <p:cxnSp>
            <p:nvCxnSpPr>
              <p:cNvPr id="17" name="直線單箭頭接點 16"/>
              <p:cNvCxnSpPr/>
              <p:nvPr/>
            </p:nvCxnSpPr>
            <p:spPr>
              <a:xfrm>
                <a:off x="6164301" y="2213150"/>
                <a:ext cx="568317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肘形接點 8"/>
            <p:cNvCxnSpPr/>
            <p:nvPr/>
          </p:nvCxnSpPr>
          <p:spPr>
            <a:xfrm>
              <a:off x="6203697" y="2451100"/>
              <a:ext cx="819403" cy="277845"/>
            </a:xfrm>
            <a:prstGeom prst="bentConnector3">
              <a:avLst/>
            </a:prstGeom>
            <a:ln w="28575">
              <a:solidFill>
                <a:srgbClr val="000066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 Box 19"/>
            <p:cNvSpPr txBox="1">
              <a:spLocks noChangeArrowheads="1"/>
            </p:cNvSpPr>
            <p:nvPr/>
          </p:nvSpPr>
          <p:spPr bwMode="auto">
            <a:xfrm>
              <a:off x="7040541" y="2569241"/>
              <a:ext cx="1547834" cy="328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2000" b="1" dirty="0" smtClean="0">
                  <a:solidFill>
                    <a:srgbClr val="0000FF"/>
                  </a:solidFill>
                </a:rPr>
                <a:t>Relapse</a:t>
              </a:r>
              <a:endParaRPr lang="en-GB" altLang="zh-TW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94972" y="1180477"/>
            <a:ext cx="4765060" cy="2016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grpSp>
        <p:nvGrpSpPr>
          <p:cNvPr id="34" name="群組 33"/>
          <p:cNvGrpSpPr/>
          <p:nvPr/>
        </p:nvGrpSpPr>
        <p:grpSpPr>
          <a:xfrm>
            <a:off x="179512" y="3573016"/>
            <a:ext cx="7848872" cy="2543858"/>
            <a:chOff x="683568" y="2132856"/>
            <a:chExt cx="7848872" cy="2543858"/>
          </a:xfrm>
        </p:grpSpPr>
        <p:grpSp>
          <p:nvGrpSpPr>
            <p:cNvPr id="35" name="群組 41"/>
            <p:cNvGrpSpPr/>
            <p:nvPr/>
          </p:nvGrpSpPr>
          <p:grpSpPr>
            <a:xfrm>
              <a:off x="683568" y="2132856"/>
              <a:ext cx="5271133" cy="2543858"/>
              <a:chOff x="56503" y="1700808"/>
              <a:chExt cx="6599817" cy="3263938"/>
            </a:xfrm>
          </p:grpSpPr>
          <p:pic>
            <p:nvPicPr>
              <p:cNvPr id="39" name="Picture 4" descr="C:\Users\cnshen\Desktop\Ductal images\Pancreatitis.tif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2383" y="1700808"/>
                <a:ext cx="3263937" cy="32639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" name="Picture 5" descr="C:\Users\cnshen\Desktop\Ductal images\Normal pancreas.tif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503" y="1700808"/>
                <a:ext cx="3263938" cy="32639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6" name="Picture 6" descr="C:\Users\cnshen\Desktop\Ductal images\PanIN.t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8583" y="2132856"/>
              <a:ext cx="2543857" cy="254385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579826" y="6145414"/>
            <a:ext cx="1903942" cy="23591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0272" tIns="10136" rIns="20272" bIns="10136">
            <a:spAutoFit/>
          </a:bodyPr>
          <a:lstStyle>
            <a:lvl1pPr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zh-TW" sz="1400" b="1" dirty="0">
                <a:solidFill>
                  <a:srgbClr val="0000FF"/>
                </a:solidFill>
              </a:rPr>
              <a:t>Normal pancreas</a:t>
            </a:r>
          </a:p>
        </p:txBody>
      </p:sp>
      <p:sp>
        <p:nvSpPr>
          <p:cNvPr id="42" name="Text Box 19"/>
          <p:cNvSpPr txBox="1">
            <a:spLocks noChangeArrowheads="1"/>
          </p:cNvSpPr>
          <p:nvPr/>
        </p:nvSpPr>
        <p:spPr bwMode="auto">
          <a:xfrm>
            <a:off x="2843808" y="6165304"/>
            <a:ext cx="2664296" cy="23591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0272" tIns="10136" rIns="20272" bIns="10136">
            <a:spAutoFit/>
          </a:bodyPr>
          <a:lstStyle>
            <a:lvl1pPr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zh-TW" sz="1400" b="1" dirty="0">
                <a:solidFill>
                  <a:srgbClr val="0000FF"/>
                </a:solidFill>
              </a:rPr>
              <a:t>D</a:t>
            </a:r>
            <a:r>
              <a:rPr lang="en-GB" altLang="zh-TW" sz="1400" b="1" dirty="0" smtClean="0">
                <a:solidFill>
                  <a:srgbClr val="0000FF"/>
                </a:solidFill>
              </a:rPr>
              <a:t>uctal </a:t>
            </a:r>
            <a:r>
              <a:rPr lang="en-GB" altLang="zh-TW" sz="1400" b="1" dirty="0">
                <a:solidFill>
                  <a:srgbClr val="0000FF"/>
                </a:solidFill>
              </a:rPr>
              <a:t>reprogramming</a:t>
            </a:r>
          </a:p>
        </p:txBody>
      </p:sp>
      <p:sp>
        <p:nvSpPr>
          <p:cNvPr id="43" name="Text Box 19"/>
          <p:cNvSpPr txBox="1">
            <a:spLocks noChangeArrowheads="1"/>
          </p:cNvSpPr>
          <p:nvPr/>
        </p:nvSpPr>
        <p:spPr bwMode="auto">
          <a:xfrm>
            <a:off x="5982538" y="6165304"/>
            <a:ext cx="1547834" cy="23581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272" tIns="10136" rIns="20272" bIns="10136">
            <a:spAutoFit/>
          </a:bodyPr>
          <a:lstStyle>
            <a:lvl1pPr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zh-TW" sz="1400" b="1" dirty="0" err="1">
                <a:solidFill>
                  <a:srgbClr val="0000FF"/>
                </a:solidFill>
              </a:rPr>
              <a:t>PanIN</a:t>
            </a:r>
            <a:endParaRPr lang="en-GB" altLang="zh-TW" sz="1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55071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501008"/>
            <a:ext cx="2605418" cy="2629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25440" y="173126"/>
            <a:ext cx="8493120" cy="807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itchFamily="18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altLang="zh-TW" sz="2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Mouse model for monitoring the progression </a:t>
            </a:r>
            <a:r>
              <a:rPr lang="en-GB" altLang="zh-TW" sz="2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a normal cell to metastatic pancreatic </a:t>
            </a:r>
            <a:r>
              <a:rPr lang="en-GB" altLang="zh-TW" sz="28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cancer </a:t>
            </a:r>
            <a:endParaRPr lang="en-GB" altLang="zh-TW" sz="28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361950" y="992394"/>
            <a:ext cx="815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pSp>
        <p:nvGrpSpPr>
          <p:cNvPr id="2" name="群組 5"/>
          <p:cNvGrpSpPr/>
          <p:nvPr/>
        </p:nvGrpSpPr>
        <p:grpSpPr>
          <a:xfrm>
            <a:off x="323528" y="1196975"/>
            <a:ext cx="8408987" cy="1987550"/>
            <a:chOff x="179388" y="1196975"/>
            <a:chExt cx="8408987" cy="1987550"/>
          </a:xfrm>
        </p:grpSpPr>
        <p:grpSp>
          <p:nvGrpSpPr>
            <p:cNvPr id="3" name="群組 3"/>
            <p:cNvGrpSpPr>
              <a:grpSpLocks/>
            </p:cNvGrpSpPr>
            <p:nvPr/>
          </p:nvGrpSpPr>
          <p:grpSpPr bwMode="auto">
            <a:xfrm>
              <a:off x="179388" y="1196975"/>
              <a:ext cx="8145484" cy="1987550"/>
              <a:chOff x="179512" y="1372995"/>
              <a:chExt cx="8145367" cy="1988419"/>
            </a:xfrm>
          </p:grpSpPr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1372995"/>
                <a:ext cx="5941004" cy="1983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Text Box 19"/>
              <p:cNvSpPr txBox="1">
                <a:spLocks noChangeArrowheads="1"/>
              </p:cNvSpPr>
              <p:nvPr/>
            </p:nvSpPr>
            <p:spPr bwMode="auto">
              <a:xfrm>
                <a:off x="6777067" y="2048954"/>
                <a:ext cx="1547812" cy="32839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2000" b="1" dirty="0">
                    <a:solidFill>
                      <a:srgbClr val="0000FF"/>
                    </a:solidFill>
                  </a:rPr>
                  <a:t>Metastasis</a:t>
                </a:r>
              </a:p>
            </p:txBody>
          </p:sp>
          <p:sp>
            <p:nvSpPr>
              <p:cNvPr id="13" name="Text Box 19"/>
              <p:cNvSpPr txBox="1">
                <a:spLocks noChangeArrowheads="1"/>
              </p:cNvSpPr>
              <p:nvPr/>
            </p:nvSpPr>
            <p:spPr bwMode="auto">
              <a:xfrm>
                <a:off x="4616047" y="3017779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Invasive PDAC</a:t>
                </a:r>
              </a:p>
            </p:txBody>
          </p:sp>
          <p:sp>
            <p:nvSpPr>
              <p:cNvPr id="14" name="Text Box 19"/>
              <p:cNvSpPr txBox="1">
                <a:spLocks noChangeArrowheads="1"/>
              </p:cNvSpPr>
              <p:nvPr/>
            </p:nvSpPr>
            <p:spPr bwMode="auto">
              <a:xfrm>
                <a:off x="2956719" y="2996952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PanIN</a:t>
                </a:r>
              </a:p>
            </p:txBody>
          </p:sp>
          <p:sp>
            <p:nvSpPr>
              <p:cNvPr id="15" name="Text Box 19"/>
              <p:cNvSpPr txBox="1">
                <a:spLocks noChangeArrowheads="1"/>
              </p:cNvSpPr>
              <p:nvPr/>
            </p:nvSpPr>
            <p:spPr bwMode="auto">
              <a:xfrm>
                <a:off x="1331640" y="2905635"/>
                <a:ext cx="2016224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Inflammatory ductal reprogramming</a:t>
                </a:r>
              </a:p>
            </p:txBody>
          </p:sp>
          <p:sp>
            <p:nvSpPr>
              <p:cNvPr id="16" name="Text Box 19"/>
              <p:cNvSpPr txBox="1">
                <a:spLocks noChangeArrowheads="1"/>
              </p:cNvSpPr>
              <p:nvPr/>
            </p:nvSpPr>
            <p:spPr bwMode="auto">
              <a:xfrm>
                <a:off x="251520" y="2910057"/>
                <a:ext cx="1224136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Normal pancreas</a:t>
                </a:r>
              </a:p>
            </p:txBody>
          </p:sp>
          <p:cxnSp>
            <p:nvCxnSpPr>
              <p:cNvPr id="17" name="直線單箭頭接點 16"/>
              <p:cNvCxnSpPr/>
              <p:nvPr/>
            </p:nvCxnSpPr>
            <p:spPr>
              <a:xfrm>
                <a:off x="6164301" y="2213150"/>
                <a:ext cx="568317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肘形接點 8"/>
            <p:cNvCxnSpPr/>
            <p:nvPr/>
          </p:nvCxnSpPr>
          <p:spPr>
            <a:xfrm>
              <a:off x="6203697" y="2451100"/>
              <a:ext cx="819403" cy="277845"/>
            </a:xfrm>
            <a:prstGeom prst="bentConnector3">
              <a:avLst/>
            </a:prstGeom>
            <a:ln w="28575">
              <a:solidFill>
                <a:srgbClr val="000066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 Box 19"/>
            <p:cNvSpPr txBox="1">
              <a:spLocks noChangeArrowheads="1"/>
            </p:cNvSpPr>
            <p:nvPr/>
          </p:nvSpPr>
          <p:spPr bwMode="auto">
            <a:xfrm>
              <a:off x="7040541" y="2569241"/>
              <a:ext cx="1547834" cy="328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2000" b="1" dirty="0" smtClean="0">
                  <a:solidFill>
                    <a:srgbClr val="0000FF"/>
                  </a:solidFill>
                </a:rPr>
                <a:t>Relapse</a:t>
              </a:r>
              <a:endParaRPr lang="en-GB" altLang="zh-TW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94972" y="1180477"/>
            <a:ext cx="4765060" cy="2016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6" name="Text Box 19"/>
          <p:cNvSpPr txBox="1">
            <a:spLocks noChangeArrowheads="1"/>
          </p:cNvSpPr>
          <p:nvPr/>
        </p:nvSpPr>
        <p:spPr bwMode="auto">
          <a:xfrm>
            <a:off x="579826" y="6145414"/>
            <a:ext cx="1903942" cy="23591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0272" tIns="10136" rIns="20272" bIns="10136">
            <a:spAutoFit/>
          </a:bodyPr>
          <a:lstStyle>
            <a:lvl1pPr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zh-TW" sz="1400" b="1" dirty="0">
                <a:solidFill>
                  <a:srgbClr val="0000FF"/>
                </a:solidFill>
              </a:rPr>
              <a:t>Normal pancreas</a:t>
            </a:r>
          </a:p>
        </p:txBody>
      </p:sp>
      <p:sp>
        <p:nvSpPr>
          <p:cNvPr id="27" name="Text Box 19"/>
          <p:cNvSpPr txBox="1">
            <a:spLocks noChangeArrowheads="1"/>
          </p:cNvSpPr>
          <p:nvPr/>
        </p:nvSpPr>
        <p:spPr bwMode="auto">
          <a:xfrm>
            <a:off x="2843808" y="6165304"/>
            <a:ext cx="2664296" cy="23591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0272" tIns="10136" rIns="20272" bIns="10136">
            <a:spAutoFit/>
          </a:bodyPr>
          <a:lstStyle>
            <a:lvl1pPr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zh-TW" sz="1400" b="1" dirty="0">
                <a:solidFill>
                  <a:srgbClr val="0000FF"/>
                </a:solidFill>
              </a:rPr>
              <a:t>D</a:t>
            </a:r>
            <a:r>
              <a:rPr lang="en-GB" altLang="zh-TW" sz="1400" b="1" dirty="0" smtClean="0">
                <a:solidFill>
                  <a:srgbClr val="0000FF"/>
                </a:solidFill>
              </a:rPr>
              <a:t>uctal </a:t>
            </a:r>
            <a:r>
              <a:rPr lang="en-GB" altLang="zh-TW" sz="1400" b="1" dirty="0">
                <a:solidFill>
                  <a:srgbClr val="0000FF"/>
                </a:solidFill>
              </a:rPr>
              <a:t>reprogramming</a:t>
            </a:r>
          </a:p>
        </p:txBody>
      </p:sp>
      <p:sp>
        <p:nvSpPr>
          <p:cNvPr id="28" name="Text Box 19"/>
          <p:cNvSpPr txBox="1">
            <a:spLocks noChangeArrowheads="1"/>
          </p:cNvSpPr>
          <p:nvPr/>
        </p:nvSpPr>
        <p:spPr bwMode="auto">
          <a:xfrm>
            <a:off x="5982538" y="6165304"/>
            <a:ext cx="1547834" cy="23581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272" tIns="10136" rIns="20272" bIns="10136">
            <a:spAutoFit/>
          </a:bodyPr>
          <a:lstStyle>
            <a:lvl1pPr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203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203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zh-TW" sz="1400" b="1" dirty="0" err="1">
                <a:solidFill>
                  <a:srgbClr val="0000FF"/>
                </a:solidFill>
              </a:rPr>
              <a:t>PanIN</a:t>
            </a:r>
            <a:endParaRPr lang="en-GB" altLang="zh-TW" sz="1400" b="1" dirty="0">
              <a:solidFill>
                <a:srgbClr val="0000FF"/>
              </a:solidFill>
            </a:endParaRPr>
          </a:p>
        </p:txBody>
      </p:sp>
      <p:pic>
        <p:nvPicPr>
          <p:cNvPr id="42086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6137" y="3515639"/>
            <a:ext cx="2590922" cy="2615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86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57675" y="3554009"/>
            <a:ext cx="2563576" cy="258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圖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7" y="1180371"/>
            <a:ext cx="5368342" cy="536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755071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323850" y="690563"/>
            <a:ext cx="8229600" cy="30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Font typeface="Wingdings" pitchFamily="2" charset="2"/>
              <a:buAutoNum type="arabicParenR" startAt="2"/>
            </a:pPr>
            <a:endParaRPr lang="en-US" altLang="zh-TW" sz="2000" dirty="0"/>
          </a:p>
          <a:p>
            <a:pPr marL="609600" indent="-609600">
              <a:buFont typeface="Calibri" pitchFamily="34" charset="0"/>
              <a:buAutoNum type="arabicPeriod"/>
            </a:pPr>
            <a:r>
              <a:rPr lang="en-US" altLang="zh-TW" sz="2000" dirty="0" err="1"/>
              <a:t>Cortisol</a:t>
            </a:r>
            <a:r>
              <a:rPr lang="en-US" altLang="zh-TW" sz="2000" dirty="0"/>
              <a:t> was highly elevated in the initial stage of pancreatitis (Muller et al., 2006).      </a:t>
            </a:r>
            <a:r>
              <a:rPr lang="en-US" altLang="zh-TW" sz="2000" dirty="0">
                <a:solidFill>
                  <a:srgbClr val="0000EC"/>
                </a:solidFill>
              </a:rPr>
              <a:t>We also found </a:t>
            </a:r>
            <a:r>
              <a:rPr lang="en-US" altLang="zh-TW" sz="2000" dirty="0" smtClean="0">
                <a:solidFill>
                  <a:srgbClr val="0000EC"/>
                </a:solidFill>
              </a:rPr>
              <a:t> patients of pancreatitis has increased level of </a:t>
            </a:r>
            <a:r>
              <a:rPr lang="en-US" altLang="zh-TW" sz="2000" dirty="0">
                <a:solidFill>
                  <a:srgbClr val="0000EC"/>
                </a:solidFill>
              </a:rPr>
              <a:t>glucocorticoid receptor </a:t>
            </a:r>
            <a:r>
              <a:rPr lang="en-US" altLang="zh-TW" sz="2000" dirty="0" smtClean="0">
                <a:solidFill>
                  <a:srgbClr val="0000EC"/>
                </a:solidFill>
              </a:rPr>
              <a:t>.</a:t>
            </a:r>
            <a:endParaRPr lang="en-US" altLang="zh-TW" sz="2000" dirty="0">
              <a:solidFill>
                <a:srgbClr val="0000EC"/>
              </a:solidFill>
            </a:endParaRPr>
          </a:p>
        </p:txBody>
      </p:sp>
      <p:sp>
        <p:nvSpPr>
          <p:cNvPr id="20484" name="向右箭號 4"/>
          <p:cNvSpPr>
            <a:spLocks noChangeArrowheads="1"/>
          </p:cNvSpPr>
          <p:nvPr/>
        </p:nvSpPr>
        <p:spPr bwMode="auto">
          <a:xfrm>
            <a:off x="3348038" y="1341438"/>
            <a:ext cx="266700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EC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TW" altLang="en-US"/>
          </a:p>
        </p:txBody>
      </p:sp>
      <p:sp>
        <p:nvSpPr>
          <p:cNvPr id="9" name="矩形 22"/>
          <p:cNvSpPr>
            <a:spLocks noChangeArrowheads="1"/>
          </p:cNvSpPr>
          <p:nvPr/>
        </p:nvSpPr>
        <p:spPr bwMode="auto">
          <a:xfrm>
            <a:off x="250825" y="5589588"/>
            <a:ext cx="40338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400" b="1" dirty="0"/>
              <a:t>GR expression in patients of  chronic pancreatitis </a:t>
            </a:r>
            <a:endParaRPr lang="zh-TW" altLang="en-US" sz="1400" b="1" dirty="0"/>
          </a:p>
        </p:txBody>
      </p:sp>
      <p:pic>
        <p:nvPicPr>
          <p:cNvPr id="10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141663"/>
            <a:ext cx="3960813" cy="234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43" y="1988840"/>
            <a:ext cx="3810618" cy="5295783"/>
          </a:xfrm>
          <a:prstGeom prst="rect">
            <a:avLst/>
          </a:prstGeom>
        </p:spPr>
      </p:pic>
      <p:sp>
        <p:nvSpPr>
          <p:cNvPr id="12" name="Rectangle 23"/>
          <p:cNvSpPr txBox="1">
            <a:spLocks noChangeArrowheads="1"/>
          </p:cNvSpPr>
          <p:nvPr/>
        </p:nvSpPr>
        <p:spPr bwMode="auto">
          <a:xfrm>
            <a:off x="285750" y="71438"/>
            <a:ext cx="84232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altLang="zh-TW" sz="3200" b="1" kern="0" dirty="0">
              <a:solidFill>
                <a:srgbClr val="000066"/>
              </a:solidFill>
              <a:ea typeface="+mj-ea"/>
              <a:cs typeface="Arial" pitchFamily="34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251521" y="44450"/>
            <a:ext cx="806698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3200" b="1" dirty="0" smtClean="0">
                <a:solidFill>
                  <a:srgbClr val="000066"/>
                </a:solidFill>
                <a:cs typeface="Arial" pitchFamily="34" charset="0"/>
              </a:rPr>
              <a:t>Glucocorticoid, pancreatitis &amp; development of Pancreatic </a:t>
            </a:r>
            <a:r>
              <a:rPr lang="en-US" altLang="zh-TW" sz="3200" b="1" dirty="0">
                <a:solidFill>
                  <a:srgbClr val="000066"/>
                </a:solidFill>
                <a:cs typeface="Arial" pitchFamily="34" charset="0"/>
              </a:rPr>
              <a:t>cancer</a:t>
            </a:r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>
            <a:off x="361950" y="980728"/>
            <a:ext cx="815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9207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323850" y="690563"/>
            <a:ext cx="8229600" cy="30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Font typeface="Wingdings" pitchFamily="2" charset="2"/>
              <a:buAutoNum type="arabicParenR" startAt="2"/>
            </a:pPr>
            <a:endParaRPr lang="en-US" altLang="zh-TW" sz="2000" dirty="0"/>
          </a:p>
          <a:p>
            <a:pPr marL="609600" indent="-609600">
              <a:buFont typeface="Calibri" pitchFamily="34" charset="0"/>
              <a:buAutoNum type="arabicPeriod"/>
            </a:pPr>
            <a:r>
              <a:rPr lang="en-US" altLang="zh-TW" sz="2000" dirty="0" err="1"/>
              <a:t>Cortisol</a:t>
            </a:r>
            <a:r>
              <a:rPr lang="en-US" altLang="zh-TW" sz="2000" dirty="0"/>
              <a:t> was highly elevated in the initial stage of pancreatitis (Muller et al., 2006).      </a:t>
            </a:r>
            <a:r>
              <a:rPr lang="en-US" altLang="zh-TW" sz="2000" dirty="0">
                <a:solidFill>
                  <a:srgbClr val="0000EC"/>
                </a:solidFill>
              </a:rPr>
              <a:t>We also found </a:t>
            </a:r>
            <a:r>
              <a:rPr lang="en-US" altLang="zh-TW" sz="2000" dirty="0" smtClean="0">
                <a:solidFill>
                  <a:srgbClr val="0000EC"/>
                </a:solidFill>
              </a:rPr>
              <a:t> patients of pancreatitis has increased level of </a:t>
            </a:r>
            <a:r>
              <a:rPr lang="en-US" altLang="zh-TW" sz="2000" dirty="0">
                <a:solidFill>
                  <a:srgbClr val="0000EC"/>
                </a:solidFill>
              </a:rPr>
              <a:t>glucocorticoid receptor </a:t>
            </a:r>
            <a:r>
              <a:rPr lang="en-US" altLang="zh-TW" sz="2000" dirty="0" smtClean="0">
                <a:solidFill>
                  <a:srgbClr val="0000EC"/>
                </a:solidFill>
              </a:rPr>
              <a:t>.</a:t>
            </a:r>
            <a:endParaRPr lang="en-US" altLang="zh-TW" sz="2000" dirty="0">
              <a:solidFill>
                <a:srgbClr val="0000EC"/>
              </a:solidFill>
            </a:endParaRPr>
          </a:p>
          <a:p>
            <a:pPr marL="609600" indent="-609600">
              <a:buFont typeface="Calibri" pitchFamily="34" charset="0"/>
              <a:buAutoNum type="arabicPeriod"/>
            </a:pPr>
            <a:r>
              <a:rPr kumimoji="0" lang="en-US" altLang="zh-TW" sz="2000" dirty="0"/>
              <a:t>Glucocorticoid treatment induced resistance to chemotherapy of gemcitabine and </a:t>
            </a:r>
            <a:r>
              <a:rPr kumimoji="0" lang="en-US" altLang="zh-TW" sz="2000" dirty="0" err="1"/>
              <a:t>cisplatin</a:t>
            </a:r>
            <a:r>
              <a:rPr kumimoji="0" lang="en-US" altLang="zh-TW" sz="2000" dirty="0"/>
              <a:t> in established cell lines, resected tumors, </a:t>
            </a:r>
            <a:r>
              <a:rPr kumimoji="0" lang="en-US" altLang="zh-TW" sz="2000" dirty="0" smtClean="0"/>
              <a:t>and pancreatic </a:t>
            </a:r>
            <a:r>
              <a:rPr kumimoji="0" lang="en-US" altLang="zh-TW" sz="2000" dirty="0"/>
              <a:t>carcinoma </a:t>
            </a:r>
            <a:r>
              <a:rPr kumimoji="0" lang="en-US" altLang="zh-TW" sz="2000" dirty="0" err="1"/>
              <a:t>xenografts</a:t>
            </a:r>
            <a:r>
              <a:rPr kumimoji="0" lang="en-US" altLang="zh-TW" sz="2000" dirty="0"/>
              <a:t> on nude mice.     </a:t>
            </a:r>
            <a:r>
              <a:rPr lang="en-US" altLang="zh-TW" sz="2000" dirty="0">
                <a:solidFill>
                  <a:srgbClr val="0000EC"/>
                </a:solidFill>
              </a:rPr>
              <a:t>We also found nuclear GR can be identified in PDAC patients.</a:t>
            </a:r>
          </a:p>
        </p:txBody>
      </p:sp>
      <p:sp>
        <p:nvSpPr>
          <p:cNvPr id="20483" name="向右箭號 4"/>
          <p:cNvSpPr>
            <a:spLocks noChangeArrowheads="1"/>
          </p:cNvSpPr>
          <p:nvPr/>
        </p:nvSpPr>
        <p:spPr bwMode="auto">
          <a:xfrm>
            <a:off x="7740650" y="2565400"/>
            <a:ext cx="266700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EC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TW" altLang="en-US"/>
          </a:p>
        </p:txBody>
      </p:sp>
      <p:sp>
        <p:nvSpPr>
          <p:cNvPr id="20484" name="向右箭號 4"/>
          <p:cNvSpPr>
            <a:spLocks noChangeArrowheads="1"/>
          </p:cNvSpPr>
          <p:nvPr/>
        </p:nvSpPr>
        <p:spPr bwMode="auto">
          <a:xfrm>
            <a:off x="3348038" y="1341438"/>
            <a:ext cx="266700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EC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TW" altLang="en-US"/>
          </a:p>
        </p:txBody>
      </p:sp>
      <p:pic>
        <p:nvPicPr>
          <p:cNvPr id="148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462805"/>
            <a:ext cx="4853794" cy="2953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644" y="4022252"/>
            <a:ext cx="1842628" cy="1965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266" y="4005064"/>
            <a:ext cx="1922214" cy="2050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3"/>
          <p:cNvSpPr txBox="1">
            <a:spLocks noChangeArrowheads="1"/>
          </p:cNvSpPr>
          <p:nvPr/>
        </p:nvSpPr>
        <p:spPr bwMode="auto">
          <a:xfrm>
            <a:off x="285750" y="71438"/>
            <a:ext cx="84232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altLang="zh-TW" sz="3200" b="1" kern="0" dirty="0">
              <a:solidFill>
                <a:srgbClr val="000066"/>
              </a:solidFill>
              <a:ea typeface="+mj-ea"/>
              <a:cs typeface="Arial" pitchFamily="34" charset="0"/>
            </a:endParaRPr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>
            <a:off x="361950" y="980728"/>
            <a:ext cx="815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51521" y="44450"/>
            <a:ext cx="806698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3200" b="1" dirty="0" smtClean="0">
                <a:solidFill>
                  <a:srgbClr val="000066"/>
                </a:solidFill>
                <a:cs typeface="Arial" pitchFamily="34" charset="0"/>
              </a:rPr>
              <a:t>Glucocorticoid, pancreatitis &amp; development of Pancreatic </a:t>
            </a:r>
            <a:r>
              <a:rPr lang="en-US" altLang="zh-TW" sz="3200" b="1" dirty="0">
                <a:solidFill>
                  <a:srgbClr val="000066"/>
                </a:solidFill>
                <a:cs typeface="Arial" pitchFamily="34" charset="0"/>
              </a:rPr>
              <a:t>cancer</a:t>
            </a:r>
          </a:p>
        </p:txBody>
      </p:sp>
    </p:spTree>
    <p:extLst>
      <p:ext uri="{BB962C8B-B14F-4D97-AF65-F5344CB8AC3E}">
        <p14:creationId xmlns="" xmlns:p14="http://schemas.microsoft.com/office/powerpoint/2010/main" val="187275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52388" y="3221238"/>
            <a:ext cx="8771428" cy="3636762"/>
            <a:chOff x="52388" y="3221238"/>
            <a:chExt cx="8771428" cy="3636762"/>
          </a:xfrm>
        </p:grpSpPr>
        <p:grpSp>
          <p:nvGrpSpPr>
            <p:cNvPr id="23556" name="群組 53"/>
            <p:cNvGrpSpPr>
              <a:grpSpLocks/>
            </p:cNvGrpSpPr>
            <p:nvPr/>
          </p:nvGrpSpPr>
          <p:grpSpPr bwMode="auto">
            <a:xfrm>
              <a:off x="52388" y="3284538"/>
              <a:ext cx="8771428" cy="3573462"/>
              <a:chOff x="52388" y="2887663"/>
              <a:chExt cx="8697912" cy="3970337"/>
            </a:xfrm>
          </p:grpSpPr>
          <p:pic>
            <p:nvPicPr>
              <p:cNvPr id="23558" name="Picture 11" descr="C5BL 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654300" y="5408613"/>
                <a:ext cx="2038350" cy="118586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23559" name="Text Box 12"/>
              <p:cNvSpPr txBox="1">
                <a:spLocks noChangeArrowheads="1"/>
              </p:cNvSpPr>
              <p:nvPr/>
            </p:nvSpPr>
            <p:spPr bwMode="auto">
              <a:xfrm>
                <a:off x="1882775" y="6550025"/>
                <a:ext cx="3667125" cy="307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TW" sz="1400" b="1"/>
                  <a:t>Elas-</a:t>
                </a:r>
                <a:r>
                  <a:rPr lang="en-US" altLang="zh-TW" sz="1400" b="1" i="1"/>
                  <a:t>CreER</a:t>
                </a:r>
                <a:r>
                  <a:rPr lang="en-US" altLang="zh-TW" sz="1400" b="1"/>
                  <a:t>:LSL-</a:t>
                </a:r>
                <a:r>
                  <a:rPr lang="en-US" altLang="zh-TW" sz="1400" b="1" i="1"/>
                  <a:t>Kras</a:t>
                </a:r>
                <a:r>
                  <a:rPr lang="en-US" altLang="zh-TW" sz="1400" b="1"/>
                  <a:t>G12D(p53+/-)</a:t>
                </a:r>
              </a:p>
            </p:txBody>
          </p:sp>
          <p:sp>
            <p:nvSpPr>
              <p:cNvPr id="23560" name="Line 15"/>
              <p:cNvSpPr>
                <a:spLocks noChangeShapeType="1"/>
              </p:cNvSpPr>
              <p:nvPr/>
            </p:nvSpPr>
            <p:spPr bwMode="auto">
              <a:xfrm>
                <a:off x="2359025" y="5818188"/>
                <a:ext cx="450850" cy="35877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3561" name="Text Box 17"/>
              <p:cNvSpPr txBox="1">
                <a:spLocks noChangeArrowheads="1"/>
              </p:cNvSpPr>
              <p:nvPr/>
            </p:nvSpPr>
            <p:spPr bwMode="auto">
              <a:xfrm>
                <a:off x="371475" y="5589588"/>
                <a:ext cx="1981200" cy="307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TW" sz="1400"/>
                  <a:t>TAM or 4OHT</a:t>
                </a:r>
              </a:p>
            </p:txBody>
          </p:sp>
          <p:sp>
            <p:nvSpPr>
              <p:cNvPr id="23562" name="Line 15"/>
              <p:cNvSpPr>
                <a:spLocks noChangeShapeType="1"/>
              </p:cNvSpPr>
              <p:nvPr/>
            </p:nvSpPr>
            <p:spPr bwMode="auto">
              <a:xfrm>
                <a:off x="2352675" y="6173788"/>
                <a:ext cx="450850" cy="35877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3563" name="Text Box 17"/>
              <p:cNvSpPr txBox="1">
                <a:spLocks noChangeArrowheads="1"/>
              </p:cNvSpPr>
              <p:nvPr/>
            </p:nvSpPr>
            <p:spPr bwMode="auto">
              <a:xfrm>
                <a:off x="52388" y="6015039"/>
                <a:ext cx="2438400" cy="3419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TW" sz="1400" b="1" u="sng" dirty="0" err="1"/>
                  <a:t>Cerulein</a:t>
                </a:r>
                <a:r>
                  <a:rPr lang="en-US" altLang="zh-TW" sz="1400" b="1" u="sng" dirty="0"/>
                  <a:t> (CCK agonist)</a:t>
                </a:r>
              </a:p>
            </p:txBody>
          </p:sp>
          <p:pic>
            <p:nvPicPr>
              <p:cNvPr id="23564" name="Picture 3" descr="C5BL 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54150" y="3181350"/>
                <a:ext cx="2038350" cy="118586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23565" name="Picture 5" descr="C5BL 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662363" y="3163888"/>
                <a:ext cx="2055812" cy="11938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23566" name="Arc 9"/>
              <p:cNvSpPr>
                <a:spLocks/>
              </p:cNvSpPr>
              <p:nvPr/>
            </p:nvSpPr>
            <p:spPr bwMode="auto">
              <a:xfrm>
                <a:off x="2990850" y="4406900"/>
                <a:ext cx="647700" cy="998538"/>
              </a:xfrm>
              <a:custGeom>
                <a:avLst/>
                <a:gdLst>
                  <a:gd name="T0" fmla="*/ 0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23567" name="Arc 10"/>
              <p:cNvSpPr>
                <a:spLocks/>
              </p:cNvSpPr>
              <p:nvPr/>
            </p:nvSpPr>
            <p:spPr bwMode="auto">
              <a:xfrm flipH="1">
                <a:off x="3632200" y="4400550"/>
                <a:ext cx="657225" cy="936625"/>
              </a:xfrm>
              <a:custGeom>
                <a:avLst/>
                <a:gdLst>
                  <a:gd name="T0" fmla="*/ 0 w 30494"/>
                  <a:gd name="T1" fmla="*/ 2147483647 h 21600"/>
                  <a:gd name="T2" fmla="*/ 2147483647 w 30494"/>
                  <a:gd name="T3" fmla="*/ 2147483647 h 21600"/>
                  <a:gd name="T4" fmla="*/ 2147483647 w 30494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30494"/>
                  <a:gd name="T10" fmla="*/ 0 h 21600"/>
                  <a:gd name="T11" fmla="*/ 30494 w 3049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494" h="21600" fill="none" extrusionOk="0">
                    <a:moveTo>
                      <a:pt x="0" y="1916"/>
                    </a:moveTo>
                    <a:cubicBezTo>
                      <a:pt x="2795" y="653"/>
                      <a:pt x="5826" y="-1"/>
                      <a:pt x="8894" y="0"/>
                    </a:cubicBezTo>
                    <a:cubicBezTo>
                      <a:pt x="20823" y="0"/>
                      <a:pt x="30494" y="9670"/>
                      <a:pt x="30494" y="21600"/>
                    </a:cubicBezTo>
                  </a:path>
                  <a:path w="30494" h="21600" stroke="0" extrusionOk="0">
                    <a:moveTo>
                      <a:pt x="0" y="1916"/>
                    </a:moveTo>
                    <a:cubicBezTo>
                      <a:pt x="2795" y="653"/>
                      <a:pt x="5826" y="-1"/>
                      <a:pt x="8894" y="0"/>
                    </a:cubicBezTo>
                    <a:cubicBezTo>
                      <a:pt x="20823" y="0"/>
                      <a:pt x="30494" y="9670"/>
                      <a:pt x="30494" y="21600"/>
                    </a:cubicBezTo>
                    <a:lnTo>
                      <a:pt x="8894" y="21600"/>
                    </a:lnTo>
                    <a:close/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23568" name="Rectangle 30"/>
              <p:cNvSpPr>
                <a:spLocks noChangeArrowheads="1"/>
              </p:cNvSpPr>
              <p:nvPr/>
            </p:nvSpPr>
            <p:spPr bwMode="auto">
              <a:xfrm>
                <a:off x="3646488" y="2976563"/>
                <a:ext cx="2074862" cy="158750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23569" name="Text Box 8"/>
              <p:cNvSpPr txBox="1">
                <a:spLocks noChangeArrowheads="1"/>
              </p:cNvSpPr>
              <p:nvPr/>
            </p:nvSpPr>
            <p:spPr bwMode="auto">
              <a:xfrm>
                <a:off x="4586288" y="2890838"/>
                <a:ext cx="957262" cy="31432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TW" sz="1400" b="1" i="1"/>
                  <a:t>CreER</a:t>
                </a:r>
                <a:endParaRPr lang="en-US" altLang="zh-TW" sz="1400" b="1"/>
              </a:p>
            </p:txBody>
          </p:sp>
          <p:sp>
            <p:nvSpPr>
              <p:cNvPr id="23570" name="Text Box 8"/>
              <p:cNvSpPr txBox="1">
                <a:spLocks noChangeArrowheads="1"/>
              </p:cNvSpPr>
              <p:nvPr/>
            </p:nvSpPr>
            <p:spPr bwMode="auto">
              <a:xfrm>
                <a:off x="3870325" y="2887663"/>
                <a:ext cx="623888" cy="314325"/>
              </a:xfrm>
              <a:prstGeom prst="rect">
                <a:avLst/>
              </a:prstGeom>
              <a:solidFill>
                <a:srgbClr val="FFCCFF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TW" sz="1400" b="1"/>
                  <a:t>Elas</a:t>
                </a:r>
              </a:p>
            </p:txBody>
          </p:sp>
          <p:sp>
            <p:nvSpPr>
              <p:cNvPr id="23571" name="Rectangle 33"/>
              <p:cNvSpPr>
                <a:spLocks noChangeArrowheads="1"/>
              </p:cNvSpPr>
              <p:nvPr/>
            </p:nvSpPr>
            <p:spPr bwMode="auto">
              <a:xfrm>
                <a:off x="1423988" y="3011488"/>
                <a:ext cx="2074862" cy="158750"/>
              </a:xfrm>
              <a:prstGeom prst="rect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23572" name="Text Box 4"/>
              <p:cNvSpPr txBox="1">
                <a:spLocks noChangeArrowheads="1"/>
              </p:cNvSpPr>
              <p:nvPr/>
            </p:nvSpPr>
            <p:spPr bwMode="auto">
              <a:xfrm>
                <a:off x="1571625" y="2894013"/>
                <a:ext cx="1736725" cy="31432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CC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TW" sz="1400" b="1" i="1"/>
                  <a:t>LSL-KrasG12D</a:t>
                </a:r>
                <a:endParaRPr lang="en-US" altLang="zh-TW" sz="1400" b="1"/>
              </a:p>
            </p:txBody>
          </p:sp>
          <p:pic>
            <p:nvPicPr>
              <p:cNvPr id="23573" name="Picture 3" descr="C5BL 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557963" y="5421313"/>
                <a:ext cx="2038350" cy="118586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23574" name="Rectangle 28"/>
              <p:cNvSpPr>
                <a:spLocks noChangeArrowheads="1"/>
              </p:cNvSpPr>
              <p:nvPr/>
            </p:nvSpPr>
            <p:spPr bwMode="auto">
              <a:xfrm>
                <a:off x="6410325" y="5251450"/>
                <a:ext cx="2339975" cy="158750"/>
              </a:xfrm>
              <a:prstGeom prst="rect">
                <a:avLst/>
              </a:prstGeom>
              <a:solidFill>
                <a:srgbClr val="FFC000"/>
              </a:solidFill>
              <a:ln w="9525">
                <a:solidFill>
                  <a:srgbClr val="FFC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23575" name="Text Box 4"/>
              <p:cNvSpPr txBox="1">
                <a:spLocks noChangeArrowheads="1"/>
              </p:cNvSpPr>
              <p:nvPr/>
            </p:nvSpPr>
            <p:spPr bwMode="auto">
              <a:xfrm>
                <a:off x="6781800" y="5157788"/>
                <a:ext cx="1490663" cy="30797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FFC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TW" sz="1400" b="1" i="1"/>
                  <a:t>p53  KO</a:t>
                </a:r>
                <a:endParaRPr lang="en-US" altLang="zh-TW" sz="1400" b="1"/>
              </a:p>
            </p:txBody>
          </p:sp>
          <p:sp>
            <p:nvSpPr>
              <p:cNvPr id="23576" name="Arc 25"/>
              <p:cNvSpPr>
                <a:spLocks/>
              </p:cNvSpPr>
              <p:nvPr/>
            </p:nvSpPr>
            <p:spPr bwMode="auto">
              <a:xfrm rot="7664593">
                <a:off x="5129212" y="5243513"/>
                <a:ext cx="1165225" cy="1879600"/>
              </a:xfrm>
              <a:custGeom>
                <a:avLst/>
                <a:gdLst>
                  <a:gd name="T0" fmla="*/ 0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FFC000"/>
                </a:solidFill>
                <a:prstDash val="sysDash"/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23578" name="Arc 25"/>
              <p:cNvSpPr>
                <a:spLocks/>
              </p:cNvSpPr>
              <p:nvPr/>
            </p:nvSpPr>
            <p:spPr bwMode="auto">
              <a:xfrm rot="4861228">
                <a:off x="5106194" y="3907631"/>
                <a:ext cx="933450" cy="2211388"/>
              </a:xfrm>
              <a:custGeom>
                <a:avLst/>
                <a:gdLst>
                  <a:gd name="T0" fmla="*/ 0 w 21600"/>
                  <a:gd name="T1" fmla="*/ 0 h 21600"/>
                  <a:gd name="T2" fmla="*/ 2147483647 w 21600"/>
                  <a:gd name="T3" fmla="*/ 2147483647 h 21600"/>
                  <a:gd name="T4" fmla="*/ 0 w 21600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C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  <p:pic>
          <p:nvPicPr>
            <p:cNvPr id="14950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2949" y="3221238"/>
              <a:ext cx="2079625" cy="1438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7" name="群組 46"/>
          <p:cNvGrpSpPr/>
          <p:nvPr/>
        </p:nvGrpSpPr>
        <p:grpSpPr>
          <a:xfrm>
            <a:off x="323528" y="1196975"/>
            <a:ext cx="8408987" cy="1987550"/>
            <a:chOff x="179388" y="1196975"/>
            <a:chExt cx="8408987" cy="1987550"/>
          </a:xfrm>
        </p:grpSpPr>
        <p:grpSp>
          <p:nvGrpSpPr>
            <p:cNvPr id="48" name="群組 3"/>
            <p:cNvGrpSpPr>
              <a:grpSpLocks/>
            </p:cNvGrpSpPr>
            <p:nvPr/>
          </p:nvGrpSpPr>
          <p:grpSpPr bwMode="auto">
            <a:xfrm>
              <a:off x="179388" y="1196975"/>
              <a:ext cx="8145484" cy="1987550"/>
              <a:chOff x="179512" y="1372995"/>
              <a:chExt cx="8145367" cy="1988419"/>
            </a:xfrm>
          </p:grpSpPr>
          <p:pic>
            <p:nvPicPr>
              <p:cNvPr id="51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1372995"/>
                <a:ext cx="5941004" cy="1983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" name="Text Box 19"/>
              <p:cNvSpPr txBox="1">
                <a:spLocks noChangeArrowheads="1"/>
              </p:cNvSpPr>
              <p:nvPr/>
            </p:nvSpPr>
            <p:spPr bwMode="auto">
              <a:xfrm>
                <a:off x="6777067" y="2048954"/>
                <a:ext cx="1547812" cy="32839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2000" b="1" dirty="0">
                    <a:solidFill>
                      <a:srgbClr val="0000FF"/>
                    </a:solidFill>
                  </a:rPr>
                  <a:t>Metastasis</a:t>
                </a:r>
              </a:p>
            </p:txBody>
          </p:sp>
          <p:sp>
            <p:nvSpPr>
              <p:cNvPr id="53" name="Text Box 19"/>
              <p:cNvSpPr txBox="1">
                <a:spLocks noChangeArrowheads="1"/>
              </p:cNvSpPr>
              <p:nvPr/>
            </p:nvSpPr>
            <p:spPr bwMode="auto">
              <a:xfrm>
                <a:off x="4616047" y="3017779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Invasive PDAC</a:t>
                </a:r>
              </a:p>
            </p:txBody>
          </p:sp>
          <p:sp>
            <p:nvSpPr>
              <p:cNvPr id="54" name="Text Box 19"/>
              <p:cNvSpPr txBox="1">
                <a:spLocks noChangeArrowheads="1"/>
              </p:cNvSpPr>
              <p:nvPr/>
            </p:nvSpPr>
            <p:spPr bwMode="auto">
              <a:xfrm>
                <a:off x="2956719" y="2996952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PanIN</a:t>
                </a:r>
              </a:p>
            </p:txBody>
          </p:sp>
          <p:sp>
            <p:nvSpPr>
              <p:cNvPr id="55" name="Text Box 19"/>
              <p:cNvSpPr txBox="1">
                <a:spLocks noChangeArrowheads="1"/>
              </p:cNvSpPr>
              <p:nvPr/>
            </p:nvSpPr>
            <p:spPr bwMode="auto">
              <a:xfrm>
                <a:off x="1331640" y="2905635"/>
                <a:ext cx="2016224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Inflammatory ductal reprogramming</a:t>
                </a:r>
              </a:p>
            </p:txBody>
          </p:sp>
          <p:sp>
            <p:nvSpPr>
              <p:cNvPr id="56" name="Text Box 19"/>
              <p:cNvSpPr txBox="1">
                <a:spLocks noChangeArrowheads="1"/>
              </p:cNvSpPr>
              <p:nvPr/>
            </p:nvSpPr>
            <p:spPr bwMode="auto">
              <a:xfrm>
                <a:off x="251520" y="2910057"/>
                <a:ext cx="1224136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Normal pancreas</a:t>
                </a:r>
              </a:p>
            </p:txBody>
          </p:sp>
          <p:cxnSp>
            <p:nvCxnSpPr>
              <p:cNvPr id="57" name="直線單箭頭接點 56"/>
              <p:cNvCxnSpPr/>
              <p:nvPr/>
            </p:nvCxnSpPr>
            <p:spPr>
              <a:xfrm>
                <a:off x="6164301" y="2213150"/>
                <a:ext cx="568317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9" name="肘形接點 48"/>
            <p:cNvCxnSpPr/>
            <p:nvPr/>
          </p:nvCxnSpPr>
          <p:spPr>
            <a:xfrm>
              <a:off x="6203697" y="2451100"/>
              <a:ext cx="819403" cy="277845"/>
            </a:xfrm>
            <a:prstGeom prst="bentConnector3">
              <a:avLst/>
            </a:prstGeom>
            <a:ln w="28575">
              <a:solidFill>
                <a:srgbClr val="000066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 Box 19"/>
            <p:cNvSpPr txBox="1">
              <a:spLocks noChangeArrowheads="1"/>
            </p:cNvSpPr>
            <p:nvPr/>
          </p:nvSpPr>
          <p:spPr bwMode="auto">
            <a:xfrm>
              <a:off x="7040541" y="2569241"/>
              <a:ext cx="1547834" cy="328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2000" b="1" dirty="0" smtClean="0">
                  <a:solidFill>
                    <a:srgbClr val="0000FF"/>
                  </a:solidFill>
                </a:rPr>
                <a:t>Relapse</a:t>
              </a:r>
              <a:endParaRPr lang="en-GB" altLang="zh-TW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38" name="Rectangle 23"/>
          <p:cNvSpPr txBox="1">
            <a:spLocks noChangeArrowheads="1"/>
          </p:cNvSpPr>
          <p:nvPr/>
        </p:nvSpPr>
        <p:spPr bwMode="auto">
          <a:xfrm>
            <a:off x="285750" y="71438"/>
            <a:ext cx="84232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altLang="zh-TW" sz="3200" b="1" kern="0" dirty="0">
              <a:solidFill>
                <a:srgbClr val="000066"/>
              </a:solidFill>
              <a:ea typeface="+mj-ea"/>
              <a:cs typeface="Arial" pitchFamily="34" charset="0"/>
            </a:endParaRPr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361950" y="980728"/>
            <a:ext cx="815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1" name="Rectangle 2"/>
          <p:cNvSpPr>
            <a:spLocks noChangeArrowheads="1"/>
          </p:cNvSpPr>
          <p:nvPr/>
        </p:nvSpPr>
        <p:spPr bwMode="auto">
          <a:xfrm>
            <a:off x="251521" y="44450"/>
            <a:ext cx="806698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3200" b="1" dirty="0" smtClean="0">
                <a:solidFill>
                  <a:srgbClr val="000066"/>
                </a:solidFill>
                <a:cs typeface="Arial" pitchFamily="34" charset="0"/>
              </a:rPr>
              <a:t>Glucocorticoid, pancreatitis &amp; development of Pancreatic </a:t>
            </a:r>
            <a:r>
              <a:rPr lang="en-US" altLang="zh-TW" sz="3200" b="1" dirty="0">
                <a:solidFill>
                  <a:srgbClr val="000066"/>
                </a:solidFill>
                <a:cs typeface="Arial" pitchFamily="34" charset="0"/>
              </a:rPr>
              <a:t>cancer</a:t>
            </a:r>
          </a:p>
        </p:txBody>
      </p:sp>
    </p:spTree>
    <p:extLst>
      <p:ext uri="{BB962C8B-B14F-4D97-AF65-F5344CB8AC3E}">
        <p14:creationId xmlns="" xmlns:p14="http://schemas.microsoft.com/office/powerpoint/2010/main" val="383841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7"/>
          <p:cNvSpPr>
            <a:spLocks noChangeShapeType="1"/>
          </p:cNvSpPr>
          <p:nvPr/>
        </p:nvSpPr>
        <p:spPr bwMode="auto">
          <a:xfrm>
            <a:off x="431800" y="1054100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2" name="Group 67"/>
          <p:cNvGrpSpPr>
            <a:grpSpLocks/>
          </p:cNvGrpSpPr>
          <p:nvPr/>
        </p:nvGrpSpPr>
        <p:grpSpPr bwMode="auto">
          <a:xfrm>
            <a:off x="179388" y="3357563"/>
            <a:ext cx="4652962" cy="2043112"/>
            <a:chOff x="2783" y="1471"/>
            <a:chExt cx="2773" cy="1324"/>
          </a:xfrm>
        </p:grpSpPr>
        <p:sp>
          <p:nvSpPr>
            <p:cNvPr id="26642" name="Line 4"/>
            <p:cNvSpPr>
              <a:spLocks noChangeShapeType="1"/>
            </p:cNvSpPr>
            <p:nvPr/>
          </p:nvSpPr>
          <p:spPr bwMode="auto">
            <a:xfrm>
              <a:off x="2842" y="2331"/>
              <a:ext cx="271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3" name="Line 5"/>
            <p:cNvSpPr>
              <a:spLocks noChangeShapeType="1"/>
            </p:cNvSpPr>
            <p:nvPr/>
          </p:nvSpPr>
          <p:spPr bwMode="auto">
            <a:xfrm>
              <a:off x="3349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4" name="Line 6"/>
            <p:cNvSpPr>
              <a:spLocks noChangeShapeType="1"/>
            </p:cNvSpPr>
            <p:nvPr/>
          </p:nvSpPr>
          <p:spPr bwMode="auto">
            <a:xfrm>
              <a:off x="3468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5" name="Line 7"/>
            <p:cNvSpPr>
              <a:spLocks noChangeShapeType="1"/>
            </p:cNvSpPr>
            <p:nvPr/>
          </p:nvSpPr>
          <p:spPr bwMode="auto">
            <a:xfrm>
              <a:off x="3588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6" name="Line 8"/>
            <p:cNvSpPr>
              <a:spLocks noChangeShapeType="1"/>
            </p:cNvSpPr>
            <p:nvPr/>
          </p:nvSpPr>
          <p:spPr bwMode="auto">
            <a:xfrm>
              <a:off x="3707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7" name="Text Box 9"/>
            <p:cNvSpPr txBox="1">
              <a:spLocks noChangeArrowheads="1"/>
            </p:cNvSpPr>
            <p:nvPr/>
          </p:nvSpPr>
          <p:spPr bwMode="auto">
            <a:xfrm rot="5400000">
              <a:off x="3137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33</a:t>
              </a:r>
            </a:p>
          </p:txBody>
        </p:sp>
        <p:sp>
          <p:nvSpPr>
            <p:cNvPr id="26652" name="Text Box 17"/>
            <p:cNvSpPr txBox="1">
              <a:spLocks noChangeArrowheads="1"/>
            </p:cNvSpPr>
            <p:nvPr/>
          </p:nvSpPr>
          <p:spPr bwMode="auto">
            <a:xfrm rot="5400000">
              <a:off x="3257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35</a:t>
              </a:r>
            </a:p>
          </p:txBody>
        </p:sp>
        <p:sp>
          <p:nvSpPr>
            <p:cNvPr id="26653" name="Text Box 18"/>
            <p:cNvSpPr txBox="1">
              <a:spLocks noChangeArrowheads="1"/>
            </p:cNvSpPr>
            <p:nvPr/>
          </p:nvSpPr>
          <p:spPr bwMode="auto">
            <a:xfrm rot="5400000">
              <a:off x="3376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37</a:t>
              </a:r>
            </a:p>
          </p:txBody>
        </p:sp>
        <p:sp>
          <p:nvSpPr>
            <p:cNvPr id="26654" name="Text Box 19"/>
            <p:cNvSpPr txBox="1">
              <a:spLocks noChangeArrowheads="1"/>
            </p:cNvSpPr>
            <p:nvPr/>
          </p:nvSpPr>
          <p:spPr bwMode="auto">
            <a:xfrm rot="5400000">
              <a:off x="3495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39</a:t>
              </a:r>
            </a:p>
          </p:txBody>
        </p:sp>
        <p:sp>
          <p:nvSpPr>
            <p:cNvPr id="26655" name="Line 41"/>
            <p:cNvSpPr>
              <a:spLocks noChangeShapeType="1"/>
            </p:cNvSpPr>
            <p:nvPr/>
          </p:nvSpPr>
          <p:spPr bwMode="auto">
            <a:xfrm>
              <a:off x="5413" y="2011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56" name="Text Box 42"/>
            <p:cNvSpPr txBox="1">
              <a:spLocks noChangeArrowheads="1"/>
            </p:cNvSpPr>
            <p:nvPr/>
          </p:nvSpPr>
          <p:spPr bwMode="auto">
            <a:xfrm rot="5400000">
              <a:off x="5158" y="1642"/>
              <a:ext cx="51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 b="1">
                  <a:solidFill>
                    <a:srgbClr val="0000CC"/>
                  </a:solidFill>
                  <a:cs typeface="Arial" pitchFamily="34" charset="0"/>
                </a:rPr>
                <a:t>Sacrifice</a:t>
              </a:r>
            </a:p>
          </p:txBody>
        </p:sp>
        <p:sp>
          <p:nvSpPr>
            <p:cNvPr id="26657" name="Line 44"/>
            <p:cNvSpPr>
              <a:spLocks noChangeShapeType="1"/>
            </p:cNvSpPr>
            <p:nvPr/>
          </p:nvSpPr>
          <p:spPr bwMode="auto">
            <a:xfrm>
              <a:off x="2872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58" name="Text Box 45"/>
            <p:cNvSpPr txBox="1">
              <a:spLocks noChangeArrowheads="1"/>
            </p:cNvSpPr>
            <p:nvPr/>
          </p:nvSpPr>
          <p:spPr bwMode="auto">
            <a:xfrm rot="5400000">
              <a:off x="2687" y="2474"/>
              <a:ext cx="36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0</a:t>
              </a:r>
            </a:p>
          </p:txBody>
        </p:sp>
        <p:sp>
          <p:nvSpPr>
            <p:cNvPr id="26659" name="Text Box 46"/>
            <p:cNvSpPr txBox="1">
              <a:spLocks noChangeArrowheads="1"/>
            </p:cNvSpPr>
            <p:nvPr/>
          </p:nvSpPr>
          <p:spPr bwMode="auto">
            <a:xfrm rot="5400000">
              <a:off x="2705" y="1696"/>
              <a:ext cx="3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 b="1">
                  <a:solidFill>
                    <a:srgbClr val="0000CC"/>
                  </a:solidFill>
                  <a:cs typeface="Arial" pitchFamily="34" charset="0"/>
                </a:rPr>
                <a:t>Birth</a:t>
              </a:r>
            </a:p>
          </p:txBody>
        </p:sp>
      </p:grpSp>
      <p:sp>
        <p:nvSpPr>
          <p:cNvPr id="26635" name="Text Box 216"/>
          <p:cNvSpPr txBox="1">
            <a:spLocks noChangeArrowheads="1"/>
          </p:cNvSpPr>
          <p:nvPr/>
        </p:nvSpPr>
        <p:spPr bwMode="auto">
          <a:xfrm>
            <a:off x="2257425" y="4102100"/>
            <a:ext cx="21971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200" b="1">
                <a:solidFill>
                  <a:srgbClr val="0000CC"/>
                </a:solidFill>
              </a:rPr>
              <a:t>chronic pancreatitis induction</a:t>
            </a:r>
          </a:p>
        </p:txBody>
      </p:sp>
      <p:sp>
        <p:nvSpPr>
          <p:cNvPr id="26641" name="Text Box 3"/>
          <p:cNvSpPr txBox="1">
            <a:spLocks noChangeArrowheads="1"/>
          </p:cNvSpPr>
          <p:nvPr/>
        </p:nvSpPr>
        <p:spPr bwMode="auto">
          <a:xfrm>
            <a:off x="250825" y="44624"/>
            <a:ext cx="864076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>
                <a:solidFill>
                  <a:srgbClr val="000066"/>
                </a:solidFill>
                <a:cs typeface="Arial" pitchFamily="34" charset="0"/>
              </a:rPr>
              <a:t>Expression of nuclear </a:t>
            </a:r>
            <a:r>
              <a:rPr lang="en-US" altLang="zh-TW" sz="3200" b="1" dirty="0" smtClean="0">
                <a:solidFill>
                  <a:srgbClr val="000066"/>
                </a:solidFill>
                <a:cs typeface="Arial" pitchFamily="34" charset="0"/>
              </a:rPr>
              <a:t>glucocorticoid receptor </a:t>
            </a:r>
            <a:r>
              <a:rPr lang="en-US" altLang="zh-TW" sz="3200" b="1" dirty="0">
                <a:solidFill>
                  <a:srgbClr val="000066"/>
                </a:solidFill>
                <a:cs typeface="Arial" pitchFamily="34" charset="0"/>
              </a:rPr>
              <a:t>in pancreatitis</a:t>
            </a:r>
          </a:p>
        </p:txBody>
      </p:sp>
      <p:grpSp>
        <p:nvGrpSpPr>
          <p:cNvPr id="3" name="群組 39"/>
          <p:cNvGrpSpPr/>
          <p:nvPr/>
        </p:nvGrpSpPr>
        <p:grpSpPr>
          <a:xfrm>
            <a:off x="323528" y="1196975"/>
            <a:ext cx="8408987" cy="1987550"/>
            <a:chOff x="179388" y="1196975"/>
            <a:chExt cx="8408987" cy="1987550"/>
          </a:xfrm>
        </p:grpSpPr>
        <p:grpSp>
          <p:nvGrpSpPr>
            <p:cNvPr id="4" name="群組 3"/>
            <p:cNvGrpSpPr>
              <a:grpSpLocks/>
            </p:cNvGrpSpPr>
            <p:nvPr/>
          </p:nvGrpSpPr>
          <p:grpSpPr bwMode="auto">
            <a:xfrm>
              <a:off x="179388" y="1196975"/>
              <a:ext cx="8145484" cy="1987550"/>
              <a:chOff x="179512" y="1372995"/>
              <a:chExt cx="8145367" cy="1988419"/>
            </a:xfrm>
          </p:grpSpPr>
          <p:pic>
            <p:nvPicPr>
              <p:cNvPr id="49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1372995"/>
                <a:ext cx="5941004" cy="1983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" name="Text Box 19"/>
              <p:cNvSpPr txBox="1">
                <a:spLocks noChangeArrowheads="1"/>
              </p:cNvSpPr>
              <p:nvPr/>
            </p:nvSpPr>
            <p:spPr bwMode="auto">
              <a:xfrm>
                <a:off x="6777067" y="2048954"/>
                <a:ext cx="1547812" cy="32839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2000" b="1" dirty="0">
                    <a:solidFill>
                      <a:srgbClr val="0000FF"/>
                    </a:solidFill>
                  </a:rPr>
                  <a:t>Metastasis</a:t>
                </a:r>
              </a:p>
            </p:txBody>
          </p:sp>
          <p:sp>
            <p:nvSpPr>
              <p:cNvPr id="51" name="Text Box 19"/>
              <p:cNvSpPr txBox="1">
                <a:spLocks noChangeArrowheads="1"/>
              </p:cNvSpPr>
              <p:nvPr/>
            </p:nvSpPr>
            <p:spPr bwMode="auto">
              <a:xfrm>
                <a:off x="4616047" y="3017779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Invasive PDAC</a:t>
                </a:r>
              </a:p>
            </p:txBody>
          </p:sp>
          <p:sp>
            <p:nvSpPr>
              <p:cNvPr id="52" name="Text Box 19"/>
              <p:cNvSpPr txBox="1">
                <a:spLocks noChangeArrowheads="1"/>
              </p:cNvSpPr>
              <p:nvPr/>
            </p:nvSpPr>
            <p:spPr bwMode="auto">
              <a:xfrm>
                <a:off x="2956719" y="2996952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PanIN</a:t>
                </a:r>
              </a:p>
            </p:txBody>
          </p:sp>
          <p:sp>
            <p:nvSpPr>
              <p:cNvPr id="53" name="Text Box 19"/>
              <p:cNvSpPr txBox="1">
                <a:spLocks noChangeArrowheads="1"/>
              </p:cNvSpPr>
              <p:nvPr/>
            </p:nvSpPr>
            <p:spPr bwMode="auto">
              <a:xfrm>
                <a:off x="1331640" y="2905635"/>
                <a:ext cx="2016224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Inflammatory ductal reprogramming</a:t>
                </a:r>
              </a:p>
            </p:txBody>
          </p:sp>
          <p:sp>
            <p:nvSpPr>
              <p:cNvPr id="54" name="Text Box 19"/>
              <p:cNvSpPr txBox="1">
                <a:spLocks noChangeArrowheads="1"/>
              </p:cNvSpPr>
              <p:nvPr/>
            </p:nvSpPr>
            <p:spPr bwMode="auto">
              <a:xfrm>
                <a:off x="251520" y="2910057"/>
                <a:ext cx="1224136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Normal pancreas</a:t>
                </a:r>
              </a:p>
            </p:txBody>
          </p:sp>
          <p:cxnSp>
            <p:nvCxnSpPr>
              <p:cNvPr id="55" name="直線單箭頭接點 54"/>
              <p:cNvCxnSpPr/>
              <p:nvPr/>
            </p:nvCxnSpPr>
            <p:spPr>
              <a:xfrm>
                <a:off x="6164301" y="2213150"/>
                <a:ext cx="568317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7" name="肘形接點 46"/>
            <p:cNvCxnSpPr/>
            <p:nvPr/>
          </p:nvCxnSpPr>
          <p:spPr>
            <a:xfrm>
              <a:off x="6203697" y="2451100"/>
              <a:ext cx="819403" cy="277845"/>
            </a:xfrm>
            <a:prstGeom prst="bentConnector3">
              <a:avLst/>
            </a:prstGeom>
            <a:ln w="28575">
              <a:solidFill>
                <a:srgbClr val="000066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 Box 19"/>
            <p:cNvSpPr txBox="1">
              <a:spLocks noChangeArrowheads="1"/>
            </p:cNvSpPr>
            <p:nvPr/>
          </p:nvSpPr>
          <p:spPr bwMode="auto">
            <a:xfrm>
              <a:off x="7040541" y="2569241"/>
              <a:ext cx="1547834" cy="328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2000" b="1" dirty="0" smtClean="0">
                  <a:solidFill>
                    <a:srgbClr val="0000FF"/>
                  </a:solidFill>
                </a:rPr>
                <a:t>Relapse</a:t>
              </a:r>
              <a:endParaRPr lang="en-GB" altLang="zh-TW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94972" y="1180477"/>
            <a:ext cx="3396953" cy="2016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pic>
        <p:nvPicPr>
          <p:cNvPr id="38" name="Picture 11" descr="C5BL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45035" y="5447286"/>
            <a:ext cx="1613604" cy="9808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" name="Text Box 12"/>
          <p:cNvSpPr txBox="1">
            <a:spLocks noChangeArrowheads="1"/>
          </p:cNvSpPr>
          <p:nvPr/>
        </p:nvSpPr>
        <p:spPr bwMode="auto">
          <a:xfrm>
            <a:off x="2033848" y="6391462"/>
            <a:ext cx="2904488" cy="260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100" b="1"/>
              <a:t>Elas-</a:t>
            </a:r>
            <a:r>
              <a:rPr lang="en-US" altLang="zh-TW" sz="1100" b="1" i="1"/>
              <a:t>CreER</a:t>
            </a:r>
            <a:r>
              <a:rPr lang="en-US" altLang="zh-TW" sz="1100" b="1"/>
              <a:t>:f/fGR</a:t>
            </a:r>
          </a:p>
        </p:txBody>
      </p:sp>
      <p:sp>
        <p:nvSpPr>
          <p:cNvPr id="43" name="Line 15"/>
          <p:cNvSpPr>
            <a:spLocks noChangeShapeType="1"/>
          </p:cNvSpPr>
          <p:nvPr/>
        </p:nvSpPr>
        <p:spPr bwMode="auto">
          <a:xfrm>
            <a:off x="2410656" y="5785921"/>
            <a:ext cx="356976" cy="29693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>
            <a:off x="1451094" y="5454799"/>
            <a:ext cx="1410461" cy="260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100" b="1"/>
              <a:t>TAM or 4OHT</a:t>
            </a:r>
          </a:p>
        </p:txBody>
      </p:sp>
      <p:sp>
        <p:nvSpPr>
          <p:cNvPr id="45" name="Line 15"/>
          <p:cNvSpPr>
            <a:spLocks noChangeShapeType="1"/>
          </p:cNvSpPr>
          <p:nvPr/>
        </p:nvSpPr>
        <p:spPr bwMode="auto">
          <a:xfrm>
            <a:off x="2380006" y="6052826"/>
            <a:ext cx="355174" cy="29693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6" name="Text Box 17"/>
          <p:cNvSpPr txBox="1">
            <a:spLocks noChangeArrowheads="1"/>
          </p:cNvSpPr>
          <p:nvPr/>
        </p:nvSpPr>
        <p:spPr bwMode="auto">
          <a:xfrm>
            <a:off x="1493384" y="5814839"/>
            <a:ext cx="136817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100" b="1"/>
              <a:t>Cerulein</a:t>
            </a:r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3068959"/>
            <a:ext cx="3744416" cy="175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3" name="群組 62"/>
          <p:cNvGrpSpPr/>
          <p:nvPr/>
        </p:nvGrpSpPr>
        <p:grpSpPr>
          <a:xfrm>
            <a:off x="5004048" y="4869160"/>
            <a:ext cx="3672408" cy="1800200"/>
            <a:chOff x="107504" y="3522201"/>
            <a:chExt cx="5922485" cy="2931135"/>
          </a:xfrm>
        </p:grpSpPr>
        <p:pic>
          <p:nvPicPr>
            <p:cNvPr id="61" name="02 Ela-CreER, Chronic Pancreatitis, CK19-rich area, zoom in.avi">
              <a:hlinkClick r:id="" action="ppaction://media"/>
            </p:cNvPr>
            <p:cNvPicPr>
              <a:picLocks noChangeAspect="1"/>
            </p:cNvPicPr>
            <p:nvPr>
              <a:videoFile r:link="rId1"/>
              <p:extLst>
                <p:ext uri="{DAA4B4D4-6D71-4841-9C94-3DE7FCFB9230}">
                  <p14:media xmlns="" xmlns:p14="http://schemas.microsoft.com/office/powerpoint/2010/main" r:embed="rId8"/>
                </p:ext>
              </p:extLst>
            </p:nvPr>
          </p:nvPicPr>
          <p:blipFill>
            <a:blip r:embed="rId9" cstate="print"/>
            <a:stretch>
              <a:fillRect/>
            </a:stretch>
          </p:blipFill>
          <p:spPr>
            <a:xfrm>
              <a:off x="3102690" y="3524119"/>
              <a:ext cx="2927299" cy="2927299"/>
            </a:xfrm>
            <a:prstGeom prst="rect">
              <a:avLst/>
            </a:prstGeom>
          </p:spPr>
        </p:pic>
        <p:pic>
          <p:nvPicPr>
            <p:cNvPr id="62" name="27EBCtrl_CK19_300oil_Subset_Filter-2_Render_Series">
              <a:hlinkClick r:id="" action="ppaction://media"/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="" xmlns:p14="http://schemas.microsoft.com/office/powerpoint/2010/main" r:embed="rId10"/>
                </p:ext>
              </p:extLst>
            </p:nvPr>
          </p:nvPicPr>
          <p:blipFill rotWithShape="1">
            <a:blip r:embed="rId11" cstate="print"/>
            <a:srcRect l="26860" t="13851" r="27474" b="14742"/>
            <a:stretch/>
          </p:blipFill>
          <p:spPr>
            <a:xfrm>
              <a:off x="107504" y="3522201"/>
              <a:ext cx="2931135" cy="29311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2320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7"/>
          <p:cNvSpPr>
            <a:spLocks noChangeShapeType="1"/>
          </p:cNvSpPr>
          <p:nvPr/>
        </p:nvSpPr>
        <p:spPr bwMode="auto">
          <a:xfrm>
            <a:off x="431800" y="1054100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26634" name="Group 67"/>
          <p:cNvGrpSpPr>
            <a:grpSpLocks/>
          </p:cNvGrpSpPr>
          <p:nvPr/>
        </p:nvGrpSpPr>
        <p:grpSpPr bwMode="auto">
          <a:xfrm>
            <a:off x="179388" y="3357563"/>
            <a:ext cx="4652962" cy="2043112"/>
            <a:chOff x="2783" y="1471"/>
            <a:chExt cx="2773" cy="1324"/>
          </a:xfrm>
        </p:grpSpPr>
        <p:sp>
          <p:nvSpPr>
            <p:cNvPr id="26642" name="Line 4"/>
            <p:cNvSpPr>
              <a:spLocks noChangeShapeType="1"/>
            </p:cNvSpPr>
            <p:nvPr/>
          </p:nvSpPr>
          <p:spPr bwMode="auto">
            <a:xfrm>
              <a:off x="2842" y="2331"/>
              <a:ext cx="271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3" name="Line 5"/>
            <p:cNvSpPr>
              <a:spLocks noChangeShapeType="1"/>
            </p:cNvSpPr>
            <p:nvPr/>
          </p:nvSpPr>
          <p:spPr bwMode="auto">
            <a:xfrm>
              <a:off x="3349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4" name="Line 6"/>
            <p:cNvSpPr>
              <a:spLocks noChangeShapeType="1"/>
            </p:cNvSpPr>
            <p:nvPr/>
          </p:nvSpPr>
          <p:spPr bwMode="auto">
            <a:xfrm>
              <a:off x="3468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5" name="Line 7"/>
            <p:cNvSpPr>
              <a:spLocks noChangeShapeType="1"/>
            </p:cNvSpPr>
            <p:nvPr/>
          </p:nvSpPr>
          <p:spPr bwMode="auto">
            <a:xfrm>
              <a:off x="3588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6" name="Line 8"/>
            <p:cNvSpPr>
              <a:spLocks noChangeShapeType="1"/>
            </p:cNvSpPr>
            <p:nvPr/>
          </p:nvSpPr>
          <p:spPr bwMode="auto">
            <a:xfrm>
              <a:off x="3707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7" name="Text Box 9"/>
            <p:cNvSpPr txBox="1">
              <a:spLocks noChangeArrowheads="1"/>
            </p:cNvSpPr>
            <p:nvPr/>
          </p:nvSpPr>
          <p:spPr bwMode="auto">
            <a:xfrm rot="5400000">
              <a:off x="3137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33</a:t>
              </a:r>
            </a:p>
          </p:txBody>
        </p:sp>
        <p:sp>
          <p:nvSpPr>
            <p:cNvPr id="26652" name="Text Box 17"/>
            <p:cNvSpPr txBox="1">
              <a:spLocks noChangeArrowheads="1"/>
            </p:cNvSpPr>
            <p:nvPr/>
          </p:nvSpPr>
          <p:spPr bwMode="auto">
            <a:xfrm rot="5400000">
              <a:off x="3257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35</a:t>
              </a:r>
            </a:p>
          </p:txBody>
        </p:sp>
        <p:sp>
          <p:nvSpPr>
            <p:cNvPr id="26653" name="Text Box 18"/>
            <p:cNvSpPr txBox="1">
              <a:spLocks noChangeArrowheads="1"/>
            </p:cNvSpPr>
            <p:nvPr/>
          </p:nvSpPr>
          <p:spPr bwMode="auto">
            <a:xfrm rot="5400000">
              <a:off x="3376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37</a:t>
              </a:r>
            </a:p>
          </p:txBody>
        </p:sp>
        <p:sp>
          <p:nvSpPr>
            <p:cNvPr id="26654" name="Text Box 19"/>
            <p:cNvSpPr txBox="1">
              <a:spLocks noChangeArrowheads="1"/>
            </p:cNvSpPr>
            <p:nvPr/>
          </p:nvSpPr>
          <p:spPr bwMode="auto">
            <a:xfrm rot="5400000">
              <a:off x="3495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39</a:t>
              </a:r>
            </a:p>
          </p:txBody>
        </p:sp>
        <p:sp>
          <p:nvSpPr>
            <p:cNvPr id="26655" name="Line 41"/>
            <p:cNvSpPr>
              <a:spLocks noChangeShapeType="1"/>
            </p:cNvSpPr>
            <p:nvPr/>
          </p:nvSpPr>
          <p:spPr bwMode="auto">
            <a:xfrm>
              <a:off x="5413" y="2011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56" name="Text Box 42"/>
            <p:cNvSpPr txBox="1">
              <a:spLocks noChangeArrowheads="1"/>
            </p:cNvSpPr>
            <p:nvPr/>
          </p:nvSpPr>
          <p:spPr bwMode="auto">
            <a:xfrm rot="5400000">
              <a:off x="5158" y="1642"/>
              <a:ext cx="51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 b="1">
                  <a:solidFill>
                    <a:srgbClr val="0000CC"/>
                  </a:solidFill>
                  <a:cs typeface="Arial" pitchFamily="34" charset="0"/>
                </a:rPr>
                <a:t>Sacrifice</a:t>
              </a:r>
            </a:p>
          </p:txBody>
        </p:sp>
        <p:sp>
          <p:nvSpPr>
            <p:cNvPr id="26657" name="Line 44"/>
            <p:cNvSpPr>
              <a:spLocks noChangeShapeType="1"/>
            </p:cNvSpPr>
            <p:nvPr/>
          </p:nvSpPr>
          <p:spPr bwMode="auto">
            <a:xfrm>
              <a:off x="2872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58" name="Text Box 45"/>
            <p:cNvSpPr txBox="1">
              <a:spLocks noChangeArrowheads="1"/>
            </p:cNvSpPr>
            <p:nvPr/>
          </p:nvSpPr>
          <p:spPr bwMode="auto">
            <a:xfrm rot="5400000">
              <a:off x="2687" y="2474"/>
              <a:ext cx="36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0</a:t>
              </a:r>
            </a:p>
          </p:txBody>
        </p:sp>
        <p:sp>
          <p:nvSpPr>
            <p:cNvPr id="26659" name="Text Box 46"/>
            <p:cNvSpPr txBox="1">
              <a:spLocks noChangeArrowheads="1"/>
            </p:cNvSpPr>
            <p:nvPr/>
          </p:nvSpPr>
          <p:spPr bwMode="auto">
            <a:xfrm rot="5400000">
              <a:off x="2705" y="1696"/>
              <a:ext cx="3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 b="1">
                  <a:solidFill>
                    <a:srgbClr val="0000CC"/>
                  </a:solidFill>
                  <a:cs typeface="Arial" pitchFamily="34" charset="0"/>
                </a:rPr>
                <a:t>Birth</a:t>
              </a:r>
            </a:p>
          </p:txBody>
        </p:sp>
      </p:grpSp>
      <p:sp>
        <p:nvSpPr>
          <p:cNvPr id="26635" name="Text Box 216"/>
          <p:cNvSpPr txBox="1">
            <a:spLocks noChangeArrowheads="1"/>
          </p:cNvSpPr>
          <p:nvPr/>
        </p:nvSpPr>
        <p:spPr bwMode="auto">
          <a:xfrm>
            <a:off x="2257425" y="4102100"/>
            <a:ext cx="21971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200" b="1">
                <a:solidFill>
                  <a:srgbClr val="0000CC"/>
                </a:solidFill>
              </a:rPr>
              <a:t>chronic pancreatitis induction</a:t>
            </a:r>
          </a:p>
        </p:txBody>
      </p:sp>
      <p:sp>
        <p:nvSpPr>
          <p:cNvPr id="26641" name="Text Box 3"/>
          <p:cNvSpPr txBox="1">
            <a:spLocks noChangeArrowheads="1"/>
          </p:cNvSpPr>
          <p:nvPr/>
        </p:nvSpPr>
        <p:spPr bwMode="auto">
          <a:xfrm>
            <a:off x="250825" y="44624"/>
            <a:ext cx="864076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>
                <a:solidFill>
                  <a:srgbClr val="000066"/>
                </a:solidFill>
                <a:cs typeface="Arial" pitchFamily="34" charset="0"/>
              </a:rPr>
              <a:t>Expression of nuclear </a:t>
            </a:r>
            <a:r>
              <a:rPr lang="en-US" altLang="zh-TW" sz="3200" b="1" dirty="0" smtClean="0">
                <a:solidFill>
                  <a:srgbClr val="000066"/>
                </a:solidFill>
                <a:cs typeface="Arial" pitchFamily="34" charset="0"/>
              </a:rPr>
              <a:t>glucocorticoid receptor </a:t>
            </a:r>
            <a:r>
              <a:rPr lang="en-US" altLang="zh-TW" sz="3200" b="1" dirty="0">
                <a:solidFill>
                  <a:srgbClr val="000066"/>
                </a:solidFill>
                <a:cs typeface="Arial" pitchFamily="34" charset="0"/>
              </a:rPr>
              <a:t>in pancreatitis</a:t>
            </a:r>
          </a:p>
        </p:txBody>
      </p:sp>
      <p:grpSp>
        <p:nvGrpSpPr>
          <p:cNvPr id="40" name="群組 39"/>
          <p:cNvGrpSpPr/>
          <p:nvPr/>
        </p:nvGrpSpPr>
        <p:grpSpPr>
          <a:xfrm>
            <a:off x="323528" y="1196975"/>
            <a:ext cx="8408987" cy="1987550"/>
            <a:chOff x="179388" y="1196975"/>
            <a:chExt cx="8408987" cy="1987550"/>
          </a:xfrm>
        </p:grpSpPr>
        <p:grpSp>
          <p:nvGrpSpPr>
            <p:cNvPr id="42" name="群組 3"/>
            <p:cNvGrpSpPr>
              <a:grpSpLocks/>
            </p:cNvGrpSpPr>
            <p:nvPr/>
          </p:nvGrpSpPr>
          <p:grpSpPr bwMode="auto">
            <a:xfrm>
              <a:off x="179388" y="1196975"/>
              <a:ext cx="8145484" cy="1987550"/>
              <a:chOff x="179512" y="1372995"/>
              <a:chExt cx="8145367" cy="1988419"/>
            </a:xfrm>
          </p:grpSpPr>
          <p:pic>
            <p:nvPicPr>
              <p:cNvPr id="49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1372995"/>
                <a:ext cx="5941004" cy="1983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" name="Text Box 19"/>
              <p:cNvSpPr txBox="1">
                <a:spLocks noChangeArrowheads="1"/>
              </p:cNvSpPr>
              <p:nvPr/>
            </p:nvSpPr>
            <p:spPr bwMode="auto">
              <a:xfrm>
                <a:off x="6777067" y="2048954"/>
                <a:ext cx="1547812" cy="32839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2000" b="1" dirty="0">
                    <a:solidFill>
                      <a:srgbClr val="0000FF"/>
                    </a:solidFill>
                  </a:rPr>
                  <a:t>Metastasis</a:t>
                </a:r>
              </a:p>
            </p:txBody>
          </p:sp>
          <p:sp>
            <p:nvSpPr>
              <p:cNvPr id="51" name="Text Box 19"/>
              <p:cNvSpPr txBox="1">
                <a:spLocks noChangeArrowheads="1"/>
              </p:cNvSpPr>
              <p:nvPr/>
            </p:nvSpPr>
            <p:spPr bwMode="auto">
              <a:xfrm>
                <a:off x="4616047" y="3017779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Invasive PDAC</a:t>
                </a:r>
              </a:p>
            </p:txBody>
          </p:sp>
          <p:sp>
            <p:nvSpPr>
              <p:cNvPr id="52" name="Text Box 19"/>
              <p:cNvSpPr txBox="1">
                <a:spLocks noChangeArrowheads="1"/>
              </p:cNvSpPr>
              <p:nvPr/>
            </p:nvSpPr>
            <p:spPr bwMode="auto">
              <a:xfrm>
                <a:off x="2956719" y="2996952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PanIN</a:t>
                </a:r>
              </a:p>
            </p:txBody>
          </p:sp>
          <p:sp>
            <p:nvSpPr>
              <p:cNvPr id="53" name="Text Box 19"/>
              <p:cNvSpPr txBox="1">
                <a:spLocks noChangeArrowheads="1"/>
              </p:cNvSpPr>
              <p:nvPr/>
            </p:nvSpPr>
            <p:spPr bwMode="auto">
              <a:xfrm>
                <a:off x="1331640" y="2905635"/>
                <a:ext cx="2016224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Inflammatory ductal reprogramming</a:t>
                </a:r>
              </a:p>
            </p:txBody>
          </p:sp>
          <p:sp>
            <p:nvSpPr>
              <p:cNvPr id="54" name="Text Box 19"/>
              <p:cNvSpPr txBox="1">
                <a:spLocks noChangeArrowheads="1"/>
              </p:cNvSpPr>
              <p:nvPr/>
            </p:nvSpPr>
            <p:spPr bwMode="auto">
              <a:xfrm>
                <a:off x="251520" y="2910057"/>
                <a:ext cx="1224136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Normal pancreas</a:t>
                </a:r>
              </a:p>
            </p:txBody>
          </p:sp>
          <p:cxnSp>
            <p:nvCxnSpPr>
              <p:cNvPr id="55" name="直線單箭頭接點 54"/>
              <p:cNvCxnSpPr/>
              <p:nvPr/>
            </p:nvCxnSpPr>
            <p:spPr>
              <a:xfrm>
                <a:off x="6164301" y="2213150"/>
                <a:ext cx="568317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7" name="肘形接點 46"/>
            <p:cNvCxnSpPr/>
            <p:nvPr/>
          </p:nvCxnSpPr>
          <p:spPr>
            <a:xfrm>
              <a:off x="6203697" y="2451100"/>
              <a:ext cx="819403" cy="277845"/>
            </a:xfrm>
            <a:prstGeom prst="bentConnector3">
              <a:avLst/>
            </a:prstGeom>
            <a:ln w="28575">
              <a:solidFill>
                <a:srgbClr val="000066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 Box 19"/>
            <p:cNvSpPr txBox="1">
              <a:spLocks noChangeArrowheads="1"/>
            </p:cNvSpPr>
            <p:nvPr/>
          </p:nvSpPr>
          <p:spPr bwMode="auto">
            <a:xfrm>
              <a:off x="7040541" y="2569241"/>
              <a:ext cx="1547834" cy="328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2000" b="1" dirty="0" smtClean="0">
                  <a:solidFill>
                    <a:srgbClr val="0000FF"/>
                  </a:solidFill>
                </a:rPr>
                <a:t>Relapse</a:t>
              </a:r>
              <a:endParaRPr lang="en-GB" altLang="zh-TW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94972" y="1180477"/>
            <a:ext cx="3396953" cy="2016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pic>
        <p:nvPicPr>
          <p:cNvPr id="38" name="Picture 11" descr="C5BL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5035" y="5447286"/>
            <a:ext cx="1613604" cy="9808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" name="Text Box 12"/>
          <p:cNvSpPr txBox="1">
            <a:spLocks noChangeArrowheads="1"/>
          </p:cNvSpPr>
          <p:nvPr/>
        </p:nvSpPr>
        <p:spPr bwMode="auto">
          <a:xfrm>
            <a:off x="2033848" y="6391462"/>
            <a:ext cx="2904488" cy="260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100" b="1"/>
              <a:t>Elas-</a:t>
            </a:r>
            <a:r>
              <a:rPr lang="en-US" altLang="zh-TW" sz="1100" b="1" i="1"/>
              <a:t>CreER</a:t>
            </a:r>
            <a:r>
              <a:rPr lang="en-US" altLang="zh-TW" sz="1100" b="1"/>
              <a:t>:f/fGR</a:t>
            </a:r>
          </a:p>
        </p:txBody>
      </p:sp>
      <p:sp>
        <p:nvSpPr>
          <p:cNvPr id="43" name="Line 15"/>
          <p:cNvSpPr>
            <a:spLocks noChangeShapeType="1"/>
          </p:cNvSpPr>
          <p:nvPr/>
        </p:nvSpPr>
        <p:spPr bwMode="auto">
          <a:xfrm>
            <a:off x="2410656" y="5785921"/>
            <a:ext cx="356976" cy="29693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>
            <a:off x="1451094" y="5454799"/>
            <a:ext cx="1410461" cy="260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100" b="1"/>
              <a:t>TAM or 4OHT</a:t>
            </a:r>
          </a:p>
        </p:txBody>
      </p:sp>
      <p:sp>
        <p:nvSpPr>
          <p:cNvPr id="45" name="Line 15"/>
          <p:cNvSpPr>
            <a:spLocks noChangeShapeType="1"/>
          </p:cNvSpPr>
          <p:nvPr/>
        </p:nvSpPr>
        <p:spPr bwMode="auto">
          <a:xfrm>
            <a:off x="2380006" y="6052826"/>
            <a:ext cx="355174" cy="29693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6" name="Text Box 17"/>
          <p:cNvSpPr txBox="1">
            <a:spLocks noChangeArrowheads="1"/>
          </p:cNvSpPr>
          <p:nvPr/>
        </p:nvSpPr>
        <p:spPr bwMode="auto">
          <a:xfrm>
            <a:off x="1493384" y="5814839"/>
            <a:ext cx="136817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100" b="1"/>
              <a:t>Cerulein</a:t>
            </a:r>
          </a:p>
        </p:txBody>
      </p: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56992"/>
            <a:ext cx="3812163" cy="142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文字方塊 12"/>
          <p:cNvSpPr txBox="1">
            <a:spLocks noChangeArrowheads="1"/>
          </p:cNvSpPr>
          <p:nvPr/>
        </p:nvSpPr>
        <p:spPr bwMode="auto">
          <a:xfrm>
            <a:off x="7445696" y="3076540"/>
            <a:ext cx="100700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zh-TW" sz="1400" b="1" dirty="0">
                <a:latin typeface="+mn-lt"/>
              </a:rPr>
              <a:t>GR </a:t>
            </a:r>
            <a:r>
              <a:rPr kumimoji="0" lang="en-US" altLang="zh-TW" sz="1400" b="1" baseline="30000" dirty="0">
                <a:latin typeface="+mn-lt"/>
              </a:rPr>
              <a:t>-/- </a:t>
            </a:r>
            <a:r>
              <a:rPr kumimoji="0" lang="en-US" altLang="zh-TW" sz="1400" b="1" dirty="0">
                <a:latin typeface="+mn-lt"/>
              </a:rPr>
              <a:t>CP3w</a:t>
            </a:r>
            <a:endParaRPr kumimoji="0" lang="zh-TW" altLang="en-US" sz="1400" b="1" dirty="0">
              <a:latin typeface="+mn-lt"/>
            </a:endParaRPr>
          </a:p>
        </p:txBody>
      </p:sp>
      <p:sp>
        <p:nvSpPr>
          <p:cNvPr id="57" name="文字方塊 12"/>
          <p:cNvSpPr txBox="1">
            <a:spLocks noChangeArrowheads="1"/>
          </p:cNvSpPr>
          <p:nvPr/>
        </p:nvSpPr>
        <p:spPr bwMode="auto">
          <a:xfrm>
            <a:off x="5235446" y="3076540"/>
            <a:ext cx="105189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zh-TW" sz="1400" b="1" dirty="0">
                <a:latin typeface="+mn-lt"/>
              </a:rPr>
              <a:t>GR </a:t>
            </a:r>
            <a:r>
              <a:rPr kumimoji="0" lang="en-US" altLang="zh-TW" sz="1400" b="1" baseline="30000" dirty="0">
                <a:latin typeface="+mn-lt"/>
              </a:rPr>
              <a:t>+/+ </a:t>
            </a:r>
            <a:r>
              <a:rPr kumimoji="0" lang="en-US" altLang="zh-TW" sz="1400" b="1" dirty="0">
                <a:latin typeface="+mn-lt"/>
              </a:rPr>
              <a:t>CP3w</a:t>
            </a:r>
            <a:endParaRPr kumimoji="0" lang="zh-TW" altLang="en-US" sz="1400" b="1" dirty="0">
              <a:latin typeface="+mn-lt"/>
            </a:endParaRPr>
          </a:p>
        </p:txBody>
      </p:sp>
      <p:pic>
        <p:nvPicPr>
          <p:cNvPr id="42189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45688" y="4869160"/>
            <a:ext cx="187220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189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1576" y="4876698"/>
            <a:ext cx="1865296" cy="186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320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7"/>
          <p:cNvSpPr>
            <a:spLocks noChangeShapeType="1"/>
          </p:cNvSpPr>
          <p:nvPr/>
        </p:nvSpPr>
        <p:spPr bwMode="auto">
          <a:xfrm>
            <a:off x="431800" y="1054100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26634" name="Group 67"/>
          <p:cNvGrpSpPr>
            <a:grpSpLocks/>
          </p:cNvGrpSpPr>
          <p:nvPr/>
        </p:nvGrpSpPr>
        <p:grpSpPr bwMode="auto">
          <a:xfrm>
            <a:off x="179388" y="3357563"/>
            <a:ext cx="4652962" cy="2043112"/>
            <a:chOff x="2783" y="1471"/>
            <a:chExt cx="2773" cy="1324"/>
          </a:xfrm>
        </p:grpSpPr>
        <p:sp>
          <p:nvSpPr>
            <p:cNvPr id="26642" name="Line 4"/>
            <p:cNvSpPr>
              <a:spLocks noChangeShapeType="1"/>
            </p:cNvSpPr>
            <p:nvPr/>
          </p:nvSpPr>
          <p:spPr bwMode="auto">
            <a:xfrm>
              <a:off x="2842" y="2331"/>
              <a:ext cx="271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3" name="Line 5"/>
            <p:cNvSpPr>
              <a:spLocks noChangeShapeType="1"/>
            </p:cNvSpPr>
            <p:nvPr/>
          </p:nvSpPr>
          <p:spPr bwMode="auto">
            <a:xfrm>
              <a:off x="3349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4" name="Line 6"/>
            <p:cNvSpPr>
              <a:spLocks noChangeShapeType="1"/>
            </p:cNvSpPr>
            <p:nvPr/>
          </p:nvSpPr>
          <p:spPr bwMode="auto">
            <a:xfrm>
              <a:off x="3468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5" name="Line 7"/>
            <p:cNvSpPr>
              <a:spLocks noChangeShapeType="1"/>
            </p:cNvSpPr>
            <p:nvPr/>
          </p:nvSpPr>
          <p:spPr bwMode="auto">
            <a:xfrm>
              <a:off x="3588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6" name="Line 8"/>
            <p:cNvSpPr>
              <a:spLocks noChangeShapeType="1"/>
            </p:cNvSpPr>
            <p:nvPr/>
          </p:nvSpPr>
          <p:spPr bwMode="auto">
            <a:xfrm>
              <a:off x="3707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47" name="Text Box 9"/>
            <p:cNvSpPr txBox="1">
              <a:spLocks noChangeArrowheads="1"/>
            </p:cNvSpPr>
            <p:nvPr/>
          </p:nvSpPr>
          <p:spPr bwMode="auto">
            <a:xfrm rot="5400000">
              <a:off x="3137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33</a:t>
              </a:r>
            </a:p>
          </p:txBody>
        </p:sp>
        <p:sp>
          <p:nvSpPr>
            <p:cNvPr id="26652" name="Text Box 17"/>
            <p:cNvSpPr txBox="1">
              <a:spLocks noChangeArrowheads="1"/>
            </p:cNvSpPr>
            <p:nvPr/>
          </p:nvSpPr>
          <p:spPr bwMode="auto">
            <a:xfrm rot="5400000">
              <a:off x="3257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35</a:t>
              </a:r>
            </a:p>
          </p:txBody>
        </p:sp>
        <p:sp>
          <p:nvSpPr>
            <p:cNvPr id="26653" name="Text Box 18"/>
            <p:cNvSpPr txBox="1">
              <a:spLocks noChangeArrowheads="1"/>
            </p:cNvSpPr>
            <p:nvPr/>
          </p:nvSpPr>
          <p:spPr bwMode="auto">
            <a:xfrm rot="5400000">
              <a:off x="3376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37</a:t>
              </a:r>
            </a:p>
          </p:txBody>
        </p:sp>
        <p:sp>
          <p:nvSpPr>
            <p:cNvPr id="26654" name="Text Box 19"/>
            <p:cNvSpPr txBox="1">
              <a:spLocks noChangeArrowheads="1"/>
            </p:cNvSpPr>
            <p:nvPr/>
          </p:nvSpPr>
          <p:spPr bwMode="auto">
            <a:xfrm rot="5400000">
              <a:off x="3495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39</a:t>
              </a:r>
            </a:p>
          </p:txBody>
        </p:sp>
        <p:sp>
          <p:nvSpPr>
            <p:cNvPr id="26655" name="Line 41"/>
            <p:cNvSpPr>
              <a:spLocks noChangeShapeType="1"/>
            </p:cNvSpPr>
            <p:nvPr/>
          </p:nvSpPr>
          <p:spPr bwMode="auto">
            <a:xfrm>
              <a:off x="5413" y="2011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56" name="Text Box 42"/>
            <p:cNvSpPr txBox="1">
              <a:spLocks noChangeArrowheads="1"/>
            </p:cNvSpPr>
            <p:nvPr/>
          </p:nvSpPr>
          <p:spPr bwMode="auto">
            <a:xfrm rot="5400000">
              <a:off x="5158" y="1642"/>
              <a:ext cx="51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 b="1">
                  <a:solidFill>
                    <a:srgbClr val="0000CC"/>
                  </a:solidFill>
                  <a:cs typeface="Arial" pitchFamily="34" charset="0"/>
                </a:rPr>
                <a:t>Sacrifice</a:t>
              </a:r>
            </a:p>
          </p:txBody>
        </p:sp>
        <p:sp>
          <p:nvSpPr>
            <p:cNvPr id="26657" name="Line 44"/>
            <p:cNvSpPr>
              <a:spLocks noChangeShapeType="1"/>
            </p:cNvSpPr>
            <p:nvPr/>
          </p:nvSpPr>
          <p:spPr bwMode="auto">
            <a:xfrm>
              <a:off x="2872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6658" name="Text Box 45"/>
            <p:cNvSpPr txBox="1">
              <a:spLocks noChangeArrowheads="1"/>
            </p:cNvSpPr>
            <p:nvPr/>
          </p:nvSpPr>
          <p:spPr bwMode="auto">
            <a:xfrm rot="5400000">
              <a:off x="2687" y="2474"/>
              <a:ext cx="36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0</a:t>
              </a:r>
            </a:p>
          </p:txBody>
        </p:sp>
        <p:sp>
          <p:nvSpPr>
            <p:cNvPr id="26659" name="Text Box 46"/>
            <p:cNvSpPr txBox="1">
              <a:spLocks noChangeArrowheads="1"/>
            </p:cNvSpPr>
            <p:nvPr/>
          </p:nvSpPr>
          <p:spPr bwMode="auto">
            <a:xfrm rot="5400000">
              <a:off x="2705" y="1696"/>
              <a:ext cx="3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 b="1">
                  <a:solidFill>
                    <a:srgbClr val="0000CC"/>
                  </a:solidFill>
                  <a:cs typeface="Arial" pitchFamily="34" charset="0"/>
                </a:rPr>
                <a:t>Birth</a:t>
              </a:r>
            </a:p>
          </p:txBody>
        </p:sp>
      </p:grpSp>
      <p:sp>
        <p:nvSpPr>
          <p:cNvPr id="26635" name="Text Box 216"/>
          <p:cNvSpPr txBox="1">
            <a:spLocks noChangeArrowheads="1"/>
          </p:cNvSpPr>
          <p:nvPr/>
        </p:nvSpPr>
        <p:spPr bwMode="auto">
          <a:xfrm>
            <a:off x="2257425" y="4102100"/>
            <a:ext cx="21971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200" b="1">
                <a:solidFill>
                  <a:srgbClr val="0000CC"/>
                </a:solidFill>
              </a:rPr>
              <a:t>chronic pancreatitis induction</a:t>
            </a:r>
          </a:p>
        </p:txBody>
      </p:sp>
      <p:pic>
        <p:nvPicPr>
          <p:cNvPr id="38" name="Picture 11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5035" y="5447286"/>
            <a:ext cx="1613604" cy="9808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" name="Text Box 12"/>
          <p:cNvSpPr txBox="1">
            <a:spLocks noChangeArrowheads="1"/>
          </p:cNvSpPr>
          <p:nvPr/>
        </p:nvSpPr>
        <p:spPr bwMode="auto">
          <a:xfrm>
            <a:off x="2033848" y="6391462"/>
            <a:ext cx="2904488" cy="260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100" b="1"/>
              <a:t>Elas-</a:t>
            </a:r>
            <a:r>
              <a:rPr lang="en-US" altLang="zh-TW" sz="1100" b="1" i="1"/>
              <a:t>CreER</a:t>
            </a:r>
            <a:r>
              <a:rPr lang="en-US" altLang="zh-TW" sz="1100" b="1"/>
              <a:t>:f/fGR</a:t>
            </a:r>
          </a:p>
        </p:txBody>
      </p:sp>
      <p:sp>
        <p:nvSpPr>
          <p:cNvPr id="43" name="Line 15"/>
          <p:cNvSpPr>
            <a:spLocks noChangeShapeType="1"/>
          </p:cNvSpPr>
          <p:nvPr/>
        </p:nvSpPr>
        <p:spPr bwMode="auto">
          <a:xfrm>
            <a:off x="2410656" y="5785921"/>
            <a:ext cx="356976" cy="29693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>
            <a:off x="1451094" y="5454799"/>
            <a:ext cx="1410461" cy="260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100" b="1"/>
              <a:t>TAM or 4OHT</a:t>
            </a:r>
          </a:p>
        </p:txBody>
      </p:sp>
      <p:sp>
        <p:nvSpPr>
          <p:cNvPr id="45" name="Line 15"/>
          <p:cNvSpPr>
            <a:spLocks noChangeShapeType="1"/>
          </p:cNvSpPr>
          <p:nvPr/>
        </p:nvSpPr>
        <p:spPr bwMode="auto">
          <a:xfrm>
            <a:off x="2380006" y="6052826"/>
            <a:ext cx="355174" cy="29693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6" name="Text Box 17"/>
          <p:cNvSpPr txBox="1">
            <a:spLocks noChangeArrowheads="1"/>
          </p:cNvSpPr>
          <p:nvPr/>
        </p:nvSpPr>
        <p:spPr bwMode="auto">
          <a:xfrm>
            <a:off x="1493384" y="5814839"/>
            <a:ext cx="136817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100" b="1"/>
              <a:t>Cerulein</a:t>
            </a: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012" y="1198982"/>
            <a:ext cx="3928125" cy="5322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250825" y="44624"/>
            <a:ext cx="864076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>
                <a:solidFill>
                  <a:srgbClr val="000066"/>
                </a:solidFill>
                <a:latin typeface="+mn-lt"/>
              </a:rPr>
              <a:t>Expression of nuclear </a:t>
            </a:r>
            <a:r>
              <a:rPr lang="en-US" altLang="zh-TW" sz="3200" b="1" dirty="0" smtClean="0">
                <a:solidFill>
                  <a:srgbClr val="000066"/>
                </a:solidFill>
                <a:latin typeface="+mn-lt"/>
              </a:rPr>
              <a:t>glucocorticoid receptor </a:t>
            </a:r>
            <a:r>
              <a:rPr lang="en-US" altLang="zh-TW" sz="3200" b="1" dirty="0">
                <a:solidFill>
                  <a:srgbClr val="000066"/>
                </a:solidFill>
                <a:latin typeface="+mn-lt"/>
              </a:rPr>
              <a:t>in pancreatitis</a:t>
            </a:r>
          </a:p>
        </p:txBody>
      </p:sp>
      <p:grpSp>
        <p:nvGrpSpPr>
          <p:cNvPr id="31" name="群組 30"/>
          <p:cNvGrpSpPr/>
          <p:nvPr/>
        </p:nvGrpSpPr>
        <p:grpSpPr>
          <a:xfrm>
            <a:off x="0" y="1268760"/>
            <a:ext cx="4355976" cy="2270014"/>
            <a:chOff x="0" y="1268760"/>
            <a:chExt cx="4355976" cy="2270014"/>
          </a:xfrm>
        </p:grpSpPr>
        <p:pic>
          <p:nvPicPr>
            <p:cNvPr id="28" name="圖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740" t="9259" r="5740" b="7223"/>
            <a:stretch/>
          </p:blipFill>
          <p:spPr>
            <a:xfrm>
              <a:off x="0" y="1268760"/>
              <a:ext cx="2405913" cy="2270014"/>
            </a:xfrm>
            <a:prstGeom prst="rect">
              <a:avLst/>
            </a:prstGeom>
          </p:spPr>
        </p:pic>
        <p:pic>
          <p:nvPicPr>
            <p:cNvPr id="30" name="內容版面配置區 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48734"/>
            <a:stretch/>
          </p:blipFill>
          <p:spPr>
            <a:xfrm>
              <a:off x="2339752" y="1340768"/>
              <a:ext cx="2016224" cy="2088232"/>
            </a:xfrm>
            <a:prstGeom prst="rect">
              <a:avLst/>
            </a:prstGeom>
          </p:spPr>
        </p:pic>
      </p:grp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4293634" y="6581001"/>
            <a:ext cx="485036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TW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  <a:cs typeface="+mn-cs"/>
              </a:defRPr>
            </a:lvl9pPr>
          </a:lstStyle>
          <a:p>
            <a:pPr algn="r" eaLnBrk="1" hangingPunct="1"/>
            <a:r>
              <a:rPr lang="en-GB" altLang="zh-TW" sz="1200" dirty="0" smtClean="0">
                <a:latin typeface="+mn-lt"/>
              </a:rPr>
              <a:t>Su , Lin et </a:t>
            </a:r>
            <a:r>
              <a:rPr lang="en-GB" altLang="zh-TW" sz="1200" dirty="0">
                <a:latin typeface="+mn-lt"/>
              </a:rPr>
              <a:t>al., </a:t>
            </a:r>
            <a:r>
              <a:rPr lang="en-GB" altLang="zh-TW" sz="1200" dirty="0" smtClean="0">
                <a:latin typeface="+mn-lt"/>
              </a:rPr>
              <a:t>2014  </a:t>
            </a:r>
            <a:r>
              <a:rPr lang="en-GB" altLang="zh-TW" sz="1200" dirty="0">
                <a:latin typeface="+mn-lt"/>
              </a:rPr>
              <a:t>unpublished </a:t>
            </a:r>
            <a:r>
              <a:rPr lang="en-GB" altLang="zh-TW" sz="1200" dirty="0" smtClean="0">
                <a:latin typeface="+mn-lt"/>
              </a:rPr>
              <a:t>observation </a:t>
            </a:r>
            <a:r>
              <a:rPr lang="en-GB" altLang="zh-TW" sz="1200" dirty="0" smtClean="0"/>
              <a:t>(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蘇建彰 </a:t>
            </a: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IBC</a:t>
            </a:r>
            <a:r>
              <a:rPr lang="en-US" altLang="zh-TW" sz="1200" dirty="0" smtClean="0"/>
              <a:t>/PhD student)</a:t>
            </a:r>
            <a:r>
              <a:rPr lang="en-GB" altLang="zh-TW" sz="1200" dirty="0" smtClean="0"/>
              <a:t> </a:t>
            </a:r>
            <a:endParaRPr lang="zh-TW" alt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44282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11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553075"/>
            <a:ext cx="2055813" cy="1068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724" name="Text Box 12"/>
          <p:cNvSpPr txBox="1">
            <a:spLocks noChangeArrowheads="1"/>
          </p:cNvSpPr>
          <p:nvPr/>
        </p:nvSpPr>
        <p:spPr bwMode="auto">
          <a:xfrm>
            <a:off x="1250950" y="6580188"/>
            <a:ext cx="2673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/>
              <a:t>Elas-</a:t>
            </a:r>
            <a:r>
              <a:rPr lang="en-US" altLang="zh-TW" sz="1400" b="1" i="1"/>
              <a:t>CreER</a:t>
            </a:r>
            <a:r>
              <a:rPr lang="en-US" altLang="zh-TW" sz="1400" b="1"/>
              <a:t>:LSL-</a:t>
            </a:r>
            <a:r>
              <a:rPr lang="en-US" altLang="zh-TW" sz="1400" b="1" i="1"/>
              <a:t>Kras</a:t>
            </a:r>
            <a:r>
              <a:rPr lang="en-US" altLang="zh-TW" sz="1400" b="1"/>
              <a:t>G12D</a:t>
            </a:r>
          </a:p>
        </p:txBody>
      </p:sp>
      <p:sp>
        <p:nvSpPr>
          <p:cNvPr id="30725" name="Line 15"/>
          <p:cNvSpPr>
            <a:spLocks noChangeShapeType="1"/>
          </p:cNvSpPr>
          <p:nvPr/>
        </p:nvSpPr>
        <p:spPr bwMode="auto">
          <a:xfrm>
            <a:off x="1227138" y="5922963"/>
            <a:ext cx="454025" cy="322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726" name="Text Box 17"/>
          <p:cNvSpPr txBox="1">
            <a:spLocks noChangeArrowheads="1"/>
          </p:cNvSpPr>
          <p:nvPr/>
        </p:nvSpPr>
        <p:spPr bwMode="auto">
          <a:xfrm>
            <a:off x="-36513" y="5516563"/>
            <a:ext cx="1317626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400"/>
              <a:t>TAM or 4OHT</a:t>
            </a:r>
          </a:p>
        </p:txBody>
      </p:sp>
      <p:sp>
        <p:nvSpPr>
          <p:cNvPr id="30727" name="Line 15"/>
          <p:cNvSpPr>
            <a:spLocks noChangeShapeType="1"/>
          </p:cNvSpPr>
          <p:nvPr/>
        </p:nvSpPr>
        <p:spPr bwMode="auto">
          <a:xfrm>
            <a:off x="1219200" y="6242050"/>
            <a:ext cx="455613" cy="323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0728" name="Text Box 17"/>
          <p:cNvSpPr txBox="1">
            <a:spLocks noChangeArrowheads="1"/>
          </p:cNvSpPr>
          <p:nvPr/>
        </p:nvSpPr>
        <p:spPr bwMode="auto">
          <a:xfrm>
            <a:off x="323850" y="6092825"/>
            <a:ext cx="8461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400"/>
              <a:t>Cerulein</a:t>
            </a:r>
          </a:p>
        </p:txBody>
      </p:sp>
      <p:pic>
        <p:nvPicPr>
          <p:cNvPr id="30729" name="Picture 3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" y="3549650"/>
            <a:ext cx="2055813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730" name="Picture 5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0" y="3533775"/>
            <a:ext cx="2073275" cy="1074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731" name="Arc 9"/>
          <p:cNvSpPr>
            <a:spLocks/>
          </p:cNvSpPr>
          <p:nvPr/>
        </p:nvSpPr>
        <p:spPr bwMode="auto">
          <a:xfrm>
            <a:off x="1863725" y="4652963"/>
            <a:ext cx="652463" cy="89852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2" name="Arc 10"/>
          <p:cNvSpPr>
            <a:spLocks/>
          </p:cNvSpPr>
          <p:nvPr/>
        </p:nvSpPr>
        <p:spPr bwMode="auto">
          <a:xfrm flipH="1">
            <a:off x="2509838" y="4646613"/>
            <a:ext cx="663575" cy="842962"/>
          </a:xfrm>
          <a:custGeom>
            <a:avLst/>
            <a:gdLst>
              <a:gd name="T0" fmla="*/ 0 w 30494"/>
              <a:gd name="T1" fmla="*/ 2147483647 h 21600"/>
              <a:gd name="T2" fmla="*/ 2147483647 w 30494"/>
              <a:gd name="T3" fmla="*/ 2147483647 h 21600"/>
              <a:gd name="T4" fmla="*/ 2147483647 w 30494"/>
              <a:gd name="T5" fmla="*/ 2147483647 h 21600"/>
              <a:gd name="T6" fmla="*/ 0 60000 65536"/>
              <a:gd name="T7" fmla="*/ 0 60000 65536"/>
              <a:gd name="T8" fmla="*/ 0 60000 65536"/>
              <a:gd name="T9" fmla="*/ 0 w 30494"/>
              <a:gd name="T10" fmla="*/ 0 h 21600"/>
              <a:gd name="T11" fmla="*/ 30494 w 304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494" h="21600" fill="none" extrusionOk="0">
                <a:moveTo>
                  <a:pt x="0" y="1916"/>
                </a:moveTo>
                <a:cubicBezTo>
                  <a:pt x="2795" y="653"/>
                  <a:pt x="5826" y="-1"/>
                  <a:pt x="8894" y="0"/>
                </a:cubicBezTo>
                <a:cubicBezTo>
                  <a:pt x="20823" y="0"/>
                  <a:pt x="30494" y="9670"/>
                  <a:pt x="30494" y="21600"/>
                </a:cubicBezTo>
              </a:path>
              <a:path w="30494" h="21600" stroke="0" extrusionOk="0">
                <a:moveTo>
                  <a:pt x="0" y="1916"/>
                </a:moveTo>
                <a:cubicBezTo>
                  <a:pt x="2795" y="653"/>
                  <a:pt x="5826" y="-1"/>
                  <a:pt x="8894" y="0"/>
                </a:cubicBezTo>
                <a:cubicBezTo>
                  <a:pt x="20823" y="0"/>
                  <a:pt x="30494" y="9670"/>
                  <a:pt x="30494" y="21600"/>
                </a:cubicBezTo>
                <a:lnTo>
                  <a:pt x="8894" y="21600"/>
                </a:lnTo>
                <a:close/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3" name="Rectangle 30"/>
          <p:cNvSpPr>
            <a:spLocks noChangeArrowheads="1"/>
          </p:cNvSpPr>
          <p:nvPr/>
        </p:nvSpPr>
        <p:spPr bwMode="auto">
          <a:xfrm>
            <a:off x="2524125" y="3365500"/>
            <a:ext cx="2092325" cy="142875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4" name="Text Box 8"/>
          <p:cNvSpPr txBox="1">
            <a:spLocks noChangeArrowheads="1"/>
          </p:cNvSpPr>
          <p:nvPr/>
        </p:nvSpPr>
        <p:spPr bwMode="auto">
          <a:xfrm>
            <a:off x="3471863" y="3287713"/>
            <a:ext cx="965200" cy="2825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 i="1"/>
              <a:t>CreER</a:t>
            </a:r>
            <a:endParaRPr lang="en-US" altLang="zh-TW" sz="1400" b="1"/>
          </a:p>
        </p:txBody>
      </p:sp>
      <p:sp>
        <p:nvSpPr>
          <p:cNvPr id="30735" name="Text Box 8"/>
          <p:cNvSpPr txBox="1">
            <a:spLocks noChangeArrowheads="1"/>
          </p:cNvSpPr>
          <p:nvPr/>
        </p:nvSpPr>
        <p:spPr bwMode="auto">
          <a:xfrm>
            <a:off x="2751138" y="3284538"/>
            <a:ext cx="628650" cy="282575"/>
          </a:xfrm>
          <a:prstGeom prst="rect">
            <a:avLst/>
          </a:prstGeom>
          <a:solidFill>
            <a:srgbClr val="FFCC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/>
              <a:t>Elas</a:t>
            </a:r>
          </a:p>
        </p:txBody>
      </p:sp>
      <p:sp>
        <p:nvSpPr>
          <p:cNvPr id="30736" name="Rectangle 33"/>
          <p:cNvSpPr>
            <a:spLocks noChangeArrowheads="1"/>
          </p:cNvSpPr>
          <p:nvPr/>
        </p:nvSpPr>
        <p:spPr bwMode="auto">
          <a:xfrm>
            <a:off x="284163" y="3395663"/>
            <a:ext cx="2092325" cy="142875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37" name="Text Box 4"/>
          <p:cNvSpPr txBox="1">
            <a:spLocks noChangeArrowheads="1"/>
          </p:cNvSpPr>
          <p:nvPr/>
        </p:nvSpPr>
        <p:spPr bwMode="auto">
          <a:xfrm>
            <a:off x="431800" y="3290888"/>
            <a:ext cx="1752600" cy="282575"/>
          </a:xfrm>
          <a:prstGeom prst="rect">
            <a:avLst/>
          </a:prstGeom>
          <a:solidFill>
            <a:schemeClr val="bg1"/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 i="1"/>
              <a:t>LSL-KrasG12D</a:t>
            </a:r>
            <a:endParaRPr lang="en-US" altLang="zh-TW" sz="1400" b="1"/>
          </a:p>
        </p:txBody>
      </p:sp>
      <p:grpSp>
        <p:nvGrpSpPr>
          <p:cNvPr id="30738" name="Group 67"/>
          <p:cNvGrpSpPr>
            <a:grpSpLocks/>
          </p:cNvGrpSpPr>
          <p:nvPr/>
        </p:nvGrpSpPr>
        <p:grpSpPr bwMode="auto">
          <a:xfrm>
            <a:off x="4741863" y="4076700"/>
            <a:ext cx="4402137" cy="2101850"/>
            <a:chOff x="2783" y="1471"/>
            <a:chExt cx="2773" cy="1324"/>
          </a:xfrm>
        </p:grpSpPr>
        <p:sp>
          <p:nvSpPr>
            <p:cNvPr id="30743" name="Line 4"/>
            <p:cNvSpPr>
              <a:spLocks noChangeShapeType="1"/>
            </p:cNvSpPr>
            <p:nvPr/>
          </p:nvSpPr>
          <p:spPr bwMode="auto">
            <a:xfrm>
              <a:off x="2842" y="2331"/>
              <a:ext cx="271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744" name="Line 5"/>
            <p:cNvSpPr>
              <a:spLocks noChangeShapeType="1"/>
            </p:cNvSpPr>
            <p:nvPr/>
          </p:nvSpPr>
          <p:spPr bwMode="auto">
            <a:xfrm>
              <a:off x="3349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745" name="Line 6"/>
            <p:cNvSpPr>
              <a:spLocks noChangeShapeType="1"/>
            </p:cNvSpPr>
            <p:nvPr/>
          </p:nvSpPr>
          <p:spPr bwMode="auto">
            <a:xfrm>
              <a:off x="3468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746" name="Line 7"/>
            <p:cNvSpPr>
              <a:spLocks noChangeShapeType="1"/>
            </p:cNvSpPr>
            <p:nvPr/>
          </p:nvSpPr>
          <p:spPr bwMode="auto">
            <a:xfrm>
              <a:off x="3588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747" name="Line 8"/>
            <p:cNvSpPr>
              <a:spLocks noChangeShapeType="1"/>
            </p:cNvSpPr>
            <p:nvPr/>
          </p:nvSpPr>
          <p:spPr bwMode="auto">
            <a:xfrm>
              <a:off x="3707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748" name="Text Box 9"/>
            <p:cNvSpPr txBox="1">
              <a:spLocks noChangeArrowheads="1"/>
            </p:cNvSpPr>
            <p:nvPr/>
          </p:nvSpPr>
          <p:spPr bwMode="auto">
            <a:xfrm rot="5400000">
              <a:off x="3137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33</a:t>
              </a:r>
            </a:p>
          </p:txBody>
        </p:sp>
        <p:sp>
          <p:nvSpPr>
            <p:cNvPr id="30749" name="Text Box 10"/>
            <p:cNvSpPr txBox="1">
              <a:spLocks noChangeArrowheads="1"/>
            </p:cNvSpPr>
            <p:nvPr/>
          </p:nvSpPr>
          <p:spPr bwMode="auto">
            <a:xfrm rot="5400000">
              <a:off x="3086" y="1650"/>
              <a:ext cx="53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solidFill>
                    <a:srgbClr val="0000CC"/>
                  </a:solidFill>
                  <a:cs typeface="Arial" pitchFamily="34" charset="0"/>
                </a:rPr>
                <a:t>2mg TAM</a:t>
              </a:r>
            </a:p>
          </p:txBody>
        </p:sp>
        <p:sp>
          <p:nvSpPr>
            <p:cNvPr id="30750" name="Text Box 11"/>
            <p:cNvSpPr txBox="1">
              <a:spLocks noChangeArrowheads="1"/>
            </p:cNvSpPr>
            <p:nvPr/>
          </p:nvSpPr>
          <p:spPr bwMode="auto">
            <a:xfrm rot="5400000">
              <a:off x="3206" y="1650"/>
              <a:ext cx="53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solidFill>
                    <a:srgbClr val="0000CC"/>
                  </a:solidFill>
                  <a:cs typeface="Arial" pitchFamily="34" charset="0"/>
                </a:rPr>
                <a:t>2mg TAM</a:t>
              </a:r>
            </a:p>
          </p:txBody>
        </p:sp>
        <p:sp>
          <p:nvSpPr>
            <p:cNvPr id="30751" name="Text Box 14"/>
            <p:cNvSpPr txBox="1">
              <a:spLocks noChangeArrowheads="1"/>
            </p:cNvSpPr>
            <p:nvPr/>
          </p:nvSpPr>
          <p:spPr bwMode="auto">
            <a:xfrm rot="5400000">
              <a:off x="3325" y="1650"/>
              <a:ext cx="53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solidFill>
                    <a:srgbClr val="0000CC"/>
                  </a:solidFill>
                  <a:cs typeface="Arial" pitchFamily="34" charset="0"/>
                </a:rPr>
                <a:t>2mg TAM</a:t>
              </a:r>
            </a:p>
          </p:txBody>
        </p:sp>
        <p:sp>
          <p:nvSpPr>
            <p:cNvPr id="30752" name="Text Box 15"/>
            <p:cNvSpPr txBox="1">
              <a:spLocks noChangeArrowheads="1"/>
            </p:cNvSpPr>
            <p:nvPr/>
          </p:nvSpPr>
          <p:spPr bwMode="auto">
            <a:xfrm rot="5400000">
              <a:off x="3444" y="1650"/>
              <a:ext cx="53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solidFill>
                    <a:srgbClr val="0000CC"/>
                  </a:solidFill>
                  <a:cs typeface="Arial" pitchFamily="34" charset="0"/>
                </a:rPr>
                <a:t>2mg TAM</a:t>
              </a:r>
            </a:p>
          </p:txBody>
        </p:sp>
        <p:sp>
          <p:nvSpPr>
            <p:cNvPr id="30753" name="Text Box 17"/>
            <p:cNvSpPr txBox="1">
              <a:spLocks noChangeArrowheads="1"/>
            </p:cNvSpPr>
            <p:nvPr/>
          </p:nvSpPr>
          <p:spPr bwMode="auto">
            <a:xfrm rot="5400000">
              <a:off x="3257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35</a:t>
              </a:r>
            </a:p>
          </p:txBody>
        </p:sp>
        <p:sp>
          <p:nvSpPr>
            <p:cNvPr id="30754" name="Text Box 18"/>
            <p:cNvSpPr txBox="1">
              <a:spLocks noChangeArrowheads="1"/>
            </p:cNvSpPr>
            <p:nvPr/>
          </p:nvSpPr>
          <p:spPr bwMode="auto">
            <a:xfrm rot="5400000">
              <a:off x="3376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37</a:t>
              </a:r>
            </a:p>
          </p:txBody>
        </p:sp>
        <p:sp>
          <p:nvSpPr>
            <p:cNvPr id="30755" name="Text Box 19"/>
            <p:cNvSpPr txBox="1">
              <a:spLocks noChangeArrowheads="1"/>
            </p:cNvSpPr>
            <p:nvPr/>
          </p:nvSpPr>
          <p:spPr bwMode="auto">
            <a:xfrm rot="5400000">
              <a:off x="3495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39</a:t>
              </a:r>
            </a:p>
          </p:txBody>
        </p:sp>
        <p:sp>
          <p:nvSpPr>
            <p:cNvPr id="30756" name="Line 41"/>
            <p:cNvSpPr>
              <a:spLocks noChangeShapeType="1"/>
            </p:cNvSpPr>
            <p:nvPr/>
          </p:nvSpPr>
          <p:spPr bwMode="auto">
            <a:xfrm>
              <a:off x="5413" y="2011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757" name="Text Box 42"/>
            <p:cNvSpPr txBox="1">
              <a:spLocks noChangeArrowheads="1"/>
            </p:cNvSpPr>
            <p:nvPr/>
          </p:nvSpPr>
          <p:spPr bwMode="auto">
            <a:xfrm rot="5400000">
              <a:off x="5158" y="1642"/>
              <a:ext cx="51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 b="1">
                  <a:solidFill>
                    <a:srgbClr val="0000CC"/>
                  </a:solidFill>
                  <a:cs typeface="Arial" pitchFamily="34" charset="0"/>
                </a:rPr>
                <a:t>Sacrifice</a:t>
              </a:r>
            </a:p>
          </p:txBody>
        </p:sp>
        <p:sp>
          <p:nvSpPr>
            <p:cNvPr id="30758" name="Line 44"/>
            <p:cNvSpPr>
              <a:spLocks noChangeShapeType="1"/>
            </p:cNvSpPr>
            <p:nvPr/>
          </p:nvSpPr>
          <p:spPr bwMode="auto">
            <a:xfrm>
              <a:off x="2872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0759" name="Text Box 45"/>
            <p:cNvSpPr txBox="1">
              <a:spLocks noChangeArrowheads="1"/>
            </p:cNvSpPr>
            <p:nvPr/>
          </p:nvSpPr>
          <p:spPr bwMode="auto">
            <a:xfrm rot="5400000">
              <a:off x="2687" y="2474"/>
              <a:ext cx="36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0</a:t>
              </a:r>
            </a:p>
          </p:txBody>
        </p:sp>
        <p:sp>
          <p:nvSpPr>
            <p:cNvPr id="30760" name="Text Box 46"/>
            <p:cNvSpPr txBox="1">
              <a:spLocks noChangeArrowheads="1"/>
            </p:cNvSpPr>
            <p:nvPr/>
          </p:nvSpPr>
          <p:spPr bwMode="auto">
            <a:xfrm rot="5400000">
              <a:off x="2705" y="1696"/>
              <a:ext cx="3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 b="1">
                  <a:solidFill>
                    <a:srgbClr val="0000CC"/>
                  </a:solidFill>
                  <a:cs typeface="Arial" pitchFamily="34" charset="0"/>
                </a:rPr>
                <a:t>Birth</a:t>
              </a:r>
            </a:p>
          </p:txBody>
        </p:sp>
      </p:grpSp>
      <p:sp>
        <p:nvSpPr>
          <p:cNvPr id="30739" name="Text Box 216"/>
          <p:cNvSpPr txBox="1">
            <a:spLocks noChangeArrowheads="1"/>
          </p:cNvSpPr>
          <p:nvPr/>
        </p:nvSpPr>
        <p:spPr bwMode="auto">
          <a:xfrm>
            <a:off x="6530975" y="4797152"/>
            <a:ext cx="1065361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200" b="1" dirty="0">
                <a:solidFill>
                  <a:srgbClr val="0000CC"/>
                </a:solidFill>
              </a:rPr>
              <a:t>chronic pancreatitis induction</a:t>
            </a:r>
          </a:p>
        </p:txBody>
      </p:sp>
      <p:sp>
        <p:nvSpPr>
          <p:cNvPr id="30742" name="Line 7"/>
          <p:cNvSpPr>
            <a:spLocks noChangeShapeType="1"/>
          </p:cNvSpPr>
          <p:nvPr/>
        </p:nvSpPr>
        <p:spPr bwMode="auto">
          <a:xfrm>
            <a:off x="431800" y="1101725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5" name="Text Box 3"/>
          <p:cNvSpPr txBox="1">
            <a:spLocks noChangeArrowheads="1"/>
          </p:cNvSpPr>
          <p:nvPr/>
        </p:nvSpPr>
        <p:spPr bwMode="auto">
          <a:xfrm>
            <a:off x="250825" y="47625"/>
            <a:ext cx="864076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>
                <a:solidFill>
                  <a:srgbClr val="000066"/>
                </a:solidFill>
                <a:latin typeface="+mn-lt"/>
              </a:rPr>
              <a:t>Pancreatitis enhanced progression of </a:t>
            </a:r>
            <a:r>
              <a:rPr lang="en-US" altLang="zh-TW" sz="3200" b="1" dirty="0" smtClean="0">
                <a:solidFill>
                  <a:srgbClr val="000066"/>
                </a:solidFill>
                <a:latin typeface="+mn-lt"/>
              </a:rPr>
              <a:t>pancreatic neoplasia</a:t>
            </a:r>
            <a:endParaRPr lang="en-US" altLang="zh-TW" sz="3200" b="1" dirty="0">
              <a:solidFill>
                <a:srgbClr val="000066"/>
              </a:solidFill>
              <a:latin typeface="+mn-lt"/>
            </a:endParaRPr>
          </a:p>
        </p:txBody>
      </p:sp>
      <p:grpSp>
        <p:nvGrpSpPr>
          <p:cNvPr id="56" name="群組 55"/>
          <p:cNvGrpSpPr/>
          <p:nvPr/>
        </p:nvGrpSpPr>
        <p:grpSpPr>
          <a:xfrm>
            <a:off x="323528" y="1196975"/>
            <a:ext cx="8408987" cy="1987550"/>
            <a:chOff x="179388" y="1196975"/>
            <a:chExt cx="8408987" cy="1987550"/>
          </a:xfrm>
        </p:grpSpPr>
        <p:grpSp>
          <p:nvGrpSpPr>
            <p:cNvPr id="57" name="群組 3"/>
            <p:cNvGrpSpPr>
              <a:grpSpLocks/>
            </p:cNvGrpSpPr>
            <p:nvPr/>
          </p:nvGrpSpPr>
          <p:grpSpPr bwMode="auto">
            <a:xfrm>
              <a:off x="179388" y="1196975"/>
              <a:ext cx="8145484" cy="1987550"/>
              <a:chOff x="179512" y="1372995"/>
              <a:chExt cx="8145367" cy="1988419"/>
            </a:xfrm>
          </p:grpSpPr>
          <p:pic>
            <p:nvPicPr>
              <p:cNvPr id="60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1372995"/>
                <a:ext cx="5941004" cy="1983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" name="Text Box 19"/>
              <p:cNvSpPr txBox="1">
                <a:spLocks noChangeArrowheads="1"/>
              </p:cNvSpPr>
              <p:nvPr/>
            </p:nvSpPr>
            <p:spPr bwMode="auto">
              <a:xfrm>
                <a:off x="6777067" y="2048954"/>
                <a:ext cx="1547812" cy="32839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2000" b="1" dirty="0">
                    <a:solidFill>
                      <a:srgbClr val="0000FF"/>
                    </a:solidFill>
                  </a:rPr>
                  <a:t>Metastasis</a:t>
                </a:r>
              </a:p>
            </p:txBody>
          </p:sp>
          <p:sp>
            <p:nvSpPr>
              <p:cNvPr id="62" name="Text Box 19"/>
              <p:cNvSpPr txBox="1">
                <a:spLocks noChangeArrowheads="1"/>
              </p:cNvSpPr>
              <p:nvPr/>
            </p:nvSpPr>
            <p:spPr bwMode="auto">
              <a:xfrm>
                <a:off x="4616047" y="3017779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Invasive </a:t>
                </a:r>
                <a:r>
                  <a:rPr lang="en-GB" altLang="zh-TW" sz="1400" b="1" dirty="0" smtClean="0">
                    <a:solidFill>
                      <a:srgbClr val="0000FF"/>
                    </a:solidFill>
                  </a:rPr>
                  <a:t>PDAC</a:t>
                </a:r>
                <a:endParaRPr lang="en-GB" altLang="zh-TW" sz="14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63" name="Text Box 19"/>
              <p:cNvSpPr txBox="1">
                <a:spLocks noChangeArrowheads="1"/>
              </p:cNvSpPr>
              <p:nvPr/>
            </p:nvSpPr>
            <p:spPr bwMode="auto">
              <a:xfrm>
                <a:off x="2956719" y="2996952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PanIN</a:t>
                </a:r>
              </a:p>
            </p:txBody>
          </p:sp>
          <p:sp>
            <p:nvSpPr>
              <p:cNvPr id="64" name="Text Box 19"/>
              <p:cNvSpPr txBox="1">
                <a:spLocks noChangeArrowheads="1"/>
              </p:cNvSpPr>
              <p:nvPr/>
            </p:nvSpPr>
            <p:spPr bwMode="auto">
              <a:xfrm>
                <a:off x="1331640" y="2905635"/>
                <a:ext cx="2016224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Inflammatory ductal reprogramming</a:t>
                </a:r>
              </a:p>
            </p:txBody>
          </p:sp>
          <p:sp>
            <p:nvSpPr>
              <p:cNvPr id="65" name="Text Box 19"/>
              <p:cNvSpPr txBox="1">
                <a:spLocks noChangeArrowheads="1"/>
              </p:cNvSpPr>
              <p:nvPr/>
            </p:nvSpPr>
            <p:spPr bwMode="auto">
              <a:xfrm>
                <a:off x="251520" y="2910057"/>
                <a:ext cx="1224136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Normal pancreas</a:t>
                </a:r>
              </a:p>
            </p:txBody>
          </p:sp>
          <p:cxnSp>
            <p:nvCxnSpPr>
              <p:cNvPr id="66" name="直線單箭頭接點 65"/>
              <p:cNvCxnSpPr/>
              <p:nvPr/>
            </p:nvCxnSpPr>
            <p:spPr>
              <a:xfrm>
                <a:off x="6164301" y="2213150"/>
                <a:ext cx="568317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8" name="肘形接點 57"/>
            <p:cNvCxnSpPr/>
            <p:nvPr/>
          </p:nvCxnSpPr>
          <p:spPr>
            <a:xfrm>
              <a:off x="6203697" y="2451100"/>
              <a:ext cx="819403" cy="277845"/>
            </a:xfrm>
            <a:prstGeom prst="bentConnector3">
              <a:avLst/>
            </a:prstGeom>
            <a:ln w="28575">
              <a:solidFill>
                <a:srgbClr val="000066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 Box 19"/>
            <p:cNvSpPr txBox="1">
              <a:spLocks noChangeArrowheads="1"/>
            </p:cNvSpPr>
            <p:nvPr/>
          </p:nvSpPr>
          <p:spPr bwMode="auto">
            <a:xfrm>
              <a:off x="7040541" y="2569241"/>
              <a:ext cx="1547834" cy="328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2000" b="1" dirty="0" smtClean="0">
                  <a:solidFill>
                    <a:srgbClr val="0000FF"/>
                  </a:solidFill>
                </a:rPr>
                <a:t>Relapse</a:t>
              </a:r>
              <a:endParaRPr lang="en-GB" altLang="zh-TW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1524000" y="1168400"/>
            <a:ext cx="3396953" cy="2016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67206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4" name="Line 7"/>
          <p:cNvSpPr>
            <a:spLocks noChangeShapeType="1"/>
          </p:cNvSpPr>
          <p:nvPr/>
        </p:nvSpPr>
        <p:spPr bwMode="auto">
          <a:xfrm>
            <a:off x="431800" y="1054100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83" y="1124744"/>
            <a:ext cx="7272337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6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941168"/>
            <a:ext cx="14478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6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338" y="2564904"/>
            <a:ext cx="14478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2"/>
          <p:cNvSpPr txBox="1">
            <a:spLocks noChangeArrowheads="1"/>
          </p:cNvSpPr>
          <p:nvPr/>
        </p:nvSpPr>
        <p:spPr bwMode="auto">
          <a:xfrm>
            <a:off x="179388" y="92075"/>
            <a:ext cx="87137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TW" sz="2800" b="1" dirty="0" smtClean="0">
                <a:solidFill>
                  <a:srgbClr val="000076"/>
                </a:solidFill>
                <a:cs typeface="Arial" pitchFamily="34" charset="0"/>
              </a:rPr>
              <a:t>Activated glucocorticoid receptor mediated pancreatitis-/KrasG12D-driven carcinogenesis</a:t>
            </a:r>
            <a:endParaRPr lang="en-US" altLang="zh-TW" sz="2800" b="1" dirty="0">
              <a:solidFill>
                <a:srgbClr val="000076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704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11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553075"/>
            <a:ext cx="2055813" cy="1068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6868" name="Text Box 12"/>
          <p:cNvSpPr txBox="1">
            <a:spLocks noChangeArrowheads="1"/>
          </p:cNvSpPr>
          <p:nvPr/>
        </p:nvSpPr>
        <p:spPr bwMode="auto">
          <a:xfrm>
            <a:off x="1250950" y="6580188"/>
            <a:ext cx="2673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/>
              <a:t>Elas-</a:t>
            </a:r>
            <a:r>
              <a:rPr lang="en-US" altLang="zh-TW" sz="1400" b="1" i="1"/>
              <a:t>CreER</a:t>
            </a:r>
            <a:r>
              <a:rPr lang="en-US" altLang="zh-TW" sz="1400" b="1"/>
              <a:t>:LSL-</a:t>
            </a:r>
            <a:r>
              <a:rPr lang="en-US" altLang="zh-TW" sz="1400" b="1" i="1"/>
              <a:t>Kras</a:t>
            </a:r>
            <a:r>
              <a:rPr lang="en-US" altLang="zh-TW" sz="1400" b="1"/>
              <a:t>G12D</a:t>
            </a:r>
          </a:p>
        </p:txBody>
      </p:sp>
      <p:sp>
        <p:nvSpPr>
          <p:cNvPr id="36869" name="Line 15"/>
          <p:cNvSpPr>
            <a:spLocks noChangeShapeType="1"/>
          </p:cNvSpPr>
          <p:nvPr/>
        </p:nvSpPr>
        <p:spPr bwMode="auto">
          <a:xfrm>
            <a:off x="1227138" y="5922963"/>
            <a:ext cx="454025" cy="322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6870" name="Text Box 17"/>
          <p:cNvSpPr txBox="1">
            <a:spLocks noChangeArrowheads="1"/>
          </p:cNvSpPr>
          <p:nvPr/>
        </p:nvSpPr>
        <p:spPr bwMode="auto">
          <a:xfrm>
            <a:off x="-36513" y="5516563"/>
            <a:ext cx="1317626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400"/>
              <a:t>TAM or 4OHT</a:t>
            </a:r>
          </a:p>
        </p:txBody>
      </p:sp>
      <p:sp>
        <p:nvSpPr>
          <p:cNvPr id="36871" name="Line 15"/>
          <p:cNvSpPr>
            <a:spLocks noChangeShapeType="1"/>
          </p:cNvSpPr>
          <p:nvPr/>
        </p:nvSpPr>
        <p:spPr bwMode="auto">
          <a:xfrm>
            <a:off x="1219200" y="6242050"/>
            <a:ext cx="455613" cy="323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6872" name="Text Box 17"/>
          <p:cNvSpPr txBox="1">
            <a:spLocks noChangeArrowheads="1"/>
          </p:cNvSpPr>
          <p:nvPr/>
        </p:nvSpPr>
        <p:spPr bwMode="auto">
          <a:xfrm>
            <a:off x="323850" y="6092825"/>
            <a:ext cx="8461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400"/>
              <a:t>Dex</a:t>
            </a:r>
          </a:p>
        </p:txBody>
      </p:sp>
      <p:pic>
        <p:nvPicPr>
          <p:cNvPr id="36873" name="Picture 3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" y="3549650"/>
            <a:ext cx="2055813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6874" name="Picture 5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0" y="3533775"/>
            <a:ext cx="2073275" cy="1074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6875" name="Arc 9"/>
          <p:cNvSpPr>
            <a:spLocks/>
          </p:cNvSpPr>
          <p:nvPr/>
        </p:nvSpPr>
        <p:spPr bwMode="auto">
          <a:xfrm>
            <a:off x="1863725" y="4652963"/>
            <a:ext cx="652463" cy="89852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6876" name="Arc 10"/>
          <p:cNvSpPr>
            <a:spLocks/>
          </p:cNvSpPr>
          <p:nvPr/>
        </p:nvSpPr>
        <p:spPr bwMode="auto">
          <a:xfrm flipH="1">
            <a:off x="2509838" y="4646613"/>
            <a:ext cx="663575" cy="842962"/>
          </a:xfrm>
          <a:custGeom>
            <a:avLst/>
            <a:gdLst>
              <a:gd name="T0" fmla="*/ 0 w 30494"/>
              <a:gd name="T1" fmla="*/ 2147483647 h 21600"/>
              <a:gd name="T2" fmla="*/ 2147483647 w 30494"/>
              <a:gd name="T3" fmla="*/ 2147483647 h 21600"/>
              <a:gd name="T4" fmla="*/ 2147483647 w 30494"/>
              <a:gd name="T5" fmla="*/ 2147483647 h 21600"/>
              <a:gd name="T6" fmla="*/ 0 60000 65536"/>
              <a:gd name="T7" fmla="*/ 0 60000 65536"/>
              <a:gd name="T8" fmla="*/ 0 60000 65536"/>
              <a:gd name="T9" fmla="*/ 0 w 30494"/>
              <a:gd name="T10" fmla="*/ 0 h 21600"/>
              <a:gd name="T11" fmla="*/ 30494 w 304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494" h="21600" fill="none" extrusionOk="0">
                <a:moveTo>
                  <a:pt x="0" y="1916"/>
                </a:moveTo>
                <a:cubicBezTo>
                  <a:pt x="2795" y="653"/>
                  <a:pt x="5826" y="-1"/>
                  <a:pt x="8894" y="0"/>
                </a:cubicBezTo>
                <a:cubicBezTo>
                  <a:pt x="20823" y="0"/>
                  <a:pt x="30494" y="9670"/>
                  <a:pt x="30494" y="21600"/>
                </a:cubicBezTo>
              </a:path>
              <a:path w="30494" h="21600" stroke="0" extrusionOk="0">
                <a:moveTo>
                  <a:pt x="0" y="1916"/>
                </a:moveTo>
                <a:cubicBezTo>
                  <a:pt x="2795" y="653"/>
                  <a:pt x="5826" y="-1"/>
                  <a:pt x="8894" y="0"/>
                </a:cubicBezTo>
                <a:cubicBezTo>
                  <a:pt x="20823" y="0"/>
                  <a:pt x="30494" y="9670"/>
                  <a:pt x="30494" y="21600"/>
                </a:cubicBezTo>
                <a:lnTo>
                  <a:pt x="8894" y="21600"/>
                </a:lnTo>
                <a:close/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6877" name="Rectangle 30"/>
          <p:cNvSpPr>
            <a:spLocks noChangeArrowheads="1"/>
          </p:cNvSpPr>
          <p:nvPr/>
        </p:nvSpPr>
        <p:spPr bwMode="auto">
          <a:xfrm>
            <a:off x="2524125" y="3365500"/>
            <a:ext cx="2092325" cy="142875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6878" name="Text Box 8"/>
          <p:cNvSpPr txBox="1">
            <a:spLocks noChangeArrowheads="1"/>
          </p:cNvSpPr>
          <p:nvPr/>
        </p:nvSpPr>
        <p:spPr bwMode="auto">
          <a:xfrm>
            <a:off x="3471863" y="3287713"/>
            <a:ext cx="965200" cy="2825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 i="1"/>
              <a:t>CreER</a:t>
            </a:r>
            <a:endParaRPr lang="en-US" altLang="zh-TW" sz="1400" b="1"/>
          </a:p>
        </p:txBody>
      </p:sp>
      <p:sp>
        <p:nvSpPr>
          <p:cNvPr id="36879" name="Text Box 8"/>
          <p:cNvSpPr txBox="1">
            <a:spLocks noChangeArrowheads="1"/>
          </p:cNvSpPr>
          <p:nvPr/>
        </p:nvSpPr>
        <p:spPr bwMode="auto">
          <a:xfrm>
            <a:off x="2751138" y="3284538"/>
            <a:ext cx="628650" cy="282575"/>
          </a:xfrm>
          <a:prstGeom prst="rect">
            <a:avLst/>
          </a:prstGeom>
          <a:solidFill>
            <a:srgbClr val="FFCC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/>
              <a:t>Elas</a:t>
            </a:r>
          </a:p>
        </p:txBody>
      </p:sp>
      <p:sp>
        <p:nvSpPr>
          <p:cNvPr id="36880" name="Rectangle 33"/>
          <p:cNvSpPr>
            <a:spLocks noChangeArrowheads="1"/>
          </p:cNvSpPr>
          <p:nvPr/>
        </p:nvSpPr>
        <p:spPr bwMode="auto">
          <a:xfrm>
            <a:off x="284163" y="3395663"/>
            <a:ext cx="2092325" cy="142875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6881" name="Text Box 4"/>
          <p:cNvSpPr txBox="1">
            <a:spLocks noChangeArrowheads="1"/>
          </p:cNvSpPr>
          <p:nvPr/>
        </p:nvSpPr>
        <p:spPr bwMode="auto">
          <a:xfrm>
            <a:off x="431800" y="3290888"/>
            <a:ext cx="1752600" cy="282575"/>
          </a:xfrm>
          <a:prstGeom prst="rect">
            <a:avLst/>
          </a:prstGeom>
          <a:solidFill>
            <a:schemeClr val="bg1"/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 i="1"/>
              <a:t>LSL-KrasG12D</a:t>
            </a:r>
            <a:endParaRPr lang="en-US" altLang="zh-TW" sz="1400" b="1"/>
          </a:p>
        </p:txBody>
      </p:sp>
      <p:grpSp>
        <p:nvGrpSpPr>
          <p:cNvPr id="36882" name="Group 67"/>
          <p:cNvGrpSpPr>
            <a:grpSpLocks/>
          </p:cNvGrpSpPr>
          <p:nvPr/>
        </p:nvGrpSpPr>
        <p:grpSpPr bwMode="auto">
          <a:xfrm>
            <a:off x="4741863" y="4076700"/>
            <a:ext cx="4402137" cy="2101850"/>
            <a:chOff x="2783" y="1471"/>
            <a:chExt cx="2773" cy="1324"/>
          </a:xfrm>
        </p:grpSpPr>
        <p:sp>
          <p:nvSpPr>
            <p:cNvPr id="36887" name="Line 4"/>
            <p:cNvSpPr>
              <a:spLocks noChangeShapeType="1"/>
            </p:cNvSpPr>
            <p:nvPr/>
          </p:nvSpPr>
          <p:spPr bwMode="auto">
            <a:xfrm>
              <a:off x="2842" y="2331"/>
              <a:ext cx="271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6888" name="Line 5"/>
            <p:cNvSpPr>
              <a:spLocks noChangeShapeType="1"/>
            </p:cNvSpPr>
            <p:nvPr/>
          </p:nvSpPr>
          <p:spPr bwMode="auto">
            <a:xfrm>
              <a:off x="3349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6889" name="Line 6"/>
            <p:cNvSpPr>
              <a:spLocks noChangeShapeType="1"/>
            </p:cNvSpPr>
            <p:nvPr/>
          </p:nvSpPr>
          <p:spPr bwMode="auto">
            <a:xfrm>
              <a:off x="3468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6890" name="Line 7"/>
            <p:cNvSpPr>
              <a:spLocks noChangeShapeType="1"/>
            </p:cNvSpPr>
            <p:nvPr/>
          </p:nvSpPr>
          <p:spPr bwMode="auto">
            <a:xfrm>
              <a:off x="3588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6891" name="Line 8"/>
            <p:cNvSpPr>
              <a:spLocks noChangeShapeType="1"/>
            </p:cNvSpPr>
            <p:nvPr/>
          </p:nvSpPr>
          <p:spPr bwMode="auto">
            <a:xfrm>
              <a:off x="3707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6892" name="Text Box 9"/>
            <p:cNvSpPr txBox="1">
              <a:spLocks noChangeArrowheads="1"/>
            </p:cNvSpPr>
            <p:nvPr/>
          </p:nvSpPr>
          <p:spPr bwMode="auto">
            <a:xfrm rot="5400000">
              <a:off x="3137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33</a:t>
              </a:r>
            </a:p>
          </p:txBody>
        </p:sp>
        <p:sp>
          <p:nvSpPr>
            <p:cNvPr id="36893" name="Text Box 10"/>
            <p:cNvSpPr txBox="1">
              <a:spLocks noChangeArrowheads="1"/>
            </p:cNvSpPr>
            <p:nvPr/>
          </p:nvSpPr>
          <p:spPr bwMode="auto">
            <a:xfrm rot="5400000">
              <a:off x="3086" y="1650"/>
              <a:ext cx="53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solidFill>
                    <a:srgbClr val="0000CC"/>
                  </a:solidFill>
                  <a:cs typeface="Arial" pitchFamily="34" charset="0"/>
                </a:rPr>
                <a:t>2mg TAM</a:t>
              </a:r>
            </a:p>
          </p:txBody>
        </p:sp>
        <p:sp>
          <p:nvSpPr>
            <p:cNvPr id="36894" name="Text Box 11"/>
            <p:cNvSpPr txBox="1">
              <a:spLocks noChangeArrowheads="1"/>
            </p:cNvSpPr>
            <p:nvPr/>
          </p:nvSpPr>
          <p:spPr bwMode="auto">
            <a:xfrm rot="5400000">
              <a:off x="3206" y="1650"/>
              <a:ext cx="53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solidFill>
                    <a:srgbClr val="0000CC"/>
                  </a:solidFill>
                  <a:cs typeface="Arial" pitchFamily="34" charset="0"/>
                </a:rPr>
                <a:t>2mg TAM</a:t>
              </a:r>
            </a:p>
          </p:txBody>
        </p:sp>
        <p:sp>
          <p:nvSpPr>
            <p:cNvPr id="36895" name="Text Box 14"/>
            <p:cNvSpPr txBox="1">
              <a:spLocks noChangeArrowheads="1"/>
            </p:cNvSpPr>
            <p:nvPr/>
          </p:nvSpPr>
          <p:spPr bwMode="auto">
            <a:xfrm rot="5400000">
              <a:off x="3325" y="1650"/>
              <a:ext cx="53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solidFill>
                    <a:srgbClr val="0000CC"/>
                  </a:solidFill>
                  <a:cs typeface="Arial" pitchFamily="34" charset="0"/>
                </a:rPr>
                <a:t>2mg TAM</a:t>
              </a:r>
            </a:p>
          </p:txBody>
        </p:sp>
        <p:sp>
          <p:nvSpPr>
            <p:cNvPr id="36896" name="Text Box 15"/>
            <p:cNvSpPr txBox="1">
              <a:spLocks noChangeArrowheads="1"/>
            </p:cNvSpPr>
            <p:nvPr/>
          </p:nvSpPr>
          <p:spPr bwMode="auto">
            <a:xfrm rot="5400000">
              <a:off x="3444" y="1650"/>
              <a:ext cx="53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solidFill>
                    <a:srgbClr val="0000CC"/>
                  </a:solidFill>
                  <a:cs typeface="Arial" pitchFamily="34" charset="0"/>
                </a:rPr>
                <a:t>2mg TAM</a:t>
              </a:r>
            </a:p>
          </p:txBody>
        </p:sp>
        <p:sp>
          <p:nvSpPr>
            <p:cNvPr id="36897" name="Text Box 17"/>
            <p:cNvSpPr txBox="1">
              <a:spLocks noChangeArrowheads="1"/>
            </p:cNvSpPr>
            <p:nvPr/>
          </p:nvSpPr>
          <p:spPr bwMode="auto">
            <a:xfrm rot="5400000">
              <a:off x="3257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35</a:t>
              </a:r>
            </a:p>
          </p:txBody>
        </p:sp>
        <p:sp>
          <p:nvSpPr>
            <p:cNvPr id="36898" name="Text Box 18"/>
            <p:cNvSpPr txBox="1">
              <a:spLocks noChangeArrowheads="1"/>
            </p:cNvSpPr>
            <p:nvPr/>
          </p:nvSpPr>
          <p:spPr bwMode="auto">
            <a:xfrm rot="5400000">
              <a:off x="3376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37</a:t>
              </a:r>
            </a:p>
          </p:txBody>
        </p:sp>
        <p:sp>
          <p:nvSpPr>
            <p:cNvPr id="36899" name="Text Box 19"/>
            <p:cNvSpPr txBox="1">
              <a:spLocks noChangeArrowheads="1"/>
            </p:cNvSpPr>
            <p:nvPr/>
          </p:nvSpPr>
          <p:spPr bwMode="auto">
            <a:xfrm rot="5400000">
              <a:off x="3495" y="2499"/>
              <a:ext cx="41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39</a:t>
              </a:r>
            </a:p>
          </p:txBody>
        </p:sp>
        <p:sp>
          <p:nvSpPr>
            <p:cNvPr id="36900" name="Line 41"/>
            <p:cNvSpPr>
              <a:spLocks noChangeShapeType="1"/>
            </p:cNvSpPr>
            <p:nvPr/>
          </p:nvSpPr>
          <p:spPr bwMode="auto">
            <a:xfrm>
              <a:off x="5413" y="2011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6901" name="Text Box 42"/>
            <p:cNvSpPr txBox="1">
              <a:spLocks noChangeArrowheads="1"/>
            </p:cNvSpPr>
            <p:nvPr/>
          </p:nvSpPr>
          <p:spPr bwMode="auto">
            <a:xfrm rot="5400000">
              <a:off x="5158" y="1642"/>
              <a:ext cx="51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 b="1">
                  <a:solidFill>
                    <a:srgbClr val="0000CC"/>
                  </a:solidFill>
                  <a:cs typeface="Arial" pitchFamily="34" charset="0"/>
                </a:rPr>
                <a:t>Sacrifice</a:t>
              </a:r>
            </a:p>
          </p:txBody>
        </p:sp>
        <p:sp>
          <p:nvSpPr>
            <p:cNvPr id="36902" name="Line 44"/>
            <p:cNvSpPr>
              <a:spLocks noChangeShapeType="1"/>
            </p:cNvSpPr>
            <p:nvPr/>
          </p:nvSpPr>
          <p:spPr bwMode="auto">
            <a:xfrm>
              <a:off x="2872" y="2014"/>
              <a:ext cx="0" cy="2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6903" name="Text Box 45"/>
            <p:cNvSpPr txBox="1">
              <a:spLocks noChangeArrowheads="1"/>
            </p:cNvSpPr>
            <p:nvPr/>
          </p:nvSpPr>
          <p:spPr bwMode="auto">
            <a:xfrm rot="5400000">
              <a:off x="2687" y="2474"/>
              <a:ext cx="36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cs typeface="Arial" pitchFamily="34" charset="0"/>
                </a:rPr>
                <a:t>Day 0</a:t>
              </a:r>
            </a:p>
          </p:txBody>
        </p:sp>
        <p:sp>
          <p:nvSpPr>
            <p:cNvPr id="36904" name="Text Box 46"/>
            <p:cNvSpPr txBox="1">
              <a:spLocks noChangeArrowheads="1"/>
            </p:cNvSpPr>
            <p:nvPr/>
          </p:nvSpPr>
          <p:spPr bwMode="auto">
            <a:xfrm rot="5400000">
              <a:off x="2705" y="1696"/>
              <a:ext cx="3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 b="1">
                  <a:solidFill>
                    <a:srgbClr val="0000CC"/>
                  </a:solidFill>
                  <a:cs typeface="Arial" pitchFamily="34" charset="0"/>
                </a:rPr>
                <a:t>Birth</a:t>
              </a:r>
            </a:p>
          </p:txBody>
        </p:sp>
      </p:grpSp>
      <p:sp>
        <p:nvSpPr>
          <p:cNvPr id="36883" name="Text Box 216"/>
          <p:cNvSpPr txBox="1">
            <a:spLocks noChangeArrowheads="1"/>
          </p:cNvSpPr>
          <p:nvPr/>
        </p:nvSpPr>
        <p:spPr bwMode="auto">
          <a:xfrm>
            <a:off x="6530975" y="4879975"/>
            <a:ext cx="1427623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200" b="1" dirty="0" smtClean="0">
                <a:solidFill>
                  <a:srgbClr val="0000CC"/>
                </a:solidFill>
              </a:rPr>
              <a:t>Dexamethasone </a:t>
            </a:r>
            <a:r>
              <a:rPr lang="en-US" altLang="zh-TW" sz="1200" b="1" dirty="0">
                <a:solidFill>
                  <a:srgbClr val="0000CC"/>
                </a:solidFill>
              </a:rPr>
              <a:t>injection</a:t>
            </a:r>
          </a:p>
        </p:txBody>
      </p:sp>
      <p:sp>
        <p:nvSpPr>
          <p:cNvPr id="36885" name="Line 7"/>
          <p:cNvSpPr>
            <a:spLocks noChangeShapeType="1"/>
          </p:cNvSpPr>
          <p:nvPr/>
        </p:nvSpPr>
        <p:spPr bwMode="auto">
          <a:xfrm>
            <a:off x="431800" y="1054100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46" name="群組 45"/>
          <p:cNvGrpSpPr/>
          <p:nvPr/>
        </p:nvGrpSpPr>
        <p:grpSpPr>
          <a:xfrm>
            <a:off x="323528" y="1196975"/>
            <a:ext cx="8408987" cy="1987550"/>
            <a:chOff x="179388" y="1196975"/>
            <a:chExt cx="8408987" cy="1987550"/>
          </a:xfrm>
        </p:grpSpPr>
        <p:grpSp>
          <p:nvGrpSpPr>
            <p:cNvPr id="47" name="群組 3"/>
            <p:cNvGrpSpPr>
              <a:grpSpLocks/>
            </p:cNvGrpSpPr>
            <p:nvPr/>
          </p:nvGrpSpPr>
          <p:grpSpPr bwMode="auto">
            <a:xfrm>
              <a:off x="179388" y="1196975"/>
              <a:ext cx="8145484" cy="1987550"/>
              <a:chOff x="179512" y="1372995"/>
              <a:chExt cx="8145367" cy="1988419"/>
            </a:xfrm>
          </p:grpSpPr>
          <p:pic>
            <p:nvPicPr>
              <p:cNvPr id="50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1372995"/>
                <a:ext cx="5941004" cy="1983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" name="Text Box 19"/>
              <p:cNvSpPr txBox="1">
                <a:spLocks noChangeArrowheads="1"/>
              </p:cNvSpPr>
              <p:nvPr/>
            </p:nvSpPr>
            <p:spPr bwMode="auto">
              <a:xfrm>
                <a:off x="6777067" y="2048954"/>
                <a:ext cx="1547812" cy="32839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2000" b="1" dirty="0">
                    <a:solidFill>
                      <a:srgbClr val="0000FF"/>
                    </a:solidFill>
                  </a:rPr>
                  <a:t>Metastasis</a:t>
                </a:r>
              </a:p>
            </p:txBody>
          </p:sp>
          <p:sp>
            <p:nvSpPr>
              <p:cNvPr id="52" name="Text Box 19"/>
              <p:cNvSpPr txBox="1">
                <a:spLocks noChangeArrowheads="1"/>
              </p:cNvSpPr>
              <p:nvPr/>
            </p:nvSpPr>
            <p:spPr bwMode="auto">
              <a:xfrm>
                <a:off x="4616047" y="3017779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Invasive </a:t>
                </a:r>
                <a:r>
                  <a:rPr lang="en-GB" altLang="zh-TW" sz="1400" b="1" dirty="0" smtClean="0">
                    <a:solidFill>
                      <a:srgbClr val="0000FF"/>
                    </a:solidFill>
                  </a:rPr>
                  <a:t>PDAC</a:t>
                </a:r>
                <a:endParaRPr lang="en-GB" altLang="zh-TW" sz="14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53" name="Text Box 19"/>
              <p:cNvSpPr txBox="1">
                <a:spLocks noChangeArrowheads="1"/>
              </p:cNvSpPr>
              <p:nvPr/>
            </p:nvSpPr>
            <p:spPr bwMode="auto">
              <a:xfrm>
                <a:off x="2956719" y="2996952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PanIN</a:t>
                </a:r>
              </a:p>
            </p:txBody>
          </p:sp>
          <p:sp>
            <p:nvSpPr>
              <p:cNvPr id="54" name="Text Box 19"/>
              <p:cNvSpPr txBox="1">
                <a:spLocks noChangeArrowheads="1"/>
              </p:cNvSpPr>
              <p:nvPr/>
            </p:nvSpPr>
            <p:spPr bwMode="auto">
              <a:xfrm>
                <a:off x="1331640" y="2905635"/>
                <a:ext cx="2016224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Inflammatory ductal reprogramming</a:t>
                </a:r>
              </a:p>
            </p:txBody>
          </p:sp>
          <p:sp>
            <p:nvSpPr>
              <p:cNvPr id="55" name="Text Box 19"/>
              <p:cNvSpPr txBox="1">
                <a:spLocks noChangeArrowheads="1"/>
              </p:cNvSpPr>
              <p:nvPr/>
            </p:nvSpPr>
            <p:spPr bwMode="auto">
              <a:xfrm>
                <a:off x="251520" y="2910057"/>
                <a:ext cx="1224136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Normal pancreas</a:t>
                </a:r>
              </a:p>
            </p:txBody>
          </p:sp>
          <p:cxnSp>
            <p:nvCxnSpPr>
              <p:cNvPr id="56" name="直線單箭頭接點 55"/>
              <p:cNvCxnSpPr/>
              <p:nvPr/>
            </p:nvCxnSpPr>
            <p:spPr>
              <a:xfrm>
                <a:off x="6164301" y="2213150"/>
                <a:ext cx="568317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8" name="肘形接點 47"/>
            <p:cNvCxnSpPr/>
            <p:nvPr/>
          </p:nvCxnSpPr>
          <p:spPr>
            <a:xfrm>
              <a:off x="6203697" y="2451100"/>
              <a:ext cx="819403" cy="277845"/>
            </a:xfrm>
            <a:prstGeom prst="bentConnector3">
              <a:avLst/>
            </a:prstGeom>
            <a:ln w="28575">
              <a:solidFill>
                <a:srgbClr val="000066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 Box 19"/>
            <p:cNvSpPr txBox="1">
              <a:spLocks noChangeArrowheads="1"/>
            </p:cNvSpPr>
            <p:nvPr/>
          </p:nvSpPr>
          <p:spPr bwMode="auto">
            <a:xfrm>
              <a:off x="7040541" y="2569241"/>
              <a:ext cx="1547834" cy="328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2000" b="1" dirty="0" smtClean="0">
                  <a:solidFill>
                    <a:srgbClr val="0000FF"/>
                  </a:solidFill>
                </a:rPr>
                <a:t>Relapse</a:t>
              </a:r>
              <a:endParaRPr lang="en-GB" altLang="zh-TW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1524000" y="1168400"/>
            <a:ext cx="3396953" cy="2016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8" name="Text Box 3"/>
          <p:cNvSpPr txBox="1">
            <a:spLocks noChangeArrowheads="1"/>
          </p:cNvSpPr>
          <p:nvPr/>
        </p:nvSpPr>
        <p:spPr bwMode="auto">
          <a:xfrm>
            <a:off x="250825" y="115888"/>
            <a:ext cx="900169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 smtClean="0">
                <a:solidFill>
                  <a:srgbClr val="000066"/>
                </a:solidFill>
                <a:cs typeface="Arial" pitchFamily="34" charset="0"/>
              </a:rPr>
              <a:t>Activated glucocorticoid signaling can trigger KrasG12d-driven </a:t>
            </a:r>
            <a:r>
              <a:rPr lang="en-US" altLang="zh-TW" sz="3200" b="1" dirty="0" err="1" smtClean="0">
                <a:solidFill>
                  <a:srgbClr val="000066"/>
                </a:solidFill>
                <a:cs typeface="Arial" pitchFamily="34" charset="0"/>
              </a:rPr>
              <a:t>neoplasia</a:t>
            </a:r>
            <a:endParaRPr lang="en-US" altLang="zh-TW" sz="3200" b="1" dirty="0">
              <a:solidFill>
                <a:srgbClr val="000066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270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11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553075"/>
            <a:ext cx="2055813" cy="1068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7892" name="Text Box 12"/>
          <p:cNvSpPr txBox="1">
            <a:spLocks noChangeArrowheads="1"/>
          </p:cNvSpPr>
          <p:nvPr/>
        </p:nvSpPr>
        <p:spPr bwMode="auto">
          <a:xfrm>
            <a:off x="1250950" y="6580188"/>
            <a:ext cx="2673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/>
              <a:t>Elas-</a:t>
            </a:r>
            <a:r>
              <a:rPr lang="en-US" altLang="zh-TW" sz="1400" b="1" i="1"/>
              <a:t>CreER</a:t>
            </a:r>
            <a:r>
              <a:rPr lang="en-US" altLang="zh-TW" sz="1400" b="1"/>
              <a:t>:LSL-</a:t>
            </a:r>
            <a:r>
              <a:rPr lang="en-US" altLang="zh-TW" sz="1400" b="1" i="1"/>
              <a:t>Kras</a:t>
            </a:r>
            <a:r>
              <a:rPr lang="en-US" altLang="zh-TW" sz="1400" b="1"/>
              <a:t>G12D</a:t>
            </a:r>
          </a:p>
        </p:txBody>
      </p:sp>
      <p:sp>
        <p:nvSpPr>
          <p:cNvPr id="37893" name="Line 15"/>
          <p:cNvSpPr>
            <a:spLocks noChangeShapeType="1"/>
          </p:cNvSpPr>
          <p:nvPr/>
        </p:nvSpPr>
        <p:spPr bwMode="auto">
          <a:xfrm>
            <a:off x="1227138" y="5922963"/>
            <a:ext cx="454025" cy="322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7894" name="Text Box 17"/>
          <p:cNvSpPr txBox="1">
            <a:spLocks noChangeArrowheads="1"/>
          </p:cNvSpPr>
          <p:nvPr/>
        </p:nvSpPr>
        <p:spPr bwMode="auto">
          <a:xfrm>
            <a:off x="-36513" y="5516563"/>
            <a:ext cx="1317626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400"/>
              <a:t>TAM or 4OHT</a:t>
            </a:r>
          </a:p>
        </p:txBody>
      </p:sp>
      <p:sp>
        <p:nvSpPr>
          <p:cNvPr id="37895" name="Line 15"/>
          <p:cNvSpPr>
            <a:spLocks noChangeShapeType="1"/>
          </p:cNvSpPr>
          <p:nvPr/>
        </p:nvSpPr>
        <p:spPr bwMode="auto">
          <a:xfrm>
            <a:off x="1219200" y="6242050"/>
            <a:ext cx="455613" cy="323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7896" name="Text Box 17"/>
          <p:cNvSpPr txBox="1">
            <a:spLocks noChangeArrowheads="1"/>
          </p:cNvSpPr>
          <p:nvPr/>
        </p:nvSpPr>
        <p:spPr bwMode="auto">
          <a:xfrm>
            <a:off x="250825" y="6092825"/>
            <a:ext cx="12255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400" dirty="0" err="1" smtClean="0"/>
              <a:t>Dex</a:t>
            </a:r>
            <a:endParaRPr lang="en-US" altLang="zh-TW" sz="1400" dirty="0"/>
          </a:p>
        </p:txBody>
      </p:sp>
      <p:pic>
        <p:nvPicPr>
          <p:cNvPr id="37897" name="Picture 3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" y="3549650"/>
            <a:ext cx="2055813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7898" name="Picture 5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0" y="3533775"/>
            <a:ext cx="2073275" cy="1074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7899" name="Arc 9"/>
          <p:cNvSpPr>
            <a:spLocks/>
          </p:cNvSpPr>
          <p:nvPr/>
        </p:nvSpPr>
        <p:spPr bwMode="auto">
          <a:xfrm>
            <a:off x="1863725" y="4652963"/>
            <a:ext cx="652463" cy="89852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7900" name="Arc 10"/>
          <p:cNvSpPr>
            <a:spLocks/>
          </p:cNvSpPr>
          <p:nvPr/>
        </p:nvSpPr>
        <p:spPr bwMode="auto">
          <a:xfrm flipH="1">
            <a:off x="2509838" y="4646613"/>
            <a:ext cx="663575" cy="842962"/>
          </a:xfrm>
          <a:custGeom>
            <a:avLst/>
            <a:gdLst>
              <a:gd name="T0" fmla="*/ 0 w 30494"/>
              <a:gd name="T1" fmla="*/ 2147483647 h 21600"/>
              <a:gd name="T2" fmla="*/ 2147483647 w 30494"/>
              <a:gd name="T3" fmla="*/ 2147483647 h 21600"/>
              <a:gd name="T4" fmla="*/ 2147483647 w 30494"/>
              <a:gd name="T5" fmla="*/ 2147483647 h 21600"/>
              <a:gd name="T6" fmla="*/ 0 60000 65536"/>
              <a:gd name="T7" fmla="*/ 0 60000 65536"/>
              <a:gd name="T8" fmla="*/ 0 60000 65536"/>
              <a:gd name="T9" fmla="*/ 0 w 30494"/>
              <a:gd name="T10" fmla="*/ 0 h 21600"/>
              <a:gd name="T11" fmla="*/ 30494 w 304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494" h="21600" fill="none" extrusionOk="0">
                <a:moveTo>
                  <a:pt x="0" y="1916"/>
                </a:moveTo>
                <a:cubicBezTo>
                  <a:pt x="2795" y="653"/>
                  <a:pt x="5826" y="-1"/>
                  <a:pt x="8894" y="0"/>
                </a:cubicBezTo>
                <a:cubicBezTo>
                  <a:pt x="20823" y="0"/>
                  <a:pt x="30494" y="9670"/>
                  <a:pt x="30494" y="21600"/>
                </a:cubicBezTo>
              </a:path>
              <a:path w="30494" h="21600" stroke="0" extrusionOk="0">
                <a:moveTo>
                  <a:pt x="0" y="1916"/>
                </a:moveTo>
                <a:cubicBezTo>
                  <a:pt x="2795" y="653"/>
                  <a:pt x="5826" y="-1"/>
                  <a:pt x="8894" y="0"/>
                </a:cubicBezTo>
                <a:cubicBezTo>
                  <a:pt x="20823" y="0"/>
                  <a:pt x="30494" y="9670"/>
                  <a:pt x="30494" y="21600"/>
                </a:cubicBezTo>
                <a:lnTo>
                  <a:pt x="8894" y="21600"/>
                </a:lnTo>
                <a:close/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7901" name="Rectangle 30"/>
          <p:cNvSpPr>
            <a:spLocks noChangeArrowheads="1"/>
          </p:cNvSpPr>
          <p:nvPr/>
        </p:nvSpPr>
        <p:spPr bwMode="auto">
          <a:xfrm>
            <a:off x="2524125" y="3365500"/>
            <a:ext cx="2092325" cy="142875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7902" name="Text Box 8"/>
          <p:cNvSpPr txBox="1">
            <a:spLocks noChangeArrowheads="1"/>
          </p:cNvSpPr>
          <p:nvPr/>
        </p:nvSpPr>
        <p:spPr bwMode="auto">
          <a:xfrm>
            <a:off x="3471863" y="3287713"/>
            <a:ext cx="965200" cy="2825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 i="1"/>
              <a:t>CreER</a:t>
            </a:r>
            <a:endParaRPr lang="en-US" altLang="zh-TW" sz="1400" b="1"/>
          </a:p>
        </p:txBody>
      </p:sp>
      <p:sp>
        <p:nvSpPr>
          <p:cNvPr id="37903" name="Text Box 8"/>
          <p:cNvSpPr txBox="1">
            <a:spLocks noChangeArrowheads="1"/>
          </p:cNvSpPr>
          <p:nvPr/>
        </p:nvSpPr>
        <p:spPr bwMode="auto">
          <a:xfrm>
            <a:off x="2751138" y="3284538"/>
            <a:ext cx="628650" cy="282575"/>
          </a:xfrm>
          <a:prstGeom prst="rect">
            <a:avLst/>
          </a:prstGeom>
          <a:solidFill>
            <a:srgbClr val="FFCC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/>
              <a:t>Elas</a:t>
            </a:r>
          </a:p>
        </p:txBody>
      </p:sp>
      <p:sp>
        <p:nvSpPr>
          <p:cNvPr id="37904" name="Rectangle 33"/>
          <p:cNvSpPr>
            <a:spLocks noChangeArrowheads="1"/>
          </p:cNvSpPr>
          <p:nvPr/>
        </p:nvSpPr>
        <p:spPr bwMode="auto">
          <a:xfrm>
            <a:off x="284163" y="3395663"/>
            <a:ext cx="2092325" cy="142875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7905" name="Text Box 4"/>
          <p:cNvSpPr txBox="1">
            <a:spLocks noChangeArrowheads="1"/>
          </p:cNvSpPr>
          <p:nvPr/>
        </p:nvSpPr>
        <p:spPr bwMode="auto">
          <a:xfrm>
            <a:off x="431800" y="3290888"/>
            <a:ext cx="1752600" cy="282575"/>
          </a:xfrm>
          <a:prstGeom prst="rect">
            <a:avLst/>
          </a:prstGeom>
          <a:solidFill>
            <a:schemeClr val="bg1"/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 i="1"/>
              <a:t>LSL-KrasG12D</a:t>
            </a:r>
            <a:endParaRPr lang="en-US" altLang="zh-TW" sz="1400" b="1"/>
          </a:p>
        </p:txBody>
      </p:sp>
      <p:sp>
        <p:nvSpPr>
          <p:cNvPr id="37908" name="Line 7"/>
          <p:cNvSpPr>
            <a:spLocks noChangeShapeType="1"/>
          </p:cNvSpPr>
          <p:nvPr/>
        </p:nvSpPr>
        <p:spPr bwMode="auto">
          <a:xfrm>
            <a:off x="431800" y="1054100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16384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573016"/>
            <a:ext cx="444394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矩形 28"/>
          <p:cNvSpPr/>
          <p:nvPr/>
        </p:nvSpPr>
        <p:spPr>
          <a:xfrm>
            <a:off x="7380312" y="3212976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err="1" smtClean="0">
                <a:cs typeface="Arial" pitchFamily="34" charset="0"/>
              </a:rPr>
              <a:t>Dex</a:t>
            </a:r>
            <a:r>
              <a:rPr lang="en-US" altLang="zh-TW" b="1" dirty="0" smtClean="0">
                <a:cs typeface="Arial" pitchFamily="34" charset="0"/>
              </a:rPr>
              <a:t> treated</a:t>
            </a:r>
            <a:endParaRPr lang="zh-TW" altLang="en-US" dirty="0"/>
          </a:p>
        </p:txBody>
      </p:sp>
      <p:grpSp>
        <p:nvGrpSpPr>
          <p:cNvPr id="38" name="群組 37"/>
          <p:cNvGrpSpPr/>
          <p:nvPr/>
        </p:nvGrpSpPr>
        <p:grpSpPr>
          <a:xfrm>
            <a:off x="323528" y="1196975"/>
            <a:ext cx="8408987" cy="1987550"/>
            <a:chOff x="179388" y="1196975"/>
            <a:chExt cx="8408987" cy="1987550"/>
          </a:xfrm>
        </p:grpSpPr>
        <p:grpSp>
          <p:nvGrpSpPr>
            <p:cNvPr id="39" name="群組 3"/>
            <p:cNvGrpSpPr>
              <a:grpSpLocks/>
            </p:cNvGrpSpPr>
            <p:nvPr/>
          </p:nvGrpSpPr>
          <p:grpSpPr bwMode="auto">
            <a:xfrm>
              <a:off x="179388" y="1196975"/>
              <a:ext cx="8145484" cy="1987550"/>
              <a:chOff x="179512" y="1372995"/>
              <a:chExt cx="8145367" cy="1988419"/>
            </a:xfrm>
          </p:grpSpPr>
          <p:pic>
            <p:nvPicPr>
              <p:cNvPr id="42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1372995"/>
                <a:ext cx="5941004" cy="1983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" name="Text Box 19"/>
              <p:cNvSpPr txBox="1">
                <a:spLocks noChangeArrowheads="1"/>
              </p:cNvSpPr>
              <p:nvPr/>
            </p:nvSpPr>
            <p:spPr bwMode="auto">
              <a:xfrm>
                <a:off x="6777067" y="2048954"/>
                <a:ext cx="1547812" cy="32839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2000" b="1" dirty="0">
                    <a:solidFill>
                      <a:srgbClr val="0000FF"/>
                    </a:solidFill>
                  </a:rPr>
                  <a:t>Metastasis</a:t>
                </a:r>
              </a:p>
            </p:txBody>
          </p:sp>
          <p:sp>
            <p:nvSpPr>
              <p:cNvPr id="44" name="Text Box 19"/>
              <p:cNvSpPr txBox="1">
                <a:spLocks noChangeArrowheads="1"/>
              </p:cNvSpPr>
              <p:nvPr/>
            </p:nvSpPr>
            <p:spPr bwMode="auto">
              <a:xfrm>
                <a:off x="4616047" y="3017779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Invasive </a:t>
                </a:r>
                <a:r>
                  <a:rPr lang="en-GB" altLang="zh-TW" sz="1400" b="1" dirty="0" smtClean="0">
                    <a:solidFill>
                      <a:srgbClr val="0000FF"/>
                    </a:solidFill>
                  </a:rPr>
                  <a:t>PDAC</a:t>
                </a:r>
                <a:endParaRPr lang="en-GB" altLang="zh-TW" sz="14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45" name="Text Box 19"/>
              <p:cNvSpPr txBox="1">
                <a:spLocks noChangeArrowheads="1"/>
              </p:cNvSpPr>
              <p:nvPr/>
            </p:nvSpPr>
            <p:spPr bwMode="auto">
              <a:xfrm>
                <a:off x="2956719" y="2996952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PanIN</a:t>
                </a:r>
              </a:p>
            </p:txBody>
          </p:sp>
          <p:sp>
            <p:nvSpPr>
              <p:cNvPr id="46" name="Text Box 19"/>
              <p:cNvSpPr txBox="1">
                <a:spLocks noChangeArrowheads="1"/>
              </p:cNvSpPr>
              <p:nvPr/>
            </p:nvSpPr>
            <p:spPr bwMode="auto">
              <a:xfrm>
                <a:off x="1331640" y="2905635"/>
                <a:ext cx="2016224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Inflammatory ductal reprogramming</a:t>
                </a:r>
              </a:p>
            </p:txBody>
          </p:sp>
          <p:sp>
            <p:nvSpPr>
              <p:cNvPr id="47" name="Text Box 19"/>
              <p:cNvSpPr txBox="1">
                <a:spLocks noChangeArrowheads="1"/>
              </p:cNvSpPr>
              <p:nvPr/>
            </p:nvSpPr>
            <p:spPr bwMode="auto">
              <a:xfrm>
                <a:off x="251520" y="2910057"/>
                <a:ext cx="1224136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Normal pancreas</a:t>
                </a:r>
              </a:p>
            </p:txBody>
          </p:sp>
          <p:cxnSp>
            <p:nvCxnSpPr>
              <p:cNvPr id="48" name="直線單箭頭接點 47"/>
              <p:cNvCxnSpPr/>
              <p:nvPr/>
            </p:nvCxnSpPr>
            <p:spPr>
              <a:xfrm>
                <a:off x="6164301" y="2213150"/>
                <a:ext cx="568317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肘形接點 39"/>
            <p:cNvCxnSpPr/>
            <p:nvPr/>
          </p:nvCxnSpPr>
          <p:spPr>
            <a:xfrm>
              <a:off x="6203697" y="2451100"/>
              <a:ext cx="819403" cy="277845"/>
            </a:xfrm>
            <a:prstGeom prst="bentConnector3">
              <a:avLst/>
            </a:prstGeom>
            <a:ln w="28575">
              <a:solidFill>
                <a:srgbClr val="000066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19"/>
            <p:cNvSpPr txBox="1">
              <a:spLocks noChangeArrowheads="1"/>
            </p:cNvSpPr>
            <p:nvPr/>
          </p:nvSpPr>
          <p:spPr bwMode="auto">
            <a:xfrm>
              <a:off x="7040541" y="2569241"/>
              <a:ext cx="1547834" cy="328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2000" b="1" dirty="0" smtClean="0">
                  <a:solidFill>
                    <a:srgbClr val="0000FF"/>
                  </a:solidFill>
                </a:rPr>
                <a:t>Relapse</a:t>
              </a:r>
              <a:endParaRPr lang="en-GB" altLang="zh-TW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1524000" y="1168400"/>
            <a:ext cx="3396953" cy="2016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4" name="Text Box 3"/>
          <p:cNvSpPr txBox="1">
            <a:spLocks noChangeArrowheads="1"/>
          </p:cNvSpPr>
          <p:nvPr/>
        </p:nvSpPr>
        <p:spPr bwMode="auto">
          <a:xfrm>
            <a:off x="250825" y="115888"/>
            <a:ext cx="900169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 smtClean="0">
                <a:solidFill>
                  <a:srgbClr val="000066"/>
                </a:solidFill>
                <a:cs typeface="Arial" pitchFamily="34" charset="0"/>
              </a:rPr>
              <a:t>Activated glucocorticoid signaling can trigger KrasG12d-driven </a:t>
            </a:r>
            <a:r>
              <a:rPr lang="en-US" altLang="zh-TW" sz="3200" b="1" dirty="0" err="1" smtClean="0">
                <a:solidFill>
                  <a:srgbClr val="000066"/>
                </a:solidFill>
                <a:cs typeface="Arial" pitchFamily="34" charset="0"/>
              </a:rPr>
              <a:t>neoplasia</a:t>
            </a:r>
            <a:endParaRPr lang="en-US" altLang="zh-TW" sz="3200" b="1" dirty="0">
              <a:solidFill>
                <a:srgbClr val="000066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68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11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553075"/>
            <a:ext cx="2055813" cy="1068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7892" name="Text Box 12"/>
          <p:cNvSpPr txBox="1">
            <a:spLocks noChangeArrowheads="1"/>
          </p:cNvSpPr>
          <p:nvPr/>
        </p:nvSpPr>
        <p:spPr bwMode="auto">
          <a:xfrm>
            <a:off x="1250950" y="6580188"/>
            <a:ext cx="26733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/>
              <a:t>Elas-</a:t>
            </a:r>
            <a:r>
              <a:rPr lang="en-US" altLang="zh-TW" sz="1400" b="1" i="1"/>
              <a:t>CreER</a:t>
            </a:r>
            <a:r>
              <a:rPr lang="en-US" altLang="zh-TW" sz="1400" b="1"/>
              <a:t>:LSL-</a:t>
            </a:r>
            <a:r>
              <a:rPr lang="en-US" altLang="zh-TW" sz="1400" b="1" i="1"/>
              <a:t>Kras</a:t>
            </a:r>
            <a:r>
              <a:rPr lang="en-US" altLang="zh-TW" sz="1400" b="1"/>
              <a:t>G12D</a:t>
            </a:r>
          </a:p>
        </p:txBody>
      </p:sp>
      <p:sp>
        <p:nvSpPr>
          <p:cNvPr id="37893" name="Line 15"/>
          <p:cNvSpPr>
            <a:spLocks noChangeShapeType="1"/>
          </p:cNvSpPr>
          <p:nvPr/>
        </p:nvSpPr>
        <p:spPr bwMode="auto">
          <a:xfrm>
            <a:off x="1227138" y="5922963"/>
            <a:ext cx="454025" cy="322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7894" name="Text Box 17"/>
          <p:cNvSpPr txBox="1">
            <a:spLocks noChangeArrowheads="1"/>
          </p:cNvSpPr>
          <p:nvPr/>
        </p:nvSpPr>
        <p:spPr bwMode="auto">
          <a:xfrm>
            <a:off x="-36513" y="5516563"/>
            <a:ext cx="1317626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400"/>
              <a:t>TAM or 4OHT</a:t>
            </a:r>
          </a:p>
        </p:txBody>
      </p:sp>
      <p:sp>
        <p:nvSpPr>
          <p:cNvPr id="37895" name="Line 15"/>
          <p:cNvSpPr>
            <a:spLocks noChangeShapeType="1"/>
          </p:cNvSpPr>
          <p:nvPr/>
        </p:nvSpPr>
        <p:spPr bwMode="auto">
          <a:xfrm>
            <a:off x="1219200" y="6242050"/>
            <a:ext cx="455613" cy="323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7896" name="Text Box 17"/>
          <p:cNvSpPr txBox="1">
            <a:spLocks noChangeArrowheads="1"/>
          </p:cNvSpPr>
          <p:nvPr/>
        </p:nvSpPr>
        <p:spPr bwMode="auto">
          <a:xfrm>
            <a:off x="250825" y="6092825"/>
            <a:ext cx="12255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400" dirty="0" err="1" smtClean="0"/>
              <a:t>Dex</a:t>
            </a:r>
            <a:endParaRPr lang="en-US" altLang="zh-TW" sz="1400" dirty="0"/>
          </a:p>
        </p:txBody>
      </p:sp>
      <p:pic>
        <p:nvPicPr>
          <p:cNvPr id="37897" name="Picture 3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" y="3549650"/>
            <a:ext cx="2055813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7898" name="Picture 5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0" y="3533775"/>
            <a:ext cx="2073275" cy="1074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7899" name="Arc 9"/>
          <p:cNvSpPr>
            <a:spLocks/>
          </p:cNvSpPr>
          <p:nvPr/>
        </p:nvSpPr>
        <p:spPr bwMode="auto">
          <a:xfrm>
            <a:off x="1863725" y="4652963"/>
            <a:ext cx="652463" cy="89852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7900" name="Arc 10"/>
          <p:cNvSpPr>
            <a:spLocks/>
          </p:cNvSpPr>
          <p:nvPr/>
        </p:nvSpPr>
        <p:spPr bwMode="auto">
          <a:xfrm flipH="1">
            <a:off x="2509838" y="4646613"/>
            <a:ext cx="663575" cy="842962"/>
          </a:xfrm>
          <a:custGeom>
            <a:avLst/>
            <a:gdLst>
              <a:gd name="T0" fmla="*/ 0 w 30494"/>
              <a:gd name="T1" fmla="*/ 2147483647 h 21600"/>
              <a:gd name="T2" fmla="*/ 2147483647 w 30494"/>
              <a:gd name="T3" fmla="*/ 2147483647 h 21600"/>
              <a:gd name="T4" fmla="*/ 2147483647 w 30494"/>
              <a:gd name="T5" fmla="*/ 2147483647 h 21600"/>
              <a:gd name="T6" fmla="*/ 0 60000 65536"/>
              <a:gd name="T7" fmla="*/ 0 60000 65536"/>
              <a:gd name="T8" fmla="*/ 0 60000 65536"/>
              <a:gd name="T9" fmla="*/ 0 w 30494"/>
              <a:gd name="T10" fmla="*/ 0 h 21600"/>
              <a:gd name="T11" fmla="*/ 30494 w 304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494" h="21600" fill="none" extrusionOk="0">
                <a:moveTo>
                  <a:pt x="0" y="1916"/>
                </a:moveTo>
                <a:cubicBezTo>
                  <a:pt x="2795" y="653"/>
                  <a:pt x="5826" y="-1"/>
                  <a:pt x="8894" y="0"/>
                </a:cubicBezTo>
                <a:cubicBezTo>
                  <a:pt x="20823" y="0"/>
                  <a:pt x="30494" y="9670"/>
                  <a:pt x="30494" y="21600"/>
                </a:cubicBezTo>
              </a:path>
              <a:path w="30494" h="21600" stroke="0" extrusionOk="0">
                <a:moveTo>
                  <a:pt x="0" y="1916"/>
                </a:moveTo>
                <a:cubicBezTo>
                  <a:pt x="2795" y="653"/>
                  <a:pt x="5826" y="-1"/>
                  <a:pt x="8894" y="0"/>
                </a:cubicBezTo>
                <a:cubicBezTo>
                  <a:pt x="20823" y="0"/>
                  <a:pt x="30494" y="9670"/>
                  <a:pt x="30494" y="21600"/>
                </a:cubicBezTo>
                <a:lnTo>
                  <a:pt x="8894" y="21600"/>
                </a:lnTo>
                <a:close/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7901" name="Rectangle 30"/>
          <p:cNvSpPr>
            <a:spLocks noChangeArrowheads="1"/>
          </p:cNvSpPr>
          <p:nvPr/>
        </p:nvSpPr>
        <p:spPr bwMode="auto">
          <a:xfrm>
            <a:off x="2524125" y="3365500"/>
            <a:ext cx="2092325" cy="142875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7902" name="Text Box 8"/>
          <p:cNvSpPr txBox="1">
            <a:spLocks noChangeArrowheads="1"/>
          </p:cNvSpPr>
          <p:nvPr/>
        </p:nvSpPr>
        <p:spPr bwMode="auto">
          <a:xfrm>
            <a:off x="3471863" y="3287713"/>
            <a:ext cx="965200" cy="2825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 i="1"/>
              <a:t>CreER</a:t>
            </a:r>
            <a:endParaRPr lang="en-US" altLang="zh-TW" sz="1400" b="1"/>
          </a:p>
        </p:txBody>
      </p:sp>
      <p:sp>
        <p:nvSpPr>
          <p:cNvPr id="37903" name="Text Box 8"/>
          <p:cNvSpPr txBox="1">
            <a:spLocks noChangeArrowheads="1"/>
          </p:cNvSpPr>
          <p:nvPr/>
        </p:nvSpPr>
        <p:spPr bwMode="auto">
          <a:xfrm>
            <a:off x="2751138" y="3284538"/>
            <a:ext cx="628650" cy="282575"/>
          </a:xfrm>
          <a:prstGeom prst="rect">
            <a:avLst/>
          </a:prstGeom>
          <a:solidFill>
            <a:srgbClr val="FFCC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/>
              <a:t>Elas</a:t>
            </a:r>
          </a:p>
        </p:txBody>
      </p:sp>
      <p:sp>
        <p:nvSpPr>
          <p:cNvPr id="37904" name="Rectangle 33"/>
          <p:cNvSpPr>
            <a:spLocks noChangeArrowheads="1"/>
          </p:cNvSpPr>
          <p:nvPr/>
        </p:nvSpPr>
        <p:spPr bwMode="auto">
          <a:xfrm>
            <a:off x="284163" y="3395663"/>
            <a:ext cx="2092325" cy="142875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7905" name="Text Box 4"/>
          <p:cNvSpPr txBox="1">
            <a:spLocks noChangeArrowheads="1"/>
          </p:cNvSpPr>
          <p:nvPr/>
        </p:nvSpPr>
        <p:spPr bwMode="auto">
          <a:xfrm>
            <a:off x="431800" y="3290888"/>
            <a:ext cx="1752600" cy="282575"/>
          </a:xfrm>
          <a:prstGeom prst="rect">
            <a:avLst/>
          </a:prstGeom>
          <a:solidFill>
            <a:schemeClr val="bg1"/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 i="1"/>
              <a:t>LSL-KrasG12D</a:t>
            </a:r>
            <a:endParaRPr lang="en-US" altLang="zh-TW" sz="1400" b="1"/>
          </a:p>
        </p:txBody>
      </p:sp>
      <p:sp>
        <p:nvSpPr>
          <p:cNvPr id="37908" name="Line 7"/>
          <p:cNvSpPr>
            <a:spLocks noChangeShapeType="1"/>
          </p:cNvSpPr>
          <p:nvPr/>
        </p:nvSpPr>
        <p:spPr bwMode="auto">
          <a:xfrm>
            <a:off x="431800" y="1054100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2734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5901" y="3645024"/>
            <a:ext cx="434059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矩形 26"/>
          <p:cNvSpPr/>
          <p:nvPr/>
        </p:nvSpPr>
        <p:spPr>
          <a:xfrm>
            <a:off x="7380312" y="3212976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err="1" smtClean="0">
                <a:cs typeface="Arial" pitchFamily="34" charset="0"/>
              </a:rPr>
              <a:t>Dex</a:t>
            </a:r>
            <a:r>
              <a:rPr lang="en-US" altLang="zh-TW" b="1" dirty="0" smtClean="0">
                <a:cs typeface="Arial" pitchFamily="34" charset="0"/>
              </a:rPr>
              <a:t> treated</a:t>
            </a:r>
            <a:endParaRPr lang="zh-TW" altLang="en-US" dirty="0"/>
          </a:p>
        </p:txBody>
      </p:sp>
      <p:grpSp>
        <p:nvGrpSpPr>
          <p:cNvPr id="37" name="群組 36"/>
          <p:cNvGrpSpPr/>
          <p:nvPr/>
        </p:nvGrpSpPr>
        <p:grpSpPr>
          <a:xfrm>
            <a:off x="323528" y="1196975"/>
            <a:ext cx="8408987" cy="1987550"/>
            <a:chOff x="179388" y="1196975"/>
            <a:chExt cx="8408987" cy="1987550"/>
          </a:xfrm>
        </p:grpSpPr>
        <p:grpSp>
          <p:nvGrpSpPr>
            <p:cNvPr id="38" name="群組 3"/>
            <p:cNvGrpSpPr>
              <a:grpSpLocks/>
            </p:cNvGrpSpPr>
            <p:nvPr/>
          </p:nvGrpSpPr>
          <p:grpSpPr bwMode="auto">
            <a:xfrm>
              <a:off x="179388" y="1196975"/>
              <a:ext cx="8145484" cy="1987550"/>
              <a:chOff x="179512" y="1372995"/>
              <a:chExt cx="8145367" cy="1988419"/>
            </a:xfrm>
          </p:grpSpPr>
          <p:pic>
            <p:nvPicPr>
              <p:cNvPr id="41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1372995"/>
                <a:ext cx="5941004" cy="1983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Text Box 19"/>
              <p:cNvSpPr txBox="1">
                <a:spLocks noChangeArrowheads="1"/>
              </p:cNvSpPr>
              <p:nvPr/>
            </p:nvSpPr>
            <p:spPr bwMode="auto">
              <a:xfrm>
                <a:off x="6777067" y="2048954"/>
                <a:ext cx="1547812" cy="32839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2000" b="1" dirty="0">
                    <a:solidFill>
                      <a:srgbClr val="0000FF"/>
                    </a:solidFill>
                  </a:rPr>
                  <a:t>Metastasis</a:t>
                </a:r>
              </a:p>
            </p:txBody>
          </p:sp>
          <p:sp>
            <p:nvSpPr>
              <p:cNvPr id="43" name="Text Box 19"/>
              <p:cNvSpPr txBox="1">
                <a:spLocks noChangeArrowheads="1"/>
              </p:cNvSpPr>
              <p:nvPr/>
            </p:nvSpPr>
            <p:spPr bwMode="auto">
              <a:xfrm>
                <a:off x="4616047" y="3017779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Invasive </a:t>
                </a:r>
                <a:r>
                  <a:rPr lang="en-GB" altLang="zh-TW" sz="1400" b="1" dirty="0" smtClean="0">
                    <a:solidFill>
                      <a:srgbClr val="0000FF"/>
                    </a:solidFill>
                  </a:rPr>
                  <a:t>PDAC</a:t>
                </a:r>
                <a:endParaRPr lang="en-GB" altLang="zh-TW" sz="14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44" name="Text Box 19"/>
              <p:cNvSpPr txBox="1">
                <a:spLocks noChangeArrowheads="1"/>
              </p:cNvSpPr>
              <p:nvPr/>
            </p:nvSpPr>
            <p:spPr bwMode="auto">
              <a:xfrm>
                <a:off x="2956719" y="2996952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PanIN</a:t>
                </a:r>
              </a:p>
            </p:txBody>
          </p:sp>
          <p:sp>
            <p:nvSpPr>
              <p:cNvPr id="45" name="Text Box 19"/>
              <p:cNvSpPr txBox="1">
                <a:spLocks noChangeArrowheads="1"/>
              </p:cNvSpPr>
              <p:nvPr/>
            </p:nvSpPr>
            <p:spPr bwMode="auto">
              <a:xfrm>
                <a:off x="1331640" y="2905635"/>
                <a:ext cx="2016224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Inflammatory ductal reprogramming</a:t>
                </a:r>
              </a:p>
            </p:txBody>
          </p:sp>
          <p:sp>
            <p:nvSpPr>
              <p:cNvPr id="46" name="Text Box 19"/>
              <p:cNvSpPr txBox="1">
                <a:spLocks noChangeArrowheads="1"/>
              </p:cNvSpPr>
              <p:nvPr/>
            </p:nvSpPr>
            <p:spPr bwMode="auto">
              <a:xfrm>
                <a:off x="251520" y="2910057"/>
                <a:ext cx="1224136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Normal pancreas</a:t>
                </a:r>
              </a:p>
            </p:txBody>
          </p:sp>
          <p:cxnSp>
            <p:nvCxnSpPr>
              <p:cNvPr id="47" name="直線單箭頭接點 46"/>
              <p:cNvCxnSpPr/>
              <p:nvPr/>
            </p:nvCxnSpPr>
            <p:spPr>
              <a:xfrm>
                <a:off x="6164301" y="2213150"/>
                <a:ext cx="568317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肘形接點 38"/>
            <p:cNvCxnSpPr/>
            <p:nvPr/>
          </p:nvCxnSpPr>
          <p:spPr>
            <a:xfrm>
              <a:off x="6203697" y="2451100"/>
              <a:ext cx="819403" cy="277845"/>
            </a:xfrm>
            <a:prstGeom prst="bentConnector3">
              <a:avLst/>
            </a:prstGeom>
            <a:ln w="28575">
              <a:solidFill>
                <a:srgbClr val="000066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 Box 19"/>
            <p:cNvSpPr txBox="1">
              <a:spLocks noChangeArrowheads="1"/>
            </p:cNvSpPr>
            <p:nvPr/>
          </p:nvSpPr>
          <p:spPr bwMode="auto">
            <a:xfrm>
              <a:off x="7040541" y="2569241"/>
              <a:ext cx="1547834" cy="328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2000" b="1" dirty="0" smtClean="0">
                  <a:solidFill>
                    <a:srgbClr val="0000FF"/>
                  </a:solidFill>
                </a:rPr>
                <a:t>Relapse</a:t>
              </a:r>
              <a:endParaRPr lang="en-GB" altLang="zh-TW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1524000" y="1168400"/>
            <a:ext cx="3396953" cy="2016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4" name="Text Box 3"/>
          <p:cNvSpPr txBox="1">
            <a:spLocks noChangeArrowheads="1"/>
          </p:cNvSpPr>
          <p:nvPr/>
        </p:nvSpPr>
        <p:spPr bwMode="auto">
          <a:xfrm>
            <a:off x="250825" y="115888"/>
            <a:ext cx="900169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 smtClean="0">
                <a:solidFill>
                  <a:srgbClr val="000066"/>
                </a:solidFill>
                <a:cs typeface="Arial" pitchFamily="34" charset="0"/>
              </a:rPr>
              <a:t>Activated glucocorticoid signaling can trigger KrasG12d-driven </a:t>
            </a:r>
            <a:r>
              <a:rPr lang="en-US" altLang="zh-TW" sz="3200" b="1" dirty="0" err="1" smtClean="0">
                <a:solidFill>
                  <a:srgbClr val="000066"/>
                </a:solidFill>
                <a:cs typeface="Arial" pitchFamily="34" charset="0"/>
              </a:rPr>
              <a:t>neoplasia</a:t>
            </a:r>
            <a:endParaRPr lang="en-US" altLang="zh-TW" sz="3200" b="1" dirty="0">
              <a:solidFill>
                <a:srgbClr val="000066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074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Line 7"/>
          <p:cNvSpPr>
            <a:spLocks noChangeShapeType="1"/>
          </p:cNvSpPr>
          <p:nvPr/>
        </p:nvSpPr>
        <p:spPr bwMode="auto">
          <a:xfrm>
            <a:off x="431800" y="1054100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19462" name="圖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23950"/>
            <a:ext cx="5070475" cy="561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圖片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1438"/>
            <a:ext cx="5070475" cy="546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50825" y="115888"/>
            <a:ext cx="900169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 smtClean="0">
                <a:solidFill>
                  <a:srgbClr val="000066"/>
                </a:solidFill>
                <a:cs typeface="Arial" pitchFamily="34" charset="0"/>
              </a:rPr>
              <a:t>Activated glucocorticoid signaling can trigger KrasG12d-driven </a:t>
            </a:r>
            <a:r>
              <a:rPr lang="en-US" altLang="zh-TW" sz="3200" b="1" dirty="0" err="1" smtClean="0">
                <a:solidFill>
                  <a:srgbClr val="000066"/>
                </a:solidFill>
                <a:cs typeface="Arial" pitchFamily="34" charset="0"/>
              </a:rPr>
              <a:t>neoplasia</a:t>
            </a:r>
            <a:endParaRPr lang="en-US" altLang="zh-TW" sz="3200" b="1" dirty="0">
              <a:solidFill>
                <a:srgbClr val="000066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315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11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553075"/>
            <a:ext cx="2055813" cy="1068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16" name="Text Box 12"/>
          <p:cNvSpPr txBox="1">
            <a:spLocks noChangeArrowheads="1"/>
          </p:cNvSpPr>
          <p:nvPr/>
        </p:nvSpPr>
        <p:spPr bwMode="auto">
          <a:xfrm>
            <a:off x="971550" y="6580188"/>
            <a:ext cx="31686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 dirty="0"/>
              <a:t>Elas-</a:t>
            </a:r>
            <a:r>
              <a:rPr lang="en-US" altLang="zh-TW" sz="1400" b="1" i="1" dirty="0"/>
              <a:t>CreER</a:t>
            </a:r>
            <a:r>
              <a:rPr lang="en-US" altLang="zh-TW" sz="1400" b="1" dirty="0"/>
              <a:t>:LSL-</a:t>
            </a:r>
            <a:r>
              <a:rPr lang="en-US" altLang="zh-TW" sz="1400" b="1" i="1" dirty="0"/>
              <a:t>Kras</a:t>
            </a:r>
            <a:r>
              <a:rPr lang="en-US" altLang="zh-TW" sz="1400" b="1" dirty="0"/>
              <a:t>G12D(p53</a:t>
            </a:r>
            <a:r>
              <a:rPr lang="en-US" altLang="zh-TW" sz="1400" b="1" dirty="0" smtClean="0"/>
              <a:t>+/-)</a:t>
            </a:r>
            <a:endParaRPr lang="en-US" altLang="zh-TW" sz="1400" b="1" dirty="0"/>
          </a:p>
        </p:txBody>
      </p:sp>
      <p:sp>
        <p:nvSpPr>
          <p:cNvPr id="38917" name="Line 15"/>
          <p:cNvSpPr>
            <a:spLocks noChangeShapeType="1"/>
          </p:cNvSpPr>
          <p:nvPr/>
        </p:nvSpPr>
        <p:spPr bwMode="auto">
          <a:xfrm>
            <a:off x="1227138" y="5922963"/>
            <a:ext cx="454025" cy="322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8918" name="Text Box 17"/>
          <p:cNvSpPr txBox="1">
            <a:spLocks noChangeArrowheads="1"/>
          </p:cNvSpPr>
          <p:nvPr/>
        </p:nvSpPr>
        <p:spPr bwMode="auto">
          <a:xfrm>
            <a:off x="-36513" y="5516563"/>
            <a:ext cx="1317626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400"/>
              <a:t>TAM or 4OHT</a:t>
            </a:r>
          </a:p>
        </p:txBody>
      </p:sp>
      <p:sp>
        <p:nvSpPr>
          <p:cNvPr id="38919" name="Line 15"/>
          <p:cNvSpPr>
            <a:spLocks noChangeShapeType="1"/>
          </p:cNvSpPr>
          <p:nvPr/>
        </p:nvSpPr>
        <p:spPr bwMode="auto">
          <a:xfrm>
            <a:off x="1219200" y="6242050"/>
            <a:ext cx="455613" cy="323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38920" name="Picture 3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" y="3549650"/>
            <a:ext cx="2055813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8921" name="Picture 5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0" y="3533775"/>
            <a:ext cx="2073275" cy="1074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22" name="Arc 9"/>
          <p:cNvSpPr>
            <a:spLocks/>
          </p:cNvSpPr>
          <p:nvPr/>
        </p:nvSpPr>
        <p:spPr bwMode="auto">
          <a:xfrm>
            <a:off x="1863725" y="4652963"/>
            <a:ext cx="652463" cy="89852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8923" name="Arc 10"/>
          <p:cNvSpPr>
            <a:spLocks/>
          </p:cNvSpPr>
          <p:nvPr/>
        </p:nvSpPr>
        <p:spPr bwMode="auto">
          <a:xfrm flipH="1">
            <a:off x="2509838" y="4646613"/>
            <a:ext cx="663575" cy="842962"/>
          </a:xfrm>
          <a:custGeom>
            <a:avLst/>
            <a:gdLst>
              <a:gd name="T0" fmla="*/ 0 w 30494"/>
              <a:gd name="T1" fmla="*/ 2147483647 h 21600"/>
              <a:gd name="T2" fmla="*/ 2147483647 w 30494"/>
              <a:gd name="T3" fmla="*/ 2147483647 h 21600"/>
              <a:gd name="T4" fmla="*/ 2147483647 w 30494"/>
              <a:gd name="T5" fmla="*/ 2147483647 h 21600"/>
              <a:gd name="T6" fmla="*/ 0 60000 65536"/>
              <a:gd name="T7" fmla="*/ 0 60000 65536"/>
              <a:gd name="T8" fmla="*/ 0 60000 65536"/>
              <a:gd name="T9" fmla="*/ 0 w 30494"/>
              <a:gd name="T10" fmla="*/ 0 h 21600"/>
              <a:gd name="T11" fmla="*/ 30494 w 3049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494" h="21600" fill="none" extrusionOk="0">
                <a:moveTo>
                  <a:pt x="0" y="1916"/>
                </a:moveTo>
                <a:cubicBezTo>
                  <a:pt x="2795" y="653"/>
                  <a:pt x="5826" y="-1"/>
                  <a:pt x="8894" y="0"/>
                </a:cubicBezTo>
                <a:cubicBezTo>
                  <a:pt x="20823" y="0"/>
                  <a:pt x="30494" y="9670"/>
                  <a:pt x="30494" y="21600"/>
                </a:cubicBezTo>
              </a:path>
              <a:path w="30494" h="21600" stroke="0" extrusionOk="0">
                <a:moveTo>
                  <a:pt x="0" y="1916"/>
                </a:moveTo>
                <a:cubicBezTo>
                  <a:pt x="2795" y="653"/>
                  <a:pt x="5826" y="-1"/>
                  <a:pt x="8894" y="0"/>
                </a:cubicBezTo>
                <a:cubicBezTo>
                  <a:pt x="20823" y="0"/>
                  <a:pt x="30494" y="9670"/>
                  <a:pt x="30494" y="21600"/>
                </a:cubicBezTo>
                <a:lnTo>
                  <a:pt x="8894" y="21600"/>
                </a:lnTo>
                <a:close/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8924" name="Rectangle 30"/>
          <p:cNvSpPr>
            <a:spLocks noChangeArrowheads="1"/>
          </p:cNvSpPr>
          <p:nvPr/>
        </p:nvSpPr>
        <p:spPr bwMode="auto">
          <a:xfrm>
            <a:off x="2524125" y="3365500"/>
            <a:ext cx="2092325" cy="142875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8925" name="Text Box 8"/>
          <p:cNvSpPr txBox="1">
            <a:spLocks noChangeArrowheads="1"/>
          </p:cNvSpPr>
          <p:nvPr/>
        </p:nvSpPr>
        <p:spPr bwMode="auto">
          <a:xfrm>
            <a:off x="3471863" y="3287713"/>
            <a:ext cx="965200" cy="2825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 i="1"/>
              <a:t>CreER</a:t>
            </a:r>
            <a:endParaRPr lang="en-US" altLang="zh-TW" sz="1400" b="1"/>
          </a:p>
        </p:txBody>
      </p:sp>
      <p:sp>
        <p:nvSpPr>
          <p:cNvPr id="38926" name="Text Box 8"/>
          <p:cNvSpPr txBox="1">
            <a:spLocks noChangeArrowheads="1"/>
          </p:cNvSpPr>
          <p:nvPr/>
        </p:nvSpPr>
        <p:spPr bwMode="auto">
          <a:xfrm>
            <a:off x="2751138" y="3284538"/>
            <a:ext cx="628650" cy="282575"/>
          </a:xfrm>
          <a:prstGeom prst="rect">
            <a:avLst/>
          </a:prstGeom>
          <a:solidFill>
            <a:srgbClr val="FFCC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/>
              <a:t>Elas</a:t>
            </a:r>
          </a:p>
        </p:txBody>
      </p:sp>
      <p:sp>
        <p:nvSpPr>
          <p:cNvPr id="38927" name="Rectangle 33"/>
          <p:cNvSpPr>
            <a:spLocks noChangeArrowheads="1"/>
          </p:cNvSpPr>
          <p:nvPr/>
        </p:nvSpPr>
        <p:spPr bwMode="auto">
          <a:xfrm>
            <a:off x="284163" y="3395663"/>
            <a:ext cx="2092325" cy="142875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8928" name="Text Box 4"/>
          <p:cNvSpPr txBox="1">
            <a:spLocks noChangeArrowheads="1"/>
          </p:cNvSpPr>
          <p:nvPr/>
        </p:nvSpPr>
        <p:spPr bwMode="auto">
          <a:xfrm>
            <a:off x="431800" y="3290888"/>
            <a:ext cx="1752600" cy="282575"/>
          </a:xfrm>
          <a:prstGeom prst="rect">
            <a:avLst/>
          </a:prstGeom>
          <a:solidFill>
            <a:schemeClr val="bg1"/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 i="1"/>
              <a:t>LSL-KrasG12D</a:t>
            </a:r>
            <a:endParaRPr lang="en-US" altLang="zh-TW" sz="1400" b="1"/>
          </a:p>
        </p:txBody>
      </p:sp>
      <p:pic>
        <p:nvPicPr>
          <p:cNvPr id="38929" name="Picture 3" descr="C5BL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4963" y="5746750"/>
            <a:ext cx="2055812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30" name="Rectangle 28"/>
          <p:cNvSpPr>
            <a:spLocks noChangeArrowheads="1"/>
          </p:cNvSpPr>
          <p:nvPr/>
        </p:nvSpPr>
        <p:spPr bwMode="auto">
          <a:xfrm>
            <a:off x="3995738" y="5592763"/>
            <a:ext cx="2360612" cy="142875"/>
          </a:xfrm>
          <a:prstGeom prst="rect">
            <a:avLst/>
          </a:prstGeom>
          <a:solidFill>
            <a:srgbClr val="FFC000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8931" name="Text Box 4"/>
          <p:cNvSpPr txBox="1">
            <a:spLocks noChangeArrowheads="1"/>
          </p:cNvSpPr>
          <p:nvPr/>
        </p:nvSpPr>
        <p:spPr bwMode="auto">
          <a:xfrm>
            <a:off x="4370388" y="5508625"/>
            <a:ext cx="1503362" cy="277813"/>
          </a:xfrm>
          <a:prstGeom prst="rect">
            <a:avLst/>
          </a:prstGeom>
          <a:solidFill>
            <a:schemeClr val="bg1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1400" b="1" i="1"/>
              <a:t>p53  KO</a:t>
            </a:r>
            <a:endParaRPr lang="en-US" altLang="zh-TW" sz="1400" b="1"/>
          </a:p>
        </p:txBody>
      </p:sp>
      <p:sp>
        <p:nvSpPr>
          <p:cNvPr id="38932" name="Arc 25"/>
          <p:cNvSpPr>
            <a:spLocks/>
          </p:cNvSpPr>
          <p:nvPr/>
        </p:nvSpPr>
        <p:spPr bwMode="auto">
          <a:xfrm rot="7664593">
            <a:off x="3769519" y="5255419"/>
            <a:ext cx="1049337" cy="18954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FFC000"/>
            </a:solidFill>
            <a:prstDash val="sysDash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TW" altLang="en-US"/>
          </a:p>
        </p:txBody>
      </p:sp>
      <p:pic>
        <p:nvPicPr>
          <p:cNvPr id="38933" name="Picture 3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3275112"/>
            <a:ext cx="3527425" cy="2170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38936" name="Text Box 17"/>
          <p:cNvSpPr txBox="1">
            <a:spLocks noChangeArrowheads="1"/>
          </p:cNvSpPr>
          <p:nvPr/>
        </p:nvSpPr>
        <p:spPr bwMode="auto">
          <a:xfrm>
            <a:off x="323850" y="6092825"/>
            <a:ext cx="8461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400"/>
              <a:t>Dex</a:t>
            </a:r>
          </a:p>
        </p:txBody>
      </p:sp>
      <p:sp>
        <p:nvSpPr>
          <p:cNvPr id="38938" name="Line 7"/>
          <p:cNvSpPr>
            <a:spLocks noChangeShapeType="1"/>
          </p:cNvSpPr>
          <p:nvPr/>
        </p:nvSpPr>
        <p:spPr bwMode="auto">
          <a:xfrm>
            <a:off x="431800" y="1101725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40" name="群組 39"/>
          <p:cNvGrpSpPr/>
          <p:nvPr/>
        </p:nvGrpSpPr>
        <p:grpSpPr>
          <a:xfrm>
            <a:off x="323528" y="1196975"/>
            <a:ext cx="8408987" cy="1987550"/>
            <a:chOff x="179388" y="1196975"/>
            <a:chExt cx="8408987" cy="1987550"/>
          </a:xfrm>
        </p:grpSpPr>
        <p:grpSp>
          <p:nvGrpSpPr>
            <p:cNvPr id="41" name="群組 3"/>
            <p:cNvGrpSpPr>
              <a:grpSpLocks/>
            </p:cNvGrpSpPr>
            <p:nvPr/>
          </p:nvGrpSpPr>
          <p:grpSpPr bwMode="auto">
            <a:xfrm>
              <a:off x="179388" y="1196975"/>
              <a:ext cx="8145484" cy="1987550"/>
              <a:chOff x="179512" y="1372995"/>
              <a:chExt cx="8145367" cy="1988419"/>
            </a:xfrm>
          </p:grpSpPr>
          <p:pic>
            <p:nvPicPr>
              <p:cNvPr id="44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1372995"/>
                <a:ext cx="5941004" cy="1983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" name="Text Box 19"/>
              <p:cNvSpPr txBox="1">
                <a:spLocks noChangeArrowheads="1"/>
              </p:cNvSpPr>
              <p:nvPr/>
            </p:nvSpPr>
            <p:spPr bwMode="auto">
              <a:xfrm>
                <a:off x="6777067" y="2048954"/>
                <a:ext cx="1547812" cy="32839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2000" b="1" dirty="0">
                    <a:solidFill>
                      <a:srgbClr val="0000FF"/>
                    </a:solidFill>
                  </a:rPr>
                  <a:t>Metastasis</a:t>
                </a:r>
              </a:p>
            </p:txBody>
          </p:sp>
          <p:sp>
            <p:nvSpPr>
              <p:cNvPr id="46" name="Text Box 19"/>
              <p:cNvSpPr txBox="1">
                <a:spLocks noChangeArrowheads="1"/>
              </p:cNvSpPr>
              <p:nvPr/>
            </p:nvSpPr>
            <p:spPr bwMode="auto">
              <a:xfrm>
                <a:off x="4616047" y="3017779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Invasive </a:t>
                </a:r>
                <a:r>
                  <a:rPr lang="en-GB" altLang="zh-TW" sz="1400" b="1" dirty="0" smtClean="0">
                    <a:solidFill>
                      <a:srgbClr val="0000FF"/>
                    </a:solidFill>
                  </a:rPr>
                  <a:t>PDAC</a:t>
                </a:r>
                <a:endParaRPr lang="en-GB" altLang="zh-TW" sz="14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47" name="Text Box 19"/>
              <p:cNvSpPr txBox="1">
                <a:spLocks noChangeArrowheads="1"/>
              </p:cNvSpPr>
              <p:nvPr/>
            </p:nvSpPr>
            <p:spPr bwMode="auto">
              <a:xfrm>
                <a:off x="2956719" y="2996952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PanIN</a:t>
                </a:r>
              </a:p>
            </p:txBody>
          </p:sp>
          <p:sp>
            <p:nvSpPr>
              <p:cNvPr id="48" name="Text Box 19"/>
              <p:cNvSpPr txBox="1">
                <a:spLocks noChangeArrowheads="1"/>
              </p:cNvSpPr>
              <p:nvPr/>
            </p:nvSpPr>
            <p:spPr bwMode="auto">
              <a:xfrm>
                <a:off x="1331640" y="2905635"/>
                <a:ext cx="2016224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Inflammatory ductal reprogramming</a:t>
                </a:r>
              </a:p>
            </p:txBody>
          </p:sp>
          <p:sp>
            <p:nvSpPr>
              <p:cNvPr id="49" name="Text Box 19"/>
              <p:cNvSpPr txBox="1">
                <a:spLocks noChangeArrowheads="1"/>
              </p:cNvSpPr>
              <p:nvPr/>
            </p:nvSpPr>
            <p:spPr bwMode="auto">
              <a:xfrm>
                <a:off x="251520" y="2910057"/>
                <a:ext cx="1224136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Normal pancreas</a:t>
                </a:r>
              </a:p>
            </p:txBody>
          </p:sp>
          <p:cxnSp>
            <p:nvCxnSpPr>
              <p:cNvPr id="50" name="直線單箭頭接點 49"/>
              <p:cNvCxnSpPr/>
              <p:nvPr/>
            </p:nvCxnSpPr>
            <p:spPr>
              <a:xfrm>
                <a:off x="6164301" y="2213150"/>
                <a:ext cx="568317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肘形接點 41"/>
            <p:cNvCxnSpPr/>
            <p:nvPr/>
          </p:nvCxnSpPr>
          <p:spPr>
            <a:xfrm>
              <a:off x="6203697" y="2451100"/>
              <a:ext cx="819403" cy="277845"/>
            </a:xfrm>
            <a:prstGeom prst="bentConnector3">
              <a:avLst/>
            </a:prstGeom>
            <a:ln w="28575">
              <a:solidFill>
                <a:srgbClr val="000066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 Box 19"/>
            <p:cNvSpPr txBox="1">
              <a:spLocks noChangeArrowheads="1"/>
            </p:cNvSpPr>
            <p:nvPr/>
          </p:nvSpPr>
          <p:spPr bwMode="auto">
            <a:xfrm>
              <a:off x="7040541" y="2569241"/>
              <a:ext cx="1547834" cy="328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2000" b="1" dirty="0" smtClean="0">
                  <a:solidFill>
                    <a:srgbClr val="0000FF"/>
                  </a:solidFill>
                </a:rPr>
                <a:t>Relapse</a:t>
              </a:r>
              <a:endParaRPr lang="en-GB" altLang="zh-TW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3263279" y="1168400"/>
            <a:ext cx="3396953" cy="2016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37" name="Text Box 3"/>
          <p:cNvSpPr txBox="1">
            <a:spLocks noChangeArrowheads="1"/>
          </p:cNvSpPr>
          <p:nvPr/>
        </p:nvSpPr>
        <p:spPr bwMode="auto">
          <a:xfrm>
            <a:off x="250825" y="115888"/>
            <a:ext cx="900169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 smtClean="0">
                <a:solidFill>
                  <a:srgbClr val="000066"/>
                </a:solidFill>
                <a:cs typeface="Arial" pitchFamily="34" charset="0"/>
              </a:rPr>
              <a:t>Activated glucocorticoid signaling can trigger KrasG12d-driven PDAC</a:t>
            </a:r>
            <a:endParaRPr lang="en-US" altLang="zh-TW" sz="3200" b="1" dirty="0">
              <a:solidFill>
                <a:srgbClr val="000066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211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38" name="Line 7"/>
          <p:cNvSpPr>
            <a:spLocks noChangeShapeType="1"/>
          </p:cNvSpPr>
          <p:nvPr/>
        </p:nvSpPr>
        <p:spPr bwMode="auto">
          <a:xfrm>
            <a:off x="431800" y="1101725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7646640" y="4266649"/>
            <a:ext cx="12961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600" b="1" dirty="0" smtClean="0">
                <a:solidFill>
                  <a:srgbClr val="000066"/>
                </a:solidFill>
              </a:rPr>
              <a:t>Liver metastasis</a:t>
            </a:r>
            <a:endParaRPr lang="en-US" altLang="zh-TW" sz="1600" b="1" dirty="0">
              <a:solidFill>
                <a:srgbClr val="000066"/>
              </a:solidFill>
            </a:endParaRP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7462891" y="5588951"/>
            <a:ext cx="168110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600" b="1" dirty="0" smtClean="0">
                <a:solidFill>
                  <a:srgbClr val="000066"/>
                </a:solidFill>
              </a:rPr>
              <a:t>Lung metastasis</a:t>
            </a:r>
            <a:endParaRPr lang="en-US" altLang="zh-TW" sz="1600" b="1" dirty="0">
              <a:solidFill>
                <a:srgbClr val="000066"/>
              </a:solidFill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611560" y="3716566"/>
            <a:ext cx="7020272" cy="2788219"/>
            <a:chOff x="611560" y="3716566"/>
            <a:chExt cx="7020272" cy="2788219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1560" y="3772397"/>
              <a:ext cx="7020272" cy="26765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矩形 1"/>
            <p:cNvSpPr/>
            <p:nvPr/>
          </p:nvSpPr>
          <p:spPr>
            <a:xfrm>
              <a:off x="611560" y="3716566"/>
              <a:ext cx="3510136" cy="27882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0" name="群組 33"/>
          <p:cNvGrpSpPr>
            <a:grpSpLocks/>
          </p:cNvGrpSpPr>
          <p:nvPr/>
        </p:nvGrpSpPr>
        <p:grpSpPr bwMode="auto">
          <a:xfrm>
            <a:off x="195232" y="3356992"/>
            <a:ext cx="3728696" cy="3091964"/>
            <a:chOff x="12312003" y="36184307"/>
            <a:chExt cx="3097934" cy="2592288"/>
          </a:xfrm>
        </p:grpSpPr>
        <p:pic>
          <p:nvPicPr>
            <p:cNvPr id="30" name="Picture 1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0095" y="36616355"/>
              <a:ext cx="1434691" cy="1075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1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04194" y="37721764"/>
              <a:ext cx="1406491" cy="1054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2" name="直線接點 36"/>
            <p:cNvCxnSpPr>
              <a:cxnSpLocks noChangeShapeType="1"/>
            </p:cNvCxnSpPr>
            <p:nvPr/>
          </p:nvCxnSpPr>
          <p:spPr bwMode="auto">
            <a:xfrm>
              <a:off x="12490095" y="36400331"/>
              <a:ext cx="2919842" cy="0"/>
            </a:xfrm>
            <a:prstGeom prst="lin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" name="文字方塊 244"/>
            <p:cNvSpPr txBox="1">
              <a:spLocks noChangeArrowheads="1"/>
            </p:cNvSpPr>
            <p:nvPr/>
          </p:nvSpPr>
          <p:spPr bwMode="auto">
            <a:xfrm>
              <a:off x="13234050" y="36184307"/>
              <a:ext cx="138379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algn="ctr" eaLnBrk="1" hangingPunct="1"/>
              <a:r>
                <a:rPr lang="en-US" altLang="zh-TW" sz="800" b="1">
                  <a:latin typeface="Arial Black" pitchFamily="34" charset="0"/>
                </a:rPr>
                <a:t>EKP+DEX</a:t>
              </a:r>
              <a:endParaRPr lang="zh-TW" altLang="en-US" sz="800" b="1">
                <a:latin typeface="Arial Black" pitchFamily="34" charset="0"/>
              </a:endParaRPr>
            </a:p>
          </p:txBody>
        </p:sp>
        <p:sp>
          <p:nvSpPr>
            <p:cNvPr id="34" name="文字方塊 244"/>
            <p:cNvSpPr txBox="1">
              <a:spLocks noChangeArrowheads="1"/>
            </p:cNvSpPr>
            <p:nvPr/>
          </p:nvSpPr>
          <p:spPr bwMode="auto">
            <a:xfrm>
              <a:off x="12504194" y="36400331"/>
              <a:ext cx="140649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algn="ctr" eaLnBrk="1" hangingPunct="1"/>
              <a:r>
                <a:rPr lang="en-US" altLang="zh-TW" sz="800" b="1">
                  <a:latin typeface="Arial Black" pitchFamily="34" charset="0"/>
                </a:rPr>
                <a:t>Invasive Ca</a:t>
              </a:r>
              <a:endParaRPr lang="zh-TW" altLang="en-US" sz="800" b="1">
                <a:latin typeface="Arial Black" pitchFamily="34" charset="0"/>
              </a:endParaRPr>
            </a:p>
          </p:txBody>
        </p:sp>
        <p:sp>
          <p:nvSpPr>
            <p:cNvPr id="35" name="文字方塊 39"/>
            <p:cNvSpPr txBox="1">
              <a:spLocks noChangeArrowheads="1"/>
            </p:cNvSpPr>
            <p:nvPr/>
          </p:nvSpPr>
          <p:spPr bwMode="auto">
            <a:xfrm rot="-5400000">
              <a:off x="12202358" y="37112142"/>
              <a:ext cx="43473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 sz="800" b="1">
                  <a:latin typeface="Arial Black" pitchFamily="34" charset="0"/>
                </a:rPr>
                <a:t>H&amp;E</a:t>
              </a:r>
              <a:endParaRPr lang="zh-TW" altLang="en-US" sz="800" b="1">
                <a:latin typeface="Arial Black" pitchFamily="34" charset="0"/>
              </a:endParaRPr>
            </a:p>
          </p:txBody>
        </p:sp>
        <p:sp>
          <p:nvSpPr>
            <p:cNvPr id="36" name="文字方塊 40"/>
            <p:cNvSpPr txBox="1">
              <a:spLocks noChangeArrowheads="1"/>
            </p:cNvSpPr>
            <p:nvPr/>
          </p:nvSpPr>
          <p:spPr bwMode="auto">
            <a:xfrm rot="-5400000">
              <a:off x="12105376" y="38116721"/>
              <a:ext cx="62869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 sz="800" b="1">
                  <a:latin typeface="Arial Black" pitchFamily="34" charset="0"/>
                </a:rPr>
                <a:t>Globo H</a:t>
              </a:r>
              <a:endParaRPr lang="zh-TW" altLang="en-US" sz="800" b="1">
                <a:latin typeface="Arial Black" pitchFamily="34" charset="0"/>
              </a:endParaRPr>
            </a:p>
          </p:txBody>
        </p:sp>
        <p:pic>
          <p:nvPicPr>
            <p:cNvPr id="37" name="Picture 1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75245" y="36616355"/>
              <a:ext cx="1434692" cy="1075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文字方塊 244"/>
            <p:cNvSpPr txBox="1">
              <a:spLocks noChangeArrowheads="1"/>
            </p:cNvSpPr>
            <p:nvPr/>
          </p:nvSpPr>
          <p:spPr bwMode="auto">
            <a:xfrm>
              <a:off x="14003446" y="36400331"/>
              <a:ext cx="140649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algn="ctr" eaLnBrk="1" hangingPunct="1"/>
              <a:r>
                <a:rPr lang="en-US" altLang="zh-TW" sz="800" b="1">
                  <a:latin typeface="Arial Black" pitchFamily="34" charset="0"/>
                </a:rPr>
                <a:t>Metastatic Ca</a:t>
              </a:r>
              <a:endParaRPr lang="zh-TW" altLang="en-US" sz="800" b="1">
                <a:latin typeface="Arial Black" pitchFamily="34" charset="0"/>
              </a:endParaRPr>
            </a:p>
          </p:txBody>
        </p:sp>
        <p:pic>
          <p:nvPicPr>
            <p:cNvPr id="39" name="Picture 1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75245" y="37727660"/>
              <a:ext cx="1398629" cy="1048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0" name="群組 39"/>
          <p:cNvGrpSpPr/>
          <p:nvPr/>
        </p:nvGrpSpPr>
        <p:grpSpPr>
          <a:xfrm>
            <a:off x="323528" y="1196975"/>
            <a:ext cx="8408987" cy="1987550"/>
            <a:chOff x="179388" y="1196975"/>
            <a:chExt cx="8408987" cy="1987550"/>
          </a:xfrm>
        </p:grpSpPr>
        <p:grpSp>
          <p:nvGrpSpPr>
            <p:cNvPr id="41" name="群組 3"/>
            <p:cNvGrpSpPr>
              <a:grpSpLocks/>
            </p:cNvGrpSpPr>
            <p:nvPr/>
          </p:nvGrpSpPr>
          <p:grpSpPr bwMode="auto">
            <a:xfrm>
              <a:off x="179388" y="1196975"/>
              <a:ext cx="8145484" cy="1987550"/>
              <a:chOff x="179512" y="1372995"/>
              <a:chExt cx="8145367" cy="1988419"/>
            </a:xfrm>
          </p:grpSpPr>
          <p:pic>
            <p:nvPicPr>
              <p:cNvPr id="44" name="Picture 3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1372995"/>
                <a:ext cx="5941004" cy="1983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" name="Text Box 19"/>
              <p:cNvSpPr txBox="1">
                <a:spLocks noChangeArrowheads="1"/>
              </p:cNvSpPr>
              <p:nvPr/>
            </p:nvSpPr>
            <p:spPr bwMode="auto">
              <a:xfrm>
                <a:off x="6777067" y="2048954"/>
                <a:ext cx="1547812" cy="32839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2000" b="1" dirty="0">
                    <a:solidFill>
                      <a:srgbClr val="0000FF"/>
                    </a:solidFill>
                  </a:rPr>
                  <a:t>Metastasis</a:t>
                </a:r>
              </a:p>
            </p:txBody>
          </p:sp>
          <p:sp>
            <p:nvSpPr>
              <p:cNvPr id="46" name="Text Box 19"/>
              <p:cNvSpPr txBox="1">
                <a:spLocks noChangeArrowheads="1"/>
              </p:cNvSpPr>
              <p:nvPr/>
            </p:nvSpPr>
            <p:spPr bwMode="auto">
              <a:xfrm>
                <a:off x="4616047" y="3017779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Invasive </a:t>
                </a:r>
                <a:r>
                  <a:rPr lang="en-GB" altLang="zh-TW" sz="1400" b="1" dirty="0" smtClean="0">
                    <a:solidFill>
                      <a:srgbClr val="0000FF"/>
                    </a:solidFill>
                  </a:rPr>
                  <a:t>PDAC</a:t>
                </a:r>
                <a:endParaRPr lang="en-GB" altLang="zh-TW" sz="14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47" name="Text Box 19"/>
              <p:cNvSpPr txBox="1">
                <a:spLocks noChangeArrowheads="1"/>
              </p:cNvSpPr>
              <p:nvPr/>
            </p:nvSpPr>
            <p:spPr bwMode="auto">
              <a:xfrm>
                <a:off x="2956719" y="2996952"/>
                <a:ext cx="1547812" cy="2359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PanIN</a:t>
                </a:r>
              </a:p>
            </p:txBody>
          </p:sp>
          <p:sp>
            <p:nvSpPr>
              <p:cNvPr id="48" name="Text Box 19"/>
              <p:cNvSpPr txBox="1">
                <a:spLocks noChangeArrowheads="1"/>
              </p:cNvSpPr>
              <p:nvPr/>
            </p:nvSpPr>
            <p:spPr bwMode="auto">
              <a:xfrm>
                <a:off x="1331640" y="2905635"/>
                <a:ext cx="2016224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>
                    <a:solidFill>
                      <a:srgbClr val="0000FF"/>
                    </a:solidFill>
                  </a:rPr>
                  <a:t>Inflammatory ductal reprogramming</a:t>
                </a:r>
              </a:p>
            </p:txBody>
          </p:sp>
          <p:sp>
            <p:nvSpPr>
              <p:cNvPr id="49" name="Text Box 19"/>
              <p:cNvSpPr txBox="1">
                <a:spLocks noChangeArrowheads="1"/>
              </p:cNvSpPr>
              <p:nvPr/>
            </p:nvSpPr>
            <p:spPr bwMode="auto">
              <a:xfrm>
                <a:off x="251520" y="2910057"/>
                <a:ext cx="1224136" cy="4513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20272" tIns="10136" rIns="20272" bIns="10136">
                <a:spAutoFit/>
              </a:bodyPr>
              <a:lstStyle>
                <a:lvl1pPr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1pPr>
                <a:lvl2pPr marL="742950" indent="-28575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2pPr>
                <a:lvl3pPr marL="11430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3pPr>
                <a:lvl4pPr marL="16002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4pPr>
                <a:lvl5pPr marL="2057400" indent="-228600" defTabSz="203200" eaLnBrk="0" hangingPunct="0"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5pPr>
                <a:lvl6pPr marL="25146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6pPr>
                <a:lvl7pPr marL="29718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7pPr>
                <a:lvl8pPr marL="34290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8pPr>
                <a:lvl9pPr marL="3886200" indent="-228600" defTabSz="2032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itchFamily="34" charset="0"/>
                    <a:ea typeface="新細明體" pitchFamily="18" charset="-12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GB" altLang="zh-TW" sz="1400" b="1" dirty="0">
                    <a:solidFill>
                      <a:srgbClr val="0000FF"/>
                    </a:solidFill>
                  </a:rPr>
                  <a:t>Normal pancreas</a:t>
                </a:r>
              </a:p>
            </p:txBody>
          </p:sp>
          <p:cxnSp>
            <p:nvCxnSpPr>
              <p:cNvPr id="50" name="直線單箭頭接點 49"/>
              <p:cNvCxnSpPr/>
              <p:nvPr/>
            </p:nvCxnSpPr>
            <p:spPr>
              <a:xfrm>
                <a:off x="6164301" y="2213150"/>
                <a:ext cx="568317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肘形接點 41"/>
            <p:cNvCxnSpPr/>
            <p:nvPr/>
          </p:nvCxnSpPr>
          <p:spPr>
            <a:xfrm>
              <a:off x="6203697" y="2451100"/>
              <a:ext cx="819403" cy="277845"/>
            </a:xfrm>
            <a:prstGeom prst="bentConnector3">
              <a:avLst/>
            </a:prstGeom>
            <a:ln w="28575">
              <a:solidFill>
                <a:srgbClr val="000066"/>
              </a:solidFill>
              <a:prstDash val="sys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 Box 19"/>
            <p:cNvSpPr txBox="1">
              <a:spLocks noChangeArrowheads="1"/>
            </p:cNvSpPr>
            <p:nvPr/>
          </p:nvSpPr>
          <p:spPr bwMode="auto">
            <a:xfrm>
              <a:off x="7040541" y="2569241"/>
              <a:ext cx="1547834" cy="328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0272" tIns="10136" rIns="20272" bIns="10136">
              <a:spAutoFit/>
            </a:bodyPr>
            <a:lstStyle>
              <a:lvl1pPr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defTabSz="2032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defTabSz="2032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zh-TW" sz="2000" b="1" dirty="0" smtClean="0">
                  <a:solidFill>
                    <a:srgbClr val="0000FF"/>
                  </a:solidFill>
                </a:rPr>
                <a:t>Relapse</a:t>
              </a:r>
              <a:endParaRPr lang="en-GB" altLang="zh-TW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3263279" y="1168400"/>
            <a:ext cx="3396953" cy="2016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3" name="Text Box 3"/>
          <p:cNvSpPr txBox="1">
            <a:spLocks noChangeArrowheads="1"/>
          </p:cNvSpPr>
          <p:nvPr/>
        </p:nvSpPr>
        <p:spPr bwMode="auto">
          <a:xfrm>
            <a:off x="250825" y="115888"/>
            <a:ext cx="900169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 smtClean="0">
                <a:solidFill>
                  <a:srgbClr val="000066"/>
                </a:solidFill>
                <a:cs typeface="Arial" pitchFamily="34" charset="0"/>
              </a:rPr>
              <a:t>Activated glucocorticoid signaling can trigger KrasG12d-driven PDAC</a:t>
            </a:r>
            <a:endParaRPr lang="en-US" altLang="zh-TW" sz="3200" b="1" dirty="0">
              <a:solidFill>
                <a:srgbClr val="000066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677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Line 7"/>
          <p:cNvSpPr>
            <a:spLocks noChangeShapeType="1"/>
          </p:cNvSpPr>
          <p:nvPr/>
        </p:nvSpPr>
        <p:spPr bwMode="auto">
          <a:xfrm>
            <a:off x="431800" y="1054100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1508" name="Text Box 3"/>
          <p:cNvSpPr txBox="1">
            <a:spLocks noChangeArrowheads="1"/>
          </p:cNvSpPr>
          <p:nvPr/>
        </p:nvSpPr>
        <p:spPr bwMode="auto">
          <a:xfrm>
            <a:off x="34925" y="47625"/>
            <a:ext cx="90741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TW" sz="3200" b="1" dirty="0" smtClean="0">
                <a:solidFill>
                  <a:srgbClr val="000066"/>
                </a:solidFill>
              </a:rPr>
              <a:t>Pancreatitis promoted </a:t>
            </a:r>
            <a:r>
              <a:rPr lang="en-US" altLang="zh-TW" sz="3200" b="1" dirty="0">
                <a:solidFill>
                  <a:srgbClr val="000066"/>
                </a:solidFill>
              </a:rPr>
              <a:t>Kras</a:t>
            </a:r>
            <a:r>
              <a:rPr lang="en-US" altLang="zh-TW" sz="3200" b="1" baseline="30000" dirty="0">
                <a:solidFill>
                  <a:srgbClr val="000066"/>
                </a:solidFill>
              </a:rPr>
              <a:t>G12D</a:t>
            </a:r>
            <a:r>
              <a:rPr lang="en-US" altLang="zh-TW" sz="3200" b="1" dirty="0">
                <a:solidFill>
                  <a:srgbClr val="000066"/>
                </a:solidFill>
              </a:rPr>
              <a:t>-driven carcinogenesis via activation of </a:t>
            </a:r>
            <a:r>
              <a:rPr lang="en-US" altLang="zh-TW" sz="3200" b="1" dirty="0" err="1">
                <a:solidFill>
                  <a:srgbClr val="000066"/>
                </a:solidFill>
              </a:rPr>
              <a:t>Src</a:t>
            </a:r>
            <a:r>
              <a:rPr lang="en-US" altLang="zh-TW" sz="3200" b="1" dirty="0">
                <a:solidFill>
                  <a:srgbClr val="000066"/>
                </a:solidFill>
              </a:rPr>
              <a:t> signaling</a:t>
            </a:r>
          </a:p>
        </p:txBody>
      </p:sp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412776"/>
            <a:ext cx="8535442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7157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2" name="Line 5"/>
          <p:cNvSpPr>
            <a:spLocks noChangeShapeType="1"/>
          </p:cNvSpPr>
          <p:nvPr/>
        </p:nvSpPr>
        <p:spPr bwMode="auto">
          <a:xfrm>
            <a:off x="120650" y="1125538"/>
            <a:ext cx="8839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0977" name="Rectangle 203"/>
          <p:cNvSpPr>
            <a:spLocks/>
          </p:cNvSpPr>
          <p:nvPr/>
        </p:nvSpPr>
        <p:spPr bwMode="auto">
          <a:xfrm>
            <a:off x="179388" y="36513"/>
            <a:ext cx="8785225" cy="10874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101115" tIns="50557" rIns="101115" bIns="50557">
            <a:spAutoFit/>
          </a:bodyPr>
          <a:lstStyle/>
          <a:p>
            <a:pPr algn="ctr" defTabSz="1011238"/>
            <a:r>
              <a:rPr lang="en-US" altLang="zh-TW" sz="3200" b="1" dirty="0">
                <a:solidFill>
                  <a:srgbClr val="000076"/>
                </a:solidFill>
                <a:cs typeface="Arial" pitchFamily="34" charset="0"/>
              </a:rPr>
              <a:t>Activation of c-</a:t>
            </a:r>
            <a:r>
              <a:rPr lang="en-US" altLang="zh-TW" sz="3200" b="1" dirty="0" err="1">
                <a:solidFill>
                  <a:srgbClr val="000076"/>
                </a:solidFill>
                <a:cs typeface="Arial" pitchFamily="34" charset="0"/>
              </a:rPr>
              <a:t>Src</a:t>
            </a:r>
            <a:r>
              <a:rPr lang="en-US" altLang="zh-TW" sz="3200" b="1" dirty="0">
                <a:solidFill>
                  <a:srgbClr val="000076"/>
                </a:solidFill>
                <a:cs typeface="Arial" pitchFamily="34" charset="0"/>
              </a:rPr>
              <a:t> mediates neoplasia </a:t>
            </a:r>
            <a:r>
              <a:rPr lang="en-US" altLang="zh-TW" sz="3200" b="1" dirty="0">
                <a:solidFill>
                  <a:srgbClr val="000076"/>
                </a:solidFill>
                <a:ea typeface="儷黑 Pro"/>
                <a:cs typeface="Arial" pitchFamily="34" charset="0"/>
              </a:rPr>
              <a:t>development promoted by </a:t>
            </a:r>
            <a:r>
              <a:rPr lang="en-US" altLang="zh-TW" sz="3200" b="1" dirty="0">
                <a:solidFill>
                  <a:srgbClr val="000076"/>
                </a:solidFill>
                <a:cs typeface="Arial" pitchFamily="34" charset="0"/>
              </a:rPr>
              <a:t>glucocorticoids</a:t>
            </a:r>
            <a:endParaRPr lang="en-US" altLang="zh-TW" sz="3200" b="1" dirty="0">
              <a:solidFill>
                <a:srgbClr val="000076"/>
              </a:solidFill>
              <a:ea typeface="儷黑 Pro"/>
              <a:cs typeface="儷黑 Pro"/>
            </a:endParaRPr>
          </a:p>
        </p:txBody>
      </p:sp>
      <p:pic>
        <p:nvPicPr>
          <p:cNvPr id="2775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96752"/>
            <a:ext cx="5184576" cy="2383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751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1484784"/>
            <a:ext cx="3051692" cy="19794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7751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69974" y="3579928"/>
            <a:ext cx="5554353" cy="3278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0648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7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7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Line 7"/>
          <p:cNvSpPr>
            <a:spLocks noChangeShapeType="1"/>
          </p:cNvSpPr>
          <p:nvPr/>
        </p:nvSpPr>
        <p:spPr bwMode="auto">
          <a:xfrm>
            <a:off x="431800" y="1054100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2535" name="Text Box 3"/>
          <p:cNvSpPr txBox="1">
            <a:spLocks noChangeArrowheads="1"/>
          </p:cNvSpPr>
          <p:nvPr/>
        </p:nvSpPr>
        <p:spPr bwMode="auto">
          <a:xfrm>
            <a:off x="34925" y="47625"/>
            <a:ext cx="90741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TW" sz="3200" b="1" dirty="0" err="1" smtClean="0">
                <a:solidFill>
                  <a:srgbClr val="000066"/>
                </a:solidFill>
                <a:cs typeface="Arial" pitchFamily="34" charset="0"/>
              </a:rPr>
              <a:t>Src</a:t>
            </a:r>
            <a:r>
              <a:rPr lang="en-US" altLang="zh-TW" sz="3200" b="1" dirty="0" smtClean="0">
                <a:solidFill>
                  <a:srgbClr val="000066"/>
                </a:solidFill>
                <a:cs typeface="Arial" pitchFamily="34" charset="0"/>
              </a:rPr>
              <a:t> inhibitors suppressed KrasG12D-driven carcinogenesis promoted by glucocorticoids</a:t>
            </a:r>
            <a:endParaRPr lang="en-US" altLang="zh-TW" sz="3200" b="1" dirty="0">
              <a:solidFill>
                <a:srgbClr val="000066"/>
              </a:solidFill>
              <a:cs typeface="Arial" pitchFamily="34" charset="0"/>
            </a:endParaRPr>
          </a:p>
        </p:txBody>
      </p:sp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25600"/>
            <a:ext cx="296227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130077"/>
            <a:ext cx="29257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9277"/>
            <a:ext cx="6624736" cy="4476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983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Line 7"/>
          <p:cNvSpPr>
            <a:spLocks noChangeShapeType="1"/>
          </p:cNvSpPr>
          <p:nvPr/>
        </p:nvSpPr>
        <p:spPr bwMode="auto">
          <a:xfrm>
            <a:off x="431800" y="1054100"/>
            <a:ext cx="841533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16" y="1556792"/>
            <a:ext cx="8408041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03"/>
          <p:cNvSpPr>
            <a:spLocks/>
          </p:cNvSpPr>
          <p:nvPr/>
        </p:nvSpPr>
        <p:spPr bwMode="auto">
          <a:xfrm>
            <a:off x="179388" y="36513"/>
            <a:ext cx="8785225" cy="10874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101115" tIns="50557" rIns="101115" bIns="50557">
            <a:spAutoFit/>
          </a:bodyPr>
          <a:lstStyle/>
          <a:p>
            <a:pPr algn="ctr" defTabSz="1011238"/>
            <a:r>
              <a:rPr lang="en-US" altLang="zh-TW" sz="3200" b="1" dirty="0" err="1" smtClean="0">
                <a:solidFill>
                  <a:srgbClr val="000076"/>
                </a:solidFill>
                <a:cs typeface="Arial" pitchFamily="34" charset="0"/>
              </a:rPr>
              <a:t>Activatated</a:t>
            </a:r>
            <a:r>
              <a:rPr lang="en-US" altLang="zh-TW" sz="3200" b="1" dirty="0" smtClean="0">
                <a:solidFill>
                  <a:srgbClr val="000076"/>
                </a:solidFill>
                <a:cs typeface="Arial" pitchFamily="34" charset="0"/>
              </a:rPr>
              <a:t> c-</a:t>
            </a:r>
            <a:r>
              <a:rPr lang="en-US" altLang="zh-TW" sz="3200" b="1" dirty="0" err="1" smtClean="0">
                <a:solidFill>
                  <a:srgbClr val="000076"/>
                </a:solidFill>
                <a:cs typeface="Arial" pitchFamily="34" charset="0"/>
              </a:rPr>
              <a:t>Src</a:t>
            </a:r>
            <a:r>
              <a:rPr lang="en-US" altLang="zh-TW" sz="3200" b="1" dirty="0" smtClean="0">
                <a:solidFill>
                  <a:srgbClr val="000076"/>
                </a:solidFill>
                <a:cs typeface="Arial" pitchFamily="34" charset="0"/>
              </a:rPr>
              <a:t> </a:t>
            </a:r>
            <a:r>
              <a:rPr lang="en-US" altLang="zh-TW" sz="3200" b="1" dirty="0" smtClean="0">
                <a:solidFill>
                  <a:srgbClr val="000076"/>
                </a:solidFill>
                <a:ea typeface="儷黑 Pro"/>
                <a:cs typeface="Arial" pitchFamily="34" charset="0"/>
              </a:rPr>
              <a:t>was associated with nuclear </a:t>
            </a:r>
            <a:r>
              <a:rPr lang="en-US" altLang="zh-TW" sz="3200" b="1" dirty="0" smtClean="0">
                <a:solidFill>
                  <a:srgbClr val="000076"/>
                </a:solidFill>
                <a:cs typeface="Arial" pitchFamily="34" charset="0"/>
              </a:rPr>
              <a:t>GR in PDAC patients</a:t>
            </a:r>
            <a:endParaRPr lang="en-US" altLang="zh-TW" sz="3200" b="1" dirty="0">
              <a:solidFill>
                <a:srgbClr val="000076"/>
              </a:solidFill>
              <a:ea typeface="儷黑 Pro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032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7" name="Rectangle 203"/>
          <p:cNvSpPr>
            <a:spLocks/>
          </p:cNvSpPr>
          <p:nvPr/>
        </p:nvSpPr>
        <p:spPr bwMode="auto">
          <a:xfrm>
            <a:off x="179388" y="0"/>
            <a:ext cx="8785225" cy="10874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101115" tIns="50557" rIns="101115" bIns="50557">
            <a:spAutoFit/>
          </a:bodyPr>
          <a:lstStyle/>
          <a:p>
            <a:pPr algn="ctr" defTabSz="1011238"/>
            <a:r>
              <a:rPr lang="en-US" altLang="zh-TW" sz="3200" b="1" dirty="0" smtClean="0">
                <a:solidFill>
                  <a:srgbClr val="000076"/>
                </a:solidFill>
                <a:cs typeface="Arial" pitchFamily="34" charset="0"/>
              </a:rPr>
              <a:t>Glucocorticoids</a:t>
            </a:r>
            <a:r>
              <a:rPr lang="en-US" altLang="zh-TW" sz="3200" b="1" dirty="0" smtClean="0">
                <a:solidFill>
                  <a:srgbClr val="000076"/>
                </a:solidFill>
                <a:ea typeface="儷黑 Pro"/>
                <a:cs typeface="Arial" pitchFamily="34" charset="0"/>
              </a:rPr>
              <a:t> </a:t>
            </a:r>
            <a:r>
              <a:rPr lang="en-US" altLang="zh-TW" sz="3200" b="1" dirty="0">
                <a:solidFill>
                  <a:srgbClr val="000076"/>
                </a:solidFill>
                <a:ea typeface="儷黑 Pro"/>
                <a:cs typeface="Arial" pitchFamily="34" charset="0"/>
              </a:rPr>
              <a:t>activated </a:t>
            </a:r>
            <a:r>
              <a:rPr lang="en-US" altLang="zh-TW" sz="3200" b="1" dirty="0" smtClean="0">
                <a:solidFill>
                  <a:srgbClr val="000076"/>
                </a:solidFill>
                <a:ea typeface="儷黑 Pro"/>
                <a:cs typeface="Arial" pitchFamily="34" charset="0"/>
              </a:rPr>
              <a:t>c-</a:t>
            </a:r>
            <a:r>
              <a:rPr lang="en-US" altLang="zh-TW" sz="3200" b="1" dirty="0" err="1" smtClean="0">
                <a:solidFill>
                  <a:srgbClr val="000076"/>
                </a:solidFill>
                <a:ea typeface="儷黑 Pro"/>
                <a:cs typeface="Arial" pitchFamily="34" charset="0"/>
              </a:rPr>
              <a:t>Src</a:t>
            </a:r>
            <a:r>
              <a:rPr lang="en-US" altLang="zh-TW" sz="3200" b="1" dirty="0" smtClean="0">
                <a:solidFill>
                  <a:srgbClr val="000076"/>
                </a:solidFill>
                <a:ea typeface="儷黑 Pro"/>
                <a:cs typeface="Arial" pitchFamily="34" charset="0"/>
              </a:rPr>
              <a:t> </a:t>
            </a:r>
            <a:r>
              <a:rPr lang="en-US" altLang="zh-TW" sz="3200" b="1" dirty="0">
                <a:solidFill>
                  <a:srgbClr val="000076"/>
                </a:solidFill>
                <a:ea typeface="儷黑 Pro"/>
                <a:cs typeface="Arial" pitchFamily="34" charset="0"/>
              </a:rPr>
              <a:t>pathways &amp; further evaluated </a:t>
            </a:r>
            <a:r>
              <a:rPr lang="en-US" altLang="zh-TW" sz="3200" b="1" dirty="0" err="1">
                <a:solidFill>
                  <a:srgbClr val="000076"/>
                </a:solidFill>
                <a:ea typeface="儷黑 Pro"/>
                <a:cs typeface="Arial" pitchFamily="34" charset="0"/>
              </a:rPr>
              <a:t>Ras</a:t>
            </a:r>
            <a:r>
              <a:rPr lang="en-US" altLang="zh-TW" sz="3200" b="1" dirty="0">
                <a:solidFill>
                  <a:srgbClr val="000076"/>
                </a:solidFill>
                <a:ea typeface="儷黑 Pro"/>
                <a:cs typeface="Arial" pitchFamily="34" charset="0"/>
              </a:rPr>
              <a:t> activity</a:t>
            </a:r>
          </a:p>
        </p:txBody>
      </p:sp>
      <p:cxnSp>
        <p:nvCxnSpPr>
          <p:cNvPr id="18" name="直線接點 17"/>
          <p:cNvCxnSpPr/>
          <p:nvPr/>
        </p:nvCxnSpPr>
        <p:spPr>
          <a:xfrm>
            <a:off x="241300" y="1122363"/>
            <a:ext cx="8718550" cy="31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6"/>
          <p:cNvSpPr>
            <a:spLocks/>
          </p:cNvSpPr>
          <p:nvPr/>
        </p:nvSpPr>
        <p:spPr bwMode="auto">
          <a:xfrm>
            <a:off x="179512" y="1412776"/>
            <a:ext cx="3456384" cy="52511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/>
          <a:lstStyle/>
          <a:p>
            <a:pPr marL="39688">
              <a:buFont typeface="Wingdings" pitchFamily="2" charset="2"/>
              <a:buChar char="Ø"/>
            </a:pPr>
            <a:r>
              <a:rPr kumimoji="0" lang="en-US" altLang="zh-TW" dirty="0" err="1">
                <a:cs typeface="Arial" pitchFamily="34" charset="0"/>
              </a:rPr>
              <a:t>Ras</a:t>
            </a:r>
            <a:r>
              <a:rPr kumimoji="0" lang="en-US" altLang="zh-TW" dirty="0">
                <a:cs typeface="Arial" pitchFamily="34" charset="0"/>
              </a:rPr>
              <a:t> activity assay revealed that </a:t>
            </a:r>
            <a:r>
              <a:rPr kumimoji="0" lang="en-US" altLang="zh-TW" dirty="0" err="1">
                <a:cs typeface="Arial" pitchFamily="34" charset="0"/>
              </a:rPr>
              <a:t>Ras</a:t>
            </a:r>
            <a:r>
              <a:rPr kumimoji="0" lang="en-US" altLang="zh-TW" dirty="0">
                <a:cs typeface="Arial" pitchFamily="34" charset="0"/>
              </a:rPr>
              <a:t> activity was significantly increased accompanied by c-</a:t>
            </a:r>
            <a:r>
              <a:rPr kumimoji="0" lang="en-US" altLang="zh-TW" dirty="0" err="1">
                <a:cs typeface="Arial" pitchFamily="34" charset="0"/>
              </a:rPr>
              <a:t>Src</a:t>
            </a:r>
            <a:r>
              <a:rPr kumimoji="0" lang="en-US" altLang="zh-TW" dirty="0">
                <a:cs typeface="Arial" pitchFamily="34" charset="0"/>
              </a:rPr>
              <a:t> activation in </a:t>
            </a:r>
            <a:r>
              <a:rPr kumimoji="0" lang="en-US" altLang="zh-TW" dirty="0" smtClean="0">
                <a:cs typeface="Arial" pitchFamily="34" charset="0"/>
              </a:rPr>
              <a:t>DEX treatment.</a:t>
            </a:r>
          </a:p>
          <a:p>
            <a:pPr marL="39688">
              <a:buFont typeface="Wingdings" pitchFamily="2" charset="2"/>
              <a:buChar char="Ø"/>
            </a:pPr>
            <a:endParaRPr kumimoji="0" lang="en-US" altLang="zh-TW" dirty="0" smtClean="0">
              <a:cs typeface="Arial" pitchFamily="34" charset="0"/>
            </a:endParaRPr>
          </a:p>
          <a:p>
            <a:pPr marL="39688">
              <a:buFont typeface="Wingdings" pitchFamily="2" charset="2"/>
              <a:buChar char="Ø"/>
            </a:pPr>
            <a:endParaRPr kumimoji="0" lang="en-US" altLang="zh-TW" dirty="0" smtClean="0">
              <a:cs typeface="Arial" pitchFamily="34" charset="0"/>
            </a:endParaRPr>
          </a:p>
          <a:p>
            <a:pPr marL="39688">
              <a:buFont typeface="Wingdings" pitchFamily="2" charset="2"/>
              <a:buChar char="Ø"/>
            </a:pPr>
            <a:endParaRPr kumimoji="0" lang="en-US" altLang="zh-TW" dirty="0" smtClean="0">
              <a:cs typeface="Arial" pitchFamily="34" charset="0"/>
            </a:endParaRPr>
          </a:p>
          <a:p>
            <a:pPr marL="39688">
              <a:buFont typeface="Wingdings" pitchFamily="2" charset="2"/>
              <a:buChar char="Ø"/>
            </a:pPr>
            <a:endParaRPr kumimoji="0" lang="en-US" altLang="zh-TW" dirty="0" smtClean="0">
              <a:cs typeface="Arial" pitchFamily="34" charset="0"/>
            </a:endParaRPr>
          </a:p>
          <a:p>
            <a:pPr marL="39688"/>
            <a:endParaRPr kumimoji="0" lang="en-US" altLang="zh-TW" dirty="0">
              <a:cs typeface="Arial" pitchFamily="34" charset="0"/>
            </a:endParaRPr>
          </a:p>
          <a:p>
            <a:pPr marL="39688">
              <a:buFont typeface="Wingdings" pitchFamily="2" charset="2"/>
              <a:buChar char="Ø"/>
            </a:pPr>
            <a:r>
              <a:rPr kumimoji="0" lang="en-US" altLang="zh-TW" dirty="0">
                <a:cs typeface="Arial" pitchFamily="34" charset="0"/>
              </a:rPr>
              <a:t>Co-</a:t>
            </a:r>
            <a:r>
              <a:rPr kumimoji="0" lang="en-US" altLang="zh-TW" dirty="0" err="1">
                <a:cs typeface="Arial" pitchFamily="34" charset="0"/>
              </a:rPr>
              <a:t>Immunoprecipitation</a:t>
            </a:r>
            <a:r>
              <a:rPr kumimoji="0" lang="en-US" altLang="zh-TW" dirty="0">
                <a:cs typeface="Arial" pitchFamily="34" charset="0"/>
              </a:rPr>
              <a:t> of </a:t>
            </a:r>
            <a:r>
              <a:rPr kumimoji="0" lang="en-US" altLang="zh-TW" dirty="0" err="1">
                <a:cs typeface="Arial" pitchFamily="34" charset="0"/>
              </a:rPr>
              <a:t>Src</a:t>
            </a:r>
            <a:r>
              <a:rPr kumimoji="0" lang="en-US" altLang="zh-TW" dirty="0">
                <a:cs typeface="Arial" pitchFamily="34" charset="0"/>
              </a:rPr>
              <a:t> and HSP90 indicated that </a:t>
            </a:r>
            <a:r>
              <a:rPr kumimoji="0" lang="en-US" altLang="zh-TW" dirty="0" err="1" smtClean="0">
                <a:cs typeface="Arial" pitchFamily="34" charset="0"/>
              </a:rPr>
              <a:t>Src</a:t>
            </a:r>
            <a:r>
              <a:rPr kumimoji="0" lang="en-US" altLang="zh-TW" dirty="0" smtClean="0">
                <a:cs typeface="Arial" pitchFamily="34" charset="0"/>
              </a:rPr>
              <a:t> </a:t>
            </a:r>
            <a:r>
              <a:rPr kumimoji="0" lang="en-US" altLang="zh-TW" dirty="0">
                <a:cs typeface="Arial" pitchFamily="34" charset="0"/>
              </a:rPr>
              <a:t>was dissociated from HSP90 in DEX treatment suggesting that DEX treatment induced </a:t>
            </a:r>
            <a:r>
              <a:rPr kumimoji="0" lang="en-US" altLang="zh-TW" dirty="0" err="1">
                <a:cs typeface="Arial" pitchFamily="34" charset="0"/>
              </a:rPr>
              <a:t>Src</a:t>
            </a:r>
            <a:r>
              <a:rPr kumimoji="0" lang="en-US" altLang="zh-TW" dirty="0">
                <a:cs typeface="Arial" pitchFamily="34" charset="0"/>
              </a:rPr>
              <a:t> activation through HSP90 releasing. </a:t>
            </a:r>
          </a:p>
        </p:txBody>
      </p:sp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377" y="1196752"/>
            <a:ext cx="4938962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7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425" y="3212976"/>
            <a:ext cx="4356866" cy="2288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7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530405"/>
            <a:ext cx="3384376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235946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33"/>
          <p:cNvSpPr txBox="1">
            <a:spLocks noChangeArrowheads="1"/>
          </p:cNvSpPr>
          <p:nvPr/>
        </p:nvSpPr>
        <p:spPr bwMode="auto">
          <a:xfrm>
            <a:off x="3628555" y="2414042"/>
            <a:ext cx="1870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b="1" dirty="0">
                <a:solidFill>
                  <a:srgbClr val="0000EC"/>
                </a:solidFill>
              </a:rPr>
              <a:t>GR Activation</a:t>
            </a:r>
          </a:p>
        </p:txBody>
      </p:sp>
      <p:sp>
        <p:nvSpPr>
          <p:cNvPr id="41987" name="Text Box 42"/>
          <p:cNvSpPr txBox="1">
            <a:spLocks noChangeArrowheads="1"/>
          </p:cNvSpPr>
          <p:nvPr/>
        </p:nvSpPr>
        <p:spPr bwMode="auto">
          <a:xfrm>
            <a:off x="3419872" y="2060848"/>
            <a:ext cx="2255218" cy="389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0272" tIns="10136" rIns="20272" bIns="10136">
            <a:spAutoFit/>
          </a:bodyPr>
          <a:lstStyle/>
          <a:p>
            <a:pPr algn="ctr" defTabSz="203200">
              <a:spcBef>
                <a:spcPct val="50000"/>
              </a:spcBef>
            </a:pPr>
            <a:r>
              <a:rPr lang="en-GB" altLang="zh-TW" sz="2400" b="1" dirty="0">
                <a:solidFill>
                  <a:srgbClr val="FF3300"/>
                </a:solidFill>
              </a:rPr>
              <a:t>Pancreatitis</a:t>
            </a:r>
            <a:endParaRPr lang="en-GB" altLang="zh-TW" sz="2400" b="1" dirty="0">
              <a:solidFill>
                <a:srgbClr val="FF3300"/>
              </a:solidFill>
              <a:sym typeface="Symbol" pitchFamily="18" charset="2"/>
            </a:endParaRPr>
          </a:p>
        </p:txBody>
      </p:sp>
      <p:sp>
        <p:nvSpPr>
          <p:cNvPr id="41988" name="Text Box 42"/>
          <p:cNvSpPr txBox="1">
            <a:spLocks noChangeArrowheads="1"/>
          </p:cNvSpPr>
          <p:nvPr/>
        </p:nvSpPr>
        <p:spPr bwMode="auto">
          <a:xfrm>
            <a:off x="4969992" y="5843042"/>
            <a:ext cx="989013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0272" tIns="10136" rIns="20272" bIns="10136">
            <a:spAutoFit/>
          </a:bodyPr>
          <a:lstStyle/>
          <a:p>
            <a:pPr algn="ctr" defTabSz="203200">
              <a:spcBef>
                <a:spcPct val="50000"/>
              </a:spcBef>
            </a:pPr>
            <a:r>
              <a:rPr lang="en-GB" altLang="zh-TW" b="1">
                <a:solidFill>
                  <a:srgbClr val="0000EC"/>
                </a:solidFill>
              </a:rPr>
              <a:t>MAPK</a:t>
            </a:r>
            <a:r>
              <a:rPr lang="en-GB" altLang="zh-TW" b="1">
                <a:solidFill>
                  <a:srgbClr val="0000EC"/>
                </a:solidFill>
                <a:sym typeface="Symbol" pitchFamily="18" charset="2"/>
              </a:rPr>
              <a:t></a:t>
            </a:r>
          </a:p>
        </p:txBody>
      </p:sp>
      <p:sp>
        <p:nvSpPr>
          <p:cNvPr id="41989" name="Text Box 42"/>
          <p:cNvSpPr txBox="1">
            <a:spLocks noChangeArrowheads="1"/>
          </p:cNvSpPr>
          <p:nvPr/>
        </p:nvSpPr>
        <p:spPr bwMode="auto">
          <a:xfrm>
            <a:off x="2555777" y="4985792"/>
            <a:ext cx="1798266" cy="989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0272" tIns="10136" rIns="20272" bIns="10136">
            <a:spAutoFit/>
          </a:bodyPr>
          <a:lstStyle/>
          <a:p>
            <a:pPr algn="ctr" defTabSz="203200">
              <a:spcBef>
                <a:spcPct val="50000"/>
              </a:spcBef>
            </a:pPr>
            <a:r>
              <a:rPr lang="en-GB" altLang="zh-TW" b="1" dirty="0" err="1">
                <a:solidFill>
                  <a:srgbClr val="0000EC"/>
                </a:solidFill>
              </a:rPr>
              <a:t>Ras</a:t>
            </a:r>
            <a:r>
              <a:rPr lang="en-GB" altLang="zh-TW" b="1" dirty="0">
                <a:solidFill>
                  <a:srgbClr val="0000EC"/>
                </a:solidFill>
              </a:rPr>
              <a:t> activity</a:t>
            </a:r>
            <a:r>
              <a:rPr lang="en-GB" altLang="zh-TW" b="1" dirty="0" smtClean="0">
                <a:solidFill>
                  <a:srgbClr val="0000EC"/>
                </a:solidFill>
                <a:sym typeface="Symbol" pitchFamily="18" charset="2"/>
              </a:rPr>
              <a:t> (</a:t>
            </a:r>
            <a:r>
              <a:rPr lang="en-GB" altLang="zh-TW" b="1" dirty="0" err="1" smtClean="0">
                <a:solidFill>
                  <a:srgbClr val="0000EC"/>
                </a:solidFill>
                <a:sym typeface="Symbol" pitchFamily="18" charset="2"/>
              </a:rPr>
              <a:t>Kras</a:t>
            </a:r>
            <a:r>
              <a:rPr lang="en-GB" altLang="zh-TW" b="1" dirty="0" smtClean="0">
                <a:solidFill>
                  <a:srgbClr val="0000EC"/>
                </a:solidFill>
                <a:sym typeface="Symbol" pitchFamily="18" charset="2"/>
              </a:rPr>
              <a:t> mutation)</a:t>
            </a:r>
          </a:p>
          <a:p>
            <a:pPr algn="ctr" defTabSz="203200">
              <a:spcBef>
                <a:spcPct val="50000"/>
              </a:spcBef>
            </a:pPr>
            <a:endParaRPr lang="en-GB" altLang="zh-TW" b="1" dirty="0">
              <a:solidFill>
                <a:srgbClr val="0000EC"/>
              </a:solidFill>
              <a:sym typeface="Symbol" pitchFamily="18" charset="2"/>
            </a:endParaRPr>
          </a:p>
        </p:txBody>
      </p:sp>
      <p:cxnSp>
        <p:nvCxnSpPr>
          <p:cNvPr id="41990" name="直線單箭頭接點 31"/>
          <p:cNvCxnSpPr>
            <a:cxnSpLocks noChangeShapeType="1"/>
          </p:cNvCxnSpPr>
          <p:nvPr/>
        </p:nvCxnSpPr>
        <p:spPr bwMode="auto">
          <a:xfrm>
            <a:off x="4376267" y="5271542"/>
            <a:ext cx="660400" cy="428625"/>
          </a:xfrm>
          <a:prstGeom prst="straightConnector1">
            <a:avLst/>
          </a:prstGeom>
          <a:noFill/>
          <a:ln w="38100" algn="ctr">
            <a:solidFill>
              <a:srgbClr val="0000EC"/>
            </a:solidFill>
            <a:round/>
            <a:headEnd/>
            <a:tailEnd type="arrow" w="med" len="med"/>
          </a:ln>
        </p:spPr>
      </p:cxnSp>
      <p:grpSp>
        <p:nvGrpSpPr>
          <p:cNvPr id="2" name="群組 23"/>
          <p:cNvGrpSpPr>
            <a:grpSpLocks/>
          </p:cNvGrpSpPr>
          <p:nvPr/>
        </p:nvGrpSpPr>
        <p:grpSpPr bwMode="auto">
          <a:xfrm>
            <a:off x="3717455" y="3985667"/>
            <a:ext cx="1846262" cy="1714500"/>
            <a:chOff x="876425" y="2928934"/>
            <a:chExt cx="1290493" cy="714380"/>
          </a:xfrm>
        </p:grpSpPr>
        <p:cxnSp>
          <p:nvCxnSpPr>
            <p:cNvPr id="42001" name="直線單箭頭接點 30"/>
            <p:cNvCxnSpPr>
              <a:cxnSpLocks noChangeShapeType="1"/>
            </p:cNvCxnSpPr>
            <p:nvPr/>
          </p:nvCxnSpPr>
          <p:spPr bwMode="auto">
            <a:xfrm rot="16200000" flipH="1">
              <a:off x="1453332" y="2929728"/>
              <a:ext cx="714380" cy="712792"/>
            </a:xfrm>
            <a:prstGeom prst="straightConnector1">
              <a:avLst/>
            </a:prstGeom>
            <a:noFill/>
            <a:ln w="38100" algn="ctr">
              <a:solidFill>
                <a:srgbClr val="0000EC"/>
              </a:solidFill>
              <a:round/>
              <a:headEnd/>
              <a:tailEnd type="arrow" w="med" len="med"/>
            </a:ln>
          </p:spPr>
        </p:cxnSp>
        <p:cxnSp>
          <p:nvCxnSpPr>
            <p:cNvPr id="42002" name="直線單箭頭接點 30"/>
            <p:cNvCxnSpPr>
              <a:cxnSpLocks noChangeShapeType="1"/>
            </p:cNvCxnSpPr>
            <p:nvPr/>
          </p:nvCxnSpPr>
          <p:spPr bwMode="auto">
            <a:xfrm rot="5400000">
              <a:off x="971798" y="2833562"/>
              <a:ext cx="386956" cy="577701"/>
            </a:xfrm>
            <a:prstGeom prst="straightConnector1">
              <a:avLst/>
            </a:prstGeom>
            <a:noFill/>
            <a:ln w="38100" algn="ctr">
              <a:solidFill>
                <a:srgbClr val="0000EC"/>
              </a:solidFill>
              <a:round/>
              <a:headEnd/>
              <a:tailEnd type="arrow" w="med" len="med"/>
            </a:ln>
          </p:spPr>
        </p:cxnSp>
      </p:grpSp>
      <p:sp>
        <p:nvSpPr>
          <p:cNvPr id="41993" name="Text Box 33"/>
          <p:cNvSpPr txBox="1">
            <a:spLocks noChangeArrowheads="1"/>
          </p:cNvSpPr>
          <p:nvPr/>
        </p:nvSpPr>
        <p:spPr bwMode="auto">
          <a:xfrm>
            <a:off x="1907704" y="3342730"/>
            <a:ext cx="53387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2000" b="1">
                <a:solidFill>
                  <a:srgbClr val="0000EC"/>
                </a:solidFill>
              </a:rPr>
              <a:t>Src Activation </a:t>
            </a:r>
          </a:p>
          <a:p>
            <a:pPr algn="ctr"/>
            <a:r>
              <a:rPr lang="en-US" altLang="zh-TW" sz="2000" b="1">
                <a:solidFill>
                  <a:srgbClr val="0000EC"/>
                </a:solidFill>
              </a:rPr>
              <a:t>(Src dissociated from HSP90/GR complex)</a:t>
            </a:r>
          </a:p>
        </p:txBody>
      </p:sp>
      <p:cxnSp>
        <p:nvCxnSpPr>
          <p:cNvPr id="41994" name="直線單箭頭接點 30"/>
          <p:cNvCxnSpPr>
            <a:cxnSpLocks noChangeShapeType="1"/>
          </p:cNvCxnSpPr>
          <p:nvPr/>
        </p:nvCxnSpPr>
        <p:spPr bwMode="auto">
          <a:xfrm rot="5400000">
            <a:off x="4135761" y="3056186"/>
            <a:ext cx="571500" cy="1588"/>
          </a:xfrm>
          <a:prstGeom prst="straightConnector1">
            <a:avLst/>
          </a:prstGeom>
          <a:noFill/>
          <a:ln w="38100" algn="ctr">
            <a:solidFill>
              <a:srgbClr val="0000EC"/>
            </a:solidFill>
            <a:round/>
            <a:headEnd/>
            <a:tailEnd type="arrow" w="med" len="med"/>
          </a:ln>
        </p:spPr>
      </p:cxnSp>
      <p:sp>
        <p:nvSpPr>
          <p:cNvPr id="41999" name="Text Box 33"/>
          <p:cNvSpPr txBox="1">
            <a:spLocks noChangeArrowheads="1"/>
          </p:cNvSpPr>
          <p:nvPr/>
        </p:nvSpPr>
        <p:spPr bwMode="auto">
          <a:xfrm>
            <a:off x="1835696" y="2924944"/>
            <a:ext cx="7699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b="1" dirty="0">
                <a:solidFill>
                  <a:srgbClr val="FF0000"/>
                </a:solidFill>
              </a:rPr>
              <a:t>ADM</a:t>
            </a:r>
          </a:p>
        </p:txBody>
      </p:sp>
      <p:cxnSp>
        <p:nvCxnSpPr>
          <p:cNvPr id="20" name="直線單箭頭接點 30"/>
          <p:cNvCxnSpPr>
            <a:cxnSpLocks noChangeShapeType="1"/>
          </p:cNvCxnSpPr>
          <p:nvPr/>
        </p:nvCxnSpPr>
        <p:spPr bwMode="auto">
          <a:xfrm flipH="1">
            <a:off x="3707904" y="5373216"/>
            <a:ext cx="1588" cy="1238398"/>
          </a:xfrm>
          <a:prstGeom prst="straightConnector1">
            <a:avLst/>
          </a:prstGeom>
          <a:noFill/>
          <a:ln w="38100" algn="ctr">
            <a:solidFill>
              <a:srgbClr val="0000EC"/>
            </a:solidFill>
            <a:round/>
            <a:headEnd/>
            <a:tailEnd type="arrow" w="med" len="med"/>
          </a:ln>
        </p:spPr>
      </p:cxnSp>
      <p:cxnSp>
        <p:nvCxnSpPr>
          <p:cNvPr id="21" name="直線單箭頭接點 30"/>
          <p:cNvCxnSpPr>
            <a:cxnSpLocks noChangeShapeType="1"/>
          </p:cNvCxnSpPr>
          <p:nvPr/>
        </p:nvCxnSpPr>
        <p:spPr bwMode="auto">
          <a:xfrm rot="5400000">
            <a:off x="5151140" y="6306244"/>
            <a:ext cx="571500" cy="1588"/>
          </a:xfrm>
          <a:prstGeom prst="straightConnector1">
            <a:avLst/>
          </a:prstGeom>
          <a:noFill/>
          <a:ln w="38100" algn="ctr">
            <a:solidFill>
              <a:srgbClr val="0000EC"/>
            </a:solidFill>
            <a:round/>
            <a:headEnd/>
            <a:tailEnd type="arrow" w="med" len="med"/>
          </a:ln>
        </p:spPr>
      </p:cxnSp>
      <p:sp>
        <p:nvSpPr>
          <p:cNvPr id="23" name="Text Box 42"/>
          <p:cNvSpPr txBox="1">
            <a:spLocks noChangeArrowheads="1"/>
          </p:cNvSpPr>
          <p:nvPr/>
        </p:nvSpPr>
        <p:spPr bwMode="auto">
          <a:xfrm>
            <a:off x="2051720" y="6525344"/>
            <a:ext cx="5256584" cy="328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0272" tIns="10136" rIns="20272" bIns="10136">
            <a:spAutoFit/>
          </a:bodyPr>
          <a:lstStyle/>
          <a:p>
            <a:pPr algn="ctr" defTabSz="203200">
              <a:spcBef>
                <a:spcPct val="50000"/>
              </a:spcBef>
            </a:pPr>
            <a:r>
              <a:rPr lang="en-GB" altLang="zh-TW" sz="2000" b="1" dirty="0" smtClean="0">
                <a:solidFill>
                  <a:srgbClr val="FF3300"/>
                </a:solidFill>
              </a:rPr>
              <a:t>Development of pancreatic neoplasm</a:t>
            </a:r>
            <a:endParaRPr lang="en-GB" altLang="zh-TW" sz="2000" b="1" dirty="0">
              <a:solidFill>
                <a:srgbClr val="FF3300"/>
              </a:solidFill>
              <a:sym typeface="Symbol" pitchFamily="18" charset="2"/>
            </a:endParaRPr>
          </a:p>
        </p:txBody>
      </p:sp>
      <p:sp>
        <p:nvSpPr>
          <p:cNvPr id="26" name="橢圓 25"/>
          <p:cNvSpPr/>
          <p:nvPr/>
        </p:nvSpPr>
        <p:spPr>
          <a:xfrm>
            <a:off x="1907703" y="2420888"/>
            <a:ext cx="5400601" cy="252028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Rectangle 203"/>
          <p:cNvSpPr>
            <a:spLocks/>
          </p:cNvSpPr>
          <p:nvPr/>
        </p:nvSpPr>
        <p:spPr bwMode="auto">
          <a:xfrm>
            <a:off x="107950" y="115888"/>
            <a:ext cx="8785225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115" tIns="50557" rIns="101115" bIns="50557">
            <a:spAutoFit/>
          </a:bodyPr>
          <a:lstStyle/>
          <a:p>
            <a:pPr algn="ctr" defTabSz="1011238"/>
            <a:r>
              <a:rPr lang="en-US" altLang="zh-TW" sz="3200" b="1" dirty="0" smtClean="0">
                <a:solidFill>
                  <a:srgbClr val="000066"/>
                </a:solidFill>
                <a:cs typeface="Arial" pitchFamily="34" charset="0"/>
              </a:rPr>
              <a:t>Summary</a:t>
            </a:r>
            <a:endParaRPr lang="en-US" altLang="zh-TW" sz="3200" b="1" dirty="0">
              <a:solidFill>
                <a:srgbClr val="000066"/>
              </a:solidFill>
              <a:ea typeface="儷黑 Pro"/>
              <a:cs typeface="Arial" pitchFamily="34" charset="0"/>
            </a:endParaRPr>
          </a:p>
        </p:txBody>
      </p:sp>
      <p:sp>
        <p:nvSpPr>
          <p:cNvPr id="24" name="Line 5"/>
          <p:cNvSpPr>
            <a:spLocks noChangeShapeType="1"/>
          </p:cNvSpPr>
          <p:nvPr/>
        </p:nvSpPr>
        <p:spPr bwMode="auto">
          <a:xfrm>
            <a:off x="220663" y="711200"/>
            <a:ext cx="8839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" name="矩形 17"/>
          <p:cNvSpPr>
            <a:spLocks noChangeArrowheads="1"/>
          </p:cNvSpPr>
          <p:nvPr/>
        </p:nvSpPr>
        <p:spPr bwMode="auto">
          <a:xfrm>
            <a:off x="35496" y="692696"/>
            <a:ext cx="8951913" cy="1789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28600" indent="-228600">
              <a:lnSpc>
                <a:spcPct val="125000"/>
              </a:lnSpc>
              <a:buClr>
                <a:srgbClr val="FF0000"/>
              </a:buClr>
              <a:buSzPct val="95000"/>
              <a:buFont typeface="Wingdings" pitchFamily="2" charset="2"/>
              <a:buChar char="Ø"/>
            </a:pPr>
            <a:r>
              <a:rPr lang="en-US" altLang="zh-TW" b="1" dirty="0" smtClean="0">
                <a:cs typeface="Arial" pitchFamily="34" charset="0"/>
              </a:rPr>
              <a:t>Observation of GFP-positive </a:t>
            </a:r>
            <a:r>
              <a:rPr lang="en-US" altLang="zh-TW" b="1" dirty="0" err="1" smtClean="0">
                <a:cs typeface="Arial" pitchFamily="34" charset="0"/>
              </a:rPr>
              <a:t>PanIN</a:t>
            </a:r>
            <a:r>
              <a:rPr lang="en-US" altLang="zh-TW" b="1" dirty="0" smtClean="0">
                <a:cs typeface="Arial" pitchFamily="34" charset="0"/>
              </a:rPr>
              <a:t> tissues indicated that </a:t>
            </a:r>
            <a:r>
              <a:rPr lang="en-US" altLang="zh-TW" b="1" dirty="0" err="1" smtClean="0">
                <a:cs typeface="Arial" pitchFamily="34" charset="0"/>
              </a:rPr>
              <a:t>neoplastic</a:t>
            </a:r>
            <a:r>
              <a:rPr lang="en-US" altLang="zh-TW" b="1" dirty="0" smtClean="0">
                <a:cs typeface="Arial" pitchFamily="34" charset="0"/>
              </a:rPr>
              <a:t> cells were directly transformed from KrasG12D expressing </a:t>
            </a:r>
            <a:r>
              <a:rPr lang="en-US" altLang="zh-TW" b="1" dirty="0" err="1" smtClean="0">
                <a:cs typeface="Arial" pitchFamily="34" charset="0"/>
              </a:rPr>
              <a:t>acinar</a:t>
            </a:r>
            <a:r>
              <a:rPr lang="en-US" altLang="zh-TW" b="1" dirty="0" smtClean="0">
                <a:cs typeface="Arial" pitchFamily="34" charset="0"/>
              </a:rPr>
              <a:t> cells </a:t>
            </a:r>
          </a:p>
          <a:p>
            <a:pPr marL="228600" indent="-228600">
              <a:lnSpc>
                <a:spcPct val="125000"/>
              </a:lnSpc>
              <a:buClr>
                <a:srgbClr val="FF0000"/>
              </a:buClr>
              <a:buSzPct val="95000"/>
              <a:buFont typeface="Wingdings" pitchFamily="2" charset="2"/>
              <a:buChar char="Ø"/>
            </a:pPr>
            <a:r>
              <a:rPr lang="en-US" altLang="zh-TW" b="1" dirty="0" smtClean="0">
                <a:cs typeface="Arial" pitchFamily="34" charset="0"/>
              </a:rPr>
              <a:t>Activation </a:t>
            </a:r>
            <a:r>
              <a:rPr lang="en-US" altLang="zh-TW" b="1" dirty="0">
                <a:cs typeface="Arial" pitchFamily="34" charset="0"/>
              </a:rPr>
              <a:t>of GR pathway is not only the key step in </a:t>
            </a:r>
            <a:r>
              <a:rPr lang="en-US" altLang="zh-TW" b="1" dirty="0" err="1">
                <a:cs typeface="Arial" pitchFamily="34" charset="0"/>
              </a:rPr>
              <a:t>acinar</a:t>
            </a:r>
            <a:r>
              <a:rPr lang="en-US" altLang="zh-TW" b="1" dirty="0">
                <a:cs typeface="Arial" pitchFamily="34" charset="0"/>
              </a:rPr>
              <a:t> cell reprogramming, and it is also the key mediator in </a:t>
            </a:r>
            <a:r>
              <a:rPr lang="en-US" altLang="zh-TW" b="1" dirty="0" err="1">
                <a:cs typeface="Arial" pitchFamily="34" charset="0"/>
              </a:rPr>
              <a:t>Kras</a:t>
            </a:r>
            <a:r>
              <a:rPr lang="en-US" altLang="zh-TW" b="1" dirty="0">
                <a:cs typeface="Arial" pitchFamily="34" charset="0"/>
              </a:rPr>
              <a:t>-driven pancreatic carcinogenesis.</a:t>
            </a:r>
            <a:endParaRPr kumimoji="0" lang="en-US" altLang="zh-TW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14523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0" y="765175"/>
            <a:ext cx="914400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>
              <a:buSzPct val="150000"/>
            </a:pPr>
            <a:r>
              <a:rPr kumimoji="0" lang="en-US" altLang="zh-TW" sz="1400" b="1" dirty="0">
                <a:solidFill>
                  <a:srgbClr val="00009C"/>
                </a:solidFill>
              </a:rPr>
              <a:t>GR in ADM and </a:t>
            </a:r>
            <a:r>
              <a:rPr kumimoji="0" lang="en-US" altLang="zh-TW" sz="1400" b="1" dirty="0" err="1">
                <a:solidFill>
                  <a:srgbClr val="00009C"/>
                </a:solidFill>
              </a:rPr>
              <a:t>Kras</a:t>
            </a:r>
            <a:r>
              <a:rPr kumimoji="0" lang="en-US" altLang="zh-TW" sz="1400" b="1" dirty="0">
                <a:solidFill>
                  <a:srgbClr val="00009C"/>
                </a:solidFill>
              </a:rPr>
              <a:t>-driven carcinogenesis </a:t>
            </a:r>
          </a:p>
          <a:p>
            <a:pPr eaLnBrk="1" hangingPunct="1">
              <a:buSzPct val="150000"/>
            </a:pPr>
            <a:r>
              <a:rPr kumimoji="0" lang="en-US" altLang="zh-TW" sz="1400" b="1" dirty="0" err="1"/>
              <a:t>Chien</a:t>
            </a:r>
            <a:r>
              <a:rPr kumimoji="0" lang="en-US" altLang="zh-TW" sz="1400" b="1" dirty="0"/>
              <a:t>-Chang Su, </a:t>
            </a:r>
            <a:r>
              <a:rPr kumimoji="0" lang="en-US" altLang="zh-TW" sz="1400" b="1" dirty="0" smtClean="0"/>
              <a:t>Pei-Yu Lin , Wan-Yu </a:t>
            </a:r>
            <a:r>
              <a:rPr kumimoji="0" lang="en-US" altLang="zh-TW" sz="1400" b="1" dirty="0"/>
              <a:t>Mao </a:t>
            </a:r>
            <a:endParaRPr kumimoji="0" lang="en-US" altLang="zh-TW" sz="1400" b="1" dirty="0" smtClean="0">
              <a:solidFill>
                <a:srgbClr val="00009C"/>
              </a:solidFill>
            </a:endParaRPr>
          </a:p>
          <a:p>
            <a:pPr eaLnBrk="1" hangingPunct="1">
              <a:buSzPct val="150000"/>
            </a:pPr>
            <a:endParaRPr kumimoji="0" lang="en-GB" altLang="zh-TW" sz="1400" b="1" dirty="0" smtClean="0">
              <a:solidFill>
                <a:srgbClr val="00009C"/>
              </a:solidFill>
            </a:endParaRPr>
          </a:p>
          <a:p>
            <a:pPr eaLnBrk="1" hangingPunct="1">
              <a:buSzPct val="150000"/>
            </a:pPr>
            <a:r>
              <a:rPr kumimoji="0" lang="en-GB" altLang="zh-TW" sz="1400" b="1" dirty="0" smtClean="0">
                <a:solidFill>
                  <a:srgbClr val="00009C"/>
                </a:solidFill>
              </a:rPr>
              <a:t>*</a:t>
            </a:r>
            <a:r>
              <a:rPr kumimoji="0" lang="en-GB" altLang="zh-TW" sz="1400" b="1" dirty="0">
                <a:solidFill>
                  <a:srgbClr val="00009C"/>
                </a:solidFill>
              </a:rPr>
              <a:t>Collaborators</a:t>
            </a:r>
          </a:p>
          <a:p>
            <a:pPr eaLnBrk="1" hangingPunct="1">
              <a:buSzPct val="150000"/>
            </a:pPr>
            <a:r>
              <a:rPr lang="en-GB" altLang="zh-TW" sz="1400" b="1" dirty="0">
                <a:cs typeface="Arial" pitchFamily="34" charset="0"/>
              </a:rPr>
              <a:t>Drs. Yi-Ming </a:t>
            </a:r>
            <a:r>
              <a:rPr lang="en-GB" altLang="zh-TW" sz="1400" b="1" dirty="0" err="1">
                <a:cs typeface="Arial" pitchFamily="34" charset="0"/>
              </a:rPr>
              <a:t>Shyr</a:t>
            </a:r>
            <a:r>
              <a:rPr lang="en-GB" altLang="zh-TW" sz="1400" b="1" dirty="0">
                <a:cs typeface="Arial" pitchFamily="34" charset="0"/>
              </a:rPr>
              <a:t>, </a:t>
            </a:r>
            <a:r>
              <a:rPr lang="en-GB" altLang="zh-TW" sz="1400" b="1" dirty="0" err="1">
                <a:cs typeface="Arial" pitchFamily="34" charset="0"/>
              </a:rPr>
              <a:t>Tien-Hua</a:t>
            </a:r>
            <a:r>
              <a:rPr lang="en-GB" altLang="zh-TW" sz="1400" b="1" dirty="0">
                <a:cs typeface="Arial" pitchFamily="34" charset="0"/>
              </a:rPr>
              <a:t> Chen (</a:t>
            </a:r>
            <a:r>
              <a:rPr lang="en-GB" altLang="zh-TW" sz="1400" b="1" dirty="0" smtClean="0">
                <a:cs typeface="Arial" pitchFamily="34" charset="0"/>
              </a:rPr>
              <a:t>VGH, Taipei)</a:t>
            </a:r>
            <a:endParaRPr kumimoji="0" lang="en-US" altLang="zh-TW" sz="1400" b="1" dirty="0">
              <a:cs typeface="Arial" pitchFamily="34" charset="0"/>
            </a:endParaRPr>
          </a:p>
          <a:p>
            <a:pPr eaLnBrk="1" hangingPunct="1">
              <a:buSzPct val="150000"/>
            </a:pPr>
            <a:r>
              <a:rPr kumimoji="0" lang="en-GB" altLang="zh-TW" sz="1400" b="1" dirty="0" smtClean="0">
                <a:cs typeface="Arial" pitchFamily="34" charset="0"/>
              </a:rPr>
              <a:t>Dr. Tong Tang (NTHU, 3D tissue imaging)</a:t>
            </a:r>
            <a:endParaRPr kumimoji="0" lang="en-US" altLang="zh-TW" sz="1400" b="1" dirty="0" smtClean="0"/>
          </a:p>
          <a:p>
            <a:pPr eaLnBrk="1" hangingPunct="1">
              <a:buSzPct val="150000"/>
            </a:pPr>
            <a:r>
              <a:rPr kumimoji="0" lang="en-US" altLang="zh-TW" sz="1400" b="1" dirty="0" smtClean="0"/>
              <a:t>Dr. </a:t>
            </a:r>
            <a:r>
              <a:rPr kumimoji="0" lang="en-US" altLang="zh-TW" sz="1400" b="1" dirty="0" err="1" smtClean="0"/>
              <a:t>Tayler</a:t>
            </a:r>
            <a:r>
              <a:rPr kumimoji="0" lang="en-US" altLang="zh-TW" sz="1400" b="1" dirty="0" smtClean="0"/>
              <a:t> Jacks (MIT, </a:t>
            </a:r>
            <a:r>
              <a:rPr lang="en-US" altLang="zh-TW" sz="1400" b="1" dirty="0" smtClean="0"/>
              <a:t>LSL-</a:t>
            </a:r>
            <a:r>
              <a:rPr lang="en-US" altLang="zh-TW" sz="1400" b="1" dirty="0" err="1" smtClean="0"/>
              <a:t>Kras</a:t>
            </a:r>
            <a:r>
              <a:rPr lang="en-US" altLang="zh-TW" sz="1400" b="1" dirty="0" smtClean="0"/>
              <a:t> mice)</a:t>
            </a:r>
            <a:endParaRPr kumimoji="0" lang="en-US" altLang="zh-TW" sz="1400" b="1" dirty="0" smtClean="0"/>
          </a:p>
          <a:p>
            <a:pPr eaLnBrk="1" hangingPunct="1">
              <a:buSzPct val="150000"/>
            </a:pPr>
            <a:r>
              <a:rPr lang="en-US" altLang="zh-TW" sz="1400" b="1" dirty="0" smtClean="0"/>
              <a:t>Dr. </a:t>
            </a:r>
            <a:r>
              <a:rPr lang="en-US" altLang="zh-TW" sz="1400" b="1" dirty="0" err="1" smtClean="0"/>
              <a:t>Günther</a:t>
            </a:r>
            <a:r>
              <a:rPr lang="en-US" altLang="zh-TW" sz="1400" b="1" dirty="0" smtClean="0"/>
              <a:t> </a:t>
            </a:r>
            <a:r>
              <a:rPr lang="en-US" altLang="zh-TW" sz="1400" b="1" dirty="0" err="1" smtClean="0"/>
              <a:t>Schütz</a:t>
            </a:r>
            <a:r>
              <a:rPr lang="en-US" altLang="zh-TW" sz="1400" b="1" dirty="0" smtClean="0"/>
              <a:t> (DKFZ, </a:t>
            </a:r>
            <a:r>
              <a:rPr lang="en-US" altLang="zh-TW" sz="1400" b="1" dirty="0" err="1" smtClean="0"/>
              <a:t>floxed</a:t>
            </a:r>
            <a:r>
              <a:rPr lang="en-US" altLang="zh-TW" sz="1400" b="1" dirty="0" smtClean="0"/>
              <a:t>-GR)</a:t>
            </a:r>
            <a:endParaRPr kumimoji="0" lang="en-US" altLang="zh-TW" sz="1400" b="1" dirty="0" smtClean="0"/>
          </a:p>
          <a:p>
            <a:pPr eaLnBrk="1" hangingPunct="1">
              <a:buSzPct val="150000"/>
            </a:pPr>
            <a:r>
              <a:rPr lang="en-US" altLang="zh-TW" sz="1400" b="1" dirty="0" smtClean="0"/>
              <a:t>Dr. </a:t>
            </a:r>
            <a:r>
              <a:rPr lang="en-US" altLang="zh-TW" sz="1400" b="1" dirty="0" err="1" smtClean="0"/>
              <a:t>Kuo</a:t>
            </a:r>
            <a:r>
              <a:rPr lang="en-US" altLang="zh-TW" sz="1400" b="1" dirty="0" smtClean="0"/>
              <a:t>-I Lin (GRC, p53 KO mice)</a:t>
            </a:r>
          </a:p>
          <a:p>
            <a:pPr eaLnBrk="1" hangingPunct="1">
              <a:buSzPct val="150000"/>
            </a:pPr>
            <a:r>
              <a:rPr lang="en-GB" altLang="zh-TW" sz="1400" dirty="0" smtClean="0">
                <a:cs typeface="Arial" pitchFamily="34" charset="0"/>
              </a:rPr>
              <a:t>Dr</a:t>
            </a:r>
            <a:r>
              <a:rPr lang="en-GB" altLang="zh-TW" sz="1400" dirty="0">
                <a:cs typeface="Arial" pitchFamily="34" charset="0"/>
              </a:rPr>
              <a:t>. </a:t>
            </a:r>
            <a:r>
              <a:rPr lang="en-GB" altLang="zh-TW" sz="1400" dirty="0" err="1">
                <a:cs typeface="Arial" pitchFamily="34" charset="0"/>
              </a:rPr>
              <a:t>Guoquian</a:t>
            </a:r>
            <a:r>
              <a:rPr lang="en-GB" altLang="zh-TW" sz="1400" dirty="0">
                <a:cs typeface="Arial" pitchFamily="34" charset="0"/>
              </a:rPr>
              <a:t> </a:t>
            </a:r>
            <a:r>
              <a:rPr lang="en-GB" altLang="zh-TW" sz="1400" dirty="0" err="1">
                <a:cs typeface="Arial" pitchFamily="34" charset="0"/>
              </a:rPr>
              <a:t>Gu</a:t>
            </a:r>
            <a:r>
              <a:rPr lang="en-GB" altLang="zh-TW" sz="1400" dirty="0">
                <a:cs typeface="Arial" pitchFamily="34" charset="0"/>
              </a:rPr>
              <a:t> (Vanderbilt U, CK19-CreER)</a:t>
            </a:r>
          </a:p>
          <a:p>
            <a:pPr eaLnBrk="1" hangingPunct="1">
              <a:buSzPct val="150000"/>
            </a:pPr>
            <a:r>
              <a:rPr lang="en-GB" altLang="zh-TW" sz="1400" dirty="0" smtClean="0"/>
              <a:t>Dr</a:t>
            </a:r>
            <a:r>
              <a:rPr lang="en-GB" altLang="zh-TW" sz="1400" dirty="0"/>
              <a:t>. Shih-</a:t>
            </a:r>
            <a:r>
              <a:rPr lang="en-GB" altLang="zh-TW" sz="1400" dirty="0" err="1"/>
              <a:t>Chieh</a:t>
            </a:r>
            <a:r>
              <a:rPr lang="en-GB" altLang="zh-TW" sz="1400" dirty="0"/>
              <a:t> Hung </a:t>
            </a:r>
            <a:r>
              <a:rPr lang="en-GB" altLang="zh-TW" sz="1400" dirty="0" smtClean="0"/>
              <a:t>(IBMS, </a:t>
            </a:r>
            <a:r>
              <a:rPr lang="en-GB" altLang="zh-TW" sz="1400" dirty="0"/>
              <a:t>foxed-PP2A)</a:t>
            </a:r>
          </a:p>
          <a:p>
            <a:pPr eaLnBrk="1" hangingPunct="1">
              <a:buSzPct val="150000"/>
            </a:pPr>
            <a:r>
              <a:rPr lang="en-GB" altLang="zh-TW" sz="1400" dirty="0"/>
              <a:t>Dr. I-</a:t>
            </a:r>
            <a:r>
              <a:rPr lang="en-GB" altLang="zh-TW" sz="1400" dirty="0" err="1"/>
              <a:t>Ching</a:t>
            </a:r>
            <a:r>
              <a:rPr lang="en-GB" altLang="zh-TW" sz="1400" dirty="0"/>
              <a:t> Wang (NTHU </a:t>
            </a:r>
            <a:r>
              <a:rPr lang="en-GB" altLang="zh-TW" sz="1400" dirty="0" err="1"/>
              <a:t>floxed</a:t>
            </a:r>
            <a:r>
              <a:rPr lang="en-GB" altLang="zh-TW" sz="1400" dirty="0"/>
              <a:t> </a:t>
            </a:r>
            <a:r>
              <a:rPr lang="en-GB" altLang="zh-TW" sz="1400" dirty="0" smtClean="0"/>
              <a:t>FoxM1</a:t>
            </a:r>
            <a:r>
              <a:rPr lang="en-GB" altLang="zh-TW" sz="1400" dirty="0"/>
              <a:t>)</a:t>
            </a:r>
          </a:p>
          <a:p>
            <a:pPr eaLnBrk="1" hangingPunct="1">
              <a:buSzPct val="150000"/>
            </a:pPr>
            <a:endParaRPr kumimoji="0" lang="en-US" altLang="zh-TW" sz="1400" b="1" dirty="0" smtClean="0">
              <a:solidFill>
                <a:srgbClr val="00009C"/>
              </a:solidFill>
            </a:endParaRPr>
          </a:p>
          <a:p>
            <a:pPr eaLnBrk="1" hangingPunct="1">
              <a:buSzPct val="150000"/>
            </a:pPr>
            <a:r>
              <a:rPr kumimoji="0" lang="en-US" altLang="zh-TW" sz="1400" b="1" dirty="0" smtClean="0">
                <a:solidFill>
                  <a:srgbClr val="00009C"/>
                </a:solidFill>
              </a:rPr>
              <a:t>*</a:t>
            </a:r>
            <a:r>
              <a:rPr kumimoji="0" lang="en-US" altLang="zh-TW" sz="1400" b="1" dirty="0">
                <a:solidFill>
                  <a:srgbClr val="00009C"/>
                </a:solidFill>
              </a:rPr>
              <a:t>Funding support</a:t>
            </a:r>
          </a:p>
          <a:p>
            <a:pPr eaLnBrk="1" hangingPunct="1">
              <a:buSzPct val="150000"/>
            </a:pPr>
            <a:r>
              <a:rPr kumimoji="0" lang="en-US" altLang="zh-TW" sz="1400" b="1" dirty="0"/>
              <a:t>Academia </a:t>
            </a:r>
            <a:r>
              <a:rPr kumimoji="0" lang="en-US" altLang="zh-TW" sz="1400" b="1" dirty="0" err="1"/>
              <a:t>Sinica</a:t>
            </a:r>
            <a:r>
              <a:rPr kumimoji="0" lang="en-US" altLang="zh-TW" sz="1400" b="1" dirty="0"/>
              <a:t>, NHRI &amp; </a:t>
            </a:r>
            <a:r>
              <a:rPr kumimoji="0" lang="en-US" altLang="zh-TW" sz="1400" b="1" dirty="0" smtClean="0"/>
              <a:t>MOST</a:t>
            </a:r>
            <a:endParaRPr kumimoji="0" lang="en-US" altLang="zh-TW" sz="1400" b="1" dirty="0"/>
          </a:p>
          <a:p>
            <a:pPr eaLnBrk="1" hangingPunct="1">
              <a:buSzPct val="150000"/>
            </a:pPr>
            <a:endParaRPr kumimoji="0" lang="en-US" altLang="zh-TW" sz="1400" b="1" dirty="0"/>
          </a:p>
          <a:p>
            <a:pPr eaLnBrk="1" hangingPunct="1">
              <a:buSzPct val="150000"/>
            </a:pPr>
            <a:endParaRPr kumimoji="0" lang="en-US" altLang="zh-TW" sz="1400" b="1" dirty="0"/>
          </a:p>
          <a:p>
            <a:pPr eaLnBrk="1" hangingPunct="1">
              <a:buSzPct val="150000"/>
            </a:pPr>
            <a:endParaRPr kumimoji="0" lang="en-US" altLang="zh-TW" sz="1400" b="1" dirty="0"/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252413" y="44450"/>
            <a:ext cx="8659812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7" rIns="91434" bIns="45717" anchor="ctr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3200" b="1">
                <a:solidFill>
                  <a:srgbClr val="000066"/>
                </a:solidFill>
                <a:cs typeface="Arial" pitchFamily="34" charset="0"/>
              </a:rPr>
              <a:t>Acknowledgements</a:t>
            </a:r>
          </a:p>
        </p:txBody>
      </p:sp>
      <p:cxnSp>
        <p:nvCxnSpPr>
          <p:cNvPr id="6" name="直線接點 5"/>
          <p:cNvCxnSpPr/>
          <p:nvPr/>
        </p:nvCxnSpPr>
        <p:spPr>
          <a:xfrm>
            <a:off x="0" y="765175"/>
            <a:ext cx="8716963" cy="31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77072"/>
            <a:ext cx="3923928" cy="2598966"/>
          </a:xfrm>
          <a:prstGeom prst="rect">
            <a:avLst/>
          </a:prstGeom>
        </p:spPr>
      </p:pic>
      <p:pic>
        <p:nvPicPr>
          <p:cNvPr id="7" name="Picture 5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836712"/>
            <a:ext cx="4248472" cy="588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8023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9608</TotalTime>
  <Words>1349</Words>
  <Application>Microsoft Office PowerPoint</Application>
  <PresentationFormat>如螢幕大小 (4:3)</PresentationFormat>
  <Paragraphs>343</Paragraphs>
  <Slides>30</Slides>
  <Notes>28</Notes>
  <HiddenSlides>0</HiddenSlides>
  <MMClips>2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30</vt:i4>
      </vt:variant>
    </vt:vector>
  </HeadingPairs>
  <TitlesOfParts>
    <vt:vector size="32" baseType="lpstr">
      <vt:lpstr>Office 佈景主題</vt:lpstr>
      <vt:lpstr>1_Office 佈景主題</vt:lpstr>
      <vt:lpstr>Activated glucocorticoid signaling promotes acinar-to-ductal metaplasia and KrasG12D -driven tumorigenesis in pancreas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Default</dc:creator>
  <cp:lastModifiedBy>user</cp:lastModifiedBy>
  <cp:revision>662</cp:revision>
  <dcterms:created xsi:type="dcterms:W3CDTF">2008-11-28T08:28:06Z</dcterms:created>
  <dcterms:modified xsi:type="dcterms:W3CDTF">2015-07-19T12:17:59Z</dcterms:modified>
</cp:coreProperties>
</file>