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97" r:id="rId2"/>
    <p:sldMasterId id="2147483720" r:id="rId3"/>
  </p:sldMasterIdLst>
  <p:sldIdLst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8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eg"/><Relationship Id="rId3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Relationship Id="rId3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eg"/><Relationship Id="rId3" Type="http://schemas.openxmlformats.org/officeDocument/2006/relationships/image" Target="../media/image3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jpeg"/><Relationship Id="rId3" Type="http://schemas.openxmlformats.org/officeDocument/2006/relationships/image" Target="../media/image3.emf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eg"/><Relationship Id="rId3" Type="http://schemas.openxmlformats.org/officeDocument/2006/relationships/image" Target="../media/image3.emf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eg"/><Relationship Id="rId3" Type="http://schemas.openxmlformats.org/officeDocument/2006/relationships/image" Target="../media/image3.emf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emf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ate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3429000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4362090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08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tate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433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rporate 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920191"/>
            <a:ext cx="2062686" cy="2918162"/>
          </a:xfrm>
        </p:spPr>
        <p:txBody>
          <a:bodyPr anchor="t" anchorCtr="0"/>
          <a:lstStyle>
            <a:lvl1pPr algn="r">
              <a:defRPr sz="28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9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2976086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3909176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92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son\Documents\Work\Client_File_Backups\OSUMC\2013 Rebrand Templates\06-10-2013 Rebrand Templates\ResearchTitleVert_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50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 bwMode="white">
          <a:xfrm>
            <a:off x="5922335" y="5879805"/>
            <a:ext cx="2838893" cy="733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95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F44216FD-6AB8-4CAA-AE87-D3440EC6B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 - No Le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0141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5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4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4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4296" y="2634598"/>
            <a:ext cx="6966858" cy="792162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80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72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Bo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771900" y="869949"/>
            <a:ext cx="4940299" cy="4721225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4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28625" y="732525"/>
            <a:ext cx="3181350" cy="173421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tIns="91440" bIns="91440" anchor="t">
            <a:noAutofit/>
          </a:bodyPr>
          <a:lstStyle>
            <a:lvl1pPr marL="0" algn="r" defTabSz="914400" rtl="0" eaLnBrk="1" latinLnBrk="0" hangingPunct="1">
              <a:lnSpc>
                <a:spcPct val="85000"/>
              </a:lnSpc>
              <a:defRPr lang="en-US" sz="3400" b="1" kern="1200" dirty="0">
                <a:ln w="317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199" y="258283"/>
            <a:ext cx="3976577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81013" y="1258214"/>
            <a:ext cx="3949012" cy="5179162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891323" y="258283"/>
            <a:ext cx="3960062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912250" y="1241990"/>
            <a:ext cx="3932611" cy="4935526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4149969"/>
            <a:ext cx="2764302" cy="1740468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418448" y="4149969"/>
            <a:ext cx="5293751" cy="219554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49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F44216FD-6AB8-4CAA-AE87-D3440EC6B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01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ate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3429000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4362090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08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tate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433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rporate 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920191"/>
            <a:ext cx="2062686" cy="2918162"/>
          </a:xfrm>
        </p:spPr>
        <p:txBody>
          <a:bodyPr anchor="t" anchorCtr="0"/>
          <a:lstStyle>
            <a:lvl1pPr algn="r">
              <a:defRPr sz="28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9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2976086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3909176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92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son\Documents\Work\Client_File_Backups\OSUMC\2013 Rebrand Templates\06-10-2013 Rebrand Templates\ResearchTitleVert_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50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 bwMode="white">
          <a:xfrm>
            <a:off x="5922335" y="5879805"/>
            <a:ext cx="2838893" cy="733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95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F44216FD-6AB8-4CAA-AE87-D3440EC6B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 - No Le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0141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5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4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4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4296" y="2634598"/>
            <a:ext cx="6966858" cy="792162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805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723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Bo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771900" y="869949"/>
            <a:ext cx="4940299" cy="4721225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4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28625" y="732525"/>
            <a:ext cx="3181350" cy="173421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tIns="91440" bIns="91440" anchor="t">
            <a:noAutofit/>
          </a:bodyPr>
          <a:lstStyle>
            <a:lvl1pPr marL="0" algn="r" defTabSz="914400" rtl="0" eaLnBrk="1" latinLnBrk="0" hangingPunct="1">
              <a:lnSpc>
                <a:spcPct val="85000"/>
              </a:lnSpc>
              <a:defRPr lang="en-US" sz="3400" b="1" kern="1200" dirty="0">
                <a:ln w="317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199" y="258283"/>
            <a:ext cx="3976577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81013" y="1258214"/>
            <a:ext cx="3949012" cy="5179162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891323" y="258283"/>
            <a:ext cx="3960062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912250" y="1241990"/>
            <a:ext cx="3932611" cy="4935526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4149969"/>
            <a:ext cx="2764302" cy="1740468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418448" y="4149969"/>
            <a:ext cx="5293751" cy="219554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493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ate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3429000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4362090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08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rportate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4333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rporate 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920191"/>
            <a:ext cx="2062686" cy="2918162"/>
          </a:xfrm>
        </p:spPr>
        <p:txBody>
          <a:bodyPr anchor="t" anchorCtr="0"/>
          <a:lstStyle>
            <a:lvl1pPr algn="r">
              <a:defRPr sz="28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9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Hoz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1426029" y="2976086"/>
            <a:ext cx="6335486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54785" y="3909176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40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92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earch Title Ver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ason\Documents\Work\Client_File_Backups\OSUMC\2013 Rebrand Templates\06-10-2013 Rebrand Templates\ResearchTitleVert_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50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4288970" y="729348"/>
            <a:ext cx="4474030" cy="92055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3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88970" y="1681245"/>
            <a:ext cx="3877974" cy="428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 bwMode="white">
          <a:xfrm>
            <a:off x="5922335" y="5879805"/>
            <a:ext cx="2838893" cy="733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752" y="6074507"/>
            <a:ext cx="2591320" cy="37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95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F44216FD-6AB8-4CAA-AE87-D3440EC6B7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78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 - No Lea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0141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&amp; Content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240134"/>
            <a:ext cx="82296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/>
          <p:cNvSpPr/>
          <p:nvPr/>
        </p:nvSpPr>
        <p:spPr bwMode="white">
          <a:xfrm>
            <a:off x="6528391" y="6039293"/>
            <a:ext cx="254118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5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4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4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74296" y="2634598"/>
            <a:ext cx="6966858" cy="792162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805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6723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Bo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771900" y="869949"/>
            <a:ext cx="4940299" cy="4721225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4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28625" y="732525"/>
            <a:ext cx="3181350" cy="173421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tIns="91440" bIns="91440" anchor="t">
            <a:noAutofit/>
          </a:bodyPr>
          <a:lstStyle>
            <a:lvl1pPr marL="0" algn="r" defTabSz="914400" rtl="0" eaLnBrk="1" latinLnBrk="0" hangingPunct="1">
              <a:lnSpc>
                <a:spcPct val="85000"/>
              </a:lnSpc>
              <a:defRPr lang="en-US" sz="3400" b="1" kern="1200" dirty="0">
                <a:ln w="317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199" y="258283"/>
            <a:ext cx="3976577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81013" y="1258214"/>
            <a:ext cx="3949012" cy="5179162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891323" y="258283"/>
            <a:ext cx="3960062" cy="831682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4912250" y="1241990"/>
            <a:ext cx="3932611" cy="4935526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Content, Phot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457200" y="4149969"/>
            <a:ext cx="2764302" cy="1740468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3418448" y="4149969"/>
            <a:ext cx="5293751" cy="2195543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49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45.xml"/><Relationship Id="rId23" Type="http://schemas.openxmlformats.org/officeDocument/2006/relationships/theme" Target="../theme/theme2.xml"/><Relationship Id="rId24" Type="http://schemas.openxmlformats.org/officeDocument/2006/relationships/image" Target="../media/image1.emf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66.xml"/><Relationship Id="rId22" Type="http://schemas.openxmlformats.org/officeDocument/2006/relationships/theme" Target="../theme/theme3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2925" y="6446044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ker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21507" name="Title Placeholder 43"/>
          <p:cNvSpPr>
            <a:spLocks noGrp="1"/>
          </p:cNvSpPr>
          <p:nvPr>
            <p:ph type="title"/>
          </p:nvPr>
        </p:nvSpPr>
        <p:spPr bwMode="auto">
          <a:xfrm>
            <a:off x="457200" y="239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1509" name="Text Placeholder 49"/>
          <p:cNvSpPr>
            <a:spLocks noGrp="1"/>
          </p:cNvSpPr>
          <p:nvPr>
            <p:ph type="body" idx="1"/>
          </p:nvPr>
        </p:nvSpPr>
        <p:spPr bwMode="auto">
          <a:xfrm>
            <a:off x="457200" y="125095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5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73" r:id="rId23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290513" indent="-290513" algn="l" rtl="0" eaLnBrk="1" fontAlgn="base" hangingPunct="1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2925" y="6446044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ker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21507" name="Title Placeholder 43"/>
          <p:cNvSpPr>
            <a:spLocks noGrp="1"/>
          </p:cNvSpPr>
          <p:nvPr>
            <p:ph type="title"/>
          </p:nvPr>
        </p:nvSpPr>
        <p:spPr bwMode="auto">
          <a:xfrm>
            <a:off x="457200" y="239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1509" name="Text Placeholder 49"/>
          <p:cNvSpPr>
            <a:spLocks noGrp="1"/>
          </p:cNvSpPr>
          <p:nvPr>
            <p:ph type="body" idx="1"/>
          </p:nvPr>
        </p:nvSpPr>
        <p:spPr bwMode="auto">
          <a:xfrm>
            <a:off x="457200" y="125095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5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290513" indent="-290513" algn="l" rtl="0" eaLnBrk="1" fontAlgn="base" hangingPunct="1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8969"/>
          <a:stretch/>
        </p:blipFill>
        <p:spPr bwMode="auto">
          <a:xfrm>
            <a:off x="-1588" y="0"/>
            <a:ext cx="8882743" cy="17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588" y="0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-1588" y="6716713"/>
            <a:ext cx="9145588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2925" y="6446044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ker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1778F24D-EB19-4AE0-B015-2BEA6D5224F2}" type="datetimeFigureOut">
              <a:rPr lang="en-US" smtClean="0"/>
              <a:t>6/5/17</a:t>
            </a:fld>
            <a:endParaRPr lang="en-US"/>
          </a:p>
        </p:txBody>
      </p:sp>
      <p:sp>
        <p:nvSpPr>
          <p:cNvPr id="21507" name="Title Placeholder 43"/>
          <p:cNvSpPr>
            <a:spLocks noGrp="1"/>
          </p:cNvSpPr>
          <p:nvPr>
            <p:ph type="title"/>
          </p:nvPr>
        </p:nvSpPr>
        <p:spPr bwMode="auto">
          <a:xfrm>
            <a:off x="457200" y="239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4"/>
          </p:nvPr>
        </p:nvSpPr>
        <p:spPr>
          <a:xfrm>
            <a:off x="34925" y="6453188"/>
            <a:ext cx="4826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3A3A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defRPr>
            </a:lvl1pPr>
          </a:lstStyle>
          <a:p>
            <a:fld id="{190D9BD3-E57B-4194-A545-2804EB95D970}" type="slidenum">
              <a:rPr lang="en-US" smtClean="0"/>
              <a:t>‹#›</a:t>
            </a:fld>
            <a:endParaRPr lang="en-US"/>
          </a:p>
        </p:txBody>
      </p:sp>
      <p:sp>
        <p:nvSpPr>
          <p:cNvPr id="21509" name="Text Placeholder 49"/>
          <p:cNvSpPr>
            <a:spLocks noGrp="1"/>
          </p:cNvSpPr>
          <p:nvPr>
            <p:ph type="body" idx="1"/>
          </p:nvPr>
        </p:nvSpPr>
        <p:spPr bwMode="auto">
          <a:xfrm>
            <a:off x="457200" y="125095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6726513" y="6284187"/>
            <a:ext cx="2240825" cy="321860"/>
            <a:chOff x="487363" y="2840038"/>
            <a:chExt cx="8167687" cy="1173162"/>
          </a:xfrm>
        </p:grpSpPr>
        <p:sp>
          <p:nvSpPr>
            <p:cNvPr id="15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290513" indent="-290513" algn="l" rtl="0" eaLnBrk="1" fontAlgn="base" hangingPunct="1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167" y="3596018"/>
            <a:ext cx="7810500" cy="1208440"/>
          </a:xfrm>
        </p:spPr>
        <p:txBody>
          <a:bodyPr/>
          <a:lstStyle/>
          <a:p>
            <a:r>
              <a:rPr lang="en-US" sz="2000" b="1" i="1" dirty="0"/>
              <a:t>Ulcerative Colitis (UC)-Associated Colorectal Cancer (CRC) Patients Who Receives Colorectal Surgery More Likely Receive Blood </a:t>
            </a:r>
            <a:r>
              <a:rPr lang="en-US" sz="2000" b="1" i="1" dirty="0" smtClean="0"/>
              <a:t>Transfusion Than </a:t>
            </a:r>
            <a:r>
              <a:rPr lang="en-US" sz="2000" b="1" i="1" dirty="0"/>
              <a:t>Crohn’s Disease (CD)-Associated CRC Patients- A Propensity Match Study </a:t>
            </a:r>
            <a:endParaRPr lang="en-US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8000" y="4857887"/>
            <a:ext cx="5820833" cy="1194160"/>
          </a:xfrm>
        </p:spPr>
        <p:txBody>
          <a:bodyPr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Cheng Zhang MD, PH.D, FACG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Inflammatory Bowel Disease Program,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Division of Gastroenterology, </a:t>
            </a:r>
            <a:r>
              <a:rPr lang="en-US" sz="1600" b="1" dirty="0" err="1" smtClean="0">
                <a:solidFill>
                  <a:schemeClr val="tx1"/>
                </a:solidFill>
              </a:rPr>
              <a:t>Hepatology</a:t>
            </a:r>
            <a:r>
              <a:rPr lang="en-US" sz="1600" b="1" dirty="0" smtClean="0">
                <a:solidFill>
                  <a:schemeClr val="tx1"/>
                </a:solidFill>
              </a:rPr>
              <a:t>, &amp; Nutrition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The Ohio State University </a:t>
            </a:r>
            <a:r>
              <a:rPr lang="en-US" sz="1600" b="1" dirty="0" err="1" smtClean="0">
                <a:solidFill>
                  <a:schemeClr val="tx1"/>
                </a:solidFill>
              </a:rPr>
              <a:t>Wexner</a:t>
            </a:r>
            <a:r>
              <a:rPr lang="en-US" sz="1600" b="1" dirty="0" smtClean="0">
                <a:solidFill>
                  <a:schemeClr val="tx1"/>
                </a:solidFill>
              </a:rPr>
              <a:t> Medical Center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Columbus, OH, USA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25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Inflammatory bowel disease (IBD) is associated with an increased risk of colorectal cancer (CRC).</a:t>
            </a:r>
          </a:p>
          <a:p>
            <a:r>
              <a:rPr lang="en-US" dirty="0">
                <a:solidFill>
                  <a:schemeClr val="tx1"/>
                </a:solidFill>
              </a:rPr>
              <a:t>Risks of CRC in IBD patients increases with duration of disease.</a:t>
            </a:r>
          </a:p>
          <a:p>
            <a:r>
              <a:rPr lang="en-US" dirty="0">
                <a:solidFill>
                  <a:schemeClr val="tx1"/>
                </a:solidFill>
              </a:rPr>
              <a:t>Pathophysiology of development of CRC in IBD is probably different than in sporadic CRC. </a:t>
            </a:r>
          </a:p>
          <a:p>
            <a:r>
              <a:rPr lang="en-US" dirty="0">
                <a:solidFill>
                  <a:schemeClr val="tx1"/>
                </a:solidFill>
              </a:rPr>
              <a:t>The prognosis of CRC in IBD patients is controversial. </a:t>
            </a:r>
          </a:p>
          <a:p>
            <a:r>
              <a:rPr lang="en-US" dirty="0">
                <a:solidFill>
                  <a:schemeClr val="tx1"/>
                </a:solidFill>
              </a:rPr>
              <a:t>IBD is associated with poor outcomes of surgery for diverticular disease, however, the outcomes of colorectal surgery in IBD-associated CRC was unknown.</a:t>
            </a:r>
          </a:p>
          <a:p>
            <a:r>
              <a:rPr lang="en-US" dirty="0">
                <a:solidFill>
                  <a:schemeClr val="tx1"/>
                </a:solidFill>
              </a:rPr>
              <a:t>Adherence to national surveillance guideline for CRC in IBD patients was poor.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12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To compare </a:t>
            </a:r>
            <a:r>
              <a:rPr lang="en-US" sz="2400" dirty="0">
                <a:solidFill>
                  <a:schemeClr val="tx1"/>
                </a:solidFill>
              </a:rPr>
              <a:t>the health care resource utilization, particularly the requirements of blood </a:t>
            </a:r>
            <a:r>
              <a:rPr lang="en-US" sz="2400" dirty="0" smtClean="0">
                <a:solidFill>
                  <a:schemeClr val="tx1"/>
                </a:solidFill>
              </a:rPr>
              <a:t>transfusion, </a:t>
            </a:r>
            <a:r>
              <a:rPr lang="en-US" sz="2400" dirty="0">
                <a:solidFill>
                  <a:schemeClr val="tx1"/>
                </a:solidFill>
              </a:rPr>
              <a:t>between </a:t>
            </a:r>
            <a:r>
              <a:rPr lang="en-US" sz="2400" dirty="0" smtClean="0">
                <a:solidFill>
                  <a:schemeClr val="tx1"/>
                </a:solidFill>
              </a:rPr>
              <a:t>Ulcerative colitis (UC)- </a:t>
            </a:r>
            <a:r>
              <a:rPr lang="en-US" sz="2400" dirty="0">
                <a:solidFill>
                  <a:schemeClr val="tx1"/>
                </a:solidFill>
              </a:rPr>
              <a:t>and </a:t>
            </a:r>
            <a:r>
              <a:rPr lang="en-US" sz="2400" dirty="0" smtClean="0">
                <a:solidFill>
                  <a:schemeClr val="tx1"/>
                </a:solidFill>
              </a:rPr>
              <a:t>Crohn’s disease (CD)-</a:t>
            </a:r>
            <a:r>
              <a:rPr lang="en-US" sz="2400" dirty="0">
                <a:solidFill>
                  <a:schemeClr val="tx1"/>
                </a:solidFill>
              </a:rPr>
              <a:t>associated CRC who receives colorectal surgery</a:t>
            </a:r>
            <a:r>
              <a:rPr lang="en-US" sz="2400" dirty="0"/>
              <a:t> 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457200" y="1250950"/>
            <a:ext cx="8255000" cy="4330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74" y="2833591"/>
            <a:ext cx="3048000" cy="2908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207" y="2787916"/>
            <a:ext cx="3048000" cy="295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05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794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3212" y="762177"/>
            <a:ext cx="8382000" cy="28007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/>
                <a:cs typeface="Arial"/>
              </a:rPr>
              <a:t>Study Design:  </a:t>
            </a:r>
            <a:r>
              <a:rPr lang="en-US" sz="2200" dirty="0" smtClean="0">
                <a:latin typeface="Arial"/>
                <a:cs typeface="Arial"/>
              </a:rPr>
              <a:t>A cross-sectional study</a:t>
            </a:r>
          </a:p>
          <a:p>
            <a:endParaRPr lang="en-US" sz="2200" dirty="0" smtClean="0">
              <a:latin typeface="Arial"/>
              <a:cs typeface="Arial"/>
            </a:endParaRPr>
          </a:p>
          <a:p>
            <a:r>
              <a:rPr lang="en-US" sz="2200" b="1" dirty="0" smtClean="0">
                <a:latin typeface="Arial"/>
                <a:cs typeface="Arial"/>
              </a:rPr>
              <a:t>Data Source:  </a:t>
            </a:r>
            <a:r>
              <a:rPr lang="en-US" sz="2200" dirty="0" smtClean="0">
                <a:latin typeface="Arial"/>
                <a:cs typeface="Arial"/>
              </a:rPr>
              <a:t>The </a:t>
            </a:r>
            <a:r>
              <a:rPr lang="en-US" sz="2200" dirty="0">
                <a:latin typeface="Arial"/>
                <a:cs typeface="Arial"/>
              </a:rPr>
              <a:t>Nationwide Inpatient Sample (NIS) </a:t>
            </a:r>
            <a:r>
              <a:rPr lang="en-US" sz="2200" dirty="0" smtClean="0">
                <a:latin typeface="Arial"/>
                <a:cs typeface="Arial"/>
              </a:rPr>
              <a:t>database </a:t>
            </a:r>
          </a:p>
          <a:p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smtClean="0">
                <a:latin typeface="Arial"/>
                <a:cs typeface="Arial"/>
              </a:rPr>
              <a:t>                       (2008-2012)</a:t>
            </a:r>
          </a:p>
          <a:p>
            <a:endParaRPr lang="en-US" sz="2200" dirty="0" smtClean="0">
              <a:latin typeface="Arial"/>
              <a:cs typeface="Arial"/>
            </a:endParaRPr>
          </a:p>
          <a:p>
            <a:r>
              <a:rPr lang="en-US" sz="2200" b="1" dirty="0" smtClean="0">
                <a:latin typeface="Arial"/>
                <a:cs typeface="Arial"/>
              </a:rPr>
              <a:t>Patients Selection:</a:t>
            </a:r>
            <a:r>
              <a:rPr lang="en-US" sz="2200" dirty="0" smtClean="0">
                <a:latin typeface="Arial"/>
                <a:cs typeface="Arial"/>
              </a:rPr>
              <a:t> </a:t>
            </a:r>
            <a:r>
              <a:rPr lang="en-US" sz="2200" dirty="0" smtClean="0">
                <a:latin typeface="Arial"/>
                <a:cs typeface="Arial"/>
              </a:rPr>
              <a:t>UC, and CD, </a:t>
            </a:r>
            <a:r>
              <a:rPr lang="en-US" sz="2200" dirty="0" smtClean="0">
                <a:latin typeface="Arial"/>
                <a:cs typeface="Arial"/>
              </a:rPr>
              <a:t>and colorectal cancer (CRC) </a:t>
            </a:r>
            <a:endParaRPr lang="en-US" sz="2200" dirty="0" smtClean="0">
              <a:latin typeface="Arial"/>
              <a:cs typeface="Arial"/>
            </a:endParaRPr>
          </a:p>
          <a:p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smtClean="0">
                <a:latin typeface="Arial"/>
                <a:cs typeface="Arial"/>
              </a:rPr>
              <a:t>                                </a:t>
            </a:r>
            <a:r>
              <a:rPr lang="en-US" sz="2200" dirty="0" smtClean="0">
                <a:latin typeface="Arial"/>
                <a:cs typeface="Arial"/>
              </a:rPr>
              <a:t>were identified </a:t>
            </a:r>
            <a:r>
              <a:rPr lang="en-US" sz="2200" dirty="0" smtClean="0">
                <a:latin typeface="Arial"/>
                <a:cs typeface="Arial"/>
              </a:rPr>
              <a:t>using appropriate ICD</a:t>
            </a:r>
            <a:r>
              <a:rPr lang="en-US" sz="2200" dirty="0">
                <a:latin typeface="Arial"/>
                <a:cs typeface="Arial"/>
              </a:rPr>
              <a:t>-9-</a:t>
            </a:r>
            <a:r>
              <a:rPr lang="en-US" sz="2200" dirty="0" smtClean="0">
                <a:latin typeface="Arial"/>
                <a:cs typeface="Arial"/>
              </a:rPr>
              <a:t>CM </a:t>
            </a:r>
          </a:p>
          <a:p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smtClean="0">
                <a:latin typeface="Arial"/>
                <a:cs typeface="Arial"/>
              </a:rPr>
              <a:t>                                codes.  </a:t>
            </a:r>
            <a:endParaRPr lang="en-US" sz="22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798" y="4159693"/>
            <a:ext cx="3758184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/>
                <a:cs typeface="Arial"/>
              </a:rPr>
              <a:t>Primary Outcomes:  </a:t>
            </a:r>
          </a:p>
          <a:p>
            <a:endParaRPr lang="en-US" sz="2200" dirty="0" smtClean="0">
              <a:latin typeface="Arial"/>
              <a:cs typeface="Arial"/>
            </a:endParaRPr>
          </a:p>
          <a:p>
            <a:r>
              <a:rPr lang="en-US" sz="2200" dirty="0" smtClean="0">
                <a:latin typeface="Arial"/>
                <a:cs typeface="Arial"/>
              </a:rPr>
              <a:t>Requirements of blood transfusion.</a:t>
            </a:r>
            <a:endParaRPr lang="en-US" sz="2200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endParaRPr lang="en-US" sz="2200" dirty="0" smtClean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1556" y="4151391"/>
            <a:ext cx="455789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Arial"/>
                <a:cs typeface="Arial"/>
              </a:rPr>
              <a:t>Secondary Outcomes: </a:t>
            </a:r>
          </a:p>
          <a:p>
            <a:pPr marL="342900" indent="-342900">
              <a:buAutoNum type="arabicPeriod"/>
            </a:pPr>
            <a:r>
              <a:rPr lang="en-US" sz="2200" dirty="0" smtClean="0">
                <a:latin typeface="Arial"/>
                <a:cs typeface="Arial"/>
              </a:rPr>
              <a:t>The location of cancer.</a:t>
            </a:r>
          </a:p>
          <a:p>
            <a:pPr marL="342900" indent="-342900">
              <a:buAutoNum type="arabicPeriod"/>
            </a:pPr>
            <a:r>
              <a:rPr lang="en-US" sz="2200" dirty="0" smtClean="0">
                <a:latin typeface="Arial"/>
                <a:cs typeface="Arial"/>
              </a:rPr>
              <a:t>The surgery location</a:t>
            </a:r>
          </a:p>
          <a:p>
            <a:pPr marL="342900" indent="-342900">
              <a:buAutoNum type="arabicPeriod"/>
            </a:pPr>
            <a:endParaRPr lang="en-US" sz="2200" dirty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endParaRPr lang="en-US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9172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Statistical Analysis</a:t>
            </a:r>
            <a:endParaRPr lang="en-US" b="1" dirty="0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sz="quarter" idx="11"/>
          </p:nvPr>
        </p:nvSpPr>
        <p:spPr>
          <a:xfrm>
            <a:off x="457200" y="1250950"/>
            <a:ext cx="8255000" cy="30985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latin typeface="+mj-lt"/>
                <a:cs typeface="Arial"/>
              </a:rPr>
              <a:t>Healthcare outcomes: Propensity match analysis using </a:t>
            </a:r>
            <a:r>
              <a:rPr lang="en-US" dirty="0" err="1">
                <a:latin typeface="+mj-lt"/>
                <a:cs typeface="Arial"/>
              </a:rPr>
              <a:t>McNemar’s</a:t>
            </a:r>
            <a:r>
              <a:rPr lang="en-US" dirty="0">
                <a:latin typeface="+mj-lt"/>
                <a:cs typeface="Arial"/>
              </a:rPr>
              <a:t> </a:t>
            </a:r>
            <a:r>
              <a:rPr lang="en-US" dirty="0" smtClean="0">
                <a:latin typeface="+mj-lt"/>
                <a:cs typeface="Arial"/>
              </a:rPr>
              <a:t>tests. 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+mj-lt"/>
                <a:cs typeface="Arial"/>
              </a:rPr>
              <a:t>Cancer Location and surgical location:  </a:t>
            </a:r>
            <a:r>
              <a:rPr lang="en-US" dirty="0">
                <a:latin typeface="+mj-lt"/>
                <a:cs typeface="Arial"/>
              </a:rPr>
              <a:t>Multivariate regression </a:t>
            </a:r>
            <a:r>
              <a:rPr lang="en-US" dirty="0" smtClean="0">
                <a:latin typeface="+mj-lt"/>
                <a:cs typeface="Arial"/>
              </a:rPr>
              <a:t>models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+mj-lt"/>
                <a:cs typeface="Arial"/>
              </a:rPr>
              <a:t>SAS 9.3, Cary, NC.  </a:t>
            </a:r>
          </a:p>
          <a:p>
            <a:pPr marL="0" indent="0">
              <a:buNone/>
            </a:pPr>
            <a:endParaRPr lang="en-US" dirty="0" smtClean="0">
              <a:latin typeface="Arial"/>
              <a:cs typeface="Arial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16FD-6AB8-4CAA-AE87-D3440EC6B7F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81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52" y="164955"/>
            <a:ext cx="4544095" cy="6242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1666" y="669884"/>
            <a:ext cx="3895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Matched patients’ </a:t>
            </a:r>
            <a:r>
              <a:rPr lang="en-US" sz="2000" dirty="0"/>
              <a:t>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0295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06" y="329909"/>
            <a:ext cx="4450601" cy="60208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64456" y="918469"/>
            <a:ext cx="3524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Matched patients’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382875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4454"/>
            <a:ext cx="8985515" cy="21572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28245" y="1396839"/>
            <a:ext cx="3524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Matched patients’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095505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932" y="3439067"/>
            <a:ext cx="88807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UC-associated CRC patients who receive colorectal surgery more likely </a:t>
            </a:r>
            <a:endParaRPr lang="en-US" sz="2000" dirty="0" smtClean="0"/>
          </a:p>
          <a:p>
            <a:r>
              <a:rPr lang="en-US" sz="2000" dirty="0" smtClean="0"/>
              <a:t>receive </a:t>
            </a:r>
            <a:r>
              <a:rPr lang="en-US" sz="2000" dirty="0"/>
              <a:t>blood </a:t>
            </a:r>
            <a:r>
              <a:rPr lang="en-US" sz="2000" dirty="0" smtClean="0"/>
              <a:t>transfusion when </a:t>
            </a:r>
            <a:r>
              <a:rPr lang="en-US" sz="2000" dirty="0"/>
              <a:t>compared with </a:t>
            </a:r>
            <a:r>
              <a:rPr lang="en-US" sz="2000" dirty="0" smtClean="0"/>
              <a:t>CD</a:t>
            </a:r>
            <a:r>
              <a:rPr lang="en-US" sz="2000" dirty="0"/>
              <a:t>-associated CRC </a:t>
            </a:r>
            <a:r>
              <a:rPr lang="en-US" sz="2000" dirty="0" smtClean="0"/>
              <a:t>patients.</a:t>
            </a:r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28" y="1367941"/>
            <a:ext cx="10174561" cy="15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0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Cancer Location and Surgery Location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28746"/>
            <a:ext cx="8111378" cy="30394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0980" y="4888720"/>
            <a:ext cx="877375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*</a:t>
            </a:r>
            <a:r>
              <a:rPr lang="en-US" sz="1600" dirty="0"/>
              <a:t>Adjusted for age, gender, race, insurance, income, </a:t>
            </a:r>
            <a:r>
              <a:rPr lang="en-US" sz="1600" dirty="0" err="1"/>
              <a:t>Elixhauser</a:t>
            </a:r>
            <a:r>
              <a:rPr lang="en-US" sz="1600" dirty="0"/>
              <a:t> score, hospital size, type, and region.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94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Limitations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Large database analysis- </a:t>
            </a:r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oding errors.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he NIS database does not provide information of the stage of cancer.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Whether patients have received chemotherapy, radiation therapy, </a:t>
            </a:r>
            <a:r>
              <a:rPr lang="en-US" dirty="0">
                <a:solidFill>
                  <a:schemeClr val="tx1"/>
                </a:solidFill>
              </a:rPr>
              <a:t>or </a:t>
            </a:r>
            <a:r>
              <a:rPr lang="en-US" dirty="0" err="1" smtClean="0">
                <a:solidFill>
                  <a:schemeClr val="tx1"/>
                </a:solidFill>
              </a:rPr>
              <a:t>immunosuppressants</a:t>
            </a:r>
            <a:r>
              <a:rPr lang="en-US" dirty="0" smtClean="0">
                <a:solidFill>
                  <a:schemeClr val="tx1"/>
                </a:solidFill>
              </a:rPr>
              <a:t> was unknown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16FD-6AB8-4CAA-AE87-D3440EC6B7F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82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250949"/>
            <a:ext cx="8255000" cy="48028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Colorectal </a:t>
            </a:r>
            <a:r>
              <a:rPr lang="en-US" dirty="0">
                <a:solidFill>
                  <a:schemeClr val="tx1"/>
                </a:solidFill>
              </a:rPr>
              <a:t>surgery in UC-associated CRC patients </a:t>
            </a:r>
            <a:r>
              <a:rPr lang="en-US" dirty="0" smtClean="0">
                <a:solidFill>
                  <a:schemeClr val="tx1"/>
                </a:solidFill>
              </a:rPr>
              <a:t> has </a:t>
            </a:r>
            <a:r>
              <a:rPr lang="en-US" dirty="0">
                <a:solidFill>
                  <a:schemeClr val="tx1"/>
                </a:solidFill>
              </a:rPr>
              <a:t>been associated with higher health care resource utilization, including blood </a:t>
            </a:r>
            <a:r>
              <a:rPr lang="en-US" dirty="0" smtClean="0">
                <a:solidFill>
                  <a:schemeClr val="tx1"/>
                </a:solidFill>
              </a:rPr>
              <a:t>transfusion, when </a:t>
            </a:r>
            <a:r>
              <a:rPr lang="en-US" dirty="0">
                <a:solidFill>
                  <a:schemeClr val="tx1"/>
                </a:solidFill>
              </a:rPr>
              <a:t>compared with CD-associated CRC 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location and type of colorectal surgery are also different between </a:t>
            </a:r>
            <a:r>
              <a:rPr lang="en-US" dirty="0" smtClean="0">
                <a:solidFill>
                  <a:schemeClr val="tx1"/>
                </a:solidFill>
              </a:rPr>
              <a:t>UC- and CD-associated CRC.</a:t>
            </a:r>
          </a:p>
          <a:p>
            <a:r>
              <a:rPr lang="en-US" dirty="0">
                <a:solidFill>
                  <a:schemeClr val="tx1"/>
                </a:solidFill>
              </a:rPr>
              <a:t>This study suggested that the surgical treatment for UC- and CD-associated CRC is different and therefore, care of IBD-associated CRC around colorectal surgery should be treated differently between UC and CD patients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842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SUWMC Sept 2013">
      <a:dk1>
        <a:srgbClr val="000000"/>
      </a:dk1>
      <a:lt1>
        <a:srgbClr val="FFFFFF"/>
      </a:lt1>
      <a:dk2>
        <a:srgbClr val="666666"/>
      </a:dk2>
      <a:lt2>
        <a:srgbClr val="F2F2F2"/>
      </a:lt2>
      <a:accent1>
        <a:srgbClr val="BB0000"/>
      </a:accent1>
      <a:accent2>
        <a:srgbClr val="D25F15"/>
      </a:accent2>
      <a:accent3>
        <a:srgbClr val="7DA1C4"/>
      </a:accent3>
      <a:accent4>
        <a:srgbClr val="880063"/>
      </a:accent4>
      <a:accent5>
        <a:srgbClr val="999500"/>
      </a:accent5>
      <a:accent6>
        <a:srgbClr val="65513C"/>
      </a:accent6>
      <a:hlink>
        <a:srgbClr val="4B79A5"/>
      </a:hlink>
      <a:folHlink>
        <a:srgbClr val="A3A3A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Theme">
  <a:themeElements>
    <a:clrScheme name="OSUWMC Sept 2013">
      <a:dk1>
        <a:srgbClr val="000000"/>
      </a:dk1>
      <a:lt1>
        <a:srgbClr val="FFFFFF"/>
      </a:lt1>
      <a:dk2>
        <a:srgbClr val="666666"/>
      </a:dk2>
      <a:lt2>
        <a:srgbClr val="F2F2F2"/>
      </a:lt2>
      <a:accent1>
        <a:srgbClr val="BB0000"/>
      </a:accent1>
      <a:accent2>
        <a:srgbClr val="D25F15"/>
      </a:accent2>
      <a:accent3>
        <a:srgbClr val="7DA1C4"/>
      </a:accent3>
      <a:accent4>
        <a:srgbClr val="880063"/>
      </a:accent4>
      <a:accent5>
        <a:srgbClr val="999500"/>
      </a:accent5>
      <a:accent6>
        <a:srgbClr val="65513C"/>
      </a:accent6>
      <a:hlink>
        <a:srgbClr val="4B79A5"/>
      </a:hlink>
      <a:folHlink>
        <a:srgbClr val="A3A3A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efault Theme">
  <a:themeElements>
    <a:clrScheme name="OSUWMC Sept 2013">
      <a:dk1>
        <a:srgbClr val="000000"/>
      </a:dk1>
      <a:lt1>
        <a:srgbClr val="FFFFFF"/>
      </a:lt1>
      <a:dk2>
        <a:srgbClr val="666666"/>
      </a:dk2>
      <a:lt2>
        <a:srgbClr val="F2F2F2"/>
      </a:lt2>
      <a:accent1>
        <a:srgbClr val="BB0000"/>
      </a:accent1>
      <a:accent2>
        <a:srgbClr val="D25F15"/>
      </a:accent2>
      <a:accent3>
        <a:srgbClr val="7DA1C4"/>
      </a:accent3>
      <a:accent4>
        <a:srgbClr val="880063"/>
      </a:accent4>
      <a:accent5>
        <a:srgbClr val="999500"/>
      </a:accent5>
      <a:accent6>
        <a:srgbClr val="65513C"/>
      </a:accent6>
      <a:hlink>
        <a:srgbClr val="4B79A5"/>
      </a:hlink>
      <a:folHlink>
        <a:srgbClr val="A3A3A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85</TotalTime>
  <Words>493</Words>
  <Application>Microsoft Macintosh PowerPoint</Application>
  <PresentationFormat>On-screen Show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Default Theme</vt:lpstr>
      <vt:lpstr>1_Default Theme</vt:lpstr>
      <vt:lpstr>2_Default Theme</vt:lpstr>
      <vt:lpstr>Ulcerative Colitis (UC)-Associated Colorectal Cancer (CRC) Patients Who Receives Colorectal Surgery More Likely Receive Blood Transfusion Than Crohn’s Disease (CD)-Associated CRC Patients- A Propensity Match Study </vt:lpstr>
      <vt:lpstr>Background</vt:lpstr>
      <vt:lpstr>Aims</vt:lpstr>
      <vt:lpstr>Methods</vt:lpstr>
      <vt:lpstr>Statistical Analysis</vt:lpstr>
      <vt:lpstr>PowerPoint Presentation</vt:lpstr>
      <vt:lpstr>PowerPoint Presentation</vt:lpstr>
      <vt:lpstr>PowerPoint Presentation</vt:lpstr>
      <vt:lpstr>Outcomes</vt:lpstr>
      <vt:lpstr>Cancer Location and Surgery Location</vt:lpstr>
      <vt:lpstr>Limitations</vt:lpstr>
      <vt:lpstr>Conclusions</vt:lpstr>
    </vt:vector>
  </TitlesOfParts>
  <Company>OSU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Ulcerative Colitis (UC)-Associated Colorectal Cancer (CRC) Patients Who Receives Colorectal Surgery More Likely Receive Blood Transfusion and Parental Nutrition Than Crohn’s Disease (CD)-Associated CRC Patients- A Propensity Match Study </dc:title>
  <dc:creator>cheng zhang</dc:creator>
  <cp:lastModifiedBy>cheng zhang</cp:lastModifiedBy>
  <cp:revision>10</cp:revision>
  <dcterms:created xsi:type="dcterms:W3CDTF">2017-05-19T13:27:43Z</dcterms:created>
  <dcterms:modified xsi:type="dcterms:W3CDTF">2017-06-05T16:13:30Z</dcterms:modified>
</cp:coreProperties>
</file>