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25"/>
  </p:notesMasterIdLst>
  <p:sldIdLst>
    <p:sldId id="257" r:id="rId2"/>
    <p:sldId id="297" r:id="rId3"/>
    <p:sldId id="259" r:id="rId4"/>
    <p:sldId id="261" r:id="rId5"/>
    <p:sldId id="262" r:id="rId6"/>
    <p:sldId id="295" r:id="rId7"/>
    <p:sldId id="296" r:id="rId8"/>
    <p:sldId id="276" r:id="rId9"/>
    <p:sldId id="279" r:id="rId10"/>
    <p:sldId id="282" r:id="rId11"/>
    <p:sldId id="266" r:id="rId12"/>
    <p:sldId id="285" r:id="rId13"/>
    <p:sldId id="283" r:id="rId14"/>
    <p:sldId id="268" r:id="rId15"/>
    <p:sldId id="286" r:id="rId16"/>
    <p:sldId id="287" r:id="rId17"/>
    <p:sldId id="288" r:id="rId18"/>
    <p:sldId id="289" r:id="rId19"/>
    <p:sldId id="278" r:id="rId20"/>
    <p:sldId id="294" r:id="rId21"/>
    <p:sldId id="290" r:id="rId22"/>
    <p:sldId id="291" r:id="rId23"/>
    <p:sldId id="271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87" autoAdjust="0"/>
    <p:restoredTop sz="94951" autoAdjust="0"/>
  </p:normalViewPr>
  <p:slideViewPr>
    <p:cSldViewPr>
      <p:cViewPr varScale="1">
        <p:scale>
          <a:sx n="70" d="100"/>
          <a:sy n="70" d="100"/>
        </p:scale>
        <p:origin x="117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Research\AISI\Projects\Clip%20angles\Test%20data\Clip%20Test%20log%20Main-PullOver%20Test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Sheet1!$Z$1:$Z$2</c:f>
              <c:strCache>
                <c:ptCount val="2"/>
                <c:pt idx="1">
                  <c:v>Ptest/Paisi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Sheet1!$AB$3:$AB$52</c:f>
              <c:numCache>
                <c:formatCode>General</c:formatCode>
                <c:ptCount val="50"/>
                <c:pt idx="1">
                  <c:v>0.94133306538599992</c:v>
                </c:pt>
                <c:pt idx="2">
                  <c:v>0.62785981440000005</c:v>
                </c:pt>
                <c:pt idx="3">
                  <c:v>0.62785981440000005</c:v>
                </c:pt>
                <c:pt idx="4">
                  <c:v>0.62785981440000005</c:v>
                </c:pt>
                <c:pt idx="5">
                  <c:v>0.62785981440000005</c:v>
                </c:pt>
                <c:pt idx="6">
                  <c:v>0.94133306538599992</c:v>
                </c:pt>
                <c:pt idx="9">
                  <c:v>0.59897976320000001</c:v>
                </c:pt>
                <c:pt idx="15">
                  <c:v>0.9413324386666666</c:v>
                </c:pt>
                <c:pt idx="16">
                  <c:v>0.9413324386666666</c:v>
                </c:pt>
                <c:pt idx="17">
                  <c:v>0.59897976320000001</c:v>
                </c:pt>
                <c:pt idx="18">
                  <c:v>0.59897976320000001</c:v>
                </c:pt>
                <c:pt idx="19">
                  <c:v>0.76657229459999987</c:v>
                </c:pt>
                <c:pt idx="20">
                  <c:v>0.76657229459999987</c:v>
                </c:pt>
                <c:pt idx="21">
                  <c:v>0.76657229459999987</c:v>
                </c:pt>
                <c:pt idx="22">
                  <c:v>0.76657229459999987</c:v>
                </c:pt>
                <c:pt idx="23">
                  <c:v>0.59897976320000001</c:v>
                </c:pt>
                <c:pt idx="24">
                  <c:v>0.59897976320000001</c:v>
                </c:pt>
                <c:pt idx="25">
                  <c:v>0.9413324386666666</c:v>
                </c:pt>
                <c:pt idx="26">
                  <c:v>0.9413324386666666</c:v>
                </c:pt>
                <c:pt idx="27">
                  <c:v>0.9413324386666666</c:v>
                </c:pt>
                <c:pt idx="28">
                  <c:v>0.59897976320000001</c:v>
                </c:pt>
                <c:pt idx="29">
                  <c:v>0.76657229459999987</c:v>
                </c:pt>
                <c:pt idx="30">
                  <c:v>0.9413324386666666</c:v>
                </c:pt>
                <c:pt idx="31">
                  <c:v>0.9413324386666666</c:v>
                </c:pt>
                <c:pt idx="32">
                  <c:v>0.76657229459999987</c:v>
                </c:pt>
                <c:pt idx="33">
                  <c:v>0.76657229459999987</c:v>
                </c:pt>
                <c:pt idx="35">
                  <c:v>0.76657229459999987</c:v>
                </c:pt>
                <c:pt idx="36">
                  <c:v>0.59897976320000001</c:v>
                </c:pt>
                <c:pt idx="37">
                  <c:v>0.59897976320000001</c:v>
                </c:pt>
                <c:pt idx="38">
                  <c:v>0.91707150079999999</c:v>
                </c:pt>
                <c:pt idx="39">
                  <c:v>0.91707150079999999</c:v>
                </c:pt>
                <c:pt idx="40">
                  <c:v>0.91707150079999999</c:v>
                </c:pt>
                <c:pt idx="41">
                  <c:v>0.91707150079999999</c:v>
                </c:pt>
                <c:pt idx="42">
                  <c:v>0.91707150079999999</c:v>
                </c:pt>
                <c:pt idx="43">
                  <c:v>0.91707150079999999</c:v>
                </c:pt>
                <c:pt idx="44">
                  <c:v>1.4412325846666665</c:v>
                </c:pt>
                <c:pt idx="45">
                  <c:v>1.4412325846666665</c:v>
                </c:pt>
              </c:numCache>
            </c:numRef>
          </c:xVal>
          <c:yVal>
            <c:numRef>
              <c:f>Sheet1!$Z$3:$Z$52</c:f>
              <c:numCache>
                <c:formatCode>0.000</c:formatCode>
                <c:ptCount val="50"/>
                <c:pt idx="1">
                  <c:v>0.71895062957603117</c:v>
                </c:pt>
                <c:pt idx="2">
                  <c:v>0.56166571780092778</c:v>
                </c:pt>
                <c:pt idx="3">
                  <c:v>0.49834086021097634</c:v>
                </c:pt>
                <c:pt idx="4">
                  <c:v>0.53413303252597311</c:v>
                </c:pt>
                <c:pt idx="5">
                  <c:v>0.60571801424085525</c:v>
                </c:pt>
                <c:pt idx="6">
                  <c:v>0.7005866016858836</c:v>
                </c:pt>
                <c:pt idx="9">
                  <c:v>0.55702123000279102</c:v>
                </c:pt>
                <c:pt idx="15">
                  <c:v>0.52567330414559077</c:v>
                </c:pt>
                <c:pt idx="16">
                  <c:v>0.48757128492964902</c:v>
                </c:pt>
                <c:pt idx="17">
                  <c:v>0.41053139873424027</c:v>
                </c:pt>
                <c:pt idx="18">
                  <c:v>0.3167330155748852</c:v>
                </c:pt>
                <c:pt idx="19">
                  <c:v>0.41437709429056646</c:v>
                </c:pt>
                <c:pt idx="20">
                  <c:v>0.34784716572510482</c:v>
                </c:pt>
                <c:pt idx="21">
                  <c:v>0.45270789953922941</c:v>
                </c:pt>
                <c:pt idx="22">
                  <c:v>0.46905773819322527</c:v>
                </c:pt>
                <c:pt idx="23">
                  <c:v>0.32828042851203509</c:v>
                </c:pt>
                <c:pt idx="24">
                  <c:v>0.28284205423163561</c:v>
                </c:pt>
                <c:pt idx="25">
                  <c:v>0.37048547959738931</c:v>
                </c:pt>
                <c:pt idx="26">
                  <c:v>0.41639557988871695</c:v>
                </c:pt>
                <c:pt idx="27">
                  <c:v>0.44028016349573612</c:v>
                </c:pt>
                <c:pt idx="28">
                  <c:v>0.44806744705283114</c:v>
                </c:pt>
                <c:pt idx="29">
                  <c:v>0.50343153461871382</c:v>
                </c:pt>
                <c:pt idx="30">
                  <c:v>0.52766811246265832</c:v>
                </c:pt>
                <c:pt idx="31">
                  <c:v>0.47929696167364677</c:v>
                </c:pt>
                <c:pt idx="32">
                  <c:v>0.4946116083590007</c:v>
                </c:pt>
                <c:pt idx="33">
                  <c:v>0.49084302852740586</c:v>
                </c:pt>
                <c:pt idx="35">
                  <c:v>0.4611654623535969</c:v>
                </c:pt>
                <c:pt idx="36">
                  <c:v>0.40260124768101685</c:v>
                </c:pt>
                <c:pt idx="37">
                  <c:v>0.36651210411599655</c:v>
                </c:pt>
                <c:pt idx="38">
                  <c:v>0.62488766270324247</c:v>
                </c:pt>
                <c:pt idx="39">
                  <c:v>0.60602326665025363</c:v>
                </c:pt>
                <c:pt idx="40">
                  <c:v>0.59471916805202729</c:v>
                </c:pt>
                <c:pt idx="41">
                  <c:v>0.57301966045350261</c:v>
                </c:pt>
                <c:pt idx="42">
                  <c:v>0.61354721652109889</c:v>
                </c:pt>
                <c:pt idx="43">
                  <c:v>0.70216262611105373</c:v>
                </c:pt>
                <c:pt idx="44">
                  <c:v>0.58891720579782247</c:v>
                </c:pt>
                <c:pt idx="45">
                  <c:v>0.62310090882453495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9501008"/>
        <c:axId val="669388840"/>
      </c:scatterChart>
      <c:valAx>
        <c:axId val="5295010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9388840"/>
        <c:crosses val="autoZero"/>
        <c:crossBetween val="midCat"/>
      </c:valAx>
      <c:valAx>
        <c:axId val="669388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950100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B61CC5-CB73-43DA-8469-D28EB9D7E1F1}" type="datetimeFigureOut">
              <a:rPr lang="en-US" smtClean="0"/>
              <a:pPr/>
              <a:t>9/16/2016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0A3125-02B7-4704-95B2-3819BB435A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59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zh-CN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685817" indent="-26377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055103" indent="-21102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477145" indent="-21102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899186" indent="-21102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3D61D2CD-2A96-42DC-AB42-070B2FB71C6F}" type="slidenum">
              <a:rPr lang="en-US" altLang="zh-CN"/>
              <a:pPr eaLnBrk="1" hangingPunct="1"/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67591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A3125-02B7-4704-95B2-3819BB435AA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82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7369F-61AF-404F-86B3-3773489D32F5}" type="datetime1">
              <a:rPr lang="en-US" smtClean="0"/>
              <a:pPr/>
              <a:t>9/16/2016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D10B1-0594-4079-B029-5096D66A4B30}" type="datetime1">
              <a:rPr lang="en-US" smtClean="0"/>
              <a:pPr/>
              <a:t>9/16/2016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A721A-9D00-4AA5-907F-64289C3FE7FA}" type="datetime1">
              <a:rPr lang="en-US" smtClean="0"/>
              <a:pPr/>
              <a:t>9/16/2016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0B93-ED3F-4B72-BDE0-E4DA9067BB6B}" type="datetime1">
              <a:rPr lang="en-US" smtClean="0"/>
              <a:pPr/>
              <a:t>9/16/2016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7AFEF-28B5-48B0-80A4-1609EE438194}" type="datetime1">
              <a:rPr lang="en-US" smtClean="0"/>
              <a:pPr/>
              <a:t>9/16/2016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7C912-D47C-4306-9807-07E997F5ABAB}" type="datetime1">
              <a:rPr lang="en-US" smtClean="0"/>
              <a:pPr/>
              <a:t>9/16/2016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E870B-2EDA-4A2A-A058-715ED22107EC}" type="datetime1">
              <a:rPr lang="en-US" smtClean="0"/>
              <a:pPr/>
              <a:t>9/16/2016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CCD16-3B2F-46EC-957A-A9E912501188}" type="datetime1">
              <a:rPr lang="en-US" smtClean="0"/>
              <a:pPr/>
              <a:t>9/16/2016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89088-8574-499C-A675-988F20029B48}" type="datetime1">
              <a:rPr lang="en-US" smtClean="0"/>
              <a:pPr/>
              <a:t>9/16/2016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D3EC1-C5D1-41AB-ACC0-83ED78E6AC09}" type="datetime1">
              <a:rPr lang="en-US" smtClean="0"/>
              <a:pPr/>
              <a:t>9/16/2016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E5143-95CF-4B00-8C81-541A03D0C656}" type="datetime1">
              <a:rPr lang="en-US" smtClean="0"/>
              <a:pPr/>
              <a:t>9/16/2016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E8C293BE-DB74-4F1E-9BAA-340B47350781}" type="datetime1">
              <a:rPr lang="en-US" smtClean="0"/>
              <a:pPr/>
              <a:t>9/16/2016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 ft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7" Type="http://schemas.openxmlformats.org/officeDocument/2006/relationships/image" Target="../media/image3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emf"/><Relationship Id="rId5" Type="http://schemas.openxmlformats.org/officeDocument/2006/relationships/image" Target="../media/image28.emf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1"/>
          <p:cNvSpPr>
            <a:spLocks noGrp="1"/>
          </p:cNvSpPr>
          <p:nvPr>
            <p:ph type="ctrTitle"/>
          </p:nvPr>
        </p:nvSpPr>
        <p:spPr>
          <a:xfrm>
            <a:off x="497993" y="748220"/>
            <a:ext cx="8305800" cy="1695450"/>
          </a:xfrm>
        </p:spPr>
        <p:txBody>
          <a:bodyPr>
            <a:normAutofit/>
          </a:bodyPr>
          <a:lstStyle/>
          <a:p>
            <a:r>
              <a:rPr lang="en-US" altLang="en-US" sz="4400" dirty="0" smtClean="0"/>
              <a:t>Load Bearing Clip Angle Design</a:t>
            </a:r>
          </a:p>
        </p:txBody>
      </p:sp>
      <p:sp>
        <p:nvSpPr>
          <p:cNvPr id="2050" name="Subtitle 2"/>
          <p:cNvSpPr>
            <a:spLocks noGrp="1"/>
          </p:cNvSpPr>
          <p:nvPr>
            <p:ph type="subTitle" idx="1"/>
          </p:nvPr>
        </p:nvSpPr>
        <p:spPr>
          <a:xfrm>
            <a:off x="609600" y="2647606"/>
            <a:ext cx="7848600" cy="3524593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70000"/>
              </a:lnSpc>
            </a:pPr>
            <a:r>
              <a:rPr lang="en-US" altLang="zh-CN" sz="1700" dirty="0" smtClean="0">
                <a:solidFill>
                  <a:schemeClr val="tx1"/>
                </a:solidFill>
              </a:rPr>
              <a:t>By:</a:t>
            </a:r>
          </a:p>
          <a:p>
            <a:pPr eaLnBrk="1" hangingPunct="1">
              <a:lnSpc>
                <a:spcPct val="70000"/>
              </a:lnSpc>
            </a:pPr>
            <a:endParaRPr lang="en-US" altLang="zh-CN" sz="20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70000"/>
              </a:lnSpc>
            </a:pPr>
            <a:r>
              <a:rPr lang="en-US" altLang="zh-CN" sz="2000" dirty="0" smtClean="0">
                <a:solidFill>
                  <a:schemeClr val="tx1"/>
                </a:solidFill>
              </a:rPr>
              <a:t>Dr. Cheng Yu, </a:t>
            </a:r>
            <a:r>
              <a:rPr lang="en-US" altLang="zh-CN" sz="2000" dirty="0" smtClean="0">
                <a:solidFill>
                  <a:schemeClr val="tx1"/>
                </a:solidFill>
              </a:rPr>
              <a:t>Professor</a:t>
            </a:r>
            <a:endParaRPr lang="en-US" altLang="zh-CN" sz="20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70000"/>
              </a:lnSpc>
            </a:pPr>
            <a:r>
              <a:rPr lang="en-US" altLang="zh-CN" sz="2000" dirty="0" smtClean="0">
                <a:solidFill>
                  <a:schemeClr val="tx1"/>
                </a:solidFill>
              </a:rPr>
              <a:t>Mohamad Yousof, Graduate Student</a:t>
            </a:r>
          </a:p>
          <a:p>
            <a:pPr>
              <a:lnSpc>
                <a:spcPct val="70000"/>
              </a:lnSpc>
            </a:pPr>
            <a:r>
              <a:rPr lang="en-US" altLang="zh-CN" sz="2000" dirty="0" err="1" smtClean="0">
                <a:solidFill>
                  <a:schemeClr val="tx1"/>
                </a:solidFill>
              </a:rPr>
              <a:t>Mahsa</a:t>
            </a:r>
            <a:r>
              <a:rPr lang="en-US" altLang="zh-CN" sz="2000" dirty="0" smtClean="0">
                <a:solidFill>
                  <a:schemeClr val="tx1"/>
                </a:solidFill>
              </a:rPr>
              <a:t> </a:t>
            </a:r>
            <a:r>
              <a:rPr lang="en-US" altLang="zh-CN" sz="2000" dirty="0" err="1" smtClean="0">
                <a:solidFill>
                  <a:schemeClr val="tx1"/>
                </a:solidFill>
              </a:rPr>
              <a:t>Mahdavian</a:t>
            </a:r>
            <a:r>
              <a:rPr lang="en-US" altLang="zh-CN" sz="2000" dirty="0" smtClean="0">
                <a:solidFill>
                  <a:schemeClr val="tx1"/>
                </a:solidFill>
              </a:rPr>
              <a:t>, </a:t>
            </a:r>
            <a:r>
              <a:rPr lang="en-US" altLang="zh-CN" sz="2000" dirty="0">
                <a:solidFill>
                  <a:schemeClr val="tx1"/>
                </a:solidFill>
              </a:rPr>
              <a:t>Graduate Student</a:t>
            </a:r>
          </a:p>
          <a:p>
            <a:pPr eaLnBrk="1" hangingPunct="1">
              <a:lnSpc>
                <a:spcPct val="70000"/>
              </a:lnSpc>
            </a:pPr>
            <a:endParaRPr lang="en-US" altLang="zh-CN" sz="20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70000"/>
              </a:lnSpc>
            </a:pPr>
            <a:endParaRPr lang="en-US" altLang="zh-CN" sz="20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70000"/>
              </a:lnSpc>
            </a:pPr>
            <a:r>
              <a:rPr lang="en-US" altLang="zh-CN" sz="2000" dirty="0" smtClean="0">
                <a:solidFill>
                  <a:schemeClr val="tx1"/>
                </a:solidFill>
              </a:rPr>
              <a:t>Department of Engineering Technology</a:t>
            </a:r>
          </a:p>
          <a:p>
            <a:pPr eaLnBrk="1" hangingPunct="1">
              <a:lnSpc>
                <a:spcPct val="70000"/>
              </a:lnSpc>
            </a:pPr>
            <a:endParaRPr lang="en-US" altLang="zh-CN" sz="17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70000"/>
              </a:lnSpc>
            </a:pPr>
            <a:endParaRPr lang="en-US" altLang="zh-CN" sz="17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70000"/>
              </a:lnSpc>
            </a:pPr>
            <a:endParaRPr lang="en-US" altLang="zh-CN" sz="17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70000"/>
              </a:lnSpc>
            </a:pPr>
            <a:endParaRPr lang="en-US" altLang="zh-CN" sz="17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70000"/>
              </a:lnSpc>
            </a:pPr>
            <a:endParaRPr lang="en-US" altLang="zh-CN" sz="17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70000"/>
              </a:lnSpc>
            </a:pPr>
            <a:endParaRPr lang="en-US" altLang="zh-CN" sz="17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70000"/>
              </a:lnSpc>
            </a:pPr>
            <a:r>
              <a:rPr lang="en-US" altLang="zh-CN" sz="1700" dirty="0" smtClean="0">
                <a:solidFill>
                  <a:schemeClr val="tx1"/>
                </a:solidFill>
              </a:rPr>
              <a:t>AISI COS COFS Meetings</a:t>
            </a:r>
          </a:p>
          <a:p>
            <a:pPr eaLnBrk="1" hangingPunct="1">
              <a:lnSpc>
                <a:spcPct val="70000"/>
              </a:lnSpc>
            </a:pPr>
            <a:r>
              <a:rPr lang="en-US" altLang="zh-CN" sz="1700" dirty="0" smtClean="0">
                <a:solidFill>
                  <a:schemeClr val="tx1"/>
                </a:solidFill>
              </a:rPr>
              <a:t>September 23, 2016</a:t>
            </a:r>
            <a:endParaRPr lang="en-US" altLang="zh-CN" sz="1700" dirty="0" smtClean="0">
              <a:solidFill>
                <a:schemeClr val="tx1"/>
              </a:solidFill>
            </a:endParaRPr>
          </a:p>
        </p:txBody>
      </p:sp>
      <p:pic>
        <p:nvPicPr>
          <p:cNvPr id="2053" name="Picture 4" descr="brand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95700" y="4572000"/>
            <a:ext cx="1676400" cy="895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143000" y="104747"/>
            <a:ext cx="7086600" cy="113877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2nd World Congress and Exhibition on Construction and Steel Structure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September 22-24, 2016 Las Vegas, Nevada, USA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65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Cold-Formed Steel Structures and Clip Angle Connectors</a:t>
            </a:r>
            <a:endParaRPr lang="en-US" sz="4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86" y="1981200"/>
            <a:ext cx="5183783" cy="3891887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4313237"/>
            <a:ext cx="2107647" cy="22256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0071" y="1295400"/>
            <a:ext cx="2398117" cy="2851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615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21515"/>
            <a:ext cx="8229600" cy="1600200"/>
          </a:xfrm>
        </p:spPr>
        <p:txBody>
          <a:bodyPr/>
          <a:lstStyle/>
          <a:p>
            <a:r>
              <a:rPr lang="en-US" sz="4400" dirty="0" smtClean="0"/>
              <a:t>Research Objectives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98637"/>
            <a:ext cx="5867400" cy="4525963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Transverse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shear capacity of the cantilevered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leg.</a:t>
            </a:r>
          </a:p>
          <a:p>
            <a:pPr marL="457200" indent="-457200">
              <a:buFont typeface="+mj-lt"/>
              <a:buAutoNum type="arabicPeriod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Axial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compression capacity of the cantilevered leg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Pull-over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strength on fasteners of the anchored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leg.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6324601" y="3389505"/>
            <a:ext cx="2169268" cy="1560705"/>
            <a:chOff x="6060332" y="3389505"/>
            <a:chExt cx="2169268" cy="1560705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358" t="54695" r="15349" b="12734"/>
            <a:stretch/>
          </p:blipFill>
          <p:spPr bwMode="auto">
            <a:xfrm>
              <a:off x="7551420" y="4029324"/>
              <a:ext cx="678180" cy="9046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355" r="45011" b="6911"/>
            <a:stretch/>
          </p:blipFill>
          <p:spPr bwMode="auto">
            <a:xfrm>
              <a:off x="6060332" y="3389505"/>
              <a:ext cx="1449421" cy="15607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0" name="Straight Connector 9"/>
            <p:cNvCxnSpPr/>
            <p:nvPr/>
          </p:nvCxnSpPr>
          <p:spPr>
            <a:xfrm>
              <a:off x="8229600" y="4505474"/>
              <a:ext cx="0" cy="166539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>
            <a:off x="6324600" y="4800600"/>
            <a:ext cx="2255844" cy="1560705"/>
            <a:chOff x="6060331" y="4800600"/>
            <a:chExt cx="2255844" cy="1560705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328" t="54695" r="4299" b="12734"/>
            <a:stretch/>
          </p:blipFill>
          <p:spPr bwMode="auto">
            <a:xfrm>
              <a:off x="7551420" y="5257800"/>
              <a:ext cx="764755" cy="9046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355" r="45011" b="6911"/>
            <a:stretch/>
          </p:blipFill>
          <p:spPr bwMode="auto">
            <a:xfrm>
              <a:off x="6060331" y="4800600"/>
              <a:ext cx="1449421" cy="15607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7" name="Straight Connector 16"/>
            <p:cNvCxnSpPr/>
            <p:nvPr/>
          </p:nvCxnSpPr>
          <p:spPr>
            <a:xfrm>
              <a:off x="7558088" y="5567512"/>
              <a:ext cx="0" cy="166539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>
            <a:off x="6324601" y="1676400"/>
            <a:ext cx="1828800" cy="1228725"/>
            <a:chOff x="6060332" y="1676400"/>
            <a:chExt cx="1828800" cy="1228725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355" r="30618" b="25785"/>
            <a:stretch/>
          </p:blipFill>
          <p:spPr bwMode="auto">
            <a:xfrm>
              <a:off x="6060332" y="1676400"/>
              <a:ext cx="1828800" cy="1228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2" name="Straight Connector 21"/>
            <p:cNvCxnSpPr/>
            <p:nvPr/>
          </p:nvCxnSpPr>
          <p:spPr>
            <a:xfrm>
              <a:off x="7655719" y="2905125"/>
              <a:ext cx="1524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978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761" y="-452735"/>
            <a:ext cx="8229600" cy="1600200"/>
          </a:xfrm>
        </p:spPr>
        <p:txBody>
          <a:bodyPr/>
          <a:lstStyle/>
          <a:p>
            <a:r>
              <a:rPr lang="en-US" sz="4400" dirty="0" smtClean="0"/>
              <a:t>Task </a:t>
            </a:r>
            <a:r>
              <a:rPr lang="en-US" sz="4400" dirty="0"/>
              <a:t>1: Shear Capacity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Test Setup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grpSp>
        <p:nvGrpSpPr>
          <p:cNvPr id="25" name="Group 24"/>
          <p:cNvGrpSpPr/>
          <p:nvPr/>
        </p:nvGrpSpPr>
        <p:grpSpPr>
          <a:xfrm>
            <a:off x="762000" y="2082800"/>
            <a:ext cx="3696258" cy="4470400"/>
            <a:chOff x="1066800" y="2082800"/>
            <a:chExt cx="3696258" cy="4470400"/>
          </a:xfrm>
        </p:grpSpPr>
        <p:pic>
          <p:nvPicPr>
            <p:cNvPr id="6146" name="Picture 2" descr="C:\Users\cy0069\Documents\Research\AISI\Projects\Clip angles\Test data\photos\FEB 7 CLIP T5\CLIP T5 TEST 1\DSCF7693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10258" y="2082800"/>
              <a:ext cx="3352800" cy="4470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1181658" y="2311400"/>
              <a:ext cx="1229824" cy="646331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Hydraulic</a:t>
              </a:r>
            </a:p>
            <a:p>
              <a:r>
                <a:rPr lang="en-US" dirty="0" smtClean="0"/>
                <a:t>cylinder</a:t>
              </a:r>
              <a:endParaRPr lang="en-US" dirty="0"/>
            </a:p>
          </p:txBody>
        </p:sp>
        <p:cxnSp>
          <p:nvCxnSpPr>
            <p:cNvPr id="7" name="Straight Arrow Connector 6"/>
            <p:cNvCxnSpPr>
              <a:stCxn id="5" idx="3"/>
            </p:cNvCxnSpPr>
            <p:nvPr/>
          </p:nvCxnSpPr>
          <p:spPr>
            <a:xfrm>
              <a:off x="2411482" y="2634566"/>
              <a:ext cx="751376" cy="210234"/>
            </a:xfrm>
            <a:prstGeom prst="straightConnector1">
              <a:avLst/>
            </a:prstGeom>
            <a:ln w="3810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1172133" y="3225800"/>
              <a:ext cx="1114408" cy="36933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Load cell</a:t>
              </a:r>
              <a:endParaRPr lang="en-US" dirty="0"/>
            </a:p>
          </p:txBody>
        </p:sp>
        <p:cxnSp>
          <p:nvCxnSpPr>
            <p:cNvPr id="10" name="Straight Arrow Connector 9"/>
            <p:cNvCxnSpPr>
              <a:stCxn id="9" idx="3"/>
            </p:cNvCxnSpPr>
            <p:nvPr/>
          </p:nvCxnSpPr>
          <p:spPr>
            <a:xfrm>
              <a:off x="2286541" y="3410466"/>
              <a:ext cx="952518" cy="138500"/>
            </a:xfrm>
            <a:prstGeom prst="straightConnector1">
              <a:avLst/>
            </a:prstGeom>
            <a:ln w="3810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1066800" y="5467866"/>
              <a:ext cx="1494320" cy="36933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Stud column</a:t>
              </a:r>
              <a:endParaRPr lang="en-US" dirty="0"/>
            </a:p>
          </p:txBody>
        </p:sp>
        <p:cxnSp>
          <p:nvCxnSpPr>
            <p:cNvPr id="13" name="Straight Arrow Connector 12"/>
            <p:cNvCxnSpPr>
              <a:stCxn id="12" idx="3"/>
            </p:cNvCxnSpPr>
            <p:nvPr/>
          </p:nvCxnSpPr>
          <p:spPr>
            <a:xfrm>
              <a:off x="2561120" y="5652532"/>
              <a:ext cx="525538" cy="184666"/>
            </a:xfrm>
            <a:prstGeom prst="straightConnector1">
              <a:avLst/>
            </a:prstGeom>
            <a:ln w="3810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1172133" y="4521200"/>
              <a:ext cx="1285929" cy="36933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Load strap</a:t>
              </a:r>
              <a:endParaRPr lang="en-US" dirty="0"/>
            </a:p>
          </p:txBody>
        </p:sp>
        <p:cxnSp>
          <p:nvCxnSpPr>
            <p:cNvPr id="16" name="Straight Arrow Connector 15"/>
            <p:cNvCxnSpPr>
              <a:stCxn id="15" idx="3"/>
            </p:cNvCxnSpPr>
            <p:nvPr/>
          </p:nvCxnSpPr>
          <p:spPr>
            <a:xfrm>
              <a:off x="2458062" y="4705866"/>
              <a:ext cx="894738" cy="323334"/>
            </a:xfrm>
            <a:prstGeom prst="straightConnector1">
              <a:avLst/>
            </a:prstGeom>
            <a:ln w="3810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"/>
          <p:cNvGrpSpPr/>
          <p:nvPr/>
        </p:nvGrpSpPr>
        <p:grpSpPr>
          <a:xfrm>
            <a:off x="4638675" y="2209800"/>
            <a:ext cx="4458707" cy="4013200"/>
            <a:chOff x="4638675" y="2209800"/>
            <a:chExt cx="4458707" cy="4013200"/>
          </a:xfrm>
        </p:grpSpPr>
        <p:pic>
          <p:nvPicPr>
            <p:cNvPr id="6147" name="Picture 3" descr="C:\Users\cy0069\Documents\Research\AISI\Projects\Clip angles\Test data\photos\FEB 13 CLIP S4\CLIP S4 TEST 1\DSCF7732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0" y="2209800"/>
              <a:ext cx="3009900" cy="4013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7410702" y="2498467"/>
              <a:ext cx="1686680" cy="36933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½” thick strap</a:t>
              </a:r>
              <a:endParaRPr lang="en-US" dirty="0"/>
            </a:p>
          </p:txBody>
        </p:sp>
        <p:cxnSp>
          <p:nvCxnSpPr>
            <p:cNvPr id="20" name="Straight Arrow Connector 19"/>
            <p:cNvCxnSpPr>
              <a:stCxn id="19" idx="1"/>
            </p:cNvCxnSpPr>
            <p:nvPr/>
          </p:nvCxnSpPr>
          <p:spPr>
            <a:xfrm flipH="1">
              <a:off x="6915150" y="2683133"/>
              <a:ext cx="495552" cy="323334"/>
            </a:xfrm>
            <a:prstGeom prst="straightConnector1">
              <a:avLst/>
            </a:prstGeom>
            <a:ln w="3810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4648200" y="2660134"/>
              <a:ext cx="1686680" cy="36933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2-Stud column</a:t>
              </a:r>
              <a:endParaRPr lang="en-US" dirty="0"/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>
              <a:off x="5491540" y="3029466"/>
              <a:ext cx="843340" cy="565666"/>
            </a:xfrm>
            <a:prstGeom prst="straightConnector1">
              <a:avLst/>
            </a:prstGeom>
            <a:ln w="3810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4648200" y="3548966"/>
              <a:ext cx="1236236" cy="36933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Clip angle</a:t>
              </a:r>
              <a:endParaRPr lang="en-US" dirty="0"/>
            </a:p>
          </p:txBody>
        </p:sp>
        <p:cxnSp>
          <p:nvCxnSpPr>
            <p:cNvPr id="31" name="Straight Arrow Connector 30"/>
            <p:cNvCxnSpPr>
              <a:stCxn id="30" idx="3"/>
            </p:cNvCxnSpPr>
            <p:nvPr/>
          </p:nvCxnSpPr>
          <p:spPr>
            <a:xfrm>
              <a:off x="5884436" y="3733632"/>
              <a:ext cx="744964" cy="228768"/>
            </a:xfrm>
            <a:prstGeom prst="straightConnector1">
              <a:avLst/>
            </a:prstGeom>
            <a:ln w="3810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4638675" y="5562600"/>
              <a:ext cx="1866217" cy="36933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Lateral supports</a:t>
              </a:r>
              <a:endParaRPr lang="en-US" dirty="0"/>
            </a:p>
          </p:txBody>
        </p:sp>
        <p:cxnSp>
          <p:nvCxnSpPr>
            <p:cNvPr id="35" name="Straight Arrow Connector 34"/>
            <p:cNvCxnSpPr>
              <a:stCxn id="34" idx="0"/>
            </p:cNvCxnSpPr>
            <p:nvPr/>
          </p:nvCxnSpPr>
          <p:spPr>
            <a:xfrm flipV="1">
              <a:off x="5571784" y="5334000"/>
              <a:ext cx="1106804" cy="228600"/>
            </a:xfrm>
            <a:prstGeom prst="straightConnector1">
              <a:avLst/>
            </a:prstGeom>
            <a:ln w="3810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7563102" y="3663350"/>
              <a:ext cx="1441420" cy="36933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Disp. sensor</a:t>
              </a:r>
              <a:endParaRPr lang="en-US" dirty="0"/>
            </a:p>
          </p:txBody>
        </p:sp>
        <p:cxnSp>
          <p:nvCxnSpPr>
            <p:cNvPr id="40" name="Straight Arrow Connector 39"/>
            <p:cNvCxnSpPr>
              <a:stCxn id="39" idx="1"/>
            </p:cNvCxnSpPr>
            <p:nvPr/>
          </p:nvCxnSpPr>
          <p:spPr>
            <a:xfrm flipH="1">
              <a:off x="7067550" y="3848016"/>
              <a:ext cx="495552" cy="323334"/>
            </a:xfrm>
            <a:prstGeom prst="straightConnector1">
              <a:avLst/>
            </a:prstGeom>
            <a:ln w="3810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5125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848" y="-366936"/>
            <a:ext cx="8229600" cy="1600200"/>
          </a:xfrm>
        </p:spPr>
        <p:txBody>
          <a:bodyPr/>
          <a:lstStyle/>
          <a:p>
            <a:r>
              <a:rPr lang="en-US" sz="4400" dirty="0"/>
              <a:t>Scope 1: Shear Capacity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Test Setup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82025" y="6422232"/>
            <a:ext cx="561975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7170" name="Picture 2" descr="C:\Users\cy0069\Documents\Research\AISI\Projects\Clip angles\Test data\photos\FEB 13 CLIP S4\CLIP S4 TEST 3\DSCF775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85" y="2240757"/>
            <a:ext cx="5334000" cy="400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256597" y="4759326"/>
            <a:ext cx="1300356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#14 Screws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513234" y="5128658"/>
            <a:ext cx="495983" cy="468868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876117" y="3497740"/>
            <a:ext cx="2289409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N0. 10 BHSC Screws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4038600" y="3749855"/>
            <a:ext cx="799417" cy="234434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746" y="1512273"/>
            <a:ext cx="3028254" cy="18703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437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Local buckling failure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1026" name="Picture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17" y="1981200"/>
            <a:ext cx="4478834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33" descr="IMG_07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36" b="6119"/>
          <a:stretch>
            <a:fillRect/>
          </a:stretch>
        </p:blipFill>
        <p:spPr bwMode="auto">
          <a:xfrm>
            <a:off x="4572000" y="1981200"/>
            <a:ext cx="3152775" cy="3726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062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2133600"/>
            <a:ext cx="4881384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Picture 2" descr="DSCF77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78" t="20100" r="29504" b="32858"/>
          <a:stretch>
            <a:fillRect/>
          </a:stretch>
        </p:blipFill>
        <p:spPr bwMode="auto">
          <a:xfrm>
            <a:off x="4783061" y="1760112"/>
            <a:ext cx="3927510" cy="4259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</p:spPr>
        <p:txBody>
          <a:bodyPr/>
          <a:lstStyle/>
          <a:p>
            <a:r>
              <a:rPr lang="en-US" sz="4400" dirty="0" smtClean="0"/>
              <a:t>Lateral-torsional buckling failure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508425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Shear Test Results Compared with AISC Design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9" name="Picture 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10531"/>
            <a:ext cx="6248400" cy="453548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1421762"/>
              </p:ext>
            </p:extLst>
          </p:nvPr>
        </p:nvGraphicFramePr>
        <p:xfrm>
          <a:off x="6003861" y="4358539"/>
          <a:ext cx="3048001" cy="14674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26695"/>
                <a:gridCol w="1031278"/>
                <a:gridCol w="990028"/>
              </a:tblGrid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Method A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Method B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Mean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0.550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1.110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St. Dev.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0.491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0.385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COV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0.893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0.346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375461" y="3888264"/>
            <a:ext cx="1138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Vest / </a:t>
            </a:r>
            <a:r>
              <a:rPr lang="en-US" b="1" dirty="0" err="1" smtClean="0"/>
              <a:t>Vn</a:t>
            </a:r>
            <a:endParaRPr lang="en-US" b="1" dirty="0"/>
          </a:p>
        </p:txBody>
      </p:sp>
      <p:pic>
        <p:nvPicPr>
          <p:cNvPr id="11" name="Picture 10" descr="C:\Users\Administrator\Pictures\2015-02-08\005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36" t="62817" r="31381" b="5368"/>
          <a:stretch/>
        </p:blipFill>
        <p:spPr bwMode="auto">
          <a:xfrm>
            <a:off x="6105803" y="1718492"/>
            <a:ext cx="2813685" cy="2113280"/>
          </a:xfrm>
          <a:prstGeom prst="rect">
            <a:avLst/>
          </a:prstGeom>
          <a:noFill/>
          <a:extLst/>
        </p:spPr>
      </p:pic>
      <p:sp>
        <p:nvSpPr>
          <p:cNvPr id="3" name="TextBox 2"/>
          <p:cNvSpPr txBox="1"/>
          <p:nvPr/>
        </p:nvSpPr>
        <p:spPr>
          <a:xfrm>
            <a:off x="1005564" y="1525865"/>
            <a:ext cx="2104743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Total 33 shear tests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77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-226032"/>
            <a:ext cx="8991600" cy="1600200"/>
          </a:xfrm>
        </p:spPr>
        <p:txBody>
          <a:bodyPr/>
          <a:lstStyle/>
          <a:p>
            <a:r>
              <a:rPr lang="en-US" sz="4400" dirty="0" smtClean="0"/>
              <a:t>Proposed </a:t>
            </a:r>
            <a:r>
              <a:rPr lang="en-US" sz="4400" dirty="0" smtClean="0"/>
              <a:t>Shear Design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r="38217"/>
          <a:stretch/>
        </p:blipFill>
        <p:spPr>
          <a:xfrm>
            <a:off x="898897" y="2438400"/>
            <a:ext cx="7330704" cy="35744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1961118"/>
            <a:ext cx="6256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Nominal shear strength for cantilevered leg of a clip angle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61827" y="6012842"/>
            <a:ext cx="5958682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New method based on Direct Strength Method concept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5980671" y="2460812"/>
                <a:ext cx="4572000" cy="1231106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457200" marR="0" algn="just">
                  <a:spcBef>
                    <a:spcPts val="0"/>
                  </a:spcBef>
                  <a:spcAft>
                    <a:spcPts val="1200"/>
                  </a:spcAft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cap="small" spc="25">
                        <a:latin typeface="Cambria Math" panose="02040503050406030204" pitchFamily="18" charset="0"/>
                        <a:ea typeface="SimSun" panose="02010600030101010101" pitchFamily="2" charset="-122"/>
                      </a:rPr>
                      <m:t>Ω</m:t>
                    </m:r>
                  </m:oMath>
                </a14:m>
                <a:r>
                  <a:rPr lang="en-US" b="1" cap="small" spc="25" dirty="0">
                    <a:effectLst/>
                    <a:latin typeface="Times New Roman" panose="02020603050405020304" pitchFamily="18" charset="0"/>
                    <a:ea typeface="SimSun" panose="02010600030101010101" pitchFamily="2" charset="-122"/>
                  </a:rPr>
                  <a:t> = 2.80 for ASD</a:t>
                </a:r>
                <a:endParaRPr lang="en-US" dirty="0">
                  <a:effectLst/>
                  <a:latin typeface="Times New Roman" panose="02020603050405020304" pitchFamily="18" charset="0"/>
                  <a:ea typeface="SimSun" panose="02010600030101010101" pitchFamily="2" charset="-122"/>
                </a:endParaRPr>
              </a:p>
              <a:p>
                <a:pPr marL="457200" marR="0" algn="just">
                  <a:spcBef>
                    <a:spcPts val="0"/>
                  </a:spcBef>
                  <a:spcAft>
                    <a:spcPts val="1200"/>
                  </a:spcAft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cap="small" spc="25">
                        <a:effectLst/>
                        <a:latin typeface="Cambria Math" panose="02040503050406030204" pitchFamily="18" charset="0"/>
                        <a:ea typeface="SimSun" panose="02010600030101010101" pitchFamily="2" charset="-122"/>
                      </a:rPr>
                      <m:t>ϕ</m:t>
                    </m:r>
                  </m:oMath>
                </a14:m>
                <a:r>
                  <a:rPr lang="en-US" b="1" cap="small" spc="25" dirty="0">
                    <a:effectLst/>
                    <a:latin typeface="Times New Roman" panose="02020603050405020304" pitchFamily="18" charset="0"/>
                    <a:ea typeface="SimSun" panose="02010600030101010101" pitchFamily="2" charset="-122"/>
                  </a:rPr>
                  <a:t> = 0.55 for LRFD</a:t>
                </a:r>
                <a:endParaRPr lang="en-US" dirty="0">
                  <a:effectLst/>
                  <a:latin typeface="Times New Roman" panose="02020603050405020304" pitchFamily="18" charset="0"/>
                  <a:ea typeface="SimSun" panose="02010600030101010101" pitchFamily="2" charset="-122"/>
                </a:endParaRPr>
              </a:p>
              <a:p>
                <a:pPr marL="457200" marR="0" algn="just">
                  <a:spcBef>
                    <a:spcPts val="0"/>
                  </a:spcBef>
                  <a:spcAft>
                    <a:spcPts val="1200"/>
                  </a:spcAft>
                </a:pPr>
                <a:r>
                  <a:rPr lang="en-US" b="1" cap="small" spc="25" dirty="0">
                    <a:effectLst/>
                    <a:latin typeface="Times New Roman" panose="02020603050405020304" pitchFamily="18" charset="0"/>
                    <a:ea typeface="SimSun" panose="02010600030101010101" pitchFamily="2" charset="-122"/>
                  </a:rPr>
                  <a:t>    = 0.45 for LSD</a:t>
                </a:r>
                <a:endParaRPr lang="en-US" dirty="0">
                  <a:effectLst/>
                  <a:latin typeface="Times New Roman" panose="02020603050405020304" pitchFamily="18" charset="0"/>
                  <a:ea typeface="SimSun" panose="02010600030101010101" pitchFamily="2" charset="-122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0671" y="2460812"/>
                <a:ext cx="4572000" cy="1231106"/>
              </a:xfrm>
              <a:prstGeom prst="rect">
                <a:avLst/>
              </a:prstGeom>
              <a:blipFill rotWithShape="0">
                <a:blip r:embed="rId3"/>
                <a:stretch>
                  <a:fillRect t="-2970" b="-69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5465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457200"/>
            <a:ext cx="8229600" cy="1600200"/>
          </a:xfrm>
        </p:spPr>
        <p:txBody>
          <a:bodyPr/>
          <a:lstStyle/>
          <a:p>
            <a:r>
              <a:rPr lang="en-US" sz="4400" dirty="0" smtClean="0"/>
              <a:t>Elastic Buckling Solution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6" name="Pictur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011827"/>
            <a:ext cx="3581400" cy="365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图片 9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94" b="2480"/>
          <a:stretch/>
        </p:blipFill>
        <p:spPr bwMode="auto">
          <a:xfrm>
            <a:off x="3276600" y="2217180"/>
            <a:ext cx="5410200" cy="387881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t="72481" r="47208"/>
          <a:stretch/>
        </p:blipFill>
        <p:spPr>
          <a:xfrm>
            <a:off x="1600200" y="1371600"/>
            <a:ext cx="5334000" cy="83761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629400" y="3807191"/>
            <a:ext cx="129554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SimSun" panose="02010600030101010101" pitchFamily="2" charset="-122"/>
              </a:rPr>
              <a:t>R</a:t>
            </a:r>
            <a:r>
              <a:rPr lang="en-US" baseline="30000" dirty="0">
                <a:latin typeface="Times New Roman" panose="02020603050405020304" pitchFamily="18" charset="0"/>
                <a:ea typeface="SimSun" panose="02010600030101010101" pitchFamily="2" charset="-122"/>
              </a:rPr>
              <a:t>2</a:t>
            </a:r>
            <a:r>
              <a:rPr lang="en-US" dirty="0">
                <a:latin typeface="Times New Roman" panose="02020603050405020304" pitchFamily="18" charset="0"/>
                <a:ea typeface="SimSun" panose="02010600030101010101" pitchFamily="2" charset="-122"/>
              </a:rPr>
              <a:t> = 0.9992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8832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50" y="410743"/>
            <a:ext cx="8229600" cy="1037057"/>
          </a:xfrm>
        </p:spPr>
        <p:txBody>
          <a:bodyPr/>
          <a:lstStyle/>
          <a:p>
            <a:r>
              <a:rPr lang="en-US" sz="4400" dirty="0" smtClean="0"/>
              <a:t>Proposed Design Method Compared with Test Results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4" name="Picture 1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8"/>
          <a:stretch/>
        </p:blipFill>
        <p:spPr bwMode="auto">
          <a:xfrm>
            <a:off x="1219200" y="1295400"/>
            <a:ext cx="6705600" cy="51815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7492368" y="1981200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</a:t>
            </a:r>
            <a:r>
              <a:rPr lang="en-US" baseline="30000" dirty="0" smtClean="0"/>
              <a:t>2</a:t>
            </a:r>
            <a:r>
              <a:rPr lang="en-US" dirty="0" smtClean="0"/>
              <a:t>=0.956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432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761" y="-452735"/>
            <a:ext cx="8229600" cy="1600200"/>
          </a:xfrm>
        </p:spPr>
        <p:txBody>
          <a:bodyPr/>
          <a:lstStyle/>
          <a:p>
            <a:r>
              <a:rPr lang="en-US" sz="4400" dirty="0" smtClean="0"/>
              <a:t>Task </a:t>
            </a:r>
            <a:r>
              <a:rPr lang="en-US" sz="4400" dirty="0"/>
              <a:t>2</a:t>
            </a:r>
            <a:r>
              <a:rPr lang="en-US" sz="4400" dirty="0" smtClean="0"/>
              <a:t>: Compression </a:t>
            </a:r>
            <a:r>
              <a:rPr lang="en-US" sz="4400" dirty="0"/>
              <a:t>Capacity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Test Setup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27" name="Picture 2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281" y="1868804"/>
            <a:ext cx="6248399" cy="4487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2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4473" y="1504540"/>
            <a:ext cx="1888490" cy="3051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54971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Compression Tests</a:t>
            </a:r>
            <a:br>
              <a:rPr lang="en-US" sz="4400" dirty="0" smtClean="0"/>
            </a:br>
            <a:r>
              <a:rPr lang="en-US" sz="4400" dirty="0" smtClean="0"/>
              <a:t>S7 -12ga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514600"/>
            <a:ext cx="381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 descr="C:\Users\cy0069\Documents\Research\AISI\Projects\Clip angles\Test data\photos and data\Compression Tests\CLIP S7\April 25 Clip S7 Test 1 C\DSCF878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038350"/>
            <a:ext cx="480060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49359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317" y="0"/>
            <a:ext cx="8229600" cy="1600200"/>
          </a:xfrm>
        </p:spPr>
        <p:txBody>
          <a:bodyPr/>
          <a:lstStyle/>
          <a:p>
            <a:r>
              <a:rPr lang="en-US" sz="4400" dirty="0" smtClean="0"/>
              <a:t>Test Results Compared with AISI Design Methods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887" y="1447800"/>
            <a:ext cx="8229600" cy="4525963"/>
          </a:xfrm>
        </p:spPr>
        <p:txBody>
          <a:bodyPr/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AISI S214 – Gusset Plate Design</a:t>
            </a:r>
          </a:p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AISI S100 – Compression Member Design</a:t>
            </a:r>
          </a:p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AISI S100 – 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Webcrippling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Design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590800"/>
            <a:ext cx="6553200" cy="413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1634" y="1034733"/>
            <a:ext cx="1888490" cy="30511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0" y="3325527"/>
            <a:ext cx="1497205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Total 36 tests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409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-56926"/>
            <a:ext cx="9029053" cy="1600200"/>
          </a:xfrm>
        </p:spPr>
        <p:txBody>
          <a:bodyPr/>
          <a:lstStyle/>
          <a:p>
            <a:r>
              <a:rPr lang="en-US" sz="4400" dirty="0" smtClean="0"/>
              <a:t>Proposed Compression Design Method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8988"/>
          <a:stretch/>
        </p:blipFill>
        <p:spPr>
          <a:xfrm>
            <a:off x="722702" y="1356723"/>
            <a:ext cx="7811698" cy="466307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5987018"/>
            <a:ext cx="6772688" cy="646331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New method based on AISI/AISC column design theory and use</a:t>
            </a:r>
          </a:p>
          <a:p>
            <a:r>
              <a:rPr lang="en-US" dirty="0" smtClean="0"/>
              <a:t>elastic buckling solutions of plate column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486400" y="1600200"/>
            <a:ext cx="2917786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1/8” deformation limit met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5029200" y="2281867"/>
                <a:ext cx="4572000" cy="1231106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457200" marR="0" indent="-342900" algn="just">
                  <a:spcBef>
                    <a:spcPts val="0"/>
                  </a:spcBef>
                  <a:spcAft>
                    <a:spcPts val="1200"/>
                  </a:spcAft>
                </a:pPr>
                <a:r>
                  <a:rPr lang="en-US" b="1" cap="small" spc="25" dirty="0">
                    <a:latin typeface="Times New Roman" panose="02020603050405020304" pitchFamily="18" charset="0"/>
                    <a:ea typeface="SimSun" panose="02010600030101010101" pitchFamily="2" charset="-122"/>
                  </a:rPr>
                  <a:t>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cap="small" spc="25">
                        <a:effectLst/>
                        <a:latin typeface="Cambria Math" panose="02040503050406030204" pitchFamily="18" charset="0"/>
                        <a:ea typeface="SimSun" panose="02010600030101010101" pitchFamily="2" charset="-122"/>
                      </a:rPr>
                      <m:t>Ω</m:t>
                    </m:r>
                  </m:oMath>
                </a14:m>
                <a:r>
                  <a:rPr lang="en-US" b="1" cap="small" spc="25" dirty="0">
                    <a:effectLst/>
                    <a:latin typeface="Times New Roman" panose="02020603050405020304" pitchFamily="18" charset="0"/>
                    <a:ea typeface="SimSun" panose="02010600030101010101" pitchFamily="2" charset="-122"/>
                  </a:rPr>
                  <a:t> = 3.25 for ASD</a:t>
                </a:r>
                <a:endParaRPr lang="en-US" dirty="0">
                  <a:effectLst/>
                  <a:latin typeface="Times New Roman" panose="02020603050405020304" pitchFamily="18" charset="0"/>
                  <a:ea typeface="SimSun" panose="02010600030101010101" pitchFamily="2" charset="-122"/>
                </a:endParaRPr>
              </a:p>
              <a:p>
                <a:pPr marL="457200" marR="0" algn="just">
                  <a:spcBef>
                    <a:spcPts val="0"/>
                  </a:spcBef>
                  <a:spcAft>
                    <a:spcPts val="1200"/>
                  </a:spcAft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cap="small" spc="25">
                        <a:effectLst/>
                        <a:latin typeface="Cambria Math" panose="02040503050406030204" pitchFamily="18" charset="0"/>
                        <a:ea typeface="SimSun" panose="02010600030101010101" pitchFamily="2" charset="-122"/>
                      </a:rPr>
                      <m:t>ϕ</m:t>
                    </m:r>
                  </m:oMath>
                </a14:m>
                <a:r>
                  <a:rPr lang="en-US" b="1" cap="small" spc="25" dirty="0">
                    <a:effectLst/>
                    <a:latin typeface="Times New Roman" panose="02020603050405020304" pitchFamily="18" charset="0"/>
                    <a:ea typeface="SimSun" panose="02010600030101010101" pitchFamily="2" charset="-122"/>
                  </a:rPr>
                  <a:t> = 0.50 for LRFD</a:t>
                </a:r>
                <a:endParaRPr lang="en-US" dirty="0">
                  <a:effectLst/>
                  <a:latin typeface="Times New Roman" panose="02020603050405020304" pitchFamily="18" charset="0"/>
                  <a:ea typeface="SimSun" panose="02010600030101010101" pitchFamily="2" charset="-122"/>
                </a:endParaRPr>
              </a:p>
              <a:p>
                <a:pPr marL="457200" marR="0" algn="just">
                  <a:spcBef>
                    <a:spcPts val="0"/>
                  </a:spcBef>
                  <a:spcAft>
                    <a:spcPts val="1200"/>
                  </a:spcAft>
                </a:pPr>
                <a:r>
                  <a:rPr lang="en-US" b="1" cap="small" spc="25" dirty="0">
                    <a:effectLst/>
                    <a:latin typeface="Times New Roman" panose="02020603050405020304" pitchFamily="18" charset="0"/>
                    <a:ea typeface="SimSun" panose="02010600030101010101" pitchFamily="2" charset="-122"/>
                  </a:rPr>
                  <a:t>    = 0.40 for LSD</a:t>
                </a:r>
                <a:endParaRPr lang="en-US" dirty="0">
                  <a:effectLst/>
                  <a:latin typeface="Times New Roman" panose="02020603050405020304" pitchFamily="18" charset="0"/>
                  <a:ea typeface="SimSun" panose="02010600030101010101" pitchFamily="2" charset="-122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200" y="2281867"/>
                <a:ext cx="4572000" cy="1231106"/>
              </a:xfrm>
              <a:prstGeom prst="rect">
                <a:avLst/>
              </a:prstGeom>
              <a:blipFill rotWithShape="0">
                <a:blip r:embed="rId3"/>
                <a:stretch>
                  <a:fillRect t="-2475" b="-69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8197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94665" y="-102303"/>
            <a:ext cx="8229600" cy="1600200"/>
          </a:xfrm>
        </p:spPr>
        <p:txBody>
          <a:bodyPr/>
          <a:lstStyle/>
          <a:p>
            <a:r>
              <a:rPr lang="en-US" sz="4400" dirty="0" smtClean="0"/>
              <a:t>Proposed Compression Design Method</a:t>
            </a:r>
            <a:endParaRPr lang="en-US" sz="4400" dirty="0"/>
          </a:p>
        </p:txBody>
      </p:sp>
      <p:sp>
        <p:nvSpPr>
          <p:cNvPr id="7" name="TextBox 6"/>
          <p:cNvSpPr txBox="1"/>
          <p:nvPr/>
        </p:nvSpPr>
        <p:spPr>
          <a:xfrm>
            <a:off x="1066800" y="1371600"/>
            <a:ext cx="6772688" cy="646331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New method based on AISI/AISC column design theory and use</a:t>
            </a:r>
          </a:p>
          <a:p>
            <a:r>
              <a:rPr lang="en-US" dirty="0" smtClean="0"/>
              <a:t>elastic buckling solutions of plate column</a:t>
            </a:r>
            <a:endParaRPr lang="en-US" dirty="0"/>
          </a:p>
        </p:txBody>
      </p:sp>
      <p:pic>
        <p:nvPicPr>
          <p:cNvPr id="2050" name="Picture 2" descr="http://www.efunda.com/formulae/solid_mechanics/columns/images/Column_Design_StructuralSteel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74024"/>
            <a:ext cx="4194709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1412326" y="5453934"/>
                <a:ext cx="1370055" cy="6759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𝐾𝐿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e>
                          </m:ra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2326" y="5453934"/>
                <a:ext cx="1370055" cy="67595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图片 6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628" y="2274025"/>
            <a:ext cx="2825675" cy="300544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/>
          <p:cNvSpPr/>
          <p:nvPr/>
        </p:nvSpPr>
        <p:spPr>
          <a:xfrm>
            <a:off x="4465695" y="5308151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82880" marR="0" indent="-182880" algn="just" hangingPunct="0">
              <a:spcBef>
                <a:spcPts val="600"/>
              </a:spcBef>
              <a:spcAft>
                <a:spcPts val="600"/>
              </a:spcAft>
            </a:pPr>
            <a:r>
              <a:rPr lang="en-US" sz="16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Houbolt</a:t>
            </a:r>
            <a:r>
              <a:rPr lang="en-US" sz="1600" dirty="0">
                <a:latin typeface="Times New Roman" panose="02020603050405020304" pitchFamily="18" charset="0"/>
                <a:ea typeface="SimSun" panose="02010600030101010101" pitchFamily="2" charset="-122"/>
              </a:rPr>
              <a:t>, J. C., </a:t>
            </a:r>
            <a:r>
              <a:rPr lang="en-US" sz="16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Stowell</a:t>
            </a:r>
            <a:r>
              <a:rPr lang="en-US" sz="1600" dirty="0">
                <a:latin typeface="Times New Roman" panose="02020603050405020304" pitchFamily="18" charset="0"/>
                <a:ea typeface="SimSun" panose="02010600030101010101" pitchFamily="2" charset="-122"/>
              </a:rPr>
              <a:t>, E. Z. (1950). “Critical Stress of Plate Columns” Technical Note 2163, National Advisory Committee for Aeronautics, Washing, DC, August 1950.</a:t>
            </a:r>
            <a:endParaRPr lang="en-US" sz="16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76600" y="5094625"/>
            <a:ext cx="502061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 smtClean="0"/>
              <a:t>KL/r</a:t>
            </a:r>
            <a:endParaRPr lang="en-US" sz="12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4600" y="1971643"/>
            <a:ext cx="2438400" cy="1694722"/>
          </a:xfrm>
          <a:prstGeom prst="rect">
            <a:avLst/>
          </a:prstGeom>
        </p:spPr>
      </p:pic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7"/>
          <a:srcRect l="29380" r="28322"/>
          <a:stretch/>
        </p:blipFill>
        <p:spPr>
          <a:xfrm>
            <a:off x="7010400" y="2149158"/>
            <a:ext cx="2514600" cy="2696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40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52400" y="-381000"/>
            <a:ext cx="9121254" cy="1600200"/>
          </a:xfrm>
        </p:spPr>
        <p:txBody>
          <a:bodyPr/>
          <a:lstStyle/>
          <a:p>
            <a:pPr>
              <a:lnSpc>
                <a:spcPts val="4000"/>
              </a:lnSpc>
            </a:pPr>
            <a:r>
              <a:rPr lang="en-US" sz="4400" dirty="0" smtClean="0">
                <a:effectLst/>
              </a:rPr>
              <a:t>Comparison with </a:t>
            </a:r>
            <a:r>
              <a:rPr lang="en-US" sz="4400" dirty="0" smtClean="0">
                <a:effectLst/>
              </a:rPr>
              <a:t>Test Results</a:t>
            </a:r>
            <a:endParaRPr lang="en-US" sz="4400" dirty="0">
              <a:effectLst/>
            </a:endParaRPr>
          </a:p>
        </p:txBody>
      </p:sp>
      <p:pic>
        <p:nvPicPr>
          <p:cNvPr id="6" name="Picture 5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8" b="2076"/>
          <a:stretch/>
        </p:blipFill>
        <p:spPr bwMode="auto">
          <a:xfrm>
            <a:off x="1295400" y="1710466"/>
            <a:ext cx="6324600" cy="47100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315200" y="1905000"/>
            <a:ext cx="1088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</a:t>
            </a:r>
            <a:r>
              <a:rPr lang="en-US" baseline="30000" dirty="0" smtClean="0"/>
              <a:t>2</a:t>
            </a:r>
            <a:r>
              <a:rPr lang="en-US" dirty="0" smtClean="0"/>
              <a:t>=0.909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t="39538" r="8988" b="50657"/>
          <a:stretch/>
        </p:blipFill>
        <p:spPr>
          <a:xfrm>
            <a:off x="2209800" y="1219200"/>
            <a:ext cx="7811698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65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-419100"/>
            <a:ext cx="9105253" cy="1600200"/>
          </a:xfrm>
        </p:spPr>
        <p:txBody>
          <a:bodyPr/>
          <a:lstStyle/>
          <a:p>
            <a:r>
              <a:rPr lang="en-US" sz="4400" dirty="0" smtClean="0"/>
              <a:t>Task </a:t>
            </a:r>
            <a:r>
              <a:rPr lang="en-US" sz="4400" dirty="0"/>
              <a:t>3</a:t>
            </a:r>
            <a:r>
              <a:rPr lang="en-US" sz="4400" dirty="0" smtClean="0"/>
              <a:t>: </a:t>
            </a:r>
            <a:r>
              <a:rPr lang="en-US" sz="4400" dirty="0" smtClean="0"/>
              <a:t>Tension/Pull-Over </a:t>
            </a:r>
            <a:r>
              <a:rPr lang="en-US" sz="4400" dirty="0" smtClean="0"/>
              <a:t>Strength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Test Setup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27" name="Picture 2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8599" y="3505200"/>
            <a:ext cx="4038599" cy="285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676400"/>
            <a:ext cx="4634865" cy="28956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624761" y="2286000"/>
            <a:ext cx="25058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 total of 38 valid tests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063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219200"/>
            <a:ext cx="7239000" cy="518159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09600" y="-800100"/>
            <a:ext cx="8229600" cy="1600200"/>
          </a:xfrm>
        </p:spPr>
        <p:txBody>
          <a:bodyPr/>
          <a:lstStyle/>
          <a:p>
            <a:pPr>
              <a:lnSpc>
                <a:spcPts val="4000"/>
              </a:lnSpc>
            </a:pPr>
            <a:r>
              <a:rPr lang="en-US" sz="4400" dirty="0" smtClean="0"/>
              <a:t>Typical Behavior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0926792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610108" y="939284"/>
            <a:ext cx="2305292" cy="78315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09600" y="-800100"/>
            <a:ext cx="8229600" cy="1600200"/>
          </a:xfrm>
        </p:spPr>
        <p:txBody>
          <a:bodyPr/>
          <a:lstStyle/>
          <a:p>
            <a:pPr>
              <a:lnSpc>
                <a:spcPts val="4000"/>
              </a:lnSpc>
            </a:pPr>
            <a:r>
              <a:rPr lang="en-US" sz="4400" dirty="0" smtClean="0"/>
              <a:t>Pull-Over Test Results</a:t>
            </a:r>
            <a:endParaRPr lang="en-US" sz="4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401" y="800101"/>
            <a:ext cx="4237331" cy="5874840"/>
          </a:xfrm>
          <a:prstGeom prst="rect">
            <a:avLst/>
          </a:prstGeom>
        </p:spPr>
      </p:pic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9687820"/>
              </p:ext>
            </p:extLst>
          </p:nvPr>
        </p:nvGraphicFramePr>
        <p:xfrm>
          <a:off x="3124200" y="1447800"/>
          <a:ext cx="5557710" cy="3501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/>
              <p:cNvSpPr/>
              <p:nvPr/>
            </p:nvSpPr>
            <p:spPr>
              <a:xfrm>
                <a:off x="6610108" y="1353111"/>
                <a:ext cx="20945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𝑎𝑖𝑠𝑖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1.5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  <m: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0108" y="1353111"/>
                <a:ext cx="2094548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5562600" y="4800600"/>
                <a:ext cx="104926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  <m: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2600" y="4800600"/>
                <a:ext cx="1049262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5076150"/>
              </p:ext>
            </p:extLst>
          </p:nvPr>
        </p:nvGraphicFramePr>
        <p:xfrm>
          <a:off x="5943600" y="5486400"/>
          <a:ext cx="1968500" cy="731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04900"/>
                <a:gridCol w="863600"/>
              </a:tblGrid>
              <a:tr h="1555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Mean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0.503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b"/>
                </a:tc>
              </a:tr>
              <a:tr h="1555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St. Dev.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0.109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b"/>
                </a:tc>
              </a:tr>
              <a:tr h="1555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COV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0.217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606652" y="5486400"/>
            <a:ext cx="1236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Ptest</a:t>
            </a:r>
            <a:r>
              <a:rPr lang="en-US" dirty="0" smtClean="0"/>
              <a:t>/</a:t>
            </a:r>
            <a:r>
              <a:rPr lang="en-US" dirty="0" err="1" smtClean="0"/>
              <a:t>Paisi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760951" y="1002268"/>
            <a:ext cx="2505879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A total of 38 valid tests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6611862" y="939284"/>
            <a:ext cx="2230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AISI existing design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5060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616316"/>
            <a:ext cx="8229600" cy="1600200"/>
          </a:xfrm>
        </p:spPr>
        <p:txBody>
          <a:bodyPr/>
          <a:lstStyle/>
          <a:p>
            <a:pPr>
              <a:lnSpc>
                <a:spcPts val="4000"/>
              </a:lnSpc>
            </a:pPr>
            <a:r>
              <a:rPr lang="en-US" sz="4400" dirty="0" smtClean="0"/>
              <a:t>Proposed Design Method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r="15037"/>
          <a:stretch/>
        </p:blipFill>
        <p:spPr>
          <a:xfrm>
            <a:off x="988365" y="2281048"/>
            <a:ext cx="7848600" cy="236838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" y="1447800"/>
            <a:ext cx="6937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Proposed nominal pull-over strength of screws used in clip angles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4724400" y="1905602"/>
                <a:ext cx="4572000" cy="1231106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457200" marR="0" indent="-342900" algn="just">
                  <a:spcBef>
                    <a:spcPts val="0"/>
                  </a:spcBef>
                  <a:spcAft>
                    <a:spcPts val="1200"/>
                  </a:spcAft>
                </a:pPr>
                <a:r>
                  <a:rPr lang="en-US" b="1" cap="small" spc="25" dirty="0">
                    <a:latin typeface="Times New Roman" panose="02020603050405020304" pitchFamily="18" charset="0"/>
                    <a:ea typeface="SimSun" panose="02010600030101010101" pitchFamily="2" charset="-122"/>
                  </a:rPr>
                  <a:t>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cap="small" spc="25">
                        <a:effectLst/>
                        <a:latin typeface="Cambria Math" panose="02040503050406030204" pitchFamily="18" charset="0"/>
                        <a:ea typeface="SimSun" panose="02010600030101010101" pitchFamily="2" charset="-122"/>
                      </a:rPr>
                      <m:t>Ω</m:t>
                    </m:r>
                  </m:oMath>
                </a14:m>
                <a:r>
                  <a:rPr lang="en-US" b="1" cap="small" spc="25" dirty="0">
                    <a:effectLst/>
                    <a:latin typeface="Times New Roman" panose="02020603050405020304" pitchFamily="18" charset="0"/>
                    <a:ea typeface="SimSun" panose="02010600030101010101" pitchFamily="2" charset="-122"/>
                  </a:rPr>
                  <a:t> = 3.00 for ASD</a:t>
                </a:r>
                <a:endParaRPr lang="en-US" dirty="0">
                  <a:effectLst/>
                  <a:latin typeface="Times New Roman" panose="02020603050405020304" pitchFamily="18" charset="0"/>
                  <a:ea typeface="SimSun" panose="02010600030101010101" pitchFamily="2" charset="-122"/>
                </a:endParaRPr>
              </a:p>
              <a:p>
                <a:pPr marL="457200" marR="0" algn="just">
                  <a:spcBef>
                    <a:spcPts val="0"/>
                  </a:spcBef>
                  <a:spcAft>
                    <a:spcPts val="1200"/>
                  </a:spcAft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cap="small" spc="25">
                        <a:effectLst/>
                        <a:latin typeface="Cambria Math" panose="02040503050406030204" pitchFamily="18" charset="0"/>
                        <a:ea typeface="SimSun" panose="02010600030101010101" pitchFamily="2" charset="-122"/>
                      </a:rPr>
                      <m:t>ϕ</m:t>
                    </m:r>
                  </m:oMath>
                </a14:m>
                <a:r>
                  <a:rPr lang="en-US" b="1" cap="small" spc="25" dirty="0">
                    <a:effectLst/>
                    <a:latin typeface="Times New Roman" panose="02020603050405020304" pitchFamily="18" charset="0"/>
                    <a:ea typeface="SimSun" panose="02010600030101010101" pitchFamily="2" charset="-122"/>
                  </a:rPr>
                  <a:t> = 0.50 for LRFD</a:t>
                </a:r>
                <a:endParaRPr lang="en-US" dirty="0">
                  <a:effectLst/>
                  <a:latin typeface="Times New Roman" panose="02020603050405020304" pitchFamily="18" charset="0"/>
                  <a:ea typeface="SimSun" panose="02010600030101010101" pitchFamily="2" charset="-122"/>
                </a:endParaRPr>
              </a:p>
              <a:p>
                <a:pPr marL="457200" marR="0" algn="just">
                  <a:spcBef>
                    <a:spcPts val="0"/>
                  </a:spcBef>
                  <a:spcAft>
                    <a:spcPts val="1200"/>
                  </a:spcAft>
                </a:pPr>
                <a:r>
                  <a:rPr lang="en-US" b="1" cap="small" spc="25" dirty="0">
                    <a:effectLst/>
                    <a:latin typeface="Times New Roman" panose="02020603050405020304" pitchFamily="18" charset="0"/>
                    <a:ea typeface="SimSun" panose="02010600030101010101" pitchFamily="2" charset="-122"/>
                  </a:rPr>
                  <a:t>    = 0.40 for LSD</a:t>
                </a:r>
                <a:endParaRPr lang="en-US" dirty="0">
                  <a:effectLst/>
                  <a:latin typeface="Times New Roman" panose="02020603050405020304" pitchFamily="18" charset="0"/>
                  <a:ea typeface="SimSun" panose="02010600030101010101" pitchFamily="2" charset="-122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400" y="1905602"/>
                <a:ext cx="4572000" cy="1231106"/>
              </a:xfrm>
              <a:prstGeom prst="rect">
                <a:avLst/>
              </a:prstGeom>
              <a:blipFill rotWithShape="0">
                <a:blip r:embed="rId3"/>
                <a:stretch>
                  <a:fillRect t="-2970" b="-69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92189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436" y="-457200"/>
            <a:ext cx="8229600" cy="1600200"/>
          </a:xfrm>
        </p:spPr>
        <p:txBody>
          <a:bodyPr/>
          <a:lstStyle/>
          <a:p>
            <a:r>
              <a:rPr lang="en-US" sz="4400" dirty="0" smtClean="0"/>
              <a:t>Conclusions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566" y="1295400"/>
            <a:ext cx="8229600" cy="4495799"/>
          </a:xfrm>
        </p:spPr>
        <p:txBody>
          <a:bodyPr>
            <a:noAutofit/>
          </a:bodyPr>
          <a:lstStyle/>
          <a:p>
            <a:r>
              <a:rPr lang="en-US" sz="2300" dirty="0" smtClean="0">
                <a:solidFill>
                  <a:schemeClr val="tx1"/>
                </a:solidFill>
              </a:rPr>
              <a:t>Existing AISI and AISC design methods do not have reasonable perditions to the clip angle’s strength in three limit states.</a:t>
            </a:r>
          </a:p>
          <a:p>
            <a:r>
              <a:rPr lang="en-US" sz="2300" dirty="0" smtClean="0">
                <a:solidFill>
                  <a:schemeClr val="tx1"/>
                </a:solidFill>
              </a:rPr>
              <a:t>New design methods were developed:</a:t>
            </a:r>
          </a:p>
          <a:p>
            <a:pPr lvl="1"/>
            <a:r>
              <a:rPr lang="en-US" sz="2300" dirty="0" smtClean="0">
                <a:solidFill>
                  <a:schemeClr val="tx1"/>
                </a:solidFill>
              </a:rPr>
              <a:t>Shear Strength without Consideration of Deformation</a:t>
            </a:r>
          </a:p>
          <a:p>
            <a:pPr lvl="1"/>
            <a:r>
              <a:rPr lang="en-US" sz="2300" dirty="0" smtClean="0">
                <a:solidFill>
                  <a:schemeClr val="tx1"/>
                </a:solidFill>
              </a:rPr>
              <a:t>Shear Strength with Consideration of Deformation</a:t>
            </a:r>
          </a:p>
          <a:p>
            <a:pPr lvl="1"/>
            <a:r>
              <a:rPr lang="en-US" sz="2300" dirty="0" smtClean="0">
                <a:solidFill>
                  <a:schemeClr val="tx1"/>
                </a:solidFill>
              </a:rPr>
              <a:t>Compression Strength</a:t>
            </a:r>
          </a:p>
          <a:p>
            <a:pPr lvl="1"/>
            <a:r>
              <a:rPr lang="en-US" sz="2300" dirty="0" smtClean="0">
                <a:solidFill>
                  <a:schemeClr val="tx1"/>
                </a:solidFill>
              </a:rPr>
              <a:t>Pull-Over Strength of Screws</a:t>
            </a:r>
          </a:p>
          <a:p>
            <a:r>
              <a:rPr lang="en-US" sz="2300" dirty="0" smtClean="0">
                <a:solidFill>
                  <a:schemeClr val="tx1"/>
                </a:solidFill>
              </a:rPr>
              <a:t>A target </a:t>
            </a:r>
            <a:r>
              <a:rPr lang="en-US" sz="2300" dirty="0">
                <a:solidFill>
                  <a:schemeClr val="tx1"/>
                </a:solidFill>
              </a:rPr>
              <a:t>reliability index of 3.5 </a:t>
            </a:r>
            <a:r>
              <a:rPr lang="en-US" sz="2300" dirty="0" smtClean="0">
                <a:solidFill>
                  <a:schemeClr val="tx1"/>
                </a:solidFill>
              </a:rPr>
              <a:t>was used for determining the LRFD</a:t>
            </a:r>
            <a:r>
              <a:rPr lang="en-US" sz="2300" dirty="0">
                <a:solidFill>
                  <a:schemeClr val="tx1"/>
                </a:solidFill>
              </a:rPr>
              <a:t>, LSD resistance factors and the ASD safety factors </a:t>
            </a:r>
            <a:r>
              <a:rPr lang="en-US" sz="2300" dirty="0" smtClean="0">
                <a:solidFill>
                  <a:schemeClr val="tx1"/>
                </a:solidFill>
              </a:rPr>
              <a:t>according to ICC-ES AC261. </a:t>
            </a:r>
            <a:endParaRPr lang="en-US" sz="23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438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9408" y="-381000"/>
            <a:ext cx="8229600" cy="1600200"/>
          </a:xfrm>
        </p:spPr>
        <p:txBody>
          <a:bodyPr/>
          <a:lstStyle/>
          <a:p>
            <a:r>
              <a:rPr lang="en-US" sz="4400" dirty="0" smtClean="0"/>
              <a:t>Acknowledgements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Funding Agent:       American Iron and Steel Institute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Material Donation:  Simpson Strong-Tie, HILTI </a:t>
            </a:r>
          </a:p>
          <a:p>
            <a:pPr marL="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Technical Advising:  AISI Project Monitoring Task Group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UNT undergraduate students: 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                                                   Derrick Nathan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                                                   Emmanuel Velasco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                                                   Tom </a:t>
            </a:r>
            <a:r>
              <a:rPr lang="en-US" dirty="0">
                <a:solidFill>
                  <a:schemeClr val="tx1"/>
                </a:solidFill>
              </a:rPr>
              <a:t>Kalisky </a:t>
            </a: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                                   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3430</TotalTime>
  <Words>521</Words>
  <Application>Microsoft Office PowerPoint</Application>
  <PresentationFormat>On-screen Show (4:3)</PresentationFormat>
  <Paragraphs>158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SimSun</vt:lpstr>
      <vt:lpstr>SimSun</vt:lpstr>
      <vt:lpstr>Arial</vt:lpstr>
      <vt:lpstr>Calibri</vt:lpstr>
      <vt:lpstr>Cambria Math</vt:lpstr>
      <vt:lpstr>Century Gothic</vt:lpstr>
      <vt:lpstr>Courier New</vt:lpstr>
      <vt:lpstr>Palatino Linotype</vt:lpstr>
      <vt:lpstr>Times New Roman</vt:lpstr>
      <vt:lpstr>Executive</vt:lpstr>
      <vt:lpstr>Load Bearing Clip Angle Design</vt:lpstr>
      <vt:lpstr>Cold-Formed Steel Structures and Clip Angle Connectors</vt:lpstr>
      <vt:lpstr>Research Objectives</vt:lpstr>
      <vt:lpstr>Task 1: Shear Capacity</vt:lpstr>
      <vt:lpstr>Scope 1: Shear Capacity</vt:lpstr>
      <vt:lpstr>Local buckling failure</vt:lpstr>
      <vt:lpstr>Lateral-torsional buckling failure</vt:lpstr>
      <vt:lpstr>Shear Test Results Compared with AISC Design</vt:lpstr>
      <vt:lpstr>Proposed Shear Design</vt:lpstr>
      <vt:lpstr>Elastic Buckling Solution</vt:lpstr>
      <vt:lpstr>Proposed Design Method Compared with Test Results</vt:lpstr>
      <vt:lpstr>Task 2: Compression Capacity</vt:lpstr>
      <vt:lpstr>Compression Tests S7 -12ga</vt:lpstr>
      <vt:lpstr>Test Results Compared with AISI Design Methods</vt:lpstr>
      <vt:lpstr>Proposed Compression Design Method</vt:lpstr>
      <vt:lpstr>Proposed Compression Design Method</vt:lpstr>
      <vt:lpstr>Comparison with Test Results</vt:lpstr>
      <vt:lpstr>Task 3: Tension/Pull-Over Strength</vt:lpstr>
      <vt:lpstr>Typical Behavior</vt:lpstr>
      <vt:lpstr>Pull-Over Test Results</vt:lpstr>
      <vt:lpstr>Proposed Design Method</vt:lpstr>
      <vt:lpstr>Conclusions</vt:lpstr>
      <vt:lpstr>Acknowledgements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Update on  NSF CAREER Award “Comprehensive Research on Cold-Formed Steel Sheathed Shear Walls: Special Detailing, Design, and Innovation”</dc:title>
  <dc:creator>Yu, Cheng</dc:creator>
  <cp:lastModifiedBy>Yu, Cheng</cp:lastModifiedBy>
  <cp:revision>127</cp:revision>
  <dcterms:created xsi:type="dcterms:W3CDTF">2006-08-16T00:00:00Z</dcterms:created>
  <dcterms:modified xsi:type="dcterms:W3CDTF">2016-09-16T15:38:38Z</dcterms:modified>
</cp:coreProperties>
</file>