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heme/themeOverride1.xml" ContentType="application/vnd.openxmlformats-officedocument.themeOverride+xml"/>
  <Override PartName="/ppt/tags/tag1.xml" ContentType="application/vnd.openxmlformats-officedocument.presentationml.tags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3.xml" ContentType="application/vnd.openxmlformats-officedocument.presentationml.tags+xml"/>
  <Override PartName="/ppt/notesSlides/notesSlide7.xml" ContentType="application/vnd.openxmlformats-officedocument.presentationml.notesSlide+xml"/>
  <Override PartName="/ppt/tags/tag4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262" r:id="rId3"/>
    <p:sldId id="276" r:id="rId4"/>
    <p:sldId id="360" r:id="rId5"/>
    <p:sldId id="277" r:id="rId6"/>
    <p:sldId id="368" r:id="rId7"/>
    <p:sldId id="324" r:id="rId8"/>
    <p:sldId id="369" r:id="rId9"/>
    <p:sldId id="307" r:id="rId10"/>
    <p:sldId id="308" r:id="rId11"/>
    <p:sldId id="372" r:id="rId12"/>
    <p:sldId id="281" r:id="rId13"/>
    <p:sldId id="363" r:id="rId14"/>
    <p:sldId id="304" r:id="rId15"/>
    <p:sldId id="314" r:id="rId16"/>
    <p:sldId id="370" r:id="rId17"/>
    <p:sldId id="371" r:id="rId18"/>
    <p:sldId id="376" r:id="rId19"/>
    <p:sldId id="383" r:id="rId20"/>
    <p:sldId id="382" r:id="rId21"/>
    <p:sldId id="374" r:id="rId22"/>
    <p:sldId id="375" r:id="rId23"/>
    <p:sldId id="377" r:id="rId24"/>
    <p:sldId id="378" r:id="rId25"/>
    <p:sldId id="381" r:id="rId26"/>
    <p:sldId id="379" r:id="rId27"/>
    <p:sldId id="386" r:id="rId28"/>
    <p:sldId id="349" r:id="rId29"/>
    <p:sldId id="323" r:id="rId30"/>
    <p:sldId id="384" r:id="rId31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11" autoAdjust="0"/>
    <p:restoredTop sz="94620" autoAdjust="0"/>
  </p:normalViewPr>
  <p:slideViewPr>
    <p:cSldViewPr>
      <p:cViewPr>
        <p:scale>
          <a:sx n="66" d="100"/>
          <a:sy n="66" d="100"/>
        </p:scale>
        <p:origin x="-1992" y="-38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86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0E0F5A-F42C-4906-B1F1-2F56DB49B223}" type="datetimeFigureOut">
              <a:rPr lang="zh-CN" altLang="en-US" smtClean="0"/>
              <a:pPr/>
              <a:t>2016/8/29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DB0622-152B-4BB8-A243-628734C791D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77742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/>
          </a:p>
        </p:txBody>
      </p:sp>
      <p:sp>
        <p:nvSpPr>
          <p:cNvPr id="76804" name="灯片编号占位符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CECD5C8-A856-45EF-A93D-B97C7C450CE9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FB3762-DD36-4DA7-B88A-B3C535845132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6498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F77C14-2EF0-4D53-A11A-1FFACE8400D9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07528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F77C14-2EF0-4D53-A11A-1FFACE8400D9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07528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40B8B6-7019-40E2-9B17-7A18BF1C0F76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CN" baseline="0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A91D85E-C44B-4D11-B5CE-002ECEA43DBB}" type="slidenum">
              <a:rPr lang="zh-CN" altLang="en-US" smtClean="0"/>
              <a:pPr>
                <a:defRPr/>
              </a:pPr>
              <a:t>22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1139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CN" smtClean="0"/>
              <a:t>In this work, we built up a lable-free quantitative strategy for biomarker discovery in human HCC serum</a:t>
            </a:r>
            <a:endParaRPr lang="zh-CN" altLang="en-US" b="1" smtClean="0">
              <a:solidFill>
                <a:schemeClr val="tx2"/>
              </a:solidFill>
              <a:latin typeface="华文楷体" pitchFamily="2" charset="-122"/>
              <a:ea typeface="华文楷体" pitchFamily="2" charset="-122"/>
            </a:endParaRPr>
          </a:p>
          <a:p>
            <a:pPr eaLnBrk="1" hangingPunct="1">
              <a:spcBef>
                <a:spcPct val="0"/>
              </a:spcBef>
            </a:pPr>
            <a:r>
              <a:rPr lang="en-US" altLang="zh-CN" smtClean="0"/>
              <a:t>The normal serum and HCC serum were come from 6 persons,respectively. The strategy were accordance with part2 and we verified with western blot and Target-HCD.</a:t>
            </a:r>
            <a:endParaRPr lang="zh-CN" altLang="en-US" smtClean="0"/>
          </a:p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1140" name="灯片编号占位符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6CC3C12-0BDC-4255-997B-BE3D976AE71A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altLang="zh-CN" sz="1200" smtClean="0">
                <a:solidFill>
                  <a:srgbClr val="FF0000"/>
                </a:solidFill>
              </a:rPr>
              <a:t>Further, we developed a label-free quantitative research for markers discovery in the normal and hepatocellular carcinoma (HCC) human serum, and discovered a number of high expression of core fucosylated protein. Except for </a:t>
            </a:r>
            <a:r>
              <a:rPr lang="el-GR" altLang="zh-CN" sz="1200" smtClean="0">
                <a:solidFill>
                  <a:srgbClr val="FF0000"/>
                </a:solidFill>
              </a:rPr>
              <a:t>α-</a:t>
            </a:r>
            <a:r>
              <a:rPr lang="en-US" altLang="zh-CN" sz="1200" smtClean="0">
                <a:solidFill>
                  <a:srgbClr val="FF0000"/>
                </a:solidFill>
              </a:rPr>
              <a:t>fetoprotein (AFP) and Golgi Protein 1 (GP 73), </a:t>
            </a:r>
            <a:r>
              <a:rPr lang="el-GR" altLang="zh-CN" sz="1200" smtClean="0">
                <a:solidFill>
                  <a:srgbClr val="FF0000"/>
                </a:solidFill>
              </a:rPr>
              <a:t>α-1-</a:t>
            </a:r>
            <a:r>
              <a:rPr lang="en-US" altLang="zh-CN" sz="1200" smtClean="0">
                <a:solidFill>
                  <a:srgbClr val="FF0000"/>
                </a:solidFill>
              </a:rPr>
              <a:t>antitrypsin (</a:t>
            </a:r>
            <a:r>
              <a:rPr lang="el-GR" altLang="zh-CN" sz="1200" smtClean="0">
                <a:solidFill>
                  <a:srgbClr val="FF0000"/>
                </a:solidFill>
              </a:rPr>
              <a:t>α1</a:t>
            </a:r>
            <a:r>
              <a:rPr lang="en-US" altLang="zh-CN" sz="1200" smtClean="0">
                <a:solidFill>
                  <a:srgbClr val="FF0000"/>
                </a:solidFill>
              </a:rPr>
              <a:t>AT), ICAM-2 were also showed change in CF-glycosites level between normal and HCC serum. Futher, some high-expression CF-proteins were certified with western-blot, target-HCD. High-level expression of CF-proteins in HCC human serum provide a valuable biomarker reference for clinical research, and this research strategy also provides an important approach for biomarker screening in other cancers.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F77C14-2EF0-4D53-A11A-1FFACE8400D9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altLang="zh-CN" b="1" smtClean="0">
                <a:solidFill>
                  <a:schemeClr val="tx2"/>
                </a:solidFill>
                <a:latin typeface="华文楷体" pitchFamily="2" charset="-122"/>
                <a:ea typeface="华文楷体" pitchFamily="2" charset="-122"/>
              </a:rPr>
              <a:t>    In the verification test of CF-proteins,we chose Target-HCD method. Compared with MRM,</a:t>
            </a:r>
            <a:r>
              <a:rPr lang="en-US" altLang="zh-CN" smtClean="0"/>
              <a:t> Target-HCD also has good linear range ;Target-HCD also has good reproducibility with MRM which has been proved by artcile of MCP; Target-HCD has high resolution in MS1 and MS2</a:t>
            </a:r>
            <a:endParaRPr lang="zh-CN" altLang="en-US" smtClean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6260" name="灯片编号占位符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5A2F290-0314-4FAC-81BD-E0D0BF50C7F6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26</a:t>
            </a:fld>
            <a:endParaRPr lang="zh-CN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8307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zh-CN" smtClean="0"/>
              <a:t>11 high expressed CF-proteins were found by Target-HCD experiment and they are consistent with the results of lable-free.Such as GP73 ICAM-2 and SHGB</a:t>
            </a:r>
          </a:p>
          <a:p>
            <a:pPr eaLnBrk="1" hangingPunct="1"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98308" name="灯片编号占位符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7103CEB-77DB-42FD-9DE1-3E746D0B3577}" type="slidenum">
              <a:rPr lang="zh-CN" alt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</a:t>
            </a:fld>
            <a:endParaRPr lang="zh-CN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109F1-C05A-4D29-813B-538899B46CCA}" type="datetimeFigureOut">
              <a:rPr lang="zh-CN" altLang="en-US" smtClean="0"/>
              <a:pPr/>
              <a:t>2016/8/29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33395-2186-4F12-A5F6-55C1E43CAC6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109F1-C05A-4D29-813B-538899B46CCA}" type="datetimeFigureOut">
              <a:rPr lang="zh-CN" altLang="en-US" smtClean="0"/>
              <a:pPr/>
              <a:t>2016/8/29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33395-2186-4F12-A5F6-55C1E43CAC6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109F1-C05A-4D29-813B-538899B46CCA}" type="datetimeFigureOut">
              <a:rPr lang="zh-CN" altLang="en-US" smtClean="0"/>
              <a:pPr/>
              <a:t>2016/8/29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33395-2186-4F12-A5F6-55C1E43CAC6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109F1-C05A-4D29-813B-538899B46CCA}" type="datetimeFigureOut">
              <a:rPr lang="zh-CN" altLang="en-US" smtClean="0"/>
              <a:pPr/>
              <a:t>2016/8/29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33395-2186-4F12-A5F6-55C1E43CAC6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109F1-C05A-4D29-813B-538899B46CCA}" type="datetimeFigureOut">
              <a:rPr lang="zh-CN" altLang="en-US" smtClean="0"/>
              <a:pPr/>
              <a:t>2016/8/29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33395-2186-4F12-A5F6-55C1E43CAC6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109F1-C05A-4D29-813B-538899B46CCA}" type="datetimeFigureOut">
              <a:rPr lang="zh-CN" altLang="en-US" smtClean="0"/>
              <a:pPr/>
              <a:t>2016/8/29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33395-2186-4F12-A5F6-55C1E43CAC6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109F1-C05A-4D29-813B-538899B46CCA}" type="datetimeFigureOut">
              <a:rPr lang="zh-CN" altLang="en-US" smtClean="0"/>
              <a:pPr/>
              <a:t>2016/8/29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33395-2186-4F12-A5F6-55C1E43CAC6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109F1-C05A-4D29-813B-538899B46CCA}" type="datetimeFigureOut">
              <a:rPr lang="zh-CN" altLang="en-US" smtClean="0"/>
              <a:pPr/>
              <a:t>2016/8/29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33395-2186-4F12-A5F6-55C1E43CAC6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109F1-C05A-4D29-813B-538899B46CCA}" type="datetimeFigureOut">
              <a:rPr lang="zh-CN" altLang="en-US" smtClean="0"/>
              <a:pPr/>
              <a:t>2016/8/29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33395-2186-4F12-A5F6-55C1E43CAC6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109F1-C05A-4D29-813B-538899B46CCA}" type="datetimeFigureOut">
              <a:rPr lang="zh-CN" altLang="en-US" smtClean="0"/>
              <a:pPr/>
              <a:t>2016/8/29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33395-2186-4F12-A5F6-55C1E43CAC6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109F1-C05A-4D29-813B-538899B46CCA}" type="datetimeFigureOut">
              <a:rPr lang="zh-CN" altLang="en-US" smtClean="0"/>
              <a:pPr/>
              <a:t>2016/8/29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633395-2186-4F12-A5F6-55C1E43CAC6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D109F1-C05A-4D29-813B-538899B46CCA}" type="datetimeFigureOut">
              <a:rPr lang="zh-CN" altLang="en-US" smtClean="0"/>
              <a:pPr/>
              <a:t>2016/8/29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633395-2186-4F12-A5F6-55C1E43CAC6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5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hyperlink" Target="https://www.google.com/url?sa=i&amp;rct=j&amp;q=&amp;esrc=s&amp;source=images&amp;cd=&amp;cad=rja&amp;uact=8&amp;ved=0ahUKEwjCt6_Y6tLOAhXBHZQKHZVWAn8QjRwIBw&amp;url=http://www.bioscirep.org/content/34/6/e00149&amp;bvm=bv.129759880,d.dGo&amp;psig=AFQjCNEjRTGwEcf8TXOW3SeYew7qnCR6QA&amp;ust=1471880050406548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2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39.jpeg"/><Relationship Id="rId12" Type="http://schemas.openxmlformats.org/officeDocument/2006/relationships/image" Target="../media/image44.png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3.xml"/><Relationship Id="rId6" Type="http://schemas.openxmlformats.org/officeDocument/2006/relationships/hyperlink" Target="http://www.google.com.hk/url?sa=i&amp;source=images&amp;cd=&amp;cad=rja&amp;docid=FnBTrsQmO1i7oM&amp;tbnid=nD-ou730TALEcM:&amp;ved=0CAgQjRwwAA&amp;url=http://www.biomart.cn/infosupply/2904919.htm&amp;ei=KBGrUaHNE4jIlQXDzIGAAw&amp;psig=AFQjCNFVz3tX9ty6mqDTY7vEzAQGo73fmQ&amp;ust=1370251944350254" TargetMode="External"/><Relationship Id="rId11" Type="http://schemas.openxmlformats.org/officeDocument/2006/relationships/image" Target="../media/image43.emf"/><Relationship Id="rId5" Type="http://schemas.openxmlformats.org/officeDocument/2006/relationships/image" Target="../media/image38.jpeg"/><Relationship Id="rId10" Type="http://schemas.openxmlformats.org/officeDocument/2006/relationships/image" Target="../media/image42.png"/><Relationship Id="rId4" Type="http://schemas.openxmlformats.org/officeDocument/2006/relationships/image" Target="../media/image37.png"/><Relationship Id="rId9" Type="http://schemas.openxmlformats.org/officeDocument/2006/relationships/image" Target="../media/image4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4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50.png"/><Relationship Id="rId7" Type="http://schemas.openxmlformats.org/officeDocument/2006/relationships/image" Target="../media/image5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0.png"/><Relationship Id="rId5" Type="http://schemas.openxmlformats.org/officeDocument/2006/relationships/image" Target="../media/image51.jpeg"/><Relationship Id="rId4" Type="http://schemas.openxmlformats.org/officeDocument/2006/relationships/hyperlink" Target="http://www.google.com.hk/url?sa=i&amp;source=images&amp;cd=&amp;cad=rja&amp;docid=FnBTrsQmO1i7oM&amp;tbnid=nD-ou730TALEcM:&amp;ved=0CAgQjRwwAA&amp;url=http://www.biomart.cn/infosupply/2904919.htm&amp;ei=KBGrUaHNE4jIlQXDzIGAAw&amp;psig=AFQjCNFVz3tX9ty6mqDTY7vEzAQGo73fmQ&amp;ust=1370251944350254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200" b="1" dirty="0">
                <a:solidFill>
                  <a:srgbClr val="FF0000"/>
                </a:solidFill>
                <a:latin typeface="Comic Sans MS" panose="030F0702030302020204" pitchFamily="66" charset="0"/>
              </a:rPr>
              <a:t>Large scale mapping of human plasma CF-</a:t>
            </a:r>
            <a:r>
              <a:rPr lang="en-US" sz="3200" b="1" dirty="0" err="1">
                <a:solidFill>
                  <a:srgbClr val="FF0000"/>
                </a:solidFill>
                <a:latin typeface="Comic Sans MS" panose="030F0702030302020204" pitchFamily="66" charset="0"/>
              </a:rPr>
              <a:t>glycoproteome</a:t>
            </a:r>
            <a:r>
              <a:rPr lang="en-US" sz="3200" b="1" dirty="0">
                <a:solidFill>
                  <a:srgbClr val="FF0000"/>
                </a:solidFill>
                <a:latin typeface="Comic Sans MS" panose="030F0702030302020204" pitchFamily="66" charset="0"/>
              </a:rPr>
              <a:t> via HCD and ETD fragmentation</a:t>
            </a:r>
            <a:endParaRPr lang="zh-CN" altLang="en-US" sz="32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4052664"/>
            <a:ext cx="6400800" cy="1752600"/>
          </a:xfrm>
        </p:spPr>
        <p:txBody>
          <a:bodyPr/>
          <a:lstStyle/>
          <a:p>
            <a:r>
              <a:rPr lang="en-US" altLang="zh-CN" sz="2800" b="1" dirty="0" smtClean="0">
                <a:solidFill>
                  <a:schemeClr val="tx1"/>
                </a:solidFill>
              </a:rPr>
              <a:t>Speaker: Cheng Ma Ph. D</a:t>
            </a:r>
          </a:p>
          <a:p>
            <a:r>
              <a:rPr lang="en-US" altLang="zh-CN" sz="2800" b="1" dirty="0" smtClean="0">
                <a:solidFill>
                  <a:schemeClr val="tx1"/>
                </a:solidFill>
              </a:rPr>
              <a:t>Georgia State University</a:t>
            </a:r>
          </a:p>
          <a:p>
            <a:r>
              <a:rPr lang="en-US" altLang="zh-CN" sz="2800" b="1" dirty="0" smtClean="0">
                <a:solidFill>
                  <a:schemeClr val="tx1"/>
                </a:solidFill>
              </a:rPr>
              <a:t>08-29-2016</a:t>
            </a:r>
          </a:p>
          <a:p>
            <a:endParaRPr lang="zh-CN" altLang="en-US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5125" name="Picture 5" descr="Image result for gsu chemistr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88640"/>
            <a:ext cx="4104456" cy="1545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6058" y="6030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en-US" altLang="zh-CN" sz="2600" b="1" dirty="0" err="1">
                <a:solidFill>
                  <a:srgbClr val="FF0000"/>
                </a:solidFill>
                <a:latin typeface="Comic Sans MS" panose="030F0702030302020204" pitchFamily="66" charset="0"/>
              </a:rPr>
              <a:t>Omes</a:t>
            </a:r>
            <a:r>
              <a:rPr lang="en-US" altLang="zh-CN" sz="2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 - Structural Diversity Foundation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163621" y="2333111"/>
            <a:ext cx="7033407" cy="3237697"/>
            <a:chOff x="-187677" y="1057885"/>
            <a:chExt cx="6103087" cy="2625331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5414" y="1057885"/>
              <a:ext cx="4399996" cy="2625331"/>
            </a:xfrm>
            <a:prstGeom prst="rect">
              <a:avLst/>
            </a:prstGeom>
          </p:spPr>
        </p:pic>
        <p:sp>
          <p:nvSpPr>
            <p:cNvPr id="5" name="TextBox 4"/>
            <p:cNvSpPr txBox="1"/>
            <p:nvPr/>
          </p:nvSpPr>
          <p:spPr>
            <a:xfrm>
              <a:off x="86203" y="1207834"/>
              <a:ext cx="1594165" cy="2495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>
                  <a:solidFill>
                    <a:srgbClr val="0432FF"/>
                  </a:solidFill>
                </a:rPr>
                <a:t> </a:t>
              </a:r>
              <a:r>
                <a:rPr lang="en-US" sz="1400" b="1" dirty="0" smtClean="0">
                  <a:solidFill>
                    <a:srgbClr val="0432FF"/>
                  </a:solidFill>
                </a:rPr>
                <a:t>  20,000-25,000 genes</a:t>
              </a:r>
              <a:endParaRPr lang="en-US" sz="1400" b="1" dirty="0">
                <a:solidFill>
                  <a:srgbClr val="0432FF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1744" y="1688177"/>
              <a:ext cx="1512709" cy="2495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>
                  <a:solidFill>
                    <a:srgbClr val="0432FF"/>
                  </a:solidFill>
                </a:rPr>
                <a:t>∼ 100,000 transcripts</a:t>
              </a:r>
              <a:endParaRPr lang="en-US" sz="1400" b="1" dirty="0">
                <a:solidFill>
                  <a:srgbClr val="0432FF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84971" y="2257578"/>
              <a:ext cx="1479271" cy="2495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 dirty="0" smtClean="0">
                  <a:solidFill>
                    <a:srgbClr val="0432FF"/>
                  </a:solidFill>
                </a:rPr>
                <a:t>∼ 1,000,000 proteins</a:t>
              </a:r>
              <a:endParaRPr lang="en-US" sz="1400" b="1" dirty="0">
                <a:solidFill>
                  <a:srgbClr val="0432FF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-187677" y="2862703"/>
              <a:ext cx="2088015" cy="2495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="1" dirty="0" smtClean="0">
                  <a:solidFill>
                    <a:srgbClr val="FF0000"/>
                  </a:solidFill>
                </a:rPr>
                <a:t>magnitude order of proteome</a:t>
              </a:r>
              <a:endParaRPr lang="en-US" sz="14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9" name="Rectangle 8"/>
          <p:cNvSpPr/>
          <p:nvPr/>
        </p:nvSpPr>
        <p:spPr>
          <a:xfrm>
            <a:off x="4644008" y="5805264"/>
            <a:ext cx="426042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latin typeface="Arial" pitchFamily="34" charset="0"/>
                <a:cs typeface="Arial" pitchFamily="34" charset="0"/>
              </a:rPr>
              <a:t>Turnbull JE, et al. Nature </a:t>
            </a:r>
            <a:r>
              <a:rPr lang="en-US" sz="1200" dirty="0">
                <a:latin typeface="Arial" pitchFamily="34" charset="0"/>
                <a:cs typeface="Arial" pitchFamily="34" charset="0"/>
              </a:rPr>
              <a:t>Chemical </a:t>
            </a:r>
            <a:r>
              <a:rPr lang="en-US" sz="1200" dirty="0" smtClean="0">
                <a:latin typeface="Arial" pitchFamily="34" charset="0"/>
                <a:cs typeface="Arial" pitchFamily="34" charset="0"/>
              </a:rPr>
              <a:t>Biology. 2007,3:74 – 77</a:t>
            </a:r>
          </a:p>
          <a:p>
            <a:r>
              <a:rPr lang="en-US" sz="12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Transforming </a:t>
            </a:r>
            <a:r>
              <a:rPr lang="en-US" sz="1200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Glycoscience</a:t>
            </a:r>
            <a:r>
              <a:rPr lang="en-US" sz="12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: A roadmap for the future. </a:t>
            </a:r>
            <a:r>
              <a:rPr lang="en-US" sz="12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2012</a:t>
            </a:r>
          </a:p>
          <a:p>
            <a:r>
              <a:rPr lang="nl-NL" sz="1200" dirty="0" smtClean="0">
                <a:latin typeface="Arial" pitchFamily="34" charset="0"/>
                <a:cs typeface="Arial" pitchFamily="34" charset="0"/>
              </a:rPr>
              <a:t>Mann M, et al. Nat </a:t>
            </a:r>
            <a:r>
              <a:rPr lang="nl-NL" sz="1200" dirty="0" err="1" smtClean="0">
                <a:latin typeface="Arial" pitchFamily="34" charset="0"/>
                <a:cs typeface="Arial" pitchFamily="34" charset="0"/>
              </a:rPr>
              <a:t>Biotechnol</a:t>
            </a:r>
            <a:r>
              <a:rPr lang="nl-NL" sz="1200" dirty="0" smtClean="0">
                <a:latin typeface="Arial" pitchFamily="34" charset="0"/>
                <a:cs typeface="Arial" pitchFamily="34" charset="0"/>
              </a:rPr>
              <a:t>. 2003,21(3):255-61</a:t>
            </a:r>
          </a:p>
          <a:p>
            <a:r>
              <a:rPr lang="nl-NL" sz="1200" dirty="0" err="1" smtClean="0">
                <a:latin typeface="Arial" pitchFamily="34" charset="0"/>
                <a:cs typeface="Arial" pitchFamily="34" charset="0"/>
              </a:rPr>
              <a:t>Apweiler</a:t>
            </a:r>
            <a:r>
              <a:rPr lang="nl-NL" sz="1200" dirty="0" smtClean="0">
                <a:latin typeface="Arial" pitchFamily="34" charset="0"/>
                <a:cs typeface="Arial" pitchFamily="34" charset="0"/>
              </a:rPr>
              <a:t> R, et al. </a:t>
            </a:r>
            <a:r>
              <a:rPr lang="nl-NL" sz="1200" dirty="0" err="1" smtClean="0">
                <a:latin typeface="Arial" pitchFamily="34" charset="0"/>
                <a:cs typeface="Arial" pitchFamily="34" charset="0"/>
              </a:rPr>
              <a:t>Biochim</a:t>
            </a:r>
            <a:r>
              <a:rPr lang="nl-NL" sz="1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nl-NL" sz="1200" dirty="0" err="1" smtClean="0">
                <a:latin typeface="Arial" pitchFamily="34" charset="0"/>
                <a:cs typeface="Arial" pitchFamily="34" charset="0"/>
              </a:rPr>
              <a:t>Biophys</a:t>
            </a:r>
            <a:r>
              <a:rPr lang="nl-NL" sz="1200" dirty="0" smtClean="0">
                <a:latin typeface="Arial" pitchFamily="34" charset="0"/>
                <a:cs typeface="Arial" pitchFamily="34" charset="0"/>
              </a:rPr>
              <a:t> Acta. 1999,1473(1):4-8</a:t>
            </a:r>
            <a:endParaRPr lang="en-US" sz="1200" dirty="0" smtClean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7" name="Straight Arrow Connector 26"/>
          <p:cNvCxnSpPr/>
          <p:nvPr/>
        </p:nvCxnSpPr>
        <p:spPr>
          <a:xfrm flipV="1">
            <a:off x="4973034" y="2609116"/>
            <a:ext cx="2208628" cy="1231655"/>
          </a:xfrm>
          <a:prstGeom prst="straightConnector1">
            <a:avLst/>
          </a:prstGeom>
          <a:ln w="254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Oval 27"/>
          <p:cNvSpPr/>
          <p:nvPr/>
        </p:nvSpPr>
        <p:spPr>
          <a:xfrm>
            <a:off x="4346919" y="3812635"/>
            <a:ext cx="689317" cy="30777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6590562" y="4379184"/>
            <a:ext cx="689317" cy="307777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6566033" y="2098642"/>
            <a:ext cx="21552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 smtClean="0">
                <a:solidFill>
                  <a:srgbClr val="C00000"/>
                </a:solidFill>
              </a:rPr>
              <a:t>Glycoproteome</a:t>
            </a:r>
            <a:endParaRPr lang="en-US" sz="2400" b="1" dirty="0">
              <a:solidFill>
                <a:srgbClr val="C000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414869" y="3095227"/>
            <a:ext cx="2536848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0432FF"/>
                </a:solidFill>
              </a:rPr>
              <a:t>Glycosylation</a:t>
            </a:r>
          </a:p>
          <a:p>
            <a:r>
              <a:rPr lang="en-US" sz="1400" b="1" dirty="0" smtClean="0"/>
              <a:t>Post-translational Modification </a:t>
            </a:r>
          </a:p>
          <a:p>
            <a:pPr algn="ctr"/>
            <a:r>
              <a:rPr lang="en-US" sz="1400" b="1" dirty="0" smtClean="0"/>
              <a:t>(PTM)</a:t>
            </a:r>
          </a:p>
        </p:txBody>
      </p:sp>
      <p:cxnSp>
        <p:nvCxnSpPr>
          <p:cNvPr id="48" name="Curved Connector 47"/>
          <p:cNvCxnSpPr/>
          <p:nvPr/>
        </p:nvCxnSpPr>
        <p:spPr>
          <a:xfrm rot="10800000">
            <a:off x="6414870" y="3068217"/>
            <a:ext cx="175693" cy="1422653"/>
          </a:xfrm>
          <a:prstGeom prst="curvedConnector2">
            <a:avLst/>
          </a:prstGeom>
          <a:ln w="25400">
            <a:solidFill>
              <a:srgbClr val="0432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Group 50"/>
          <p:cNvGrpSpPr/>
          <p:nvPr/>
        </p:nvGrpSpPr>
        <p:grpSpPr>
          <a:xfrm>
            <a:off x="965276" y="1269138"/>
            <a:ext cx="7236190" cy="759164"/>
            <a:chOff x="909004" y="1255070"/>
            <a:chExt cx="7236190" cy="759164"/>
          </a:xfrm>
        </p:grpSpPr>
        <p:sp>
          <p:nvSpPr>
            <p:cNvPr id="49" name="Rectangle 48"/>
            <p:cNvSpPr/>
            <p:nvPr/>
          </p:nvSpPr>
          <p:spPr>
            <a:xfrm>
              <a:off x="937140" y="1409818"/>
              <a:ext cx="7208054" cy="461665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r>
                <a:rPr lang="en-US" sz="2400" b="1" i="0" dirty="0" smtClean="0">
                  <a:solidFill>
                    <a:srgbClr val="000000"/>
                  </a:solidFill>
                  <a:effectLst/>
                  <a:latin typeface="Times New Roman" charset="0"/>
                </a:rPr>
                <a:t>It is estimated that 50% of </a:t>
              </a:r>
              <a:r>
                <a:rPr lang="en-US" altLang="zh-CN" sz="2400" b="1" i="0" dirty="0" smtClean="0">
                  <a:solidFill>
                    <a:srgbClr val="000000"/>
                  </a:solidFill>
                  <a:effectLst/>
                  <a:latin typeface="Times New Roman" charset="0"/>
                </a:rPr>
                <a:t>proteome</a:t>
              </a:r>
              <a:r>
                <a:rPr lang="zh-CN" altLang="en-US" sz="2400" b="1" i="0" dirty="0" smtClean="0">
                  <a:solidFill>
                    <a:srgbClr val="000000"/>
                  </a:solidFill>
                  <a:effectLst/>
                  <a:latin typeface="Times New Roman" charset="0"/>
                </a:rPr>
                <a:t> </a:t>
              </a:r>
              <a:r>
                <a:rPr lang="en-US" sz="2400" b="1" i="0" dirty="0" smtClean="0">
                  <a:solidFill>
                    <a:srgbClr val="000000"/>
                  </a:solidFill>
                  <a:effectLst/>
                  <a:latin typeface="Times New Roman" charset="0"/>
                </a:rPr>
                <a:t>are </a:t>
              </a:r>
              <a:r>
                <a:rPr lang="en-US" sz="2400" b="1" i="0" dirty="0" smtClean="0">
                  <a:solidFill>
                    <a:srgbClr val="0432FF"/>
                  </a:solidFill>
                  <a:effectLst/>
                  <a:latin typeface="Times New Roman" charset="0"/>
                </a:rPr>
                <a:t>glycosylated</a:t>
              </a:r>
              <a:r>
                <a:rPr lang="en-US" sz="2400" b="1" dirty="0" smtClean="0">
                  <a:solidFill>
                    <a:srgbClr val="000000"/>
                  </a:solidFill>
                  <a:latin typeface="Times New Roman" charset="0"/>
                </a:rPr>
                <a:t>.</a:t>
              </a:r>
              <a:endParaRPr lang="en-US" sz="2400" b="1" dirty="0"/>
            </a:p>
          </p:txBody>
        </p:sp>
        <p:sp>
          <p:nvSpPr>
            <p:cNvPr id="50" name="Rounded Rectangle 49"/>
            <p:cNvSpPr/>
            <p:nvPr/>
          </p:nvSpPr>
          <p:spPr>
            <a:xfrm>
              <a:off x="909004" y="1255070"/>
              <a:ext cx="7208054" cy="759164"/>
            </a:xfrm>
            <a:prstGeom prst="roundRect">
              <a:avLst/>
            </a:prstGeom>
            <a:noFill/>
            <a:ln w="25400">
              <a:solidFill>
                <a:srgbClr val="00B05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087835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3" grpId="0"/>
      <p:bldP spid="3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-99392"/>
            <a:ext cx="8229600" cy="1143000"/>
          </a:xfrm>
        </p:spPr>
        <p:txBody>
          <a:bodyPr>
            <a:normAutofit/>
          </a:bodyPr>
          <a:lstStyle/>
          <a:p>
            <a:r>
              <a:rPr lang="en-US" altLang="zh-CN" sz="2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Important </a:t>
            </a:r>
            <a:r>
              <a:rPr lang="en-US" altLang="zh-CN" sz="2600" b="1" dirty="0" err="1">
                <a:solidFill>
                  <a:srgbClr val="FF0000"/>
                </a:solidFill>
                <a:latin typeface="Comic Sans MS" panose="030F0702030302020204" pitchFamily="66" charset="0"/>
              </a:rPr>
              <a:t>tumour</a:t>
            </a:r>
            <a:r>
              <a:rPr lang="en-US" altLang="zh-CN" sz="2600" b="1" dirty="0">
                <a:solidFill>
                  <a:srgbClr val="FF0000"/>
                </a:solidFill>
                <a:latin typeface="Comic Sans MS" panose="030F0702030302020204" pitchFamily="66" charset="0"/>
              </a:rPr>
              <a:t>-associated </a:t>
            </a:r>
            <a:r>
              <a:rPr lang="en-US" altLang="zh-CN" sz="2600" b="1" dirty="0" err="1">
                <a:solidFill>
                  <a:srgbClr val="FF0000"/>
                </a:solidFill>
                <a:latin typeface="Comic Sans MS" panose="030F0702030302020204" pitchFamily="66" charset="0"/>
              </a:rPr>
              <a:t>glycans</a:t>
            </a:r>
            <a:endParaRPr lang="zh-CN" altLang="en-US" sz="26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8" name="内容占位符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3527" y="1916832"/>
            <a:ext cx="8334373" cy="3888432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5292080" y="6577607"/>
            <a:ext cx="388843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 err="1">
                <a:cs typeface="Times New Roman" panose="02020603050405020304" pitchFamily="18" charset="0"/>
              </a:rPr>
              <a:t>Pinho</a:t>
            </a:r>
            <a:r>
              <a:rPr lang="en-US" altLang="zh-CN" sz="1400" dirty="0">
                <a:cs typeface="Times New Roman" panose="02020603050405020304" pitchFamily="18" charset="0"/>
              </a:rPr>
              <a:t>, S. S., &amp; Reis, C. A. (2015). </a:t>
            </a:r>
            <a:r>
              <a:rPr lang="en-US" altLang="zh-CN" sz="1400" i="1" dirty="0">
                <a:cs typeface="Times New Roman" panose="02020603050405020304" pitchFamily="18" charset="0"/>
              </a:rPr>
              <a:t>Nat Rev Cancer</a:t>
            </a:r>
            <a:r>
              <a:rPr lang="en-US" altLang="zh-CN" sz="1400" dirty="0">
                <a:cs typeface="Times New Roman" panose="02020603050405020304" pitchFamily="18" charset="0"/>
              </a:rPr>
              <a:t>.</a:t>
            </a:r>
            <a:endParaRPr lang="zh-CN" altLang="en-US" sz="1400" dirty="0">
              <a:cs typeface="Times New Roman" panose="02020603050405020304" pitchFamily="18" charset="0"/>
            </a:endParaRPr>
          </a:p>
        </p:txBody>
      </p:sp>
      <p:grpSp>
        <p:nvGrpSpPr>
          <p:cNvPr id="5" name="Group 9"/>
          <p:cNvGrpSpPr/>
          <p:nvPr/>
        </p:nvGrpSpPr>
        <p:grpSpPr>
          <a:xfrm>
            <a:off x="1455726" y="922519"/>
            <a:ext cx="6333862" cy="1354217"/>
            <a:chOff x="1455726" y="951095"/>
            <a:chExt cx="6333862" cy="1354217"/>
          </a:xfrm>
        </p:grpSpPr>
        <p:sp>
          <p:nvSpPr>
            <p:cNvPr id="6" name="Rectangle 6"/>
            <p:cNvSpPr/>
            <p:nvPr/>
          </p:nvSpPr>
          <p:spPr>
            <a:xfrm>
              <a:off x="4078316" y="951095"/>
              <a:ext cx="3711272" cy="135421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600" b="1" dirty="0" err="1" smtClean="0"/>
                <a:t>SLe</a:t>
              </a:r>
              <a:r>
                <a:rPr lang="en-US" sz="1600" b="1" baseline="30000" dirty="0" err="1" smtClean="0"/>
                <a:t>x</a:t>
              </a:r>
              <a:r>
                <a:rPr lang="en-US" sz="1600" b="1" baseline="30000" dirty="0" smtClean="0"/>
                <a:t> </a:t>
              </a:r>
              <a:r>
                <a:rPr lang="en-US" sz="1600" b="1" dirty="0" smtClean="0"/>
                <a:t>and </a:t>
              </a:r>
              <a:r>
                <a:rPr lang="en-US" sz="1600" b="1" dirty="0" err="1" smtClean="0"/>
                <a:t>SLe</a:t>
              </a:r>
              <a:r>
                <a:rPr lang="en-US" sz="1600" b="1" baseline="30000" dirty="0" err="1" smtClean="0"/>
                <a:t>a</a:t>
              </a:r>
              <a:r>
                <a:rPr lang="en-US" sz="1600" b="1" baseline="30000" dirty="0" smtClean="0"/>
                <a:t> </a:t>
              </a:r>
              <a:r>
                <a:rPr lang="en-US" sz="1600" dirty="0" smtClean="0">
                  <a:solidFill>
                    <a:srgbClr val="FF0000"/>
                  </a:solidFill>
                </a:rPr>
                <a:t>↑</a:t>
              </a:r>
            </a:p>
            <a:p>
              <a:r>
                <a:rPr lang="en-US" sz="1600" b="1" dirty="0"/>
                <a:t>terminal α2,6 </a:t>
              </a:r>
              <a:r>
                <a:rPr lang="en-US" sz="1600" b="1" dirty="0" smtClean="0"/>
                <a:t>sialylation in N/O-glycan </a:t>
              </a:r>
              <a:r>
                <a:rPr lang="en-US" sz="1600" dirty="0">
                  <a:solidFill>
                    <a:srgbClr val="FF0000"/>
                  </a:solidFill>
                </a:rPr>
                <a:t>↑</a:t>
              </a:r>
            </a:p>
            <a:p>
              <a:r>
                <a:rPr lang="en-US" sz="1600" b="1" dirty="0"/>
                <a:t>α2,8 linked </a:t>
              </a:r>
              <a:r>
                <a:rPr lang="en-US" sz="1600" b="1" dirty="0" err="1"/>
                <a:t>polysialic</a:t>
              </a:r>
              <a:r>
                <a:rPr lang="en-US" sz="1600" b="1" dirty="0"/>
                <a:t> </a:t>
              </a:r>
              <a:r>
                <a:rPr lang="en-US" sz="1600" b="1" dirty="0" smtClean="0"/>
                <a:t>acid </a:t>
              </a:r>
              <a:r>
                <a:rPr lang="en-US" sz="1600" dirty="0">
                  <a:solidFill>
                    <a:srgbClr val="FF0000"/>
                  </a:solidFill>
                </a:rPr>
                <a:t>↑</a:t>
              </a:r>
            </a:p>
            <a:p>
              <a:r>
                <a:rPr lang="en-US" sz="1600" b="1" dirty="0" smtClean="0"/>
                <a:t>β1-6GIcNAc branching </a:t>
              </a:r>
              <a:r>
                <a:rPr lang="en-US" sz="1600" dirty="0">
                  <a:solidFill>
                    <a:srgbClr val="FF0000"/>
                  </a:solidFill>
                </a:rPr>
                <a:t>↑</a:t>
              </a:r>
            </a:p>
            <a:p>
              <a:r>
                <a:rPr lang="el-GR" sz="1600" b="1" dirty="0" smtClean="0"/>
                <a:t>α1,6-Fuc</a:t>
              </a:r>
              <a:r>
                <a:rPr lang="en-US" sz="1600" b="1" dirty="0" err="1" smtClean="0"/>
                <a:t>osylation</a:t>
              </a:r>
              <a:r>
                <a:rPr lang="en-US" sz="1600" b="1" dirty="0" smtClean="0"/>
                <a:t> </a:t>
              </a:r>
              <a:r>
                <a:rPr lang="en-US" sz="1600" dirty="0" smtClean="0">
                  <a:solidFill>
                    <a:srgbClr val="FF0000"/>
                  </a:solidFill>
                </a:rPr>
                <a:t>↑</a:t>
              </a:r>
              <a:endParaRPr lang="en-US" sz="1600" dirty="0">
                <a:solidFill>
                  <a:srgbClr val="FF0000"/>
                </a:solidFill>
              </a:endParaRPr>
            </a:p>
          </p:txBody>
        </p:sp>
        <p:sp>
          <p:nvSpPr>
            <p:cNvPr id="7" name="Rectangle 7"/>
            <p:cNvSpPr/>
            <p:nvPr/>
          </p:nvSpPr>
          <p:spPr>
            <a:xfrm>
              <a:off x="1455726" y="1262173"/>
              <a:ext cx="2381999" cy="70788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000" dirty="0">
                  <a:solidFill>
                    <a:srgbClr val="FF0000"/>
                  </a:solidFill>
                </a:rPr>
                <a:t>↑ </a:t>
              </a:r>
              <a:r>
                <a:rPr lang="en-US" sz="2000" b="1" dirty="0" smtClean="0">
                  <a:solidFill>
                    <a:srgbClr val="0432FF"/>
                  </a:solidFill>
                </a:rPr>
                <a:t>Overall sialylation</a:t>
              </a:r>
            </a:p>
            <a:p>
              <a:r>
                <a:rPr lang="en-US" sz="2000" dirty="0">
                  <a:solidFill>
                    <a:srgbClr val="FF0000"/>
                  </a:solidFill>
                </a:rPr>
                <a:t>↑ </a:t>
              </a:r>
              <a:r>
                <a:rPr lang="en-US" sz="2000" b="1" dirty="0" smtClean="0">
                  <a:solidFill>
                    <a:srgbClr val="0432FF"/>
                  </a:solidFill>
                </a:rPr>
                <a:t>Glycan size</a:t>
              </a:r>
              <a:endParaRPr lang="en-US" sz="2000" b="1" dirty="0">
                <a:solidFill>
                  <a:srgbClr val="0432FF"/>
                </a:solidFill>
              </a:endParaRPr>
            </a:p>
          </p:txBody>
        </p:sp>
        <p:sp>
          <p:nvSpPr>
            <p:cNvPr id="9" name="Left Brace 8"/>
            <p:cNvSpPr/>
            <p:nvPr/>
          </p:nvSpPr>
          <p:spPr>
            <a:xfrm>
              <a:off x="3814762" y="1085850"/>
              <a:ext cx="263553" cy="1040399"/>
            </a:xfrm>
            <a:prstGeom prst="lef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Oval 2"/>
          <p:cNvSpPr/>
          <p:nvPr/>
        </p:nvSpPr>
        <p:spPr>
          <a:xfrm>
            <a:off x="3946538" y="1941483"/>
            <a:ext cx="2497670" cy="33525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346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800" b="1" smtClean="0">
                <a:solidFill>
                  <a:srgbClr val="FF0000"/>
                </a:solidFill>
                <a:latin typeface="Comic Sans MS" panose="030F0702030302020204" pitchFamily="66" charset="0"/>
              </a:rPr>
              <a:t>What is core-fucosylation?</a:t>
            </a:r>
            <a:endParaRPr lang="zh-CN" altLang="en-US" sz="28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grpSp>
        <p:nvGrpSpPr>
          <p:cNvPr id="4" name="组合 38"/>
          <p:cNvGrpSpPr/>
          <p:nvPr/>
        </p:nvGrpSpPr>
        <p:grpSpPr>
          <a:xfrm>
            <a:off x="6400800" y="2110264"/>
            <a:ext cx="1447800" cy="2044005"/>
            <a:chOff x="1828800" y="3581400"/>
            <a:chExt cx="990600" cy="1447823"/>
          </a:xfrm>
        </p:grpSpPr>
        <p:pic>
          <p:nvPicPr>
            <p:cNvPr id="5" name="Picture 9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81200" y="3581400"/>
              <a:ext cx="609600" cy="12986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" name="椭圆 5"/>
            <p:cNvSpPr/>
            <p:nvPr/>
          </p:nvSpPr>
          <p:spPr>
            <a:xfrm>
              <a:off x="1828800" y="4495800"/>
              <a:ext cx="990600" cy="38100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7" name="Picture 8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02028" y="4876800"/>
              <a:ext cx="588772" cy="15242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8" name="Picture 9" descr="01_Glyco_CH0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488343"/>
            <a:ext cx="3200400" cy="19972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ctangle 16"/>
          <p:cNvSpPr>
            <a:spLocks noChangeArrowheads="1"/>
          </p:cNvSpPr>
          <p:nvPr/>
        </p:nvSpPr>
        <p:spPr bwMode="auto">
          <a:xfrm>
            <a:off x="609600" y="3097762"/>
            <a:ext cx="3200400" cy="1219200"/>
          </a:xfrm>
          <a:prstGeom prst="rect">
            <a:avLst/>
          </a:prstGeom>
          <a:noFill/>
          <a:ln w="57150">
            <a:solidFill>
              <a:srgbClr val="990B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82945" tIns="41473" rIns="82945" bIns="41473" anchor="ctr"/>
          <a:lstStyle>
            <a:lvl1pPr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defRPr/>
            </a:pPr>
            <a:endParaRPr lang="en-US" altLang="en-US" smtClean="0"/>
          </a:p>
        </p:txBody>
      </p:sp>
      <p:sp>
        <p:nvSpPr>
          <p:cNvPr id="10" name="矩形 9"/>
          <p:cNvSpPr/>
          <p:nvPr/>
        </p:nvSpPr>
        <p:spPr>
          <a:xfrm>
            <a:off x="5791200" y="4535269"/>
            <a:ext cx="2895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b="1" dirty="0" smtClean="0">
                <a:ea typeface="Arial Unicode MS" pitchFamily="34" charset="-122"/>
                <a:cs typeface="Arial Unicode MS" pitchFamily="34" charset="-122"/>
              </a:rPr>
              <a:t>Core </a:t>
            </a:r>
            <a:r>
              <a:rPr lang="en-US" altLang="zh-CN" sz="1600" b="1" dirty="0" err="1" smtClean="0">
                <a:ea typeface="Arial Unicode MS" pitchFamily="34" charset="-122"/>
                <a:cs typeface="Arial Unicode MS" pitchFamily="34" charset="-122"/>
              </a:rPr>
              <a:t>focosylation</a:t>
            </a:r>
            <a:r>
              <a:rPr lang="en-US" altLang="zh-CN" sz="1600" b="1" dirty="0" smtClean="0">
                <a:ea typeface="Arial Unicode MS" pitchFamily="34" charset="-122"/>
                <a:cs typeface="Arial Unicode MS" pitchFamily="34" charset="-122"/>
              </a:rPr>
              <a:t> is a kind </a:t>
            </a:r>
            <a:r>
              <a:rPr lang="en-US" altLang="zh-CN" sz="1600" b="1" smtClean="0">
                <a:ea typeface="Arial Unicode MS" pitchFamily="34" charset="-122"/>
                <a:cs typeface="Arial Unicode MS" pitchFamily="34" charset="-122"/>
              </a:rPr>
              <a:t>of N-glycosylation </a:t>
            </a:r>
            <a:r>
              <a:rPr lang="en-US" altLang="zh-CN" sz="1600" b="1" dirty="0" smtClean="0">
                <a:ea typeface="Arial Unicode MS" pitchFamily="34" charset="-122"/>
                <a:cs typeface="Arial Unicode MS" pitchFamily="34" charset="-122"/>
              </a:rPr>
              <a:t>that α-1,6 </a:t>
            </a:r>
            <a:r>
              <a:rPr lang="en-US" altLang="zh-CN" sz="1600" b="1" dirty="0" err="1" smtClean="0">
                <a:ea typeface="Arial Unicode MS" pitchFamily="34" charset="-122"/>
                <a:cs typeface="Arial Unicode MS" pitchFamily="34" charset="-122"/>
              </a:rPr>
              <a:t>fucose</a:t>
            </a:r>
            <a:r>
              <a:rPr lang="en-US" altLang="zh-CN" sz="1600" b="1" dirty="0" smtClean="0">
                <a:ea typeface="Arial Unicode MS" pitchFamily="34" charset="-122"/>
                <a:cs typeface="Arial Unicode MS" pitchFamily="34" charset="-122"/>
              </a:rPr>
              <a:t> link to  innermost  </a:t>
            </a:r>
            <a:r>
              <a:rPr lang="en-US" altLang="zh-CN" sz="1600" b="1" dirty="0" err="1" smtClean="0">
                <a:ea typeface="Arial Unicode MS" pitchFamily="34" charset="-122"/>
                <a:cs typeface="Arial Unicode MS" pitchFamily="34" charset="-122"/>
              </a:rPr>
              <a:t>GlcNAc</a:t>
            </a:r>
            <a:r>
              <a:rPr lang="en-US" altLang="zh-CN" sz="1600" b="1" dirty="0" smtClean="0">
                <a:ea typeface="Arial Unicode MS" pitchFamily="34" charset="-122"/>
                <a:cs typeface="Arial Unicode MS" pitchFamily="34" charset="-122"/>
              </a:rPr>
              <a:t>  </a:t>
            </a:r>
            <a:endParaRPr lang="zh-CN" altLang="en-US" sz="1600" b="1" dirty="0">
              <a:ea typeface="Arial Unicode MS" pitchFamily="34" charset="-122"/>
              <a:cs typeface="Arial Unicode MS" pitchFamily="34" charset="-122"/>
            </a:endParaRPr>
          </a:p>
        </p:txBody>
      </p:sp>
      <p:sp>
        <p:nvSpPr>
          <p:cNvPr id="11" name="右箭头 10"/>
          <p:cNvSpPr/>
          <p:nvPr/>
        </p:nvSpPr>
        <p:spPr>
          <a:xfrm>
            <a:off x="4654842" y="3352800"/>
            <a:ext cx="709246" cy="35741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512" y="44624"/>
            <a:ext cx="8784976" cy="1143000"/>
          </a:xfrm>
        </p:spPr>
        <p:txBody>
          <a:bodyPr>
            <a:norm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Examples of serological markers with clinical applications</a:t>
            </a:r>
            <a:endParaRPr lang="zh-CN" altLang="en-US" sz="24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79512" y="1700808"/>
            <a:ext cx="8731515" cy="3816424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7504" y="5619620"/>
            <a:ext cx="8892480" cy="401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841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标题 1"/>
          <p:cNvSpPr>
            <a:spLocks noGrp="1"/>
          </p:cNvSpPr>
          <p:nvPr>
            <p:ph type="title" idx="4294967295"/>
          </p:nvPr>
        </p:nvSpPr>
        <p:spPr>
          <a:xfrm>
            <a:off x="0" y="116632"/>
            <a:ext cx="9144000" cy="611188"/>
          </a:xfrm>
        </p:spPr>
        <p:txBody>
          <a:bodyPr>
            <a:noAutofit/>
          </a:bodyPr>
          <a:lstStyle/>
          <a:p>
            <a:r>
              <a:rPr lang="en-US" altLang="zh-CN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The Research Significance </a:t>
            </a:r>
            <a:r>
              <a:rPr lang="en-US" altLang="zh-CN" sz="2000" b="1" smtClean="0">
                <a:solidFill>
                  <a:srgbClr val="FF0000"/>
                </a:solidFill>
                <a:latin typeface="Comic Sans MS" panose="030F0702030302020204" pitchFamily="66" charset="0"/>
              </a:rPr>
              <a:t>of CF-glycoproteins</a:t>
            </a:r>
            <a:r>
              <a:rPr lang="en-US" altLang="zh-CN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:</a:t>
            </a:r>
            <a:br>
              <a:rPr lang="en-US" altLang="zh-CN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</a:br>
            <a:r>
              <a:rPr lang="en-US" altLang="zh-CN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CF-proteins are associated with types of </a:t>
            </a:r>
            <a:r>
              <a:rPr lang="en-US" altLang="zh-CN" sz="2000" b="1" smtClean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cancer </a:t>
            </a:r>
            <a:endParaRPr lang="zh-CN" altLang="en-US" sz="2400" b="1" dirty="0" smtClean="0">
              <a:solidFill>
                <a:srgbClr val="0923E7"/>
              </a:solidFill>
              <a:ea typeface="楷体" pitchFamily="49" charset="-122"/>
              <a:cs typeface="Times New Roman" pitchFamily="18" charset="0"/>
            </a:endParaRPr>
          </a:p>
        </p:txBody>
      </p:sp>
      <p:sp>
        <p:nvSpPr>
          <p:cNvPr id="7" name="内容占位符 6"/>
          <p:cNvSpPr>
            <a:spLocks noGrp="1"/>
          </p:cNvSpPr>
          <p:nvPr>
            <p:ph sz="quarter" idx="4294967295"/>
          </p:nvPr>
        </p:nvSpPr>
        <p:spPr>
          <a:xfrm>
            <a:off x="107504" y="836712"/>
            <a:ext cx="8964612" cy="5719763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altLang="zh-CN" sz="2000" b="1" smtClean="0">
                <a:solidFill>
                  <a:schemeClr val="accent1">
                    <a:lumMod val="75000"/>
                  </a:schemeClr>
                </a:solidFill>
              </a:rPr>
              <a:t>Liver cancer</a:t>
            </a:r>
          </a:p>
          <a:p>
            <a:pPr>
              <a:defRPr/>
            </a:pPr>
            <a:r>
              <a:rPr lang="en-US" altLang="zh-CN" sz="120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Noda, K., Miyoshi, E., </a:t>
            </a:r>
            <a:r>
              <a:rPr lang="en-US" altLang="zh-CN" sz="120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Gu</a:t>
            </a:r>
            <a:r>
              <a:rPr lang="en-US" altLang="zh-CN" sz="120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, J., </a:t>
            </a:r>
            <a:r>
              <a:rPr lang="en-US" altLang="zh-CN" sz="120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Gao</a:t>
            </a:r>
            <a:r>
              <a:rPr lang="en-US" altLang="zh-CN" sz="120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, C. </a:t>
            </a:r>
            <a:r>
              <a:rPr lang="en-US" altLang="zh-CN" sz="120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X.,Relationship</a:t>
            </a:r>
            <a:r>
              <a:rPr lang="en-US" altLang="zh-CN" sz="120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between elevated FX expression and increased production of GDP-L-</a:t>
            </a:r>
            <a:r>
              <a:rPr lang="en-US" altLang="zh-CN" sz="120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fucose</a:t>
            </a:r>
            <a:r>
              <a:rPr lang="en-US" altLang="zh-CN" sz="120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, a common donor substrate for </a:t>
            </a:r>
            <a:r>
              <a:rPr lang="en-US" altLang="zh-CN" sz="120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fucosylation</a:t>
            </a:r>
            <a:r>
              <a:rPr lang="en-US" altLang="zh-CN" sz="120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in human </a:t>
            </a:r>
            <a:r>
              <a:rPr lang="en-US" altLang="zh-CN" sz="120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hepatocellular</a:t>
            </a:r>
            <a:r>
              <a:rPr lang="en-US" altLang="zh-CN" sz="120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carcinoma and </a:t>
            </a:r>
            <a:r>
              <a:rPr lang="en-US" altLang="zh-CN" sz="120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hepatoma</a:t>
            </a:r>
            <a:r>
              <a:rPr lang="en-US" altLang="zh-CN" sz="120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cell lines. </a:t>
            </a:r>
            <a:r>
              <a:rPr lang="en-US" altLang="zh-CN" sz="1200" i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Cancer Res. 2003, 63, 6282 – 6289.</a:t>
            </a:r>
          </a:p>
          <a:p>
            <a:pPr algn="just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altLang="zh-CN" sz="120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Noda, K., Miyoshi, E., </a:t>
            </a:r>
            <a:r>
              <a:rPr lang="en-US" altLang="zh-CN" sz="120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Uozumi</a:t>
            </a:r>
            <a:r>
              <a:rPr lang="en-US" altLang="zh-CN" sz="120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en-US" altLang="zh-CN" sz="120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N.,High</a:t>
            </a:r>
            <a:r>
              <a:rPr lang="en-US" altLang="zh-CN" sz="120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expression of α-1-6 </a:t>
            </a:r>
            <a:r>
              <a:rPr lang="en-US" altLang="zh-CN" sz="120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fucosyltransferase</a:t>
            </a:r>
            <a:r>
              <a:rPr lang="en-US" altLang="zh-CN" sz="120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during rat </a:t>
            </a:r>
            <a:r>
              <a:rPr lang="en-US" altLang="zh-CN" sz="120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hepatocarcinogenesis</a:t>
            </a:r>
            <a:r>
              <a:rPr lang="en-US" altLang="zh-CN" sz="120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. </a:t>
            </a:r>
            <a:r>
              <a:rPr lang="en-US" altLang="zh-CN" sz="1200" i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Int. J. Cancer 1998, 75, 444 – 450.</a:t>
            </a:r>
          </a:p>
          <a:p>
            <a:pPr algn="just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altLang="zh-CN" sz="120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Noda, K., Miyoshi, E., </a:t>
            </a:r>
            <a:r>
              <a:rPr lang="en-US" altLang="zh-CN" sz="120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Uozumi</a:t>
            </a:r>
            <a:r>
              <a:rPr lang="en-US" altLang="zh-CN" sz="120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, N., </a:t>
            </a:r>
            <a:r>
              <a:rPr lang="en-US" altLang="zh-CN" sz="120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Yanagidani</a:t>
            </a:r>
            <a:r>
              <a:rPr lang="en-US" altLang="zh-CN" sz="120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en-US" altLang="zh-CN" sz="120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S.,Gene</a:t>
            </a:r>
            <a:r>
              <a:rPr lang="en-US" altLang="zh-CN" sz="120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expression of </a:t>
            </a:r>
            <a:r>
              <a:rPr lang="en-US" altLang="zh-CN" sz="120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α1</a:t>
            </a:r>
            <a:r>
              <a:rPr lang="en-US" altLang="zh-CN" sz="120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–6 </a:t>
            </a:r>
            <a:r>
              <a:rPr lang="en-US" altLang="zh-CN" sz="120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fucosyltransferase</a:t>
            </a:r>
            <a:r>
              <a:rPr lang="en-US" altLang="zh-CN" sz="120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in human </a:t>
            </a:r>
            <a:r>
              <a:rPr lang="en-US" altLang="zh-CN" sz="120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hepatoma</a:t>
            </a:r>
            <a:r>
              <a:rPr lang="en-US" altLang="zh-CN" sz="120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tissues: a possible implication for increased </a:t>
            </a:r>
            <a:r>
              <a:rPr lang="en-US" altLang="zh-CN" sz="120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fucosylation</a:t>
            </a:r>
            <a:r>
              <a:rPr lang="en-US" altLang="zh-CN" sz="120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of α-fetoprotein. </a:t>
            </a:r>
            <a:r>
              <a:rPr lang="en-US" altLang="zh-CN" sz="1200" i="1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Hepatology</a:t>
            </a:r>
            <a:r>
              <a:rPr lang="en-US" altLang="zh-CN" sz="1200" i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1998,</a:t>
            </a:r>
            <a:r>
              <a:rPr lang="en-US" altLang="zh-CN" sz="120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28, 944 – 952.</a:t>
            </a:r>
          </a:p>
          <a:p>
            <a:pPr algn="just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it-IT" altLang="zh-CN" sz="120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Block, T. M., Comunale, M. A</a:t>
            </a:r>
            <a:r>
              <a:rPr lang="en-US" altLang="zh-CN" sz="120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Mehta, A. S. Use of targeted </a:t>
            </a:r>
            <a:r>
              <a:rPr lang="en-US" altLang="zh-CN" sz="120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glycoproteomics</a:t>
            </a:r>
            <a:r>
              <a:rPr lang="en-US" altLang="zh-CN" sz="120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to identify serum </a:t>
            </a:r>
            <a:r>
              <a:rPr lang="en-US" altLang="zh-CN" sz="120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glycoproteins</a:t>
            </a:r>
            <a:r>
              <a:rPr lang="en-US" altLang="zh-CN" sz="120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that correlate with liver cancer in woodchucks and humans. </a:t>
            </a:r>
            <a:r>
              <a:rPr lang="en-US" altLang="zh-CN" sz="1200" i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Proc. Natl. Acad. Sci. U. S. A. 2005, 102, 779 – 784.</a:t>
            </a:r>
            <a:endParaRPr lang="en-US" altLang="zh-CN" sz="120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altLang="zh-CN" sz="2000" b="1" smtClean="0">
                <a:solidFill>
                  <a:schemeClr val="accent1">
                    <a:lumMod val="75000"/>
                  </a:schemeClr>
                </a:solidFill>
              </a:rPr>
              <a:t>Pancreatic cancer</a:t>
            </a:r>
          </a:p>
          <a:p>
            <a:pPr algn="just">
              <a:defRPr/>
            </a:pPr>
            <a:r>
              <a:rPr lang="en-US" altLang="zh-CN" sz="120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Okuyama, N, Nakano, </a:t>
            </a:r>
            <a:r>
              <a:rPr lang="en-US" altLang="zh-CN" sz="120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M.,Fucosylated</a:t>
            </a:r>
            <a:r>
              <a:rPr lang="en-US" altLang="zh-CN" sz="120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120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haptoglobin</a:t>
            </a:r>
            <a:r>
              <a:rPr lang="en-US" altLang="zh-CN" sz="120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is a novel marker for pancreatic cancer: a detailed analysis of the oligosaccharide structure and a possible mechanism for </a:t>
            </a:r>
            <a:r>
              <a:rPr lang="en-US" altLang="zh-CN" sz="120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fucosylation</a:t>
            </a:r>
            <a:r>
              <a:rPr lang="en-US" altLang="zh-CN" sz="120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. </a:t>
            </a:r>
            <a:r>
              <a:rPr lang="en-US" altLang="zh-CN" sz="1200" i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Int. J. Cancer, 2006, 118, 2803 – 2808.</a:t>
            </a:r>
          </a:p>
          <a:p>
            <a:pPr algn="just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fr-FR" altLang="zh-CN" sz="120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Barrabés, S., Pagès-Pons, L., Radcliffe, C</a:t>
            </a:r>
            <a:r>
              <a:rPr lang="en-US" altLang="zh-CN" sz="120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 sz="120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Glycosylation</a:t>
            </a:r>
            <a:r>
              <a:rPr lang="en-US" altLang="zh-CN" sz="120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of serum </a:t>
            </a:r>
            <a:r>
              <a:rPr lang="en-US" altLang="zh-CN" sz="120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ribonuclease</a:t>
            </a:r>
            <a:r>
              <a:rPr lang="en-US" altLang="zh-CN" sz="120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1 indicates a major endothelial origin a reveals an increase in core </a:t>
            </a:r>
            <a:r>
              <a:rPr lang="en-US" altLang="zh-CN" sz="120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fucosylation</a:t>
            </a:r>
            <a:r>
              <a:rPr lang="en-US" altLang="zh-CN" sz="120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in pancreatic cancer, </a:t>
            </a:r>
            <a:r>
              <a:rPr lang="en-US" altLang="zh-CN" sz="1200" i="1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Glycobiology</a:t>
            </a:r>
            <a:r>
              <a:rPr lang="en-US" altLang="zh-CN" sz="1200" i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, 2007, </a:t>
            </a:r>
            <a:r>
              <a:rPr lang="en-US" altLang="zh-CN" sz="120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17, 388 - 400.</a:t>
            </a:r>
          </a:p>
          <a:p>
            <a:pPr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altLang="zh-CN" sz="2000" b="1" smtClean="0">
                <a:solidFill>
                  <a:schemeClr val="accent1">
                    <a:lumMod val="75000"/>
                  </a:schemeClr>
                </a:solidFill>
              </a:rPr>
              <a:t>Lung cancer</a:t>
            </a:r>
          </a:p>
          <a:p>
            <a:pPr algn="just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altLang="zh-CN" sz="120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.</a:t>
            </a:r>
            <a:r>
              <a:rPr lang="en-US" altLang="zh-CN" sz="120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Geng</a:t>
            </a:r>
            <a:r>
              <a:rPr lang="en-US" altLang="zh-CN" sz="120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, F., Shi, B. Z., Yuan, Y. F., Wu, X. Z. The expression of core </a:t>
            </a:r>
            <a:r>
              <a:rPr lang="en-US" altLang="zh-CN" sz="120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fucosylated</a:t>
            </a:r>
            <a:r>
              <a:rPr lang="en-US" altLang="zh-CN" sz="120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E-</a:t>
            </a:r>
            <a:r>
              <a:rPr lang="en-US" altLang="zh-CN" sz="120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cadherin</a:t>
            </a:r>
            <a:r>
              <a:rPr lang="en-US" altLang="zh-CN" sz="120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in cancer cells and lung cancer patients: prognostic implications, </a:t>
            </a:r>
            <a:r>
              <a:rPr lang="en-US" altLang="zh-CN" sz="1200" i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Cell Res. 2004, 14, 423 - 433.</a:t>
            </a:r>
          </a:p>
          <a:p>
            <a:pPr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altLang="zh-CN" sz="2000" b="1" smtClean="0">
                <a:solidFill>
                  <a:schemeClr val="accent1">
                    <a:lumMod val="75000"/>
                  </a:schemeClr>
                </a:solidFill>
              </a:rPr>
              <a:t>Ovarian cancer</a:t>
            </a:r>
            <a:endParaRPr lang="en-US" altLang="zh-CN" sz="1400" b="1" smtClean="0">
              <a:solidFill>
                <a:schemeClr val="accent1">
                  <a:lumMod val="75000"/>
                </a:schemeClr>
              </a:solidFill>
            </a:endParaRPr>
          </a:p>
          <a:p>
            <a:pPr algn="just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altLang="zh-CN" sz="120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Saldova</a:t>
            </a:r>
            <a:r>
              <a:rPr lang="en-US" altLang="zh-CN" sz="120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, R., Rudd, P. M. Ovarian cancer is associated with changes in </a:t>
            </a:r>
            <a:r>
              <a:rPr lang="en-US" altLang="zh-CN" sz="120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glycosylation</a:t>
            </a:r>
            <a:r>
              <a:rPr lang="en-US" altLang="zh-CN" sz="120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in both acute-phase proteins and </a:t>
            </a:r>
            <a:r>
              <a:rPr lang="en-US" altLang="zh-CN" sz="120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IgG</a:t>
            </a:r>
            <a:r>
              <a:rPr lang="en-US" altLang="zh-CN" sz="120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, </a:t>
            </a:r>
            <a:r>
              <a:rPr lang="en-US" altLang="zh-CN" sz="1200" i="1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Glycobiology</a:t>
            </a:r>
            <a:r>
              <a:rPr lang="en-US" altLang="zh-CN" sz="1200" i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, 2007, 17, 1344 - 1356.</a:t>
            </a:r>
          </a:p>
          <a:p>
            <a:pPr algn="just"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altLang="zh-CN" sz="2000" b="1" smtClean="0">
                <a:solidFill>
                  <a:schemeClr val="accent1">
                    <a:lumMod val="75000"/>
                  </a:schemeClr>
                </a:solidFill>
              </a:rPr>
              <a:t>Prostatic cancer</a:t>
            </a:r>
            <a:endParaRPr lang="zh-CN" altLang="en-US" sz="2000" b="1" smtClean="0">
              <a:solidFill>
                <a:schemeClr val="accent1">
                  <a:lumMod val="75000"/>
                </a:schemeClr>
              </a:solidFill>
            </a:endParaRPr>
          </a:p>
          <a:p>
            <a:pPr algn="just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altLang="zh-CN" sz="120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Tabarés</a:t>
            </a:r>
            <a:r>
              <a:rPr lang="en-US" altLang="zh-CN" sz="120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, G., Radcliffe, C. M., </a:t>
            </a:r>
            <a:r>
              <a:rPr lang="en-US" altLang="zh-CN" sz="120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Barrabés</a:t>
            </a:r>
            <a:r>
              <a:rPr lang="en-US" altLang="zh-CN" sz="120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, S., </a:t>
            </a:r>
            <a:r>
              <a:rPr lang="en-US" altLang="zh-CN" sz="120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Ramírez</a:t>
            </a:r>
            <a:r>
              <a:rPr lang="en-US" altLang="zh-CN" sz="120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, M., Aleixandre, R.N., Different </a:t>
            </a:r>
            <a:r>
              <a:rPr lang="en-US" altLang="zh-CN" sz="120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glycan</a:t>
            </a:r>
            <a:r>
              <a:rPr lang="en-US" altLang="zh-CN" sz="120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structures in prostate-specific antigen from prostate cancer sera in relation to seminal plasma PSA. </a:t>
            </a:r>
            <a:r>
              <a:rPr lang="en-US" altLang="zh-CN" sz="120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Glycobiology</a:t>
            </a:r>
            <a:r>
              <a:rPr lang="en-US" altLang="zh-CN" sz="120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, 2006, 16, 132 - 145.</a:t>
            </a:r>
          </a:p>
        </p:txBody>
      </p:sp>
    </p:spTree>
    <p:extLst>
      <p:ext uri="{BB962C8B-B14F-4D97-AF65-F5344CB8AC3E}">
        <p14:creationId xmlns:p14="http://schemas.microsoft.com/office/powerpoint/2010/main" val="866179867"/>
      </p:ext>
    </p:extLst>
  </p:cSld>
  <p:clrMapOvr>
    <a:masterClrMapping/>
  </p:clrMapOvr>
  <p:transition advTm="249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-27384"/>
            <a:ext cx="9144000" cy="1143000"/>
          </a:xfrm>
        </p:spPr>
        <p:txBody>
          <a:bodyPr>
            <a:normAutofit/>
          </a:bodyPr>
          <a:lstStyle/>
          <a:p>
            <a:r>
              <a:rPr lang="en-US" altLang="zh-CN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Core-</a:t>
            </a:r>
            <a:r>
              <a:rPr lang="en-US" altLang="zh-CN" sz="20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fucsoyaltion</a:t>
            </a:r>
            <a:r>
              <a:rPr lang="en-US" altLang="zh-CN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of AFP-L3 increase in human liver cancer serum</a:t>
            </a:r>
            <a:endParaRPr lang="zh-CN" altLang="en-US" sz="20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484784"/>
            <a:ext cx="6984776" cy="3456384"/>
          </a:xfrm>
          <a:prstGeom prst="rect">
            <a:avLst/>
          </a:prstGeom>
          <a:noFill/>
          <a:ln>
            <a:noFill/>
          </a:ln>
          <a:effectLst/>
          <a:extLst/>
        </p:spPr>
      </p:pic>
      <p:sp>
        <p:nvSpPr>
          <p:cNvPr id="3" name="TextBox 2"/>
          <p:cNvSpPr txBox="1"/>
          <p:nvPr/>
        </p:nvSpPr>
        <p:spPr>
          <a:xfrm>
            <a:off x="539552" y="4941168"/>
            <a:ext cx="835292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  <a:ea typeface="+mj-ea"/>
                <a:cs typeface="+mj-cs"/>
              </a:rPr>
              <a:t>Lentil </a:t>
            </a:r>
            <a: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  <a:ea typeface="+mj-ea"/>
                <a:cs typeface="+mj-cs"/>
              </a:rPr>
              <a:t>l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  <a:ea typeface="+mj-ea"/>
                <a:cs typeface="+mj-cs"/>
              </a:rPr>
              <a:t>ectin </a:t>
            </a:r>
            <a: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  <a:ea typeface="+mj-ea"/>
                <a:cs typeface="+mj-cs"/>
              </a:rPr>
              <a:t>(LCA) 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  <a:ea typeface="+mj-ea"/>
                <a:cs typeface="+mj-cs"/>
              </a:rPr>
              <a:t>affino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  <a:ea typeface="+mj-ea"/>
                <a:cs typeface="+mj-cs"/>
              </a:rPr>
              <a:t>-electrophoresis shows that </a:t>
            </a:r>
            <a: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  <a:ea typeface="+mj-ea"/>
                <a:cs typeface="+mj-cs"/>
              </a:rPr>
              <a:t>c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  <a:ea typeface="+mj-ea"/>
                <a:cs typeface="+mj-cs"/>
              </a:rPr>
              <a:t>ore-</a:t>
            </a:r>
            <a:r>
              <a:rPr lang="en-US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  <a:ea typeface="+mj-ea"/>
                <a:cs typeface="+mj-cs"/>
              </a:rPr>
              <a:t>fucosylated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  <a:ea typeface="+mj-ea"/>
                <a:cs typeface="+mj-cs"/>
              </a:rPr>
              <a:t> </a:t>
            </a:r>
            <a: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  <a:ea typeface="+mj-ea"/>
                <a:cs typeface="+mj-cs"/>
              </a:rPr>
              <a:t>alpha-fetoprotein (AFP-L3) 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  <a:ea typeface="+mj-ea"/>
                <a:cs typeface="+mj-cs"/>
              </a:rPr>
              <a:t>is expressed </a:t>
            </a:r>
            <a: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  <a:ea typeface="+mj-ea"/>
                <a:cs typeface="+mj-cs"/>
              </a:rPr>
              <a:t>in hepatocellular carcinoma (HCC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  <a:ea typeface="+mj-ea"/>
                <a:cs typeface="+mj-cs"/>
              </a:rPr>
              <a:t>).</a:t>
            </a:r>
            <a:r>
              <a:rPr lang="en-US" sz="2000" dirty="0"/>
              <a:t> </a:t>
            </a:r>
            <a:r>
              <a:rPr lang="en-US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  <a:ea typeface="+mj-ea"/>
                <a:cs typeface="+mj-cs"/>
              </a:rPr>
              <a:t>The AFP-L3 positive rate was ~60% in AFP-producing HCC, but was &lt;5% in chronic liver diseases</a:t>
            </a:r>
            <a:r>
              <a:rPr lang="en-US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  <a:ea typeface="+mj-ea"/>
                <a:cs typeface="+mj-cs"/>
              </a:rPr>
              <a:t>. </a:t>
            </a:r>
            <a:endParaRPr lang="en-US" sz="2000" b="1" dirty="0">
              <a:solidFill>
                <a:schemeClr val="tx2">
                  <a:lumMod val="60000"/>
                  <a:lumOff val="40000"/>
                </a:schemeClr>
              </a:solidFill>
              <a:latin typeface="Comic Sans MS" panose="030F0702030302020204" pitchFamily="66" charset="0"/>
              <a:ea typeface="+mj-ea"/>
              <a:cs typeface="+mj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69141" y="2564904"/>
            <a:ext cx="108012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+mj-lt"/>
              </a:rPr>
              <a:t>AFP-L3</a:t>
            </a:r>
            <a:endParaRPr lang="en-US" sz="2000" b="1" dirty="0">
              <a:latin typeface="+mj-lt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81157" y="3573016"/>
            <a:ext cx="1080120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+mj-lt"/>
              </a:rPr>
              <a:t>AFP-L1</a:t>
            </a:r>
            <a:endParaRPr lang="en-US" sz="2000" b="1" dirty="0">
              <a:latin typeface="+mj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339268" y="6488668"/>
            <a:ext cx="38412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i="1" dirty="0" err="1"/>
              <a:t>Scand</a:t>
            </a:r>
            <a:r>
              <a:rPr lang="fr-FR" i="1" dirty="0"/>
              <a:t> J </a:t>
            </a:r>
            <a:r>
              <a:rPr lang="fr-FR" i="1" dirty="0" err="1"/>
              <a:t>Immunol</a:t>
            </a:r>
            <a:r>
              <a:rPr lang="fr-FR" i="1" dirty="0"/>
              <a:t>. 1981 Jul;14(1):15-20</a:t>
            </a:r>
            <a:r>
              <a:rPr lang="fr-FR" i="1" dirty="0" smtClean="0"/>
              <a:t>.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1497510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39762"/>
          </a:xfrm>
        </p:spPr>
        <p:txBody>
          <a:bodyPr>
            <a:noAutofit/>
          </a:bodyPr>
          <a:lstStyle/>
          <a:p>
            <a:r>
              <a:rPr lang="en-US" altLang="zh-CN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The problem of CF-proteins analysis</a:t>
            </a:r>
            <a:endParaRPr lang="zh-CN" altLang="en-US" sz="20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76200" y="152400"/>
            <a:ext cx="89916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923E7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3" name="Group 2068"/>
          <p:cNvGrpSpPr/>
          <p:nvPr/>
        </p:nvGrpSpPr>
        <p:grpSpPr>
          <a:xfrm>
            <a:off x="3048000" y="4343963"/>
            <a:ext cx="2971801" cy="1294837"/>
            <a:chOff x="3287321" y="2590800"/>
            <a:chExt cx="4561281" cy="1840699"/>
          </a:xfrm>
        </p:grpSpPr>
        <p:pic>
          <p:nvPicPr>
            <p:cNvPr id="8" name="Picture 8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87321" y="4129452"/>
              <a:ext cx="903679" cy="2166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9" name="Picture 9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52800" y="2590800"/>
              <a:ext cx="777410" cy="153392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0" name="Right Arrow 2065"/>
            <p:cNvSpPr/>
            <p:nvPr/>
          </p:nvSpPr>
          <p:spPr>
            <a:xfrm>
              <a:off x="4495800" y="3517686"/>
              <a:ext cx="457200" cy="228600"/>
            </a:xfrm>
            <a:prstGeom prst="right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Box 75"/>
            <p:cNvSpPr txBox="1">
              <a:spLocks noChangeArrowheads="1"/>
            </p:cNvSpPr>
            <p:nvPr/>
          </p:nvSpPr>
          <p:spPr bwMode="auto">
            <a:xfrm>
              <a:off x="5158615" y="4059602"/>
              <a:ext cx="1165984" cy="3718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100" dirty="0" err="1"/>
                <a:t>PNGase</a:t>
              </a:r>
              <a:r>
                <a:rPr lang="en-US" altLang="zh-CN" sz="1100" dirty="0"/>
                <a:t> F</a:t>
              </a:r>
              <a:endParaRPr lang="zh-CN" altLang="en-US" sz="1100" dirty="0"/>
            </a:p>
          </p:txBody>
        </p:sp>
        <p:sp>
          <p:nvSpPr>
            <p:cNvPr id="12" name="TextBox 76"/>
            <p:cNvSpPr txBox="1">
              <a:spLocks noChangeArrowheads="1"/>
            </p:cNvSpPr>
            <p:nvPr/>
          </p:nvSpPr>
          <p:spPr bwMode="auto">
            <a:xfrm>
              <a:off x="6679043" y="4059597"/>
              <a:ext cx="1169559" cy="3718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100" dirty="0"/>
                <a:t>Endo F3</a:t>
              </a:r>
              <a:endParaRPr lang="zh-CN" altLang="en-US" sz="1100" dirty="0"/>
            </a:p>
          </p:txBody>
        </p:sp>
        <p:pic>
          <p:nvPicPr>
            <p:cNvPr id="13" name="Picture 8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59387" y="3554659"/>
              <a:ext cx="903679" cy="2166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4" name="Multiply 2066"/>
            <p:cNvSpPr/>
            <p:nvPr/>
          </p:nvSpPr>
          <p:spPr>
            <a:xfrm>
              <a:off x="5626108" y="3450002"/>
              <a:ext cx="170235" cy="190501"/>
            </a:xfrm>
            <a:prstGeom prst="mathMultiply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324600" y="3461670"/>
              <a:ext cx="633993" cy="3716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smtClean="0"/>
                <a:t>VS</a:t>
              </a:r>
              <a:endParaRPr lang="en-US" sz="1100" dirty="0"/>
            </a:p>
          </p:txBody>
        </p:sp>
        <p:pic>
          <p:nvPicPr>
            <p:cNvPr id="16" name="Picture 10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39000" y="3229918"/>
              <a:ext cx="466568" cy="3724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7" name="Picture 8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44921" y="3538123"/>
              <a:ext cx="903679" cy="21667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8" name="TextBox 17"/>
          <p:cNvSpPr txBox="1"/>
          <p:nvPr/>
        </p:nvSpPr>
        <p:spPr>
          <a:xfrm>
            <a:off x="152400" y="3914001"/>
            <a:ext cx="2819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smtClean="0"/>
              <a:t>How </a:t>
            </a:r>
            <a:r>
              <a:rPr lang="en-US" sz="1200" dirty="0" smtClean="0"/>
              <a:t>to enrich </a:t>
            </a:r>
            <a:r>
              <a:rPr lang="en-US" sz="1200" smtClean="0"/>
              <a:t>CF-glycoprotein/peptides?</a:t>
            </a:r>
            <a:endParaRPr lang="en-US" sz="1200" dirty="0" smtClean="0"/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53200" y="4267200"/>
            <a:ext cx="23622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7" cstate="print"/>
          <a:srcRect l="62037" t="25629" r="8333" b="32704"/>
          <a:stretch>
            <a:fillRect/>
          </a:stretch>
        </p:blipFill>
        <p:spPr bwMode="auto">
          <a:xfrm>
            <a:off x="457200" y="4371975"/>
            <a:ext cx="19050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TextBox 20"/>
          <p:cNvSpPr txBox="1"/>
          <p:nvPr/>
        </p:nvSpPr>
        <p:spPr>
          <a:xfrm>
            <a:off x="3048000" y="3914001"/>
            <a:ext cx="3200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smtClean="0"/>
              <a:t>How </a:t>
            </a:r>
            <a:r>
              <a:rPr lang="en-US" sz="1200" dirty="0" smtClean="0"/>
              <a:t>to identify CF-glycosylation site with </a:t>
            </a:r>
            <a:r>
              <a:rPr lang="en-US" sz="1200" smtClean="0"/>
              <a:t>MS?</a:t>
            </a:r>
            <a:endParaRPr lang="en-US" sz="1200" dirty="0" smtClean="0"/>
          </a:p>
        </p:txBody>
      </p:sp>
      <p:sp>
        <p:nvSpPr>
          <p:cNvPr id="22" name="TextBox 21"/>
          <p:cNvSpPr txBox="1"/>
          <p:nvPr/>
        </p:nvSpPr>
        <p:spPr>
          <a:xfrm>
            <a:off x="6248400" y="3914001"/>
            <a:ext cx="28956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smtClean="0"/>
              <a:t>How to </a:t>
            </a:r>
            <a:r>
              <a:rPr lang="en-US" altLang="zh-CN" sz="1200" smtClean="0"/>
              <a:t>analyze CF-glycopeptide spectrum?</a:t>
            </a:r>
            <a:endParaRPr lang="en-US" sz="1200" dirty="0" smtClean="0"/>
          </a:p>
        </p:txBody>
      </p:sp>
      <p:sp>
        <p:nvSpPr>
          <p:cNvPr id="23" name="下箭头 22"/>
          <p:cNvSpPr/>
          <p:nvPr/>
        </p:nvSpPr>
        <p:spPr>
          <a:xfrm>
            <a:off x="4419600" y="3505200"/>
            <a:ext cx="304800" cy="381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下箭头 23"/>
          <p:cNvSpPr/>
          <p:nvPr/>
        </p:nvSpPr>
        <p:spPr>
          <a:xfrm rot="2700000">
            <a:off x="1891133" y="3529433"/>
            <a:ext cx="304800" cy="381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下箭头 24"/>
          <p:cNvSpPr/>
          <p:nvPr/>
        </p:nvSpPr>
        <p:spPr>
          <a:xfrm rot="18900000">
            <a:off x="6795667" y="3453233"/>
            <a:ext cx="304800" cy="381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6" name="图片 25" descr="ttt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203731" y="1143000"/>
            <a:ext cx="2816069" cy="1828800"/>
          </a:xfrm>
          <a:prstGeom prst="rect">
            <a:avLst/>
          </a:prstGeom>
        </p:spPr>
      </p:pic>
      <p:sp>
        <p:nvSpPr>
          <p:cNvPr id="28" name="TextBox 39"/>
          <p:cNvSpPr txBox="1">
            <a:spLocks noChangeArrowheads="1"/>
          </p:cNvSpPr>
          <p:nvPr/>
        </p:nvSpPr>
        <p:spPr bwMode="auto">
          <a:xfrm>
            <a:off x="2819400" y="3048000"/>
            <a:ext cx="3810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zh-CN" sz="1400" smtClean="0">
                <a:latin typeface="Calibri" pitchFamily="34" charset="0"/>
              </a:rPr>
              <a:t>International </a:t>
            </a:r>
            <a:r>
              <a:rPr lang="en-US" altLang="zh-CN" sz="1400">
                <a:latin typeface="Calibri" pitchFamily="34" charset="0"/>
              </a:rPr>
              <a:t>efforts on CF </a:t>
            </a:r>
            <a:r>
              <a:rPr lang="en-US" altLang="zh-CN" sz="1400" smtClean="0">
                <a:latin typeface="Calibri" pitchFamily="34" charset="0"/>
              </a:rPr>
              <a:t>glycoproteins</a:t>
            </a:r>
            <a:endParaRPr lang="zh-CN" altLang="en-US" sz="140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6516357"/>
      </p:ext>
    </p:extLst>
  </p:cSld>
  <p:clrMapOvr>
    <a:masterClrMapping/>
  </p:clrMapOvr>
  <p:transition advTm="608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>
            <a:normAutofit/>
          </a:bodyPr>
          <a:lstStyle/>
          <a:p>
            <a:r>
              <a:rPr lang="en-US" altLang="zh-CN" sz="2600" b="1" smtClean="0">
                <a:solidFill>
                  <a:srgbClr val="FF0000"/>
                </a:solidFill>
                <a:latin typeface="Comic Sans MS" panose="030F0702030302020204" pitchFamily="66" charset="0"/>
              </a:rPr>
              <a:t>How to analyze core-fucosylation?</a:t>
            </a:r>
            <a:endParaRPr lang="zh-CN" altLang="en-US" sz="2600" b="1" smtClean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6" name="内容占位符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400" b="1" smtClean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  <a:ea typeface="+mj-ea"/>
                <a:cs typeface="+mj-cs"/>
              </a:rPr>
              <a:t>1. Glycoprotein enrichment </a:t>
            </a:r>
          </a:p>
          <a:p>
            <a:endParaRPr lang="en-US" altLang="zh-CN" sz="2400" b="1" smtClean="0">
              <a:solidFill>
                <a:schemeClr val="tx2">
                  <a:lumMod val="60000"/>
                  <a:lumOff val="40000"/>
                </a:schemeClr>
              </a:solidFill>
              <a:latin typeface="Comic Sans MS" panose="030F0702030302020204" pitchFamily="66" charset="0"/>
              <a:ea typeface="+mj-ea"/>
              <a:cs typeface="+mj-cs"/>
            </a:endParaRPr>
          </a:p>
          <a:p>
            <a:r>
              <a:rPr lang="en-US" altLang="zh-CN" sz="2400" b="1" smtClean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  <a:ea typeface="+mj-ea"/>
                <a:cs typeface="+mj-cs"/>
              </a:rPr>
              <a:t>2. Glycan simplification</a:t>
            </a:r>
          </a:p>
          <a:p>
            <a:pPr>
              <a:buNone/>
            </a:pPr>
            <a:endParaRPr lang="en-US" altLang="zh-CN" sz="2400" b="1" smtClean="0">
              <a:solidFill>
                <a:schemeClr val="tx2">
                  <a:lumMod val="60000"/>
                  <a:lumOff val="40000"/>
                </a:schemeClr>
              </a:solidFill>
              <a:latin typeface="Comic Sans MS" panose="030F0702030302020204" pitchFamily="66" charset="0"/>
              <a:ea typeface="+mj-ea"/>
              <a:cs typeface="+mj-cs"/>
            </a:endParaRPr>
          </a:p>
          <a:p>
            <a:r>
              <a:rPr lang="en-US" altLang="zh-CN" sz="2400" b="1" smtClean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  <a:ea typeface="+mj-ea"/>
                <a:cs typeface="+mj-cs"/>
              </a:rPr>
              <a:t>3. MS-based CF-glycorptein analysis</a:t>
            </a:r>
          </a:p>
          <a:p>
            <a:endParaRPr lang="en-US" altLang="zh-CN" sz="2400" b="1" smtClean="0">
              <a:solidFill>
                <a:schemeClr val="tx2">
                  <a:lumMod val="60000"/>
                  <a:lumOff val="40000"/>
                </a:schemeClr>
              </a:solidFill>
              <a:latin typeface="Comic Sans MS" panose="030F0702030302020204" pitchFamily="66" charset="0"/>
              <a:ea typeface="+mj-ea"/>
              <a:cs typeface="+mj-cs"/>
            </a:endParaRPr>
          </a:p>
          <a:p>
            <a:r>
              <a:rPr lang="en-US" altLang="zh-CN" sz="2400" b="1" smtClean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  <a:ea typeface="+mj-ea"/>
                <a:cs typeface="+mj-cs"/>
              </a:rPr>
              <a:t>4. Databases and bioinformatics platforms</a:t>
            </a:r>
          </a:p>
          <a:p>
            <a:endParaRPr lang="en-US" altLang="zh-CN" sz="2400" b="1" smtClean="0">
              <a:solidFill>
                <a:schemeClr val="tx2">
                  <a:lumMod val="60000"/>
                  <a:lumOff val="40000"/>
                </a:schemeClr>
              </a:solidFill>
              <a:latin typeface="Comic Sans MS" panose="030F0702030302020204" pitchFamily="66" charset="0"/>
              <a:ea typeface="+mj-ea"/>
              <a:cs typeface="+mj-cs"/>
            </a:endParaRPr>
          </a:p>
          <a:p>
            <a:r>
              <a:rPr lang="en-US" altLang="zh-CN" sz="2400" b="1" smtClean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  <a:ea typeface="+mj-ea"/>
                <a:cs typeface="+mj-cs"/>
              </a:rPr>
              <a:t>5. CF-glycoprotein quantification </a:t>
            </a:r>
            <a:endParaRPr lang="zh-CN" altLang="en-US" sz="2400" b="1" smtClean="0">
              <a:solidFill>
                <a:schemeClr val="tx2">
                  <a:lumMod val="60000"/>
                  <a:lumOff val="40000"/>
                </a:schemeClr>
              </a:solidFill>
              <a:latin typeface="Comic Sans MS" panose="030F0702030302020204" pitchFamily="66" charset="0"/>
              <a:ea typeface="+mj-ea"/>
              <a:cs typeface="+mj-c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008112"/>
          </a:xfrm>
        </p:spPr>
        <p:txBody>
          <a:bodyPr>
            <a:normAutofit/>
          </a:bodyPr>
          <a:lstStyle/>
          <a:p>
            <a:r>
              <a:rPr lang="en-US" altLang="zh-CN" sz="26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Glycan or glycoprotein enrichment</a:t>
            </a:r>
            <a:endParaRPr lang="zh-CN" altLang="en-US" sz="2600" b="1" dirty="0" smtClean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66562" name="Picture 2" descr="http://pubs.rsc.org/services/images/RSCpubs.ePlatform.Service.FreeContent.ImageService.svc/ImageService/Articleimage/2014/AN/c3an01813j/c3an01813j-f2_hi-res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980728"/>
            <a:ext cx="6984776" cy="5805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>
            <a:normAutofit/>
          </a:bodyPr>
          <a:lstStyle/>
          <a:p>
            <a:r>
              <a:rPr lang="en-US" altLang="zh-CN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Lectin enrichment</a:t>
            </a:r>
            <a:endParaRPr lang="zh-CN" altLang="en-US" sz="28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grpSp>
        <p:nvGrpSpPr>
          <p:cNvPr id="54" name="Group 53"/>
          <p:cNvGrpSpPr/>
          <p:nvPr/>
        </p:nvGrpSpPr>
        <p:grpSpPr>
          <a:xfrm>
            <a:off x="1347329" y="1268760"/>
            <a:ext cx="6897079" cy="4032448"/>
            <a:chOff x="1275321" y="1412776"/>
            <a:chExt cx="6897079" cy="4032448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51719" y="2114302"/>
              <a:ext cx="5225427" cy="246682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3" name="Oval 2"/>
            <p:cNvSpPr/>
            <p:nvPr/>
          </p:nvSpPr>
          <p:spPr>
            <a:xfrm>
              <a:off x="6300192" y="2492896"/>
              <a:ext cx="864096" cy="864096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Oval 5"/>
            <p:cNvSpPr/>
            <p:nvPr/>
          </p:nvSpPr>
          <p:spPr>
            <a:xfrm>
              <a:off x="3563888" y="2204864"/>
              <a:ext cx="864096" cy="864096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" name="Straight Connector 4"/>
            <p:cNvCxnSpPr/>
            <p:nvPr/>
          </p:nvCxnSpPr>
          <p:spPr>
            <a:xfrm flipV="1">
              <a:off x="4139952" y="1628800"/>
              <a:ext cx="792088" cy="57606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>
              <a:stCxn id="10" idx="3"/>
              <a:endCxn id="3" idx="0"/>
            </p:cNvCxnSpPr>
            <p:nvPr/>
          </p:nvCxnSpPr>
          <p:spPr>
            <a:xfrm>
              <a:off x="5652120" y="1597442"/>
              <a:ext cx="1080120" cy="89545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0" name="TextBox 9"/>
            <p:cNvSpPr txBox="1"/>
            <p:nvPr/>
          </p:nvSpPr>
          <p:spPr>
            <a:xfrm>
              <a:off x="5004048" y="1412776"/>
              <a:ext cx="6480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/>
                <a:t>AAL</a:t>
              </a:r>
              <a:endParaRPr lang="en-US" b="1" dirty="0"/>
            </a:p>
          </p:txBody>
        </p:sp>
        <p:cxnSp>
          <p:nvCxnSpPr>
            <p:cNvPr id="13" name="Straight Connector 12"/>
            <p:cNvCxnSpPr>
              <a:endCxn id="3" idx="0"/>
            </p:cNvCxnSpPr>
            <p:nvPr/>
          </p:nvCxnSpPr>
          <p:spPr>
            <a:xfrm flipH="1">
              <a:off x="6732240" y="1916832"/>
              <a:ext cx="432048" cy="57606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5" name="TextBox 14"/>
            <p:cNvSpPr txBox="1"/>
            <p:nvPr/>
          </p:nvSpPr>
          <p:spPr>
            <a:xfrm>
              <a:off x="6948264" y="1597442"/>
              <a:ext cx="122413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/>
                <a:t>LCH, AOL</a:t>
              </a:r>
              <a:endParaRPr lang="en-US" b="1" dirty="0"/>
            </a:p>
          </p:txBody>
        </p:sp>
        <p:sp>
          <p:nvSpPr>
            <p:cNvPr id="20" name="Oval 19"/>
            <p:cNvSpPr/>
            <p:nvPr/>
          </p:nvSpPr>
          <p:spPr>
            <a:xfrm>
              <a:off x="3707904" y="3573016"/>
              <a:ext cx="1224136" cy="864096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" name="Straight Connector 20"/>
            <p:cNvCxnSpPr/>
            <p:nvPr/>
          </p:nvCxnSpPr>
          <p:spPr>
            <a:xfrm flipH="1">
              <a:off x="3995936" y="4437112"/>
              <a:ext cx="393747" cy="432048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3" name="TextBox 22"/>
            <p:cNvSpPr txBox="1"/>
            <p:nvPr/>
          </p:nvSpPr>
          <p:spPr>
            <a:xfrm>
              <a:off x="3636680" y="4869160"/>
              <a:ext cx="792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/>
                <a:t>L-PHA</a:t>
              </a:r>
              <a:endParaRPr lang="en-US" b="1" dirty="0"/>
            </a:p>
          </p:txBody>
        </p:sp>
        <p:sp>
          <p:nvSpPr>
            <p:cNvPr id="24" name="Oval 23"/>
            <p:cNvSpPr/>
            <p:nvPr/>
          </p:nvSpPr>
          <p:spPr>
            <a:xfrm>
              <a:off x="2123728" y="3610634"/>
              <a:ext cx="864096" cy="864096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2184492" y="5075892"/>
              <a:ext cx="7200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 smtClean="0"/>
                <a:t>SNA</a:t>
              </a:r>
              <a:endParaRPr lang="en-US" b="1" dirty="0"/>
            </a:p>
          </p:txBody>
        </p:sp>
        <p:cxnSp>
          <p:nvCxnSpPr>
            <p:cNvPr id="26" name="Straight Connector 25"/>
            <p:cNvCxnSpPr>
              <a:stCxn id="24" idx="4"/>
              <a:endCxn id="25" idx="0"/>
            </p:cNvCxnSpPr>
            <p:nvPr/>
          </p:nvCxnSpPr>
          <p:spPr>
            <a:xfrm flipH="1">
              <a:off x="2544532" y="4474730"/>
              <a:ext cx="11244" cy="601162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>
              <a:endCxn id="24" idx="0"/>
            </p:cNvCxnSpPr>
            <p:nvPr/>
          </p:nvCxnSpPr>
          <p:spPr>
            <a:xfrm>
              <a:off x="2483768" y="2780928"/>
              <a:ext cx="72008" cy="82970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>
              <a:stCxn id="43" idx="2"/>
            </p:cNvCxnSpPr>
            <p:nvPr/>
          </p:nvCxnSpPr>
          <p:spPr>
            <a:xfrm flipH="1" flipV="1">
              <a:off x="2987824" y="2780928"/>
              <a:ext cx="576064" cy="43204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Oval 42"/>
            <p:cNvSpPr/>
            <p:nvPr/>
          </p:nvSpPr>
          <p:spPr>
            <a:xfrm>
              <a:off x="3563888" y="2780928"/>
              <a:ext cx="864096" cy="864096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2411760" y="2515965"/>
              <a:ext cx="792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/>
                <a:t>WGA</a:t>
              </a:r>
              <a:endParaRPr lang="en-US" b="1" dirty="0"/>
            </a:p>
          </p:txBody>
        </p:sp>
        <p:cxnSp>
          <p:nvCxnSpPr>
            <p:cNvPr id="49" name="Straight Connector 48"/>
            <p:cNvCxnSpPr/>
            <p:nvPr/>
          </p:nvCxnSpPr>
          <p:spPr>
            <a:xfrm>
              <a:off x="1835696" y="2996952"/>
              <a:ext cx="1152128" cy="35076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2" name="TextBox 51"/>
            <p:cNvSpPr txBox="1"/>
            <p:nvPr/>
          </p:nvSpPr>
          <p:spPr>
            <a:xfrm>
              <a:off x="1275321" y="2636912"/>
              <a:ext cx="7920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/>
                <a:t>RCA</a:t>
              </a:r>
              <a:endParaRPr lang="en-US" b="1" dirty="0"/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1016494" y="5583734"/>
            <a:ext cx="6952200" cy="797594"/>
            <a:chOff x="1016494" y="5439718"/>
            <a:chExt cx="6952200" cy="797594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6494" y="5445224"/>
              <a:ext cx="781050" cy="7810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8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83768" y="5439718"/>
              <a:ext cx="781050" cy="7810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7864" y="5456262"/>
              <a:ext cx="781050" cy="7810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60032" y="5445224"/>
              <a:ext cx="781050" cy="7810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1031" name="Picture 7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70920" y="5456262"/>
              <a:ext cx="781050" cy="7810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50" name="TextBox 49"/>
            <p:cNvSpPr txBox="1"/>
            <p:nvPr/>
          </p:nvSpPr>
          <p:spPr>
            <a:xfrm>
              <a:off x="6876256" y="5661248"/>
              <a:ext cx="10924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err="1" smtClean="0"/>
                <a:t>GlcNAc</a:t>
              </a:r>
              <a:endParaRPr lang="en-US" b="1" dirty="0"/>
            </a:p>
          </p:txBody>
        </p:sp>
        <p:sp>
          <p:nvSpPr>
            <p:cNvPr id="59" name="TextBox 58"/>
            <p:cNvSpPr txBox="1"/>
            <p:nvPr/>
          </p:nvSpPr>
          <p:spPr>
            <a:xfrm>
              <a:off x="1607354" y="5651956"/>
              <a:ext cx="10924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err="1" smtClean="0"/>
                <a:t>Fucose</a:t>
              </a:r>
              <a:endParaRPr lang="en-US" b="1" dirty="0"/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2975506" y="5661248"/>
              <a:ext cx="58838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/>
                <a:t>SA</a:t>
              </a:r>
              <a:endParaRPr lang="en-US" b="1" dirty="0"/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3839602" y="5661248"/>
              <a:ext cx="10924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/>
                <a:t>Mannose</a:t>
              </a:r>
              <a:endParaRPr lang="en-US" b="1" dirty="0"/>
            </a:p>
          </p:txBody>
        </p:sp>
        <p:sp>
          <p:nvSpPr>
            <p:cNvPr id="62" name="TextBox 61"/>
            <p:cNvSpPr txBox="1"/>
            <p:nvPr/>
          </p:nvSpPr>
          <p:spPr>
            <a:xfrm>
              <a:off x="5351770" y="5661248"/>
              <a:ext cx="12004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/>
                <a:t>Galactose</a:t>
              </a:r>
              <a:endParaRPr lang="en-US" b="1" dirty="0"/>
            </a:p>
          </p:txBody>
        </p:sp>
      </p:grpSp>
      <p:sp>
        <p:nvSpPr>
          <p:cNvPr id="53" name="Rectangle 52"/>
          <p:cNvSpPr/>
          <p:nvPr/>
        </p:nvSpPr>
        <p:spPr>
          <a:xfrm>
            <a:off x="827584" y="5517232"/>
            <a:ext cx="7272808" cy="93610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998984"/>
          </a:xfrm>
        </p:spPr>
        <p:txBody>
          <a:bodyPr>
            <a:norm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Glycan releasing</a:t>
            </a:r>
            <a:endParaRPr lang="zh-CN" altLang="en-US" sz="28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2050" name="Picture 2" descr="http://d3j7rmlenclvo7.cloudfront.net/content/ppbioscirep/34/6/e00149/F1.large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1535" y="1340768"/>
            <a:ext cx="8590945" cy="49685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4"/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4035" y="980728"/>
            <a:ext cx="6122301" cy="3949899"/>
          </a:xfrm>
          <a:prstGeom prst="rect">
            <a:avLst/>
          </a:prstGeom>
          <a:noFill/>
        </p:spPr>
      </p:pic>
      <p:sp>
        <p:nvSpPr>
          <p:cNvPr id="93185" name="Rectangle 1"/>
          <p:cNvSpPr>
            <a:spLocks noChangeArrowheads="1"/>
          </p:cNvSpPr>
          <p:nvPr/>
        </p:nvSpPr>
        <p:spPr bwMode="auto">
          <a:xfrm>
            <a:off x="251520" y="5085184"/>
            <a:ext cx="8820472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zh-CN" sz="2000" b="1" smtClean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  <a:ea typeface="+mj-ea"/>
                <a:cs typeface="+mj-cs"/>
              </a:rPr>
              <a:t>Endo F3 is able to cleave biantennary and triantennary with or without core-fucosylation. Endo F3 cleaves non-fucosylated glycoproteins at a slow rate. However, the presence of core fucose increases the Endo F3 activity by up to 400-fold faster than glycoprotein lacking fucose.</a:t>
            </a:r>
          </a:p>
        </p:txBody>
      </p:sp>
      <p:sp>
        <p:nvSpPr>
          <p:cNvPr id="7" name="标题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998984"/>
          </a:xfrm>
        </p:spPr>
        <p:txBody>
          <a:bodyPr>
            <a:norm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Glycan releasing</a:t>
            </a:r>
            <a:endParaRPr lang="zh-CN" altLang="en-US" sz="28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http://www.frontiersin.org/files/Articles/189820/fonc-06-00055-HTML/image_m/fonc-06-00055-g0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1" y="134445"/>
            <a:ext cx="8803077" cy="6606923"/>
          </a:xfrm>
          <a:prstGeom prst="rect">
            <a:avLst/>
          </a:prstGeom>
          <a:noFill/>
        </p:spPr>
      </p:pic>
      <p:sp>
        <p:nvSpPr>
          <p:cNvPr id="5" name="矩形 4"/>
          <p:cNvSpPr/>
          <p:nvPr/>
        </p:nvSpPr>
        <p:spPr>
          <a:xfrm>
            <a:off x="2339752" y="3801234"/>
            <a:ext cx="367240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MS based </a:t>
            </a:r>
            <a:r>
              <a:rPr lang="en-US" altLang="zh-CN" sz="20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glycomics</a:t>
            </a:r>
            <a:r>
              <a:rPr lang="en-US" altLang="zh-CN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and </a:t>
            </a:r>
            <a:r>
              <a:rPr lang="en-US" altLang="zh-CN" sz="2000" b="1" dirty="0" err="1" smtClean="0">
                <a:solidFill>
                  <a:srgbClr val="FF0000"/>
                </a:solidFill>
                <a:latin typeface="Comic Sans MS" panose="030F0702030302020204" pitchFamily="66" charset="0"/>
              </a:rPr>
              <a:t>glycoproteomics</a:t>
            </a:r>
            <a:r>
              <a:rPr lang="en-US" altLang="zh-CN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 analysis</a:t>
            </a:r>
            <a:endParaRPr lang="zh-CN" alt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</p:spPr>
        <p:txBody>
          <a:bodyPr>
            <a:normAutofit/>
          </a:bodyPr>
          <a:lstStyle/>
          <a:p>
            <a:r>
              <a:rPr lang="en-US" altLang="zh-CN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Different fragmented </a:t>
            </a:r>
            <a:r>
              <a:rPr lang="en-US" altLang="zh-CN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mode in glycoprotein </a:t>
            </a:r>
            <a:r>
              <a:rPr lang="en-US" altLang="zh-CN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analysis</a:t>
            </a:r>
            <a:endParaRPr lang="zh-CN" altLang="en-US" sz="24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2052" name="Picture 4" descr="c:\users\mac\appdata\roaming\360se6\User Data\temp\Elite_Schematic(1)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34168"/>
            <a:ext cx="9140793" cy="2951363"/>
          </a:xfrm>
          <a:prstGeom prst="rect">
            <a:avLst/>
          </a:prstGeom>
          <a:noFill/>
        </p:spPr>
      </p:pic>
      <p:cxnSp>
        <p:nvCxnSpPr>
          <p:cNvPr id="7" name="直接箭头连接符 6"/>
          <p:cNvCxnSpPr/>
          <p:nvPr/>
        </p:nvCxnSpPr>
        <p:spPr>
          <a:xfrm flipH="1">
            <a:off x="2057400" y="2276872"/>
            <a:ext cx="1578496" cy="69492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箭头连接符 9"/>
          <p:cNvCxnSpPr/>
          <p:nvPr/>
        </p:nvCxnSpPr>
        <p:spPr>
          <a:xfrm flipH="1">
            <a:off x="5148065" y="2348880"/>
            <a:ext cx="776488" cy="1728192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>
            <a:off x="3203848" y="4005064"/>
            <a:ext cx="273183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  <a:ea typeface="+mj-ea"/>
                <a:cs typeface="+mj-cs"/>
              </a:rPr>
              <a:t>Higher-energy collisional </a:t>
            </a:r>
            <a:endParaRPr lang="en-US" altLang="zh-CN" sz="1600" b="1" dirty="0" smtClean="0">
              <a:solidFill>
                <a:schemeClr val="tx2">
                  <a:lumMod val="60000"/>
                  <a:lumOff val="40000"/>
                </a:schemeClr>
              </a:solidFill>
              <a:latin typeface="Comic Sans MS" panose="030F0702030302020204" pitchFamily="66" charset="0"/>
              <a:ea typeface="+mj-ea"/>
              <a:cs typeface="+mj-cs"/>
            </a:endParaRPr>
          </a:p>
          <a:p>
            <a:r>
              <a:rPr lang="en-US" altLang="zh-CN" sz="16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  <a:ea typeface="+mj-ea"/>
                <a:cs typeface="+mj-cs"/>
              </a:rPr>
              <a:t>Dissociation (HCD)</a:t>
            </a:r>
            <a:endParaRPr lang="zh-CN" altLang="en-US" sz="1600" b="1" dirty="0">
              <a:solidFill>
                <a:schemeClr val="tx2">
                  <a:lumMod val="60000"/>
                  <a:lumOff val="40000"/>
                </a:schemeClr>
              </a:solidFill>
              <a:latin typeface="Comic Sans MS" panose="030F0702030302020204" pitchFamily="66" charset="0"/>
              <a:ea typeface="+mj-ea"/>
              <a:cs typeface="+mj-cs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660232" y="4005064"/>
            <a:ext cx="224460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6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  <a:ea typeface="+mj-ea"/>
                <a:cs typeface="+mj-cs"/>
              </a:rPr>
              <a:t>Electron-transfer dissociation</a:t>
            </a:r>
            <a:endParaRPr lang="zh-CN" altLang="en-US" sz="1600" b="1" dirty="0">
              <a:solidFill>
                <a:schemeClr val="tx2">
                  <a:lumMod val="60000"/>
                  <a:lumOff val="40000"/>
                </a:schemeClr>
              </a:solidFill>
              <a:latin typeface="Comic Sans MS" panose="030F0702030302020204" pitchFamily="66" charset="0"/>
              <a:ea typeface="+mj-ea"/>
              <a:cs typeface="+mj-cs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179512" y="2708920"/>
            <a:ext cx="21237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6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  <a:ea typeface="+mj-ea"/>
                <a:cs typeface="+mj-cs"/>
              </a:rPr>
              <a:t>Collision-induced </a:t>
            </a:r>
          </a:p>
          <a:p>
            <a:r>
              <a:rPr lang="en-US" altLang="zh-CN" sz="16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  <a:ea typeface="+mj-ea"/>
                <a:cs typeface="+mj-cs"/>
              </a:rPr>
              <a:t>dissociation (CID)</a:t>
            </a:r>
            <a:endParaRPr lang="zh-CN" altLang="en-US" sz="1600" b="1" dirty="0">
              <a:solidFill>
                <a:schemeClr val="tx2">
                  <a:lumMod val="60000"/>
                  <a:lumOff val="40000"/>
                </a:schemeClr>
              </a:solidFill>
              <a:latin typeface="Comic Sans MS" panose="030F0702030302020204" pitchFamily="66" charset="0"/>
              <a:ea typeface="+mj-ea"/>
              <a:cs typeface="+mj-cs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8128" y="4797152"/>
            <a:ext cx="2286000" cy="19320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467544" y="5190850"/>
            <a:ext cx="2555133" cy="1200329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</a:rPr>
              <a:t>CID/HCD enabled the identification of glycan structure and peptide backbone. </a:t>
            </a:r>
          </a:p>
        </p:txBody>
      </p:sp>
      <p:sp>
        <p:nvSpPr>
          <p:cNvPr id="8" name="Rectangle 7"/>
          <p:cNvSpPr/>
          <p:nvPr/>
        </p:nvSpPr>
        <p:spPr>
          <a:xfrm>
            <a:off x="6456999" y="5006184"/>
            <a:ext cx="2082790" cy="1569660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lvl="0">
              <a:spcBef>
                <a:spcPct val="20000"/>
              </a:spcBef>
            </a:pPr>
            <a:r>
              <a:rPr lang="en-US" altLang="zh-CN" sz="1600" b="1" dirty="0">
                <a:solidFill>
                  <a:srgbClr val="1F497D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ETD enabled the elucidation of glycosylation sites by maintaining the glycan-peptide linkage</a:t>
            </a:r>
          </a:p>
        </p:txBody>
      </p:sp>
      <p:cxnSp>
        <p:nvCxnSpPr>
          <p:cNvPr id="24" name="Elbow Connector 23"/>
          <p:cNvCxnSpPr>
            <a:stCxn id="8" idx="1"/>
          </p:cNvCxnSpPr>
          <p:nvPr/>
        </p:nvCxnSpPr>
        <p:spPr>
          <a:xfrm rot="10800000">
            <a:off x="5724129" y="5373216"/>
            <a:ext cx="732871" cy="417798"/>
          </a:xfrm>
          <a:prstGeom prst="bentConnector3">
            <a:avLst/>
          </a:prstGeom>
          <a:ln>
            <a:tailEnd type="arrow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051" name="Elbow Connector 2050"/>
          <p:cNvCxnSpPr>
            <a:stCxn id="6" idx="0"/>
          </p:cNvCxnSpPr>
          <p:nvPr/>
        </p:nvCxnSpPr>
        <p:spPr>
          <a:xfrm rot="5400000" flipH="1" flipV="1">
            <a:off x="2637670" y="3904593"/>
            <a:ext cx="393698" cy="2178817"/>
          </a:xfrm>
          <a:prstGeom prst="bentConnector2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54" name="Straight Arrow Connector 2053"/>
          <p:cNvCxnSpPr/>
          <p:nvPr/>
        </p:nvCxnSpPr>
        <p:spPr>
          <a:xfrm>
            <a:off x="3923928" y="4797152"/>
            <a:ext cx="0" cy="393698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732" y="3437324"/>
            <a:ext cx="1080120" cy="1502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66720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990600"/>
          </a:xfrm>
        </p:spPr>
        <p:txBody>
          <a:bodyPr>
            <a:noAutofit/>
          </a:bodyPr>
          <a:lstStyle/>
          <a:p>
            <a:r>
              <a:rPr lang="en-US" altLang="zh-CN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A precise approach in large scale core-</a:t>
            </a:r>
            <a:r>
              <a:rPr lang="en-US" altLang="zh-CN" sz="2000" b="1" dirty="0" err="1">
                <a:solidFill>
                  <a:srgbClr val="FF0000"/>
                </a:solidFill>
                <a:latin typeface="Comic Sans MS" panose="030F0702030302020204" pitchFamily="66" charset="0"/>
              </a:rPr>
              <a:t>fucosylated</a:t>
            </a:r>
            <a:r>
              <a:rPr lang="en-US" altLang="zh-CN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 glycoproteins identification with low- and high-normalized collision energy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72200" y="6539299"/>
            <a:ext cx="2971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Cheng Ma, J. Proteomics</a:t>
            </a:r>
            <a:r>
              <a:rPr lang="en-US" sz="1600" dirty="0" smtClean="0"/>
              <a:t>, 2014</a:t>
            </a:r>
            <a:endParaRPr lang="en-US" sz="1600" dirty="0"/>
          </a:p>
        </p:txBody>
      </p:sp>
      <p:sp>
        <p:nvSpPr>
          <p:cNvPr id="17" name="TextBox 16"/>
          <p:cNvSpPr txBox="1"/>
          <p:nvPr/>
        </p:nvSpPr>
        <p:spPr>
          <a:xfrm>
            <a:off x="304800" y="1219200"/>
            <a:ext cx="1295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/>
              <a:t>Principle </a:t>
            </a:r>
            <a:endParaRPr lang="zh-CN" altLang="en-US" sz="2000" dirty="0"/>
          </a:p>
        </p:txBody>
      </p:sp>
      <p:pic>
        <p:nvPicPr>
          <p:cNvPr id="1026" name="Picture 2" descr="http://www.sciencedirect.com/cache/MiamiImageURL/1-s2.0-S1874391914004151-fx1_lrg.jpg/0?wchp=dGLbVlB-zSkzV&amp;pii=S187439191400415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961" y="1828799"/>
            <a:ext cx="8498239" cy="34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58584261"/>
      </p:ext>
    </p:extLst>
  </p:cSld>
  <p:clrMapOvr>
    <a:masterClrMapping/>
  </p:clrMapOvr>
  <p:transition advTm="361439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400" y="1507290"/>
            <a:ext cx="3087775" cy="24543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399" y="4334653"/>
            <a:ext cx="3854575" cy="2211322"/>
          </a:xfrm>
          <a:prstGeom prst="rect">
            <a:avLst/>
          </a:prstGeom>
          <a:noFill/>
          <a:ln w="19050">
            <a:noFill/>
          </a:ln>
          <a:effectLst/>
          <a:extLst/>
        </p:spPr>
      </p:pic>
      <p:sp>
        <p:nvSpPr>
          <p:cNvPr id="10" name="Rectangle 29"/>
          <p:cNvSpPr/>
          <p:nvPr/>
        </p:nvSpPr>
        <p:spPr>
          <a:xfrm>
            <a:off x="791029" y="2820279"/>
            <a:ext cx="377367" cy="118014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686800" cy="990600"/>
          </a:xfrm>
        </p:spPr>
        <p:txBody>
          <a:bodyPr>
            <a:noAutofit/>
          </a:bodyPr>
          <a:lstStyle/>
          <a:p>
            <a:r>
              <a:rPr lang="en-US" altLang="zh-CN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A precise approach in large scale core-</a:t>
            </a:r>
            <a:r>
              <a:rPr lang="en-US" altLang="zh-CN" sz="2000" b="1" dirty="0" err="1">
                <a:solidFill>
                  <a:srgbClr val="FF0000"/>
                </a:solidFill>
                <a:latin typeface="Comic Sans MS" panose="030F0702030302020204" pitchFamily="66" charset="0"/>
              </a:rPr>
              <a:t>fucosylated</a:t>
            </a:r>
            <a:r>
              <a:rPr lang="en-US" altLang="zh-CN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 glycoproteins identification with low- and high-normalized collision energy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72200" y="6539299"/>
            <a:ext cx="2971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Cheng Ma, J. Proteomics</a:t>
            </a:r>
            <a:r>
              <a:rPr lang="en-US" sz="1600" dirty="0" smtClean="0"/>
              <a:t>, 2014</a:t>
            </a:r>
            <a:endParaRPr lang="en-US" sz="1600" dirty="0"/>
          </a:p>
        </p:txBody>
      </p:sp>
      <p:sp>
        <p:nvSpPr>
          <p:cNvPr id="22" name="TextBox 21"/>
          <p:cNvSpPr txBox="1"/>
          <p:nvPr/>
        </p:nvSpPr>
        <p:spPr>
          <a:xfrm>
            <a:off x="3733800" y="1784866"/>
            <a:ext cx="685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 smtClean="0"/>
              <a:t>Low</a:t>
            </a:r>
            <a:endParaRPr lang="zh-CN" altLang="en-US" sz="1600" dirty="0"/>
          </a:p>
        </p:txBody>
      </p:sp>
      <p:sp>
        <p:nvSpPr>
          <p:cNvPr id="23" name="TextBox 22"/>
          <p:cNvSpPr txBox="1"/>
          <p:nvPr/>
        </p:nvSpPr>
        <p:spPr>
          <a:xfrm>
            <a:off x="3702175" y="3071798"/>
            <a:ext cx="685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smtClean="0"/>
              <a:t>High</a:t>
            </a:r>
            <a:endParaRPr lang="zh-CN" altLang="en-US" sz="1600"/>
          </a:p>
        </p:txBody>
      </p:sp>
      <p:sp>
        <p:nvSpPr>
          <p:cNvPr id="24" name="TextBox 23"/>
          <p:cNvSpPr txBox="1"/>
          <p:nvPr/>
        </p:nvSpPr>
        <p:spPr>
          <a:xfrm>
            <a:off x="4724400" y="2097881"/>
            <a:ext cx="41910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altLang="zh-CN" b="1" dirty="0">
                <a:solidFill>
                  <a:srgbClr val="0070C0"/>
                </a:solidFill>
                <a:latin typeface="Comic Sans MS" panose="030F0702030302020204" pitchFamily="66" charset="0"/>
                <a:ea typeface="+mj-ea"/>
                <a:cs typeface="+mj-cs"/>
              </a:rPr>
              <a:t>Neutral loss peaks and their precursor ions could be observed as the two highest peaks in the MS/MS spectra</a:t>
            </a:r>
          </a:p>
          <a:p>
            <a:pPr marL="342900" indent="-342900">
              <a:buAutoNum type="arabicPeriod"/>
            </a:pPr>
            <a:endParaRPr lang="en-US" altLang="zh-CN" b="1" dirty="0">
              <a:solidFill>
                <a:srgbClr val="0070C0"/>
              </a:solidFill>
              <a:latin typeface="Comic Sans MS" panose="030F0702030302020204" pitchFamily="66" charset="0"/>
              <a:ea typeface="+mj-ea"/>
              <a:cs typeface="+mj-cs"/>
            </a:endParaRPr>
          </a:p>
          <a:p>
            <a:pPr marL="342900" indent="-342900">
              <a:buAutoNum type="arabicPeriod"/>
            </a:pPr>
            <a:r>
              <a:rPr lang="en-US" altLang="zh-CN" b="1" dirty="0">
                <a:solidFill>
                  <a:srgbClr val="0070C0"/>
                </a:solidFill>
                <a:latin typeface="Comic Sans MS" panose="030F0702030302020204" pitchFamily="66" charset="0"/>
                <a:ea typeface="+mj-ea"/>
                <a:cs typeface="+mj-cs"/>
              </a:rPr>
              <a:t>Diagnostic ions: </a:t>
            </a:r>
            <a:r>
              <a:rPr lang="en-US" altLang="zh-CN" b="1" dirty="0" err="1">
                <a:solidFill>
                  <a:srgbClr val="0070C0"/>
                </a:solidFill>
                <a:latin typeface="Comic Sans MS" panose="030F0702030302020204" pitchFamily="66" charset="0"/>
                <a:ea typeface="+mj-ea"/>
                <a:cs typeface="+mj-cs"/>
              </a:rPr>
              <a:t>GlcNAc</a:t>
            </a:r>
            <a:r>
              <a:rPr lang="en-US" altLang="zh-CN" b="1" dirty="0">
                <a:solidFill>
                  <a:srgbClr val="0070C0"/>
                </a:solidFill>
                <a:latin typeface="Comic Sans MS" panose="030F0702030302020204" pitchFamily="66" charset="0"/>
                <a:ea typeface="+mj-ea"/>
                <a:cs typeface="+mj-cs"/>
              </a:rPr>
              <a:t> (m/z=204.08), 186.08, 168.07, 144.07, 138.05 and 126.05</a:t>
            </a:r>
          </a:p>
          <a:p>
            <a:pPr marL="342900" indent="-342900">
              <a:buAutoNum type="arabicPeriod"/>
            </a:pPr>
            <a:endParaRPr lang="en-US" altLang="zh-CN" b="1" dirty="0">
              <a:solidFill>
                <a:srgbClr val="0070C0"/>
              </a:solidFill>
              <a:latin typeface="Comic Sans MS" panose="030F0702030302020204" pitchFamily="66" charset="0"/>
              <a:ea typeface="+mj-ea"/>
              <a:cs typeface="+mj-cs"/>
            </a:endParaRPr>
          </a:p>
          <a:p>
            <a:pPr marL="342900" indent="-342900">
              <a:buAutoNum type="arabicPeriod"/>
            </a:pPr>
            <a:r>
              <a:rPr lang="en-US" altLang="zh-CN" b="1" dirty="0">
                <a:solidFill>
                  <a:srgbClr val="0070C0"/>
                </a:solidFill>
                <a:latin typeface="Comic Sans MS" panose="030F0702030302020204" pitchFamily="66" charset="0"/>
                <a:ea typeface="+mj-ea"/>
                <a:cs typeface="+mj-cs"/>
              </a:rPr>
              <a:t>Based on this result, a software package was developed in-house for the selection of partially </a:t>
            </a:r>
            <a:r>
              <a:rPr lang="en-US" altLang="zh-CN" b="1" dirty="0" err="1">
                <a:solidFill>
                  <a:srgbClr val="0070C0"/>
                </a:solidFill>
                <a:latin typeface="Comic Sans MS" panose="030F0702030302020204" pitchFamily="66" charset="0"/>
                <a:ea typeface="+mj-ea"/>
                <a:cs typeface="+mj-cs"/>
              </a:rPr>
              <a:t>deglycosylated</a:t>
            </a:r>
            <a:r>
              <a:rPr lang="en-US" altLang="zh-CN" b="1" dirty="0">
                <a:solidFill>
                  <a:srgbClr val="0070C0"/>
                </a:solidFill>
                <a:latin typeface="Comic Sans MS" panose="030F0702030302020204" pitchFamily="66" charset="0"/>
                <a:ea typeface="+mj-ea"/>
                <a:cs typeface="+mj-cs"/>
              </a:rPr>
              <a:t> CF-</a:t>
            </a:r>
            <a:r>
              <a:rPr lang="en-US" altLang="zh-CN" b="1" dirty="0" err="1">
                <a:solidFill>
                  <a:srgbClr val="0070C0"/>
                </a:solidFill>
                <a:latin typeface="Comic Sans MS" panose="030F0702030302020204" pitchFamily="66" charset="0"/>
                <a:ea typeface="+mj-ea"/>
                <a:cs typeface="+mj-cs"/>
              </a:rPr>
              <a:t>glycopeptides</a:t>
            </a:r>
            <a:endParaRPr lang="en-US" altLang="zh-CN" b="1" dirty="0">
              <a:solidFill>
                <a:srgbClr val="0070C0"/>
              </a:solidFill>
              <a:latin typeface="Comic Sans MS" panose="030F0702030302020204" pitchFamily="66" charset="0"/>
              <a:ea typeface="+mj-ea"/>
              <a:cs typeface="+mj-cs"/>
            </a:endParaRPr>
          </a:p>
          <a:p>
            <a:pPr marL="342900" indent="-342900">
              <a:buAutoNum type="arabicPeriod"/>
            </a:pPr>
            <a:endParaRPr lang="zh-CN" alt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4724400" y="1383268"/>
            <a:ext cx="3124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[M]-[M(NL)]=146/n (N=1, 2, 3)</a:t>
            </a:r>
            <a:endParaRPr lang="zh-CN" alt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73730683"/>
      </p:ext>
    </p:extLst>
  </p:cSld>
  <p:clrMapOvr>
    <a:masterClrMapping/>
  </p:clrMapOvr>
  <p:transition advTm="361439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1143000"/>
          </a:xfrm>
        </p:spPr>
        <p:txBody>
          <a:bodyPr>
            <a:no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Large scale mapping of human plasma CF-</a:t>
            </a:r>
            <a:r>
              <a:rPr lang="en-US" sz="2000" b="1" dirty="0" err="1">
                <a:solidFill>
                  <a:srgbClr val="FF0000"/>
                </a:solidFill>
                <a:latin typeface="Comic Sans MS" panose="030F0702030302020204" pitchFamily="66" charset="0"/>
              </a:rPr>
              <a:t>glycoproteome</a:t>
            </a:r>
            <a:r>
              <a:rPr lang="en-US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 via HCD and ETD fragmentation</a:t>
            </a:r>
            <a:endParaRPr lang="zh-CN" altLang="en-US" sz="2000" dirty="0"/>
          </a:p>
        </p:txBody>
      </p:sp>
      <p:pic>
        <p:nvPicPr>
          <p:cNvPr id="4" name="Picture 2"/>
          <p:cNvPicPr>
            <a:picLocks noGrp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89"/>
          <a:stretch/>
        </p:blipFill>
        <p:spPr bwMode="auto">
          <a:xfrm>
            <a:off x="1043608" y="1598641"/>
            <a:ext cx="7416824" cy="4278631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/>
        </p:spPr>
      </p:pic>
      <p:sp>
        <p:nvSpPr>
          <p:cNvPr id="5" name="TextBox 4"/>
          <p:cNvSpPr txBox="1"/>
          <p:nvPr/>
        </p:nvSpPr>
        <p:spPr>
          <a:xfrm>
            <a:off x="6172200" y="6539299"/>
            <a:ext cx="2971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Cheng Ma, J. Proteomics</a:t>
            </a:r>
            <a:r>
              <a:rPr lang="en-US" sz="1600" dirty="0" smtClean="0"/>
              <a:t>, </a:t>
            </a:r>
            <a:r>
              <a:rPr lang="en-US" sz="1600" dirty="0" smtClean="0"/>
              <a:t>2016</a:t>
            </a:r>
            <a:endParaRPr lang="en-US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HCD and ETD spectra of </a:t>
            </a:r>
            <a:r>
              <a:rPr lang="en-US" sz="2800" b="1" dirty="0" err="1">
                <a:solidFill>
                  <a:srgbClr val="FF0000"/>
                </a:solidFill>
                <a:latin typeface="Comic Sans MS" panose="030F0702030302020204" pitchFamily="66" charset="0"/>
              </a:rPr>
              <a:t>ISVQVHnATCTVR</a:t>
            </a:r>
            <a:endParaRPr lang="en-US" sz="28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412776"/>
            <a:ext cx="4104456" cy="516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5076056" y="1712997"/>
            <a:ext cx="381642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lphaLcParenBoth"/>
            </a:pPr>
            <a:r>
              <a:rPr lang="en-US" sz="2400" dirty="0" smtClean="0"/>
              <a:t>From </a:t>
            </a:r>
            <a:r>
              <a:rPr lang="en-US" sz="2400" dirty="0"/>
              <a:t>the HCD spectrum, the fragment ions are lack because of the strong neutral loss peak of precursor ion and diagnostic ions of </a:t>
            </a:r>
            <a:r>
              <a:rPr lang="en-US" sz="2400" dirty="0" err="1"/>
              <a:t>GlcNAc</a:t>
            </a:r>
            <a:r>
              <a:rPr lang="en-US" sz="2400" dirty="0" smtClean="0"/>
              <a:t>. </a:t>
            </a:r>
          </a:p>
          <a:p>
            <a:pPr marL="457200" indent="-457200">
              <a:buAutoNum type="alphaLcParenBoth"/>
            </a:pPr>
            <a:r>
              <a:rPr lang="en-US" sz="2400" dirty="0" smtClean="0"/>
              <a:t>ETD </a:t>
            </a:r>
            <a:r>
              <a:rPr lang="en-US" sz="2400" dirty="0"/>
              <a:t>enabled the elucidation of CF-glycosites by maintaining the glycan-peptide linkage.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72200" y="6539299"/>
            <a:ext cx="2971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/>
              <a:t>Cheng Ma, J. Proteomics</a:t>
            </a:r>
            <a:r>
              <a:rPr lang="en-US" sz="1600" dirty="0" smtClean="0"/>
              <a:t>, </a:t>
            </a:r>
            <a:r>
              <a:rPr lang="en-US" sz="1600" dirty="0" smtClean="0"/>
              <a:t>2016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9139251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4624"/>
            <a:ext cx="8229600" cy="1143000"/>
          </a:xfrm>
        </p:spPr>
        <p:txBody>
          <a:bodyPr>
            <a:noAutofit/>
          </a:bodyPr>
          <a:lstStyle/>
          <a:p>
            <a:r>
              <a:rPr lang="en-US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Large scale mapping of human plasma CF-</a:t>
            </a:r>
            <a:r>
              <a:rPr lang="en-US" sz="2400" b="1" dirty="0" err="1">
                <a:solidFill>
                  <a:srgbClr val="FF0000"/>
                </a:solidFill>
                <a:latin typeface="Comic Sans MS" panose="030F0702030302020204" pitchFamily="66" charset="0"/>
              </a:rPr>
              <a:t>glycoproteome</a:t>
            </a:r>
            <a:r>
              <a:rPr lang="en-US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 via HCD and ETD </a:t>
            </a:r>
            <a:r>
              <a:rPr lang="en-US" sz="24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fragmentation</a:t>
            </a:r>
            <a:endParaRPr lang="en-US" sz="24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555" y="1772816"/>
            <a:ext cx="8028893" cy="42484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89661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51520" y="-142528"/>
            <a:ext cx="8686800" cy="980728"/>
          </a:xfrm>
        </p:spPr>
        <p:txBody>
          <a:bodyPr>
            <a:noAutofit/>
          </a:bodyPr>
          <a:lstStyle/>
          <a:p>
            <a:r>
              <a:rPr lang="en-US" altLang="zh-CN" sz="2400" b="1" dirty="0">
                <a:solidFill>
                  <a:srgbClr val="FF0000"/>
                </a:solidFill>
                <a:latin typeface="Comic Sans MS" panose="030F0702030302020204" pitchFamily="66" charset="0"/>
              </a:rPr>
              <a:t>Biological functions of CF proteins with IPA analysis </a:t>
            </a:r>
            <a:endParaRPr lang="zh-CN" altLang="en-US" sz="24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5" name="Picture 2" descr="G:\Mac\Mac\Functions_tabl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1124744"/>
            <a:ext cx="3072505" cy="4981847"/>
          </a:xfrm>
          <a:prstGeom prst="rect">
            <a:avLst/>
          </a:prstGeom>
          <a:noFill/>
        </p:spPr>
      </p:pic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135305"/>
              </p:ext>
            </p:extLst>
          </p:nvPr>
        </p:nvGraphicFramePr>
        <p:xfrm>
          <a:off x="4191000" y="2362200"/>
          <a:ext cx="4536504" cy="2779410"/>
        </p:xfrm>
        <a:graphic>
          <a:graphicData uri="http://schemas.openxmlformats.org/drawingml/2006/table">
            <a:tbl>
              <a:tblPr/>
              <a:tblGrid>
                <a:gridCol w="2376264"/>
                <a:gridCol w="1152128"/>
                <a:gridCol w="1008112"/>
              </a:tblGrid>
              <a:tr h="34101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altLang="zh-CN" sz="1600" b="1" kern="100" dirty="0" smtClean="0">
                          <a:latin typeface="Times New Roman"/>
                          <a:ea typeface="+mn-ea"/>
                        </a:rPr>
                        <a:t>Biological function </a:t>
                      </a:r>
                      <a:endParaRPr lang="zh-CN" sz="1200" b="1" kern="100" dirty="0">
                        <a:latin typeface="Times New Roman"/>
                        <a:ea typeface="宋体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600" b="1" kern="100">
                          <a:latin typeface="Times New Roman"/>
                          <a:ea typeface="宋体"/>
                        </a:rPr>
                        <a:t>P</a:t>
                      </a:r>
                      <a:r>
                        <a:rPr lang="en-US" sz="1600" b="1" kern="100" smtClean="0">
                          <a:latin typeface="Times New Roman"/>
                          <a:ea typeface="宋体"/>
                        </a:rPr>
                        <a:t>-value</a:t>
                      </a:r>
                      <a:endParaRPr lang="zh-CN" sz="1200" b="1" kern="100">
                        <a:latin typeface="Times New Roman"/>
                        <a:ea typeface="宋体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altLang="zh-CN" sz="1600" b="1" kern="100" dirty="0" smtClean="0">
                          <a:latin typeface="Times New Roman"/>
                          <a:ea typeface="宋体"/>
                        </a:rPr>
                        <a:t>Number</a:t>
                      </a:r>
                      <a:endParaRPr lang="zh-CN" sz="1200" b="1" kern="100" dirty="0">
                        <a:latin typeface="Times New Roman"/>
                        <a:ea typeface="宋体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6199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kern="100">
                          <a:latin typeface="Times New Roman"/>
                          <a:ea typeface="宋体"/>
                        </a:rPr>
                        <a:t>Cancer</a:t>
                      </a:r>
                      <a:endParaRPr lang="zh-CN" sz="1200" kern="100">
                        <a:latin typeface="Times New Roman"/>
                        <a:ea typeface="宋体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kern="100">
                          <a:latin typeface="Times New Roman"/>
                          <a:ea typeface="宋体"/>
                        </a:rPr>
                        <a:t>6.07E-16- 2.72E-03 </a:t>
                      </a:r>
                      <a:endParaRPr lang="zh-CN" sz="1200" kern="100">
                        <a:latin typeface="Times New Roman"/>
                        <a:ea typeface="宋体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kern="100" smtClean="0">
                          <a:latin typeface="Times New Roman"/>
                          <a:ea typeface="宋体"/>
                        </a:rPr>
                        <a:t>71</a:t>
                      </a:r>
                      <a:endParaRPr lang="zh-CN" sz="1200" kern="100">
                        <a:latin typeface="Times New Roman"/>
                        <a:ea typeface="宋体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46199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kern="100">
                          <a:latin typeface="Times New Roman"/>
                          <a:ea typeface="宋体"/>
                        </a:rPr>
                        <a:t>Organismal Injury and Abnormalities</a:t>
                      </a:r>
                      <a:endParaRPr lang="zh-CN" sz="1200" kern="100">
                        <a:latin typeface="Times New Roman"/>
                        <a:ea typeface="宋体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kern="100" smtClean="0">
                          <a:latin typeface="Times New Roman"/>
                          <a:ea typeface="宋体"/>
                        </a:rPr>
                        <a:t>3.58E-12- </a:t>
                      </a:r>
                      <a:r>
                        <a:rPr lang="en-US" sz="1600" kern="100">
                          <a:latin typeface="Times New Roman"/>
                          <a:ea typeface="宋体"/>
                        </a:rPr>
                        <a:t>1.43E-03</a:t>
                      </a:r>
                      <a:endParaRPr lang="zh-CN" sz="1200" kern="100">
                        <a:latin typeface="Times New Roman"/>
                        <a:ea typeface="宋体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kern="100" smtClean="0">
                          <a:latin typeface="Times New Roman"/>
                          <a:ea typeface="宋体"/>
                        </a:rPr>
                        <a:t>16</a:t>
                      </a:r>
                      <a:endParaRPr lang="zh-CN" sz="1200" kern="100">
                        <a:latin typeface="Times New Roman"/>
                        <a:ea typeface="宋体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6199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kern="100">
                          <a:latin typeface="Times New Roman"/>
                          <a:ea typeface="宋体"/>
                        </a:rPr>
                        <a:t>Neurological Disease </a:t>
                      </a:r>
                      <a:endParaRPr lang="zh-CN" sz="1200" kern="100">
                        <a:latin typeface="Times New Roman"/>
                        <a:ea typeface="宋体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kern="100" smtClean="0">
                          <a:latin typeface="Times New Roman"/>
                          <a:ea typeface="宋体"/>
                        </a:rPr>
                        <a:t>1.05E-11- </a:t>
                      </a:r>
                      <a:r>
                        <a:rPr lang="en-US" sz="1600" kern="100">
                          <a:latin typeface="Times New Roman"/>
                          <a:ea typeface="宋体"/>
                        </a:rPr>
                        <a:t>2.03E-03</a:t>
                      </a:r>
                      <a:endParaRPr lang="zh-CN" sz="1200" kern="100">
                        <a:latin typeface="Times New Roman"/>
                        <a:ea typeface="宋体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kern="100" smtClean="0">
                          <a:latin typeface="Times New Roman"/>
                          <a:ea typeface="宋体"/>
                        </a:rPr>
                        <a:t>18</a:t>
                      </a:r>
                      <a:endParaRPr lang="zh-CN" sz="1200" kern="100">
                        <a:latin typeface="Times New Roman"/>
                        <a:ea typeface="宋体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6199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kern="100">
                          <a:latin typeface="Times New Roman"/>
                          <a:ea typeface="宋体"/>
                        </a:rPr>
                        <a:t>Psychological Disorders</a:t>
                      </a:r>
                      <a:endParaRPr lang="zh-CN" sz="1200" kern="100">
                        <a:latin typeface="Times New Roman"/>
                        <a:ea typeface="宋体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kern="100" smtClean="0">
                          <a:latin typeface="Times New Roman"/>
                          <a:ea typeface="宋体"/>
                        </a:rPr>
                        <a:t>1.05E-11- </a:t>
                      </a:r>
                      <a:r>
                        <a:rPr lang="en-US" sz="1600" kern="100">
                          <a:latin typeface="Times New Roman"/>
                          <a:ea typeface="宋体"/>
                        </a:rPr>
                        <a:t>2.03E-03</a:t>
                      </a:r>
                      <a:endParaRPr lang="zh-CN" sz="1200" kern="100">
                        <a:latin typeface="Times New Roman"/>
                        <a:ea typeface="宋体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kern="100" smtClean="0">
                          <a:latin typeface="Times New Roman"/>
                          <a:ea typeface="宋体"/>
                        </a:rPr>
                        <a:t>22</a:t>
                      </a:r>
                      <a:endParaRPr lang="zh-CN" sz="1200" kern="100">
                        <a:latin typeface="Times New Roman"/>
                        <a:ea typeface="宋体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6199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kern="100" dirty="0">
                          <a:latin typeface="Times New Roman"/>
                          <a:ea typeface="宋体"/>
                        </a:rPr>
                        <a:t>Inflammatory Response</a:t>
                      </a:r>
                      <a:endParaRPr lang="zh-CN" sz="1200" kern="100" dirty="0">
                        <a:latin typeface="Times New Roman"/>
                        <a:ea typeface="宋体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kern="100" smtClean="0">
                          <a:latin typeface="Times New Roman"/>
                          <a:ea typeface="宋体"/>
                        </a:rPr>
                        <a:t>3.47E-11- </a:t>
                      </a:r>
                      <a:r>
                        <a:rPr lang="en-US" sz="1600" kern="100">
                          <a:latin typeface="Times New Roman"/>
                          <a:ea typeface="宋体"/>
                        </a:rPr>
                        <a:t>1.75E-03</a:t>
                      </a:r>
                      <a:endParaRPr lang="zh-CN" sz="1200" kern="100">
                        <a:latin typeface="Times New Roman"/>
                        <a:ea typeface="宋体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600" kern="100" dirty="0" smtClean="0">
                          <a:latin typeface="Times New Roman"/>
                          <a:ea typeface="宋体"/>
                        </a:rPr>
                        <a:t>36</a:t>
                      </a:r>
                      <a:endParaRPr lang="zh-CN" sz="1200" kern="100" dirty="0">
                        <a:latin typeface="Times New Roman"/>
                        <a:ea typeface="宋体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矩形 7"/>
          <p:cNvSpPr/>
          <p:nvPr/>
        </p:nvSpPr>
        <p:spPr>
          <a:xfrm>
            <a:off x="539552" y="1484784"/>
            <a:ext cx="792088" cy="2160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箭头连接符 9"/>
          <p:cNvCxnSpPr/>
          <p:nvPr/>
        </p:nvCxnSpPr>
        <p:spPr>
          <a:xfrm flipV="1">
            <a:off x="1403648" y="980728"/>
            <a:ext cx="936104" cy="43204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2483768" y="836712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mtClean="0"/>
              <a:t>HCC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4599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38" y="6007100"/>
            <a:ext cx="9144000" cy="850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411" name="Text Box 87"/>
          <p:cNvSpPr txBox="1">
            <a:spLocks noChangeArrowheads="1"/>
          </p:cNvSpPr>
          <p:nvPr/>
        </p:nvSpPr>
        <p:spPr bwMode="auto">
          <a:xfrm>
            <a:off x="711200" y="87015"/>
            <a:ext cx="781685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 algn="ctr">
              <a:spcBef>
                <a:spcPct val="0"/>
              </a:spcBef>
            </a:pPr>
            <a:r>
              <a:rPr lang="en-US" altLang="zh-CN" sz="2400" b="1" dirty="0">
                <a:solidFill>
                  <a:srgbClr val="FF0000"/>
                </a:solidFill>
                <a:latin typeface="Comic Sans MS" panose="030F0702030302020204" pitchFamily="66" charset="0"/>
                <a:ea typeface="+mj-ea"/>
                <a:cs typeface="+mj-cs"/>
              </a:rPr>
              <a:t>CF modified pathway</a:t>
            </a:r>
            <a:endParaRPr lang="zh-CN" altLang="en-US" sz="2400" b="1" dirty="0">
              <a:solidFill>
                <a:srgbClr val="FF0000"/>
              </a:solidFill>
              <a:latin typeface="Comic Sans MS" panose="030F0702030302020204" pitchFamily="66" charset="0"/>
              <a:ea typeface="+mj-ea"/>
              <a:cs typeface="+mj-cs"/>
            </a:endParaRPr>
          </a:p>
        </p:txBody>
      </p:sp>
      <p:sp>
        <p:nvSpPr>
          <p:cNvPr id="17412" name="TextBox 24"/>
          <p:cNvSpPr txBox="1">
            <a:spLocks noChangeArrowheads="1"/>
          </p:cNvSpPr>
          <p:nvPr/>
        </p:nvSpPr>
        <p:spPr bwMode="auto">
          <a:xfrm>
            <a:off x="5934075" y="3556060"/>
            <a:ext cx="29718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</a:rPr>
              <a:t>27</a:t>
            </a:r>
            <a:r>
              <a:rPr lang="en-US" altLang="zh-CN" sz="2000" dirty="0">
                <a:solidFill>
                  <a:schemeClr val="accent2"/>
                </a:solidFill>
              </a:rPr>
              <a:t> </a:t>
            </a:r>
            <a:r>
              <a:rPr lang="en-US" altLang="zh-CN" sz="1600" b="1" dirty="0">
                <a:solidFill>
                  <a:srgbClr val="7030A0"/>
                </a:solidFill>
              </a:rPr>
              <a:t>of 35 gene were CF modified</a:t>
            </a:r>
          </a:p>
        </p:txBody>
      </p:sp>
      <p:sp>
        <p:nvSpPr>
          <p:cNvPr id="17413" name="Rectangle 1"/>
          <p:cNvSpPr>
            <a:spLocks noChangeArrowheads="1"/>
          </p:cNvSpPr>
          <p:nvPr/>
        </p:nvSpPr>
        <p:spPr bwMode="auto">
          <a:xfrm>
            <a:off x="5970587" y="1196975"/>
            <a:ext cx="3097213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zh-CN" sz="2000" b="1" dirty="0">
                <a:solidFill>
                  <a:srgbClr val="FF0000"/>
                </a:solidFill>
              </a:rPr>
              <a:t>1</a:t>
            </a:r>
            <a:r>
              <a:rPr lang="en-US" altLang="zh-CN" sz="2000" b="1" baseline="30000" dirty="0">
                <a:solidFill>
                  <a:srgbClr val="FF0000"/>
                </a:solidFill>
              </a:rPr>
              <a:t>st</a:t>
            </a:r>
            <a:r>
              <a:rPr lang="en-US" altLang="zh-CN" sz="2000" b="1" dirty="0">
                <a:solidFill>
                  <a:srgbClr val="FF0000"/>
                </a:solidFill>
              </a:rPr>
              <a:t> enriched pathway:</a:t>
            </a:r>
          </a:p>
          <a:p>
            <a:r>
              <a:rPr lang="en-US" altLang="zh-CN" sz="1600" b="1" dirty="0">
                <a:solidFill>
                  <a:srgbClr val="7030A0"/>
                </a:solidFill>
              </a:rPr>
              <a:t>Cellular Movement, Nervous System Development and Function, Cellular Assembly and Organization</a:t>
            </a:r>
            <a:endParaRPr lang="zh-CN" altLang="en-US" sz="1600" b="1" dirty="0">
              <a:solidFill>
                <a:srgbClr val="7030A0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1547813" y="6408738"/>
            <a:ext cx="503237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059113" y="6408738"/>
            <a:ext cx="504825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416" name="Picture 1"/>
          <p:cNvPicPr>
            <a:picLocks noChangeAspect="1"/>
          </p:cNvPicPr>
          <p:nvPr/>
        </p:nvPicPr>
        <p:blipFill>
          <a:blip r:embed="rId4" cstate="print"/>
          <a:srcRect l="8479" t="18750" r="9019" b="18056"/>
          <a:stretch>
            <a:fillRect/>
          </a:stretch>
        </p:blipFill>
        <p:spPr bwMode="auto">
          <a:xfrm>
            <a:off x="323850" y="685801"/>
            <a:ext cx="4841527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1142976" y="5574268"/>
            <a:ext cx="32147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ingenuity pathway analysis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488797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标题 5"/>
          <p:cNvSpPr txBox="1">
            <a:spLocks/>
          </p:cNvSpPr>
          <p:nvPr/>
        </p:nvSpPr>
        <p:spPr>
          <a:xfrm>
            <a:off x="457200" y="44450"/>
            <a:ext cx="8435975" cy="9144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en-US" altLang="zh-CN" sz="2000" b="1" dirty="0">
                <a:solidFill>
                  <a:srgbClr val="FF0000"/>
                </a:solidFill>
                <a:latin typeface="Comic Sans MS" panose="030F0702030302020204" pitchFamily="66" charset="0"/>
                <a:ea typeface="+mj-ea"/>
                <a:cs typeface="+mj-cs"/>
              </a:rPr>
              <a:t>Label-free Quantitative Proteomics of CF-glycoproteins in Liver Cancer Patients’ Serum</a:t>
            </a:r>
            <a:endParaRPr lang="zh-CN" altLang="en-US" sz="2000" b="1" dirty="0">
              <a:solidFill>
                <a:srgbClr val="FF0000"/>
              </a:solidFill>
              <a:latin typeface="Comic Sans MS" panose="030F0702030302020204" pitchFamily="66" charset="0"/>
              <a:ea typeface="+mj-ea"/>
              <a:cs typeface="+mj-cs"/>
            </a:endParaRPr>
          </a:p>
        </p:txBody>
      </p:sp>
      <p:pic>
        <p:nvPicPr>
          <p:cNvPr id="50179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35138" y="1125538"/>
            <a:ext cx="2260600" cy="165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0" name="Picture 7" descr="http://wenwen.soso.com/p/20081230/20081230194335-139955456.jpg"/>
          <p:cNvPicPr>
            <a:picLocks noChangeAspect="1" noChangeArrowheads="1"/>
          </p:cNvPicPr>
          <p:nvPr/>
        </p:nvPicPr>
        <p:blipFill>
          <a:blip r:embed="rId5" cstate="print">
            <a:lum bright="30000"/>
          </a:blip>
          <a:srcRect/>
          <a:stretch>
            <a:fillRect/>
          </a:stretch>
        </p:blipFill>
        <p:spPr bwMode="auto">
          <a:xfrm>
            <a:off x="5027613" y="1125538"/>
            <a:ext cx="2208212" cy="1655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组合 122"/>
          <p:cNvGrpSpPr>
            <a:grpSpLocks/>
          </p:cNvGrpSpPr>
          <p:nvPr/>
        </p:nvGrpSpPr>
        <p:grpSpPr bwMode="auto">
          <a:xfrm>
            <a:off x="0" y="2895600"/>
            <a:ext cx="9036050" cy="2898775"/>
            <a:chOff x="238" y="2896384"/>
            <a:chExt cx="9036258" cy="2897257"/>
          </a:xfrm>
        </p:grpSpPr>
        <p:sp>
          <p:nvSpPr>
            <p:cNvPr id="4" name="오른쪽 화살표 3"/>
            <p:cNvSpPr/>
            <p:nvPr/>
          </p:nvSpPr>
          <p:spPr>
            <a:xfrm>
              <a:off x="4932715" y="5282734"/>
              <a:ext cx="2879791" cy="215787"/>
            </a:xfrm>
            <a:prstGeom prst="rightArrow">
              <a:avLst/>
            </a:prstGeom>
            <a:ln/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5247047" y="5066947"/>
              <a:ext cx="1008085" cy="575961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400" b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Database</a:t>
              </a:r>
              <a:endParaRPr lang="ko-KR" altLang="en-US" sz="1400" b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" name="직사각형 8"/>
            <p:cNvSpPr/>
            <p:nvPr/>
          </p:nvSpPr>
          <p:spPr>
            <a:xfrm>
              <a:off x="6398011" y="4941600"/>
              <a:ext cx="1152551" cy="791747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400" b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Selection of  Target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400" b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Proteins</a:t>
              </a:r>
              <a:endParaRPr lang="ko-KR" altLang="en-US" sz="1400" b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3" name="Group 728"/>
            <p:cNvGrpSpPr>
              <a:grpSpLocks noChangeAspect="1"/>
            </p:cNvGrpSpPr>
            <p:nvPr/>
          </p:nvGrpSpPr>
          <p:grpSpPr bwMode="auto">
            <a:xfrm>
              <a:off x="2195736" y="3717032"/>
              <a:ext cx="595312" cy="595312"/>
              <a:chOff x="1008" y="336"/>
              <a:chExt cx="608" cy="638"/>
            </a:xfrm>
          </p:grpSpPr>
          <p:grpSp>
            <p:nvGrpSpPr>
              <p:cNvPr id="5" name="Group 729"/>
              <p:cNvGrpSpPr>
                <a:grpSpLocks noChangeAspect="1"/>
              </p:cNvGrpSpPr>
              <p:nvPr/>
            </p:nvGrpSpPr>
            <p:grpSpPr bwMode="auto">
              <a:xfrm>
                <a:off x="1104" y="384"/>
                <a:ext cx="512" cy="590"/>
                <a:chOff x="1104" y="384"/>
                <a:chExt cx="512" cy="590"/>
              </a:xfrm>
            </p:grpSpPr>
            <p:sp>
              <p:nvSpPr>
                <p:cNvPr id="50245" name="Freeform 730"/>
                <p:cNvSpPr>
                  <a:spLocks noChangeAspect="1"/>
                </p:cNvSpPr>
                <p:nvPr/>
              </p:nvSpPr>
              <p:spPr bwMode="auto">
                <a:xfrm>
                  <a:off x="1104" y="384"/>
                  <a:ext cx="512" cy="446"/>
                </a:xfrm>
                <a:custGeom>
                  <a:avLst/>
                  <a:gdLst>
                    <a:gd name="T0" fmla="*/ 0 w 512"/>
                    <a:gd name="T1" fmla="*/ 294 h 446"/>
                    <a:gd name="T2" fmla="*/ 32 w 512"/>
                    <a:gd name="T3" fmla="*/ 347 h 446"/>
                    <a:gd name="T4" fmla="*/ 64 w 512"/>
                    <a:gd name="T5" fmla="*/ 315 h 446"/>
                    <a:gd name="T6" fmla="*/ 43 w 512"/>
                    <a:gd name="T7" fmla="*/ 262 h 446"/>
                    <a:gd name="T8" fmla="*/ 32 w 512"/>
                    <a:gd name="T9" fmla="*/ 177 h 446"/>
                    <a:gd name="T10" fmla="*/ 107 w 512"/>
                    <a:gd name="T11" fmla="*/ 230 h 446"/>
                    <a:gd name="T12" fmla="*/ 149 w 512"/>
                    <a:gd name="T13" fmla="*/ 262 h 446"/>
                    <a:gd name="T14" fmla="*/ 192 w 512"/>
                    <a:gd name="T15" fmla="*/ 251 h 446"/>
                    <a:gd name="T16" fmla="*/ 128 w 512"/>
                    <a:gd name="T17" fmla="*/ 166 h 446"/>
                    <a:gd name="T18" fmla="*/ 96 w 512"/>
                    <a:gd name="T19" fmla="*/ 113 h 446"/>
                    <a:gd name="T20" fmla="*/ 107 w 512"/>
                    <a:gd name="T21" fmla="*/ 81 h 446"/>
                    <a:gd name="T22" fmla="*/ 256 w 512"/>
                    <a:gd name="T23" fmla="*/ 91 h 446"/>
                    <a:gd name="T24" fmla="*/ 245 w 512"/>
                    <a:gd name="T25" fmla="*/ 38 h 446"/>
                    <a:gd name="T26" fmla="*/ 309 w 512"/>
                    <a:gd name="T27" fmla="*/ 49 h 446"/>
                    <a:gd name="T28" fmla="*/ 267 w 512"/>
                    <a:gd name="T29" fmla="*/ 145 h 446"/>
                    <a:gd name="T30" fmla="*/ 245 w 512"/>
                    <a:gd name="T31" fmla="*/ 177 h 446"/>
                    <a:gd name="T32" fmla="*/ 267 w 512"/>
                    <a:gd name="T33" fmla="*/ 198 h 446"/>
                    <a:gd name="T34" fmla="*/ 309 w 512"/>
                    <a:gd name="T35" fmla="*/ 230 h 446"/>
                    <a:gd name="T36" fmla="*/ 288 w 512"/>
                    <a:gd name="T37" fmla="*/ 305 h 446"/>
                    <a:gd name="T38" fmla="*/ 171 w 512"/>
                    <a:gd name="T39" fmla="*/ 358 h 446"/>
                    <a:gd name="T40" fmla="*/ 352 w 512"/>
                    <a:gd name="T41" fmla="*/ 369 h 446"/>
                    <a:gd name="T42" fmla="*/ 405 w 512"/>
                    <a:gd name="T43" fmla="*/ 251 h 446"/>
                    <a:gd name="T44" fmla="*/ 405 w 512"/>
                    <a:gd name="T45" fmla="*/ 166 h 446"/>
                    <a:gd name="T46" fmla="*/ 448 w 512"/>
                    <a:gd name="T47" fmla="*/ 187 h 446"/>
                    <a:gd name="T48" fmla="*/ 469 w 512"/>
                    <a:gd name="T49" fmla="*/ 251 h 446"/>
                    <a:gd name="T50" fmla="*/ 512 w 512"/>
                    <a:gd name="T51" fmla="*/ 283 h 44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w 512"/>
                    <a:gd name="T79" fmla="*/ 0 h 446"/>
                    <a:gd name="T80" fmla="*/ 512 w 512"/>
                    <a:gd name="T81" fmla="*/ 446 h 446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T78" t="T79" r="T80" b="T81"/>
                  <a:pathLst>
                    <a:path w="512" h="446">
                      <a:moveTo>
                        <a:pt x="0" y="294"/>
                      </a:moveTo>
                      <a:cubicBezTo>
                        <a:pt x="10" y="311"/>
                        <a:pt x="12" y="340"/>
                        <a:pt x="32" y="347"/>
                      </a:cubicBezTo>
                      <a:cubicBezTo>
                        <a:pt x="46" y="351"/>
                        <a:pt x="62" y="329"/>
                        <a:pt x="64" y="315"/>
                      </a:cubicBezTo>
                      <a:cubicBezTo>
                        <a:pt x="66" y="296"/>
                        <a:pt x="50" y="279"/>
                        <a:pt x="43" y="262"/>
                      </a:cubicBezTo>
                      <a:cubicBezTo>
                        <a:pt x="39" y="233"/>
                        <a:pt x="13" y="199"/>
                        <a:pt x="32" y="177"/>
                      </a:cubicBezTo>
                      <a:cubicBezTo>
                        <a:pt x="84" y="113"/>
                        <a:pt x="99" y="221"/>
                        <a:pt x="107" y="230"/>
                      </a:cubicBezTo>
                      <a:cubicBezTo>
                        <a:pt x="118" y="243"/>
                        <a:pt x="135" y="251"/>
                        <a:pt x="149" y="262"/>
                      </a:cubicBezTo>
                      <a:cubicBezTo>
                        <a:pt x="163" y="258"/>
                        <a:pt x="184" y="263"/>
                        <a:pt x="192" y="251"/>
                      </a:cubicBezTo>
                      <a:cubicBezTo>
                        <a:pt x="212" y="216"/>
                        <a:pt x="145" y="177"/>
                        <a:pt x="128" y="166"/>
                      </a:cubicBezTo>
                      <a:cubicBezTo>
                        <a:pt x="117" y="148"/>
                        <a:pt x="110" y="127"/>
                        <a:pt x="96" y="113"/>
                      </a:cubicBezTo>
                      <a:cubicBezTo>
                        <a:pt x="69" y="86"/>
                        <a:pt x="24" y="121"/>
                        <a:pt x="107" y="81"/>
                      </a:cubicBezTo>
                      <a:cubicBezTo>
                        <a:pt x="157" y="96"/>
                        <a:pt x="204" y="108"/>
                        <a:pt x="256" y="91"/>
                      </a:cubicBezTo>
                      <a:cubicBezTo>
                        <a:pt x="252" y="73"/>
                        <a:pt x="239" y="55"/>
                        <a:pt x="245" y="38"/>
                      </a:cubicBezTo>
                      <a:cubicBezTo>
                        <a:pt x="257" y="0"/>
                        <a:pt x="304" y="45"/>
                        <a:pt x="309" y="49"/>
                      </a:cubicBezTo>
                      <a:cubicBezTo>
                        <a:pt x="330" y="110"/>
                        <a:pt x="322" y="115"/>
                        <a:pt x="267" y="145"/>
                      </a:cubicBezTo>
                      <a:cubicBezTo>
                        <a:pt x="259" y="155"/>
                        <a:pt x="245" y="164"/>
                        <a:pt x="245" y="177"/>
                      </a:cubicBezTo>
                      <a:cubicBezTo>
                        <a:pt x="245" y="187"/>
                        <a:pt x="259" y="191"/>
                        <a:pt x="267" y="198"/>
                      </a:cubicBezTo>
                      <a:cubicBezTo>
                        <a:pt x="280" y="209"/>
                        <a:pt x="295" y="219"/>
                        <a:pt x="309" y="230"/>
                      </a:cubicBezTo>
                      <a:cubicBezTo>
                        <a:pt x="302" y="255"/>
                        <a:pt x="302" y="283"/>
                        <a:pt x="288" y="305"/>
                      </a:cubicBezTo>
                      <a:cubicBezTo>
                        <a:pt x="275" y="323"/>
                        <a:pt x="190" y="348"/>
                        <a:pt x="171" y="358"/>
                      </a:cubicBezTo>
                      <a:cubicBezTo>
                        <a:pt x="198" y="446"/>
                        <a:pt x="284" y="389"/>
                        <a:pt x="352" y="369"/>
                      </a:cubicBezTo>
                      <a:cubicBezTo>
                        <a:pt x="371" y="328"/>
                        <a:pt x="380" y="288"/>
                        <a:pt x="405" y="251"/>
                      </a:cubicBezTo>
                      <a:cubicBezTo>
                        <a:pt x="402" y="240"/>
                        <a:pt x="380" y="176"/>
                        <a:pt x="405" y="166"/>
                      </a:cubicBezTo>
                      <a:cubicBezTo>
                        <a:pt x="419" y="159"/>
                        <a:pt x="433" y="180"/>
                        <a:pt x="448" y="187"/>
                      </a:cubicBezTo>
                      <a:cubicBezTo>
                        <a:pt x="455" y="208"/>
                        <a:pt x="455" y="233"/>
                        <a:pt x="469" y="251"/>
                      </a:cubicBezTo>
                      <a:cubicBezTo>
                        <a:pt x="479" y="265"/>
                        <a:pt x="498" y="270"/>
                        <a:pt x="512" y="283"/>
                      </a:cubicBezTo>
                    </a:path>
                  </a:pathLst>
                </a:custGeom>
                <a:noFill/>
                <a:ln w="9525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50246" name="Freeform 731"/>
                <p:cNvSpPr>
                  <a:spLocks noChangeAspect="1"/>
                </p:cNvSpPr>
                <p:nvPr/>
              </p:nvSpPr>
              <p:spPr bwMode="auto">
                <a:xfrm>
                  <a:off x="1104" y="528"/>
                  <a:ext cx="512" cy="446"/>
                </a:xfrm>
                <a:custGeom>
                  <a:avLst/>
                  <a:gdLst>
                    <a:gd name="T0" fmla="*/ 0 w 512"/>
                    <a:gd name="T1" fmla="*/ 294 h 446"/>
                    <a:gd name="T2" fmla="*/ 32 w 512"/>
                    <a:gd name="T3" fmla="*/ 347 h 446"/>
                    <a:gd name="T4" fmla="*/ 64 w 512"/>
                    <a:gd name="T5" fmla="*/ 315 h 446"/>
                    <a:gd name="T6" fmla="*/ 43 w 512"/>
                    <a:gd name="T7" fmla="*/ 262 h 446"/>
                    <a:gd name="T8" fmla="*/ 32 w 512"/>
                    <a:gd name="T9" fmla="*/ 177 h 446"/>
                    <a:gd name="T10" fmla="*/ 107 w 512"/>
                    <a:gd name="T11" fmla="*/ 230 h 446"/>
                    <a:gd name="T12" fmla="*/ 149 w 512"/>
                    <a:gd name="T13" fmla="*/ 262 h 446"/>
                    <a:gd name="T14" fmla="*/ 192 w 512"/>
                    <a:gd name="T15" fmla="*/ 251 h 446"/>
                    <a:gd name="T16" fmla="*/ 128 w 512"/>
                    <a:gd name="T17" fmla="*/ 166 h 446"/>
                    <a:gd name="T18" fmla="*/ 96 w 512"/>
                    <a:gd name="T19" fmla="*/ 113 h 446"/>
                    <a:gd name="T20" fmla="*/ 107 w 512"/>
                    <a:gd name="T21" fmla="*/ 81 h 446"/>
                    <a:gd name="T22" fmla="*/ 256 w 512"/>
                    <a:gd name="T23" fmla="*/ 91 h 446"/>
                    <a:gd name="T24" fmla="*/ 245 w 512"/>
                    <a:gd name="T25" fmla="*/ 38 h 446"/>
                    <a:gd name="T26" fmla="*/ 309 w 512"/>
                    <a:gd name="T27" fmla="*/ 49 h 446"/>
                    <a:gd name="T28" fmla="*/ 267 w 512"/>
                    <a:gd name="T29" fmla="*/ 145 h 446"/>
                    <a:gd name="T30" fmla="*/ 245 w 512"/>
                    <a:gd name="T31" fmla="*/ 177 h 446"/>
                    <a:gd name="T32" fmla="*/ 267 w 512"/>
                    <a:gd name="T33" fmla="*/ 198 h 446"/>
                    <a:gd name="T34" fmla="*/ 309 w 512"/>
                    <a:gd name="T35" fmla="*/ 230 h 446"/>
                    <a:gd name="T36" fmla="*/ 288 w 512"/>
                    <a:gd name="T37" fmla="*/ 305 h 446"/>
                    <a:gd name="T38" fmla="*/ 171 w 512"/>
                    <a:gd name="T39" fmla="*/ 358 h 446"/>
                    <a:gd name="T40" fmla="*/ 352 w 512"/>
                    <a:gd name="T41" fmla="*/ 369 h 446"/>
                    <a:gd name="T42" fmla="*/ 405 w 512"/>
                    <a:gd name="T43" fmla="*/ 251 h 446"/>
                    <a:gd name="T44" fmla="*/ 405 w 512"/>
                    <a:gd name="T45" fmla="*/ 166 h 446"/>
                    <a:gd name="T46" fmla="*/ 448 w 512"/>
                    <a:gd name="T47" fmla="*/ 187 h 446"/>
                    <a:gd name="T48" fmla="*/ 469 w 512"/>
                    <a:gd name="T49" fmla="*/ 251 h 446"/>
                    <a:gd name="T50" fmla="*/ 512 w 512"/>
                    <a:gd name="T51" fmla="*/ 283 h 44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w 512"/>
                    <a:gd name="T79" fmla="*/ 0 h 446"/>
                    <a:gd name="T80" fmla="*/ 512 w 512"/>
                    <a:gd name="T81" fmla="*/ 446 h 446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T78" t="T79" r="T80" b="T81"/>
                  <a:pathLst>
                    <a:path w="512" h="446">
                      <a:moveTo>
                        <a:pt x="0" y="294"/>
                      </a:moveTo>
                      <a:cubicBezTo>
                        <a:pt x="10" y="311"/>
                        <a:pt x="12" y="340"/>
                        <a:pt x="32" y="347"/>
                      </a:cubicBezTo>
                      <a:cubicBezTo>
                        <a:pt x="46" y="351"/>
                        <a:pt x="62" y="329"/>
                        <a:pt x="64" y="315"/>
                      </a:cubicBezTo>
                      <a:cubicBezTo>
                        <a:pt x="66" y="296"/>
                        <a:pt x="50" y="279"/>
                        <a:pt x="43" y="262"/>
                      </a:cubicBezTo>
                      <a:cubicBezTo>
                        <a:pt x="39" y="233"/>
                        <a:pt x="13" y="199"/>
                        <a:pt x="32" y="177"/>
                      </a:cubicBezTo>
                      <a:cubicBezTo>
                        <a:pt x="84" y="113"/>
                        <a:pt x="99" y="221"/>
                        <a:pt x="107" y="230"/>
                      </a:cubicBezTo>
                      <a:cubicBezTo>
                        <a:pt x="118" y="243"/>
                        <a:pt x="135" y="251"/>
                        <a:pt x="149" y="262"/>
                      </a:cubicBezTo>
                      <a:cubicBezTo>
                        <a:pt x="163" y="258"/>
                        <a:pt x="184" y="263"/>
                        <a:pt x="192" y="251"/>
                      </a:cubicBezTo>
                      <a:cubicBezTo>
                        <a:pt x="212" y="216"/>
                        <a:pt x="145" y="177"/>
                        <a:pt x="128" y="166"/>
                      </a:cubicBezTo>
                      <a:cubicBezTo>
                        <a:pt x="117" y="148"/>
                        <a:pt x="110" y="127"/>
                        <a:pt x="96" y="113"/>
                      </a:cubicBezTo>
                      <a:cubicBezTo>
                        <a:pt x="69" y="86"/>
                        <a:pt x="24" y="121"/>
                        <a:pt x="107" y="81"/>
                      </a:cubicBezTo>
                      <a:cubicBezTo>
                        <a:pt x="157" y="96"/>
                        <a:pt x="204" y="108"/>
                        <a:pt x="256" y="91"/>
                      </a:cubicBezTo>
                      <a:cubicBezTo>
                        <a:pt x="252" y="73"/>
                        <a:pt x="239" y="55"/>
                        <a:pt x="245" y="38"/>
                      </a:cubicBezTo>
                      <a:cubicBezTo>
                        <a:pt x="257" y="0"/>
                        <a:pt x="304" y="45"/>
                        <a:pt x="309" y="49"/>
                      </a:cubicBezTo>
                      <a:cubicBezTo>
                        <a:pt x="330" y="110"/>
                        <a:pt x="322" y="115"/>
                        <a:pt x="267" y="145"/>
                      </a:cubicBezTo>
                      <a:cubicBezTo>
                        <a:pt x="259" y="155"/>
                        <a:pt x="245" y="164"/>
                        <a:pt x="245" y="177"/>
                      </a:cubicBezTo>
                      <a:cubicBezTo>
                        <a:pt x="245" y="187"/>
                        <a:pt x="259" y="191"/>
                        <a:pt x="267" y="198"/>
                      </a:cubicBezTo>
                      <a:cubicBezTo>
                        <a:pt x="280" y="209"/>
                        <a:pt x="295" y="219"/>
                        <a:pt x="309" y="230"/>
                      </a:cubicBezTo>
                      <a:cubicBezTo>
                        <a:pt x="302" y="255"/>
                        <a:pt x="302" y="283"/>
                        <a:pt x="288" y="305"/>
                      </a:cubicBezTo>
                      <a:cubicBezTo>
                        <a:pt x="275" y="323"/>
                        <a:pt x="190" y="348"/>
                        <a:pt x="171" y="358"/>
                      </a:cubicBezTo>
                      <a:cubicBezTo>
                        <a:pt x="198" y="446"/>
                        <a:pt x="284" y="389"/>
                        <a:pt x="352" y="369"/>
                      </a:cubicBezTo>
                      <a:cubicBezTo>
                        <a:pt x="371" y="328"/>
                        <a:pt x="380" y="288"/>
                        <a:pt x="405" y="251"/>
                      </a:cubicBezTo>
                      <a:cubicBezTo>
                        <a:pt x="402" y="240"/>
                        <a:pt x="380" y="176"/>
                        <a:pt x="405" y="166"/>
                      </a:cubicBezTo>
                      <a:cubicBezTo>
                        <a:pt x="419" y="159"/>
                        <a:pt x="433" y="180"/>
                        <a:pt x="448" y="187"/>
                      </a:cubicBezTo>
                      <a:cubicBezTo>
                        <a:pt x="455" y="208"/>
                        <a:pt x="455" y="233"/>
                        <a:pt x="469" y="251"/>
                      </a:cubicBezTo>
                      <a:cubicBezTo>
                        <a:pt x="479" y="265"/>
                        <a:pt x="498" y="270"/>
                        <a:pt x="512" y="283"/>
                      </a:cubicBezTo>
                    </a:path>
                  </a:pathLst>
                </a:custGeom>
                <a:noFill/>
                <a:ln w="9525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7" name="Group 732"/>
              <p:cNvGrpSpPr>
                <a:grpSpLocks noChangeAspect="1"/>
              </p:cNvGrpSpPr>
              <p:nvPr/>
            </p:nvGrpSpPr>
            <p:grpSpPr bwMode="auto">
              <a:xfrm flipH="1">
                <a:off x="1008" y="336"/>
                <a:ext cx="512" cy="590"/>
                <a:chOff x="1104" y="384"/>
                <a:chExt cx="512" cy="590"/>
              </a:xfrm>
            </p:grpSpPr>
            <p:sp>
              <p:nvSpPr>
                <p:cNvPr id="50243" name="Freeform 733"/>
                <p:cNvSpPr>
                  <a:spLocks noChangeAspect="1"/>
                </p:cNvSpPr>
                <p:nvPr/>
              </p:nvSpPr>
              <p:spPr bwMode="auto">
                <a:xfrm>
                  <a:off x="1104" y="384"/>
                  <a:ext cx="512" cy="446"/>
                </a:xfrm>
                <a:custGeom>
                  <a:avLst/>
                  <a:gdLst>
                    <a:gd name="T0" fmla="*/ 0 w 512"/>
                    <a:gd name="T1" fmla="*/ 294 h 446"/>
                    <a:gd name="T2" fmla="*/ 32 w 512"/>
                    <a:gd name="T3" fmla="*/ 347 h 446"/>
                    <a:gd name="T4" fmla="*/ 64 w 512"/>
                    <a:gd name="T5" fmla="*/ 315 h 446"/>
                    <a:gd name="T6" fmla="*/ 43 w 512"/>
                    <a:gd name="T7" fmla="*/ 262 h 446"/>
                    <a:gd name="T8" fmla="*/ 32 w 512"/>
                    <a:gd name="T9" fmla="*/ 177 h 446"/>
                    <a:gd name="T10" fmla="*/ 107 w 512"/>
                    <a:gd name="T11" fmla="*/ 230 h 446"/>
                    <a:gd name="T12" fmla="*/ 149 w 512"/>
                    <a:gd name="T13" fmla="*/ 262 h 446"/>
                    <a:gd name="T14" fmla="*/ 192 w 512"/>
                    <a:gd name="T15" fmla="*/ 251 h 446"/>
                    <a:gd name="T16" fmla="*/ 128 w 512"/>
                    <a:gd name="T17" fmla="*/ 166 h 446"/>
                    <a:gd name="T18" fmla="*/ 96 w 512"/>
                    <a:gd name="T19" fmla="*/ 113 h 446"/>
                    <a:gd name="T20" fmla="*/ 107 w 512"/>
                    <a:gd name="T21" fmla="*/ 81 h 446"/>
                    <a:gd name="T22" fmla="*/ 256 w 512"/>
                    <a:gd name="T23" fmla="*/ 91 h 446"/>
                    <a:gd name="T24" fmla="*/ 245 w 512"/>
                    <a:gd name="T25" fmla="*/ 38 h 446"/>
                    <a:gd name="T26" fmla="*/ 309 w 512"/>
                    <a:gd name="T27" fmla="*/ 49 h 446"/>
                    <a:gd name="T28" fmla="*/ 267 w 512"/>
                    <a:gd name="T29" fmla="*/ 145 h 446"/>
                    <a:gd name="T30" fmla="*/ 245 w 512"/>
                    <a:gd name="T31" fmla="*/ 177 h 446"/>
                    <a:gd name="T32" fmla="*/ 267 w 512"/>
                    <a:gd name="T33" fmla="*/ 198 h 446"/>
                    <a:gd name="T34" fmla="*/ 309 w 512"/>
                    <a:gd name="T35" fmla="*/ 230 h 446"/>
                    <a:gd name="T36" fmla="*/ 288 w 512"/>
                    <a:gd name="T37" fmla="*/ 305 h 446"/>
                    <a:gd name="T38" fmla="*/ 171 w 512"/>
                    <a:gd name="T39" fmla="*/ 358 h 446"/>
                    <a:gd name="T40" fmla="*/ 352 w 512"/>
                    <a:gd name="T41" fmla="*/ 369 h 446"/>
                    <a:gd name="T42" fmla="*/ 405 w 512"/>
                    <a:gd name="T43" fmla="*/ 251 h 446"/>
                    <a:gd name="T44" fmla="*/ 405 w 512"/>
                    <a:gd name="T45" fmla="*/ 166 h 446"/>
                    <a:gd name="T46" fmla="*/ 448 w 512"/>
                    <a:gd name="T47" fmla="*/ 187 h 446"/>
                    <a:gd name="T48" fmla="*/ 469 w 512"/>
                    <a:gd name="T49" fmla="*/ 251 h 446"/>
                    <a:gd name="T50" fmla="*/ 512 w 512"/>
                    <a:gd name="T51" fmla="*/ 283 h 44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w 512"/>
                    <a:gd name="T79" fmla="*/ 0 h 446"/>
                    <a:gd name="T80" fmla="*/ 512 w 512"/>
                    <a:gd name="T81" fmla="*/ 446 h 446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T78" t="T79" r="T80" b="T81"/>
                  <a:pathLst>
                    <a:path w="512" h="446">
                      <a:moveTo>
                        <a:pt x="0" y="294"/>
                      </a:moveTo>
                      <a:cubicBezTo>
                        <a:pt x="10" y="311"/>
                        <a:pt x="12" y="340"/>
                        <a:pt x="32" y="347"/>
                      </a:cubicBezTo>
                      <a:cubicBezTo>
                        <a:pt x="46" y="351"/>
                        <a:pt x="62" y="329"/>
                        <a:pt x="64" y="315"/>
                      </a:cubicBezTo>
                      <a:cubicBezTo>
                        <a:pt x="66" y="296"/>
                        <a:pt x="50" y="279"/>
                        <a:pt x="43" y="262"/>
                      </a:cubicBezTo>
                      <a:cubicBezTo>
                        <a:pt x="39" y="233"/>
                        <a:pt x="13" y="199"/>
                        <a:pt x="32" y="177"/>
                      </a:cubicBezTo>
                      <a:cubicBezTo>
                        <a:pt x="84" y="113"/>
                        <a:pt x="99" y="221"/>
                        <a:pt x="107" y="230"/>
                      </a:cubicBezTo>
                      <a:cubicBezTo>
                        <a:pt x="118" y="243"/>
                        <a:pt x="135" y="251"/>
                        <a:pt x="149" y="262"/>
                      </a:cubicBezTo>
                      <a:cubicBezTo>
                        <a:pt x="163" y="258"/>
                        <a:pt x="184" y="263"/>
                        <a:pt x="192" y="251"/>
                      </a:cubicBezTo>
                      <a:cubicBezTo>
                        <a:pt x="212" y="216"/>
                        <a:pt x="145" y="177"/>
                        <a:pt x="128" y="166"/>
                      </a:cubicBezTo>
                      <a:cubicBezTo>
                        <a:pt x="117" y="148"/>
                        <a:pt x="110" y="127"/>
                        <a:pt x="96" y="113"/>
                      </a:cubicBezTo>
                      <a:cubicBezTo>
                        <a:pt x="69" y="86"/>
                        <a:pt x="24" y="121"/>
                        <a:pt x="107" y="81"/>
                      </a:cubicBezTo>
                      <a:cubicBezTo>
                        <a:pt x="157" y="96"/>
                        <a:pt x="204" y="108"/>
                        <a:pt x="256" y="91"/>
                      </a:cubicBezTo>
                      <a:cubicBezTo>
                        <a:pt x="252" y="73"/>
                        <a:pt x="239" y="55"/>
                        <a:pt x="245" y="38"/>
                      </a:cubicBezTo>
                      <a:cubicBezTo>
                        <a:pt x="257" y="0"/>
                        <a:pt x="304" y="45"/>
                        <a:pt x="309" y="49"/>
                      </a:cubicBezTo>
                      <a:cubicBezTo>
                        <a:pt x="330" y="110"/>
                        <a:pt x="322" y="115"/>
                        <a:pt x="267" y="145"/>
                      </a:cubicBezTo>
                      <a:cubicBezTo>
                        <a:pt x="259" y="155"/>
                        <a:pt x="245" y="164"/>
                        <a:pt x="245" y="177"/>
                      </a:cubicBezTo>
                      <a:cubicBezTo>
                        <a:pt x="245" y="187"/>
                        <a:pt x="259" y="191"/>
                        <a:pt x="267" y="198"/>
                      </a:cubicBezTo>
                      <a:cubicBezTo>
                        <a:pt x="280" y="209"/>
                        <a:pt x="295" y="219"/>
                        <a:pt x="309" y="230"/>
                      </a:cubicBezTo>
                      <a:cubicBezTo>
                        <a:pt x="302" y="255"/>
                        <a:pt x="302" y="283"/>
                        <a:pt x="288" y="305"/>
                      </a:cubicBezTo>
                      <a:cubicBezTo>
                        <a:pt x="275" y="323"/>
                        <a:pt x="190" y="348"/>
                        <a:pt x="171" y="358"/>
                      </a:cubicBezTo>
                      <a:cubicBezTo>
                        <a:pt x="198" y="446"/>
                        <a:pt x="284" y="389"/>
                        <a:pt x="352" y="369"/>
                      </a:cubicBezTo>
                      <a:cubicBezTo>
                        <a:pt x="371" y="328"/>
                        <a:pt x="380" y="288"/>
                        <a:pt x="405" y="251"/>
                      </a:cubicBezTo>
                      <a:cubicBezTo>
                        <a:pt x="402" y="240"/>
                        <a:pt x="380" y="176"/>
                        <a:pt x="405" y="166"/>
                      </a:cubicBezTo>
                      <a:cubicBezTo>
                        <a:pt x="419" y="159"/>
                        <a:pt x="433" y="180"/>
                        <a:pt x="448" y="187"/>
                      </a:cubicBezTo>
                      <a:cubicBezTo>
                        <a:pt x="455" y="208"/>
                        <a:pt x="455" y="233"/>
                        <a:pt x="469" y="251"/>
                      </a:cubicBezTo>
                      <a:cubicBezTo>
                        <a:pt x="479" y="265"/>
                        <a:pt x="498" y="270"/>
                        <a:pt x="512" y="283"/>
                      </a:cubicBezTo>
                    </a:path>
                  </a:pathLst>
                </a:custGeom>
                <a:noFill/>
                <a:ln w="9525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50244" name="Freeform 734"/>
                <p:cNvSpPr>
                  <a:spLocks noChangeAspect="1"/>
                </p:cNvSpPr>
                <p:nvPr/>
              </p:nvSpPr>
              <p:spPr bwMode="auto">
                <a:xfrm>
                  <a:off x="1104" y="528"/>
                  <a:ext cx="512" cy="446"/>
                </a:xfrm>
                <a:custGeom>
                  <a:avLst/>
                  <a:gdLst>
                    <a:gd name="T0" fmla="*/ 0 w 512"/>
                    <a:gd name="T1" fmla="*/ 294 h 446"/>
                    <a:gd name="T2" fmla="*/ 32 w 512"/>
                    <a:gd name="T3" fmla="*/ 347 h 446"/>
                    <a:gd name="T4" fmla="*/ 64 w 512"/>
                    <a:gd name="T5" fmla="*/ 315 h 446"/>
                    <a:gd name="T6" fmla="*/ 43 w 512"/>
                    <a:gd name="T7" fmla="*/ 262 h 446"/>
                    <a:gd name="T8" fmla="*/ 32 w 512"/>
                    <a:gd name="T9" fmla="*/ 177 h 446"/>
                    <a:gd name="T10" fmla="*/ 107 w 512"/>
                    <a:gd name="T11" fmla="*/ 230 h 446"/>
                    <a:gd name="T12" fmla="*/ 149 w 512"/>
                    <a:gd name="T13" fmla="*/ 262 h 446"/>
                    <a:gd name="T14" fmla="*/ 192 w 512"/>
                    <a:gd name="T15" fmla="*/ 251 h 446"/>
                    <a:gd name="T16" fmla="*/ 128 w 512"/>
                    <a:gd name="T17" fmla="*/ 166 h 446"/>
                    <a:gd name="T18" fmla="*/ 96 w 512"/>
                    <a:gd name="T19" fmla="*/ 113 h 446"/>
                    <a:gd name="T20" fmla="*/ 107 w 512"/>
                    <a:gd name="T21" fmla="*/ 81 h 446"/>
                    <a:gd name="T22" fmla="*/ 256 w 512"/>
                    <a:gd name="T23" fmla="*/ 91 h 446"/>
                    <a:gd name="T24" fmla="*/ 245 w 512"/>
                    <a:gd name="T25" fmla="*/ 38 h 446"/>
                    <a:gd name="T26" fmla="*/ 309 w 512"/>
                    <a:gd name="T27" fmla="*/ 49 h 446"/>
                    <a:gd name="T28" fmla="*/ 267 w 512"/>
                    <a:gd name="T29" fmla="*/ 145 h 446"/>
                    <a:gd name="T30" fmla="*/ 245 w 512"/>
                    <a:gd name="T31" fmla="*/ 177 h 446"/>
                    <a:gd name="T32" fmla="*/ 267 w 512"/>
                    <a:gd name="T33" fmla="*/ 198 h 446"/>
                    <a:gd name="T34" fmla="*/ 309 w 512"/>
                    <a:gd name="T35" fmla="*/ 230 h 446"/>
                    <a:gd name="T36" fmla="*/ 288 w 512"/>
                    <a:gd name="T37" fmla="*/ 305 h 446"/>
                    <a:gd name="T38" fmla="*/ 171 w 512"/>
                    <a:gd name="T39" fmla="*/ 358 h 446"/>
                    <a:gd name="T40" fmla="*/ 352 w 512"/>
                    <a:gd name="T41" fmla="*/ 369 h 446"/>
                    <a:gd name="T42" fmla="*/ 405 w 512"/>
                    <a:gd name="T43" fmla="*/ 251 h 446"/>
                    <a:gd name="T44" fmla="*/ 405 w 512"/>
                    <a:gd name="T45" fmla="*/ 166 h 446"/>
                    <a:gd name="T46" fmla="*/ 448 w 512"/>
                    <a:gd name="T47" fmla="*/ 187 h 446"/>
                    <a:gd name="T48" fmla="*/ 469 w 512"/>
                    <a:gd name="T49" fmla="*/ 251 h 446"/>
                    <a:gd name="T50" fmla="*/ 512 w 512"/>
                    <a:gd name="T51" fmla="*/ 283 h 44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w 512"/>
                    <a:gd name="T79" fmla="*/ 0 h 446"/>
                    <a:gd name="T80" fmla="*/ 512 w 512"/>
                    <a:gd name="T81" fmla="*/ 446 h 446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T78" t="T79" r="T80" b="T81"/>
                  <a:pathLst>
                    <a:path w="512" h="446">
                      <a:moveTo>
                        <a:pt x="0" y="294"/>
                      </a:moveTo>
                      <a:cubicBezTo>
                        <a:pt x="10" y="311"/>
                        <a:pt x="12" y="340"/>
                        <a:pt x="32" y="347"/>
                      </a:cubicBezTo>
                      <a:cubicBezTo>
                        <a:pt x="46" y="351"/>
                        <a:pt x="62" y="329"/>
                        <a:pt x="64" y="315"/>
                      </a:cubicBezTo>
                      <a:cubicBezTo>
                        <a:pt x="66" y="296"/>
                        <a:pt x="50" y="279"/>
                        <a:pt x="43" y="262"/>
                      </a:cubicBezTo>
                      <a:cubicBezTo>
                        <a:pt x="39" y="233"/>
                        <a:pt x="13" y="199"/>
                        <a:pt x="32" y="177"/>
                      </a:cubicBezTo>
                      <a:cubicBezTo>
                        <a:pt x="84" y="113"/>
                        <a:pt x="99" y="221"/>
                        <a:pt x="107" y="230"/>
                      </a:cubicBezTo>
                      <a:cubicBezTo>
                        <a:pt x="118" y="243"/>
                        <a:pt x="135" y="251"/>
                        <a:pt x="149" y="262"/>
                      </a:cubicBezTo>
                      <a:cubicBezTo>
                        <a:pt x="163" y="258"/>
                        <a:pt x="184" y="263"/>
                        <a:pt x="192" y="251"/>
                      </a:cubicBezTo>
                      <a:cubicBezTo>
                        <a:pt x="212" y="216"/>
                        <a:pt x="145" y="177"/>
                        <a:pt x="128" y="166"/>
                      </a:cubicBezTo>
                      <a:cubicBezTo>
                        <a:pt x="117" y="148"/>
                        <a:pt x="110" y="127"/>
                        <a:pt x="96" y="113"/>
                      </a:cubicBezTo>
                      <a:cubicBezTo>
                        <a:pt x="69" y="86"/>
                        <a:pt x="24" y="121"/>
                        <a:pt x="107" y="81"/>
                      </a:cubicBezTo>
                      <a:cubicBezTo>
                        <a:pt x="157" y="96"/>
                        <a:pt x="204" y="108"/>
                        <a:pt x="256" y="91"/>
                      </a:cubicBezTo>
                      <a:cubicBezTo>
                        <a:pt x="252" y="73"/>
                        <a:pt x="239" y="55"/>
                        <a:pt x="245" y="38"/>
                      </a:cubicBezTo>
                      <a:cubicBezTo>
                        <a:pt x="257" y="0"/>
                        <a:pt x="304" y="45"/>
                        <a:pt x="309" y="49"/>
                      </a:cubicBezTo>
                      <a:cubicBezTo>
                        <a:pt x="330" y="110"/>
                        <a:pt x="322" y="115"/>
                        <a:pt x="267" y="145"/>
                      </a:cubicBezTo>
                      <a:cubicBezTo>
                        <a:pt x="259" y="155"/>
                        <a:pt x="245" y="164"/>
                        <a:pt x="245" y="177"/>
                      </a:cubicBezTo>
                      <a:cubicBezTo>
                        <a:pt x="245" y="187"/>
                        <a:pt x="259" y="191"/>
                        <a:pt x="267" y="198"/>
                      </a:cubicBezTo>
                      <a:cubicBezTo>
                        <a:pt x="280" y="209"/>
                        <a:pt x="295" y="219"/>
                        <a:pt x="309" y="230"/>
                      </a:cubicBezTo>
                      <a:cubicBezTo>
                        <a:pt x="302" y="255"/>
                        <a:pt x="302" y="283"/>
                        <a:pt x="288" y="305"/>
                      </a:cubicBezTo>
                      <a:cubicBezTo>
                        <a:pt x="275" y="323"/>
                        <a:pt x="190" y="348"/>
                        <a:pt x="171" y="358"/>
                      </a:cubicBezTo>
                      <a:cubicBezTo>
                        <a:pt x="198" y="446"/>
                        <a:pt x="284" y="389"/>
                        <a:pt x="352" y="369"/>
                      </a:cubicBezTo>
                      <a:cubicBezTo>
                        <a:pt x="371" y="328"/>
                        <a:pt x="380" y="288"/>
                        <a:pt x="405" y="251"/>
                      </a:cubicBezTo>
                      <a:cubicBezTo>
                        <a:pt x="402" y="240"/>
                        <a:pt x="380" y="176"/>
                        <a:pt x="405" y="166"/>
                      </a:cubicBezTo>
                      <a:cubicBezTo>
                        <a:pt x="419" y="159"/>
                        <a:pt x="433" y="180"/>
                        <a:pt x="448" y="187"/>
                      </a:cubicBezTo>
                      <a:cubicBezTo>
                        <a:pt x="455" y="208"/>
                        <a:pt x="455" y="233"/>
                        <a:pt x="469" y="251"/>
                      </a:cubicBezTo>
                      <a:cubicBezTo>
                        <a:pt x="479" y="265"/>
                        <a:pt x="498" y="270"/>
                        <a:pt x="512" y="283"/>
                      </a:cubicBezTo>
                    </a:path>
                  </a:pathLst>
                </a:custGeom>
                <a:noFill/>
                <a:ln w="9525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10" name="Group 401"/>
            <p:cNvGrpSpPr>
              <a:grpSpLocks noChangeAspect="1"/>
            </p:cNvGrpSpPr>
            <p:nvPr/>
          </p:nvGrpSpPr>
          <p:grpSpPr bwMode="auto">
            <a:xfrm rot="5400000">
              <a:off x="1935486" y="3761258"/>
              <a:ext cx="568325" cy="623888"/>
              <a:chOff x="1008" y="336"/>
              <a:chExt cx="608" cy="638"/>
            </a:xfrm>
          </p:grpSpPr>
          <p:grpSp>
            <p:nvGrpSpPr>
              <p:cNvPr id="11" name="Group 402"/>
              <p:cNvGrpSpPr>
                <a:grpSpLocks noChangeAspect="1"/>
              </p:cNvGrpSpPr>
              <p:nvPr/>
            </p:nvGrpSpPr>
            <p:grpSpPr bwMode="auto">
              <a:xfrm>
                <a:off x="1104" y="384"/>
                <a:ext cx="512" cy="590"/>
                <a:chOff x="1104" y="384"/>
                <a:chExt cx="512" cy="590"/>
              </a:xfrm>
            </p:grpSpPr>
            <p:sp>
              <p:nvSpPr>
                <p:cNvPr id="50239" name="Freeform 403"/>
                <p:cNvSpPr>
                  <a:spLocks noChangeAspect="1"/>
                </p:cNvSpPr>
                <p:nvPr/>
              </p:nvSpPr>
              <p:spPr bwMode="auto">
                <a:xfrm>
                  <a:off x="1104" y="384"/>
                  <a:ext cx="512" cy="446"/>
                </a:xfrm>
                <a:custGeom>
                  <a:avLst/>
                  <a:gdLst>
                    <a:gd name="T0" fmla="*/ 0 w 512"/>
                    <a:gd name="T1" fmla="*/ 294 h 446"/>
                    <a:gd name="T2" fmla="*/ 32 w 512"/>
                    <a:gd name="T3" fmla="*/ 347 h 446"/>
                    <a:gd name="T4" fmla="*/ 64 w 512"/>
                    <a:gd name="T5" fmla="*/ 315 h 446"/>
                    <a:gd name="T6" fmla="*/ 43 w 512"/>
                    <a:gd name="T7" fmla="*/ 262 h 446"/>
                    <a:gd name="T8" fmla="*/ 32 w 512"/>
                    <a:gd name="T9" fmla="*/ 177 h 446"/>
                    <a:gd name="T10" fmla="*/ 107 w 512"/>
                    <a:gd name="T11" fmla="*/ 230 h 446"/>
                    <a:gd name="T12" fmla="*/ 149 w 512"/>
                    <a:gd name="T13" fmla="*/ 262 h 446"/>
                    <a:gd name="T14" fmla="*/ 192 w 512"/>
                    <a:gd name="T15" fmla="*/ 251 h 446"/>
                    <a:gd name="T16" fmla="*/ 128 w 512"/>
                    <a:gd name="T17" fmla="*/ 166 h 446"/>
                    <a:gd name="T18" fmla="*/ 96 w 512"/>
                    <a:gd name="T19" fmla="*/ 113 h 446"/>
                    <a:gd name="T20" fmla="*/ 107 w 512"/>
                    <a:gd name="T21" fmla="*/ 81 h 446"/>
                    <a:gd name="T22" fmla="*/ 256 w 512"/>
                    <a:gd name="T23" fmla="*/ 91 h 446"/>
                    <a:gd name="T24" fmla="*/ 245 w 512"/>
                    <a:gd name="T25" fmla="*/ 38 h 446"/>
                    <a:gd name="T26" fmla="*/ 309 w 512"/>
                    <a:gd name="T27" fmla="*/ 49 h 446"/>
                    <a:gd name="T28" fmla="*/ 267 w 512"/>
                    <a:gd name="T29" fmla="*/ 145 h 446"/>
                    <a:gd name="T30" fmla="*/ 245 w 512"/>
                    <a:gd name="T31" fmla="*/ 177 h 446"/>
                    <a:gd name="T32" fmla="*/ 267 w 512"/>
                    <a:gd name="T33" fmla="*/ 198 h 446"/>
                    <a:gd name="T34" fmla="*/ 309 w 512"/>
                    <a:gd name="T35" fmla="*/ 230 h 446"/>
                    <a:gd name="T36" fmla="*/ 288 w 512"/>
                    <a:gd name="T37" fmla="*/ 305 h 446"/>
                    <a:gd name="T38" fmla="*/ 171 w 512"/>
                    <a:gd name="T39" fmla="*/ 358 h 446"/>
                    <a:gd name="T40" fmla="*/ 352 w 512"/>
                    <a:gd name="T41" fmla="*/ 369 h 446"/>
                    <a:gd name="T42" fmla="*/ 405 w 512"/>
                    <a:gd name="T43" fmla="*/ 251 h 446"/>
                    <a:gd name="T44" fmla="*/ 405 w 512"/>
                    <a:gd name="T45" fmla="*/ 166 h 446"/>
                    <a:gd name="T46" fmla="*/ 448 w 512"/>
                    <a:gd name="T47" fmla="*/ 187 h 446"/>
                    <a:gd name="T48" fmla="*/ 469 w 512"/>
                    <a:gd name="T49" fmla="*/ 251 h 446"/>
                    <a:gd name="T50" fmla="*/ 512 w 512"/>
                    <a:gd name="T51" fmla="*/ 283 h 44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w 512"/>
                    <a:gd name="T79" fmla="*/ 0 h 446"/>
                    <a:gd name="T80" fmla="*/ 512 w 512"/>
                    <a:gd name="T81" fmla="*/ 446 h 446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T78" t="T79" r="T80" b="T81"/>
                  <a:pathLst>
                    <a:path w="512" h="446">
                      <a:moveTo>
                        <a:pt x="0" y="294"/>
                      </a:moveTo>
                      <a:cubicBezTo>
                        <a:pt x="10" y="311"/>
                        <a:pt x="12" y="340"/>
                        <a:pt x="32" y="347"/>
                      </a:cubicBezTo>
                      <a:cubicBezTo>
                        <a:pt x="46" y="351"/>
                        <a:pt x="62" y="329"/>
                        <a:pt x="64" y="315"/>
                      </a:cubicBezTo>
                      <a:cubicBezTo>
                        <a:pt x="66" y="296"/>
                        <a:pt x="50" y="279"/>
                        <a:pt x="43" y="262"/>
                      </a:cubicBezTo>
                      <a:cubicBezTo>
                        <a:pt x="39" y="233"/>
                        <a:pt x="13" y="199"/>
                        <a:pt x="32" y="177"/>
                      </a:cubicBezTo>
                      <a:cubicBezTo>
                        <a:pt x="84" y="113"/>
                        <a:pt x="99" y="221"/>
                        <a:pt x="107" y="230"/>
                      </a:cubicBezTo>
                      <a:cubicBezTo>
                        <a:pt x="118" y="243"/>
                        <a:pt x="135" y="251"/>
                        <a:pt x="149" y="262"/>
                      </a:cubicBezTo>
                      <a:cubicBezTo>
                        <a:pt x="163" y="258"/>
                        <a:pt x="184" y="263"/>
                        <a:pt x="192" y="251"/>
                      </a:cubicBezTo>
                      <a:cubicBezTo>
                        <a:pt x="212" y="216"/>
                        <a:pt x="145" y="177"/>
                        <a:pt x="128" y="166"/>
                      </a:cubicBezTo>
                      <a:cubicBezTo>
                        <a:pt x="117" y="148"/>
                        <a:pt x="110" y="127"/>
                        <a:pt x="96" y="113"/>
                      </a:cubicBezTo>
                      <a:cubicBezTo>
                        <a:pt x="69" y="86"/>
                        <a:pt x="24" y="121"/>
                        <a:pt x="107" y="81"/>
                      </a:cubicBezTo>
                      <a:cubicBezTo>
                        <a:pt x="157" y="96"/>
                        <a:pt x="204" y="108"/>
                        <a:pt x="256" y="91"/>
                      </a:cubicBezTo>
                      <a:cubicBezTo>
                        <a:pt x="252" y="73"/>
                        <a:pt x="239" y="55"/>
                        <a:pt x="245" y="38"/>
                      </a:cubicBezTo>
                      <a:cubicBezTo>
                        <a:pt x="257" y="0"/>
                        <a:pt x="304" y="45"/>
                        <a:pt x="309" y="49"/>
                      </a:cubicBezTo>
                      <a:cubicBezTo>
                        <a:pt x="330" y="110"/>
                        <a:pt x="322" y="115"/>
                        <a:pt x="267" y="145"/>
                      </a:cubicBezTo>
                      <a:cubicBezTo>
                        <a:pt x="259" y="155"/>
                        <a:pt x="245" y="164"/>
                        <a:pt x="245" y="177"/>
                      </a:cubicBezTo>
                      <a:cubicBezTo>
                        <a:pt x="245" y="187"/>
                        <a:pt x="259" y="191"/>
                        <a:pt x="267" y="198"/>
                      </a:cubicBezTo>
                      <a:cubicBezTo>
                        <a:pt x="280" y="209"/>
                        <a:pt x="295" y="219"/>
                        <a:pt x="309" y="230"/>
                      </a:cubicBezTo>
                      <a:cubicBezTo>
                        <a:pt x="302" y="255"/>
                        <a:pt x="302" y="283"/>
                        <a:pt x="288" y="305"/>
                      </a:cubicBezTo>
                      <a:cubicBezTo>
                        <a:pt x="275" y="323"/>
                        <a:pt x="190" y="348"/>
                        <a:pt x="171" y="358"/>
                      </a:cubicBezTo>
                      <a:cubicBezTo>
                        <a:pt x="198" y="446"/>
                        <a:pt x="284" y="389"/>
                        <a:pt x="352" y="369"/>
                      </a:cubicBezTo>
                      <a:cubicBezTo>
                        <a:pt x="371" y="328"/>
                        <a:pt x="380" y="288"/>
                        <a:pt x="405" y="251"/>
                      </a:cubicBezTo>
                      <a:cubicBezTo>
                        <a:pt x="402" y="240"/>
                        <a:pt x="380" y="176"/>
                        <a:pt x="405" y="166"/>
                      </a:cubicBezTo>
                      <a:cubicBezTo>
                        <a:pt x="419" y="159"/>
                        <a:pt x="433" y="180"/>
                        <a:pt x="448" y="187"/>
                      </a:cubicBezTo>
                      <a:cubicBezTo>
                        <a:pt x="455" y="208"/>
                        <a:pt x="455" y="233"/>
                        <a:pt x="469" y="251"/>
                      </a:cubicBezTo>
                      <a:cubicBezTo>
                        <a:pt x="479" y="265"/>
                        <a:pt x="498" y="270"/>
                        <a:pt x="512" y="283"/>
                      </a:cubicBezTo>
                    </a:path>
                  </a:pathLst>
                </a:custGeom>
                <a:noFill/>
                <a:ln w="9525">
                  <a:solidFill>
                    <a:srgbClr val="FF99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50240" name="Freeform 404"/>
                <p:cNvSpPr>
                  <a:spLocks noChangeAspect="1"/>
                </p:cNvSpPr>
                <p:nvPr/>
              </p:nvSpPr>
              <p:spPr bwMode="auto">
                <a:xfrm>
                  <a:off x="1104" y="528"/>
                  <a:ext cx="512" cy="446"/>
                </a:xfrm>
                <a:custGeom>
                  <a:avLst/>
                  <a:gdLst>
                    <a:gd name="T0" fmla="*/ 0 w 512"/>
                    <a:gd name="T1" fmla="*/ 294 h 446"/>
                    <a:gd name="T2" fmla="*/ 32 w 512"/>
                    <a:gd name="T3" fmla="*/ 347 h 446"/>
                    <a:gd name="T4" fmla="*/ 64 w 512"/>
                    <a:gd name="T5" fmla="*/ 315 h 446"/>
                    <a:gd name="T6" fmla="*/ 43 w 512"/>
                    <a:gd name="T7" fmla="*/ 262 h 446"/>
                    <a:gd name="T8" fmla="*/ 32 w 512"/>
                    <a:gd name="T9" fmla="*/ 177 h 446"/>
                    <a:gd name="T10" fmla="*/ 107 w 512"/>
                    <a:gd name="T11" fmla="*/ 230 h 446"/>
                    <a:gd name="T12" fmla="*/ 149 w 512"/>
                    <a:gd name="T13" fmla="*/ 262 h 446"/>
                    <a:gd name="T14" fmla="*/ 192 w 512"/>
                    <a:gd name="T15" fmla="*/ 251 h 446"/>
                    <a:gd name="T16" fmla="*/ 128 w 512"/>
                    <a:gd name="T17" fmla="*/ 166 h 446"/>
                    <a:gd name="T18" fmla="*/ 96 w 512"/>
                    <a:gd name="T19" fmla="*/ 113 h 446"/>
                    <a:gd name="T20" fmla="*/ 107 w 512"/>
                    <a:gd name="T21" fmla="*/ 81 h 446"/>
                    <a:gd name="T22" fmla="*/ 256 w 512"/>
                    <a:gd name="T23" fmla="*/ 91 h 446"/>
                    <a:gd name="T24" fmla="*/ 245 w 512"/>
                    <a:gd name="T25" fmla="*/ 38 h 446"/>
                    <a:gd name="T26" fmla="*/ 309 w 512"/>
                    <a:gd name="T27" fmla="*/ 49 h 446"/>
                    <a:gd name="T28" fmla="*/ 267 w 512"/>
                    <a:gd name="T29" fmla="*/ 145 h 446"/>
                    <a:gd name="T30" fmla="*/ 245 w 512"/>
                    <a:gd name="T31" fmla="*/ 177 h 446"/>
                    <a:gd name="T32" fmla="*/ 267 w 512"/>
                    <a:gd name="T33" fmla="*/ 198 h 446"/>
                    <a:gd name="T34" fmla="*/ 309 w 512"/>
                    <a:gd name="T35" fmla="*/ 230 h 446"/>
                    <a:gd name="T36" fmla="*/ 288 w 512"/>
                    <a:gd name="T37" fmla="*/ 305 h 446"/>
                    <a:gd name="T38" fmla="*/ 171 w 512"/>
                    <a:gd name="T39" fmla="*/ 358 h 446"/>
                    <a:gd name="T40" fmla="*/ 352 w 512"/>
                    <a:gd name="T41" fmla="*/ 369 h 446"/>
                    <a:gd name="T42" fmla="*/ 405 w 512"/>
                    <a:gd name="T43" fmla="*/ 251 h 446"/>
                    <a:gd name="T44" fmla="*/ 405 w 512"/>
                    <a:gd name="T45" fmla="*/ 166 h 446"/>
                    <a:gd name="T46" fmla="*/ 448 w 512"/>
                    <a:gd name="T47" fmla="*/ 187 h 446"/>
                    <a:gd name="T48" fmla="*/ 469 w 512"/>
                    <a:gd name="T49" fmla="*/ 251 h 446"/>
                    <a:gd name="T50" fmla="*/ 512 w 512"/>
                    <a:gd name="T51" fmla="*/ 283 h 44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w 512"/>
                    <a:gd name="T79" fmla="*/ 0 h 446"/>
                    <a:gd name="T80" fmla="*/ 512 w 512"/>
                    <a:gd name="T81" fmla="*/ 446 h 446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T78" t="T79" r="T80" b="T81"/>
                  <a:pathLst>
                    <a:path w="512" h="446">
                      <a:moveTo>
                        <a:pt x="0" y="294"/>
                      </a:moveTo>
                      <a:cubicBezTo>
                        <a:pt x="10" y="311"/>
                        <a:pt x="12" y="340"/>
                        <a:pt x="32" y="347"/>
                      </a:cubicBezTo>
                      <a:cubicBezTo>
                        <a:pt x="46" y="351"/>
                        <a:pt x="62" y="329"/>
                        <a:pt x="64" y="315"/>
                      </a:cubicBezTo>
                      <a:cubicBezTo>
                        <a:pt x="66" y="296"/>
                        <a:pt x="50" y="279"/>
                        <a:pt x="43" y="262"/>
                      </a:cubicBezTo>
                      <a:cubicBezTo>
                        <a:pt x="39" y="233"/>
                        <a:pt x="13" y="199"/>
                        <a:pt x="32" y="177"/>
                      </a:cubicBezTo>
                      <a:cubicBezTo>
                        <a:pt x="84" y="113"/>
                        <a:pt x="99" y="221"/>
                        <a:pt x="107" y="230"/>
                      </a:cubicBezTo>
                      <a:cubicBezTo>
                        <a:pt x="118" y="243"/>
                        <a:pt x="135" y="251"/>
                        <a:pt x="149" y="262"/>
                      </a:cubicBezTo>
                      <a:cubicBezTo>
                        <a:pt x="163" y="258"/>
                        <a:pt x="184" y="263"/>
                        <a:pt x="192" y="251"/>
                      </a:cubicBezTo>
                      <a:cubicBezTo>
                        <a:pt x="212" y="216"/>
                        <a:pt x="145" y="177"/>
                        <a:pt x="128" y="166"/>
                      </a:cubicBezTo>
                      <a:cubicBezTo>
                        <a:pt x="117" y="148"/>
                        <a:pt x="110" y="127"/>
                        <a:pt x="96" y="113"/>
                      </a:cubicBezTo>
                      <a:cubicBezTo>
                        <a:pt x="69" y="86"/>
                        <a:pt x="24" y="121"/>
                        <a:pt x="107" y="81"/>
                      </a:cubicBezTo>
                      <a:cubicBezTo>
                        <a:pt x="157" y="96"/>
                        <a:pt x="204" y="108"/>
                        <a:pt x="256" y="91"/>
                      </a:cubicBezTo>
                      <a:cubicBezTo>
                        <a:pt x="252" y="73"/>
                        <a:pt x="239" y="55"/>
                        <a:pt x="245" y="38"/>
                      </a:cubicBezTo>
                      <a:cubicBezTo>
                        <a:pt x="257" y="0"/>
                        <a:pt x="304" y="45"/>
                        <a:pt x="309" y="49"/>
                      </a:cubicBezTo>
                      <a:cubicBezTo>
                        <a:pt x="330" y="110"/>
                        <a:pt x="322" y="115"/>
                        <a:pt x="267" y="145"/>
                      </a:cubicBezTo>
                      <a:cubicBezTo>
                        <a:pt x="259" y="155"/>
                        <a:pt x="245" y="164"/>
                        <a:pt x="245" y="177"/>
                      </a:cubicBezTo>
                      <a:cubicBezTo>
                        <a:pt x="245" y="187"/>
                        <a:pt x="259" y="191"/>
                        <a:pt x="267" y="198"/>
                      </a:cubicBezTo>
                      <a:cubicBezTo>
                        <a:pt x="280" y="209"/>
                        <a:pt x="295" y="219"/>
                        <a:pt x="309" y="230"/>
                      </a:cubicBezTo>
                      <a:cubicBezTo>
                        <a:pt x="302" y="255"/>
                        <a:pt x="302" y="283"/>
                        <a:pt x="288" y="305"/>
                      </a:cubicBezTo>
                      <a:cubicBezTo>
                        <a:pt x="275" y="323"/>
                        <a:pt x="190" y="348"/>
                        <a:pt x="171" y="358"/>
                      </a:cubicBezTo>
                      <a:cubicBezTo>
                        <a:pt x="198" y="446"/>
                        <a:pt x="284" y="389"/>
                        <a:pt x="352" y="369"/>
                      </a:cubicBezTo>
                      <a:cubicBezTo>
                        <a:pt x="371" y="328"/>
                        <a:pt x="380" y="288"/>
                        <a:pt x="405" y="251"/>
                      </a:cubicBezTo>
                      <a:cubicBezTo>
                        <a:pt x="402" y="240"/>
                        <a:pt x="380" y="176"/>
                        <a:pt x="405" y="166"/>
                      </a:cubicBezTo>
                      <a:cubicBezTo>
                        <a:pt x="419" y="159"/>
                        <a:pt x="433" y="180"/>
                        <a:pt x="448" y="187"/>
                      </a:cubicBezTo>
                      <a:cubicBezTo>
                        <a:pt x="455" y="208"/>
                        <a:pt x="455" y="233"/>
                        <a:pt x="469" y="251"/>
                      </a:cubicBezTo>
                      <a:cubicBezTo>
                        <a:pt x="479" y="265"/>
                        <a:pt x="498" y="270"/>
                        <a:pt x="512" y="283"/>
                      </a:cubicBezTo>
                    </a:path>
                  </a:pathLst>
                </a:custGeom>
                <a:noFill/>
                <a:ln w="9525">
                  <a:solidFill>
                    <a:srgbClr val="FF99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2" name="Group 405"/>
              <p:cNvGrpSpPr>
                <a:grpSpLocks noChangeAspect="1"/>
              </p:cNvGrpSpPr>
              <p:nvPr/>
            </p:nvGrpSpPr>
            <p:grpSpPr bwMode="auto">
              <a:xfrm flipH="1">
                <a:off x="1008" y="336"/>
                <a:ext cx="512" cy="590"/>
                <a:chOff x="1104" y="384"/>
                <a:chExt cx="512" cy="590"/>
              </a:xfrm>
            </p:grpSpPr>
            <p:sp>
              <p:nvSpPr>
                <p:cNvPr id="50237" name="Freeform 406"/>
                <p:cNvSpPr>
                  <a:spLocks noChangeAspect="1"/>
                </p:cNvSpPr>
                <p:nvPr/>
              </p:nvSpPr>
              <p:spPr bwMode="auto">
                <a:xfrm>
                  <a:off x="1104" y="384"/>
                  <a:ext cx="512" cy="446"/>
                </a:xfrm>
                <a:custGeom>
                  <a:avLst/>
                  <a:gdLst>
                    <a:gd name="T0" fmla="*/ 0 w 512"/>
                    <a:gd name="T1" fmla="*/ 294 h 446"/>
                    <a:gd name="T2" fmla="*/ 32 w 512"/>
                    <a:gd name="T3" fmla="*/ 347 h 446"/>
                    <a:gd name="T4" fmla="*/ 64 w 512"/>
                    <a:gd name="T5" fmla="*/ 315 h 446"/>
                    <a:gd name="T6" fmla="*/ 43 w 512"/>
                    <a:gd name="T7" fmla="*/ 262 h 446"/>
                    <a:gd name="T8" fmla="*/ 32 w 512"/>
                    <a:gd name="T9" fmla="*/ 177 h 446"/>
                    <a:gd name="T10" fmla="*/ 107 w 512"/>
                    <a:gd name="T11" fmla="*/ 230 h 446"/>
                    <a:gd name="T12" fmla="*/ 149 w 512"/>
                    <a:gd name="T13" fmla="*/ 262 h 446"/>
                    <a:gd name="T14" fmla="*/ 192 w 512"/>
                    <a:gd name="T15" fmla="*/ 251 h 446"/>
                    <a:gd name="T16" fmla="*/ 128 w 512"/>
                    <a:gd name="T17" fmla="*/ 166 h 446"/>
                    <a:gd name="T18" fmla="*/ 96 w 512"/>
                    <a:gd name="T19" fmla="*/ 113 h 446"/>
                    <a:gd name="T20" fmla="*/ 107 w 512"/>
                    <a:gd name="T21" fmla="*/ 81 h 446"/>
                    <a:gd name="T22" fmla="*/ 256 w 512"/>
                    <a:gd name="T23" fmla="*/ 91 h 446"/>
                    <a:gd name="T24" fmla="*/ 245 w 512"/>
                    <a:gd name="T25" fmla="*/ 38 h 446"/>
                    <a:gd name="T26" fmla="*/ 309 w 512"/>
                    <a:gd name="T27" fmla="*/ 49 h 446"/>
                    <a:gd name="T28" fmla="*/ 267 w 512"/>
                    <a:gd name="T29" fmla="*/ 145 h 446"/>
                    <a:gd name="T30" fmla="*/ 245 w 512"/>
                    <a:gd name="T31" fmla="*/ 177 h 446"/>
                    <a:gd name="T32" fmla="*/ 267 w 512"/>
                    <a:gd name="T33" fmla="*/ 198 h 446"/>
                    <a:gd name="T34" fmla="*/ 309 w 512"/>
                    <a:gd name="T35" fmla="*/ 230 h 446"/>
                    <a:gd name="T36" fmla="*/ 288 w 512"/>
                    <a:gd name="T37" fmla="*/ 305 h 446"/>
                    <a:gd name="T38" fmla="*/ 171 w 512"/>
                    <a:gd name="T39" fmla="*/ 358 h 446"/>
                    <a:gd name="T40" fmla="*/ 352 w 512"/>
                    <a:gd name="T41" fmla="*/ 369 h 446"/>
                    <a:gd name="T42" fmla="*/ 405 w 512"/>
                    <a:gd name="T43" fmla="*/ 251 h 446"/>
                    <a:gd name="T44" fmla="*/ 405 w 512"/>
                    <a:gd name="T45" fmla="*/ 166 h 446"/>
                    <a:gd name="T46" fmla="*/ 448 w 512"/>
                    <a:gd name="T47" fmla="*/ 187 h 446"/>
                    <a:gd name="T48" fmla="*/ 469 w 512"/>
                    <a:gd name="T49" fmla="*/ 251 h 446"/>
                    <a:gd name="T50" fmla="*/ 512 w 512"/>
                    <a:gd name="T51" fmla="*/ 283 h 44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w 512"/>
                    <a:gd name="T79" fmla="*/ 0 h 446"/>
                    <a:gd name="T80" fmla="*/ 512 w 512"/>
                    <a:gd name="T81" fmla="*/ 446 h 446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T78" t="T79" r="T80" b="T81"/>
                  <a:pathLst>
                    <a:path w="512" h="446">
                      <a:moveTo>
                        <a:pt x="0" y="294"/>
                      </a:moveTo>
                      <a:cubicBezTo>
                        <a:pt x="10" y="311"/>
                        <a:pt x="12" y="340"/>
                        <a:pt x="32" y="347"/>
                      </a:cubicBezTo>
                      <a:cubicBezTo>
                        <a:pt x="46" y="351"/>
                        <a:pt x="62" y="329"/>
                        <a:pt x="64" y="315"/>
                      </a:cubicBezTo>
                      <a:cubicBezTo>
                        <a:pt x="66" y="296"/>
                        <a:pt x="50" y="279"/>
                        <a:pt x="43" y="262"/>
                      </a:cubicBezTo>
                      <a:cubicBezTo>
                        <a:pt x="39" y="233"/>
                        <a:pt x="13" y="199"/>
                        <a:pt x="32" y="177"/>
                      </a:cubicBezTo>
                      <a:cubicBezTo>
                        <a:pt x="84" y="113"/>
                        <a:pt x="99" y="221"/>
                        <a:pt x="107" y="230"/>
                      </a:cubicBezTo>
                      <a:cubicBezTo>
                        <a:pt x="118" y="243"/>
                        <a:pt x="135" y="251"/>
                        <a:pt x="149" y="262"/>
                      </a:cubicBezTo>
                      <a:cubicBezTo>
                        <a:pt x="163" y="258"/>
                        <a:pt x="184" y="263"/>
                        <a:pt x="192" y="251"/>
                      </a:cubicBezTo>
                      <a:cubicBezTo>
                        <a:pt x="212" y="216"/>
                        <a:pt x="145" y="177"/>
                        <a:pt x="128" y="166"/>
                      </a:cubicBezTo>
                      <a:cubicBezTo>
                        <a:pt x="117" y="148"/>
                        <a:pt x="110" y="127"/>
                        <a:pt x="96" y="113"/>
                      </a:cubicBezTo>
                      <a:cubicBezTo>
                        <a:pt x="69" y="86"/>
                        <a:pt x="24" y="121"/>
                        <a:pt x="107" y="81"/>
                      </a:cubicBezTo>
                      <a:cubicBezTo>
                        <a:pt x="157" y="96"/>
                        <a:pt x="204" y="108"/>
                        <a:pt x="256" y="91"/>
                      </a:cubicBezTo>
                      <a:cubicBezTo>
                        <a:pt x="252" y="73"/>
                        <a:pt x="239" y="55"/>
                        <a:pt x="245" y="38"/>
                      </a:cubicBezTo>
                      <a:cubicBezTo>
                        <a:pt x="257" y="0"/>
                        <a:pt x="304" y="45"/>
                        <a:pt x="309" y="49"/>
                      </a:cubicBezTo>
                      <a:cubicBezTo>
                        <a:pt x="330" y="110"/>
                        <a:pt x="322" y="115"/>
                        <a:pt x="267" y="145"/>
                      </a:cubicBezTo>
                      <a:cubicBezTo>
                        <a:pt x="259" y="155"/>
                        <a:pt x="245" y="164"/>
                        <a:pt x="245" y="177"/>
                      </a:cubicBezTo>
                      <a:cubicBezTo>
                        <a:pt x="245" y="187"/>
                        <a:pt x="259" y="191"/>
                        <a:pt x="267" y="198"/>
                      </a:cubicBezTo>
                      <a:cubicBezTo>
                        <a:pt x="280" y="209"/>
                        <a:pt x="295" y="219"/>
                        <a:pt x="309" y="230"/>
                      </a:cubicBezTo>
                      <a:cubicBezTo>
                        <a:pt x="302" y="255"/>
                        <a:pt x="302" y="283"/>
                        <a:pt x="288" y="305"/>
                      </a:cubicBezTo>
                      <a:cubicBezTo>
                        <a:pt x="275" y="323"/>
                        <a:pt x="190" y="348"/>
                        <a:pt x="171" y="358"/>
                      </a:cubicBezTo>
                      <a:cubicBezTo>
                        <a:pt x="198" y="446"/>
                        <a:pt x="284" y="389"/>
                        <a:pt x="352" y="369"/>
                      </a:cubicBezTo>
                      <a:cubicBezTo>
                        <a:pt x="371" y="328"/>
                        <a:pt x="380" y="288"/>
                        <a:pt x="405" y="251"/>
                      </a:cubicBezTo>
                      <a:cubicBezTo>
                        <a:pt x="402" y="240"/>
                        <a:pt x="380" y="176"/>
                        <a:pt x="405" y="166"/>
                      </a:cubicBezTo>
                      <a:cubicBezTo>
                        <a:pt x="419" y="159"/>
                        <a:pt x="433" y="180"/>
                        <a:pt x="448" y="187"/>
                      </a:cubicBezTo>
                      <a:cubicBezTo>
                        <a:pt x="455" y="208"/>
                        <a:pt x="455" y="233"/>
                        <a:pt x="469" y="251"/>
                      </a:cubicBezTo>
                      <a:cubicBezTo>
                        <a:pt x="479" y="265"/>
                        <a:pt x="498" y="270"/>
                        <a:pt x="512" y="283"/>
                      </a:cubicBezTo>
                    </a:path>
                  </a:pathLst>
                </a:custGeom>
                <a:noFill/>
                <a:ln w="9525">
                  <a:solidFill>
                    <a:srgbClr val="FF99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50238" name="Freeform 407"/>
                <p:cNvSpPr>
                  <a:spLocks noChangeAspect="1"/>
                </p:cNvSpPr>
                <p:nvPr/>
              </p:nvSpPr>
              <p:spPr bwMode="auto">
                <a:xfrm>
                  <a:off x="1104" y="528"/>
                  <a:ext cx="512" cy="446"/>
                </a:xfrm>
                <a:custGeom>
                  <a:avLst/>
                  <a:gdLst>
                    <a:gd name="T0" fmla="*/ 0 w 512"/>
                    <a:gd name="T1" fmla="*/ 294 h 446"/>
                    <a:gd name="T2" fmla="*/ 32 w 512"/>
                    <a:gd name="T3" fmla="*/ 347 h 446"/>
                    <a:gd name="T4" fmla="*/ 64 w 512"/>
                    <a:gd name="T5" fmla="*/ 315 h 446"/>
                    <a:gd name="T6" fmla="*/ 43 w 512"/>
                    <a:gd name="T7" fmla="*/ 262 h 446"/>
                    <a:gd name="T8" fmla="*/ 32 w 512"/>
                    <a:gd name="T9" fmla="*/ 177 h 446"/>
                    <a:gd name="T10" fmla="*/ 107 w 512"/>
                    <a:gd name="T11" fmla="*/ 230 h 446"/>
                    <a:gd name="T12" fmla="*/ 149 w 512"/>
                    <a:gd name="T13" fmla="*/ 262 h 446"/>
                    <a:gd name="T14" fmla="*/ 192 w 512"/>
                    <a:gd name="T15" fmla="*/ 251 h 446"/>
                    <a:gd name="T16" fmla="*/ 128 w 512"/>
                    <a:gd name="T17" fmla="*/ 166 h 446"/>
                    <a:gd name="T18" fmla="*/ 96 w 512"/>
                    <a:gd name="T19" fmla="*/ 113 h 446"/>
                    <a:gd name="T20" fmla="*/ 107 w 512"/>
                    <a:gd name="T21" fmla="*/ 81 h 446"/>
                    <a:gd name="T22" fmla="*/ 256 w 512"/>
                    <a:gd name="T23" fmla="*/ 91 h 446"/>
                    <a:gd name="T24" fmla="*/ 245 w 512"/>
                    <a:gd name="T25" fmla="*/ 38 h 446"/>
                    <a:gd name="T26" fmla="*/ 309 w 512"/>
                    <a:gd name="T27" fmla="*/ 49 h 446"/>
                    <a:gd name="T28" fmla="*/ 267 w 512"/>
                    <a:gd name="T29" fmla="*/ 145 h 446"/>
                    <a:gd name="T30" fmla="*/ 245 w 512"/>
                    <a:gd name="T31" fmla="*/ 177 h 446"/>
                    <a:gd name="T32" fmla="*/ 267 w 512"/>
                    <a:gd name="T33" fmla="*/ 198 h 446"/>
                    <a:gd name="T34" fmla="*/ 309 w 512"/>
                    <a:gd name="T35" fmla="*/ 230 h 446"/>
                    <a:gd name="T36" fmla="*/ 288 w 512"/>
                    <a:gd name="T37" fmla="*/ 305 h 446"/>
                    <a:gd name="T38" fmla="*/ 171 w 512"/>
                    <a:gd name="T39" fmla="*/ 358 h 446"/>
                    <a:gd name="T40" fmla="*/ 352 w 512"/>
                    <a:gd name="T41" fmla="*/ 369 h 446"/>
                    <a:gd name="T42" fmla="*/ 405 w 512"/>
                    <a:gd name="T43" fmla="*/ 251 h 446"/>
                    <a:gd name="T44" fmla="*/ 405 w 512"/>
                    <a:gd name="T45" fmla="*/ 166 h 446"/>
                    <a:gd name="T46" fmla="*/ 448 w 512"/>
                    <a:gd name="T47" fmla="*/ 187 h 446"/>
                    <a:gd name="T48" fmla="*/ 469 w 512"/>
                    <a:gd name="T49" fmla="*/ 251 h 446"/>
                    <a:gd name="T50" fmla="*/ 512 w 512"/>
                    <a:gd name="T51" fmla="*/ 283 h 44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w 512"/>
                    <a:gd name="T79" fmla="*/ 0 h 446"/>
                    <a:gd name="T80" fmla="*/ 512 w 512"/>
                    <a:gd name="T81" fmla="*/ 446 h 446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T78" t="T79" r="T80" b="T81"/>
                  <a:pathLst>
                    <a:path w="512" h="446">
                      <a:moveTo>
                        <a:pt x="0" y="294"/>
                      </a:moveTo>
                      <a:cubicBezTo>
                        <a:pt x="10" y="311"/>
                        <a:pt x="12" y="340"/>
                        <a:pt x="32" y="347"/>
                      </a:cubicBezTo>
                      <a:cubicBezTo>
                        <a:pt x="46" y="351"/>
                        <a:pt x="62" y="329"/>
                        <a:pt x="64" y="315"/>
                      </a:cubicBezTo>
                      <a:cubicBezTo>
                        <a:pt x="66" y="296"/>
                        <a:pt x="50" y="279"/>
                        <a:pt x="43" y="262"/>
                      </a:cubicBezTo>
                      <a:cubicBezTo>
                        <a:pt x="39" y="233"/>
                        <a:pt x="13" y="199"/>
                        <a:pt x="32" y="177"/>
                      </a:cubicBezTo>
                      <a:cubicBezTo>
                        <a:pt x="84" y="113"/>
                        <a:pt x="99" y="221"/>
                        <a:pt x="107" y="230"/>
                      </a:cubicBezTo>
                      <a:cubicBezTo>
                        <a:pt x="118" y="243"/>
                        <a:pt x="135" y="251"/>
                        <a:pt x="149" y="262"/>
                      </a:cubicBezTo>
                      <a:cubicBezTo>
                        <a:pt x="163" y="258"/>
                        <a:pt x="184" y="263"/>
                        <a:pt x="192" y="251"/>
                      </a:cubicBezTo>
                      <a:cubicBezTo>
                        <a:pt x="212" y="216"/>
                        <a:pt x="145" y="177"/>
                        <a:pt x="128" y="166"/>
                      </a:cubicBezTo>
                      <a:cubicBezTo>
                        <a:pt x="117" y="148"/>
                        <a:pt x="110" y="127"/>
                        <a:pt x="96" y="113"/>
                      </a:cubicBezTo>
                      <a:cubicBezTo>
                        <a:pt x="69" y="86"/>
                        <a:pt x="24" y="121"/>
                        <a:pt x="107" y="81"/>
                      </a:cubicBezTo>
                      <a:cubicBezTo>
                        <a:pt x="157" y="96"/>
                        <a:pt x="204" y="108"/>
                        <a:pt x="256" y="91"/>
                      </a:cubicBezTo>
                      <a:cubicBezTo>
                        <a:pt x="252" y="73"/>
                        <a:pt x="239" y="55"/>
                        <a:pt x="245" y="38"/>
                      </a:cubicBezTo>
                      <a:cubicBezTo>
                        <a:pt x="257" y="0"/>
                        <a:pt x="304" y="45"/>
                        <a:pt x="309" y="49"/>
                      </a:cubicBezTo>
                      <a:cubicBezTo>
                        <a:pt x="330" y="110"/>
                        <a:pt x="322" y="115"/>
                        <a:pt x="267" y="145"/>
                      </a:cubicBezTo>
                      <a:cubicBezTo>
                        <a:pt x="259" y="155"/>
                        <a:pt x="245" y="164"/>
                        <a:pt x="245" y="177"/>
                      </a:cubicBezTo>
                      <a:cubicBezTo>
                        <a:pt x="245" y="187"/>
                        <a:pt x="259" y="191"/>
                        <a:pt x="267" y="198"/>
                      </a:cubicBezTo>
                      <a:cubicBezTo>
                        <a:pt x="280" y="209"/>
                        <a:pt x="295" y="219"/>
                        <a:pt x="309" y="230"/>
                      </a:cubicBezTo>
                      <a:cubicBezTo>
                        <a:pt x="302" y="255"/>
                        <a:pt x="302" y="283"/>
                        <a:pt x="288" y="305"/>
                      </a:cubicBezTo>
                      <a:cubicBezTo>
                        <a:pt x="275" y="323"/>
                        <a:pt x="190" y="348"/>
                        <a:pt x="171" y="358"/>
                      </a:cubicBezTo>
                      <a:cubicBezTo>
                        <a:pt x="198" y="446"/>
                        <a:pt x="284" y="389"/>
                        <a:pt x="352" y="369"/>
                      </a:cubicBezTo>
                      <a:cubicBezTo>
                        <a:pt x="371" y="328"/>
                        <a:pt x="380" y="288"/>
                        <a:pt x="405" y="251"/>
                      </a:cubicBezTo>
                      <a:cubicBezTo>
                        <a:pt x="402" y="240"/>
                        <a:pt x="380" y="176"/>
                        <a:pt x="405" y="166"/>
                      </a:cubicBezTo>
                      <a:cubicBezTo>
                        <a:pt x="419" y="159"/>
                        <a:pt x="433" y="180"/>
                        <a:pt x="448" y="187"/>
                      </a:cubicBezTo>
                      <a:cubicBezTo>
                        <a:pt x="455" y="208"/>
                        <a:pt x="455" y="233"/>
                        <a:pt x="469" y="251"/>
                      </a:cubicBezTo>
                      <a:cubicBezTo>
                        <a:pt x="479" y="265"/>
                        <a:pt x="498" y="270"/>
                        <a:pt x="512" y="283"/>
                      </a:cubicBezTo>
                    </a:path>
                  </a:pathLst>
                </a:custGeom>
                <a:noFill/>
                <a:ln w="9525">
                  <a:solidFill>
                    <a:srgbClr val="FF99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13" name="Group 409"/>
            <p:cNvGrpSpPr>
              <a:grpSpLocks noChangeAspect="1"/>
            </p:cNvGrpSpPr>
            <p:nvPr/>
          </p:nvGrpSpPr>
          <p:grpSpPr bwMode="auto">
            <a:xfrm flipV="1">
              <a:off x="2267744" y="3861048"/>
              <a:ext cx="595312" cy="595313"/>
              <a:chOff x="1008" y="336"/>
              <a:chExt cx="608" cy="638"/>
            </a:xfrm>
          </p:grpSpPr>
          <p:grpSp>
            <p:nvGrpSpPr>
              <p:cNvPr id="14" name="Group 410"/>
              <p:cNvGrpSpPr>
                <a:grpSpLocks noChangeAspect="1"/>
              </p:cNvGrpSpPr>
              <p:nvPr/>
            </p:nvGrpSpPr>
            <p:grpSpPr bwMode="auto">
              <a:xfrm>
                <a:off x="1104" y="384"/>
                <a:ext cx="512" cy="590"/>
                <a:chOff x="1104" y="384"/>
                <a:chExt cx="512" cy="590"/>
              </a:xfrm>
            </p:grpSpPr>
            <p:sp>
              <p:nvSpPr>
                <p:cNvPr id="50233" name="Freeform 411"/>
                <p:cNvSpPr>
                  <a:spLocks noChangeAspect="1"/>
                </p:cNvSpPr>
                <p:nvPr/>
              </p:nvSpPr>
              <p:spPr bwMode="auto">
                <a:xfrm>
                  <a:off x="1104" y="384"/>
                  <a:ext cx="512" cy="446"/>
                </a:xfrm>
                <a:custGeom>
                  <a:avLst/>
                  <a:gdLst>
                    <a:gd name="T0" fmla="*/ 0 w 512"/>
                    <a:gd name="T1" fmla="*/ 294 h 446"/>
                    <a:gd name="T2" fmla="*/ 32 w 512"/>
                    <a:gd name="T3" fmla="*/ 347 h 446"/>
                    <a:gd name="T4" fmla="*/ 64 w 512"/>
                    <a:gd name="T5" fmla="*/ 315 h 446"/>
                    <a:gd name="T6" fmla="*/ 43 w 512"/>
                    <a:gd name="T7" fmla="*/ 262 h 446"/>
                    <a:gd name="T8" fmla="*/ 32 w 512"/>
                    <a:gd name="T9" fmla="*/ 177 h 446"/>
                    <a:gd name="T10" fmla="*/ 107 w 512"/>
                    <a:gd name="T11" fmla="*/ 230 h 446"/>
                    <a:gd name="T12" fmla="*/ 149 w 512"/>
                    <a:gd name="T13" fmla="*/ 262 h 446"/>
                    <a:gd name="T14" fmla="*/ 192 w 512"/>
                    <a:gd name="T15" fmla="*/ 251 h 446"/>
                    <a:gd name="T16" fmla="*/ 128 w 512"/>
                    <a:gd name="T17" fmla="*/ 166 h 446"/>
                    <a:gd name="T18" fmla="*/ 96 w 512"/>
                    <a:gd name="T19" fmla="*/ 113 h 446"/>
                    <a:gd name="T20" fmla="*/ 107 w 512"/>
                    <a:gd name="T21" fmla="*/ 81 h 446"/>
                    <a:gd name="T22" fmla="*/ 256 w 512"/>
                    <a:gd name="T23" fmla="*/ 91 h 446"/>
                    <a:gd name="T24" fmla="*/ 245 w 512"/>
                    <a:gd name="T25" fmla="*/ 38 h 446"/>
                    <a:gd name="T26" fmla="*/ 309 w 512"/>
                    <a:gd name="T27" fmla="*/ 49 h 446"/>
                    <a:gd name="T28" fmla="*/ 267 w 512"/>
                    <a:gd name="T29" fmla="*/ 145 h 446"/>
                    <a:gd name="T30" fmla="*/ 245 w 512"/>
                    <a:gd name="T31" fmla="*/ 177 h 446"/>
                    <a:gd name="T32" fmla="*/ 267 w 512"/>
                    <a:gd name="T33" fmla="*/ 198 h 446"/>
                    <a:gd name="T34" fmla="*/ 309 w 512"/>
                    <a:gd name="T35" fmla="*/ 230 h 446"/>
                    <a:gd name="T36" fmla="*/ 288 w 512"/>
                    <a:gd name="T37" fmla="*/ 305 h 446"/>
                    <a:gd name="T38" fmla="*/ 171 w 512"/>
                    <a:gd name="T39" fmla="*/ 358 h 446"/>
                    <a:gd name="T40" fmla="*/ 352 w 512"/>
                    <a:gd name="T41" fmla="*/ 369 h 446"/>
                    <a:gd name="T42" fmla="*/ 405 w 512"/>
                    <a:gd name="T43" fmla="*/ 251 h 446"/>
                    <a:gd name="T44" fmla="*/ 405 w 512"/>
                    <a:gd name="T45" fmla="*/ 166 h 446"/>
                    <a:gd name="T46" fmla="*/ 448 w 512"/>
                    <a:gd name="T47" fmla="*/ 187 h 446"/>
                    <a:gd name="T48" fmla="*/ 469 w 512"/>
                    <a:gd name="T49" fmla="*/ 251 h 446"/>
                    <a:gd name="T50" fmla="*/ 512 w 512"/>
                    <a:gd name="T51" fmla="*/ 283 h 44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w 512"/>
                    <a:gd name="T79" fmla="*/ 0 h 446"/>
                    <a:gd name="T80" fmla="*/ 512 w 512"/>
                    <a:gd name="T81" fmla="*/ 446 h 446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T78" t="T79" r="T80" b="T81"/>
                  <a:pathLst>
                    <a:path w="512" h="446">
                      <a:moveTo>
                        <a:pt x="0" y="294"/>
                      </a:moveTo>
                      <a:cubicBezTo>
                        <a:pt x="10" y="311"/>
                        <a:pt x="12" y="340"/>
                        <a:pt x="32" y="347"/>
                      </a:cubicBezTo>
                      <a:cubicBezTo>
                        <a:pt x="46" y="351"/>
                        <a:pt x="62" y="329"/>
                        <a:pt x="64" y="315"/>
                      </a:cubicBezTo>
                      <a:cubicBezTo>
                        <a:pt x="66" y="296"/>
                        <a:pt x="50" y="279"/>
                        <a:pt x="43" y="262"/>
                      </a:cubicBezTo>
                      <a:cubicBezTo>
                        <a:pt x="39" y="233"/>
                        <a:pt x="13" y="199"/>
                        <a:pt x="32" y="177"/>
                      </a:cubicBezTo>
                      <a:cubicBezTo>
                        <a:pt x="84" y="113"/>
                        <a:pt x="99" y="221"/>
                        <a:pt x="107" y="230"/>
                      </a:cubicBezTo>
                      <a:cubicBezTo>
                        <a:pt x="118" y="243"/>
                        <a:pt x="135" y="251"/>
                        <a:pt x="149" y="262"/>
                      </a:cubicBezTo>
                      <a:cubicBezTo>
                        <a:pt x="163" y="258"/>
                        <a:pt x="184" y="263"/>
                        <a:pt x="192" y="251"/>
                      </a:cubicBezTo>
                      <a:cubicBezTo>
                        <a:pt x="212" y="216"/>
                        <a:pt x="145" y="177"/>
                        <a:pt x="128" y="166"/>
                      </a:cubicBezTo>
                      <a:cubicBezTo>
                        <a:pt x="117" y="148"/>
                        <a:pt x="110" y="127"/>
                        <a:pt x="96" y="113"/>
                      </a:cubicBezTo>
                      <a:cubicBezTo>
                        <a:pt x="69" y="86"/>
                        <a:pt x="24" y="121"/>
                        <a:pt x="107" y="81"/>
                      </a:cubicBezTo>
                      <a:cubicBezTo>
                        <a:pt x="157" y="96"/>
                        <a:pt x="204" y="108"/>
                        <a:pt x="256" y="91"/>
                      </a:cubicBezTo>
                      <a:cubicBezTo>
                        <a:pt x="252" y="73"/>
                        <a:pt x="239" y="55"/>
                        <a:pt x="245" y="38"/>
                      </a:cubicBezTo>
                      <a:cubicBezTo>
                        <a:pt x="257" y="0"/>
                        <a:pt x="304" y="45"/>
                        <a:pt x="309" y="49"/>
                      </a:cubicBezTo>
                      <a:cubicBezTo>
                        <a:pt x="330" y="110"/>
                        <a:pt x="322" y="115"/>
                        <a:pt x="267" y="145"/>
                      </a:cubicBezTo>
                      <a:cubicBezTo>
                        <a:pt x="259" y="155"/>
                        <a:pt x="245" y="164"/>
                        <a:pt x="245" y="177"/>
                      </a:cubicBezTo>
                      <a:cubicBezTo>
                        <a:pt x="245" y="187"/>
                        <a:pt x="259" y="191"/>
                        <a:pt x="267" y="198"/>
                      </a:cubicBezTo>
                      <a:cubicBezTo>
                        <a:pt x="280" y="209"/>
                        <a:pt x="295" y="219"/>
                        <a:pt x="309" y="230"/>
                      </a:cubicBezTo>
                      <a:cubicBezTo>
                        <a:pt x="302" y="255"/>
                        <a:pt x="302" y="283"/>
                        <a:pt x="288" y="305"/>
                      </a:cubicBezTo>
                      <a:cubicBezTo>
                        <a:pt x="275" y="323"/>
                        <a:pt x="190" y="348"/>
                        <a:pt x="171" y="358"/>
                      </a:cubicBezTo>
                      <a:cubicBezTo>
                        <a:pt x="198" y="446"/>
                        <a:pt x="284" y="389"/>
                        <a:pt x="352" y="369"/>
                      </a:cubicBezTo>
                      <a:cubicBezTo>
                        <a:pt x="371" y="328"/>
                        <a:pt x="380" y="288"/>
                        <a:pt x="405" y="251"/>
                      </a:cubicBezTo>
                      <a:cubicBezTo>
                        <a:pt x="402" y="240"/>
                        <a:pt x="380" y="176"/>
                        <a:pt x="405" y="166"/>
                      </a:cubicBezTo>
                      <a:cubicBezTo>
                        <a:pt x="419" y="159"/>
                        <a:pt x="433" y="180"/>
                        <a:pt x="448" y="187"/>
                      </a:cubicBezTo>
                      <a:cubicBezTo>
                        <a:pt x="455" y="208"/>
                        <a:pt x="455" y="233"/>
                        <a:pt x="469" y="251"/>
                      </a:cubicBezTo>
                      <a:cubicBezTo>
                        <a:pt x="479" y="265"/>
                        <a:pt x="498" y="270"/>
                        <a:pt x="512" y="283"/>
                      </a:cubicBezTo>
                    </a:path>
                  </a:pathLst>
                </a:custGeom>
                <a:noFill/>
                <a:ln w="9525">
                  <a:solidFill>
                    <a:srgbClr val="CC0099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50234" name="Freeform 412"/>
                <p:cNvSpPr>
                  <a:spLocks noChangeAspect="1"/>
                </p:cNvSpPr>
                <p:nvPr/>
              </p:nvSpPr>
              <p:spPr bwMode="auto">
                <a:xfrm>
                  <a:off x="1104" y="528"/>
                  <a:ext cx="512" cy="446"/>
                </a:xfrm>
                <a:custGeom>
                  <a:avLst/>
                  <a:gdLst>
                    <a:gd name="T0" fmla="*/ 0 w 512"/>
                    <a:gd name="T1" fmla="*/ 294 h 446"/>
                    <a:gd name="T2" fmla="*/ 32 w 512"/>
                    <a:gd name="T3" fmla="*/ 347 h 446"/>
                    <a:gd name="T4" fmla="*/ 64 w 512"/>
                    <a:gd name="T5" fmla="*/ 315 h 446"/>
                    <a:gd name="T6" fmla="*/ 43 w 512"/>
                    <a:gd name="T7" fmla="*/ 262 h 446"/>
                    <a:gd name="T8" fmla="*/ 32 w 512"/>
                    <a:gd name="T9" fmla="*/ 177 h 446"/>
                    <a:gd name="T10" fmla="*/ 107 w 512"/>
                    <a:gd name="T11" fmla="*/ 230 h 446"/>
                    <a:gd name="T12" fmla="*/ 149 w 512"/>
                    <a:gd name="T13" fmla="*/ 262 h 446"/>
                    <a:gd name="T14" fmla="*/ 192 w 512"/>
                    <a:gd name="T15" fmla="*/ 251 h 446"/>
                    <a:gd name="T16" fmla="*/ 128 w 512"/>
                    <a:gd name="T17" fmla="*/ 166 h 446"/>
                    <a:gd name="T18" fmla="*/ 96 w 512"/>
                    <a:gd name="T19" fmla="*/ 113 h 446"/>
                    <a:gd name="T20" fmla="*/ 107 w 512"/>
                    <a:gd name="T21" fmla="*/ 81 h 446"/>
                    <a:gd name="T22" fmla="*/ 256 w 512"/>
                    <a:gd name="T23" fmla="*/ 91 h 446"/>
                    <a:gd name="T24" fmla="*/ 245 w 512"/>
                    <a:gd name="T25" fmla="*/ 38 h 446"/>
                    <a:gd name="T26" fmla="*/ 309 w 512"/>
                    <a:gd name="T27" fmla="*/ 49 h 446"/>
                    <a:gd name="T28" fmla="*/ 267 w 512"/>
                    <a:gd name="T29" fmla="*/ 145 h 446"/>
                    <a:gd name="T30" fmla="*/ 245 w 512"/>
                    <a:gd name="T31" fmla="*/ 177 h 446"/>
                    <a:gd name="T32" fmla="*/ 267 w 512"/>
                    <a:gd name="T33" fmla="*/ 198 h 446"/>
                    <a:gd name="T34" fmla="*/ 309 w 512"/>
                    <a:gd name="T35" fmla="*/ 230 h 446"/>
                    <a:gd name="T36" fmla="*/ 288 w 512"/>
                    <a:gd name="T37" fmla="*/ 305 h 446"/>
                    <a:gd name="T38" fmla="*/ 171 w 512"/>
                    <a:gd name="T39" fmla="*/ 358 h 446"/>
                    <a:gd name="T40" fmla="*/ 352 w 512"/>
                    <a:gd name="T41" fmla="*/ 369 h 446"/>
                    <a:gd name="T42" fmla="*/ 405 w 512"/>
                    <a:gd name="T43" fmla="*/ 251 h 446"/>
                    <a:gd name="T44" fmla="*/ 405 w 512"/>
                    <a:gd name="T45" fmla="*/ 166 h 446"/>
                    <a:gd name="T46" fmla="*/ 448 w 512"/>
                    <a:gd name="T47" fmla="*/ 187 h 446"/>
                    <a:gd name="T48" fmla="*/ 469 w 512"/>
                    <a:gd name="T49" fmla="*/ 251 h 446"/>
                    <a:gd name="T50" fmla="*/ 512 w 512"/>
                    <a:gd name="T51" fmla="*/ 283 h 44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w 512"/>
                    <a:gd name="T79" fmla="*/ 0 h 446"/>
                    <a:gd name="T80" fmla="*/ 512 w 512"/>
                    <a:gd name="T81" fmla="*/ 446 h 446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T78" t="T79" r="T80" b="T81"/>
                  <a:pathLst>
                    <a:path w="512" h="446">
                      <a:moveTo>
                        <a:pt x="0" y="294"/>
                      </a:moveTo>
                      <a:cubicBezTo>
                        <a:pt x="10" y="311"/>
                        <a:pt x="12" y="340"/>
                        <a:pt x="32" y="347"/>
                      </a:cubicBezTo>
                      <a:cubicBezTo>
                        <a:pt x="46" y="351"/>
                        <a:pt x="62" y="329"/>
                        <a:pt x="64" y="315"/>
                      </a:cubicBezTo>
                      <a:cubicBezTo>
                        <a:pt x="66" y="296"/>
                        <a:pt x="50" y="279"/>
                        <a:pt x="43" y="262"/>
                      </a:cubicBezTo>
                      <a:cubicBezTo>
                        <a:pt x="39" y="233"/>
                        <a:pt x="13" y="199"/>
                        <a:pt x="32" y="177"/>
                      </a:cubicBezTo>
                      <a:cubicBezTo>
                        <a:pt x="84" y="113"/>
                        <a:pt x="99" y="221"/>
                        <a:pt x="107" y="230"/>
                      </a:cubicBezTo>
                      <a:cubicBezTo>
                        <a:pt x="118" y="243"/>
                        <a:pt x="135" y="251"/>
                        <a:pt x="149" y="262"/>
                      </a:cubicBezTo>
                      <a:cubicBezTo>
                        <a:pt x="163" y="258"/>
                        <a:pt x="184" y="263"/>
                        <a:pt x="192" y="251"/>
                      </a:cubicBezTo>
                      <a:cubicBezTo>
                        <a:pt x="212" y="216"/>
                        <a:pt x="145" y="177"/>
                        <a:pt x="128" y="166"/>
                      </a:cubicBezTo>
                      <a:cubicBezTo>
                        <a:pt x="117" y="148"/>
                        <a:pt x="110" y="127"/>
                        <a:pt x="96" y="113"/>
                      </a:cubicBezTo>
                      <a:cubicBezTo>
                        <a:pt x="69" y="86"/>
                        <a:pt x="24" y="121"/>
                        <a:pt x="107" y="81"/>
                      </a:cubicBezTo>
                      <a:cubicBezTo>
                        <a:pt x="157" y="96"/>
                        <a:pt x="204" y="108"/>
                        <a:pt x="256" y="91"/>
                      </a:cubicBezTo>
                      <a:cubicBezTo>
                        <a:pt x="252" y="73"/>
                        <a:pt x="239" y="55"/>
                        <a:pt x="245" y="38"/>
                      </a:cubicBezTo>
                      <a:cubicBezTo>
                        <a:pt x="257" y="0"/>
                        <a:pt x="304" y="45"/>
                        <a:pt x="309" y="49"/>
                      </a:cubicBezTo>
                      <a:cubicBezTo>
                        <a:pt x="330" y="110"/>
                        <a:pt x="322" y="115"/>
                        <a:pt x="267" y="145"/>
                      </a:cubicBezTo>
                      <a:cubicBezTo>
                        <a:pt x="259" y="155"/>
                        <a:pt x="245" y="164"/>
                        <a:pt x="245" y="177"/>
                      </a:cubicBezTo>
                      <a:cubicBezTo>
                        <a:pt x="245" y="187"/>
                        <a:pt x="259" y="191"/>
                        <a:pt x="267" y="198"/>
                      </a:cubicBezTo>
                      <a:cubicBezTo>
                        <a:pt x="280" y="209"/>
                        <a:pt x="295" y="219"/>
                        <a:pt x="309" y="230"/>
                      </a:cubicBezTo>
                      <a:cubicBezTo>
                        <a:pt x="302" y="255"/>
                        <a:pt x="302" y="283"/>
                        <a:pt x="288" y="305"/>
                      </a:cubicBezTo>
                      <a:cubicBezTo>
                        <a:pt x="275" y="323"/>
                        <a:pt x="190" y="348"/>
                        <a:pt x="171" y="358"/>
                      </a:cubicBezTo>
                      <a:cubicBezTo>
                        <a:pt x="198" y="446"/>
                        <a:pt x="284" y="389"/>
                        <a:pt x="352" y="369"/>
                      </a:cubicBezTo>
                      <a:cubicBezTo>
                        <a:pt x="371" y="328"/>
                        <a:pt x="380" y="288"/>
                        <a:pt x="405" y="251"/>
                      </a:cubicBezTo>
                      <a:cubicBezTo>
                        <a:pt x="402" y="240"/>
                        <a:pt x="380" y="176"/>
                        <a:pt x="405" y="166"/>
                      </a:cubicBezTo>
                      <a:cubicBezTo>
                        <a:pt x="419" y="159"/>
                        <a:pt x="433" y="180"/>
                        <a:pt x="448" y="187"/>
                      </a:cubicBezTo>
                      <a:cubicBezTo>
                        <a:pt x="455" y="208"/>
                        <a:pt x="455" y="233"/>
                        <a:pt x="469" y="251"/>
                      </a:cubicBezTo>
                      <a:cubicBezTo>
                        <a:pt x="479" y="265"/>
                        <a:pt x="498" y="270"/>
                        <a:pt x="512" y="283"/>
                      </a:cubicBezTo>
                    </a:path>
                  </a:pathLst>
                </a:custGeom>
                <a:noFill/>
                <a:ln w="9525">
                  <a:solidFill>
                    <a:srgbClr val="CC0099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5" name="Group 413"/>
              <p:cNvGrpSpPr>
                <a:grpSpLocks noChangeAspect="1"/>
              </p:cNvGrpSpPr>
              <p:nvPr/>
            </p:nvGrpSpPr>
            <p:grpSpPr bwMode="auto">
              <a:xfrm flipH="1">
                <a:off x="1008" y="336"/>
                <a:ext cx="512" cy="590"/>
                <a:chOff x="1104" y="384"/>
                <a:chExt cx="512" cy="590"/>
              </a:xfrm>
            </p:grpSpPr>
            <p:sp>
              <p:nvSpPr>
                <p:cNvPr id="50231" name="Freeform 414"/>
                <p:cNvSpPr>
                  <a:spLocks noChangeAspect="1"/>
                </p:cNvSpPr>
                <p:nvPr/>
              </p:nvSpPr>
              <p:spPr bwMode="auto">
                <a:xfrm>
                  <a:off x="1104" y="384"/>
                  <a:ext cx="512" cy="446"/>
                </a:xfrm>
                <a:custGeom>
                  <a:avLst/>
                  <a:gdLst>
                    <a:gd name="T0" fmla="*/ 0 w 512"/>
                    <a:gd name="T1" fmla="*/ 294 h 446"/>
                    <a:gd name="T2" fmla="*/ 32 w 512"/>
                    <a:gd name="T3" fmla="*/ 347 h 446"/>
                    <a:gd name="T4" fmla="*/ 64 w 512"/>
                    <a:gd name="T5" fmla="*/ 315 h 446"/>
                    <a:gd name="T6" fmla="*/ 43 w 512"/>
                    <a:gd name="T7" fmla="*/ 262 h 446"/>
                    <a:gd name="T8" fmla="*/ 32 w 512"/>
                    <a:gd name="T9" fmla="*/ 177 h 446"/>
                    <a:gd name="T10" fmla="*/ 107 w 512"/>
                    <a:gd name="T11" fmla="*/ 230 h 446"/>
                    <a:gd name="T12" fmla="*/ 149 w 512"/>
                    <a:gd name="T13" fmla="*/ 262 h 446"/>
                    <a:gd name="T14" fmla="*/ 192 w 512"/>
                    <a:gd name="T15" fmla="*/ 251 h 446"/>
                    <a:gd name="T16" fmla="*/ 128 w 512"/>
                    <a:gd name="T17" fmla="*/ 166 h 446"/>
                    <a:gd name="T18" fmla="*/ 96 w 512"/>
                    <a:gd name="T19" fmla="*/ 113 h 446"/>
                    <a:gd name="T20" fmla="*/ 107 w 512"/>
                    <a:gd name="T21" fmla="*/ 81 h 446"/>
                    <a:gd name="T22" fmla="*/ 256 w 512"/>
                    <a:gd name="T23" fmla="*/ 91 h 446"/>
                    <a:gd name="T24" fmla="*/ 245 w 512"/>
                    <a:gd name="T25" fmla="*/ 38 h 446"/>
                    <a:gd name="T26" fmla="*/ 309 w 512"/>
                    <a:gd name="T27" fmla="*/ 49 h 446"/>
                    <a:gd name="T28" fmla="*/ 267 w 512"/>
                    <a:gd name="T29" fmla="*/ 145 h 446"/>
                    <a:gd name="T30" fmla="*/ 245 w 512"/>
                    <a:gd name="T31" fmla="*/ 177 h 446"/>
                    <a:gd name="T32" fmla="*/ 267 w 512"/>
                    <a:gd name="T33" fmla="*/ 198 h 446"/>
                    <a:gd name="T34" fmla="*/ 309 w 512"/>
                    <a:gd name="T35" fmla="*/ 230 h 446"/>
                    <a:gd name="T36" fmla="*/ 288 w 512"/>
                    <a:gd name="T37" fmla="*/ 305 h 446"/>
                    <a:gd name="T38" fmla="*/ 171 w 512"/>
                    <a:gd name="T39" fmla="*/ 358 h 446"/>
                    <a:gd name="T40" fmla="*/ 352 w 512"/>
                    <a:gd name="T41" fmla="*/ 369 h 446"/>
                    <a:gd name="T42" fmla="*/ 405 w 512"/>
                    <a:gd name="T43" fmla="*/ 251 h 446"/>
                    <a:gd name="T44" fmla="*/ 405 w 512"/>
                    <a:gd name="T45" fmla="*/ 166 h 446"/>
                    <a:gd name="T46" fmla="*/ 448 w 512"/>
                    <a:gd name="T47" fmla="*/ 187 h 446"/>
                    <a:gd name="T48" fmla="*/ 469 w 512"/>
                    <a:gd name="T49" fmla="*/ 251 h 446"/>
                    <a:gd name="T50" fmla="*/ 512 w 512"/>
                    <a:gd name="T51" fmla="*/ 283 h 44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w 512"/>
                    <a:gd name="T79" fmla="*/ 0 h 446"/>
                    <a:gd name="T80" fmla="*/ 512 w 512"/>
                    <a:gd name="T81" fmla="*/ 446 h 446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T78" t="T79" r="T80" b="T81"/>
                  <a:pathLst>
                    <a:path w="512" h="446">
                      <a:moveTo>
                        <a:pt x="0" y="294"/>
                      </a:moveTo>
                      <a:cubicBezTo>
                        <a:pt x="10" y="311"/>
                        <a:pt x="12" y="340"/>
                        <a:pt x="32" y="347"/>
                      </a:cubicBezTo>
                      <a:cubicBezTo>
                        <a:pt x="46" y="351"/>
                        <a:pt x="62" y="329"/>
                        <a:pt x="64" y="315"/>
                      </a:cubicBezTo>
                      <a:cubicBezTo>
                        <a:pt x="66" y="296"/>
                        <a:pt x="50" y="279"/>
                        <a:pt x="43" y="262"/>
                      </a:cubicBezTo>
                      <a:cubicBezTo>
                        <a:pt x="39" y="233"/>
                        <a:pt x="13" y="199"/>
                        <a:pt x="32" y="177"/>
                      </a:cubicBezTo>
                      <a:cubicBezTo>
                        <a:pt x="84" y="113"/>
                        <a:pt x="99" y="221"/>
                        <a:pt x="107" y="230"/>
                      </a:cubicBezTo>
                      <a:cubicBezTo>
                        <a:pt x="118" y="243"/>
                        <a:pt x="135" y="251"/>
                        <a:pt x="149" y="262"/>
                      </a:cubicBezTo>
                      <a:cubicBezTo>
                        <a:pt x="163" y="258"/>
                        <a:pt x="184" y="263"/>
                        <a:pt x="192" y="251"/>
                      </a:cubicBezTo>
                      <a:cubicBezTo>
                        <a:pt x="212" y="216"/>
                        <a:pt x="145" y="177"/>
                        <a:pt x="128" y="166"/>
                      </a:cubicBezTo>
                      <a:cubicBezTo>
                        <a:pt x="117" y="148"/>
                        <a:pt x="110" y="127"/>
                        <a:pt x="96" y="113"/>
                      </a:cubicBezTo>
                      <a:cubicBezTo>
                        <a:pt x="69" y="86"/>
                        <a:pt x="24" y="121"/>
                        <a:pt x="107" y="81"/>
                      </a:cubicBezTo>
                      <a:cubicBezTo>
                        <a:pt x="157" y="96"/>
                        <a:pt x="204" y="108"/>
                        <a:pt x="256" y="91"/>
                      </a:cubicBezTo>
                      <a:cubicBezTo>
                        <a:pt x="252" y="73"/>
                        <a:pt x="239" y="55"/>
                        <a:pt x="245" y="38"/>
                      </a:cubicBezTo>
                      <a:cubicBezTo>
                        <a:pt x="257" y="0"/>
                        <a:pt x="304" y="45"/>
                        <a:pt x="309" y="49"/>
                      </a:cubicBezTo>
                      <a:cubicBezTo>
                        <a:pt x="330" y="110"/>
                        <a:pt x="322" y="115"/>
                        <a:pt x="267" y="145"/>
                      </a:cubicBezTo>
                      <a:cubicBezTo>
                        <a:pt x="259" y="155"/>
                        <a:pt x="245" y="164"/>
                        <a:pt x="245" y="177"/>
                      </a:cubicBezTo>
                      <a:cubicBezTo>
                        <a:pt x="245" y="187"/>
                        <a:pt x="259" y="191"/>
                        <a:pt x="267" y="198"/>
                      </a:cubicBezTo>
                      <a:cubicBezTo>
                        <a:pt x="280" y="209"/>
                        <a:pt x="295" y="219"/>
                        <a:pt x="309" y="230"/>
                      </a:cubicBezTo>
                      <a:cubicBezTo>
                        <a:pt x="302" y="255"/>
                        <a:pt x="302" y="283"/>
                        <a:pt x="288" y="305"/>
                      </a:cubicBezTo>
                      <a:cubicBezTo>
                        <a:pt x="275" y="323"/>
                        <a:pt x="190" y="348"/>
                        <a:pt x="171" y="358"/>
                      </a:cubicBezTo>
                      <a:cubicBezTo>
                        <a:pt x="198" y="446"/>
                        <a:pt x="284" y="389"/>
                        <a:pt x="352" y="369"/>
                      </a:cubicBezTo>
                      <a:cubicBezTo>
                        <a:pt x="371" y="328"/>
                        <a:pt x="380" y="288"/>
                        <a:pt x="405" y="251"/>
                      </a:cubicBezTo>
                      <a:cubicBezTo>
                        <a:pt x="402" y="240"/>
                        <a:pt x="380" y="176"/>
                        <a:pt x="405" y="166"/>
                      </a:cubicBezTo>
                      <a:cubicBezTo>
                        <a:pt x="419" y="159"/>
                        <a:pt x="433" y="180"/>
                        <a:pt x="448" y="187"/>
                      </a:cubicBezTo>
                      <a:cubicBezTo>
                        <a:pt x="455" y="208"/>
                        <a:pt x="455" y="233"/>
                        <a:pt x="469" y="251"/>
                      </a:cubicBezTo>
                      <a:cubicBezTo>
                        <a:pt x="479" y="265"/>
                        <a:pt x="498" y="270"/>
                        <a:pt x="512" y="283"/>
                      </a:cubicBezTo>
                    </a:path>
                  </a:pathLst>
                </a:custGeom>
                <a:noFill/>
                <a:ln w="9525">
                  <a:solidFill>
                    <a:srgbClr val="CC0099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50232" name="Freeform 415"/>
                <p:cNvSpPr>
                  <a:spLocks noChangeAspect="1"/>
                </p:cNvSpPr>
                <p:nvPr/>
              </p:nvSpPr>
              <p:spPr bwMode="auto">
                <a:xfrm>
                  <a:off x="1104" y="528"/>
                  <a:ext cx="512" cy="446"/>
                </a:xfrm>
                <a:custGeom>
                  <a:avLst/>
                  <a:gdLst>
                    <a:gd name="T0" fmla="*/ 0 w 512"/>
                    <a:gd name="T1" fmla="*/ 294 h 446"/>
                    <a:gd name="T2" fmla="*/ 32 w 512"/>
                    <a:gd name="T3" fmla="*/ 347 h 446"/>
                    <a:gd name="T4" fmla="*/ 64 w 512"/>
                    <a:gd name="T5" fmla="*/ 315 h 446"/>
                    <a:gd name="T6" fmla="*/ 43 w 512"/>
                    <a:gd name="T7" fmla="*/ 262 h 446"/>
                    <a:gd name="T8" fmla="*/ 32 w 512"/>
                    <a:gd name="T9" fmla="*/ 177 h 446"/>
                    <a:gd name="T10" fmla="*/ 107 w 512"/>
                    <a:gd name="T11" fmla="*/ 230 h 446"/>
                    <a:gd name="T12" fmla="*/ 149 w 512"/>
                    <a:gd name="T13" fmla="*/ 262 h 446"/>
                    <a:gd name="T14" fmla="*/ 192 w 512"/>
                    <a:gd name="T15" fmla="*/ 251 h 446"/>
                    <a:gd name="T16" fmla="*/ 128 w 512"/>
                    <a:gd name="T17" fmla="*/ 166 h 446"/>
                    <a:gd name="T18" fmla="*/ 96 w 512"/>
                    <a:gd name="T19" fmla="*/ 113 h 446"/>
                    <a:gd name="T20" fmla="*/ 107 w 512"/>
                    <a:gd name="T21" fmla="*/ 81 h 446"/>
                    <a:gd name="T22" fmla="*/ 256 w 512"/>
                    <a:gd name="T23" fmla="*/ 91 h 446"/>
                    <a:gd name="T24" fmla="*/ 245 w 512"/>
                    <a:gd name="T25" fmla="*/ 38 h 446"/>
                    <a:gd name="T26" fmla="*/ 309 w 512"/>
                    <a:gd name="T27" fmla="*/ 49 h 446"/>
                    <a:gd name="T28" fmla="*/ 267 w 512"/>
                    <a:gd name="T29" fmla="*/ 145 h 446"/>
                    <a:gd name="T30" fmla="*/ 245 w 512"/>
                    <a:gd name="T31" fmla="*/ 177 h 446"/>
                    <a:gd name="T32" fmla="*/ 267 w 512"/>
                    <a:gd name="T33" fmla="*/ 198 h 446"/>
                    <a:gd name="T34" fmla="*/ 309 w 512"/>
                    <a:gd name="T35" fmla="*/ 230 h 446"/>
                    <a:gd name="T36" fmla="*/ 288 w 512"/>
                    <a:gd name="T37" fmla="*/ 305 h 446"/>
                    <a:gd name="T38" fmla="*/ 171 w 512"/>
                    <a:gd name="T39" fmla="*/ 358 h 446"/>
                    <a:gd name="T40" fmla="*/ 352 w 512"/>
                    <a:gd name="T41" fmla="*/ 369 h 446"/>
                    <a:gd name="T42" fmla="*/ 405 w 512"/>
                    <a:gd name="T43" fmla="*/ 251 h 446"/>
                    <a:gd name="T44" fmla="*/ 405 w 512"/>
                    <a:gd name="T45" fmla="*/ 166 h 446"/>
                    <a:gd name="T46" fmla="*/ 448 w 512"/>
                    <a:gd name="T47" fmla="*/ 187 h 446"/>
                    <a:gd name="T48" fmla="*/ 469 w 512"/>
                    <a:gd name="T49" fmla="*/ 251 h 446"/>
                    <a:gd name="T50" fmla="*/ 512 w 512"/>
                    <a:gd name="T51" fmla="*/ 283 h 44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w 512"/>
                    <a:gd name="T79" fmla="*/ 0 h 446"/>
                    <a:gd name="T80" fmla="*/ 512 w 512"/>
                    <a:gd name="T81" fmla="*/ 446 h 446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T78" t="T79" r="T80" b="T81"/>
                  <a:pathLst>
                    <a:path w="512" h="446">
                      <a:moveTo>
                        <a:pt x="0" y="294"/>
                      </a:moveTo>
                      <a:cubicBezTo>
                        <a:pt x="10" y="311"/>
                        <a:pt x="12" y="340"/>
                        <a:pt x="32" y="347"/>
                      </a:cubicBezTo>
                      <a:cubicBezTo>
                        <a:pt x="46" y="351"/>
                        <a:pt x="62" y="329"/>
                        <a:pt x="64" y="315"/>
                      </a:cubicBezTo>
                      <a:cubicBezTo>
                        <a:pt x="66" y="296"/>
                        <a:pt x="50" y="279"/>
                        <a:pt x="43" y="262"/>
                      </a:cubicBezTo>
                      <a:cubicBezTo>
                        <a:pt x="39" y="233"/>
                        <a:pt x="13" y="199"/>
                        <a:pt x="32" y="177"/>
                      </a:cubicBezTo>
                      <a:cubicBezTo>
                        <a:pt x="84" y="113"/>
                        <a:pt x="99" y="221"/>
                        <a:pt x="107" y="230"/>
                      </a:cubicBezTo>
                      <a:cubicBezTo>
                        <a:pt x="118" y="243"/>
                        <a:pt x="135" y="251"/>
                        <a:pt x="149" y="262"/>
                      </a:cubicBezTo>
                      <a:cubicBezTo>
                        <a:pt x="163" y="258"/>
                        <a:pt x="184" y="263"/>
                        <a:pt x="192" y="251"/>
                      </a:cubicBezTo>
                      <a:cubicBezTo>
                        <a:pt x="212" y="216"/>
                        <a:pt x="145" y="177"/>
                        <a:pt x="128" y="166"/>
                      </a:cubicBezTo>
                      <a:cubicBezTo>
                        <a:pt x="117" y="148"/>
                        <a:pt x="110" y="127"/>
                        <a:pt x="96" y="113"/>
                      </a:cubicBezTo>
                      <a:cubicBezTo>
                        <a:pt x="69" y="86"/>
                        <a:pt x="24" y="121"/>
                        <a:pt x="107" y="81"/>
                      </a:cubicBezTo>
                      <a:cubicBezTo>
                        <a:pt x="157" y="96"/>
                        <a:pt x="204" y="108"/>
                        <a:pt x="256" y="91"/>
                      </a:cubicBezTo>
                      <a:cubicBezTo>
                        <a:pt x="252" y="73"/>
                        <a:pt x="239" y="55"/>
                        <a:pt x="245" y="38"/>
                      </a:cubicBezTo>
                      <a:cubicBezTo>
                        <a:pt x="257" y="0"/>
                        <a:pt x="304" y="45"/>
                        <a:pt x="309" y="49"/>
                      </a:cubicBezTo>
                      <a:cubicBezTo>
                        <a:pt x="330" y="110"/>
                        <a:pt x="322" y="115"/>
                        <a:pt x="267" y="145"/>
                      </a:cubicBezTo>
                      <a:cubicBezTo>
                        <a:pt x="259" y="155"/>
                        <a:pt x="245" y="164"/>
                        <a:pt x="245" y="177"/>
                      </a:cubicBezTo>
                      <a:cubicBezTo>
                        <a:pt x="245" y="187"/>
                        <a:pt x="259" y="191"/>
                        <a:pt x="267" y="198"/>
                      </a:cubicBezTo>
                      <a:cubicBezTo>
                        <a:pt x="280" y="209"/>
                        <a:pt x="295" y="219"/>
                        <a:pt x="309" y="230"/>
                      </a:cubicBezTo>
                      <a:cubicBezTo>
                        <a:pt x="302" y="255"/>
                        <a:pt x="302" y="283"/>
                        <a:pt x="288" y="305"/>
                      </a:cubicBezTo>
                      <a:cubicBezTo>
                        <a:pt x="275" y="323"/>
                        <a:pt x="190" y="348"/>
                        <a:pt x="171" y="358"/>
                      </a:cubicBezTo>
                      <a:cubicBezTo>
                        <a:pt x="198" y="446"/>
                        <a:pt x="284" y="389"/>
                        <a:pt x="352" y="369"/>
                      </a:cubicBezTo>
                      <a:cubicBezTo>
                        <a:pt x="371" y="328"/>
                        <a:pt x="380" y="288"/>
                        <a:pt x="405" y="251"/>
                      </a:cubicBezTo>
                      <a:cubicBezTo>
                        <a:pt x="402" y="240"/>
                        <a:pt x="380" y="176"/>
                        <a:pt x="405" y="166"/>
                      </a:cubicBezTo>
                      <a:cubicBezTo>
                        <a:pt x="419" y="159"/>
                        <a:pt x="433" y="180"/>
                        <a:pt x="448" y="187"/>
                      </a:cubicBezTo>
                      <a:cubicBezTo>
                        <a:pt x="455" y="208"/>
                        <a:pt x="455" y="233"/>
                        <a:pt x="469" y="251"/>
                      </a:cubicBezTo>
                      <a:cubicBezTo>
                        <a:pt x="479" y="265"/>
                        <a:pt x="498" y="270"/>
                        <a:pt x="512" y="283"/>
                      </a:cubicBezTo>
                    </a:path>
                  </a:pathLst>
                </a:custGeom>
                <a:noFill/>
                <a:ln w="9525">
                  <a:solidFill>
                    <a:srgbClr val="CC0099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16" name="Group 728"/>
            <p:cNvGrpSpPr>
              <a:grpSpLocks noChangeAspect="1"/>
            </p:cNvGrpSpPr>
            <p:nvPr/>
          </p:nvGrpSpPr>
          <p:grpSpPr bwMode="auto">
            <a:xfrm>
              <a:off x="2097460" y="3895915"/>
              <a:ext cx="595312" cy="595312"/>
              <a:chOff x="1008" y="336"/>
              <a:chExt cx="608" cy="638"/>
            </a:xfrm>
          </p:grpSpPr>
          <p:grpSp>
            <p:nvGrpSpPr>
              <p:cNvPr id="17" name="Group 729"/>
              <p:cNvGrpSpPr>
                <a:grpSpLocks noChangeAspect="1"/>
              </p:cNvGrpSpPr>
              <p:nvPr/>
            </p:nvGrpSpPr>
            <p:grpSpPr bwMode="auto">
              <a:xfrm>
                <a:off x="1104" y="384"/>
                <a:ext cx="512" cy="590"/>
                <a:chOff x="1104" y="384"/>
                <a:chExt cx="512" cy="590"/>
              </a:xfrm>
            </p:grpSpPr>
            <p:sp>
              <p:nvSpPr>
                <p:cNvPr id="50227" name="Freeform 730"/>
                <p:cNvSpPr>
                  <a:spLocks noChangeAspect="1"/>
                </p:cNvSpPr>
                <p:nvPr/>
              </p:nvSpPr>
              <p:spPr bwMode="auto">
                <a:xfrm>
                  <a:off x="1104" y="384"/>
                  <a:ext cx="512" cy="446"/>
                </a:xfrm>
                <a:custGeom>
                  <a:avLst/>
                  <a:gdLst>
                    <a:gd name="T0" fmla="*/ 0 w 512"/>
                    <a:gd name="T1" fmla="*/ 294 h 446"/>
                    <a:gd name="T2" fmla="*/ 32 w 512"/>
                    <a:gd name="T3" fmla="*/ 347 h 446"/>
                    <a:gd name="T4" fmla="*/ 64 w 512"/>
                    <a:gd name="T5" fmla="*/ 315 h 446"/>
                    <a:gd name="T6" fmla="*/ 43 w 512"/>
                    <a:gd name="T7" fmla="*/ 262 h 446"/>
                    <a:gd name="T8" fmla="*/ 32 w 512"/>
                    <a:gd name="T9" fmla="*/ 177 h 446"/>
                    <a:gd name="T10" fmla="*/ 107 w 512"/>
                    <a:gd name="T11" fmla="*/ 230 h 446"/>
                    <a:gd name="T12" fmla="*/ 149 w 512"/>
                    <a:gd name="T13" fmla="*/ 262 h 446"/>
                    <a:gd name="T14" fmla="*/ 192 w 512"/>
                    <a:gd name="T15" fmla="*/ 251 h 446"/>
                    <a:gd name="T16" fmla="*/ 128 w 512"/>
                    <a:gd name="T17" fmla="*/ 166 h 446"/>
                    <a:gd name="T18" fmla="*/ 96 w 512"/>
                    <a:gd name="T19" fmla="*/ 113 h 446"/>
                    <a:gd name="T20" fmla="*/ 107 w 512"/>
                    <a:gd name="T21" fmla="*/ 81 h 446"/>
                    <a:gd name="T22" fmla="*/ 256 w 512"/>
                    <a:gd name="T23" fmla="*/ 91 h 446"/>
                    <a:gd name="T24" fmla="*/ 245 w 512"/>
                    <a:gd name="T25" fmla="*/ 38 h 446"/>
                    <a:gd name="T26" fmla="*/ 309 w 512"/>
                    <a:gd name="T27" fmla="*/ 49 h 446"/>
                    <a:gd name="T28" fmla="*/ 267 w 512"/>
                    <a:gd name="T29" fmla="*/ 145 h 446"/>
                    <a:gd name="T30" fmla="*/ 245 w 512"/>
                    <a:gd name="T31" fmla="*/ 177 h 446"/>
                    <a:gd name="T32" fmla="*/ 267 w 512"/>
                    <a:gd name="T33" fmla="*/ 198 h 446"/>
                    <a:gd name="T34" fmla="*/ 309 w 512"/>
                    <a:gd name="T35" fmla="*/ 230 h 446"/>
                    <a:gd name="T36" fmla="*/ 288 w 512"/>
                    <a:gd name="T37" fmla="*/ 305 h 446"/>
                    <a:gd name="T38" fmla="*/ 171 w 512"/>
                    <a:gd name="T39" fmla="*/ 358 h 446"/>
                    <a:gd name="T40" fmla="*/ 352 w 512"/>
                    <a:gd name="T41" fmla="*/ 369 h 446"/>
                    <a:gd name="T42" fmla="*/ 405 w 512"/>
                    <a:gd name="T43" fmla="*/ 251 h 446"/>
                    <a:gd name="T44" fmla="*/ 405 w 512"/>
                    <a:gd name="T45" fmla="*/ 166 h 446"/>
                    <a:gd name="T46" fmla="*/ 448 w 512"/>
                    <a:gd name="T47" fmla="*/ 187 h 446"/>
                    <a:gd name="T48" fmla="*/ 469 w 512"/>
                    <a:gd name="T49" fmla="*/ 251 h 446"/>
                    <a:gd name="T50" fmla="*/ 512 w 512"/>
                    <a:gd name="T51" fmla="*/ 283 h 44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w 512"/>
                    <a:gd name="T79" fmla="*/ 0 h 446"/>
                    <a:gd name="T80" fmla="*/ 512 w 512"/>
                    <a:gd name="T81" fmla="*/ 446 h 446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T78" t="T79" r="T80" b="T81"/>
                  <a:pathLst>
                    <a:path w="512" h="446">
                      <a:moveTo>
                        <a:pt x="0" y="294"/>
                      </a:moveTo>
                      <a:cubicBezTo>
                        <a:pt x="10" y="311"/>
                        <a:pt x="12" y="340"/>
                        <a:pt x="32" y="347"/>
                      </a:cubicBezTo>
                      <a:cubicBezTo>
                        <a:pt x="46" y="351"/>
                        <a:pt x="62" y="329"/>
                        <a:pt x="64" y="315"/>
                      </a:cubicBezTo>
                      <a:cubicBezTo>
                        <a:pt x="66" y="296"/>
                        <a:pt x="50" y="279"/>
                        <a:pt x="43" y="262"/>
                      </a:cubicBezTo>
                      <a:cubicBezTo>
                        <a:pt x="39" y="233"/>
                        <a:pt x="13" y="199"/>
                        <a:pt x="32" y="177"/>
                      </a:cubicBezTo>
                      <a:cubicBezTo>
                        <a:pt x="84" y="113"/>
                        <a:pt x="99" y="221"/>
                        <a:pt x="107" y="230"/>
                      </a:cubicBezTo>
                      <a:cubicBezTo>
                        <a:pt x="118" y="243"/>
                        <a:pt x="135" y="251"/>
                        <a:pt x="149" y="262"/>
                      </a:cubicBezTo>
                      <a:cubicBezTo>
                        <a:pt x="163" y="258"/>
                        <a:pt x="184" y="263"/>
                        <a:pt x="192" y="251"/>
                      </a:cubicBezTo>
                      <a:cubicBezTo>
                        <a:pt x="212" y="216"/>
                        <a:pt x="145" y="177"/>
                        <a:pt x="128" y="166"/>
                      </a:cubicBezTo>
                      <a:cubicBezTo>
                        <a:pt x="117" y="148"/>
                        <a:pt x="110" y="127"/>
                        <a:pt x="96" y="113"/>
                      </a:cubicBezTo>
                      <a:cubicBezTo>
                        <a:pt x="69" y="86"/>
                        <a:pt x="24" y="121"/>
                        <a:pt x="107" y="81"/>
                      </a:cubicBezTo>
                      <a:cubicBezTo>
                        <a:pt x="157" y="96"/>
                        <a:pt x="204" y="108"/>
                        <a:pt x="256" y="91"/>
                      </a:cubicBezTo>
                      <a:cubicBezTo>
                        <a:pt x="252" y="73"/>
                        <a:pt x="239" y="55"/>
                        <a:pt x="245" y="38"/>
                      </a:cubicBezTo>
                      <a:cubicBezTo>
                        <a:pt x="257" y="0"/>
                        <a:pt x="304" y="45"/>
                        <a:pt x="309" y="49"/>
                      </a:cubicBezTo>
                      <a:cubicBezTo>
                        <a:pt x="330" y="110"/>
                        <a:pt x="322" y="115"/>
                        <a:pt x="267" y="145"/>
                      </a:cubicBezTo>
                      <a:cubicBezTo>
                        <a:pt x="259" y="155"/>
                        <a:pt x="245" y="164"/>
                        <a:pt x="245" y="177"/>
                      </a:cubicBezTo>
                      <a:cubicBezTo>
                        <a:pt x="245" y="187"/>
                        <a:pt x="259" y="191"/>
                        <a:pt x="267" y="198"/>
                      </a:cubicBezTo>
                      <a:cubicBezTo>
                        <a:pt x="280" y="209"/>
                        <a:pt x="295" y="219"/>
                        <a:pt x="309" y="230"/>
                      </a:cubicBezTo>
                      <a:cubicBezTo>
                        <a:pt x="302" y="255"/>
                        <a:pt x="302" y="283"/>
                        <a:pt x="288" y="305"/>
                      </a:cubicBezTo>
                      <a:cubicBezTo>
                        <a:pt x="275" y="323"/>
                        <a:pt x="190" y="348"/>
                        <a:pt x="171" y="358"/>
                      </a:cubicBezTo>
                      <a:cubicBezTo>
                        <a:pt x="198" y="446"/>
                        <a:pt x="284" y="389"/>
                        <a:pt x="352" y="369"/>
                      </a:cubicBezTo>
                      <a:cubicBezTo>
                        <a:pt x="371" y="328"/>
                        <a:pt x="380" y="288"/>
                        <a:pt x="405" y="251"/>
                      </a:cubicBezTo>
                      <a:cubicBezTo>
                        <a:pt x="402" y="240"/>
                        <a:pt x="380" y="176"/>
                        <a:pt x="405" y="166"/>
                      </a:cubicBezTo>
                      <a:cubicBezTo>
                        <a:pt x="419" y="159"/>
                        <a:pt x="433" y="180"/>
                        <a:pt x="448" y="187"/>
                      </a:cubicBezTo>
                      <a:cubicBezTo>
                        <a:pt x="455" y="208"/>
                        <a:pt x="455" y="233"/>
                        <a:pt x="469" y="251"/>
                      </a:cubicBezTo>
                      <a:cubicBezTo>
                        <a:pt x="479" y="265"/>
                        <a:pt x="498" y="270"/>
                        <a:pt x="512" y="283"/>
                      </a:cubicBezTo>
                    </a:path>
                  </a:pathLst>
                </a:custGeom>
                <a:noFill/>
                <a:ln w="9525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50228" name="Freeform 731"/>
                <p:cNvSpPr>
                  <a:spLocks noChangeAspect="1"/>
                </p:cNvSpPr>
                <p:nvPr/>
              </p:nvSpPr>
              <p:spPr bwMode="auto">
                <a:xfrm>
                  <a:off x="1104" y="528"/>
                  <a:ext cx="512" cy="446"/>
                </a:xfrm>
                <a:custGeom>
                  <a:avLst/>
                  <a:gdLst>
                    <a:gd name="T0" fmla="*/ 0 w 512"/>
                    <a:gd name="T1" fmla="*/ 294 h 446"/>
                    <a:gd name="T2" fmla="*/ 32 w 512"/>
                    <a:gd name="T3" fmla="*/ 347 h 446"/>
                    <a:gd name="T4" fmla="*/ 64 w 512"/>
                    <a:gd name="T5" fmla="*/ 315 h 446"/>
                    <a:gd name="T6" fmla="*/ 43 w 512"/>
                    <a:gd name="T7" fmla="*/ 262 h 446"/>
                    <a:gd name="T8" fmla="*/ 32 w 512"/>
                    <a:gd name="T9" fmla="*/ 177 h 446"/>
                    <a:gd name="T10" fmla="*/ 107 w 512"/>
                    <a:gd name="T11" fmla="*/ 230 h 446"/>
                    <a:gd name="T12" fmla="*/ 149 w 512"/>
                    <a:gd name="T13" fmla="*/ 262 h 446"/>
                    <a:gd name="T14" fmla="*/ 192 w 512"/>
                    <a:gd name="T15" fmla="*/ 251 h 446"/>
                    <a:gd name="T16" fmla="*/ 128 w 512"/>
                    <a:gd name="T17" fmla="*/ 166 h 446"/>
                    <a:gd name="T18" fmla="*/ 96 w 512"/>
                    <a:gd name="T19" fmla="*/ 113 h 446"/>
                    <a:gd name="T20" fmla="*/ 107 w 512"/>
                    <a:gd name="T21" fmla="*/ 81 h 446"/>
                    <a:gd name="T22" fmla="*/ 256 w 512"/>
                    <a:gd name="T23" fmla="*/ 91 h 446"/>
                    <a:gd name="T24" fmla="*/ 245 w 512"/>
                    <a:gd name="T25" fmla="*/ 38 h 446"/>
                    <a:gd name="T26" fmla="*/ 309 w 512"/>
                    <a:gd name="T27" fmla="*/ 49 h 446"/>
                    <a:gd name="T28" fmla="*/ 267 w 512"/>
                    <a:gd name="T29" fmla="*/ 145 h 446"/>
                    <a:gd name="T30" fmla="*/ 245 w 512"/>
                    <a:gd name="T31" fmla="*/ 177 h 446"/>
                    <a:gd name="T32" fmla="*/ 267 w 512"/>
                    <a:gd name="T33" fmla="*/ 198 h 446"/>
                    <a:gd name="T34" fmla="*/ 309 w 512"/>
                    <a:gd name="T35" fmla="*/ 230 h 446"/>
                    <a:gd name="T36" fmla="*/ 288 w 512"/>
                    <a:gd name="T37" fmla="*/ 305 h 446"/>
                    <a:gd name="T38" fmla="*/ 171 w 512"/>
                    <a:gd name="T39" fmla="*/ 358 h 446"/>
                    <a:gd name="T40" fmla="*/ 352 w 512"/>
                    <a:gd name="T41" fmla="*/ 369 h 446"/>
                    <a:gd name="T42" fmla="*/ 405 w 512"/>
                    <a:gd name="T43" fmla="*/ 251 h 446"/>
                    <a:gd name="T44" fmla="*/ 405 w 512"/>
                    <a:gd name="T45" fmla="*/ 166 h 446"/>
                    <a:gd name="T46" fmla="*/ 448 w 512"/>
                    <a:gd name="T47" fmla="*/ 187 h 446"/>
                    <a:gd name="T48" fmla="*/ 469 w 512"/>
                    <a:gd name="T49" fmla="*/ 251 h 446"/>
                    <a:gd name="T50" fmla="*/ 512 w 512"/>
                    <a:gd name="T51" fmla="*/ 283 h 44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w 512"/>
                    <a:gd name="T79" fmla="*/ 0 h 446"/>
                    <a:gd name="T80" fmla="*/ 512 w 512"/>
                    <a:gd name="T81" fmla="*/ 446 h 446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T78" t="T79" r="T80" b="T81"/>
                  <a:pathLst>
                    <a:path w="512" h="446">
                      <a:moveTo>
                        <a:pt x="0" y="294"/>
                      </a:moveTo>
                      <a:cubicBezTo>
                        <a:pt x="10" y="311"/>
                        <a:pt x="12" y="340"/>
                        <a:pt x="32" y="347"/>
                      </a:cubicBezTo>
                      <a:cubicBezTo>
                        <a:pt x="46" y="351"/>
                        <a:pt x="62" y="329"/>
                        <a:pt x="64" y="315"/>
                      </a:cubicBezTo>
                      <a:cubicBezTo>
                        <a:pt x="66" y="296"/>
                        <a:pt x="50" y="279"/>
                        <a:pt x="43" y="262"/>
                      </a:cubicBezTo>
                      <a:cubicBezTo>
                        <a:pt x="39" y="233"/>
                        <a:pt x="13" y="199"/>
                        <a:pt x="32" y="177"/>
                      </a:cubicBezTo>
                      <a:cubicBezTo>
                        <a:pt x="84" y="113"/>
                        <a:pt x="99" y="221"/>
                        <a:pt x="107" y="230"/>
                      </a:cubicBezTo>
                      <a:cubicBezTo>
                        <a:pt x="118" y="243"/>
                        <a:pt x="135" y="251"/>
                        <a:pt x="149" y="262"/>
                      </a:cubicBezTo>
                      <a:cubicBezTo>
                        <a:pt x="163" y="258"/>
                        <a:pt x="184" y="263"/>
                        <a:pt x="192" y="251"/>
                      </a:cubicBezTo>
                      <a:cubicBezTo>
                        <a:pt x="212" y="216"/>
                        <a:pt x="145" y="177"/>
                        <a:pt x="128" y="166"/>
                      </a:cubicBezTo>
                      <a:cubicBezTo>
                        <a:pt x="117" y="148"/>
                        <a:pt x="110" y="127"/>
                        <a:pt x="96" y="113"/>
                      </a:cubicBezTo>
                      <a:cubicBezTo>
                        <a:pt x="69" y="86"/>
                        <a:pt x="24" y="121"/>
                        <a:pt x="107" y="81"/>
                      </a:cubicBezTo>
                      <a:cubicBezTo>
                        <a:pt x="157" y="96"/>
                        <a:pt x="204" y="108"/>
                        <a:pt x="256" y="91"/>
                      </a:cubicBezTo>
                      <a:cubicBezTo>
                        <a:pt x="252" y="73"/>
                        <a:pt x="239" y="55"/>
                        <a:pt x="245" y="38"/>
                      </a:cubicBezTo>
                      <a:cubicBezTo>
                        <a:pt x="257" y="0"/>
                        <a:pt x="304" y="45"/>
                        <a:pt x="309" y="49"/>
                      </a:cubicBezTo>
                      <a:cubicBezTo>
                        <a:pt x="330" y="110"/>
                        <a:pt x="322" y="115"/>
                        <a:pt x="267" y="145"/>
                      </a:cubicBezTo>
                      <a:cubicBezTo>
                        <a:pt x="259" y="155"/>
                        <a:pt x="245" y="164"/>
                        <a:pt x="245" y="177"/>
                      </a:cubicBezTo>
                      <a:cubicBezTo>
                        <a:pt x="245" y="187"/>
                        <a:pt x="259" y="191"/>
                        <a:pt x="267" y="198"/>
                      </a:cubicBezTo>
                      <a:cubicBezTo>
                        <a:pt x="280" y="209"/>
                        <a:pt x="295" y="219"/>
                        <a:pt x="309" y="230"/>
                      </a:cubicBezTo>
                      <a:cubicBezTo>
                        <a:pt x="302" y="255"/>
                        <a:pt x="302" y="283"/>
                        <a:pt x="288" y="305"/>
                      </a:cubicBezTo>
                      <a:cubicBezTo>
                        <a:pt x="275" y="323"/>
                        <a:pt x="190" y="348"/>
                        <a:pt x="171" y="358"/>
                      </a:cubicBezTo>
                      <a:cubicBezTo>
                        <a:pt x="198" y="446"/>
                        <a:pt x="284" y="389"/>
                        <a:pt x="352" y="369"/>
                      </a:cubicBezTo>
                      <a:cubicBezTo>
                        <a:pt x="371" y="328"/>
                        <a:pt x="380" y="288"/>
                        <a:pt x="405" y="251"/>
                      </a:cubicBezTo>
                      <a:cubicBezTo>
                        <a:pt x="402" y="240"/>
                        <a:pt x="380" y="176"/>
                        <a:pt x="405" y="166"/>
                      </a:cubicBezTo>
                      <a:cubicBezTo>
                        <a:pt x="419" y="159"/>
                        <a:pt x="433" y="180"/>
                        <a:pt x="448" y="187"/>
                      </a:cubicBezTo>
                      <a:cubicBezTo>
                        <a:pt x="455" y="208"/>
                        <a:pt x="455" y="233"/>
                        <a:pt x="469" y="251"/>
                      </a:cubicBezTo>
                      <a:cubicBezTo>
                        <a:pt x="479" y="265"/>
                        <a:pt x="498" y="270"/>
                        <a:pt x="512" y="283"/>
                      </a:cubicBezTo>
                    </a:path>
                  </a:pathLst>
                </a:custGeom>
                <a:noFill/>
                <a:ln w="9525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8" name="Group 732"/>
              <p:cNvGrpSpPr>
                <a:grpSpLocks noChangeAspect="1"/>
              </p:cNvGrpSpPr>
              <p:nvPr/>
            </p:nvGrpSpPr>
            <p:grpSpPr bwMode="auto">
              <a:xfrm flipH="1">
                <a:off x="1008" y="336"/>
                <a:ext cx="512" cy="590"/>
                <a:chOff x="1104" y="384"/>
                <a:chExt cx="512" cy="590"/>
              </a:xfrm>
            </p:grpSpPr>
            <p:sp>
              <p:nvSpPr>
                <p:cNvPr id="50225" name="Freeform 733"/>
                <p:cNvSpPr>
                  <a:spLocks noChangeAspect="1"/>
                </p:cNvSpPr>
                <p:nvPr/>
              </p:nvSpPr>
              <p:spPr bwMode="auto">
                <a:xfrm>
                  <a:off x="1104" y="384"/>
                  <a:ext cx="512" cy="446"/>
                </a:xfrm>
                <a:custGeom>
                  <a:avLst/>
                  <a:gdLst>
                    <a:gd name="T0" fmla="*/ 0 w 512"/>
                    <a:gd name="T1" fmla="*/ 294 h 446"/>
                    <a:gd name="T2" fmla="*/ 32 w 512"/>
                    <a:gd name="T3" fmla="*/ 347 h 446"/>
                    <a:gd name="T4" fmla="*/ 64 w 512"/>
                    <a:gd name="T5" fmla="*/ 315 h 446"/>
                    <a:gd name="T6" fmla="*/ 43 w 512"/>
                    <a:gd name="T7" fmla="*/ 262 h 446"/>
                    <a:gd name="T8" fmla="*/ 32 w 512"/>
                    <a:gd name="T9" fmla="*/ 177 h 446"/>
                    <a:gd name="T10" fmla="*/ 107 w 512"/>
                    <a:gd name="T11" fmla="*/ 230 h 446"/>
                    <a:gd name="T12" fmla="*/ 149 w 512"/>
                    <a:gd name="T13" fmla="*/ 262 h 446"/>
                    <a:gd name="T14" fmla="*/ 192 w 512"/>
                    <a:gd name="T15" fmla="*/ 251 h 446"/>
                    <a:gd name="T16" fmla="*/ 128 w 512"/>
                    <a:gd name="T17" fmla="*/ 166 h 446"/>
                    <a:gd name="T18" fmla="*/ 96 w 512"/>
                    <a:gd name="T19" fmla="*/ 113 h 446"/>
                    <a:gd name="T20" fmla="*/ 107 w 512"/>
                    <a:gd name="T21" fmla="*/ 81 h 446"/>
                    <a:gd name="T22" fmla="*/ 256 w 512"/>
                    <a:gd name="T23" fmla="*/ 91 h 446"/>
                    <a:gd name="T24" fmla="*/ 245 w 512"/>
                    <a:gd name="T25" fmla="*/ 38 h 446"/>
                    <a:gd name="T26" fmla="*/ 309 w 512"/>
                    <a:gd name="T27" fmla="*/ 49 h 446"/>
                    <a:gd name="T28" fmla="*/ 267 w 512"/>
                    <a:gd name="T29" fmla="*/ 145 h 446"/>
                    <a:gd name="T30" fmla="*/ 245 w 512"/>
                    <a:gd name="T31" fmla="*/ 177 h 446"/>
                    <a:gd name="T32" fmla="*/ 267 w 512"/>
                    <a:gd name="T33" fmla="*/ 198 h 446"/>
                    <a:gd name="T34" fmla="*/ 309 w 512"/>
                    <a:gd name="T35" fmla="*/ 230 h 446"/>
                    <a:gd name="T36" fmla="*/ 288 w 512"/>
                    <a:gd name="T37" fmla="*/ 305 h 446"/>
                    <a:gd name="T38" fmla="*/ 171 w 512"/>
                    <a:gd name="T39" fmla="*/ 358 h 446"/>
                    <a:gd name="T40" fmla="*/ 352 w 512"/>
                    <a:gd name="T41" fmla="*/ 369 h 446"/>
                    <a:gd name="T42" fmla="*/ 405 w 512"/>
                    <a:gd name="T43" fmla="*/ 251 h 446"/>
                    <a:gd name="T44" fmla="*/ 405 w 512"/>
                    <a:gd name="T45" fmla="*/ 166 h 446"/>
                    <a:gd name="T46" fmla="*/ 448 w 512"/>
                    <a:gd name="T47" fmla="*/ 187 h 446"/>
                    <a:gd name="T48" fmla="*/ 469 w 512"/>
                    <a:gd name="T49" fmla="*/ 251 h 446"/>
                    <a:gd name="T50" fmla="*/ 512 w 512"/>
                    <a:gd name="T51" fmla="*/ 283 h 44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w 512"/>
                    <a:gd name="T79" fmla="*/ 0 h 446"/>
                    <a:gd name="T80" fmla="*/ 512 w 512"/>
                    <a:gd name="T81" fmla="*/ 446 h 446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T78" t="T79" r="T80" b="T81"/>
                  <a:pathLst>
                    <a:path w="512" h="446">
                      <a:moveTo>
                        <a:pt x="0" y="294"/>
                      </a:moveTo>
                      <a:cubicBezTo>
                        <a:pt x="10" y="311"/>
                        <a:pt x="12" y="340"/>
                        <a:pt x="32" y="347"/>
                      </a:cubicBezTo>
                      <a:cubicBezTo>
                        <a:pt x="46" y="351"/>
                        <a:pt x="62" y="329"/>
                        <a:pt x="64" y="315"/>
                      </a:cubicBezTo>
                      <a:cubicBezTo>
                        <a:pt x="66" y="296"/>
                        <a:pt x="50" y="279"/>
                        <a:pt x="43" y="262"/>
                      </a:cubicBezTo>
                      <a:cubicBezTo>
                        <a:pt x="39" y="233"/>
                        <a:pt x="13" y="199"/>
                        <a:pt x="32" y="177"/>
                      </a:cubicBezTo>
                      <a:cubicBezTo>
                        <a:pt x="84" y="113"/>
                        <a:pt x="99" y="221"/>
                        <a:pt x="107" y="230"/>
                      </a:cubicBezTo>
                      <a:cubicBezTo>
                        <a:pt x="118" y="243"/>
                        <a:pt x="135" y="251"/>
                        <a:pt x="149" y="262"/>
                      </a:cubicBezTo>
                      <a:cubicBezTo>
                        <a:pt x="163" y="258"/>
                        <a:pt x="184" y="263"/>
                        <a:pt x="192" y="251"/>
                      </a:cubicBezTo>
                      <a:cubicBezTo>
                        <a:pt x="212" y="216"/>
                        <a:pt x="145" y="177"/>
                        <a:pt x="128" y="166"/>
                      </a:cubicBezTo>
                      <a:cubicBezTo>
                        <a:pt x="117" y="148"/>
                        <a:pt x="110" y="127"/>
                        <a:pt x="96" y="113"/>
                      </a:cubicBezTo>
                      <a:cubicBezTo>
                        <a:pt x="69" y="86"/>
                        <a:pt x="24" y="121"/>
                        <a:pt x="107" y="81"/>
                      </a:cubicBezTo>
                      <a:cubicBezTo>
                        <a:pt x="157" y="96"/>
                        <a:pt x="204" y="108"/>
                        <a:pt x="256" y="91"/>
                      </a:cubicBezTo>
                      <a:cubicBezTo>
                        <a:pt x="252" y="73"/>
                        <a:pt x="239" y="55"/>
                        <a:pt x="245" y="38"/>
                      </a:cubicBezTo>
                      <a:cubicBezTo>
                        <a:pt x="257" y="0"/>
                        <a:pt x="304" y="45"/>
                        <a:pt x="309" y="49"/>
                      </a:cubicBezTo>
                      <a:cubicBezTo>
                        <a:pt x="330" y="110"/>
                        <a:pt x="322" y="115"/>
                        <a:pt x="267" y="145"/>
                      </a:cubicBezTo>
                      <a:cubicBezTo>
                        <a:pt x="259" y="155"/>
                        <a:pt x="245" y="164"/>
                        <a:pt x="245" y="177"/>
                      </a:cubicBezTo>
                      <a:cubicBezTo>
                        <a:pt x="245" y="187"/>
                        <a:pt x="259" y="191"/>
                        <a:pt x="267" y="198"/>
                      </a:cubicBezTo>
                      <a:cubicBezTo>
                        <a:pt x="280" y="209"/>
                        <a:pt x="295" y="219"/>
                        <a:pt x="309" y="230"/>
                      </a:cubicBezTo>
                      <a:cubicBezTo>
                        <a:pt x="302" y="255"/>
                        <a:pt x="302" y="283"/>
                        <a:pt x="288" y="305"/>
                      </a:cubicBezTo>
                      <a:cubicBezTo>
                        <a:pt x="275" y="323"/>
                        <a:pt x="190" y="348"/>
                        <a:pt x="171" y="358"/>
                      </a:cubicBezTo>
                      <a:cubicBezTo>
                        <a:pt x="198" y="446"/>
                        <a:pt x="284" y="389"/>
                        <a:pt x="352" y="369"/>
                      </a:cubicBezTo>
                      <a:cubicBezTo>
                        <a:pt x="371" y="328"/>
                        <a:pt x="380" y="288"/>
                        <a:pt x="405" y="251"/>
                      </a:cubicBezTo>
                      <a:cubicBezTo>
                        <a:pt x="402" y="240"/>
                        <a:pt x="380" y="176"/>
                        <a:pt x="405" y="166"/>
                      </a:cubicBezTo>
                      <a:cubicBezTo>
                        <a:pt x="419" y="159"/>
                        <a:pt x="433" y="180"/>
                        <a:pt x="448" y="187"/>
                      </a:cubicBezTo>
                      <a:cubicBezTo>
                        <a:pt x="455" y="208"/>
                        <a:pt x="455" y="233"/>
                        <a:pt x="469" y="251"/>
                      </a:cubicBezTo>
                      <a:cubicBezTo>
                        <a:pt x="479" y="265"/>
                        <a:pt x="498" y="270"/>
                        <a:pt x="512" y="283"/>
                      </a:cubicBezTo>
                    </a:path>
                  </a:pathLst>
                </a:custGeom>
                <a:noFill/>
                <a:ln w="9525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50226" name="Freeform 734"/>
                <p:cNvSpPr>
                  <a:spLocks noChangeAspect="1"/>
                </p:cNvSpPr>
                <p:nvPr/>
              </p:nvSpPr>
              <p:spPr bwMode="auto">
                <a:xfrm>
                  <a:off x="1104" y="528"/>
                  <a:ext cx="512" cy="446"/>
                </a:xfrm>
                <a:custGeom>
                  <a:avLst/>
                  <a:gdLst>
                    <a:gd name="T0" fmla="*/ 0 w 512"/>
                    <a:gd name="T1" fmla="*/ 294 h 446"/>
                    <a:gd name="T2" fmla="*/ 32 w 512"/>
                    <a:gd name="T3" fmla="*/ 347 h 446"/>
                    <a:gd name="T4" fmla="*/ 64 w 512"/>
                    <a:gd name="T5" fmla="*/ 315 h 446"/>
                    <a:gd name="T6" fmla="*/ 43 w 512"/>
                    <a:gd name="T7" fmla="*/ 262 h 446"/>
                    <a:gd name="T8" fmla="*/ 32 w 512"/>
                    <a:gd name="T9" fmla="*/ 177 h 446"/>
                    <a:gd name="T10" fmla="*/ 107 w 512"/>
                    <a:gd name="T11" fmla="*/ 230 h 446"/>
                    <a:gd name="T12" fmla="*/ 149 w 512"/>
                    <a:gd name="T13" fmla="*/ 262 h 446"/>
                    <a:gd name="T14" fmla="*/ 192 w 512"/>
                    <a:gd name="T15" fmla="*/ 251 h 446"/>
                    <a:gd name="T16" fmla="*/ 128 w 512"/>
                    <a:gd name="T17" fmla="*/ 166 h 446"/>
                    <a:gd name="T18" fmla="*/ 96 w 512"/>
                    <a:gd name="T19" fmla="*/ 113 h 446"/>
                    <a:gd name="T20" fmla="*/ 107 w 512"/>
                    <a:gd name="T21" fmla="*/ 81 h 446"/>
                    <a:gd name="T22" fmla="*/ 256 w 512"/>
                    <a:gd name="T23" fmla="*/ 91 h 446"/>
                    <a:gd name="T24" fmla="*/ 245 w 512"/>
                    <a:gd name="T25" fmla="*/ 38 h 446"/>
                    <a:gd name="T26" fmla="*/ 309 w 512"/>
                    <a:gd name="T27" fmla="*/ 49 h 446"/>
                    <a:gd name="T28" fmla="*/ 267 w 512"/>
                    <a:gd name="T29" fmla="*/ 145 h 446"/>
                    <a:gd name="T30" fmla="*/ 245 w 512"/>
                    <a:gd name="T31" fmla="*/ 177 h 446"/>
                    <a:gd name="T32" fmla="*/ 267 w 512"/>
                    <a:gd name="T33" fmla="*/ 198 h 446"/>
                    <a:gd name="T34" fmla="*/ 309 w 512"/>
                    <a:gd name="T35" fmla="*/ 230 h 446"/>
                    <a:gd name="T36" fmla="*/ 288 w 512"/>
                    <a:gd name="T37" fmla="*/ 305 h 446"/>
                    <a:gd name="T38" fmla="*/ 171 w 512"/>
                    <a:gd name="T39" fmla="*/ 358 h 446"/>
                    <a:gd name="T40" fmla="*/ 352 w 512"/>
                    <a:gd name="T41" fmla="*/ 369 h 446"/>
                    <a:gd name="T42" fmla="*/ 405 w 512"/>
                    <a:gd name="T43" fmla="*/ 251 h 446"/>
                    <a:gd name="T44" fmla="*/ 405 w 512"/>
                    <a:gd name="T45" fmla="*/ 166 h 446"/>
                    <a:gd name="T46" fmla="*/ 448 w 512"/>
                    <a:gd name="T47" fmla="*/ 187 h 446"/>
                    <a:gd name="T48" fmla="*/ 469 w 512"/>
                    <a:gd name="T49" fmla="*/ 251 h 446"/>
                    <a:gd name="T50" fmla="*/ 512 w 512"/>
                    <a:gd name="T51" fmla="*/ 283 h 44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w 512"/>
                    <a:gd name="T79" fmla="*/ 0 h 446"/>
                    <a:gd name="T80" fmla="*/ 512 w 512"/>
                    <a:gd name="T81" fmla="*/ 446 h 446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T78" t="T79" r="T80" b="T81"/>
                  <a:pathLst>
                    <a:path w="512" h="446">
                      <a:moveTo>
                        <a:pt x="0" y="294"/>
                      </a:moveTo>
                      <a:cubicBezTo>
                        <a:pt x="10" y="311"/>
                        <a:pt x="12" y="340"/>
                        <a:pt x="32" y="347"/>
                      </a:cubicBezTo>
                      <a:cubicBezTo>
                        <a:pt x="46" y="351"/>
                        <a:pt x="62" y="329"/>
                        <a:pt x="64" y="315"/>
                      </a:cubicBezTo>
                      <a:cubicBezTo>
                        <a:pt x="66" y="296"/>
                        <a:pt x="50" y="279"/>
                        <a:pt x="43" y="262"/>
                      </a:cubicBezTo>
                      <a:cubicBezTo>
                        <a:pt x="39" y="233"/>
                        <a:pt x="13" y="199"/>
                        <a:pt x="32" y="177"/>
                      </a:cubicBezTo>
                      <a:cubicBezTo>
                        <a:pt x="84" y="113"/>
                        <a:pt x="99" y="221"/>
                        <a:pt x="107" y="230"/>
                      </a:cubicBezTo>
                      <a:cubicBezTo>
                        <a:pt x="118" y="243"/>
                        <a:pt x="135" y="251"/>
                        <a:pt x="149" y="262"/>
                      </a:cubicBezTo>
                      <a:cubicBezTo>
                        <a:pt x="163" y="258"/>
                        <a:pt x="184" y="263"/>
                        <a:pt x="192" y="251"/>
                      </a:cubicBezTo>
                      <a:cubicBezTo>
                        <a:pt x="212" y="216"/>
                        <a:pt x="145" y="177"/>
                        <a:pt x="128" y="166"/>
                      </a:cubicBezTo>
                      <a:cubicBezTo>
                        <a:pt x="117" y="148"/>
                        <a:pt x="110" y="127"/>
                        <a:pt x="96" y="113"/>
                      </a:cubicBezTo>
                      <a:cubicBezTo>
                        <a:pt x="69" y="86"/>
                        <a:pt x="24" y="121"/>
                        <a:pt x="107" y="81"/>
                      </a:cubicBezTo>
                      <a:cubicBezTo>
                        <a:pt x="157" y="96"/>
                        <a:pt x="204" y="108"/>
                        <a:pt x="256" y="91"/>
                      </a:cubicBezTo>
                      <a:cubicBezTo>
                        <a:pt x="252" y="73"/>
                        <a:pt x="239" y="55"/>
                        <a:pt x="245" y="38"/>
                      </a:cubicBezTo>
                      <a:cubicBezTo>
                        <a:pt x="257" y="0"/>
                        <a:pt x="304" y="45"/>
                        <a:pt x="309" y="49"/>
                      </a:cubicBezTo>
                      <a:cubicBezTo>
                        <a:pt x="330" y="110"/>
                        <a:pt x="322" y="115"/>
                        <a:pt x="267" y="145"/>
                      </a:cubicBezTo>
                      <a:cubicBezTo>
                        <a:pt x="259" y="155"/>
                        <a:pt x="245" y="164"/>
                        <a:pt x="245" y="177"/>
                      </a:cubicBezTo>
                      <a:cubicBezTo>
                        <a:pt x="245" y="187"/>
                        <a:pt x="259" y="191"/>
                        <a:pt x="267" y="198"/>
                      </a:cubicBezTo>
                      <a:cubicBezTo>
                        <a:pt x="280" y="209"/>
                        <a:pt x="295" y="219"/>
                        <a:pt x="309" y="230"/>
                      </a:cubicBezTo>
                      <a:cubicBezTo>
                        <a:pt x="302" y="255"/>
                        <a:pt x="302" y="283"/>
                        <a:pt x="288" y="305"/>
                      </a:cubicBezTo>
                      <a:cubicBezTo>
                        <a:pt x="275" y="323"/>
                        <a:pt x="190" y="348"/>
                        <a:pt x="171" y="358"/>
                      </a:cubicBezTo>
                      <a:cubicBezTo>
                        <a:pt x="198" y="446"/>
                        <a:pt x="284" y="389"/>
                        <a:pt x="352" y="369"/>
                      </a:cubicBezTo>
                      <a:cubicBezTo>
                        <a:pt x="371" y="328"/>
                        <a:pt x="380" y="288"/>
                        <a:pt x="405" y="251"/>
                      </a:cubicBezTo>
                      <a:cubicBezTo>
                        <a:pt x="402" y="240"/>
                        <a:pt x="380" y="176"/>
                        <a:pt x="405" y="166"/>
                      </a:cubicBezTo>
                      <a:cubicBezTo>
                        <a:pt x="419" y="159"/>
                        <a:pt x="433" y="180"/>
                        <a:pt x="448" y="187"/>
                      </a:cubicBezTo>
                      <a:cubicBezTo>
                        <a:pt x="455" y="208"/>
                        <a:pt x="455" y="233"/>
                        <a:pt x="469" y="251"/>
                      </a:cubicBezTo>
                      <a:cubicBezTo>
                        <a:pt x="479" y="265"/>
                        <a:pt x="498" y="270"/>
                        <a:pt x="512" y="283"/>
                      </a:cubicBezTo>
                    </a:path>
                  </a:pathLst>
                </a:custGeom>
                <a:noFill/>
                <a:ln w="9525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</p:grpSp>
        <p:grpSp>
          <p:nvGrpSpPr>
            <p:cNvPr id="19" name="Group 401"/>
            <p:cNvGrpSpPr>
              <a:grpSpLocks noChangeAspect="1"/>
            </p:cNvGrpSpPr>
            <p:nvPr/>
          </p:nvGrpSpPr>
          <p:grpSpPr bwMode="auto">
            <a:xfrm rot="5400000">
              <a:off x="2269257" y="3580102"/>
              <a:ext cx="568325" cy="623888"/>
              <a:chOff x="1008" y="336"/>
              <a:chExt cx="608" cy="638"/>
            </a:xfrm>
          </p:grpSpPr>
          <p:grpSp>
            <p:nvGrpSpPr>
              <p:cNvPr id="20" name="Group 402"/>
              <p:cNvGrpSpPr>
                <a:grpSpLocks noChangeAspect="1"/>
              </p:cNvGrpSpPr>
              <p:nvPr/>
            </p:nvGrpSpPr>
            <p:grpSpPr bwMode="auto">
              <a:xfrm>
                <a:off x="1104" y="384"/>
                <a:ext cx="512" cy="590"/>
                <a:chOff x="1104" y="384"/>
                <a:chExt cx="512" cy="590"/>
              </a:xfrm>
            </p:grpSpPr>
            <p:sp>
              <p:nvSpPr>
                <p:cNvPr id="50221" name="Freeform 403"/>
                <p:cNvSpPr>
                  <a:spLocks noChangeAspect="1"/>
                </p:cNvSpPr>
                <p:nvPr/>
              </p:nvSpPr>
              <p:spPr bwMode="auto">
                <a:xfrm>
                  <a:off x="1104" y="384"/>
                  <a:ext cx="512" cy="446"/>
                </a:xfrm>
                <a:custGeom>
                  <a:avLst/>
                  <a:gdLst>
                    <a:gd name="T0" fmla="*/ 0 w 512"/>
                    <a:gd name="T1" fmla="*/ 294 h 446"/>
                    <a:gd name="T2" fmla="*/ 32 w 512"/>
                    <a:gd name="T3" fmla="*/ 347 h 446"/>
                    <a:gd name="T4" fmla="*/ 64 w 512"/>
                    <a:gd name="T5" fmla="*/ 315 h 446"/>
                    <a:gd name="T6" fmla="*/ 43 w 512"/>
                    <a:gd name="T7" fmla="*/ 262 h 446"/>
                    <a:gd name="T8" fmla="*/ 32 w 512"/>
                    <a:gd name="T9" fmla="*/ 177 h 446"/>
                    <a:gd name="T10" fmla="*/ 107 w 512"/>
                    <a:gd name="T11" fmla="*/ 230 h 446"/>
                    <a:gd name="T12" fmla="*/ 149 w 512"/>
                    <a:gd name="T13" fmla="*/ 262 h 446"/>
                    <a:gd name="T14" fmla="*/ 192 w 512"/>
                    <a:gd name="T15" fmla="*/ 251 h 446"/>
                    <a:gd name="T16" fmla="*/ 128 w 512"/>
                    <a:gd name="T17" fmla="*/ 166 h 446"/>
                    <a:gd name="T18" fmla="*/ 96 w 512"/>
                    <a:gd name="T19" fmla="*/ 113 h 446"/>
                    <a:gd name="T20" fmla="*/ 107 w 512"/>
                    <a:gd name="T21" fmla="*/ 81 h 446"/>
                    <a:gd name="T22" fmla="*/ 256 w 512"/>
                    <a:gd name="T23" fmla="*/ 91 h 446"/>
                    <a:gd name="T24" fmla="*/ 245 w 512"/>
                    <a:gd name="T25" fmla="*/ 38 h 446"/>
                    <a:gd name="T26" fmla="*/ 309 w 512"/>
                    <a:gd name="T27" fmla="*/ 49 h 446"/>
                    <a:gd name="T28" fmla="*/ 267 w 512"/>
                    <a:gd name="T29" fmla="*/ 145 h 446"/>
                    <a:gd name="T30" fmla="*/ 245 w 512"/>
                    <a:gd name="T31" fmla="*/ 177 h 446"/>
                    <a:gd name="T32" fmla="*/ 267 w 512"/>
                    <a:gd name="T33" fmla="*/ 198 h 446"/>
                    <a:gd name="T34" fmla="*/ 309 w 512"/>
                    <a:gd name="T35" fmla="*/ 230 h 446"/>
                    <a:gd name="T36" fmla="*/ 288 w 512"/>
                    <a:gd name="T37" fmla="*/ 305 h 446"/>
                    <a:gd name="T38" fmla="*/ 171 w 512"/>
                    <a:gd name="T39" fmla="*/ 358 h 446"/>
                    <a:gd name="T40" fmla="*/ 352 w 512"/>
                    <a:gd name="T41" fmla="*/ 369 h 446"/>
                    <a:gd name="T42" fmla="*/ 405 w 512"/>
                    <a:gd name="T43" fmla="*/ 251 h 446"/>
                    <a:gd name="T44" fmla="*/ 405 w 512"/>
                    <a:gd name="T45" fmla="*/ 166 h 446"/>
                    <a:gd name="T46" fmla="*/ 448 w 512"/>
                    <a:gd name="T47" fmla="*/ 187 h 446"/>
                    <a:gd name="T48" fmla="*/ 469 w 512"/>
                    <a:gd name="T49" fmla="*/ 251 h 446"/>
                    <a:gd name="T50" fmla="*/ 512 w 512"/>
                    <a:gd name="T51" fmla="*/ 283 h 44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w 512"/>
                    <a:gd name="T79" fmla="*/ 0 h 446"/>
                    <a:gd name="T80" fmla="*/ 512 w 512"/>
                    <a:gd name="T81" fmla="*/ 446 h 446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T78" t="T79" r="T80" b="T81"/>
                  <a:pathLst>
                    <a:path w="512" h="446">
                      <a:moveTo>
                        <a:pt x="0" y="294"/>
                      </a:moveTo>
                      <a:cubicBezTo>
                        <a:pt x="10" y="311"/>
                        <a:pt x="12" y="340"/>
                        <a:pt x="32" y="347"/>
                      </a:cubicBezTo>
                      <a:cubicBezTo>
                        <a:pt x="46" y="351"/>
                        <a:pt x="62" y="329"/>
                        <a:pt x="64" y="315"/>
                      </a:cubicBezTo>
                      <a:cubicBezTo>
                        <a:pt x="66" y="296"/>
                        <a:pt x="50" y="279"/>
                        <a:pt x="43" y="262"/>
                      </a:cubicBezTo>
                      <a:cubicBezTo>
                        <a:pt x="39" y="233"/>
                        <a:pt x="13" y="199"/>
                        <a:pt x="32" y="177"/>
                      </a:cubicBezTo>
                      <a:cubicBezTo>
                        <a:pt x="84" y="113"/>
                        <a:pt x="99" y="221"/>
                        <a:pt x="107" y="230"/>
                      </a:cubicBezTo>
                      <a:cubicBezTo>
                        <a:pt x="118" y="243"/>
                        <a:pt x="135" y="251"/>
                        <a:pt x="149" y="262"/>
                      </a:cubicBezTo>
                      <a:cubicBezTo>
                        <a:pt x="163" y="258"/>
                        <a:pt x="184" y="263"/>
                        <a:pt x="192" y="251"/>
                      </a:cubicBezTo>
                      <a:cubicBezTo>
                        <a:pt x="212" y="216"/>
                        <a:pt x="145" y="177"/>
                        <a:pt x="128" y="166"/>
                      </a:cubicBezTo>
                      <a:cubicBezTo>
                        <a:pt x="117" y="148"/>
                        <a:pt x="110" y="127"/>
                        <a:pt x="96" y="113"/>
                      </a:cubicBezTo>
                      <a:cubicBezTo>
                        <a:pt x="69" y="86"/>
                        <a:pt x="24" y="121"/>
                        <a:pt x="107" y="81"/>
                      </a:cubicBezTo>
                      <a:cubicBezTo>
                        <a:pt x="157" y="96"/>
                        <a:pt x="204" y="108"/>
                        <a:pt x="256" y="91"/>
                      </a:cubicBezTo>
                      <a:cubicBezTo>
                        <a:pt x="252" y="73"/>
                        <a:pt x="239" y="55"/>
                        <a:pt x="245" y="38"/>
                      </a:cubicBezTo>
                      <a:cubicBezTo>
                        <a:pt x="257" y="0"/>
                        <a:pt x="304" y="45"/>
                        <a:pt x="309" y="49"/>
                      </a:cubicBezTo>
                      <a:cubicBezTo>
                        <a:pt x="330" y="110"/>
                        <a:pt x="322" y="115"/>
                        <a:pt x="267" y="145"/>
                      </a:cubicBezTo>
                      <a:cubicBezTo>
                        <a:pt x="259" y="155"/>
                        <a:pt x="245" y="164"/>
                        <a:pt x="245" y="177"/>
                      </a:cubicBezTo>
                      <a:cubicBezTo>
                        <a:pt x="245" y="187"/>
                        <a:pt x="259" y="191"/>
                        <a:pt x="267" y="198"/>
                      </a:cubicBezTo>
                      <a:cubicBezTo>
                        <a:pt x="280" y="209"/>
                        <a:pt x="295" y="219"/>
                        <a:pt x="309" y="230"/>
                      </a:cubicBezTo>
                      <a:cubicBezTo>
                        <a:pt x="302" y="255"/>
                        <a:pt x="302" y="283"/>
                        <a:pt x="288" y="305"/>
                      </a:cubicBezTo>
                      <a:cubicBezTo>
                        <a:pt x="275" y="323"/>
                        <a:pt x="190" y="348"/>
                        <a:pt x="171" y="358"/>
                      </a:cubicBezTo>
                      <a:cubicBezTo>
                        <a:pt x="198" y="446"/>
                        <a:pt x="284" y="389"/>
                        <a:pt x="352" y="369"/>
                      </a:cubicBezTo>
                      <a:cubicBezTo>
                        <a:pt x="371" y="328"/>
                        <a:pt x="380" y="288"/>
                        <a:pt x="405" y="251"/>
                      </a:cubicBezTo>
                      <a:cubicBezTo>
                        <a:pt x="402" y="240"/>
                        <a:pt x="380" y="176"/>
                        <a:pt x="405" y="166"/>
                      </a:cubicBezTo>
                      <a:cubicBezTo>
                        <a:pt x="419" y="159"/>
                        <a:pt x="433" y="180"/>
                        <a:pt x="448" y="187"/>
                      </a:cubicBezTo>
                      <a:cubicBezTo>
                        <a:pt x="455" y="208"/>
                        <a:pt x="455" y="233"/>
                        <a:pt x="469" y="251"/>
                      </a:cubicBezTo>
                      <a:cubicBezTo>
                        <a:pt x="479" y="265"/>
                        <a:pt x="498" y="270"/>
                        <a:pt x="512" y="283"/>
                      </a:cubicBezTo>
                    </a:path>
                  </a:pathLst>
                </a:custGeom>
                <a:noFill/>
                <a:ln w="9525">
                  <a:solidFill>
                    <a:srgbClr val="FF99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50222" name="Freeform 404"/>
                <p:cNvSpPr>
                  <a:spLocks noChangeAspect="1"/>
                </p:cNvSpPr>
                <p:nvPr/>
              </p:nvSpPr>
              <p:spPr bwMode="auto">
                <a:xfrm>
                  <a:off x="1104" y="528"/>
                  <a:ext cx="512" cy="446"/>
                </a:xfrm>
                <a:custGeom>
                  <a:avLst/>
                  <a:gdLst>
                    <a:gd name="T0" fmla="*/ 0 w 512"/>
                    <a:gd name="T1" fmla="*/ 294 h 446"/>
                    <a:gd name="T2" fmla="*/ 32 w 512"/>
                    <a:gd name="T3" fmla="*/ 347 h 446"/>
                    <a:gd name="T4" fmla="*/ 64 w 512"/>
                    <a:gd name="T5" fmla="*/ 315 h 446"/>
                    <a:gd name="T6" fmla="*/ 43 w 512"/>
                    <a:gd name="T7" fmla="*/ 262 h 446"/>
                    <a:gd name="T8" fmla="*/ 32 w 512"/>
                    <a:gd name="T9" fmla="*/ 177 h 446"/>
                    <a:gd name="T10" fmla="*/ 107 w 512"/>
                    <a:gd name="T11" fmla="*/ 230 h 446"/>
                    <a:gd name="T12" fmla="*/ 149 w 512"/>
                    <a:gd name="T13" fmla="*/ 262 h 446"/>
                    <a:gd name="T14" fmla="*/ 192 w 512"/>
                    <a:gd name="T15" fmla="*/ 251 h 446"/>
                    <a:gd name="T16" fmla="*/ 128 w 512"/>
                    <a:gd name="T17" fmla="*/ 166 h 446"/>
                    <a:gd name="T18" fmla="*/ 96 w 512"/>
                    <a:gd name="T19" fmla="*/ 113 h 446"/>
                    <a:gd name="T20" fmla="*/ 107 w 512"/>
                    <a:gd name="T21" fmla="*/ 81 h 446"/>
                    <a:gd name="T22" fmla="*/ 256 w 512"/>
                    <a:gd name="T23" fmla="*/ 91 h 446"/>
                    <a:gd name="T24" fmla="*/ 245 w 512"/>
                    <a:gd name="T25" fmla="*/ 38 h 446"/>
                    <a:gd name="T26" fmla="*/ 309 w 512"/>
                    <a:gd name="T27" fmla="*/ 49 h 446"/>
                    <a:gd name="T28" fmla="*/ 267 w 512"/>
                    <a:gd name="T29" fmla="*/ 145 h 446"/>
                    <a:gd name="T30" fmla="*/ 245 w 512"/>
                    <a:gd name="T31" fmla="*/ 177 h 446"/>
                    <a:gd name="T32" fmla="*/ 267 w 512"/>
                    <a:gd name="T33" fmla="*/ 198 h 446"/>
                    <a:gd name="T34" fmla="*/ 309 w 512"/>
                    <a:gd name="T35" fmla="*/ 230 h 446"/>
                    <a:gd name="T36" fmla="*/ 288 w 512"/>
                    <a:gd name="T37" fmla="*/ 305 h 446"/>
                    <a:gd name="T38" fmla="*/ 171 w 512"/>
                    <a:gd name="T39" fmla="*/ 358 h 446"/>
                    <a:gd name="T40" fmla="*/ 352 w 512"/>
                    <a:gd name="T41" fmla="*/ 369 h 446"/>
                    <a:gd name="T42" fmla="*/ 405 w 512"/>
                    <a:gd name="T43" fmla="*/ 251 h 446"/>
                    <a:gd name="T44" fmla="*/ 405 w 512"/>
                    <a:gd name="T45" fmla="*/ 166 h 446"/>
                    <a:gd name="T46" fmla="*/ 448 w 512"/>
                    <a:gd name="T47" fmla="*/ 187 h 446"/>
                    <a:gd name="T48" fmla="*/ 469 w 512"/>
                    <a:gd name="T49" fmla="*/ 251 h 446"/>
                    <a:gd name="T50" fmla="*/ 512 w 512"/>
                    <a:gd name="T51" fmla="*/ 283 h 44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w 512"/>
                    <a:gd name="T79" fmla="*/ 0 h 446"/>
                    <a:gd name="T80" fmla="*/ 512 w 512"/>
                    <a:gd name="T81" fmla="*/ 446 h 446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T78" t="T79" r="T80" b="T81"/>
                  <a:pathLst>
                    <a:path w="512" h="446">
                      <a:moveTo>
                        <a:pt x="0" y="294"/>
                      </a:moveTo>
                      <a:cubicBezTo>
                        <a:pt x="10" y="311"/>
                        <a:pt x="12" y="340"/>
                        <a:pt x="32" y="347"/>
                      </a:cubicBezTo>
                      <a:cubicBezTo>
                        <a:pt x="46" y="351"/>
                        <a:pt x="62" y="329"/>
                        <a:pt x="64" y="315"/>
                      </a:cubicBezTo>
                      <a:cubicBezTo>
                        <a:pt x="66" y="296"/>
                        <a:pt x="50" y="279"/>
                        <a:pt x="43" y="262"/>
                      </a:cubicBezTo>
                      <a:cubicBezTo>
                        <a:pt x="39" y="233"/>
                        <a:pt x="13" y="199"/>
                        <a:pt x="32" y="177"/>
                      </a:cubicBezTo>
                      <a:cubicBezTo>
                        <a:pt x="84" y="113"/>
                        <a:pt x="99" y="221"/>
                        <a:pt x="107" y="230"/>
                      </a:cubicBezTo>
                      <a:cubicBezTo>
                        <a:pt x="118" y="243"/>
                        <a:pt x="135" y="251"/>
                        <a:pt x="149" y="262"/>
                      </a:cubicBezTo>
                      <a:cubicBezTo>
                        <a:pt x="163" y="258"/>
                        <a:pt x="184" y="263"/>
                        <a:pt x="192" y="251"/>
                      </a:cubicBezTo>
                      <a:cubicBezTo>
                        <a:pt x="212" y="216"/>
                        <a:pt x="145" y="177"/>
                        <a:pt x="128" y="166"/>
                      </a:cubicBezTo>
                      <a:cubicBezTo>
                        <a:pt x="117" y="148"/>
                        <a:pt x="110" y="127"/>
                        <a:pt x="96" y="113"/>
                      </a:cubicBezTo>
                      <a:cubicBezTo>
                        <a:pt x="69" y="86"/>
                        <a:pt x="24" y="121"/>
                        <a:pt x="107" y="81"/>
                      </a:cubicBezTo>
                      <a:cubicBezTo>
                        <a:pt x="157" y="96"/>
                        <a:pt x="204" y="108"/>
                        <a:pt x="256" y="91"/>
                      </a:cubicBezTo>
                      <a:cubicBezTo>
                        <a:pt x="252" y="73"/>
                        <a:pt x="239" y="55"/>
                        <a:pt x="245" y="38"/>
                      </a:cubicBezTo>
                      <a:cubicBezTo>
                        <a:pt x="257" y="0"/>
                        <a:pt x="304" y="45"/>
                        <a:pt x="309" y="49"/>
                      </a:cubicBezTo>
                      <a:cubicBezTo>
                        <a:pt x="330" y="110"/>
                        <a:pt x="322" y="115"/>
                        <a:pt x="267" y="145"/>
                      </a:cubicBezTo>
                      <a:cubicBezTo>
                        <a:pt x="259" y="155"/>
                        <a:pt x="245" y="164"/>
                        <a:pt x="245" y="177"/>
                      </a:cubicBezTo>
                      <a:cubicBezTo>
                        <a:pt x="245" y="187"/>
                        <a:pt x="259" y="191"/>
                        <a:pt x="267" y="198"/>
                      </a:cubicBezTo>
                      <a:cubicBezTo>
                        <a:pt x="280" y="209"/>
                        <a:pt x="295" y="219"/>
                        <a:pt x="309" y="230"/>
                      </a:cubicBezTo>
                      <a:cubicBezTo>
                        <a:pt x="302" y="255"/>
                        <a:pt x="302" y="283"/>
                        <a:pt x="288" y="305"/>
                      </a:cubicBezTo>
                      <a:cubicBezTo>
                        <a:pt x="275" y="323"/>
                        <a:pt x="190" y="348"/>
                        <a:pt x="171" y="358"/>
                      </a:cubicBezTo>
                      <a:cubicBezTo>
                        <a:pt x="198" y="446"/>
                        <a:pt x="284" y="389"/>
                        <a:pt x="352" y="369"/>
                      </a:cubicBezTo>
                      <a:cubicBezTo>
                        <a:pt x="371" y="328"/>
                        <a:pt x="380" y="288"/>
                        <a:pt x="405" y="251"/>
                      </a:cubicBezTo>
                      <a:cubicBezTo>
                        <a:pt x="402" y="240"/>
                        <a:pt x="380" y="176"/>
                        <a:pt x="405" y="166"/>
                      </a:cubicBezTo>
                      <a:cubicBezTo>
                        <a:pt x="419" y="159"/>
                        <a:pt x="433" y="180"/>
                        <a:pt x="448" y="187"/>
                      </a:cubicBezTo>
                      <a:cubicBezTo>
                        <a:pt x="455" y="208"/>
                        <a:pt x="455" y="233"/>
                        <a:pt x="469" y="251"/>
                      </a:cubicBezTo>
                      <a:cubicBezTo>
                        <a:pt x="479" y="265"/>
                        <a:pt x="498" y="270"/>
                        <a:pt x="512" y="283"/>
                      </a:cubicBezTo>
                    </a:path>
                  </a:pathLst>
                </a:custGeom>
                <a:noFill/>
                <a:ln w="9525">
                  <a:solidFill>
                    <a:srgbClr val="FF99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21" name="Group 405"/>
              <p:cNvGrpSpPr>
                <a:grpSpLocks noChangeAspect="1"/>
              </p:cNvGrpSpPr>
              <p:nvPr/>
            </p:nvGrpSpPr>
            <p:grpSpPr bwMode="auto">
              <a:xfrm flipH="1">
                <a:off x="1008" y="336"/>
                <a:ext cx="512" cy="590"/>
                <a:chOff x="1104" y="384"/>
                <a:chExt cx="512" cy="590"/>
              </a:xfrm>
            </p:grpSpPr>
            <p:sp>
              <p:nvSpPr>
                <p:cNvPr id="50219" name="Freeform 406"/>
                <p:cNvSpPr>
                  <a:spLocks noChangeAspect="1"/>
                </p:cNvSpPr>
                <p:nvPr/>
              </p:nvSpPr>
              <p:spPr bwMode="auto">
                <a:xfrm>
                  <a:off x="1104" y="384"/>
                  <a:ext cx="512" cy="446"/>
                </a:xfrm>
                <a:custGeom>
                  <a:avLst/>
                  <a:gdLst>
                    <a:gd name="T0" fmla="*/ 0 w 512"/>
                    <a:gd name="T1" fmla="*/ 294 h 446"/>
                    <a:gd name="T2" fmla="*/ 32 w 512"/>
                    <a:gd name="T3" fmla="*/ 347 h 446"/>
                    <a:gd name="T4" fmla="*/ 64 w 512"/>
                    <a:gd name="T5" fmla="*/ 315 h 446"/>
                    <a:gd name="T6" fmla="*/ 43 w 512"/>
                    <a:gd name="T7" fmla="*/ 262 h 446"/>
                    <a:gd name="T8" fmla="*/ 32 w 512"/>
                    <a:gd name="T9" fmla="*/ 177 h 446"/>
                    <a:gd name="T10" fmla="*/ 107 w 512"/>
                    <a:gd name="T11" fmla="*/ 230 h 446"/>
                    <a:gd name="T12" fmla="*/ 149 w 512"/>
                    <a:gd name="T13" fmla="*/ 262 h 446"/>
                    <a:gd name="T14" fmla="*/ 192 w 512"/>
                    <a:gd name="T15" fmla="*/ 251 h 446"/>
                    <a:gd name="T16" fmla="*/ 128 w 512"/>
                    <a:gd name="T17" fmla="*/ 166 h 446"/>
                    <a:gd name="T18" fmla="*/ 96 w 512"/>
                    <a:gd name="T19" fmla="*/ 113 h 446"/>
                    <a:gd name="T20" fmla="*/ 107 w 512"/>
                    <a:gd name="T21" fmla="*/ 81 h 446"/>
                    <a:gd name="T22" fmla="*/ 256 w 512"/>
                    <a:gd name="T23" fmla="*/ 91 h 446"/>
                    <a:gd name="T24" fmla="*/ 245 w 512"/>
                    <a:gd name="T25" fmla="*/ 38 h 446"/>
                    <a:gd name="T26" fmla="*/ 309 w 512"/>
                    <a:gd name="T27" fmla="*/ 49 h 446"/>
                    <a:gd name="T28" fmla="*/ 267 w 512"/>
                    <a:gd name="T29" fmla="*/ 145 h 446"/>
                    <a:gd name="T30" fmla="*/ 245 w 512"/>
                    <a:gd name="T31" fmla="*/ 177 h 446"/>
                    <a:gd name="T32" fmla="*/ 267 w 512"/>
                    <a:gd name="T33" fmla="*/ 198 h 446"/>
                    <a:gd name="T34" fmla="*/ 309 w 512"/>
                    <a:gd name="T35" fmla="*/ 230 h 446"/>
                    <a:gd name="T36" fmla="*/ 288 w 512"/>
                    <a:gd name="T37" fmla="*/ 305 h 446"/>
                    <a:gd name="T38" fmla="*/ 171 w 512"/>
                    <a:gd name="T39" fmla="*/ 358 h 446"/>
                    <a:gd name="T40" fmla="*/ 352 w 512"/>
                    <a:gd name="T41" fmla="*/ 369 h 446"/>
                    <a:gd name="T42" fmla="*/ 405 w 512"/>
                    <a:gd name="T43" fmla="*/ 251 h 446"/>
                    <a:gd name="T44" fmla="*/ 405 w 512"/>
                    <a:gd name="T45" fmla="*/ 166 h 446"/>
                    <a:gd name="T46" fmla="*/ 448 w 512"/>
                    <a:gd name="T47" fmla="*/ 187 h 446"/>
                    <a:gd name="T48" fmla="*/ 469 w 512"/>
                    <a:gd name="T49" fmla="*/ 251 h 446"/>
                    <a:gd name="T50" fmla="*/ 512 w 512"/>
                    <a:gd name="T51" fmla="*/ 283 h 44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w 512"/>
                    <a:gd name="T79" fmla="*/ 0 h 446"/>
                    <a:gd name="T80" fmla="*/ 512 w 512"/>
                    <a:gd name="T81" fmla="*/ 446 h 446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T78" t="T79" r="T80" b="T81"/>
                  <a:pathLst>
                    <a:path w="512" h="446">
                      <a:moveTo>
                        <a:pt x="0" y="294"/>
                      </a:moveTo>
                      <a:cubicBezTo>
                        <a:pt x="10" y="311"/>
                        <a:pt x="12" y="340"/>
                        <a:pt x="32" y="347"/>
                      </a:cubicBezTo>
                      <a:cubicBezTo>
                        <a:pt x="46" y="351"/>
                        <a:pt x="62" y="329"/>
                        <a:pt x="64" y="315"/>
                      </a:cubicBezTo>
                      <a:cubicBezTo>
                        <a:pt x="66" y="296"/>
                        <a:pt x="50" y="279"/>
                        <a:pt x="43" y="262"/>
                      </a:cubicBezTo>
                      <a:cubicBezTo>
                        <a:pt x="39" y="233"/>
                        <a:pt x="13" y="199"/>
                        <a:pt x="32" y="177"/>
                      </a:cubicBezTo>
                      <a:cubicBezTo>
                        <a:pt x="84" y="113"/>
                        <a:pt x="99" y="221"/>
                        <a:pt x="107" y="230"/>
                      </a:cubicBezTo>
                      <a:cubicBezTo>
                        <a:pt x="118" y="243"/>
                        <a:pt x="135" y="251"/>
                        <a:pt x="149" y="262"/>
                      </a:cubicBezTo>
                      <a:cubicBezTo>
                        <a:pt x="163" y="258"/>
                        <a:pt x="184" y="263"/>
                        <a:pt x="192" y="251"/>
                      </a:cubicBezTo>
                      <a:cubicBezTo>
                        <a:pt x="212" y="216"/>
                        <a:pt x="145" y="177"/>
                        <a:pt x="128" y="166"/>
                      </a:cubicBezTo>
                      <a:cubicBezTo>
                        <a:pt x="117" y="148"/>
                        <a:pt x="110" y="127"/>
                        <a:pt x="96" y="113"/>
                      </a:cubicBezTo>
                      <a:cubicBezTo>
                        <a:pt x="69" y="86"/>
                        <a:pt x="24" y="121"/>
                        <a:pt x="107" y="81"/>
                      </a:cubicBezTo>
                      <a:cubicBezTo>
                        <a:pt x="157" y="96"/>
                        <a:pt x="204" y="108"/>
                        <a:pt x="256" y="91"/>
                      </a:cubicBezTo>
                      <a:cubicBezTo>
                        <a:pt x="252" y="73"/>
                        <a:pt x="239" y="55"/>
                        <a:pt x="245" y="38"/>
                      </a:cubicBezTo>
                      <a:cubicBezTo>
                        <a:pt x="257" y="0"/>
                        <a:pt x="304" y="45"/>
                        <a:pt x="309" y="49"/>
                      </a:cubicBezTo>
                      <a:cubicBezTo>
                        <a:pt x="330" y="110"/>
                        <a:pt x="322" y="115"/>
                        <a:pt x="267" y="145"/>
                      </a:cubicBezTo>
                      <a:cubicBezTo>
                        <a:pt x="259" y="155"/>
                        <a:pt x="245" y="164"/>
                        <a:pt x="245" y="177"/>
                      </a:cubicBezTo>
                      <a:cubicBezTo>
                        <a:pt x="245" y="187"/>
                        <a:pt x="259" y="191"/>
                        <a:pt x="267" y="198"/>
                      </a:cubicBezTo>
                      <a:cubicBezTo>
                        <a:pt x="280" y="209"/>
                        <a:pt x="295" y="219"/>
                        <a:pt x="309" y="230"/>
                      </a:cubicBezTo>
                      <a:cubicBezTo>
                        <a:pt x="302" y="255"/>
                        <a:pt x="302" y="283"/>
                        <a:pt x="288" y="305"/>
                      </a:cubicBezTo>
                      <a:cubicBezTo>
                        <a:pt x="275" y="323"/>
                        <a:pt x="190" y="348"/>
                        <a:pt x="171" y="358"/>
                      </a:cubicBezTo>
                      <a:cubicBezTo>
                        <a:pt x="198" y="446"/>
                        <a:pt x="284" y="389"/>
                        <a:pt x="352" y="369"/>
                      </a:cubicBezTo>
                      <a:cubicBezTo>
                        <a:pt x="371" y="328"/>
                        <a:pt x="380" y="288"/>
                        <a:pt x="405" y="251"/>
                      </a:cubicBezTo>
                      <a:cubicBezTo>
                        <a:pt x="402" y="240"/>
                        <a:pt x="380" y="176"/>
                        <a:pt x="405" y="166"/>
                      </a:cubicBezTo>
                      <a:cubicBezTo>
                        <a:pt x="419" y="159"/>
                        <a:pt x="433" y="180"/>
                        <a:pt x="448" y="187"/>
                      </a:cubicBezTo>
                      <a:cubicBezTo>
                        <a:pt x="455" y="208"/>
                        <a:pt x="455" y="233"/>
                        <a:pt x="469" y="251"/>
                      </a:cubicBezTo>
                      <a:cubicBezTo>
                        <a:pt x="479" y="265"/>
                        <a:pt x="498" y="270"/>
                        <a:pt x="512" y="283"/>
                      </a:cubicBezTo>
                    </a:path>
                  </a:pathLst>
                </a:custGeom>
                <a:noFill/>
                <a:ln w="9525">
                  <a:solidFill>
                    <a:srgbClr val="FF99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50220" name="Freeform 407"/>
                <p:cNvSpPr>
                  <a:spLocks noChangeAspect="1"/>
                </p:cNvSpPr>
                <p:nvPr/>
              </p:nvSpPr>
              <p:spPr bwMode="auto">
                <a:xfrm>
                  <a:off x="1104" y="528"/>
                  <a:ext cx="512" cy="446"/>
                </a:xfrm>
                <a:custGeom>
                  <a:avLst/>
                  <a:gdLst>
                    <a:gd name="T0" fmla="*/ 0 w 512"/>
                    <a:gd name="T1" fmla="*/ 294 h 446"/>
                    <a:gd name="T2" fmla="*/ 32 w 512"/>
                    <a:gd name="T3" fmla="*/ 347 h 446"/>
                    <a:gd name="T4" fmla="*/ 64 w 512"/>
                    <a:gd name="T5" fmla="*/ 315 h 446"/>
                    <a:gd name="T6" fmla="*/ 43 w 512"/>
                    <a:gd name="T7" fmla="*/ 262 h 446"/>
                    <a:gd name="T8" fmla="*/ 32 w 512"/>
                    <a:gd name="T9" fmla="*/ 177 h 446"/>
                    <a:gd name="T10" fmla="*/ 107 w 512"/>
                    <a:gd name="T11" fmla="*/ 230 h 446"/>
                    <a:gd name="T12" fmla="*/ 149 w 512"/>
                    <a:gd name="T13" fmla="*/ 262 h 446"/>
                    <a:gd name="T14" fmla="*/ 192 w 512"/>
                    <a:gd name="T15" fmla="*/ 251 h 446"/>
                    <a:gd name="T16" fmla="*/ 128 w 512"/>
                    <a:gd name="T17" fmla="*/ 166 h 446"/>
                    <a:gd name="T18" fmla="*/ 96 w 512"/>
                    <a:gd name="T19" fmla="*/ 113 h 446"/>
                    <a:gd name="T20" fmla="*/ 107 w 512"/>
                    <a:gd name="T21" fmla="*/ 81 h 446"/>
                    <a:gd name="T22" fmla="*/ 256 w 512"/>
                    <a:gd name="T23" fmla="*/ 91 h 446"/>
                    <a:gd name="T24" fmla="*/ 245 w 512"/>
                    <a:gd name="T25" fmla="*/ 38 h 446"/>
                    <a:gd name="T26" fmla="*/ 309 w 512"/>
                    <a:gd name="T27" fmla="*/ 49 h 446"/>
                    <a:gd name="T28" fmla="*/ 267 w 512"/>
                    <a:gd name="T29" fmla="*/ 145 h 446"/>
                    <a:gd name="T30" fmla="*/ 245 w 512"/>
                    <a:gd name="T31" fmla="*/ 177 h 446"/>
                    <a:gd name="T32" fmla="*/ 267 w 512"/>
                    <a:gd name="T33" fmla="*/ 198 h 446"/>
                    <a:gd name="T34" fmla="*/ 309 w 512"/>
                    <a:gd name="T35" fmla="*/ 230 h 446"/>
                    <a:gd name="T36" fmla="*/ 288 w 512"/>
                    <a:gd name="T37" fmla="*/ 305 h 446"/>
                    <a:gd name="T38" fmla="*/ 171 w 512"/>
                    <a:gd name="T39" fmla="*/ 358 h 446"/>
                    <a:gd name="T40" fmla="*/ 352 w 512"/>
                    <a:gd name="T41" fmla="*/ 369 h 446"/>
                    <a:gd name="T42" fmla="*/ 405 w 512"/>
                    <a:gd name="T43" fmla="*/ 251 h 446"/>
                    <a:gd name="T44" fmla="*/ 405 w 512"/>
                    <a:gd name="T45" fmla="*/ 166 h 446"/>
                    <a:gd name="T46" fmla="*/ 448 w 512"/>
                    <a:gd name="T47" fmla="*/ 187 h 446"/>
                    <a:gd name="T48" fmla="*/ 469 w 512"/>
                    <a:gd name="T49" fmla="*/ 251 h 446"/>
                    <a:gd name="T50" fmla="*/ 512 w 512"/>
                    <a:gd name="T51" fmla="*/ 283 h 44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w 512"/>
                    <a:gd name="T79" fmla="*/ 0 h 446"/>
                    <a:gd name="T80" fmla="*/ 512 w 512"/>
                    <a:gd name="T81" fmla="*/ 446 h 446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T78" t="T79" r="T80" b="T81"/>
                  <a:pathLst>
                    <a:path w="512" h="446">
                      <a:moveTo>
                        <a:pt x="0" y="294"/>
                      </a:moveTo>
                      <a:cubicBezTo>
                        <a:pt x="10" y="311"/>
                        <a:pt x="12" y="340"/>
                        <a:pt x="32" y="347"/>
                      </a:cubicBezTo>
                      <a:cubicBezTo>
                        <a:pt x="46" y="351"/>
                        <a:pt x="62" y="329"/>
                        <a:pt x="64" y="315"/>
                      </a:cubicBezTo>
                      <a:cubicBezTo>
                        <a:pt x="66" y="296"/>
                        <a:pt x="50" y="279"/>
                        <a:pt x="43" y="262"/>
                      </a:cubicBezTo>
                      <a:cubicBezTo>
                        <a:pt x="39" y="233"/>
                        <a:pt x="13" y="199"/>
                        <a:pt x="32" y="177"/>
                      </a:cubicBezTo>
                      <a:cubicBezTo>
                        <a:pt x="84" y="113"/>
                        <a:pt x="99" y="221"/>
                        <a:pt x="107" y="230"/>
                      </a:cubicBezTo>
                      <a:cubicBezTo>
                        <a:pt x="118" y="243"/>
                        <a:pt x="135" y="251"/>
                        <a:pt x="149" y="262"/>
                      </a:cubicBezTo>
                      <a:cubicBezTo>
                        <a:pt x="163" y="258"/>
                        <a:pt x="184" y="263"/>
                        <a:pt x="192" y="251"/>
                      </a:cubicBezTo>
                      <a:cubicBezTo>
                        <a:pt x="212" y="216"/>
                        <a:pt x="145" y="177"/>
                        <a:pt x="128" y="166"/>
                      </a:cubicBezTo>
                      <a:cubicBezTo>
                        <a:pt x="117" y="148"/>
                        <a:pt x="110" y="127"/>
                        <a:pt x="96" y="113"/>
                      </a:cubicBezTo>
                      <a:cubicBezTo>
                        <a:pt x="69" y="86"/>
                        <a:pt x="24" y="121"/>
                        <a:pt x="107" y="81"/>
                      </a:cubicBezTo>
                      <a:cubicBezTo>
                        <a:pt x="157" y="96"/>
                        <a:pt x="204" y="108"/>
                        <a:pt x="256" y="91"/>
                      </a:cubicBezTo>
                      <a:cubicBezTo>
                        <a:pt x="252" y="73"/>
                        <a:pt x="239" y="55"/>
                        <a:pt x="245" y="38"/>
                      </a:cubicBezTo>
                      <a:cubicBezTo>
                        <a:pt x="257" y="0"/>
                        <a:pt x="304" y="45"/>
                        <a:pt x="309" y="49"/>
                      </a:cubicBezTo>
                      <a:cubicBezTo>
                        <a:pt x="330" y="110"/>
                        <a:pt x="322" y="115"/>
                        <a:pt x="267" y="145"/>
                      </a:cubicBezTo>
                      <a:cubicBezTo>
                        <a:pt x="259" y="155"/>
                        <a:pt x="245" y="164"/>
                        <a:pt x="245" y="177"/>
                      </a:cubicBezTo>
                      <a:cubicBezTo>
                        <a:pt x="245" y="187"/>
                        <a:pt x="259" y="191"/>
                        <a:pt x="267" y="198"/>
                      </a:cubicBezTo>
                      <a:cubicBezTo>
                        <a:pt x="280" y="209"/>
                        <a:pt x="295" y="219"/>
                        <a:pt x="309" y="230"/>
                      </a:cubicBezTo>
                      <a:cubicBezTo>
                        <a:pt x="302" y="255"/>
                        <a:pt x="302" y="283"/>
                        <a:pt x="288" y="305"/>
                      </a:cubicBezTo>
                      <a:cubicBezTo>
                        <a:pt x="275" y="323"/>
                        <a:pt x="190" y="348"/>
                        <a:pt x="171" y="358"/>
                      </a:cubicBezTo>
                      <a:cubicBezTo>
                        <a:pt x="198" y="446"/>
                        <a:pt x="284" y="389"/>
                        <a:pt x="352" y="369"/>
                      </a:cubicBezTo>
                      <a:cubicBezTo>
                        <a:pt x="371" y="328"/>
                        <a:pt x="380" y="288"/>
                        <a:pt x="405" y="251"/>
                      </a:cubicBezTo>
                      <a:cubicBezTo>
                        <a:pt x="402" y="240"/>
                        <a:pt x="380" y="176"/>
                        <a:pt x="405" y="166"/>
                      </a:cubicBezTo>
                      <a:cubicBezTo>
                        <a:pt x="419" y="159"/>
                        <a:pt x="433" y="180"/>
                        <a:pt x="448" y="187"/>
                      </a:cubicBezTo>
                      <a:cubicBezTo>
                        <a:pt x="455" y="208"/>
                        <a:pt x="455" y="233"/>
                        <a:pt x="469" y="251"/>
                      </a:cubicBezTo>
                      <a:cubicBezTo>
                        <a:pt x="479" y="265"/>
                        <a:pt x="498" y="270"/>
                        <a:pt x="512" y="283"/>
                      </a:cubicBezTo>
                    </a:path>
                  </a:pathLst>
                </a:custGeom>
                <a:noFill/>
                <a:ln w="9525">
                  <a:solidFill>
                    <a:srgbClr val="FF9900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</p:grpSp>
        <p:sp>
          <p:nvSpPr>
            <p:cNvPr id="138" name="오른쪽 화살표 138"/>
            <p:cNvSpPr/>
            <p:nvPr/>
          </p:nvSpPr>
          <p:spPr>
            <a:xfrm>
              <a:off x="4283412" y="3932479"/>
              <a:ext cx="288932" cy="217373"/>
            </a:xfrm>
            <a:prstGeom prst="rightArrow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9" name="오른쪽 화살표 139"/>
            <p:cNvSpPr/>
            <p:nvPr/>
          </p:nvSpPr>
          <p:spPr>
            <a:xfrm>
              <a:off x="3059422" y="3932479"/>
              <a:ext cx="288932" cy="217373"/>
            </a:xfrm>
            <a:prstGeom prst="rightArrow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40" name="오른쪽 화살표 140"/>
            <p:cNvSpPr/>
            <p:nvPr/>
          </p:nvSpPr>
          <p:spPr>
            <a:xfrm>
              <a:off x="5867773" y="3951519"/>
              <a:ext cx="288932" cy="215787"/>
            </a:xfrm>
            <a:prstGeom prst="rightArrow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41" name="모서리가 둥근 직사각형 141"/>
            <p:cNvSpPr/>
            <p:nvPr/>
          </p:nvSpPr>
          <p:spPr>
            <a:xfrm>
              <a:off x="4716810" y="3789679"/>
              <a:ext cx="863620" cy="575960"/>
            </a:xfrm>
            <a:prstGeom prst="round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400" smtClean="0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RPLC.</a:t>
              </a:r>
              <a:endParaRPr lang="ko-KR" altLang="en-US" sz="140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46" name="오른쪽 화살표 148"/>
            <p:cNvSpPr/>
            <p:nvPr/>
          </p:nvSpPr>
          <p:spPr>
            <a:xfrm>
              <a:off x="7307669" y="3951519"/>
              <a:ext cx="288932" cy="215787"/>
            </a:xfrm>
            <a:prstGeom prst="rightArrow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47" name="오른쪽 화살표 149"/>
            <p:cNvSpPr/>
            <p:nvPr/>
          </p:nvSpPr>
          <p:spPr>
            <a:xfrm rot="5400000">
              <a:off x="3672290" y="4616273"/>
              <a:ext cx="287188" cy="217492"/>
            </a:xfrm>
            <a:prstGeom prst="rightArrow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22" name="Group 728"/>
            <p:cNvGrpSpPr>
              <a:grpSpLocks noChangeAspect="1"/>
            </p:cNvGrpSpPr>
            <p:nvPr/>
          </p:nvGrpSpPr>
          <p:grpSpPr bwMode="auto">
            <a:xfrm>
              <a:off x="3491880" y="3769792"/>
              <a:ext cx="595312" cy="595312"/>
              <a:chOff x="1008" y="336"/>
              <a:chExt cx="608" cy="638"/>
            </a:xfrm>
          </p:grpSpPr>
          <p:grpSp>
            <p:nvGrpSpPr>
              <p:cNvPr id="23" name="Group 729"/>
              <p:cNvGrpSpPr>
                <a:grpSpLocks noChangeAspect="1"/>
              </p:cNvGrpSpPr>
              <p:nvPr/>
            </p:nvGrpSpPr>
            <p:grpSpPr bwMode="auto">
              <a:xfrm>
                <a:off x="1104" y="384"/>
                <a:ext cx="512" cy="590"/>
                <a:chOff x="1104" y="384"/>
                <a:chExt cx="512" cy="590"/>
              </a:xfrm>
            </p:grpSpPr>
            <p:sp>
              <p:nvSpPr>
                <p:cNvPr id="50215" name="Freeform 730"/>
                <p:cNvSpPr>
                  <a:spLocks noChangeAspect="1"/>
                </p:cNvSpPr>
                <p:nvPr/>
              </p:nvSpPr>
              <p:spPr bwMode="auto">
                <a:xfrm>
                  <a:off x="1104" y="384"/>
                  <a:ext cx="512" cy="446"/>
                </a:xfrm>
                <a:custGeom>
                  <a:avLst/>
                  <a:gdLst>
                    <a:gd name="T0" fmla="*/ 0 w 512"/>
                    <a:gd name="T1" fmla="*/ 294 h 446"/>
                    <a:gd name="T2" fmla="*/ 32 w 512"/>
                    <a:gd name="T3" fmla="*/ 347 h 446"/>
                    <a:gd name="T4" fmla="*/ 64 w 512"/>
                    <a:gd name="T5" fmla="*/ 315 h 446"/>
                    <a:gd name="T6" fmla="*/ 43 w 512"/>
                    <a:gd name="T7" fmla="*/ 262 h 446"/>
                    <a:gd name="T8" fmla="*/ 32 w 512"/>
                    <a:gd name="T9" fmla="*/ 177 h 446"/>
                    <a:gd name="T10" fmla="*/ 107 w 512"/>
                    <a:gd name="T11" fmla="*/ 230 h 446"/>
                    <a:gd name="T12" fmla="*/ 149 w 512"/>
                    <a:gd name="T13" fmla="*/ 262 h 446"/>
                    <a:gd name="T14" fmla="*/ 192 w 512"/>
                    <a:gd name="T15" fmla="*/ 251 h 446"/>
                    <a:gd name="T16" fmla="*/ 128 w 512"/>
                    <a:gd name="T17" fmla="*/ 166 h 446"/>
                    <a:gd name="T18" fmla="*/ 96 w 512"/>
                    <a:gd name="T19" fmla="*/ 113 h 446"/>
                    <a:gd name="T20" fmla="*/ 107 w 512"/>
                    <a:gd name="T21" fmla="*/ 81 h 446"/>
                    <a:gd name="T22" fmla="*/ 256 w 512"/>
                    <a:gd name="T23" fmla="*/ 91 h 446"/>
                    <a:gd name="T24" fmla="*/ 245 w 512"/>
                    <a:gd name="T25" fmla="*/ 38 h 446"/>
                    <a:gd name="T26" fmla="*/ 309 w 512"/>
                    <a:gd name="T27" fmla="*/ 49 h 446"/>
                    <a:gd name="T28" fmla="*/ 267 w 512"/>
                    <a:gd name="T29" fmla="*/ 145 h 446"/>
                    <a:gd name="T30" fmla="*/ 245 w 512"/>
                    <a:gd name="T31" fmla="*/ 177 h 446"/>
                    <a:gd name="T32" fmla="*/ 267 w 512"/>
                    <a:gd name="T33" fmla="*/ 198 h 446"/>
                    <a:gd name="T34" fmla="*/ 309 w 512"/>
                    <a:gd name="T35" fmla="*/ 230 h 446"/>
                    <a:gd name="T36" fmla="*/ 288 w 512"/>
                    <a:gd name="T37" fmla="*/ 305 h 446"/>
                    <a:gd name="T38" fmla="*/ 171 w 512"/>
                    <a:gd name="T39" fmla="*/ 358 h 446"/>
                    <a:gd name="T40" fmla="*/ 352 w 512"/>
                    <a:gd name="T41" fmla="*/ 369 h 446"/>
                    <a:gd name="T42" fmla="*/ 405 w 512"/>
                    <a:gd name="T43" fmla="*/ 251 h 446"/>
                    <a:gd name="T44" fmla="*/ 405 w 512"/>
                    <a:gd name="T45" fmla="*/ 166 h 446"/>
                    <a:gd name="T46" fmla="*/ 448 w 512"/>
                    <a:gd name="T47" fmla="*/ 187 h 446"/>
                    <a:gd name="T48" fmla="*/ 469 w 512"/>
                    <a:gd name="T49" fmla="*/ 251 h 446"/>
                    <a:gd name="T50" fmla="*/ 512 w 512"/>
                    <a:gd name="T51" fmla="*/ 283 h 44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w 512"/>
                    <a:gd name="T79" fmla="*/ 0 h 446"/>
                    <a:gd name="T80" fmla="*/ 512 w 512"/>
                    <a:gd name="T81" fmla="*/ 446 h 446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T78" t="T79" r="T80" b="T81"/>
                  <a:pathLst>
                    <a:path w="512" h="446">
                      <a:moveTo>
                        <a:pt x="0" y="294"/>
                      </a:moveTo>
                      <a:cubicBezTo>
                        <a:pt x="10" y="311"/>
                        <a:pt x="12" y="340"/>
                        <a:pt x="32" y="347"/>
                      </a:cubicBezTo>
                      <a:cubicBezTo>
                        <a:pt x="46" y="351"/>
                        <a:pt x="62" y="329"/>
                        <a:pt x="64" y="315"/>
                      </a:cubicBezTo>
                      <a:cubicBezTo>
                        <a:pt x="66" y="296"/>
                        <a:pt x="50" y="279"/>
                        <a:pt x="43" y="262"/>
                      </a:cubicBezTo>
                      <a:cubicBezTo>
                        <a:pt x="39" y="233"/>
                        <a:pt x="13" y="199"/>
                        <a:pt x="32" y="177"/>
                      </a:cubicBezTo>
                      <a:cubicBezTo>
                        <a:pt x="84" y="113"/>
                        <a:pt x="99" y="221"/>
                        <a:pt x="107" y="230"/>
                      </a:cubicBezTo>
                      <a:cubicBezTo>
                        <a:pt x="118" y="243"/>
                        <a:pt x="135" y="251"/>
                        <a:pt x="149" y="262"/>
                      </a:cubicBezTo>
                      <a:cubicBezTo>
                        <a:pt x="163" y="258"/>
                        <a:pt x="184" y="263"/>
                        <a:pt x="192" y="251"/>
                      </a:cubicBezTo>
                      <a:cubicBezTo>
                        <a:pt x="212" y="216"/>
                        <a:pt x="145" y="177"/>
                        <a:pt x="128" y="166"/>
                      </a:cubicBezTo>
                      <a:cubicBezTo>
                        <a:pt x="117" y="148"/>
                        <a:pt x="110" y="127"/>
                        <a:pt x="96" y="113"/>
                      </a:cubicBezTo>
                      <a:cubicBezTo>
                        <a:pt x="69" y="86"/>
                        <a:pt x="24" y="121"/>
                        <a:pt x="107" y="81"/>
                      </a:cubicBezTo>
                      <a:cubicBezTo>
                        <a:pt x="157" y="96"/>
                        <a:pt x="204" y="108"/>
                        <a:pt x="256" y="91"/>
                      </a:cubicBezTo>
                      <a:cubicBezTo>
                        <a:pt x="252" y="73"/>
                        <a:pt x="239" y="55"/>
                        <a:pt x="245" y="38"/>
                      </a:cubicBezTo>
                      <a:cubicBezTo>
                        <a:pt x="257" y="0"/>
                        <a:pt x="304" y="45"/>
                        <a:pt x="309" y="49"/>
                      </a:cubicBezTo>
                      <a:cubicBezTo>
                        <a:pt x="330" y="110"/>
                        <a:pt x="322" y="115"/>
                        <a:pt x="267" y="145"/>
                      </a:cubicBezTo>
                      <a:cubicBezTo>
                        <a:pt x="259" y="155"/>
                        <a:pt x="245" y="164"/>
                        <a:pt x="245" y="177"/>
                      </a:cubicBezTo>
                      <a:cubicBezTo>
                        <a:pt x="245" y="187"/>
                        <a:pt x="259" y="191"/>
                        <a:pt x="267" y="198"/>
                      </a:cubicBezTo>
                      <a:cubicBezTo>
                        <a:pt x="280" y="209"/>
                        <a:pt x="295" y="219"/>
                        <a:pt x="309" y="230"/>
                      </a:cubicBezTo>
                      <a:cubicBezTo>
                        <a:pt x="302" y="255"/>
                        <a:pt x="302" y="283"/>
                        <a:pt x="288" y="305"/>
                      </a:cubicBezTo>
                      <a:cubicBezTo>
                        <a:pt x="275" y="323"/>
                        <a:pt x="190" y="348"/>
                        <a:pt x="171" y="358"/>
                      </a:cubicBezTo>
                      <a:cubicBezTo>
                        <a:pt x="198" y="446"/>
                        <a:pt x="284" y="389"/>
                        <a:pt x="352" y="369"/>
                      </a:cubicBezTo>
                      <a:cubicBezTo>
                        <a:pt x="371" y="328"/>
                        <a:pt x="380" y="288"/>
                        <a:pt x="405" y="251"/>
                      </a:cubicBezTo>
                      <a:cubicBezTo>
                        <a:pt x="402" y="240"/>
                        <a:pt x="380" y="176"/>
                        <a:pt x="405" y="166"/>
                      </a:cubicBezTo>
                      <a:cubicBezTo>
                        <a:pt x="419" y="159"/>
                        <a:pt x="433" y="180"/>
                        <a:pt x="448" y="187"/>
                      </a:cubicBezTo>
                      <a:cubicBezTo>
                        <a:pt x="455" y="208"/>
                        <a:pt x="455" y="233"/>
                        <a:pt x="469" y="251"/>
                      </a:cubicBezTo>
                      <a:cubicBezTo>
                        <a:pt x="479" y="265"/>
                        <a:pt x="498" y="270"/>
                        <a:pt x="512" y="283"/>
                      </a:cubicBezTo>
                    </a:path>
                  </a:pathLst>
                </a:custGeom>
                <a:noFill/>
                <a:ln w="9525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50216" name="Freeform 731"/>
                <p:cNvSpPr>
                  <a:spLocks noChangeAspect="1"/>
                </p:cNvSpPr>
                <p:nvPr/>
              </p:nvSpPr>
              <p:spPr bwMode="auto">
                <a:xfrm>
                  <a:off x="1104" y="528"/>
                  <a:ext cx="512" cy="446"/>
                </a:xfrm>
                <a:custGeom>
                  <a:avLst/>
                  <a:gdLst>
                    <a:gd name="T0" fmla="*/ 0 w 512"/>
                    <a:gd name="T1" fmla="*/ 294 h 446"/>
                    <a:gd name="T2" fmla="*/ 32 w 512"/>
                    <a:gd name="T3" fmla="*/ 347 h 446"/>
                    <a:gd name="T4" fmla="*/ 64 w 512"/>
                    <a:gd name="T5" fmla="*/ 315 h 446"/>
                    <a:gd name="T6" fmla="*/ 43 w 512"/>
                    <a:gd name="T7" fmla="*/ 262 h 446"/>
                    <a:gd name="T8" fmla="*/ 32 w 512"/>
                    <a:gd name="T9" fmla="*/ 177 h 446"/>
                    <a:gd name="T10" fmla="*/ 107 w 512"/>
                    <a:gd name="T11" fmla="*/ 230 h 446"/>
                    <a:gd name="T12" fmla="*/ 149 w 512"/>
                    <a:gd name="T13" fmla="*/ 262 h 446"/>
                    <a:gd name="T14" fmla="*/ 192 w 512"/>
                    <a:gd name="T15" fmla="*/ 251 h 446"/>
                    <a:gd name="T16" fmla="*/ 128 w 512"/>
                    <a:gd name="T17" fmla="*/ 166 h 446"/>
                    <a:gd name="T18" fmla="*/ 96 w 512"/>
                    <a:gd name="T19" fmla="*/ 113 h 446"/>
                    <a:gd name="T20" fmla="*/ 107 w 512"/>
                    <a:gd name="T21" fmla="*/ 81 h 446"/>
                    <a:gd name="T22" fmla="*/ 256 w 512"/>
                    <a:gd name="T23" fmla="*/ 91 h 446"/>
                    <a:gd name="T24" fmla="*/ 245 w 512"/>
                    <a:gd name="T25" fmla="*/ 38 h 446"/>
                    <a:gd name="T26" fmla="*/ 309 w 512"/>
                    <a:gd name="T27" fmla="*/ 49 h 446"/>
                    <a:gd name="T28" fmla="*/ 267 w 512"/>
                    <a:gd name="T29" fmla="*/ 145 h 446"/>
                    <a:gd name="T30" fmla="*/ 245 w 512"/>
                    <a:gd name="T31" fmla="*/ 177 h 446"/>
                    <a:gd name="T32" fmla="*/ 267 w 512"/>
                    <a:gd name="T33" fmla="*/ 198 h 446"/>
                    <a:gd name="T34" fmla="*/ 309 w 512"/>
                    <a:gd name="T35" fmla="*/ 230 h 446"/>
                    <a:gd name="T36" fmla="*/ 288 w 512"/>
                    <a:gd name="T37" fmla="*/ 305 h 446"/>
                    <a:gd name="T38" fmla="*/ 171 w 512"/>
                    <a:gd name="T39" fmla="*/ 358 h 446"/>
                    <a:gd name="T40" fmla="*/ 352 w 512"/>
                    <a:gd name="T41" fmla="*/ 369 h 446"/>
                    <a:gd name="T42" fmla="*/ 405 w 512"/>
                    <a:gd name="T43" fmla="*/ 251 h 446"/>
                    <a:gd name="T44" fmla="*/ 405 w 512"/>
                    <a:gd name="T45" fmla="*/ 166 h 446"/>
                    <a:gd name="T46" fmla="*/ 448 w 512"/>
                    <a:gd name="T47" fmla="*/ 187 h 446"/>
                    <a:gd name="T48" fmla="*/ 469 w 512"/>
                    <a:gd name="T49" fmla="*/ 251 h 446"/>
                    <a:gd name="T50" fmla="*/ 512 w 512"/>
                    <a:gd name="T51" fmla="*/ 283 h 44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w 512"/>
                    <a:gd name="T79" fmla="*/ 0 h 446"/>
                    <a:gd name="T80" fmla="*/ 512 w 512"/>
                    <a:gd name="T81" fmla="*/ 446 h 446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T78" t="T79" r="T80" b="T81"/>
                  <a:pathLst>
                    <a:path w="512" h="446">
                      <a:moveTo>
                        <a:pt x="0" y="294"/>
                      </a:moveTo>
                      <a:cubicBezTo>
                        <a:pt x="10" y="311"/>
                        <a:pt x="12" y="340"/>
                        <a:pt x="32" y="347"/>
                      </a:cubicBezTo>
                      <a:cubicBezTo>
                        <a:pt x="46" y="351"/>
                        <a:pt x="62" y="329"/>
                        <a:pt x="64" y="315"/>
                      </a:cubicBezTo>
                      <a:cubicBezTo>
                        <a:pt x="66" y="296"/>
                        <a:pt x="50" y="279"/>
                        <a:pt x="43" y="262"/>
                      </a:cubicBezTo>
                      <a:cubicBezTo>
                        <a:pt x="39" y="233"/>
                        <a:pt x="13" y="199"/>
                        <a:pt x="32" y="177"/>
                      </a:cubicBezTo>
                      <a:cubicBezTo>
                        <a:pt x="84" y="113"/>
                        <a:pt x="99" y="221"/>
                        <a:pt x="107" y="230"/>
                      </a:cubicBezTo>
                      <a:cubicBezTo>
                        <a:pt x="118" y="243"/>
                        <a:pt x="135" y="251"/>
                        <a:pt x="149" y="262"/>
                      </a:cubicBezTo>
                      <a:cubicBezTo>
                        <a:pt x="163" y="258"/>
                        <a:pt x="184" y="263"/>
                        <a:pt x="192" y="251"/>
                      </a:cubicBezTo>
                      <a:cubicBezTo>
                        <a:pt x="212" y="216"/>
                        <a:pt x="145" y="177"/>
                        <a:pt x="128" y="166"/>
                      </a:cubicBezTo>
                      <a:cubicBezTo>
                        <a:pt x="117" y="148"/>
                        <a:pt x="110" y="127"/>
                        <a:pt x="96" y="113"/>
                      </a:cubicBezTo>
                      <a:cubicBezTo>
                        <a:pt x="69" y="86"/>
                        <a:pt x="24" y="121"/>
                        <a:pt x="107" y="81"/>
                      </a:cubicBezTo>
                      <a:cubicBezTo>
                        <a:pt x="157" y="96"/>
                        <a:pt x="204" y="108"/>
                        <a:pt x="256" y="91"/>
                      </a:cubicBezTo>
                      <a:cubicBezTo>
                        <a:pt x="252" y="73"/>
                        <a:pt x="239" y="55"/>
                        <a:pt x="245" y="38"/>
                      </a:cubicBezTo>
                      <a:cubicBezTo>
                        <a:pt x="257" y="0"/>
                        <a:pt x="304" y="45"/>
                        <a:pt x="309" y="49"/>
                      </a:cubicBezTo>
                      <a:cubicBezTo>
                        <a:pt x="330" y="110"/>
                        <a:pt x="322" y="115"/>
                        <a:pt x="267" y="145"/>
                      </a:cubicBezTo>
                      <a:cubicBezTo>
                        <a:pt x="259" y="155"/>
                        <a:pt x="245" y="164"/>
                        <a:pt x="245" y="177"/>
                      </a:cubicBezTo>
                      <a:cubicBezTo>
                        <a:pt x="245" y="187"/>
                        <a:pt x="259" y="191"/>
                        <a:pt x="267" y="198"/>
                      </a:cubicBezTo>
                      <a:cubicBezTo>
                        <a:pt x="280" y="209"/>
                        <a:pt x="295" y="219"/>
                        <a:pt x="309" y="230"/>
                      </a:cubicBezTo>
                      <a:cubicBezTo>
                        <a:pt x="302" y="255"/>
                        <a:pt x="302" y="283"/>
                        <a:pt x="288" y="305"/>
                      </a:cubicBezTo>
                      <a:cubicBezTo>
                        <a:pt x="275" y="323"/>
                        <a:pt x="190" y="348"/>
                        <a:pt x="171" y="358"/>
                      </a:cubicBezTo>
                      <a:cubicBezTo>
                        <a:pt x="198" y="446"/>
                        <a:pt x="284" y="389"/>
                        <a:pt x="352" y="369"/>
                      </a:cubicBezTo>
                      <a:cubicBezTo>
                        <a:pt x="371" y="328"/>
                        <a:pt x="380" y="288"/>
                        <a:pt x="405" y="251"/>
                      </a:cubicBezTo>
                      <a:cubicBezTo>
                        <a:pt x="402" y="240"/>
                        <a:pt x="380" y="176"/>
                        <a:pt x="405" y="166"/>
                      </a:cubicBezTo>
                      <a:cubicBezTo>
                        <a:pt x="419" y="159"/>
                        <a:pt x="433" y="180"/>
                        <a:pt x="448" y="187"/>
                      </a:cubicBezTo>
                      <a:cubicBezTo>
                        <a:pt x="455" y="208"/>
                        <a:pt x="455" y="233"/>
                        <a:pt x="469" y="251"/>
                      </a:cubicBezTo>
                      <a:cubicBezTo>
                        <a:pt x="479" y="265"/>
                        <a:pt x="498" y="270"/>
                        <a:pt x="512" y="283"/>
                      </a:cubicBezTo>
                    </a:path>
                  </a:pathLst>
                </a:custGeom>
                <a:noFill/>
                <a:ln w="9525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24" name="Group 732"/>
              <p:cNvGrpSpPr>
                <a:grpSpLocks noChangeAspect="1"/>
              </p:cNvGrpSpPr>
              <p:nvPr/>
            </p:nvGrpSpPr>
            <p:grpSpPr bwMode="auto">
              <a:xfrm flipH="1">
                <a:off x="1008" y="336"/>
                <a:ext cx="512" cy="590"/>
                <a:chOff x="1104" y="384"/>
                <a:chExt cx="512" cy="590"/>
              </a:xfrm>
            </p:grpSpPr>
            <p:sp>
              <p:nvSpPr>
                <p:cNvPr id="50213" name="Freeform 733"/>
                <p:cNvSpPr>
                  <a:spLocks noChangeAspect="1"/>
                </p:cNvSpPr>
                <p:nvPr/>
              </p:nvSpPr>
              <p:spPr bwMode="auto">
                <a:xfrm>
                  <a:off x="1104" y="384"/>
                  <a:ext cx="512" cy="446"/>
                </a:xfrm>
                <a:custGeom>
                  <a:avLst/>
                  <a:gdLst>
                    <a:gd name="T0" fmla="*/ 0 w 512"/>
                    <a:gd name="T1" fmla="*/ 294 h 446"/>
                    <a:gd name="T2" fmla="*/ 32 w 512"/>
                    <a:gd name="T3" fmla="*/ 347 h 446"/>
                    <a:gd name="T4" fmla="*/ 64 w 512"/>
                    <a:gd name="T5" fmla="*/ 315 h 446"/>
                    <a:gd name="T6" fmla="*/ 43 w 512"/>
                    <a:gd name="T7" fmla="*/ 262 h 446"/>
                    <a:gd name="T8" fmla="*/ 32 w 512"/>
                    <a:gd name="T9" fmla="*/ 177 h 446"/>
                    <a:gd name="T10" fmla="*/ 107 w 512"/>
                    <a:gd name="T11" fmla="*/ 230 h 446"/>
                    <a:gd name="T12" fmla="*/ 149 w 512"/>
                    <a:gd name="T13" fmla="*/ 262 h 446"/>
                    <a:gd name="T14" fmla="*/ 192 w 512"/>
                    <a:gd name="T15" fmla="*/ 251 h 446"/>
                    <a:gd name="T16" fmla="*/ 128 w 512"/>
                    <a:gd name="T17" fmla="*/ 166 h 446"/>
                    <a:gd name="T18" fmla="*/ 96 w 512"/>
                    <a:gd name="T19" fmla="*/ 113 h 446"/>
                    <a:gd name="T20" fmla="*/ 107 w 512"/>
                    <a:gd name="T21" fmla="*/ 81 h 446"/>
                    <a:gd name="T22" fmla="*/ 256 w 512"/>
                    <a:gd name="T23" fmla="*/ 91 h 446"/>
                    <a:gd name="T24" fmla="*/ 245 w 512"/>
                    <a:gd name="T25" fmla="*/ 38 h 446"/>
                    <a:gd name="T26" fmla="*/ 309 w 512"/>
                    <a:gd name="T27" fmla="*/ 49 h 446"/>
                    <a:gd name="T28" fmla="*/ 267 w 512"/>
                    <a:gd name="T29" fmla="*/ 145 h 446"/>
                    <a:gd name="T30" fmla="*/ 245 w 512"/>
                    <a:gd name="T31" fmla="*/ 177 h 446"/>
                    <a:gd name="T32" fmla="*/ 267 w 512"/>
                    <a:gd name="T33" fmla="*/ 198 h 446"/>
                    <a:gd name="T34" fmla="*/ 309 w 512"/>
                    <a:gd name="T35" fmla="*/ 230 h 446"/>
                    <a:gd name="T36" fmla="*/ 288 w 512"/>
                    <a:gd name="T37" fmla="*/ 305 h 446"/>
                    <a:gd name="T38" fmla="*/ 171 w 512"/>
                    <a:gd name="T39" fmla="*/ 358 h 446"/>
                    <a:gd name="T40" fmla="*/ 352 w 512"/>
                    <a:gd name="T41" fmla="*/ 369 h 446"/>
                    <a:gd name="T42" fmla="*/ 405 w 512"/>
                    <a:gd name="T43" fmla="*/ 251 h 446"/>
                    <a:gd name="T44" fmla="*/ 405 w 512"/>
                    <a:gd name="T45" fmla="*/ 166 h 446"/>
                    <a:gd name="T46" fmla="*/ 448 w 512"/>
                    <a:gd name="T47" fmla="*/ 187 h 446"/>
                    <a:gd name="T48" fmla="*/ 469 w 512"/>
                    <a:gd name="T49" fmla="*/ 251 h 446"/>
                    <a:gd name="T50" fmla="*/ 512 w 512"/>
                    <a:gd name="T51" fmla="*/ 283 h 44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w 512"/>
                    <a:gd name="T79" fmla="*/ 0 h 446"/>
                    <a:gd name="T80" fmla="*/ 512 w 512"/>
                    <a:gd name="T81" fmla="*/ 446 h 446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T78" t="T79" r="T80" b="T81"/>
                  <a:pathLst>
                    <a:path w="512" h="446">
                      <a:moveTo>
                        <a:pt x="0" y="294"/>
                      </a:moveTo>
                      <a:cubicBezTo>
                        <a:pt x="10" y="311"/>
                        <a:pt x="12" y="340"/>
                        <a:pt x="32" y="347"/>
                      </a:cubicBezTo>
                      <a:cubicBezTo>
                        <a:pt x="46" y="351"/>
                        <a:pt x="62" y="329"/>
                        <a:pt x="64" y="315"/>
                      </a:cubicBezTo>
                      <a:cubicBezTo>
                        <a:pt x="66" y="296"/>
                        <a:pt x="50" y="279"/>
                        <a:pt x="43" y="262"/>
                      </a:cubicBezTo>
                      <a:cubicBezTo>
                        <a:pt x="39" y="233"/>
                        <a:pt x="13" y="199"/>
                        <a:pt x="32" y="177"/>
                      </a:cubicBezTo>
                      <a:cubicBezTo>
                        <a:pt x="84" y="113"/>
                        <a:pt x="99" y="221"/>
                        <a:pt x="107" y="230"/>
                      </a:cubicBezTo>
                      <a:cubicBezTo>
                        <a:pt x="118" y="243"/>
                        <a:pt x="135" y="251"/>
                        <a:pt x="149" y="262"/>
                      </a:cubicBezTo>
                      <a:cubicBezTo>
                        <a:pt x="163" y="258"/>
                        <a:pt x="184" y="263"/>
                        <a:pt x="192" y="251"/>
                      </a:cubicBezTo>
                      <a:cubicBezTo>
                        <a:pt x="212" y="216"/>
                        <a:pt x="145" y="177"/>
                        <a:pt x="128" y="166"/>
                      </a:cubicBezTo>
                      <a:cubicBezTo>
                        <a:pt x="117" y="148"/>
                        <a:pt x="110" y="127"/>
                        <a:pt x="96" y="113"/>
                      </a:cubicBezTo>
                      <a:cubicBezTo>
                        <a:pt x="69" y="86"/>
                        <a:pt x="24" y="121"/>
                        <a:pt x="107" y="81"/>
                      </a:cubicBezTo>
                      <a:cubicBezTo>
                        <a:pt x="157" y="96"/>
                        <a:pt x="204" y="108"/>
                        <a:pt x="256" y="91"/>
                      </a:cubicBezTo>
                      <a:cubicBezTo>
                        <a:pt x="252" y="73"/>
                        <a:pt x="239" y="55"/>
                        <a:pt x="245" y="38"/>
                      </a:cubicBezTo>
                      <a:cubicBezTo>
                        <a:pt x="257" y="0"/>
                        <a:pt x="304" y="45"/>
                        <a:pt x="309" y="49"/>
                      </a:cubicBezTo>
                      <a:cubicBezTo>
                        <a:pt x="330" y="110"/>
                        <a:pt x="322" y="115"/>
                        <a:pt x="267" y="145"/>
                      </a:cubicBezTo>
                      <a:cubicBezTo>
                        <a:pt x="259" y="155"/>
                        <a:pt x="245" y="164"/>
                        <a:pt x="245" y="177"/>
                      </a:cubicBezTo>
                      <a:cubicBezTo>
                        <a:pt x="245" y="187"/>
                        <a:pt x="259" y="191"/>
                        <a:pt x="267" y="198"/>
                      </a:cubicBezTo>
                      <a:cubicBezTo>
                        <a:pt x="280" y="209"/>
                        <a:pt x="295" y="219"/>
                        <a:pt x="309" y="230"/>
                      </a:cubicBezTo>
                      <a:cubicBezTo>
                        <a:pt x="302" y="255"/>
                        <a:pt x="302" y="283"/>
                        <a:pt x="288" y="305"/>
                      </a:cubicBezTo>
                      <a:cubicBezTo>
                        <a:pt x="275" y="323"/>
                        <a:pt x="190" y="348"/>
                        <a:pt x="171" y="358"/>
                      </a:cubicBezTo>
                      <a:cubicBezTo>
                        <a:pt x="198" y="446"/>
                        <a:pt x="284" y="389"/>
                        <a:pt x="352" y="369"/>
                      </a:cubicBezTo>
                      <a:cubicBezTo>
                        <a:pt x="371" y="328"/>
                        <a:pt x="380" y="288"/>
                        <a:pt x="405" y="251"/>
                      </a:cubicBezTo>
                      <a:cubicBezTo>
                        <a:pt x="402" y="240"/>
                        <a:pt x="380" y="176"/>
                        <a:pt x="405" y="166"/>
                      </a:cubicBezTo>
                      <a:cubicBezTo>
                        <a:pt x="419" y="159"/>
                        <a:pt x="433" y="180"/>
                        <a:pt x="448" y="187"/>
                      </a:cubicBezTo>
                      <a:cubicBezTo>
                        <a:pt x="455" y="208"/>
                        <a:pt x="455" y="233"/>
                        <a:pt x="469" y="251"/>
                      </a:cubicBezTo>
                      <a:cubicBezTo>
                        <a:pt x="479" y="265"/>
                        <a:pt x="498" y="270"/>
                        <a:pt x="512" y="283"/>
                      </a:cubicBezTo>
                    </a:path>
                  </a:pathLst>
                </a:custGeom>
                <a:noFill/>
                <a:ln w="9525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  <p:sp>
              <p:nvSpPr>
                <p:cNvPr id="50214" name="Freeform 734"/>
                <p:cNvSpPr>
                  <a:spLocks noChangeAspect="1"/>
                </p:cNvSpPr>
                <p:nvPr/>
              </p:nvSpPr>
              <p:spPr bwMode="auto">
                <a:xfrm>
                  <a:off x="1104" y="528"/>
                  <a:ext cx="512" cy="446"/>
                </a:xfrm>
                <a:custGeom>
                  <a:avLst/>
                  <a:gdLst>
                    <a:gd name="T0" fmla="*/ 0 w 512"/>
                    <a:gd name="T1" fmla="*/ 294 h 446"/>
                    <a:gd name="T2" fmla="*/ 32 w 512"/>
                    <a:gd name="T3" fmla="*/ 347 h 446"/>
                    <a:gd name="T4" fmla="*/ 64 w 512"/>
                    <a:gd name="T5" fmla="*/ 315 h 446"/>
                    <a:gd name="T6" fmla="*/ 43 w 512"/>
                    <a:gd name="T7" fmla="*/ 262 h 446"/>
                    <a:gd name="T8" fmla="*/ 32 w 512"/>
                    <a:gd name="T9" fmla="*/ 177 h 446"/>
                    <a:gd name="T10" fmla="*/ 107 w 512"/>
                    <a:gd name="T11" fmla="*/ 230 h 446"/>
                    <a:gd name="T12" fmla="*/ 149 w 512"/>
                    <a:gd name="T13" fmla="*/ 262 h 446"/>
                    <a:gd name="T14" fmla="*/ 192 w 512"/>
                    <a:gd name="T15" fmla="*/ 251 h 446"/>
                    <a:gd name="T16" fmla="*/ 128 w 512"/>
                    <a:gd name="T17" fmla="*/ 166 h 446"/>
                    <a:gd name="T18" fmla="*/ 96 w 512"/>
                    <a:gd name="T19" fmla="*/ 113 h 446"/>
                    <a:gd name="T20" fmla="*/ 107 w 512"/>
                    <a:gd name="T21" fmla="*/ 81 h 446"/>
                    <a:gd name="T22" fmla="*/ 256 w 512"/>
                    <a:gd name="T23" fmla="*/ 91 h 446"/>
                    <a:gd name="T24" fmla="*/ 245 w 512"/>
                    <a:gd name="T25" fmla="*/ 38 h 446"/>
                    <a:gd name="T26" fmla="*/ 309 w 512"/>
                    <a:gd name="T27" fmla="*/ 49 h 446"/>
                    <a:gd name="T28" fmla="*/ 267 w 512"/>
                    <a:gd name="T29" fmla="*/ 145 h 446"/>
                    <a:gd name="T30" fmla="*/ 245 w 512"/>
                    <a:gd name="T31" fmla="*/ 177 h 446"/>
                    <a:gd name="T32" fmla="*/ 267 w 512"/>
                    <a:gd name="T33" fmla="*/ 198 h 446"/>
                    <a:gd name="T34" fmla="*/ 309 w 512"/>
                    <a:gd name="T35" fmla="*/ 230 h 446"/>
                    <a:gd name="T36" fmla="*/ 288 w 512"/>
                    <a:gd name="T37" fmla="*/ 305 h 446"/>
                    <a:gd name="T38" fmla="*/ 171 w 512"/>
                    <a:gd name="T39" fmla="*/ 358 h 446"/>
                    <a:gd name="T40" fmla="*/ 352 w 512"/>
                    <a:gd name="T41" fmla="*/ 369 h 446"/>
                    <a:gd name="T42" fmla="*/ 405 w 512"/>
                    <a:gd name="T43" fmla="*/ 251 h 446"/>
                    <a:gd name="T44" fmla="*/ 405 w 512"/>
                    <a:gd name="T45" fmla="*/ 166 h 446"/>
                    <a:gd name="T46" fmla="*/ 448 w 512"/>
                    <a:gd name="T47" fmla="*/ 187 h 446"/>
                    <a:gd name="T48" fmla="*/ 469 w 512"/>
                    <a:gd name="T49" fmla="*/ 251 h 446"/>
                    <a:gd name="T50" fmla="*/ 512 w 512"/>
                    <a:gd name="T51" fmla="*/ 283 h 44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w 512"/>
                    <a:gd name="T79" fmla="*/ 0 h 446"/>
                    <a:gd name="T80" fmla="*/ 512 w 512"/>
                    <a:gd name="T81" fmla="*/ 446 h 446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T78" t="T79" r="T80" b="T81"/>
                  <a:pathLst>
                    <a:path w="512" h="446">
                      <a:moveTo>
                        <a:pt x="0" y="294"/>
                      </a:moveTo>
                      <a:cubicBezTo>
                        <a:pt x="10" y="311"/>
                        <a:pt x="12" y="340"/>
                        <a:pt x="32" y="347"/>
                      </a:cubicBezTo>
                      <a:cubicBezTo>
                        <a:pt x="46" y="351"/>
                        <a:pt x="62" y="329"/>
                        <a:pt x="64" y="315"/>
                      </a:cubicBezTo>
                      <a:cubicBezTo>
                        <a:pt x="66" y="296"/>
                        <a:pt x="50" y="279"/>
                        <a:pt x="43" y="262"/>
                      </a:cubicBezTo>
                      <a:cubicBezTo>
                        <a:pt x="39" y="233"/>
                        <a:pt x="13" y="199"/>
                        <a:pt x="32" y="177"/>
                      </a:cubicBezTo>
                      <a:cubicBezTo>
                        <a:pt x="84" y="113"/>
                        <a:pt x="99" y="221"/>
                        <a:pt x="107" y="230"/>
                      </a:cubicBezTo>
                      <a:cubicBezTo>
                        <a:pt x="118" y="243"/>
                        <a:pt x="135" y="251"/>
                        <a:pt x="149" y="262"/>
                      </a:cubicBezTo>
                      <a:cubicBezTo>
                        <a:pt x="163" y="258"/>
                        <a:pt x="184" y="263"/>
                        <a:pt x="192" y="251"/>
                      </a:cubicBezTo>
                      <a:cubicBezTo>
                        <a:pt x="212" y="216"/>
                        <a:pt x="145" y="177"/>
                        <a:pt x="128" y="166"/>
                      </a:cubicBezTo>
                      <a:cubicBezTo>
                        <a:pt x="117" y="148"/>
                        <a:pt x="110" y="127"/>
                        <a:pt x="96" y="113"/>
                      </a:cubicBezTo>
                      <a:cubicBezTo>
                        <a:pt x="69" y="86"/>
                        <a:pt x="24" y="121"/>
                        <a:pt x="107" y="81"/>
                      </a:cubicBezTo>
                      <a:cubicBezTo>
                        <a:pt x="157" y="96"/>
                        <a:pt x="204" y="108"/>
                        <a:pt x="256" y="91"/>
                      </a:cubicBezTo>
                      <a:cubicBezTo>
                        <a:pt x="252" y="73"/>
                        <a:pt x="239" y="55"/>
                        <a:pt x="245" y="38"/>
                      </a:cubicBezTo>
                      <a:cubicBezTo>
                        <a:pt x="257" y="0"/>
                        <a:pt x="304" y="45"/>
                        <a:pt x="309" y="49"/>
                      </a:cubicBezTo>
                      <a:cubicBezTo>
                        <a:pt x="330" y="110"/>
                        <a:pt x="322" y="115"/>
                        <a:pt x="267" y="145"/>
                      </a:cubicBezTo>
                      <a:cubicBezTo>
                        <a:pt x="259" y="155"/>
                        <a:pt x="245" y="164"/>
                        <a:pt x="245" y="177"/>
                      </a:cubicBezTo>
                      <a:cubicBezTo>
                        <a:pt x="245" y="187"/>
                        <a:pt x="259" y="191"/>
                        <a:pt x="267" y="198"/>
                      </a:cubicBezTo>
                      <a:cubicBezTo>
                        <a:pt x="280" y="209"/>
                        <a:pt x="295" y="219"/>
                        <a:pt x="309" y="230"/>
                      </a:cubicBezTo>
                      <a:cubicBezTo>
                        <a:pt x="302" y="255"/>
                        <a:pt x="302" y="283"/>
                        <a:pt x="288" y="305"/>
                      </a:cubicBezTo>
                      <a:cubicBezTo>
                        <a:pt x="275" y="323"/>
                        <a:pt x="190" y="348"/>
                        <a:pt x="171" y="358"/>
                      </a:cubicBezTo>
                      <a:cubicBezTo>
                        <a:pt x="198" y="446"/>
                        <a:pt x="284" y="389"/>
                        <a:pt x="352" y="369"/>
                      </a:cubicBezTo>
                      <a:cubicBezTo>
                        <a:pt x="371" y="328"/>
                        <a:pt x="380" y="288"/>
                        <a:pt x="405" y="251"/>
                      </a:cubicBezTo>
                      <a:cubicBezTo>
                        <a:pt x="402" y="240"/>
                        <a:pt x="380" y="176"/>
                        <a:pt x="405" y="166"/>
                      </a:cubicBezTo>
                      <a:cubicBezTo>
                        <a:pt x="419" y="159"/>
                        <a:pt x="433" y="180"/>
                        <a:pt x="448" y="187"/>
                      </a:cubicBezTo>
                      <a:cubicBezTo>
                        <a:pt x="455" y="208"/>
                        <a:pt x="455" y="233"/>
                        <a:pt x="469" y="251"/>
                      </a:cubicBezTo>
                      <a:cubicBezTo>
                        <a:pt x="479" y="265"/>
                        <a:pt x="498" y="270"/>
                        <a:pt x="512" y="283"/>
                      </a:cubicBezTo>
                    </a:path>
                  </a:pathLst>
                </a:custGeom>
                <a:noFill/>
                <a:ln w="9525">
                  <a:solidFill>
                    <a:srgbClr val="0000F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zh-CN" altLang="en-US"/>
                </a:p>
              </p:txBody>
            </p:sp>
          </p:grpSp>
        </p:grpSp>
        <p:pic>
          <p:nvPicPr>
            <p:cNvPr id="50198" name="Picture 2" descr="http://img.dxycdn.com/trademd/upload/pic/2010/05/05/1273015412.jpg">
              <a:hlinkClick r:id="rId6"/>
            </p:cNvPr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6228184" y="3573016"/>
              <a:ext cx="864096" cy="10899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0199" name="Picture 5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3131840" y="5061181"/>
              <a:ext cx="1512168" cy="6720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직사각형 5"/>
            <p:cNvSpPr/>
            <p:nvPr/>
          </p:nvSpPr>
          <p:spPr>
            <a:xfrm>
              <a:off x="5220059" y="3285118"/>
              <a:ext cx="1557374" cy="314160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ko-KR" sz="1400" b="1">
                  <a:solidFill>
                    <a:prstClr val="black"/>
                  </a:solidFill>
                  <a:latin typeface="Times New Roman" pitchFamily="18" charset="0"/>
                  <a:cs typeface="Times New Roman" pitchFamily="18" charset="0"/>
                </a:rPr>
                <a:t>Profiling-based</a:t>
              </a:r>
              <a:endParaRPr lang="ko-KR" altLang="en-US" sz="1400" b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grpSp>
          <p:nvGrpSpPr>
            <p:cNvPr id="25" name="组合 93"/>
            <p:cNvGrpSpPr>
              <a:grpSpLocks/>
            </p:cNvGrpSpPr>
            <p:nvPr/>
          </p:nvGrpSpPr>
          <p:grpSpPr bwMode="auto">
            <a:xfrm>
              <a:off x="238" y="2896384"/>
              <a:ext cx="2514658" cy="2279199"/>
              <a:chOff x="-71770" y="3247132"/>
              <a:chExt cx="2514658" cy="2279199"/>
            </a:xfrm>
          </p:grpSpPr>
          <p:pic>
            <p:nvPicPr>
              <p:cNvPr id="50208" name="图片 86" descr="离心管.tif"/>
              <p:cNvPicPr>
                <a:picLocks noChangeAspect="1"/>
              </p:cNvPicPr>
              <p:nvPr/>
            </p:nvPicPr>
            <p:blipFill>
              <a:blip r:embed="rId9" cstate="print"/>
              <a:srcRect/>
              <a:stretch>
                <a:fillRect/>
              </a:stretch>
            </p:blipFill>
            <p:spPr bwMode="auto">
              <a:xfrm>
                <a:off x="395536" y="3645024"/>
                <a:ext cx="752647" cy="15121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50209" name="TextBox 87"/>
              <p:cNvSpPr txBox="1">
                <a:spLocks noChangeArrowheads="1"/>
              </p:cNvSpPr>
              <p:nvPr/>
            </p:nvSpPr>
            <p:spPr bwMode="auto">
              <a:xfrm>
                <a:off x="-57482" y="3247132"/>
                <a:ext cx="2500370" cy="3691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en-US" altLang="zh-CN" smtClean="0">
                    <a:latin typeface="Calibri" pitchFamily="34" charset="0"/>
                  </a:rPr>
                  <a:t>6 Normal human serum</a:t>
                </a:r>
                <a:endParaRPr lang="zh-CN" altLang="en-US">
                  <a:latin typeface="Calibri" pitchFamily="34" charset="0"/>
                </a:endParaRPr>
              </a:p>
            </p:txBody>
          </p:sp>
          <p:sp>
            <p:nvSpPr>
              <p:cNvPr id="50210" name="TextBox 88"/>
              <p:cNvSpPr txBox="1">
                <a:spLocks noChangeArrowheads="1"/>
              </p:cNvSpPr>
              <p:nvPr/>
            </p:nvSpPr>
            <p:spPr bwMode="auto">
              <a:xfrm>
                <a:off x="-71770" y="5157192"/>
                <a:ext cx="2286053" cy="3691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en-US" altLang="zh-CN" smtClean="0">
                    <a:solidFill>
                      <a:srgbClr val="FF0000"/>
                    </a:solidFill>
                    <a:latin typeface="Calibri" pitchFamily="34" charset="0"/>
                  </a:rPr>
                  <a:t>6 HCC human serum</a:t>
                </a:r>
                <a:endParaRPr lang="zh-CN" altLang="en-US">
                  <a:solidFill>
                    <a:srgbClr val="FF0000"/>
                  </a:solidFill>
                  <a:latin typeface="Calibri" pitchFamily="34" charset="0"/>
                </a:endParaRPr>
              </a:p>
            </p:txBody>
          </p:sp>
        </p:grpSp>
        <p:grpSp>
          <p:nvGrpSpPr>
            <p:cNvPr id="26" name="Group 44"/>
            <p:cNvGrpSpPr>
              <a:grpSpLocks/>
            </p:cNvGrpSpPr>
            <p:nvPr/>
          </p:nvGrpSpPr>
          <p:grpSpPr bwMode="auto">
            <a:xfrm>
              <a:off x="3635896" y="3212976"/>
              <a:ext cx="432048" cy="637357"/>
              <a:chOff x="5421667" y="4707028"/>
              <a:chExt cx="590493" cy="1142490"/>
            </a:xfrm>
            <a:solidFill>
              <a:schemeClr val="tx1">
                <a:lumMod val="75000"/>
                <a:lumOff val="25000"/>
              </a:schemeClr>
            </a:solidFill>
          </p:grpSpPr>
          <p:sp>
            <p:nvSpPr>
              <p:cNvPr id="103" name="Freeform 203"/>
              <p:cNvSpPr>
                <a:spLocks noChangeAspect="1"/>
              </p:cNvSpPr>
              <p:nvPr/>
            </p:nvSpPr>
            <p:spPr bwMode="auto">
              <a:xfrm>
                <a:off x="5463373" y="4707028"/>
                <a:ext cx="129587" cy="257591"/>
              </a:xfrm>
              <a:custGeom>
                <a:avLst/>
                <a:gdLst>
                  <a:gd name="T0" fmla="*/ 2147483647 w 333"/>
                  <a:gd name="T1" fmla="*/ 0 h 680"/>
                  <a:gd name="T2" fmla="*/ 0 w 333"/>
                  <a:gd name="T3" fmla="*/ 2147483647 h 680"/>
                  <a:gd name="T4" fmla="*/ 2147483647 w 333"/>
                  <a:gd name="T5" fmla="*/ 2147483647 h 680"/>
                  <a:gd name="T6" fmla="*/ 2147483647 w 333"/>
                  <a:gd name="T7" fmla="*/ 2147483647 h 680"/>
                  <a:gd name="T8" fmla="*/ 2147483647 w 333"/>
                  <a:gd name="T9" fmla="*/ 2147483647 h 68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33"/>
                  <a:gd name="T16" fmla="*/ 0 h 680"/>
                  <a:gd name="T17" fmla="*/ 333 w 333"/>
                  <a:gd name="T18" fmla="*/ 680 h 68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33" h="680">
                    <a:moveTo>
                      <a:pt x="182" y="0"/>
                    </a:moveTo>
                    <a:cubicBezTo>
                      <a:pt x="91" y="38"/>
                      <a:pt x="0" y="76"/>
                      <a:pt x="0" y="136"/>
                    </a:cubicBezTo>
                    <a:cubicBezTo>
                      <a:pt x="0" y="196"/>
                      <a:pt x="129" y="303"/>
                      <a:pt x="182" y="363"/>
                    </a:cubicBezTo>
                    <a:cubicBezTo>
                      <a:pt x="235" y="423"/>
                      <a:pt x="333" y="446"/>
                      <a:pt x="318" y="499"/>
                    </a:cubicBezTo>
                    <a:cubicBezTo>
                      <a:pt x="303" y="552"/>
                      <a:pt x="197" y="616"/>
                      <a:pt x="91" y="680"/>
                    </a:cubicBezTo>
                  </a:path>
                </a:pathLst>
              </a:custGeom>
              <a:grpFill/>
              <a:ln w="28575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104" name="Freeform 204"/>
              <p:cNvSpPr>
                <a:spLocks noChangeAspect="1"/>
              </p:cNvSpPr>
              <p:nvPr/>
            </p:nvSpPr>
            <p:spPr bwMode="auto">
              <a:xfrm>
                <a:off x="5785107" y="4711495"/>
                <a:ext cx="128098" cy="257591"/>
              </a:xfrm>
              <a:custGeom>
                <a:avLst/>
                <a:gdLst>
                  <a:gd name="T0" fmla="*/ 2147483647 w 333"/>
                  <a:gd name="T1" fmla="*/ 0 h 680"/>
                  <a:gd name="T2" fmla="*/ 0 w 333"/>
                  <a:gd name="T3" fmla="*/ 2147483647 h 680"/>
                  <a:gd name="T4" fmla="*/ 2147483647 w 333"/>
                  <a:gd name="T5" fmla="*/ 2147483647 h 680"/>
                  <a:gd name="T6" fmla="*/ 2147483647 w 333"/>
                  <a:gd name="T7" fmla="*/ 2147483647 h 680"/>
                  <a:gd name="T8" fmla="*/ 2147483647 w 333"/>
                  <a:gd name="T9" fmla="*/ 2147483647 h 68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333"/>
                  <a:gd name="T16" fmla="*/ 0 h 680"/>
                  <a:gd name="T17" fmla="*/ 333 w 333"/>
                  <a:gd name="T18" fmla="*/ 680 h 68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333" h="680">
                    <a:moveTo>
                      <a:pt x="182" y="0"/>
                    </a:moveTo>
                    <a:cubicBezTo>
                      <a:pt x="91" y="38"/>
                      <a:pt x="0" y="76"/>
                      <a:pt x="0" y="136"/>
                    </a:cubicBezTo>
                    <a:cubicBezTo>
                      <a:pt x="0" y="196"/>
                      <a:pt x="129" y="303"/>
                      <a:pt x="182" y="363"/>
                    </a:cubicBezTo>
                    <a:cubicBezTo>
                      <a:pt x="235" y="423"/>
                      <a:pt x="333" y="446"/>
                      <a:pt x="318" y="499"/>
                    </a:cubicBezTo>
                    <a:cubicBezTo>
                      <a:pt x="303" y="552"/>
                      <a:pt x="197" y="616"/>
                      <a:pt x="91" y="680"/>
                    </a:cubicBezTo>
                  </a:path>
                </a:pathLst>
              </a:custGeom>
              <a:grpFill/>
              <a:ln w="28575" cmpd="sng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105" name="Line 205"/>
              <p:cNvSpPr>
                <a:spLocks noChangeAspect="1" noChangeShapeType="1"/>
              </p:cNvSpPr>
              <p:nvPr/>
            </p:nvSpPr>
            <p:spPr bwMode="auto">
              <a:xfrm flipV="1">
                <a:off x="5659988" y="5120959"/>
                <a:ext cx="0" cy="728559"/>
              </a:xfrm>
              <a:prstGeom prst="line">
                <a:avLst/>
              </a:prstGeom>
              <a:grpFill/>
              <a:ln w="2857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106" name="Rectangle 206"/>
              <p:cNvSpPr>
                <a:spLocks noChangeAspect="1" noChangeArrowheads="1"/>
              </p:cNvSpPr>
              <p:nvPr/>
            </p:nvSpPr>
            <p:spPr bwMode="auto">
              <a:xfrm>
                <a:off x="5595939" y="5514047"/>
                <a:ext cx="129587" cy="128051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107" name="Rectangle 207"/>
              <p:cNvSpPr>
                <a:spLocks noChangeAspect="1" noChangeArrowheads="1"/>
              </p:cNvSpPr>
              <p:nvPr/>
            </p:nvSpPr>
            <p:spPr bwMode="auto">
              <a:xfrm>
                <a:off x="5595939" y="5342816"/>
                <a:ext cx="129587" cy="128051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grpSp>
            <p:nvGrpSpPr>
              <p:cNvPr id="27" name="Group 208"/>
              <p:cNvGrpSpPr>
                <a:grpSpLocks noChangeAspect="1"/>
              </p:cNvGrpSpPr>
              <p:nvPr/>
            </p:nvGrpSpPr>
            <p:grpSpPr bwMode="auto">
              <a:xfrm>
                <a:off x="5530401" y="5034600"/>
                <a:ext cx="259174" cy="86360"/>
                <a:chOff x="3515" y="2160"/>
                <a:chExt cx="272" cy="181"/>
              </a:xfrm>
              <a:grpFill/>
            </p:grpSpPr>
            <p:sp>
              <p:nvSpPr>
                <p:cNvPr id="114" name="Line 209"/>
                <p:cNvSpPr>
                  <a:spLocks noChangeAspect="1" noChangeShapeType="1"/>
                </p:cNvSpPr>
                <p:nvPr/>
              </p:nvSpPr>
              <p:spPr bwMode="auto">
                <a:xfrm>
                  <a:off x="3515" y="2160"/>
                  <a:ext cx="136" cy="181"/>
                </a:xfrm>
                <a:prstGeom prst="line">
                  <a:avLst/>
                </a:prstGeom>
                <a:grp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latin typeface="+mn-lt"/>
                    <a:ea typeface="+mn-ea"/>
                  </a:endParaRPr>
                </a:p>
              </p:txBody>
            </p:sp>
            <p:sp>
              <p:nvSpPr>
                <p:cNvPr id="115" name="Line 210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3651" y="2160"/>
                  <a:ext cx="136" cy="181"/>
                </a:xfrm>
                <a:prstGeom prst="line">
                  <a:avLst/>
                </a:prstGeom>
                <a:grpFill/>
                <a:ln w="285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latin typeface="+mn-lt"/>
                    <a:ea typeface="+mn-ea"/>
                  </a:endParaRPr>
                </a:p>
              </p:txBody>
            </p:sp>
          </p:grpSp>
          <p:sp>
            <p:nvSpPr>
              <p:cNvPr id="109" name="Oval 211"/>
              <p:cNvSpPr>
                <a:spLocks noChangeAspect="1" noChangeArrowheads="1"/>
              </p:cNvSpPr>
              <p:nvPr/>
            </p:nvSpPr>
            <p:spPr bwMode="auto">
              <a:xfrm>
                <a:off x="5582534" y="5146273"/>
                <a:ext cx="151930" cy="148897"/>
              </a:xfrm>
              <a:prstGeom prst="ellipse">
                <a:avLst/>
              </a:prstGeom>
              <a:grpFill/>
              <a:ln w="9525" algn="ctr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110" name="Oval 212"/>
              <p:cNvSpPr>
                <a:spLocks noChangeAspect="1" noChangeArrowheads="1"/>
              </p:cNvSpPr>
              <p:nvPr/>
            </p:nvSpPr>
            <p:spPr bwMode="auto">
              <a:xfrm>
                <a:off x="5421667" y="4949729"/>
                <a:ext cx="151930" cy="150386"/>
              </a:xfrm>
              <a:prstGeom prst="ellipse">
                <a:avLst/>
              </a:prstGeom>
              <a:grpFill/>
              <a:ln w="9525" algn="ctr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sp>
            <p:nvSpPr>
              <p:cNvPr id="111" name="Oval 213"/>
              <p:cNvSpPr>
                <a:spLocks noChangeAspect="1" noChangeArrowheads="1"/>
              </p:cNvSpPr>
              <p:nvPr/>
            </p:nvSpPr>
            <p:spPr bwMode="auto">
              <a:xfrm>
                <a:off x="5755316" y="4949729"/>
                <a:ext cx="151930" cy="150386"/>
              </a:xfrm>
              <a:prstGeom prst="ellipse">
                <a:avLst/>
              </a:prstGeom>
              <a:grpFill/>
              <a:ln w="9525" algn="ctr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+mn-lt"/>
                  <a:ea typeface="+mn-ea"/>
                </a:endParaRPr>
              </a:p>
            </p:txBody>
          </p:sp>
          <p:cxnSp>
            <p:nvCxnSpPr>
              <p:cNvPr id="112" name="Straight Connector 24"/>
              <p:cNvCxnSpPr/>
              <p:nvPr/>
            </p:nvCxnSpPr>
            <p:spPr>
              <a:xfrm flipV="1">
                <a:off x="5724851" y="5568265"/>
                <a:ext cx="142861" cy="7945"/>
              </a:xfrm>
              <a:prstGeom prst="line">
                <a:avLst/>
              </a:prstGeom>
              <a:grpFill/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3" name="Isosceles Triangle 25"/>
              <p:cNvSpPr/>
              <p:nvPr/>
            </p:nvSpPr>
            <p:spPr>
              <a:xfrm rot="5400000">
                <a:off x="5867636" y="5498425"/>
                <a:ext cx="144599" cy="144448"/>
              </a:xfrm>
              <a:prstGeom prst="triangle">
                <a:avLst/>
              </a:prstGeom>
              <a:grp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</p:grpSp>
        <p:pic>
          <p:nvPicPr>
            <p:cNvPr id="50203" name="Picture 1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7966614" y="4941168"/>
              <a:ext cx="1069882" cy="8524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7" name="오른쪽 화살표 149"/>
            <p:cNvSpPr/>
            <p:nvPr/>
          </p:nvSpPr>
          <p:spPr>
            <a:xfrm rot="5400000">
              <a:off x="2376066" y="4617067"/>
              <a:ext cx="287188" cy="215905"/>
            </a:xfrm>
            <a:prstGeom prst="rightArrow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8" name="오른쪽 화살표 139"/>
            <p:cNvSpPr/>
            <p:nvPr/>
          </p:nvSpPr>
          <p:spPr>
            <a:xfrm>
              <a:off x="1475061" y="3932479"/>
              <a:ext cx="288932" cy="217373"/>
            </a:xfrm>
            <a:prstGeom prst="rightArrow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pic>
          <p:nvPicPr>
            <p:cNvPr id="50206" name="Picture 2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7740352" y="3717032"/>
              <a:ext cx="1152128" cy="72008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</p:pic>
        <p:pic>
          <p:nvPicPr>
            <p:cNvPr id="50207" name="图片 119" descr="westernblot GP73.png"/>
            <p:cNvPicPr>
              <a:picLocks noChangeAspect="1" noChangeArrowheads="1"/>
            </p:cNvPicPr>
            <p:nvPr/>
          </p:nvPicPr>
          <p:blipFill>
            <a:blip r:embed="rId12" cstate="print"/>
            <a:srcRect t="33878" r="41667"/>
            <a:stretch>
              <a:fillRect/>
            </a:stretch>
          </p:blipFill>
          <p:spPr bwMode="auto">
            <a:xfrm>
              <a:off x="2051720" y="5157192"/>
              <a:ext cx="1008112" cy="4867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22" name="右箭头 121"/>
          <p:cNvSpPr/>
          <p:nvPr/>
        </p:nvSpPr>
        <p:spPr>
          <a:xfrm>
            <a:off x="4211638" y="1844675"/>
            <a:ext cx="576262" cy="2889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87028128"/>
      </p:ext>
    </p:extLst>
  </p:cSld>
  <p:clrMapOvr>
    <a:masterClrMapping/>
  </p:clrMapOvr>
  <p:transition advTm="3968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0"/>
            <a:ext cx="8839200" cy="990600"/>
          </a:xfrm>
        </p:spPr>
        <p:txBody>
          <a:bodyPr>
            <a:noAutofit/>
          </a:bodyPr>
          <a:lstStyle/>
          <a:p>
            <a:r>
              <a:rPr lang="en-US" altLang="zh-CN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Label-free Quantitative Proteomics of CF-glycoproteins in Liver Cancer Patients’ Serum</a:t>
            </a:r>
            <a:endParaRPr lang="en-US" sz="20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10" name="图片 77" descr="jhkfd.jp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24744"/>
            <a:ext cx="6654191" cy="54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977719" y="1484784"/>
            <a:ext cx="1986769" cy="193899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CN" sz="2000" b="1" dirty="0">
                <a:solidFill>
                  <a:srgbClr val="FF0000"/>
                </a:solidFill>
                <a:latin typeface="Comic Sans MS" panose="030F0702030302020204" pitchFamily="66" charset="0"/>
                <a:ea typeface="+mj-ea"/>
                <a:cs typeface="+mj-cs"/>
              </a:rPr>
              <a:t>Establishment of  non data-</a:t>
            </a:r>
            <a:r>
              <a:rPr lang="en-US" altLang="zh-CN" sz="2000" b="1" dirty="0" err="1">
                <a:solidFill>
                  <a:srgbClr val="FF0000"/>
                </a:solidFill>
                <a:latin typeface="Comic Sans MS" panose="030F0702030302020204" pitchFamily="66" charset="0"/>
                <a:ea typeface="+mj-ea"/>
                <a:cs typeface="+mj-cs"/>
              </a:rPr>
              <a:t>depentent</a:t>
            </a:r>
            <a:endParaRPr lang="en-US" altLang="zh-CN" sz="2000" b="1" dirty="0">
              <a:solidFill>
                <a:srgbClr val="FF0000"/>
              </a:solidFill>
              <a:latin typeface="Comic Sans MS" panose="030F0702030302020204" pitchFamily="66" charset="0"/>
              <a:ea typeface="+mj-ea"/>
              <a:cs typeface="+mj-cs"/>
            </a:endParaRPr>
          </a:p>
          <a:p>
            <a:pPr algn="ctr"/>
            <a:r>
              <a:rPr lang="en-US" altLang="zh-CN" sz="2000" b="1" dirty="0">
                <a:solidFill>
                  <a:srgbClr val="FF0000"/>
                </a:solidFill>
                <a:latin typeface="Comic Sans MS" panose="030F0702030302020204" pitchFamily="66" charset="0"/>
                <a:ea typeface="+mj-ea"/>
                <a:cs typeface="+mj-cs"/>
              </a:rPr>
              <a:t>label-free quantitative method </a:t>
            </a:r>
            <a:endParaRPr lang="zh-CN" altLang="en-US" sz="2000" b="1" dirty="0">
              <a:solidFill>
                <a:srgbClr val="FF0000"/>
              </a:solidFill>
              <a:latin typeface="Comic Sans MS" panose="030F0702030302020204" pitchFamily="66" charset="0"/>
              <a:ea typeface="+mj-ea"/>
              <a:cs typeface="+mj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17165333"/>
      </p:ext>
    </p:extLst>
  </p:cSld>
  <p:clrMapOvr>
    <a:masterClrMapping/>
  </p:clrMapOvr>
  <p:transition advTm="7656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143000"/>
          </a:xfrm>
        </p:spPr>
        <p:txBody>
          <a:bodyPr>
            <a:normAutofit/>
          </a:bodyPr>
          <a:lstStyle/>
          <a:p>
            <a:r>
              <a:rPr lang="en-US" altLang="zh-CN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A total of 26 </a:t>
            </a:r>
            <a:r>
              <a:rPr lang="en-US" altLang="zh-CN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over expression </a:t>
            </a:r>
            <a:r>
              <a:rPr lang="en-US" altLang="zh-CN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CF-glycopeptides was </a:t>
            </a:r>
            <a:r>
              <a:rPr lang="en-US" altLang="zh-CN" sz="2000" b="1" dirty="0" err="1">
                <a:solidFill>
                  <a:srgbClr val="FF0000"/>
                </a:solidFill>
                <a:latin typeface="Comic Sans MS" panose="030F0702030302020204" pitchFamily="66" charset="0"/>
              </a:rPr>
              <a:t>identfied</a:t>
            </a:r>
            <a:r>
              <a:rPr lang="en-US" altLang="zh-CN" sz="2000" b="1" dirty="0">
                <a:solidFill>
                  <a:srgbClr val="FF0000"/>
                </a:solidFill>
                <a:latin typeface="Comic Sans MS" panose="030F0702030302020204" pitchFamily="66" charset="0"/>
              </a:rPr>
              <a:t> from </a:t>
            </a:r>
            <a:r>
              <a:rPr lang="en-US" altLang="zh-CN" sz="20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HCC</a:t>
            </a:r>
            <a:endParaRPr lang="en-US" sz="20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pic>
        <p:nvPicPr>
          <p:cNvPr id="4" name="图片 47" descr="AFP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2906" y="2348880"/>
            <a:ext cx="2590038" cy="1651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52" descr="7tg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420888"/>
            <a:ext cx="3030196" cy="2727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7239000" y="6400800"/>
            <a:ext cx="1905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  <p:sp>
        <p:nvSpPr>
          <p:cNvPr id="9" name="TextBox 8"/>
          <p:cNvSpPr txBox="1"/>
          <p:nvPr/>
        </p:nvSpPr>
        <p:spPr>
          <a:xfrm>
            <a:off x="7543800" y="6400800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i="1" smtClean="0"/>
              <a:t>In preparation</a:t>
            </a:r>
            <a:endParaRPr lang="zh-CN" altLang="en-US" i="1"/>
          </a:p>
        </p:txBody>
      </p:sp>
      <p:pic>
        <p:nvPicPr>
          <p:cNvPr id="10" name="图片 16" descr="GP73a.png"/>
          <p:cNvPicPr/>
          <p:nvPr/>
        </p:nvPicPr>
        <p:blipFill>
          <a:blip r:embed="rId4" cstate="print"/>
          <a:srcRect t="43767"/>
          <a:stretch>
            <a:fillRect/>
          </a:stretch>
        </p:blipFill>
        <p:spPr>
          <a:xfrm>
            <a:off x="6451516" y="2377926"/>
            <a:ext cx="2296948" cy="1483122"/>
          </a:xfrm>
          <a:prstGeom prst="rect">
            <a:avLst/>
          </a:prstGeom>
        </p:spPr>
      </p:pic>
      <p:pic>
        <p:nvPicPr>
          <p:cNvPr id="13" name="图片 19" descr="5.png"/>
          <p:cNvPicPr/>
          <p:nvPr/>
        </p:nvPicPr>
        <p:blipFill>
          <a:blip r:embed="rId5" cstate="print"/>
          <a:srcRect r="64777" b="66265"/>
          <a:stretch>
            <a:fillRect/>
          </a:stretch>
        </p:blipFill>
        <p:spPr>
          <a:xfrm>
            <a:off x="3352558" y="4000128"/>
            <a:ext cx="2443578" cy="1301080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4" name="图片 20" descr="5.png"/>
          <p:cNvPicPr/>
          <p:nvPr/>
        </p:nvPicPr>
        <p:blipFill>
          <a:blip r:embed="rId5" cstate="print"/>
          <a:srcRect l="32389" r="31984" b="66265"/>
          <a:stretch>
            <a:fillRect/>
          </a:stretch>
        </p:blipFill>
        <p:spPr>
          <a:xfrm>
            <a:off x="6372200" y="3933056"/>
            <a:ext cx="2318320" cy="1445096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5" name="矩形 21"/>
          <p:cNvSpPr/>
          <p:nvPr/>
        </p:nvSpPr>
        <p:spPr>
          <a:xfrm>
            <a:off x="3281716" y="2276872"/>
            <a:ext cx="2802452" cy="316835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22"/>
          <p:cNvSpPr/>
          <p:nvPr/>
        </p:nvSpPr>
        <p:spPr>
          <a:xfrm>
            <a:off x="6277744" y="2276872"/>
            <a:ext cx="2614736" cy="3168352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7442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69"/>
          <p:cNvGrpSpPr>
            <a:grpSpLocks/>
          </p:cNvGrpSpPr>
          <p:nvPr/>
        </p:nvGrpSpPr>
        <p:grpSpPr bwMode="auto">
          <a:xfrm>
            <a:off x="550862" y="1413446"/>
            <a:ext cx="5101258" cy="3239690"/>
            <a:chOff x="77538" y="1988840"/>
            <a:chExt cx="4524428" cy="2987513"/>
          </a:xfrm>
        </p:grpSpPr>
        <p:pic>
          <p:nvPicPr>
            <p:cNvPr id="56328" name="그림 10" descr="MRM.tif"/>
            <p:cNvPicPr>
              <a:picLocks noChangeAspect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843808" y="1988840"/>
              <a:ext cx="1758158" cy="8822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6329" name="Picture 2" descr="http://img.dxycdn.com/trademd/upload/pic/2010/05/05/1273015412.jpg">
              <a:hlinkClick r:id="rId4"/>
            </p:cNvPr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79512" y="3068960"/>
              <a:ext cx="1512168" cy="19073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6330" name="Picture 5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77538" y="2060848"/>
              <a:ext cx="1944216" cy="8640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6331" name="TextBox 62"/>
            <p:cNvSpPr txBox="1">
              <a:spLocks noChangeArrowheads="1"/>
            </p:cNvSpPr>
            <p:nvPr/>
          </p:nvSpPr>
          <p:spPr bwMode="auto">
            <a:xfrm>
              <a:off x="2195736" y="2348880"/>
              <a:ext cx="648072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altLang="zh-CN" sz="2400" b="1">
                  <a:latin typeface="Calibri" pitchFamily="34" charset="0"/>
                </a:rPr>
                <a:t>VS</a:t>
              </a:r>
              <a:endParaRPr lang="zh-CN" altLang="en-US" sz="2400" b="1">
                <a:latin typeface="Calibri" pitchFamily="34" charset="0"/>
              </a:endParaRPr>
            </a:p>
          </p:txBody>
        </p:sp>
        <p:pic>
          <p:nvPicPr>
            <p:cNvPr id="56332" name="Picture 2" descr="http://img.vogel.com.cn/user/114.113.145.219/20101112/1000586085.jpg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915816" y="3365453"/>
              <a:ext cx="1656184" cy="12876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6323" name="标题 64"/>
          <p:cNvSpPr>
            <a:spLocks noGrp="1"/>
          </p:cNvSpPr>
          <p:nvPr>
            <p:ph type="title"/>
          </p:nvPr>
        </p:nvSpPr>
        <p:spPr>
          <a:xfrm>
            <a:off x="457200" y="44450"/>
            <a:ext cx="8229600" cy="863600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Large-scale Verification of CF-proteins</a:t>
            </a:r>
            <a:endParaRPr lang="zh-CN" altLang="en-US" sz="28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grpSp>
        <p:nvGrpSpPr>
          <p:cNvPr id="3" name="组合 67"/>
          <p:cNvGrpSpPr>
            <a:grpSpLocks/>
          </p:cNvGrpSpPr>
          <p:nvPr/>
        </p:nvGrpSpPr>
        <p:grpSpPr bwMode="auto">
          <a:xfrm>
            <a:off x="6084888" y="1768474"/>
            <a:ext cx="2879600" cy="3676749"/>
            <a:chOff x="6156176" y="1340768"/>
            <a:chExt cx="2435889" cy="2681544"/>
          </a:xfrm>
        </p:grpSpPr>
        <p:pic>
          <p:nvPicPr>
            <p:cNvPr id="56326" name="Picture 3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6156176" y="1340768"/>
              <a:ext cx="2417465" cy="23935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6327" name="矩形 66"/>
            <p:cNvSpPr>
              <a:spLocks noChangeArrowheads="1"/>
            </p:cNvSpPr>
            <p:nvPr/>
          </p:nvSpPr>
          <p:spPr bwMode="auto">
            <a:xfrm>
              <a:off x="6245598" y="3717032"/>
              <a:ext cx="2346467" cy="3052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altLang="zh-CN" dirty="0">
                  <a:latin typeface="Calibri" pitchFamily="34" charset="0"/>
                </a:rPr>
                <a:t>Amelia C et al </a:t>
              </a:r>
              <a:r>
                <a:rPr lang="en-US" altLang="zh-CN" i="1" dirty="0">
                  <a:latin typeface="Calibri" pitchFamily="34" charset="0"/>
                </a:rPr>
                <a:t>MCP </a:t>
              </a:r>
              <a:r>
                <a:rPr lang="en-US" altLang="zh-CN" dirty="0">
                  <a:latin typeface="Calibri" pitchFamily="34" charset="0"/>
                </a:rPr>
                <a:t>2012</a:t>
              </a:r>
              <a:endParaRPr lang="zh-CN" altLang="en-US" dirty="0">
                <a:latin typeface="Calibri" pitchFamily="34" charset="0"/>
              </a:endParaRPr>
            </a:p>
          </p:txBody>
        </p:sp>
      </p:grpSp>
      <p:sp>
        <p:nvSpPr>
          <p:cNvPr id="56325" name="TextBox 68"/>
          <p:cNvSpPr txBox="1">
            <a:spLocks noChangeArrowheads="1"/>
          </p:cNvSpPr>
          <p:nvPr/>
        </p:nvSpPr>
        <p:spPr bwMode="auto">
          <a:xfrm>
            <a:off x="58361" y="5097958"/>
            <a:ext cx="6132238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buFontTx/>
              <a:buAutoNum type="arabicPeriod"/>
            </a:pPr>
            <a:r>
              <a:rPr lang="en-US" altLang="zh-CN" b="1" dirty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  <a:ea typeface="+mj-ea"/>
                <a:cs typeface="+mj-cs"/>
              </a:rPr>
              <a:t>Target-HCD has good linear range with MRM </a:t>
            </a:r>
          </a:p>
          <a:p>
            <a:pPr marL="342900" indent="-342900">
              <a:buFontTx/>
              <a:buAutoNum type="arabicPeriod"/>
            </a:pPr>
            <a:r>
              <a:rPr lang="en-US" altLang="zh-CN" b="1" dirty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  <a:ea typeface="+mj-ea"/>
                <a:cs typeface="+mj-cs"/>
              </a:rPr>
              <a:t>Target-HCD has good reproducibility with MRM </a:t>
            </a:r>
          </a:p>
          <a:p>
            <a:pPr marL="342900" indent="-342900">
              <a:buFontTx/>
              <a:buAutoNum type="arabicPeriod"/>
            </a:pPr>
            <a:r>
              <a:rPr lang="en-US" altLang="zh-CN" b="1" dirty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  <a:ea typeface="+mj-ea"/>
                <a:cs typeface="+mj-cs"/>
              </a:rPr>
              <a:t>Target-HCD has high resolution in MS1 and MS2</a:t>
            </a:r>
            <a:endParaRPr lang="zh-CN" altLang="en-US" b="1" dirty="0">
              <a:solidFill>
                <a:schemeClr val="tx2">
                  <a:lumMod val="60000"/>
                  <a:lumOff val="40000"/>
                </a:schemeClr>
              </a:solidFill>
              <a:latin typeface="Comic Sans MS" panose="030F0702030302020204" pitchFamily="66" charset="0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853308851"/>
      </p:ext>
    </p:extLst>
  </p:cSld>
  <p:clrMapOvr>
    <a:masterClrMapping/>
  </p:clrMapOvr>
  <p:transition advTm="16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图片 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823" y="1196752"/>
            <a:ext cx="6840537" cy="432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8371" name="标题 1"/>
          <p:cNvSpPr>
            <a:spLocks noGrp="1"/>
          </p:cNvSpPr>
          <p:nvPr>
            <p:ph type="title"/>
          </p:nvPr>
        </p:nvSpPr>
        <p:spPr>
          <a:xfrm>
            <a:off x="457200" y="116557"/>
            <a:ext cx="8229600" cy="792163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Comic Sans MS" panose="030F0702030302020204" pitchFamily="66" charset="0"/>
              </a:rPr>
              <a:t>Verification of CF-proteins in HCC with target-HCD</a:t>
            </a:r>
            <a:endParaRPr lang="zh-CN" altLang="en-US" sz="28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8372" name="TextBox 6"/>
          <p:cNvSpPr txBox="1">
            <a:spLocks noChangeArrowheads="1"/>
          </p:cNvSpPr>
          <p:nvPr/>
        </p:nvSpPr>
        <p:spPr bwMode="auto">
          <a:xfrm>
            <a:off x="1042988" y="5732463"/>
            <a:ext cx="7345362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CN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  <a:ea typeface="+mj-ea"/>
                <a:cs typeface="+mj-cs"/>
              </a:rPr>
              <a:t>Eleven high-expressed CF-proteins were found by Target - HCD experiment and they are  consistent with the results </a:t>
            </a:r>
            <a:r>
              <a:rPr lang="en-US" altLang="zh-CN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  <a:ea typeface="+mj-ea"/>
                <a:cs typeface="+mj-cs"/>
              </a:rPr>
              <a:t>with </a:t>
            </a:r>
            <a:r>
              <a:rPr lang="en-US" altLang="zh-CN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  <a:ea typeface="+mj-ea"/>
                <a:cs typeface="+mj-cs"/>
              </a:rPr>
              <a:t>label </a:t>
            </a:r>
            <a:r>
              <a:rPr lang="en-US" altLang="zh-CN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  <a:ea typeface="+mj-ea"/>
                <a:cs typeface="+mj-cs"/>
              </a:rPr>
              <a:t>free </a:t>
            </a:r>
            <a:r>
              <a:rPr lang="en-US" altLang="zh-CN" sz="20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  <a:ea typeface="+mj-ea"/>
                <a:cs typeface="+mj-cs"/>
              </a:rPr>
              <a:t>quantificaiton</a:t>
            </a:r>
            <a:r>
              <a:rPr lang="en-US" altLang="zh-CN" sz="2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  <a:ea typeface="+mj-ea"/>
                <a:cs typeface="+mj-cs"/>
              </a:rPr>
              <a:t> result</a:t>
            </a:r>
            <a:endParaRPr lang="en-US" altLang="zh-CN" sz="2000" b="1" dirty="0">
              <a:solidFill>
                <a:schemeClr val="tx2">
                  <a:lumMod val="60000"/>
                  <a:lumOff val="40000"/>
                </a:schemeClr>
              </a:solidFill>
              <a:latin typeface="Comic Sans MS" panose="030F0702030302020204" pitchFamily="66" charset="0"/>
              <a:ea typeface="+mj-ea"/>
              <a:cs typeface="+mj-cs"/>
            </a:endParaRPr>
          </a:p>
        </p:txBody>
      </p:sp>
      <p:sp>
        <p:nvSpPr>
          <p:cNvPr id="12" name="椭圆 11"/>
          <p:cNvSpPr/>
          <p:nvPr/>
        </p:nvSpPr>
        <p:spPr bwMode="auto">
          <a:xfrm>
            <a:off x="4139530" y="3357339"/>
            <a:ext cx="576263" cy="216058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3" name="椭圆 12"/>
          <p:cNvSpPr/>
          <p:nvPr/>
        </p:nvSpPr>
        <p:spPr bwMode="auto">
          <a:xfrm>
            <a:off x="6299474" y="3357339"/>
            <a:ext cx="576262" cy="216058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3275285" y="3357339"/>
            <a:ext cx="576263" cy="216058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0" name="椭圆 18"/>
          <p:cNvSpPr/>
          <p:nvPr/>
        </p:nvSpPr>
        <p:spPr>
          <a:xfrm>
            <a:off x="2411139" y="3357339"/>
            <a:ext cx="576263" cy="2160588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0340890"/>
      </p:ext>
    </p:extLst>
  </p:cSld>
  <p:clrMapOvr>
    <a:masterClrMapping/>
  </p:clrMapOvr>
  <p:transition advTm="108062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Summary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altLang="zh-CN" sz="1800" b="1" dirty="0" smtClean="0">
              <a:solidFill>
                <a:srgbClr val="0070C0"/>
              </a:solidFill>
              <a:latin typeface="Comic Sans MS" panose="030F0702030302020204" pitchFamily="66" charset="0"/>
              <a:ea typeface="+mj-ea"/>
              <a:cs typeface="+mj-cs"/>
            </a:endParaRPr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79512" y="1772816"/>
            <a:ext cx="896448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  <a:ea typeface="+mj-ea"/>
                <a:cs typeface="+mj-cs"/>
              </a:rPr>
              <a:t>We built up a precise strategy of mapping core </a:t>
            </a:r>
            <a:r>
              <a:rPr lang="en-US" altLang="zh-CN" sz="2400" b="1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  <a:ea typeface="+mj-ea"/>
                <a:cs typeface="+mj-cs"/>
              </a:rPr>
              <a:t>fucosylated</a:t>
            </a:r>
            <a:r>
              <a:rPr lang="en-US" altLang="zh-CN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  <a:ea typeface="+mj-ea"/>
                <a:cs typeface="+mj-cs"/>
              </a:rPr>
              <a:t> glycoproteins for human plasma</a:t>
            </a:r>
            <a:r>
              <a:rPr lang="zh-CN" alt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  <a:ea typeface="+mj-ea"/>
                <a:cs typeface="+mj-cs"/>
              </a:rPr>
              <a:t> </a:t>
            </a:r>
            <a:r>
              <a:rPr lang="en-US" altLang="zh-CN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  <a:ea typeface="+mj-ea"/>
                <a:cs typeface="+mj-cs"/>
              </a:rPr>
              <a:t>and identified 357 CF-glycosites on 209 CF-proteins in normal human plasma. </a:t>
            </a:r>
          </a:p>
          <a:p>
            <a:endParaRPr lang="en-US" altLang="zh-CN" sz="2400" b="1" dirty="0">
              <a:solidFill>
                <a:schemeClr val="tx2">
                  <a:lumMod val="60000"/>
                  <a:lumOff val="40000"/>
                </a:schemeClr>
              </a:solidFill>
              <a:latin typeface="Comic Sans MS" panose="030F0702030302020204" pitchFamily="66" charset="0"/>
              <a:ea typeface="+mj-ea"/>
              <a:cs typeface="+mj-cs"/>
            </a:endParaRPr>
          </a:p>
          <a:p>
            <a:r>
              <a:rPr lang="en-US" altLang="zh-CN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Comic Sans MS" panose="030F0702030302020204" pitchFamily="66" charset="0"/>
                <a:ea typeface="+mj-ea"/>
                <a:cs typeface="+mj-cs"/>
              </a:rPr>
              <a:t>We developed a label-free quantitative strategy for biomarker discovery in human HCC serum and found 26 up-regulated CF-proteins, including the well-known biomarker---α-fetoprotein(AFP) and Golgi protein-73 (GP73). </a:t>
            </a:r>
          </a:p>
        </p:txBody>
      </p:sp>
    </p:spTree>
    <p:extLst>
      <p:ext uri="{BB962C8B-B14F-4D97-AF65-F5344CB8AC3E}">
        <p14:creationId xmlns:p14="http://schemas.microsoft.com/office/powerpoint/2010/main" val="2650580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66800"/>
          </a:xfrm>
        </p:spPr>
        <p:txBody>
          <a:bodyPr>
            <a:normAutofit/>
          </a:bodyPr>
          <a:lstStyle/>
          <a:p>
            <a:r>
              <a:rPr lang="en-US" altLang="en-US" sz="2400" b="1" dirty="0">
                <a:solidFill>
                  <a:srgbClr val="FF0000"/>
                </a:solidFill>
                <a:latin typeface="Arial Unicode MS" pitchFamily="34" charset="-122"/>
                <a:ea typeface="Arial Unicode MS" pitchFamily="34" charset="-122"/>
                <a:cs typeface="Arial Unicode MS" pitchFamily="34" charset="-122"/>
              </a:rPr>
              <a:t>Acknowledgement</a:t>
            </a:r>
          </a:p>
        </p:txBody>
      </p:sp>
      <p:pic>
        <p:nvPicPr>
          <p:cNvPr id="8" name="Picture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995909"/>
            <a:ext cx="4267200" cy="32149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9"/>
          <p:cNvSpPr/>
          <p:nvPr/>
        </p:nvSpPr>
        <p:spPr>
          <a:xfrm>
            <a:off x="5181600" y="2835057"/>
            <a:ext cx="191068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>
                <a:solidFill>
                  <a:srgbClr val="C00000"/>
                </a:solidFill>
              </a:rPr>
              <a:t>Research Scientist</a:t>
            </a:r>
            <a:endParaRPr lang="en-US" sz="1400" b="1" dirty="0">
              <a:solidFill>
                <a:srgbClr val="C00000"/>
              </a:solidFill>
            </a:endParaRPr>
          </a:p>
          <a:p>
            <a:r>
              <a:rPr lang="en-US" sz="1400" dirty="0"/>
              <a:t>Lei Li</a:t>
            </a:r>
          </a:p>
          <a:p>
            <a:r>
              <a:rPr lang="en-US" sz="1400" dirty="0" err="1"/>
              <a:t>Yunpeng</a:t>
            </a:r>
            <a:r>
              <a:rPr lang="en-US" sz="1400" dirty="0"/>
              <a:t> Liu</a:t>
            </a:r>
          </a:p>
          <a:p>
            <a:r>
              <a:rPr lang="en-US" sz="1400" dirty="0"/>
              <a:t>Cheng Ma</a:t>
            </a:r>
          </a:p>
          <a:p>
            <a:endParaRPr lang="en-US" sz="1400" dirty="0"/>
          </a:p>
          <a:p>
            <a:r>
              <a:rPr lang="en-US" sz="1400" b="1" dirty="0" smtClean="0">
                <a:solidFill>
                  <a:srgbClr val="C00000"/>
                </a:solidFill>
              </a:rPr>
              <a:t>Postdoctoral Fellows</a:t>
            </a:r>
            <a:endParaRPr lang="en-US" sz="1400" b="1" dirty="0">
              <a:solidFill>
                <a:srgbClr val="C00000"/>
              </a:solidFill>
            </a:endParaRPr>
          </a:p>
          <a:p>
            <a:r>
              <a:rPr lang="en-US" sz="1400" smtClean="0"/>
              <a:t>Wanyi Guan</a:t>
            </a:r>
          </a:p>
          <a:p>
            <a:r>
              <a:rPr lang="en-US" sz="1400" smtClean="0"/>
              <a:t>Jun </a:t>
            </a:r>
            <a:r>
              <a:rPr lang="en-US" sz="1400" dirty="0"/>
              <a:t>Zhou</a:t>
            </a:r>
          </a:p>
          <a:p>
            <a:r>
              <a:rPr lang="en-US" sz="1400" err="1" smtClean="0"/>
              <a:t>Xuefeng</a:t>
            </a:r>
            <a:r>
              <a:rPr lang="en-US" sz="1400" smtClean="0"/>
              <a:t> Cao</a:t>
            </a:r>
          </a:p>
          <a:p>
            <a:r>
              <a:rPr lang="en-US" altLang="zh-CN" sz="1400" smtClean="0"/>
              <a:t>Madhusudhan Gadi</a:t>
            </a:r>
          </a:p>
          <a:p>
            <a:r>
              <a:rPr lang="en-US" altLang="zh-CN" sz="1400" smtClean="0"/>
              <a:t>Jiajia Wang</a:t>
            </a:r>
          </a:p>
          <a:p>
            <a:r>
              <a:rPr lang="en-US" altLang="zh-CN" sz="1400" smtClean="0"/>
              <a:t>Varma Saikam</a:t>
            </a:r>
          </a:p>
          <a:p>
            <a:endParaRPr lang="en-US" sz="1400" smtClean="0"/>
          </a:p>
          <a:p>
            <a:endParaRPr lang="en-US" sz="1400" dirty="0"/>
          </a:p>
        </p:txBody>
      </p:sp>
      <p:sp>
        <p:nvSpPr>
          <p:cNvPr id="12" name="Rectangle 11"/>
          <p:cNvSpPr/>
          <p:nvPr/>
        </p:nvSpPr>
        <p:spPr>
          <a:xfrm>
            <a:off x="7010400" y="1196752"/>
            <a:ext cx="1981200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rgbClr val="C00000"/>
                </a:solidFill>
              </a:rPr>
              <a:t>Graduate Students</a:t>
            </a:r>
          </a:p>
          <a:p>
            <a:r>
              <a:rPr lang="en-US" sz="1400" smtClean="0"/>
              <a:t>Liuqing </a:t>
            </a:r>
            <a:r>
              <a:rPr lang="en-US" sz="1400" dirty="0"/>
              <a:t>Wen</a:t>
            </a:r>
          </a:p>
          <a:p>
            <a:r>
              <a:rPr lang="en-US" sz="1400" dirty="0"/>
              <a:t>Xu (Megan) Li</a:t>
            </a:r>
          </a:p>
          <a:p>
            <a:r>
              <a:rPr lang="en-US" sz="1400" dirty="0"/>
              <a:t>Qing Zhang</a:t>
            </a:r>
          </a:p>
          <a:p>
            <a:r>
              <a:rPr lang="en-US" sz="1400" dirty="0" err="1"/>
              <a:t>Shukkoor</a:t>
            </a:r>
            <a:r>
              <a:rPr lang="en-US" sz="1400" dirty="0"/>
              <a:t> </a:t>
            </a:r>
            <a:r>
              <a:rPr lang="en-US" sz="1400" dirty="0" err="1"/>
              <a:t>Kondengaden</a:t>
            </a:r>
            <a:endParaRPr lang="en-US" sz="1400" dirty="0"/>
          </a:p>
          <a:p>
            <a:r>
              <a:rPr lang="en-US" sz="1400" smtClean="0"/>
              <a:t>Zhigang </a:t>
            </a:r>
            <a:r>
              <a:rPr lang="en-US" sz="1400" dirty="0"/>
              <a:t>Wu</a:t>
            </a:r>
          </a:p>
          <a:p>
            <a:r>
              <a:rPr lang="en-US" sz="1400" dirty="0" err="1"/>
              <a:t>Hailiang</a:t>
            </a:r>
            <a:r>
              <a:rPr lang="en-US" sz="1400" dirty="0"/>
              <a:t> (Joshua) Zhu</a:t>
            </a:r>
          </a:p>
          <a:p>
            <a:r>
              <a:rPr lang="en-US" sz="1400" dirty="0"/>
              <a:t>Cong (Jack) Xiao</a:t>
            </a:r>
          </a:p>
          <a:p>
            <a:r>
              <a:rPr lang="en-US" sz="1400" dirty="0"/>
              <a:t>Garrett Edmunds</a:t>
            </a:r>
          </a:p>
          <a:p>
            <a:r>
              <a:rPr lang="en-US" sz="1400" dirty="0" err="1"/>
              <a:t>Kuan</a:t>
            </a:r>
            <a:r>
              <a:rPr lang="en-US" sz="1400" dirty="0"/>
              <a:t> Jiang</a:t>
            </a:r>
          </a:p>
          <a:p>
            <a:r>
              <a:rPr lang="en-US" sz="1400" dirty="0" err="1"/>
              <a:t>Yuxi</a:t>
            </a:r>
            <a:r>
              <a:rPr lang="en-US" sz="1400" dirty="0"/>
              <a:t> </a:t>
            </a:r>
            <a:r>
              <a:rPr lang="en-US" sz="1400" dirty="0" err="1"/>
              <a:t>Guo</a:t>
            </a:r>
            <a:endParaRPr lang="en-US" sz="1400" dirty="0"/>
          </a:p>
          <a:p>
            <a:r>
              <a:rPr lang="en-US" sz="1400" dirty="0"/>
              <a:t>Ding Liu</a:t>
            </a:r>
          </a:p>
          <a:p>
            <a:r>
              <a:rPr lang="en-US" sz="1400" dirty="0"/>
              <a:t>He </a:t>
            </a:r>
            <a:r>
              <a:rPr lang="en-US" sz="1400" dirty="0" smtClean="0"/>
              <a:t>Zhu</a:t>
            </a:r>
          </a:p>
          <a:p>
            <a:r>
              <a:rPr lang="en-US" sz="1400" dirty="0" err="1" smtClean="0"/>
              <a:t>Shanshan</a:t>
            </a:r>
            <a:r>
              <a:rPr lang="en-US" sz="1400" dirty="0" smtClean="0"/>
              <a:t> Li</a:t>
            </a:r>
            <a:endParaRPr lang="en-US" sz="1400" dirty="0"/>
          </a:p>
          <a:p>
            <a:r>
              <a:rPr lang="en-US" sz="1400" dirty="0"/>
              <a:t>Angie Calderon</a:t>
            </a:r>
          </a:p>
          <a:p>
            <a:r>
              <a:rPr lang="en-US" sz="1400" dirty="0"/>
              <a:t>Christopher Gibbons</a:t>
            </a:r>
          </a:p>
          <a:p>
            <a:r>
              <a:rPr lang="en-US" sz="1400" dirty="0" err="1"/>
              <a:t>Olawale</a:t>
            </a:r>
            <a:r>
              <a:rPr lang="en-US" sz="1400" dirty="0"/>
              <a:t> </a:t>
            </a:r>
            <a:r>
              <a:rPr lang="en-US" sz="1400" dirty="0" err="1"/>
              <a:t>Micheal</a:t>
            </a:r>
            <a:r>
              <a:rPr lang="en-US" sz="1400" dirty="0"/>
              <a:t> </a:t>
            </a:r>
            <a:r>
              <a:rPr lang="en-US" sz="1400" dirty="0" err="1"/>
              <a:t>Oluwadahunsi</a:t>
            </a:r>
            <a:endParaRPr lang="en-US" sz="1400" dirty="0"/>
          </a:p>
          <a:p>
            <a:r>
              <a:rPr lang="en-US" sz="1400" smtClean="0"/>
              <a:t>Aishwarya </a:t>
            </a:r>
            <a:r>
              <a:rPr lang="en-US" sz="1400" dirty="0" err="1"/>
              <a:t>Parameswaran</a:t>
            </a:r>
            <a:endParaRPr lang="en-US" sz="1400" dirty="0"/>
          </a:p>
          <a:p>
            <a:r>
              <a:rPr lang="en-US" sz="1400" err="1"/>
              <a:t>Ebtesam</a:t>
            </a:r>
            <a:r>
              <a:rPr lang="en-US" sz="1400"/>
              <a:t> </a:t>
            </a:r>
            <a:r>
              <a:rPr lang="en-US" sz="1400" smtClean="0"/>
              <a:t>Abdullah Gashash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114800" y="5943600"/>
            <a:ext cx="2743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en-US" sz="1600" b="1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Wang LAB website:</a:t>
            </a:r>
          </a:p>
          <a:p>
            <a:r>
              <a:rPr lang="en-US" sz="1600" dirty="0" smtClean="0">
                <a:latin typeface="Arial" pitchFamily="34" charset="0"/>
                <a:cs typeface="Arial" pitchFamily="34" charset="0"/>
              </a:rPr>
              <a:t>http</a:t>
            </a:r>
            <a:r>
              <a:rPr lang="en-US" sz="1600" dirty="0">
                <a:latin typeface="Arial" pitchFamily="34" charset="0"/>
                <a:cs typeface="Arial" pitchFamily="34" charset="0"/>
              </a:rPr>
              <a:t>://lithium.gsu.edu/faculty/PWang/people.html</a:t>
            </a:r>
          </a:p>
        </p:txBody>
      </p:sp>
      <p:pic>
        <p:nvPicPr>
          <p:cNvPr id="14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4343400"/>
            <a:ext cx="3724835" cy="2474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30"/>
          <p:cNvSpPr txBox="1">
            <a:spLocks noChangeArrowheads="1"/>
          </p:cNvSpPr>
          <p:nvPr/>
        </p:nvSpPr>
        <p:spPr bwMode="auto">
          <a:xfrm>
            <a:off x="152400" y="1091625"/>
            <a:ext cx="296731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pitchFamily="34" charset="-128"/>
              </a:defRPr>
            </a:lvl9pPr>
          </a:lstStyle>
          <a:p>
            <a:r>
              <a:rPr lang="en-US" altLang="en-US" sz="1600" b="1" dirty="0">
                <a:latin typeface="Aharoni" pitchFamily="2" charset="-79"/>
                <a:ea typeface="+mn-ea"/>
                <a:cs typeface="Aharoni" pitchFamily="2" charset="-79"/>
              </a:rPr>
              <a:t>1</a:t>
            </a:r>
            <a:r>
              <a:rPr lang="en-US" altLang="en-US" sz="1600" b="1" baseline="30000" dirty="0">
                <a:latin typeface="Aharoni" pitchFamily="2" charset="-79"/>
                <a:ea typeface="+mn-ea"/>
                <a:cs typeface="Aharoni" pitchFamily="2" charset="-79"/>
              </a:rPr>
              <a:t>ST</a:t>
            </a:r>
            <a:r>
              <a:rPr lang="en-US" altLang="en-US" sz="1600" b="1" dirty="0">
                <a:latin typeface="Aharoni" pitchFamily="2" charset="-79"/>
                <a:ea typeface="+mn-ea"/>
                <a:cs typeface="Aharoni" pitchFamily="2" charset="-79"/>
              </a:rPr>
              <a:t> Southeast </a:t>
            </a:r>
            <a:r>
              <a:rPr lang="en-US" altLang="en-US" sz="1600" b="1" dirty="0" err="1">
                <a:latin typeface="Aharoni" pitchFamily="2" charset="-79"/>
                <a:ea typeface="+mn-ea"/>
                <a:cs typeface="Aharoni" pitchFamily="2" charset="-79"/>
              </a:rPr>
              <a:t>Glycoscience</a:t>
            </a:r>
            <a:r>
              <a:rPr lang="en-US" altLang="en-US" sz="1600" b="1" dirty="0">
                <a:latin typeface="Aharoni" pitchFamily="2" charset="-79"/>
                <a:ea typeface="+mn-ea"/>
                <a:cs typeface="Aharoni" pitchFamily="2" charset="-79"/>
              </a:rPr>
              <a:t> </a:t>
            </a:r>
            <a:r>
              <a:rPr lang="en-US" altLang="en-US" sz="1600" b="1" dirty="0" err="1">
                <a:latin typeface="Aharoni" pitchFamily="2" charset="-79"/>
                <a:ea typeface="+mn-ea"/>
                <a:cs typeface="Aharoni" pitchFamily="2" charset="-79"/>
              </a:rPr>
              <a:t>Sympasium</a:t>
            </a:r>
            <a:r>
              <a:rPr lang="en-US" altLang="en-US" sz="1600" b="1" dirty="0">
                <a:latin typeface="Aharoni" pitchFamily="2" charset="-79"/>
                <a:ea typeface="+mn-ea"/>
                <a:cs typeface="Aharoni" pitchFamily="2" charset="-79"/>
              </a:rPr>
              <a:t> GSU April, 2015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057835" y="4472226"/>
            <a:ext cx="289560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  <a:buFontTx/>
              <a:buNone/>
            </a:pPr>
            <a:r>
              <a:rPr lang="en-US" altLang="zh-CN" sz="1600" b="1" dirty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The Wang Lab BBQ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600" b="1" dirty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October 6, 2013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zh-CN" sz="1600" b="1" dirty="0">
                <a:solidFill>
                  <a:schemeClr val="bg1"/>
                </a:solidFill>
                <a:latin typeface="Aharoni" pitchFamily="2" charset="-79"/>
                <a:cs typeface="Aharoni" pitchFamily="2" charset="-79"/>
              </a:rPr>
              <a:t>Atlanta, USA </a:t>
            </a:r>
            <a:endParaRPr lang="en-US" altLang="en-US" sz="1600" dirty="0">
              <a:solidFill>
                <a:schemeClr val="bg1"/>
              </a:solidFill>
              <a:latin typeface="Times New Roman" pitchFamily="18" charset="0"/>
              <a:cs typeface="Aharoni" pitchFamily="2" charset="-79"/>
            </a:endParaRPr>
          </a:p>
        </p:txBody>
      </p:sp>
      <p:pic>
        <p:nvPicPr>
          <p:cNvPr id="4098" name="Picture 2" descr="Dr. Peng George Wa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2886" y="914401"/>
            <a:ext cx="1360714" cy="190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55776" y="3861048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www.gcg.gsu.edu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6345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Question?</a:t>
            </a:r>
            <a:endParaRPr lang="en-US" sz="3600" b="1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42689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2.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2.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1.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|17.1|12.7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3552</TotalTime>
  <Words>1637</Words>
  <Application>Microsoft Office PowerPoint</Application>
  <PresentationFormat>On-screen Show (4:3)</PresentationFormat>
  <Paragraphs>218</Paragraphs>
  <Slides>30</Slides>
  <Notes>10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主题</vt:lpstr>
      <vt:lpstr>Large scale mapping of human plasma CF-glycoproteome via HCD and ETD fragmentation</vt:lpstr>
      <vt:lpstr>Omes - Structural Diversity Foundation</vt:lpstr>
      <vt:lpstr>Important tumour-associated glycans</vt:lpstr>
      <vt:lpstr>What is core-fucosylation?</vt:lpstr>
      <vt:lpstr>Examples of serological markers with clinical applications</vt:lpstr>
      <vt:lpstr>The Research Significance of CF-glycoproteins: CF-proteins are associated with types of cancer </vt:lpstr>
      <vt:lpstr>Core-fucsoyaltion of AFP-L3 increase in human liver cancer serum</vt:lpstr>
      <vt:lpstr>The problem of CF-proteins analysis</vt:lpstr>
      <vt:lpstr>How to analyze core-fucosylation?</vt:lpstr>
      <vt:lpstr>Glycan or glycoprotein enrichment</vt:lpstr>
      <vt:lpstr>Lectin enrichment</vt:lpstr>
      <vt:lpstr>Glycan releasing</vt:lpstr>
      <vt:lpstr>Glycan releasing</vt:lpstr>
      <vt:lpstr>PowerPoint Presentation</vt:lpstr>
      <vt:lpstr>Different fragmented mode in glycoprotein analysis</vt:lpstr>
      <vt:lpstr>A precise approach in large scale core-fucosylated glycoproteins identification with low- and high-normalized collision energy</vt:lpstr>
      <vt:lpstr>A precise approach in large scale core-fucosylated glycoproteins identification with low- and high-normalized collision energy</vt:lpstr>
      <vt:lpstr>Large scale mapping of human plasma CF-glycoproteome via HCD and ETD fragmentation</vt:lpstr>
      <vt:lpstr>HCD and ETD spectra of ISVQVHnATCTVR</vt:lpstr>
      <vt:lpstr>Large scale mapping of human plasma CF-glycoproteome via HCD and ETD fragmentation</vt:lpstr>
      <vt:lpstr>Biological functions of CF proteins with IPA analysis </vt:lpstr>
      <vt:lpstr>PowerPoint Presentation</vt:lpstr>
      <vt:lpstr>PowerPoint Presentation</vt:lpstr>
      <vt:lpstr>Label-free Quantitative Proteomics of CF-glycoproteins in Liver Cancer Patients’ Serum</vt:lpstr>
      <vt:lpstr>A total of 26 over expression CF-glycopeptides was identfied from HCC</vt:lpstr>
      <vt:lpstr>Large-scale Verification of CF-proteins</vt:lpstr>
      <vt:lpstr>Verification of CF-proteins in HCC with target-HCD</vt:lpstr>
      <vt:lpstr>Summary</vt:lpstr>
      <vt:lpstr>Acknowledgement</vt:lpstr>
      <vt:lpstr>Question?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mac</dc:creator>
  <cp:lastModifiedBy>George Wang</cp:lastModifiedBy>
  <cp:revision>63</cp:revision>
  <dcterms:created xsi:type="dcterms:W3CDTF">2016-08-20T19:51:07Z</dcterms:created>
  <dcterms:modified xsi:type="dcterms:W3CDTF">2016-08-29T20:00:51Z</dcterms:modified>
</cp:coreProperties>
</file>