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Default Extension="wdp" ContentType="image/vnd.ms-photo"/>
  <Override PartName="/ppt/commentAuthors.xml" ContentType="application/vnd.openxmlformats-officedocument.presentationml.commentAuthors+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8"/>
  </p:notesMasterIdLst>
  <p:sldIdLst>
    <p:sldId id="296" r:id="rId2"/>
    <p:sldId id="271" r:id="rId3"/>
    <p:sldId id="258" r:id="rId4"/>
    <p:sldId id="283" r:id="rId5"/>
    <p:sldId id="276" r:id="rId6"/>
    <p:sldId id="257" r:id="rId7"/>
    <p:sldId id="272" r:id="rId8"/>
    <p:sldId id="286" r:id="rId9"/>
    <p:sldId id="279" r:id="rId10"/>
    <p:sldId id="281" r:id="rId11"/>
    <p:sldId id="287" r:id="rId12"/>
    <p:sldId id="293" r:id="rId13"/>
    <p:sldId id="290" r:id="rId14"/>
    <p:sldId id="292" r:id="rId15"/>
    <p:sldId id="294" r:id="rId16"/>
    <p:sldId id="297"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Guiza" initials="G" lastIdx="4" clrIdx="0"/>
  <p:cmAuthor id="1" name="Rugira_Eugene" initials="RE" lastIdx="4"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0099"/>
    <a:srgbClr val="0000CC"/>
    <a:srgbClr val="0033CC"/>
    <a:srgbClr val="1E4778"/>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vertBarState="minimized">
    <p:restoredLeft sz="15620"/>
    <p:restoredTop sz="92294" autoAdjust="0"/>
  </p:normalViewPr>
  <p:slideViewPr>
    <p:cSldViewPr>
      <p:cViewPr varScale="1">
        <p:scale>
          <a:sx n="67" d="100"/>
          <a:sy n="67" d="100"/>
        </p:scale>
        <p:origin x="-2112" y="-10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7A19D70-2E65-4C1F-95C9-494DB8659A96}" type="datetimeFigureOut">
              <a:rPr lang="en-US" smtClean="0"/>
              <a:pPr/>
              <a:t>12/9/2015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07B2215-AE45-4E4E-ADA3-45E8C9B07F0A}" type="slidenum">
              <a:rPr lang="en-US" smtClean="0"/>
              <a:pPr/>
              <a:t>‹#›</a:t>
            </a:fld>
            <a:endParaRPr lang="en-US"/>
          </a:p>
        </p:txBody>
      </p:sp>
    </p:spTree>
    <p:extLst>
      <p:ext uri="{BB962C8B-B14F-4D97-AF65-F5344CB8AC3E}">
        <p14:creationId xmlns="" xmlns:p14="http://schemas.microsoft.com/office/powerpoint/2010/main" val="29952896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By this presentation I will go through …..and finally I will share with you lessons learnt for the scale up of this program</a:t>
            </a:r>
            <a:endParaRPr lang="en-US" dirty="0"/>
          </a:p>
        </p:txBody>
      </p:sp>
      <p:sp>
        <p:nvSpPr>
          <p:cNvPr id="4" name="Slide Number Placeholder 3"/>
          <p:cNvSpPr>
            <a:spLocks noGrp="1"/>
          </p:cNvSpPr>
          <p:nvPr>
            <p:ph type="sldNum" sz="quarter" idx="10"/>
          </p:nvPr>
        </p:nvSpPr>
        <p:spPr/>
        <p:txBody>
          <a:bodyPr/>
          <a:lstStyle/>
          <a:p>
            <a:fld id="{C07B2215-AE45-4E4E-ADA3-45E8C9B07F0A}" type="slidenum">
              <a:rPr lang="en-US" smtClean="0"/>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Since 2007 WHO recommend to all countries with high</a:t>
            </a:r>
            <a:r>
              <a:rPr lang="en-US" baseline="0" dirty="0" smtClean="0"/>
              <a:t> HIV prevalence and low MC prevalence to adopt MC as HIV prevention strategy after scientific evidence of HIV risk reduction up to 60%</a:t>
            </a:r>
            <a:endParaRPr lang="en-US" dirty="0"/>
          </a:p>
        </p:txBody>
      </p:sp>
      <p:sp>
        <p:nvSpPr>
          <p:cNvPr id="4" name="Slide Number Placeholder 3"/>
          <p:cNvSpPr>
            <a:spLocks noGrp="1"/>
          </p:cNvSpPr>
          <p:nvPr>
            <p:ph type="sldNum" sz="quarter" idx="10"/>
          </p:nvPr>
        </p:nvSpPr>
        <p:spPr/>
        <p:txBody>
          <a:bodyPr/>
          <a:lstStyle/>
          <a:p>
            <a:fld id="{C07B2215-AE45-4E4E-ADA3-45E8C9B07F0A}" type="slidenum">
              <a:rPr lang="en-US" smtClean="0"/>
              <a:pPr/>
              <a:t>3</a:t>
            </a:fld>
            <a:endParaRPr lang="en-US"/>
          </a:p>
        </p:txBody>
      </p:sp>
    </p:spTree>
    <p:extLst>
      <p:ext uri="{BB962C8B-B14F-4D97-AF65-F5344CB8AC3E}">
        <p14:creationId xmlns="" xmlns:p14="http://schemas.microsoft.com/office/powerpoint/2010/main" val="1791904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07B2215-AE45-4E4E-ADA3-45E8C9B07F0A}" type="slidenum">
              <a:rPr lang="en-US" smtClean="0"/>
              <a:pPr/>
              <a:t>4</a:t>
            </a:fld>
            <a:endParaRPr lang="en-US"/>
          </a:p>
        </p:txBody>
      </p:sp>
    </p:spTree>
    <p:extLst>
      <p:ext uri="{BB962C8B-B14F-4D97-AF65-F5344CB8AC3E}">
        <p14:creationId xmlns="" xmlns:p14="http://schemas.microsoft.com/office/powerpoint/2010/main" val="22011342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EIMC was previously provided to one referral hospital(KFH)</a:t>
            </a:r>
            <a:r>
              <a:rPr lang="en-US" baseline="0" dirty="0" smtClean="0"/>
              <a:t> with geographic and financial limitations to parents in need of this service</a:t>
            </a:r>
            <a:endParaRPr lang="en-US" dirty="0"/>
          </a:p>
        </p:txBody>
      </p:sp>
      <p:sp>
        <p:nvSpPr>
          <p:cNvPr id="4" name="Slide Number Placeholder 3"/>
          <p:cNvSpPr>
            <a:spLocks noGrp="1"/>
          </p:cNvSpPr>
          <p:nvPr>
            <p:ph type="sldNum" sz="quarter" idx="10"/>
          </p:nvPr>
        </p:nvSpPr>
        <p:spPr/>
        <p:txBody>
          <a:bodyPr/>
          <a:lstStyle/>
          <a:p>
            <a:fld id="{C07B2215-AE45-4E4E-ADA3-45E8C9B07F0A}" type="slidenum">
              <a:rPr lang="en-US" smtClean="0"/>
              <a:pPr/>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Mogen clamp was the neonatal circumcision device chosen due to its application to all size</a:t>
            </a:r>
            <a:r>
              <a:rPr lang="en-US" baseline="0" dirty="0" smtClean="0"/>
              <a:t> of infants </a:t>
            </a:r>
            <a:r>
              <a:rPr lang="en-US" baseline="0" dirty="0" err="1" smtClean="0"/>
              <a:t>penis,Managers</a:t>
            </a:r>
            <a:r>
              <a:rPr lang="en-US" baseline="0" dirty="0" smtClean="0"/>
              <a:t> and technicians from selected hospitals were oriented on EIMC</a:t>
            </a:r>
            <a:endParaRPr lang="en-US" dirty="0"/>
          </a:p>
        </p:txBody>
      </p:sp>
      <p:sp>
        <p:nvSpPr>
          <p:cNvPr id="4" name="Slide Number Placeholder 3"/>
          <p:cNvSpPr>
            <a:spLocks noGrp="1"/>
          </p:cNvSpPr>
          <p:nvPr>
            <p:ph type="sldNum" sz="quarter" idx="10"/>
          </p:nvPr>
        </p:nvSpPr>
        <p:spPr/>
        <p:txBody>
          <a:bodyPr/>
          <a:lstStyle/>
          <a:p>
            <a:fld id="{C07B2215-AE45-4E4E-ADA3-45E8C9B07F0A}" type="slidenum">
              <a:rPr lang="en-US" smtClean="0"/>
              <a:pPr/>
              <a:t>6</a:t>
            </a:fld>
            <a:endParaRPr lang="en-US"/>
          </a:p>
        </p:txBody>
      </p:sp>
    </p:spTree>
    <p:extLst>
      <p:ext uri="{BB962C8B-B14F-4D97-AF65-F5344CB8AC3E}">
        <p14:creationId xmlns="" xmlns:p14="http://schemas.microsoft.com/office/powerpoint/2010/main" val="35931879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procedure was </a:t>
            </a:r>
            <a:r>
              <a:rPr lang="en-US" dirty="0" err="1" smtClean="0"/>
              <a:t>perfomed</a:t>
            </a:r>
            <a:r>
              <a:rPr lang="en-US" dirty="0" smtClean="0"/>
              <a:t> in clean room and not in theatre for simplifying it both to trainees</a:t>
            </a:r>
            <a:r>
              <a:rPr lang="en-US" baseline="0" dirty="0" smtClean="0"/>
              <a:t> and to parents</a:t>
            </a:r>
          </a:p>
          <a:p>
            <a:r>
              <a:rPr lang="en-US" baseline="0" dirty="0" smtClean="0"/>
              <a:t>Others devices such as gomco needs different sizes to </a:t>
            </a:r>
            <a:r>
              <a:rPr lang="en-US" baseline="0" dirty="0" err="1" smtClean="0"/>
              <a:t>differents</a:t>
            </a:r>
            <a:r>
              <a:rPr lang="en-US" baseline="0" dirty="0" smtClean="0"/>
              <a:t> children</a:t>
            </a:r>
            <a:endParaRPr lang="en-US" dirty="0"/>
          </a:p>
        </p:txBody>
      </p:sp>
      <p:sp>
        <p:nvSpPr>
          <p:cNvPr id="4" name="Slide Number Placeholder 3"/>
          <p:cNvSpPr>
            <a:spLocks noGrp="1"/>
          </p:cNvSpPr>
          <p:nvPr>
            <p:ph type="sldNum" sz="quarter" idx="10"/>
          </p:nvPr>
        </p:nvSpPr>
        <p:spPr/>
        <p:txBody>
          <a:bodyPr/>
          <a:lstStyle/>
          <a:p>
            <a:fld id="{C07B2215-AE45-4E4E-ADA3-45E8C9B07F0A}" type="slidenum">
              <a:rPr lang="en-US" smtClean="0"/>
              <a:pPr/>
              <a:t>9</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55000" lnSpcReduction="20000"/>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1200" b="0" dirty="0" smtClean="0">
                <a:solidFill>
                  <a:schemeClr val="bg1"/>
                </a:solidFill>
                <a:latin typeface="Arial" pitchFamily="34" charset="0"/>
                <a:cs typeface="Arial" pitchFamily="34" charset="0"/>
              </a:rPr>
              <a:t>The incident involved excision of a thin lay of the </a:t>
            </a:r>
            <a:r>
              <a:rPr lang="en-US" sz="1200" b="0" dirty="0" err="1" smtClean="0">
                <a:solidFill>
                  <a:schemeClr val="bg1"/>
                </a:solidFill>
                <a:latin typeface="Arial" pitchFamily="34" charset="0"/>
                <a:cs typeface="Arial" pitchFamily="34" charset="0"/>
              </a:rPr>
              <a:t>glans</a:t>
            </a:r>
            <a:r>
              <a:rPr lang="en-US" sz="1200" b="0" dirty="0" smtClean="0">
                <a:solidFill>
                  <a:schemeClr val="bg1"/>
                </a:solidFill>
                <a:latin typeface="Arial" pitchFamily="34" charset="0"/>
                <a:cs typeface="Arial" pitchFamily="34" charset="0"/>
              </a:rPr>
              <a:t> tissue that was immediately frozen. The tissue was successfully grafted without any complications</a:t>
            </a:r>
          </a:p>
          <a:p>
            <a:endParaRPr lang="en-US" dirty="0"/>
          </a:p>
        </p:txBody>
      </p:sp>
      <p:sp>
        <p:nvSpPr>
          <p:cNvPr id="4" name="Slide Number Placeholder 3"/>
          <p:cNvSpPr>
            <a:spLocks noGrp="1"/>
          </p:cNvSpPr>
          <p:nvPr>
            <p:ph type="sldNum" sz="quarter" idx="10"/>
          </p:nvPr>
        </p:nvSpPr>
        <p:spPr/>
        <p:txBody>
          <a:bodyPr/>
          <a:lstStyle/>
          <a:p>
            <a:fld id="{C07B2215-AE45-4E4E-ADA3-45E8C9B07F0A}" type="slidenum">
              <a:rPr lang="en-US" smtClean="0"/>
              <a:pPr/>
              <a:t>10</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altLang="en-US" sz="1200" dirty="0" smtClean="0">
                <a:solidFill>
                  <a:schemeClr val="bg1"/>
                </a:solidFill>
              </a:rPr>
              <a:t>We used CHWs and telephone to contact parents for bringing their children in evaluation session</a:t>
            </a:r>
          </a:p>
          <a:p>
            <a:endParaRPr lang="en-US" dirty="0"/>
          </a:p>
        </p:txBody>
      </p:sp>
      <p:sp>
        <p:nvSpPr>
          <p:cNvPr id="4" name="Slide Number Placeholder 3"/>
          <p:cNvSpPr>
            <a:spLocks noGrp="1"/>
          </p:cNvSpPr>
          <p:nvPr>
            <p:ph type="sldNum" sz="quarter" idx="10"/>
          </p:nvPr>
        </p:nvSpPr>
        <p:spPr/>
        <p:txBody>
          <a:bodyPr/>
          <a:lstStyle/>
          <a:p>
            <a:fld id="{C07B2215-AE45-4E4E-ADA3-45E8C9B07F0A}" type="slidenum">
              <a:rPr lang="en-US" smtClean="0"/>
              <a:pPr/>
              <a:t>11</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Before we mixed health providers with surgical</a:t>
            </a:r>
            <a:r>
              <a:rPr lang="en-US" baseline="0" dirty="0" smtClean="0"/>
              <a:t> experience in surgical and those experienced in babies management(midwives)</a:t>
            </a:r>
          </a:p>
          <a:p>
            <a:r>
              <a:rPr lang="en-US" baseline="0" dirty="0" smtClean="0"/>
              <a:t>2 more days focusing mainly on anatomy</a:t>
            </a:r>
            <a:endParaRPr lang="en-US" dirty="0"/>
          </a:p>
        </p:txBody>
      </p:sp>
      <p:sp>
        <p:nvSpPr>
          <p:cNvPr id="4" name="Slide Number Placeholder 3"/>
          <p:cNvSpPr>
            <a:spLocks noGrp="1"/>
          </p:cNvSpPr>
          <p:nvPr>
            <p:ph type="sldNum" sz="quarter" idx="10"/>
          </p:nvPr>
        </p:nvSpPr>
        <p:spPr/>
        <p:txBody>
          <a:bodyPr/>
          <a:lstStyle/>
          <a:p>
            <a:fld id="{C07B2215-AE45-4E4E-ADA3-45E8C9B07F0A}" type="slidenum">
              <a:rPr lang="en-US" smtClean="0"/>
              <a:pPr/>
              <a:t>13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0DA58BA-900D-413C-970E-1C3EFE3DBDAD}" type="datetime1">
              <a:rPr lang="en-US" smtClean="0"/>
              <a:pPr/>
              <a:t>12/9/2015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5CC3AD9-863A-44FA-933C-E20D3D8C6920}" type="slidenum">
              <a:rPr lang="en-US" smtClean="0"/>
              <a:pPr/>
              <a:t>‹#›</a:t>
            </a:fld>
            <a:endParaRPr lang="en-US"/>
          </a:p>
        </p:txBody>
      </p:sp>
    </p:spTree>
  </p:cSld>
  <p:clrMapOvr>
    <a:masterClrMapping/>
  </p:clrMapOvr>
  <p:transition advTm="16">
    <p:wheel spokes="3"/>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4D74DE-CEAC-4591-8A4C-12F6DE5CD7C0}" type="datetime1">
              <a:rPr lang="en-US" smtClean="0"/>
              <a:pPr/>
              <a:t>12/9/2015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5CC3AD9-863A-44FA-933C-E20D3D8C6920}" type="slidenum">
              <a:rPr lang="en-US" smtClean="0"/>
              <a:pPr/>
              <a:t>‹#›</a:t>
            </a:fld>
            <a:endParaRPr lang="en-US"/>
          </a:p>
        </p:txBody>
      </p:sp>
    </p:spTree>
  </p:cSld>
  <p:clrMapOvr>
    <a:masterClrMapping/>
  </p:clrMapOvr>
  <p:transition advTm="16">
    <p:wheel spokes="3"/>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D07D55-F8BA-45A7-BBE2-C8975AFF2915}" type="datetime1">
              <a:rPr lang="en-US" smtClean="0"/>
              <a:pPr/>
              <a:t>12/9/2015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5CC3AD9-863A-44FA-933C-E20D3D8C6920}" type="slidenum">
              <a:rPr lang="en-US" smtClean="0"/>
              <a:pPr/>
              <a:t>‹#›</a:t>
            </a:fld>
            <a:endParaRPr lang="en-US"/>
          </a:p>
        </p:txBody>
      </p:sp>
    </p:spTree>
  </p:cSld>
  <p:clrMapOvr>
    <a:masterClrMapping/>
  </p:clrMapOvr>
  <p:transition advTm="16">
    <p:wheel spokes="3"/>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34B4D35-AE8D-4305-AC99-2F618BA13C50}" type="datetime1">
              <a:rPr lang="en-US" smtClean="0"/>
              <a:pPr/>
              <a:t>12/9/2015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5CC3AD9-863A-44FA-933C-E20D3D8C6920}" type="slidenum">
              <a:rPr lang="en-US" smtClean="0"/>
              <a:pPr/>
              <a:t>‹#›</a:t>
            </a:fld>
            <a:endParaRPr lang="en-US"/>
          </a:p>
        </p:txBody>
      </p:sp>
    </p:spTree>
  </p:cSld>
  <p:clrMapOvr>
    <a:masterClrMapping/>
  </p:clrMapOvr>
  <p:transition advTm="16">
    <p:wheel spokes="3"/>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84AE417-7510-4BB4-B859-CE3BC4A41C8A}" type="datetime1">
              <a:rPr lang="en-US" smtClean="0"/>
              <a:pPr/>
              <a:t>12/9/2015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5CC3AD9-863A-44FA-933C-E20D3D8C6920}" type="slidenum">
              <a:rPr lang="en-US" smtClean="0"/>
              <a:pPr/>
              <a:t>‹#›</a:t>
            </a:fld>
            <a:endParaRPr lang="en-US"/>
          </a:p>
        </p:txBody>
      </p:sp>
    </p:spTree>
  </p:cSld>
  <p:clrMapOvr>
    <a:masterClrMapping/>
  </p:clrMapOvr>
  <p:transition advTm="16">
    <p:wheel spokes="3"/>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1CF463C-753E-4DF1-B5BE-689BA41EAAD2}" type="datetime1">
              <a:rPr lang="en-US" smtClean="0"/>
              <a:pPr/>
              <a:t>12/9/2015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5CC3AD9-863A-44FA-933C-E20D3D8C6920}" type="slidenum">
              <a:rPr lang="en-US" smtClean="0"/>
              <a:pPr/>
              <a:t>‹#›</a:t>
            </a:fld>
            <a:endParaRPr lang="en-US"/>
          </a:p>
        </p:txBody>
      </p:sp>
    </p:spTree>
  </p:cSld>
  <p:clrMapOvr>
    <a:masterClrMapping/>
  </p:clrMapOvr>
  <p:transition advTm="16">
    <p:wheel spokes="3"/>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FF24BAF-94A9-4532-900C-9C1A5F4697D3}" type="datetime1">
              <a:rPr lang="en-US" smtClean="0"/>
              <a:pPr/>
              <a:t>12/9/2015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5CC3AD9-863A-44FA-933C-E20D3D8C6920}" type="slidenum">
              <a:rPr lang="en-US" smtClean="0"/>
              <a:pPr/>
              <a:t>‹#›</a:t>
            </a:fld>
            <a:endParaRPr lang="en-US"/>
          </a:p>
        </p:txBody>
      </p:sp>
    </p:spTree>
  </p:cSld>
  <p:clrMapOvr>
    <a:masterClrMapping/>
  </p:clrMapOvr>
  <p:transition advTm="16">
    <p:wheel spokes="3"/>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0BE94DF-86B7-44BA-B5E2-7B33615A1EB7}" type="datetime1">
              <a:rPr lang="en-US" smtClean="0"/>
              <a:pPr/>
              <a:t>12/9/2015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5CC3AD9-863A-44FA-933C-E20D3D8C6920}" type="slidenum">
              <a:rPr lang="en-US" smtClean="0"/>
              <a:pPr/>
              <a:t>‹#›</a:t>
            </a:fld>
            <a:endParaRPr lang="en-US"/>
          </a:p>
        </p:txBody>
      </p:sp>
    </p:spTree>
  </p:cSld>
  <p:clrMapOvr>
    <a:masterClrMapping/>
  </p:clrMapOvr>
  <p:transition advTm="16">
    <p:wheel spokes="3"/>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A3F624-8D66-4F83-B99E-8574F3002C03}" type="datetime1">
              <a:rPr lang="en-US" smtClean="0"/>
              <a:pPr/>
              <a:t>12/9/2015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5CC3AD9-863A-44FA-933C-E20D3D8C6920}" type="slidenum">
              <a:rPr lang="en-US" smtClean="0"/>
              <a:pPr/>
              <a:t>‹#›</a:t>
            </a:fld>
            <a:endParaRPr lang="en-US"/>
          </a:p>
        </p:txBody>
      </p:sp>
    </p:spTree>
  </p:cSld>
  <p:clrMapOvr>
    <a:masterClrMapping/>
  </p:clrMapOvr>
  <p:transition advTm="16">
    <p:wheel spokes="3"/>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5199EE9-8942-46A0-B0A3-E0A0D9827036}" type="datetime1">
              <a:rPr lang="en-US" smtClean="0"/>
              <a:pPr/>
              <a:t>12/9/2015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5CC3AD9-863A-44FA-933C-E20D3D8C6920}" type="slidenum">
              <a:rPr lang="en-US" smtClean="0"/>
              <a:pPr/>
              <a:t>‹#›</a:t>
            </a:fld>
            <a:endParaRPr lang="en-US"/>
          </a:p>
        </p:txBody>
      </p:sp>
    </p:spTree>
  </p:cSld>
  <p:clrMapOvr>
    <a:masterClrMapping/>
  </p:clrMapOvr>
  <p:transition advTm="16">
    <p:wheel spokes="3"/>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BCCFB5D-149C-4372-A61C-31AD90F27064}" type="datetime1">
              <a:rPr lang="en-US" smtClean="0"/>
              <a:pPr/>
              <a:t>12/9/2015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5CC3AD9-863A-44FA-933C-E20D3D8C6920}" type="slidenum">
              <a:rPr lang="en-US" smtClean="0"/>
              <a:pPr/>
              <a:t>‹#›</a:t>
            </a:fld>
            <a:endParaRPr lang="en-US"/>
          </a:p>
        </p:txBody>
      </p:sp>
    </p:spTree>
  </p:cSld>
  <p:clrMapOvr>
    <a:masterClrMapping/>
  </p:clrMapOvr>
  <p:transition advTm="16">
    <p:wheel spokes="3"/>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1E4778"/>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CA6585-AB6E-4B51-A1A9-AE6182D9435F}" type="datetime1">
              <a:rPr lang="en-US" smtClean="0"/>
              <a:pPr/>
              <a:t>12/9/2015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5CC3AD9-863A-44FA-933C-E20D3D8C692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advTm="16">
    <p:wheel spokes="3"/>
  </p:transition>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3.jpeg"/><Relationship Id="rId5" Type="http://schemas.microsoft.com/office/2007/relationships/hdphoto" Target="../media/hdphoto1.wdp"/></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5CC3AD9-863A-44FA-933C-E20D3D8C6920}" type="slidenum">
              <a:rPr lang="en-US" smtClean="0"/>
              <a:pPr/>
              <a:t>1</a:t>
            </a:fld>
            <a:endParaRPr lang="en-US"/>
          </a:p>
        </p:txBody>
      </p:sp>
      <p:sp>
        <p:nvSpPr>
          <p:cNvPr id="3" name="Title 1"/>
          <p:cNvSpPr txBox="1">
            <a:spLocks/>
          </p:cNvSpPr>
          <p:nvPr/>
        </p:nvSpPr>
        <p:spPr>
          <a:xfrm>
            <a:off x="381000" y="1143000"/>
            <a:ext cx="8382000" cy="1371600"/>
          </a:xfrm>
          <a:prstGeom prst="rect">
            <a:avLst/>
          </a:prstGeom>
        </p:spPr>
        <p:txBody>
          <a:bodyPr/>
          <a:lstStyle/>
          <a:p>
            <a:pPr lvl="0" algn="ctr">
              <a:spcBef>
                <a:spcPct val="0"/>
              </a:spcBef>
            </a:pPr>
            <a:endParaRPr kumimoji="0" lang="en-US" sz="3200" b="0" i="0" u="none" strike="noStrike" kern="1200" cap="none" spc="0" normalizeH="0" baseline="0" noProof="0" dirty="0" smtClean="0">
              <a:ln>
                <a:noFill/>
              </a:ln>
              <a:solidFill>
                <a:srgbClr val="FFFF00"/>
              </a:solidFill>
              <a:effectLst/>
              <a:uLnTx/>
              <a:uFillTx/>
              <a:latin typeface="+mj-lt"/>
              <a:ea typeface="+mj-ea"/>
              <a:cs typeface="+mj-cs"/>
            </a:endParaRPr>
          </a:p>
        </p:txBody>
      </p:sp>
      <p:sp>
        <p:nvSpPr>
          <p:cNvPr id="4" name="Subtitle 2"/>
          <p:cNvSpPr txBox="1">
            <a:spLocks/>
          </p:cNvSpPr>
          <p:nvPr/>
        </p:nvSpPr>
        <p:spPr>
          <a:xfrm>
            <a:off x="533400" y="3276600"/>
            <a:ext cx="8001000" cy="1447800"/>
          </a:xfrm>
          <a:prstGeom prst="rect">
            <a:avLst/>
          </a:prstGeom>
        </p:spPr>
        <p:txBody>
          <a:bodyPr rtlCol="0">
            <a:normAutofit/>
          </a:bodyPr>
          <a:lstStyle/>
          <a:p>
            <a:pPr marL="342900" lvl="0" indent="-342900" algn="ctr">
              <a:spcBef>
                <a:spcPct val="20000"/>
              </a:spcBef>
              <a:defRPr/>
            </a:pPr>
            <a:endParaRPr kumimoji="0" lang="en-US" sz="2000" b="0" i="0" u="none" strike="noStrike" kern="1200" cap="none" spc="0" normalizeH="0" baseline="0" noProof="0" dirty="0">
              <a:ln>
                <a:noFill/>
              </a:ln>
              <a:solidFill>
                <a:schemeClr val="tx1"/>
              </a:solidFill>
              <a:effectLst/>
              <a:uLnTx/>
              <a:uFillTx/>
              <a:latin typeface="Times New Roman" pitchFamily="18" charset="0"/>
              <a:ea typeface="+mn-ea"/>
              <a:cs typeface="Times New Roman" pitchFamily="18" charset="0"/>
            </a:endParaRPr>
          </a:p>
        </p:txBody>
      </p:sp>
      <p:sp>
        <p:nvSpPr>
          <p:cNvPr id="8" name="TextBox 6"/>
          <p:cNvSpPr txBox="1">
            <a:spLocks noChangeArrowheads="1"/>
          </p:cNvSpPr>
          <p:nvPr/>
        </p:nvSpPr>
        <p:spPr bwMode="auto">
          <a:xfrm>
            <a:off x="0" y="0"/>
            <a:ext cx="9144000" cy="369332"/>
          </a:xfrm>
          <a:prstGeom prst="rect">
            <a:avLst/>
          </a:prstGeom>
          <a:noFill/>
          <a:ln w="9525">
            <a:noFill/>
            <a:miter lim="800000"/>
            <a:headEnd/>
            <a:tailEnd/>
          </a:ln>
        </p:spPr>
        <p:txBody>
          <a:bodyPr>
            <a:spAutoFit/>
          </a:bodyPr>
          <a:lstStyle/>
          <a:p>
            <a:pPr algn="ctr"/>
            <a:r>
              <a:rPr lang="en-CA" b="1" i="1" dirty="0" smtClean="0">
                <a:solidFill>
                  <a:schemeClr val="bg1"/>
                </a:solidFill>
              </a:rPr>
              <a:t>5</a:t>
            </a:r>
            <a:r>
              <a:rPr lang="en-CA" b="1" i="1" baseline="30000" dirty="0" smtClean="0">
                <a:solidFill>
                  <a:schemeClr val="bg1"/>
                </a:solidFill>
              </a:rPr>
              <a:t>th</a:t>
            </a:r>
            <a:r>
              <a:rPr lang="en-CA" b="1" i="1" dirty="0" smtClean="0">
                <a:solidFill>
                  <a:schemeClr val="bg1"/>
                </a:solidFill>
              </a:rPr>
              <a:t>  World Conference on Virology , December 07 -09th 2015, Atlanta ,USA</a:t>
            </a:r>
            <a:endParaRPr lang="en-US" b="1" i="1" dirty="0" smtClean="0">
              <a:solidFill>
                <a:schemeClr val="bg1"/>
              </a:solidFill>
              <a:latin typeface="Times New Roman" pitchFamily="18" charset="0"/>
              <a:cs typeface="Times New Roman" pitchFamily="18" charset="0"/>
            </a:endParaRPr>
          </a:p>
        </p:txBody>
      </p:sp>
      <p:pic>
        <p:nvPicPr>
          <p:cNvPr id="16393" name="Picture 1"/>
          <p:cNvPicPr>
            <a:picLocks noChangeAspect="1" noChangeArrowheads="1"/>
          </p:cNvPicPr>
          <p:nvPr/>
        </p:nvPicPr>
        <p:blipFill>
          <a:blip r:embed="rId2" cstate="print"/>
          <a:srcRect/>
          <a:stretch>
            <a:fillRect/>
          </a:stretch>
        </p:blipFill>
        <p:spPr bwMode="auto">
          <a:xfrm>
            <a:off x="6838950" y="5181600"/>
            <a:ext cx="2305050" cy="1076325"/>
          </a:xfrm>
          <a:prstGeom prst="rect">
            <a:avLst/>
          </a:prstGeom>
          <a:noFill/>
        </p:spPr>
      </p:pic>
      <p:sp>
        <p:nvSpPr>
          <p:cNvPr id="16396" name="Rectangle 12"/>
          <p:cNvSpPr>
            <a:spLocks noChangeArrowheads="1"/>
          </p:cNvSpPr>
          <p:nvPr/>
        </p:nvSpPr>
        <p:spPr bwMode="auto">
          <a:xfrm>
            <a:off x="0" y="4572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6398" name="Rectangle 14"/>
          <p:cNvSpPr>
            <a:spLocks noChangeArrowheads="1"/>
          </p:cNvSpPr>
          <p:nvPr/>
        </p:nvSpPr>
        <p:spPr bwMode="auto">
          <a:xfrm>
            <a:off x="-228600" y="6396335"/>
            <a:ext cx="9144000"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200" b="1" i="0" u="none" strike="noStrike" cap="none" normalizeH="0" baseline="0" dirty="0" smtClean="0">
              <a:ln>
                <a:noFill/>
              </a:ln>
              <a:solidFill>
                <a:schemeClr val="tx1"/>
              </a:solidFill>
              <a:effectLst/>
              <a:latin typeface="Arial" pitchFamily="34" charset="0"/>
              <a:ea typeface="Times New Roman" pitchFamily="18" charset="0"/>
              <a:cs typeface="Calibri"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tx1"/>
                </a:solidFill>
                <a:effectLst/>
                <a:latin typeface="Arial" pitchFamily="34" charset="0"/>
                <a:ea typeface="Times New Roman" pitchFamily="18" charset="0"/>
                <a:cs typeface="Calibri" pitchFamily="34" charset="0"/>
              </a:rPr>
              <a:t>                              </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1" name="Rectangle 10"/>
          <p:cNvSpPr/>
          <p:nvPr/>
        </p:nvSpPr>
        <p:spPr>
          <a:xfrm>
            <a:off x="1447800" y="3352800"/>
            <a:ext cx="6400800" cy="1717393"/>
          </a:xfrm>
          <a:prstGeom prst="rect">
            <a:avLst/>
          </a:prstGeom>
        </p:spPr>
        <p:txBody>
          <a:bodyPr wrap="square">
            <a:spAutoFit/>
          </a:bodyPr>
          <a:lstStyle/>
          <a:p>
            <a:pPr algn="ctr"/>
            <a:r>
              <a:rPr lang="en-US" sz="2400" b="1" dirty="0" smtClean="0">
                <a:solidFill>
                  <a:schemeClr val="bg1"/>
                </a:solidFill>
              </a:rPr>
              <a:t/>
            </a:r>
            <a:br>
              <a:rPr lang="en-US" sz="2400" b="1" dirty="0" smtClean="0">
                <a:solidFill>
                  <a:schemeClr val="bg1"/>
                </a:solidFill>
              </a:rPr>
            </a:br>
            <a:r>
              <a:rPr lang="en-US" b="1" dirty="0" smtClean="0">
                <a:solidFill>
                  <a:schemeClr val="bg1"/>
                </a:solidFill>
              </a:rPr>
              <a:t>Chaste KARANGWA</a:t>
            </a:r>
            <a:r>
              <a:rPr lang="en-US" b="1" baseline="30000" dirty="0" smtClean="0">
                <a:solidFill>
                  <a:schemeClr val="bg1"/>
                </a:solidFill>
              </a:rPr>
              <a:t>1</a:t>
            </a:r>
            <a:r>
              <a:rPr lang="en-US" b="1" dirty="0" smtClean="0">
                <a:solidFill>
                  <a:schemeClr val="bg1"/>
                </a:solidFill>
              </a:rPr>
              <a:t>, Eugene RUGIRA</a:t>
            </a:r>
            <a:r>
              <a:rPr lang="en-US" b="1" baseline="30000" dirty="0" smtClean="0">
                <a:solidFill>
                  <a:schemeClr val="bg1"/>
                </a:solidFill>
              </a:rPr>
              <a:t>1</a:t>
            </a:r>
            <a:r>
              <a:rPr lang="en-US" b="1" dirty="0" smtClean="0">
                <a:solidFill>
                  <a:schemeClr val="bg1"/>
                </a:solidFill>
              </a:rPr>
              <a:t>, </a:t>
            </a:r>
            <a:r>
              <a:rPr lang="en-US" b="1" dirty="0" err="1" smtClean="0">
                <a:solidFill>
                  <a:schemeClr val="bg1"/>
                </a:solidFill>
              </a:rPr>
              <a:t>Placidie</a:t>
            </a:r>
            <a:r>
              <a:rPr lang="en-US" b="1" dirty="0" smtClean="0">
                <a:solidFill>
                  <a:schemeClr val="bg1"/>
                </a:solidFill>
              </a:rPr>
              <a:t> MUGWANEZA</a:t>
            </a:r>
            <a:r>
              <a:rPr lang="en-US" b="1" baseline="30000" dirty="0" smtClean="0">
                <a:solidFill>
                  <a:schemeClr val="bg1"/>
                </a:solidFill>
              </a:rPr>
              <a:t>1</a:t>
            </a:r>
            <a:r>
              <a:rPr lang="en-US" b="1" dirty="0" smtClean="0">
                <a:solidFill>
                  <a:schemeClr val="bg1"/>
                </a:solidFill>
              </a:rPr>
              <a:t>, Helene Badini</a:t>
            </a:r>
            <a:r>
              <a:rPr lang="en-US" b="1" baseline="30000" dirty="0" smtClean="0">
                <a:solidFill>
                  <a:schemeClr val="bg1"/>
                </a:solidFill>
              </a:rPr>
              <a:t>3</a:t>
            </a:r>
            <a:r>
              <a:rPr lang="en-US" b="1" dirty="0" smtClean="0">
                <a:solidFill>
                  <a:schemeClr val="bg1"/>
                </a:solidFill>
              </a:rPr>
              <a:t>, Fabian MWANYUMBA</a:t>
            </a:r>
            <a:r>
              <a:rPr lang="en-US" b="1" baseline="30000" dirty="0" smtClean="0">
                <a:solidFill>
                  <a:schemeClr val="bg1"/>
                </a:solidFill>
              </a:rPr>
              <a:t>2</a:t>
            </a:r>
          </a:p>
          <a:p>
            <a:pPr algn="ctr"/>
            <a:endParaRPr lang="en-US" b="1" baseline="30000" dirty="0" smtClean="0"/>
          </a:p>
          <a:p>
            <a:pPr algn="ctr"/>
            <a:endParaRPr lang="en-US" b="1" baseline="30000" dirty="0" smtClean="0"/>
          </a:p>
          <a:p>
            <a:pPr marL="342900" lvl="0" indent="-342900" algn="ctr">
              <a:spcBef>
                <a:spcPct val="20000"/>
              </a:spcBef>
              <a:defRPr/>
            </a:pPr>
            <a:endParaRPr lang="en-US" dirty="0">
              <a:latin typeface="Times New Roman" pitchFamily="18" charset="0"/>
              <a:cs typeface="Times New Roman" pitchFamily="18" charset="0"/>
            </a:endParaRPr>
          </a:p>
        </p:txBody>
      </p:sp>
      <p:sp>
        <p:nvSpPr>
          <p:cNvPr id="12" name="Rectangle 11"/>
          <p:cNvSpPr/>
          <p:nvPr/>
        </p:nvSpPr>
        <p:spPr>
          <a:xfrm>
            <a:off x="304800" y="1255693"/>
            <a:ext cx="8534400" cy="1754326"/>
          </a:xfrm>
          <a:prstGeom prst="rect">
            <a:avLst/>
          </a:prstGeom>
        </p:spPr>
        <p:txBody>
          <a:bodyPr wrap="square">
            <a:spAutoFit/>
          </a:bodyPr>
          <a:lstStyle/>
          <a:p>
            <a:pPr algn="ctr"/>
            <a:r>
              <a:rPr lang="en-US" sz="3600" b="1" dirty="0" smtClean="0">
                <a:solidFill>
                  <a:srgbClr val="FFFF00"/>
                </a:solidFill>
                <a:latin typeface="Arial" pitchFamily="34" charset="0"/>
                <a:ea typeface="+mj-ea"/>
                <a:cs typeface="Arial" pitchFamily="34" charset="0"/>
              </a:rPr>
              <a:t>Modeling implementation of Early Infant Male Circumcision in Rwanda:      Lessons learnt</a:t>
            </a:r>
            <a:endParaRPr lang="en-US" sz="3600" b="1" dirty="0">
              <a:solidFill>
                <a:srgbClr val="FFFF00"/>
              </a:solidFill>
              <a:latin typeface="Arial" pitchFamily="34" charset="0"/>
              <a:ea typeface="+mj-ea"/>
              <a:cs typeface="Arial" pitchFamily="34" charset="0"/>
            </a:endParaRPr>
          </a:p>
        </p:txBody>
      </p:sp>
      <p:sp>
        <p:nvSpPr>
          <p:cNvPr id="13" name="Rectangle 12"/>
          <p:cNvSpPr/>
          <p:nvPr/>
        </p:nvSpPr>
        <p:spPr>
          <a:xfrm>
            <a:off x="2286000" y="4038600"/>
            <a:ext cx="4495800" cy="646331"/>
          </a:xfrm>
          <a:prstGeom prst="rect">
            <a:avLst/>
          </a:prstGeom>
        </p:spPr>
        <p:txBody>
          <a:bodyPr wrap="square">
            <a:spAutoFit/>
          </a:bodyPr>
          <a:lstStyle/>
          <a:p>
            <a:endParaRPr lang="en-US" altLang="en-US" dirty="0" smtClean="0"/>
          </a:p>
          <a:p>
            <a:r>
              <a:rPr lang="en-US" altLang="en-US" dirty="0" smtClean="0">
                <a:solidFill>
                  <a:schemeClr val="bg1"/>
                </a:solidFill>
              </a:rPr>
              <a:t>RBC₁,  </a:t>
            </a:r>
            <a:r>
              <a:rPr lang="en-GB" altLang="en-US" dirty="0" smtClean="0">
                <a:solidFill>
                  <a:schemeClr val="bg1"/>
                </a:solidFill>
              </a:rPr>
              <a:t>UNICEF₂</a:t>
            </a:r>
            <a:r>
              <a:rPr lang="en-US" altLang="en-US" dirty="0" smtClean="0">
                <a:solidFill>
                  <a:schemeClr val="bg1"/>
                </a:solidFill>
              </a:rPr>
              <a:t>, UNAIDS₃ </a:t>
            </a:r>
          </a:p>
        </p:txBody>
      </p:sp>
      <p:grpSp>
        <p:nvGrpSpPr>
          <p:cNvPr id="5" name="Group 13"/>
          <p:cNvGrpSpPr/>
          <p:nvPr/>
        </p:nvGrpSpPr>
        <p:grpSpPr>
          <a:xfrm>
            <a:off x="3886200" y="4953000"/>
            <a:ext cx="914400" cy="914400"/>
            <a:chOff x="4105728" y="4572000"/>
            <a:chExt cx="914400" cy="914400"/>
          </a:xfrm>
        </p:grpSpPr>
        <p:grpSp>
          <p:nvGrpSpPr>
            <p:cNvPr id="6" name="Group 32"/>
            <p:cNvGrpSpPr/>
            <p:nvPr/>
          </p:nvGrpSpPr>
          <p:grpSpPr>
            <a:xfrm>
              <a:off x="4105728" y="4572000"/>
              <a:ext cx="914400" cy="914400"/>
              <a:chOff x="4105728" y="4572000"/>
              <a:chExt cx="914400" cy="914400"/>
            </a:xfrm>
          </p:grpSpPr>
          <p:sp>
            <p:nvSpPr>
              <p:cNvPr id="17" name="Oval 16"/>
              <p:cNvSpPr/>
              <p:nvPr/>
            </p:nvSpPr>
            <p:spPr>
              <a:xfrm>
                <a:off x="4105728" y="4572000"/>
                <a:ext cx="914400" cy="914400"/>
              </a:xfrm>
              <a:prstGeom prst="ellipse">
                <a:avLst/>
              </a:prstGeom>
              <a:solidFill>
                <a:schemeClr val="accent6">
                  <a:lumMod val="20000"/>
                  <a:lumOff val="80000"/>
                </a:schemeClr>
              </a:solidFill>
              <a:ln w="76200">
                <a:solidFill>
                  <a:schemeClr val="accent6">
                    <a:lumMod val="20000"/>
                    <a:lumOff val="80000"/>
                  </a:schemeClr>
                </a:solidFill>
              </a:ln>
              <a:effectLst>
                <a:outerShdw dir="21540000" sx="107000" sy="107000" kx="1200000" algn="br" rotWithShape="0">
                  <a:schemeClr val="tx1">
                    <a:lumMod val="95000"/>
                    <a:lumOff val="5000"/>
                    <a:alpha val="50000"/>
                  </a:schemeClr>
                </a:outerShdw>
              </a:effectLst>
              <a:scene3d>
                <a:camera prst="orthographicFront"/>
                <a:lightRig rig="threePt" dir="t"/>
              </a:scene3d>
              <a:sp3d extrusionH="228600" contourW="12700" prstMaterial="plastic">
                <a:bevelT prst="slope"/>
                <a:bevelB w="139700" h="139700" prst="divot"/>
                <a:extrusionClr>
                  <a:schemeClr val="tx2">
                    <a:lumMod val="60000"/>
                    <a:lumOff val="40000"/>
                  </a:schemeClr>
                </a:extrusionClr>
                <a:contourClr>
                  <a:srgbClr val="00B0F0"/>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p:cNvPicPr>
                <a:picLocks noChangeAspect="1"/>
              </p:cNvPicPr>
              <p:nvPr/>
            </p:nvPicPr>
            <p:blipFill>
              <a:blip r:embed="rId3" cstate="print">
                <a:extLst>
                  <a:ext uri="{BEBA8EAE-BF5A-486C-A8C5-ECC9F3942E4B}">
                    <a14:imgProps xmlns:a14="http://schemas.microsoft.com/office/drawing/2010/main" xmlns="">
                      <a14:imgLayer r:embed="rId5">
                        <a14:imgEffect>
                          <a14:backgroundRemoval t="0" b="100000" l="0" r="100000"/>
                        </a14:imgEffect>
                      </a14:imgLayer>
                    </a14:imgProps>
                  </a:ext>
                  <a:ext uri="{28A0092B-C50C-407E-A947-70E740481C1C}">
                    <a14:useLocalDpi xmlns:a14="http://schemas.microsoft.com/office/drawing/2010/main" xmlns="" val="0"/>
                  </a:ext>
                </a:extLst>
              </a:blip>
              <a:stretch>
                <a:fillRect/>
              </a:stretch>
            </p:blipFill>
            <p:spPr>
              <a:xfrm>
                <a:off x="4251639" y="4649377"/>
                <a:ext cx="622579" cy="759646"/>
              </a:xfrm>
              <a:prstGeom prst="rect">
                <a:avLst/>
              </a:prstGeom>
            </p:spPr>
          </p:pic>
        </p:grpSp>
        <p:sp>
          <p:nvSpPr>
            <p:cNvPr id="16" name="Oval 15"/>
            <p:cNvSpPr/>
            <p:nvPr/>
          </p:nvSpPr>
          <p:spPr>
            <a:xfrm>
              <a:off x="4535259" y="4934913"/>
              <a:ext cx="91440" cy="91440"/>
            </a:xfrm>
            <a:prstGeom prst="ellipse">
              <a:avLst/>
            </a:prstGeom>
            <a:solidFill>
              <a:schemeClr val="accent6">
                <a:lumMod val="20000"/>
                <a:lumOff val="80000"/>
              </a:schemeClr>
            </a:solidFill>
            <a:ln w="635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9" name="Rectangle 18"/>
          <p:cNvSpPr/>
          <p:nvPr/>
        </p:nvSpPr>
        <p:spPr>
          <a:xfrm>
            <a:off x="2286000" y="5867400"/>
            <a:ext cx="3657600" cy="646331"/>
          </a:xfrm>
          <a:prstGeom prst="rect">
            <a:avLst/>
          </a:prstGeom>
        </p:spPr>
        <p:txBody>
          <a:bodyPr wrap="square">
            <a:spAutoFit/>
          </a:bodyPr>
          <a:lstStyle/>
          <a:p>
            <a:pPr algn="ctr"/>
            <a:r>
              <a:rPr lang="en-US" dirty="0" smtClean="0">
                <a:solidFill>
                  <a:schemeClr val="bg1"/>
                </a:solidFill>
                <a:latin typeface="Arial Rounded MT Bold" panose="020F0704030504030204" pitchFamily="34" charset="0"/>
              </a:rPr>
              <a:t>Prevention Unit/HIV Division</a:t>
            </a:r>
          </a:p>
          <a:p>
            <a:pPr algn="ctr"/>
            <a:r>
              <a:rPr lang="en-US" dirty="0" smtClean="0">
                <a:solidFill>
                  <a:schemeClr val="bg1"/>
                </a:solidFill>
                <a:latin typeface="Arial Rounded MT Bold" panose="020F0704030504030204" pitchFamily="34" charset="0"/>
              </a:rPr>
              <a:t>Rwanda Biomedical Center</a:t>
            </a:r>
            <a:endParaRPr lang="en-US" dirty="0">
              <a:solidFill>
                <a:schemeClr val="bg1"/>
              </a:solidFill>
              <a:latin typeface="Arial Rounded MT Bold" panose="020F0704030504030204" pitchFamily="34" charset="0"/>
            </a:endParaRPr>
          </a:p>
        </p:txBody>
      </p:sp>
      <p:pic>
        <p:nvPicPr>
          <p:cNvPr id="20" name="Picture 19"/>
          <p:cNvPicPr/>
          <p:nvPr/>
        </p:nvPicPr>
        <p:blipFill>
          <a:blip r:embed="rId6" cstate="print">
            <a:extLst>
              <a:ext uri="{28A0092B-C50C-407E-A947-70E740481C1C}">
                <a14:useLocalDpi xmlns:a14="http://schemas.microsoft.com/office/drawing/2010/main" xmlns="" val="0"/>
              </a:ext>
            </a:extLst>
          </a:blip>
          <a:stretch>
            <a:fillRect/>
          </a:stretch>
        </p:blipFill>
        <p:spPr>
          <a:xfrm>
            <a:off x="304800" y="5029200"/>
            <a:ext cx="1243584" cy="1335024"/>
          </a:xfrm>
          <a:prstGeom prst="rect">
            <a:avLst/>
          </a:prstGeom>
        </p:spPr>
      </p:pic>
    </p:spTree>
  </p:cSld>
  <p:clrMapOvr>
    <a:masterClrMapping/>
  </p:clrMapOvr>
  <p:transition advTm="16">
    <p:wheel spokes="3"/>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smtClean="0">
                <a:solidFill>
                  <a:srgbClr val="FFFF00"/>
                </a:solidFill>
                <a:latin typeface="Arial" pitchFamily="34" charset="0"/>
                <a:cs typeface="Arial" pitchFamily="34" charset="0"/>
              </a:rPr>
              <a:t>Outline of the Presentation</a:t>
            </a:r>
            <a:endParaRPr lang="en-US" sz="4000" b="1" dirty="0">
              <a:solidFill>
                <a:srgbClr val="FFFF00"/>
              </a:solidFill>
              <a:latin typeface="Arial" pitchFamily="34" charset="0"/>
              <a:cs typeface="Arial" pitchFamily="34" charset="0"/>
            </a:endParaRPr>
          </a:p>
        </p:txBody>
      </p:sp>
      <p:sp>
        <p:nvSpPr>
          <p:cNvPr id="3" name="Content Placeholder 2"/>
          <p:cNvSpPr>
            <a:spLocks noGrp="1"/>
          </p:cNvSpPr>
          <p:nvPr>
            <p:ph idx="1"/>
          </p:nvPr>
        </p:nvSpPr>
        <p:spPr/>
        <p:txBody>
          <a:bodyPr/>
          <a:lstStyle/>
          <a:p>
            <a:pPr algn="just">
              <a:lnSpc>
                <a:spcPct val="170000"/>
              </a:lnSpc>
            </a:pPr>
            <a:r>
              <a:rPr lang="en-US" sz="2800" dirty="0" smtClean="0">
                <a:solidFill>
                  <a:schemeClr val="bg1"/>
                </a:solidFill>
                <a:latin typeface="Arial" panose="020B0604020202020204" pitchFamily="34" charset="0"/>
                <a:cs typeface="Arial" panose="020B0604020202020204" pitchFamily="34" charset="0"/>
              </a:rPr>
              <a:t>Introduction</a:t>
            </a:r>
          </a:p>
          <a:p>
            <a:pPr algn="just">
              <a:lnSpc>
                <a:spcPct val="170000"/>
              </a:lnSpc>
            </a:pPr>
            <a:r>
              <a:rPr lang="en-US" sz="2800" dirty="0" smtClean="0">
                <a:solidFill>
                  <a:schemeClr val="bg1"/>
                </a:solidFill>
                <a:cs typeface="Arial" panose="020B0604020202020204" pitchFamily="34" charset="0"/>
              </a:rPr>
              <a:t>Objectives</a:t>
            </a:r>
          </a:p>
          <a:p>
            <a:pPr algn="just">
              <a:lnSpc>
                <a:spcPct val="170000"/>
              </a:lnSpc>
            </a:pPr>
            <a:r>
              <a:rPr lang="en-US" sz="2800" dirty="0" smtClean="0">
                <a:solidFill>
                  <a:schemeClr val="bg1"/>
                </a:solidFill>
                <a:latin typeface="Arial" panose="020B0604020202020204" pitchFamily="34" charset="0"/>
                <a:cs typeface="Arial" panose="020B0604020202020204" pitchFamily="34" charset="0"/>
              </a:rPr>
              <a:t>Description</a:t>
            </a:r>
          </a:p>
          <a:p>
            <a:pPr algn="just">
              <a:lnSpc>
                <a:spcPct val="170000"/>
              </a:lnSpc>
            </a:pPr>
            <a:r>
              <a:rPr lang="en-US" sz="2800" dirty="0" smtClean="0">
                <a:solidFill>
                  <a:schemeClr val="bg1"/>
                </a:solidFill>
                <a:latin typeface="Arial" panose="020B0604020202020204" pitchFamily="34" charset="0"/>
                <a:cs typeface="Arial" panose="020B0604020202020204" pitchFamily="34" charset="0"/>
              </a:rPr>
              <a:t>Lessons learnt</a:t>
            </a:r>
          </a:p>
        </p:txBody>
      </p:sp>
      <p:sp>
        <p:nvSpPr>
          <p:cNvPr id="5" name="Slide Number Placeholder 4"/>
          <p:cNvSpPr>
            <a:spLocks noGrp="1"/>
          </p:cNvSpPr>
          <p:nvPr>
            <p:ph type="sldNum" sz="quarter" idx="12"/>
          </p:nvPr>
        </p:nvSpPr>
        <p:spPr/>
        <p:txBody>
          <a:bodyPr/>
          <a:lstStyle/>
          <a:p>
            <a:fld id="{95CC3AD9-863A-44FA-933C-E20D3D8C6920}" type="slidenum">
              <a:rPr lang="en-US" smtClean="0"/>
              <a:pPr/>
              <a:t>2</a:t>
            </a:fld>
            <a:endParaRPr lang="en-US"/>
          </a:p>
        </p:txBody>
      </p:sp>
    </p:spTree>
  </p:cSld>
  <p:clrMapOvr>
    <a:masterClrMapping/>
  </p:clrMapOvr>
  <p:transition advTm="16">
    <p:wheel spokes="3"/>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600200"/>
            <a:ext cx="8229600" cy="4953000"/>
          </a:xfrm>
        </p:spPr>
        <p:txBody>
          <a:bodyPr>
            <a:noAutofit/>
          </a:bodyPr>
          <a:lstStyle/>
          <a:p>
            <a:pPr>
              <a:buNone/>
            </a:pPr>
            <a:endParaRPr lang="en-US" sz="2800" dirty="0" smtClean="0">
              <a:solidFill>
                <a:schemeClr val="bg1"/>
              </a:solidFill>
              <a:latin typeface="Arial" pitchFamily="34" charset="0"/>
              <a:cs typeface="Arial" pitchFamily="34" charset="0"/>
            </a:endParaRPr>
          </a:p>
          <a:p>
            <a:r>
              <a:rPr lang="en-US" sz="2800" dirty="0" smtClean="0">
                <a:solidFill>
                  <a:schemeClr val="bg1"/>
                </a:solidFill>
                <a:latin typeface="Arial" pitchFamily="34" charset="0"/>
                <a:cs typeface="Arial" pitchFamily="34" charset="0"/>
              </a:rPr>
              <a:t>Rwanda is a traditionally a non circumcising society</a:t>
            </a:r>
          </a:p>
          <a:p>
            <a:r>
              <a:rPr lang="en-US" sz="2800" dirty="0" smtClean="0">
                <a:solidFill>
                  <a:schemeClr val="bg1"/>
                </a:solidFill>
                <a:latin typeface="Arial" pitchFamily="34" charset="0"/>
                <a:cs typeface="Arial" pitchFamily="34" charset="0"/>
              </a:rPr>
              <a:t>Prevalence of MC is 24% while the HIV prevalence is 3%(DHS 2015)</a:t>
            </a:r>
          </a:p>
          <a:p>
            <a:r>
              <a:rPr lang="en-GB" altLang="en-US" sz="2800" dirty="0" smtClean="0">
                <a:solidFill>
                  <a:schemeClr val="bg1"/>
                </a:solidFill>
              </a:rPr>
              <a:t>Male circumcision is an effective intervention to reduce HIV infections risks among males up to 60%</a:t>
            </a:r>
          </a:p>
          <a:p>
            <a:r>
              <a:rPr lang="en-GB" altLang="en-US" sz="2800" dirty="0" smtClean="0">
                <a:solidFill>
                  <a:schemeClr val="bg1"/>
                </a:solidFill>
              </a:rPr>
              <a:t>Rwandan Ministry of Health adopted Male Circumcision as HIV prevention strategy since 2007</a:t>
            </a:r>
            <a:endParaRPr lang="en-US" altLang="en-US" sz="2800" dirty="0" smtClean="0">
              <a:solidFill>
                <a:schemeClr val="bg1"/>
              </a:solidFill>
            </a:endParaRPr>
          </a:p>
          <a:p>
            <a:pPr>
              <a:buNone/>
            </a:pPr>
            <a:endParaRPr lang="en-US" sz="2800" dirty="0" smtClean="0">
              <a:solidFill>
                <a:schemeClr val="bg1"/>
              </a:solidFill>
              <a:latin typeface="Arial" pitchFamily="34" charset="0"/>
              <a:cs typeface="Arial" pitchFamily="34" charset="0"/>
            </a:endParaRPr>
          </a:p>
        </p:txBody>
      </p:sp>
      <p:sp>
        <p:nvSpPr>
          <p:cNvPr id="4" name="TextBox 3"/>
          <p:cNvSpPr txBox="1"/>
          <p:nvPr/>
        </p:nvSpPr>
        <p:spPr>
          <a:xfrm>
            <a:off x="914400" y="0"/>
            <a:ext cx="7315200" cy="1938992"/>
          </a:xfrm>
          <a:prstGeom prst="rect">
            <a:avLst/>
          </a:prstGeom>
          <a:noFill/>
        </p:spPr>
        <p:txBody>
          <a:bodyPr wrap="square" rtlCol="0">
            <a:spAutoFit/>
          </a:bodyPr>
          <a:lstStyle/>
          <a:p>
            <a:pPr algn="ctr"/>
            <a:r>
              <a:rPr lang="en-US" sz="4000" dirty="0" smtClean="0">
                <a:solidFill>
                  <a:srgbClr val="FFFF00"/>
                </a:solidFill>
              </a:rPr>
              <a:t>Introduction </a:t>
            </a:r>
            <a:br>
              <a:rPr lang="en-US" sz="4000" dirty="0" smtClean="0">
                <a:solidFill>
                  <a:srgbClr val="FFFF00"/>
                </a:solidFill>
              </a:rPr>
            </a:br>
            <a:r>
              <a:rPr lang="en-US" sz="4000" dirty="0" smtClean="0">
                <a:solidFill>
                  <a:srgbClr val="FFFF00"/>
                </a:solidFill>
              </a:rPr>
              <a:t>   Adult Male Circumcision (MC)</a:t>
            </a:r>
          </a:p>
          <a:p>
            <a:pPr algn="ctr"/>
            <a:endParaRPr lang="en-US" sz="4000" b="1" dirty="0">
              <a:solidFill>
                <a:srgbClr val="FFFF00"/>
              </a:solidFill>
              <a:latin typeface="Arial" pitchFamily="34" charset="0"/>
              <a:cs typeface="Arial" pitchFamily="34" charset="0"/>
            </a:endParaRPr>
          </a:p>
        </p:txBody>
      </p:sp>
      <p:sp>
        <p:nvSpPr>
          <p:cNvPr id="6" name="Slide Number Placeholder 5"/>
          <p:cNvSpPr>
            <a:spLocks noGrp="1"/>
          </p:cNvSpPr>
          <p:nvPr>
            <p:ph type="sldNum" sz="quarter" idx="12"/>
          </p:nvPr>
        </p:nvSpPr>
        <p:spPr/>
        <p:txBody>
          <a:bodyPr/>
          <a:lstStyle/>
          <a:p>
            <a:fld id="{95CC3AD9-863A-44FA-933C-E20D3D8C6920}" type="slidenum">
              <a:rPr lang="en-US" smtClean="0"/>
              <a:pPr/>
              <a:t>3</a:t>
            </a:fld>
            <a:endParaRPr lang="en-US" dirty="0"/>
          </a:p>
        </p:txBody>
      </p:sp>
    </p:spTree>
  </p:cSld>
  <p:clrMapOvr>
    <a:masterClrMapping/>
  </p:clrMapOvr>
  <p:transition advTm="16">
    <p:wheel spokes="3"/>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1095375"/>
          </a:xfrm>
        </p:spPr>
        <p:txBody>
          <a:bodyPr>
            <a:normAutofit fontScale="90000"/>
          </a:bodyPr>
          <a:lstStyle/>
          <a:p>
            <a:r>
              <a:rPr lang="en-US" b="1" dirty="0" smtClean="0">
                <a:solidFill>
                  <a:srgbClr val="FFFF00"/>
                </a:solidFill>
                <a:latin typeface="Arial" pitchFamily="34" charset="0"/>
                <a:cs typeface="Arial" pitchFamily="34" charset="0"/>
              </a:rPr>
              <a:t>Introduction to Early Infant Male Circumcision (EIMC)</a:t>
            </a:r>
            <a:endParaRPr lang="en-US" dirty="0">
              <a:latin typeface="Arial" pitchFamily="34" charset="0"/>
              <a:cs typeface="Arial" pitchFamily="34" charset="0"/>
            </a:endParaRPr>
          </a:p>
        </p:txBody>
      </p:sp>
      <p:sp>
        <p:nvSpPr>
          <p:cNvPr id="3" name="Content Placeholder 2"/>
          <p:cNvSpPr>
            <a:spLocks noGrp="1"/>
          </p:cNvSpPr>
          <p:nvPr>
            <p:ph idx="1"/>
          </p:nvPr>
        </p:nvSpPr>
        <p:spPr/>
        <p:txBody>
          <a:bodyPr>
            <a:normAutofit fontScale="92500" lnSpcReduction="20000"/>
          </a:bodyPr>
          <a:lstStyle/>
          <a:p>
            <a:pPr>
              <a:lnSpc>
                <a:spcPct val="150000"/>
              </a:lnSpc>
            </a:pPr>
            <a:r>
              <a:rPr lang="en-US" sz="2400" dirty="0" smtClean="0">
                <a:solidFill>
                  <a:schemeClr val="bg1"/>
                </a:solidFill>
                <a:latin typeface="Arial" pitchFamily="34" charset="0"/>
                <a:cs typeface="Arial" pitchFamily="34" charset="0"/>
              </a:rPr>
              <a:t>EIMC is a male circumcision performed between 7 and 60 days of life(WHO)</a:t>
            </a:r>
          </a:p>
          <a:p>
            <a:pPr>
              <a:lnSpc>
                <a:spcPct val="150000"/>
              </a:lnSpc>
            </a:pPr>
            <a:r>
              <a:rPr lang="en-GB" sz="2800" dirty="0" smtClean="0">
                <a:solidFill>
                  <a:schemeClr val="bg1"/>
                </a:solidFill>
              </a:rPr>
              <a:t>EIMC has a number of advantages over adult MC:</a:t>
            </a:r>
          </a:p>
          <a:p>
            <a:pPr lvl="1">
              <a:defRPr/>
            </a:pPr>
            <a:r>
              <a:rPr lang="en-US" dirty="0" smtClean="0">
                <a:solidFill>
                  <a:schemeClr val="bg1"/>
                </a:solidFill>
              </a:rPr>
              <a:t>Involves a simpler procedure that most health care providers can perform after a short training</a:t>
            </a:r>
          </a:p>
          <a:p>
            <a:pPr lvl="1">
              <a:defRPr/>
            </a:pPr>
            <a:r>
              <a:rPr lang="en-US" dirty="0" smtClean="0">
                <a:solidFill>
                  <a:schemeClr val="bg1"/>
                </a:solidFill>
              </a:rPr>
              <a:t>Associated with fewer complications</a:t>
            </a:r>
          </a:p>
          <a:p>
            <a:pPr lvl="1">
              <a:defRPr/>
            </a:pPr>
            <a:r>
              <a:rPr lang="en-US" dirty="0" smtClean="0">
                <a:solidFill>
                  <a:schemeClr val="bg1"/>
                </a:solidFill>
              </a:rPr>
              <a:t>Less expensive  to perform than adult circumcision</a:t>
            </a:r>
          </a:p>
          <a:p>
            <a:pPr lvl="1">
              <a:defRPr/>
            </a:pPr>
            <a:r>
              <a:rPr lang="en-US" dirty="0" smtClean="0">
                <a:solidFill>
                  <a:schemeClr val="bg1"/>
                </a:solidFill>
              </a:rPr>
              <a:t>More sustainable strategy than adult MC</a:t>
            </a:r>
          </a:p>
          <a:p>
            <a:pPr>
              <a:defRPr/>
            </a:pPr>
            <a:r>
              <a:rPr lang="en-GB" dirty="0" smtClean="0">
                <a:solidFill>
                  <a:schemeClr val="bg1"/>
                </a:solidFill>
              </a:rPr>
              <a:t>We report Rwanda’s first experience in implementation of EIMC</a:t>
            </a:r>
          </a:p>
          <a:p>
            <a:pPr lvl="1">
              <a:buNone/>
              <a:defRPr/>
            </a:pPr>
            <a:endParaRPr lang="en-US" dirty="0" smtClean="0">
              <a:solidFill>
                <a:schemeClr val="bg1"/>
              </a:solidFill>
            </a:endParaRPr>
          </a:p>
          <a:p>
            <a:pPr>
              <a:lnSpc>
                <a:spcPct val="150000"/>
              </a:lnSpc>
              <a:buFont typeface="Wingdings" pitchFamily="2" charset="2"/>
              <a:buChar char="§"/>
            </a:pPr>
            <a:endParaRPr lang="en-US" dirty="0"/>
          </a:p>
        </p:txBody>
      </p:sp>
      <p:sp>
        <p:nvSpPr>
          <p:cNvPr id="5" name="Slide Number Placeholder 4"/>
          <p:cNvSpPr>
            <a:spLocks noGrp="1"/>
          </p:cNvSpPr>
          <p:nvPr>
            <p:ph type="sldNum" sz="quarter" idx="12"/>
          </p:nvPr>
        </p:nvSpPr>
        <p:spPr/>
        <p:txBody>
          <a:bodyPr/>
          <a:lstStyle/>
          <a:p>
            <a:fld id="{95CC3AD9-863A-44FA-933C-E20D3D8C6920}" type="slidenum">
              <a:rPr lang="en-US" smtClean="0"/>
              <a:pPr/>
              <a:t>4</a:t>
            </a:fld>
            <a:endParaRPr lang="en-US"/>
          </a:p>
        </p:txBody>
      </p:sp>
    </p:spTree>
  </p:cSld>
  <p:clrMapOvr>
    <a:masterClrMapping/>
  </p:clrMapOvr>
  <p:transition advTm="16">
    <p:wheel spokes="3"/>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FF00"/>
                </a:solidFill>
                <a:latin typeface="Arial" pitchFamily="34" charset="0"/>
                <a:cs typeface="Arial" pitchFamily="34" charset="0"/>
              </a:rPr>
              <a:t/>
            </a:r>
            <a:br>
              <a:rPr lang="en-US" b="1" dirty="0" smtClean="0">
                <a:solidFill>
                  <a:srgbClr val="FFFF00"/>
                </a:solidFill>
                <a:latin typeface="Arial" pitchFamily="34" charset="0"/>
                <a:cs typeface="Arial" pitchFamily="34" charset="0"/>
              </a:rPr>
            </a:br>
            <a:r>
              <a:rPr lang="en-US" b="1" dirty="0" smtClean="0">
                <a:solidFill>
                  <a:srgbClr val="FFFF00"/>
                </a:solidFill>
                <a:latin typeface="Arial" pitchFamily="34" charset="0"/>
                <a:cs typeface="Arial" pitchFamily="34" charset="0"/>
              </a:rPr>
              <a:t/>
            </a:r>
            <a:br>
              <a:rPr lang="en-US" b="1" dirty="0" smtClean="0">
                <a:solidFill>
                  <a:srgbClr val="FFFF00"/>
                </a:solidFill>
                <a:latin typeface="Arial" pitchFamily="34" charset="0"/>
                <a:cs typeface="Arial" pitchFamily="34" charset="0"/>
              </a:rPr>
            </a:br>
            <a:r>
              <a:rPr lang="en-US" b="1" dirty="0" smtClean="0">
                <a:solidFill>
                  <a:srgbClr val="FFFF00"/>
                </a:solidFill>
                <a:latin typeface="Arial" pitchFamily="34" charset="0"/>
                <a:cs typeface="Arial" pitchFamily="34" charset="0"/>
              </a:rPr>
              <a:t>Objectives</a:t>
            </a:r>
            <a:br>
              <a:rPr lang="en-US" b="1" dirty="0" smtClean="0">
                <a:solidFill>
                  <a:srgbClr val="FFFF00"/>
                </a:solidFill>
                <a:latin typeface="Arial" pitchFamily="34" charset="0"/>
                <a:cs typeface="Arial" pitchFamily="34" charset="0"/>
              </a:rPr>
            </a:br>
            <a:r>
              <a:rPr lang="en-US" b="1" dirty="0" smtClean="0">
                <a:solidFill>
                  <a:srgbClr val="FFFF00"/>
                </a:solidFill>
                <a:latin typeface="Arial" pitchFamily="34" charset="0"/>
                <a:cs typeface="Arial" pitchFamily="34" charset="0"/>
              </a:rPr>
              <a:t/>
            </a:r>
            <a:br>
              <a:rPr lang="en-US" b="1" dirty="0" smtClean="0">
                <a:solidFill>
                  <a:srgbClr val="FFFF00"/>
                </a:solidFill>
                <a:latin typeface="Arial" pitchFamily="34" charset="0"/>
                <a:cs typeface="Arial" pitchFamily="34" charset="0"/>
              </a:rPr>
            </a:br>
            <a:r>
              <a:rPr lang="en-US" dirty="0" smtClean="0">
                <a:solidFill>
                  <a:srgbClr val="FFFF00"/>
                </a:solidFill>
                <a:latin typeface="Arial" pitchFamily="34" charset="0"/>
                <a:cs typeface="Arial" pitchFamily="34" charset="0"/>
              </a:rPr>
              <a:t/>
            </a:r>
            <a:br>
              <a:rPr lang="en-US" dirty="0" smtClean="0">
                <a:solidFill>
                  <a:srgbClr val="FFFF00"/>
                </a:solidFill>
                <a:latin typeface="Arial" pitchFamily="34" charset="0"/>
                <a:cs typeface="Arial" pitchFamily="34" charset="0"/>
              </a:rPr>
            </a:br>
            <a:endParaRPr lang="en-US" dirty="0">
              <a:solidFill>
                <a:srgbClr val="FFFF00"/>
              </a:solidFill>
            </a:endParaRPr>
          </a:p>
        </p:txBody>
      </p:sp>
      <p:sp>
        <p:nvSpPr>
          <p:cNvPr id="4" name="TextBox 3"/>
          <p:cNvSpPr txBox="1"/>
          <p:nvPr/>
        </p:nvSpPr>
        <p:spPr>
          <a:xfrm>
            <a:off x="228600" y="1219200"/>
            <a:ext cx="8458200" cy="7048083"/>
          </a:xfrm>
          <a:prstGeom prst="rect">
            <a:avLst/>
          </a:prstGeom>
          <a:noFill/>
        </p:spPr>
        <p:txBody>
          <a:bodyPr wrap="square" rtlCol="0">
            <a:spAutoFit/>
          </a:bodyPr>
          <a:lstStyle/>
          <a:p>
            <a:pPr marL="342900" indent="-342900" algn="just">
              <a:buFont typeface="Wingdings" pitchFamily="2" charset="2"/>
              <a:buChar char="§"/>
            </a:pPr>
            <a:endParaRPr lang="en-US" sz="2800" dirty="0" smtClean="0">
              <a:solidFill>
                <a:schemeClr val="bg1"/>
              </a:solidFill>
              <a:latin typeface="Arial" pitchFamily="34" charset="0"/>
              <a:cs typeface="Arial" pitchFamily="34" charset="0"/>
            </a:endParaRPr>
          </a:p>
          <a:p>
            <a:pPr marL="457200" indent="-457200" algn="just">
              <a:lnSpc>
                <a:spcPct val="150000"/>
              </a:lnSpc>
              <a:buFont typeface="Arial" panose="020B0604020202020204" pitchFamily="34" charset="0"/>
              <a:buChar char="•"/>
            </a:pPr>
            <a:r>
              <a:rPr lang="en-US" sz="2800" dirty="0" smtClean="0">
                <a:solidFill>
                  <a:schemeClr val="bg1"/>
                </a:solidFill>
                <a:latin typeface="Arial" pitchFamily="34" charset="0"/>
                <a:cs typeface="Arial" pitchFamily="34" charset="0"/>
              </a:rPr>
              <a:t>Test the feasibility of implementing a safe  EIMC program in selected District Hospitals</a:t>
            </a:r>
          </a:p>
          <a:p>
            <a:pPr marL="457200" indent="-457200" algn="just">
              <a:lnSpc>
                <a:spcPct val="150000"/>
              </a:lnSpc>
              <a:buFont typeface="Arial" panose="020B0604020202020204" pitchFamily="34" charset="0"/>
              <a:buChar char="•"/>
            </a:pPr>
            <a:endParaRPr lang="en-US" sz="2800" dirty="0" smtClean="0">
              <a:solidFill>
                <a:schemeClr val="bg1"/>
              </a:solidFill>
              <a:latin typeface="Arial" pitchFamily="34" charset="0"/>
              <a:cs typeface="Arial" pitchFamily="34" charset="0"/>
            </a:endParaRPr>
          </a:p>
          <a:p>
            <a:pPr marL="457200" indent="-457200" algn="just">
              <a:lnSpc>
                <a:spcPct val="150000"/>
              </a:lnSpc>
              <a:buFont typeface="Arial" panose="020B0604020202020204" pitchFamily="34" charset="0"/>
              <a:buChar char="•"/>
            </a:pPr>
            <a:r>
              <a:rPr lang="en-US" altLang="en-US" sz="2800" dirty="0" smtClean="0">
                <a:solidFill>
                  <a:schemeClr val="bg1"/>
                </a:solidFill>
              </a:rPr>
              <a:t>To integrate EIMC as a component of newborn and child health package of services within  maternal  newborn and child health system</a:t>
            </a:r>
          </a:p>
          <a:p>
            <a:pPr marL="457200" indent="-457200" algn="just">
              <a:buFont typeface="Arial" panose="020B0604020202020204" pitchFamily="34" charset="0"/>
              <a:buChar char="•"/>
            </a:pPr>
            <a:endParaRPr lang="en-US" sz="2800" dirty="0" smtClean="0">
              <a:solidFill>
                <a:schemeClr val="bg1"/>
              </a:solidFill>
              <a:latin typeface="Arial" pitchFamily="34" charset="0"/>
              <a:cs typeface="Arial" pitchFamily="34" charset="0"/>
            </a:endParaRPr>
          </a:p>
          <a:p>
            <a:pPr marL="342900" indent="-342900" algn="just">
              <a:lnSpc>
                <a:spcPct val="150000"/>
              </a:lnSpc>
            </a:pPr>
            <a:endParaRPr lang="en-US" sz="2400" dirty="0" smtClean="0">
              <a:solidFill>
                <a:srgbClr val="FF0000"/>
              </a:solidFill>
            </a:endParaRPr>
          </a:p>
          <a:p>
            <a:pPr marL="342900" indent="-342900" algn="just">
              <a:lnSpc>
                <a:spcPct val="150000"/>
              </a:lnSpc>
            </a:pPr>
            <a:endParaRPr lang="en-US" sz="2400" dirty="0" smtClean="0">
              <a:solidFill>
                <a:srgbClr val="FF0000"/>
              </a:solidFill>
            </a:endParaRPr>
          </a:p>
          <a:p>
            <a:pPr algn="ctr">
              <a:lnSpc>
                <a:spcPct val="150000"/>
              </a:lnSpc>
            </a:pPr>
            <a:endParaRPr lang="en-US" sz="4800" dirty="0"/>
          </a:p>
        </p:txBody>
      </p:sp>
      <p:sp>
        <p:nvSpPr>
          <p:cNvPr id="6" name="Slide Number Placeholder 5"/>
          <p:cNvSpPr>
            <a:spLocks noGrp="1"/>
          </p:cNvSpPr>
          <p:nvPr>
            <p:ph type="sldNum" sz="quarter" idx="12"/>
          </p:nvPr>
        </p:nvSpPr>
        <p:spPr/>
        <p:txBody>
          <a:bodyPr/>
          <a:lstStyle/>
          <a:p>
            <a:fld id="{95CC3AD9-863A-44FA-933C-E20D3D8C6920}" type="slidenum">
              <a:rPr lang="en-US" smtClean="0"/>
              <a:pPr/>
              <a:t>5</a:t>
            </a:fld>
            <a:endParaRPr lang="en-US"/>
          </a:p>
        </p:txBody>
      </p:sp>
    </p:spTree>
  </p:cSld>
  <p:clrMapOvr>
    <a:masterClrMapping/>
  </p:clrMapOvr>
  <p:transition advTm="16">
    <p:wheel spokes="3"/>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90600"/>
            <a:ext cx="8686800" cy="5365750"/>
          </a:xfrm>
        </p:spPr>
        <p:txBody>
          <a:bodyPr>
            <a:normAutofit lnSpcReduction="10000"/>
          </a:bodyPr>
          <a:lstStyle/>
          <a:p>
            <a:pPr marL="457200" lvl="1" indent="-457200">
              <a:buFont typeface="Arial" panose="020B0604020202020204" pitchFamily="34" charset="0"/>
              <a:buChar char="•"/>
            </a:pPr>
            <a:r>
              <a:rPr lang="en-US" dirty="0" smtClean="0">
                <a:solidFill>
                  <a:schemeClr val="bg1"/>
                </a:solidFill>
              </a:rPr>
              <a:t>A steering committee was established for management and supervision:</a:t>
            </a:r>
          </a:p>
          <a:p>
            <a:pPr marL="1314450" lvl="3" indent="-457200"/>
            <a:r>
              <a:rPr lang="en-US" dirty="0" smtClean="0">
                <a:solidFill>
                  <a:schemeClr val="bg1"/>
                </a:solidFill>
              </a:rPr>
              <a:t>Rwanda Biomedical Centre HIV Division, Rwanda Surgical society and UN Agencies:UNICEF and UNAIDS</a:t>
            </a:r>
          </a:p>
          <a:p>
            <a:pPr marL="457200" lvl="1" indent="-457200">
              <a:buFont typeface="Arial" pitchFamily="34" charset="0"/>
              <a:buChar char="•"/>
            </a:pPr>
            <a:r>
              <a:rPr lang="en-US" dirty="0" smtClean="0">
                <a:solidFill>
                  <a:schemeClr val="bg1"/>
                </a:solidFill>
              </a:rPr>
              <a:t>Purchase of Mogen clamp, infant </a:t>
            </a:r>
            <a:r>
              <a:rPr lang="en-US" dirty="0" err="1" smtClean="0">
                <a:solidFill>
                  <a:schemeClr val="bg1"/>
                </a:solidFill>
              </a:rPr>
              <a:t>circumstraint</a:t>
            </a:r>
            <a:r>
              <a:rPr lang="en-US" dirty="0" smtClean="0">
                <a:solidFill>
                  <a:schemeClr val="bg1"/>
                </a:solidFill>
              </a:rPr>
              <a:t>   </a:t>
            </a:r>
            <a:r>
              <a:rPr lang="en-US" dirty="0">
                <a:solidFill>
                  <a:schemeClr val="bg1"/>
                </a:solidFill>
              </a:rPr>
              <a:t>and other </a:t>
            </a:r>
            <a:r>
              <a:rPr lang="en-US" dirty="0" smtClean="0">
                <a:solidFill>
                  <a:schemeClr val="bg1"/>
                </a:solidFill>
              </a:rPr>
              <a:t>consumable surgical supplies</a:t>
            </a:r>
          </a:p>
          <a:p>
            <a:pPr marL="457200" lvl="1" indent="-457200">
              <a:buNone/>
            </a:pPr>
            <a:endParaRPr lang="en-US" dirty="0" smtClean="0">
              <a:solidFill>
                <a:schemeClr val="bg1"/>
              </a:solidFill>
            </a:endParaRPr>
          </a:p>
          <a:p>
            <a:pPr marL="457200" lvl="1" indent="-457200">
              <a:buFont typeface="Arial" pitchFamily="34" charset="0"/>
              <a:buChar char="•"/>
            </a:pPr>
            <a:r>
              <a:rPr lang="en-US" dirty="0" smtClean="0">
                <a:solidFill>
                  <a:schemeClr val="bg1"/>
                </a:solidFill>
              </a:rPr>
              <a:t>Two District  Hospitals with high number volume if deliveries were selected to implement EIMC </a:t>
            </a:r>
          </a:p>
          <a:p>
            <a:pPr marL="457200" lvl="1" indent="-457200">
              <a:buNone/>
            </a:pPr>
            <a:endParaRPr lang="en-US" dirty="0" smtClean="0">
              <a:solidFill>
                <a:schemeClr val="bg1"/>
              </a:solidFill>
            </a:endParaRPr>
          </a:p>
          <a:p>
            <a:r>
              <a:rPr lang="en-US" sz="2800" dirty="0" smtClean="0">
                <a:solidFill>
                  <a:schemeClr val="bg1"/>
                </a:solidFill>
              </a:rPr>
              <a:t>4 MD and 4  nurses from 2 District were trained on EIMC by experienced surgeons from  referral hospital</a:t>
            </a:r>
            <a:endParaRPr lang="en-US" sz="2800" dirty="0">
              <a:solidFill>
                <a:schemeClr val="bg1"/>
              </a:solidFill>
            </a:endParaRPr>
          </a:p>
          <a:p>
            <a:pPr marL="1314450" lvl="3" indent="-457200"/>
            <a:endParaRPr lang="en-US" dirty="0" smtClean="0">
              <a:solidFill>
                <a:schemeClr val="bg1"/>
              </a:solidFill>
              <a:latin typeface="Arial" pitchFamily="34" charset="0"/>
              <a:cs typeface="Arial" pitchFamily="34" charset="0"/>
            </a:endParaRPr>
          </a:p>
          <a:p>
            <a:pPr>
              <a:buNone/>
            </a:pPr>
            <a:endParaRPr lang="en-US" dirty="0"/>
          </a:p>
        </p:txBody>
      </p:sp>
      <p:sp>
        <p:nvSpPr>
          <p:cNvPr id="5" name="TextBox 4"/>
          <p:cNvSpPr txBox="1"/>
          <p:nvPr/>
        </p:nvSpPr>
        <p:spPr>
          <a:xfrm>
            <a:off x="914400" y="228600"/>
            <a:ext cx="5144357" cy="707886"/>
          </a:xfrm>
          <a:prstGeom prst="rect">
            <a:avLst/>
          </a:prstGeom>
          <a:noFill/>
        </p:spPr>
        <p:txBody>
          <a:bodyPr wrap="none" rtlCol="0">
            <a:spAutoFit/>
          </a:bodyPr>
          <a:lstStyle/>
          <a:p>
            <a:r>
              <a:rPr lang="en-US" sz="4000" b="1" dirty="0" smtClean="0">
                <a:solidFill>
                  <a:srgbClr val="FFFF00"/>
                </a:solidFill>
                <a:latin typeface="Arial" pitchFamily="34" charset="0"/>
                <a:cs typeface="Arial" pitchFamily="34" charset="0"/>
              </a:rPr>
              <a:t>Process Description</a:t>
            </a:r>
            <a:endParaRPr lang="en-US" sz="4000" b="1" dirty="0">
              <a:solidFill>
                <a:srgbClr val="FFFF00"/>
              </a:solidFill>
              <a:latin typeface="Arial" pitchFamily="34" charset="0"/>
              <a:cs typeface="Arial" pitchFamily="34" charset="0"/>
            </a:endParaRPr>
          </a:p>
        </p:txBody>
      </p:sp>
      <p:sp>
        <p:nvSpPr>
          <p:cNvPr id="6" name="Slide Number Placeholder 5"/>
          <p:cNvSpPr>
            <a:spLocks noGrp="1"/>
          </p:cNvSpPr>
          <p:nvPr>
            <p:ph type="sldNum" sz="quarter" idx="12"/>
          </p:nvPr>
        </p:nvSpPr>
        <p:spPr/>
        <p:txBody>
          <a:bodyPr/>
          <a:lstStyle/>
          <a:p>
            <a:fld id="{95CC3AD9-863A-44FA-933C-E20D3D8C6920}" type="slidenum">
              <a:rPr lang="en-US" smtClean="0"/>
              <a:pPr/>
              <a:t>6</a:t>
            </a:fld>
            <a:endParaRPr lang="en-US"/>
          </a:p>
        </p:txBody>
      </p:sp>
    </p:spTree>
  </p:cSld>
  <p:clrMapOvr>
    <a:masterClrMapping/>
  </p:clrMapOvr>
  <p:transition advTm="16">
    <p:wheel spokes="3"/>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143000"/>
            <a:ext cx="8991600" cy="5715000"/>
          </a:xfrm>
        </p:spPr>
        <p:txBody>
          <a:bodyPr>
            <a:noAutofit/>
          </a:bodyPr>
          <a:lstStyle/>
          <a:p>
            <a:r>
              <a:rPr lang="en-US" sz="2600" dirty="0" smtClean="0">
                <a:solidFill>
                  <a:schemeClr val="bg1"/>
                </a:solidFill>
                <a:latin typeface="Arial" pitchFamily="34" charset="0"/>
                <a:cs typeface="Arial" pitchFamily="34" charset="0"/>
              </a:rPr>
              <a:t>Awareness campaign for parents with boys bellow 60 days were conducted at MNCH points:</a:t>
            </a:r>
          </a:p>
          <a:p>
            <a:pPr lvl="1"/>
            <a:r>
              <a:rPr lang="en-US" sz="2400" dirty="0" smtClean="0">
                <a:solidFill>
                  <a:schemeClr val="bg1"/>
                </a:solidFill>
                <a:latin typeface="Arial" pitchFamily="34" charset="0"/>
                <a:cs typeface="Arial" pitchFamily="34" charset="0"/>
              </a:rPr>
              <a:t>Maternity for new mothers and immunization clinics for infants. </a:t>
            </a:r>
            <a:endParaRPr lang="en-US" sz="2600" dirty="0" smtClean="0">
              <a:solidFill>
                <a:schemeClr val="bg1"/>
              </a:solidFill>
              <a:latin typeface="Arial" pitchFamily="34" charset="0"/>
              <a:cs typeface="Arial" pitchFamily="34" charset="0"/>
            </a:endParaRPr>
          </a:p>
          <a:p>
            <a:r>
              <a:rPr lang="en-GB" altLang="en-US" sz="2800" dirty="0" smtClean="0">
                <a:solidFill>
                  <a:schemeClr val="bg1"/>
                </a:solidFill>
                <a:latin typeface="Arial" panose="020B0604020202020204" pitchFamily="34" charset="0"/>
                <a:cs typeface="Arial" panose="020B0604020202020204" pitchFamily="34" charset="0"/>
              </a:rPr>
              <a:t>Parents were educated on risks and benefits of EIMC</a:t>
            </a:r>
          </a:p>
          <a:p>
            <a:pPr>
              <a:buNone/>
            </a:pPr>
            <a:endParaRPr lang="en-GB" altLang="en-US" sz="2800" dirty="0" smtClean="0">
              <a:solidFill>
                <a:schemeClr val="bg1"/>
              </a:solidFill>
              <a:latin typeface="Arial" panose="020B0604020202020204" pitchFamily="34" charset="0"/>
              <a:cs typeface="Arial" panose="020B0604020202020204" pitchFamily="34" charset="0"/>
            </a:endParaRPr>
          </a:p>
          <a:p>
            <a:r>
              <a:rPr lang="en-US" sz="2600" dirty="0" smtClean="0">
                <a:solidFill>
                  <a:schemeClr val="bg1"/>
                </a:solidFill>
                <a:latin typeface="Arial" pitchFamily="34" charset="0"/>
                <a:cs typeface="Arial" pitchFamily="34" charset="0"/>
              </a:rPr>
              <a:t>Written Consent form were  signed by parents</a:t>
            </a:r>
          </a:p>
          <a:p>
            <a:endParaRPr lang="en-US" sz="2600" dirty="0" smtClean="0">
              <a:solidFill>
                <a:schemeClr val="bg1"/>
              </a:solidFill>
              <a:latin typeface="Arial" pitchFamily="34" charset="0"/>
              <a:cs typeface="Arial" pitchFamily="34" charset="0"/>
            </a:endParaRPr>
          </a:p>
          <a:p>
            <a:r>
              <a:rPr lang="en-US" sz="2600" dirty="0" smtClean="0">
                <a:solidFill>
                  <a:schemeClr val="bg1"/>
                </a:solidFill>
                <a:latin typeface="Arial" pitchFamily="34" charset="0"/>
                <a:cs typeface="Arial" pitchFamily="34" charset="0"/>
              </a:rPr>
              <a:t>Training (theoretical and practical) </a:t>
            </a:r>
            <a:r>
              <a:rPr lang="en-US" sz="2600" dirty="0">
                <a:solidFill>
                  <a:schemeClr val="bg1"/>
                </a:solidFill>
                <a:latin typeface="Arial" panose="020B0604020202020204" pitchFamily="34" charset="0"/>
                <a:cs typeface="Arial" panose="020B0604020202020204" pitchFamily="34" charset="0"/>
              </a:rPr>
              <a:t>was conducted by experienced surgeons from </a:t>
            </a:r>
            <a:r>
              <a:rPr lang="en-US" sz="2600" dirty="0" smtClean="0">
                <a:solidFill>
                  <a:schemeClr val="bg1"/>
                </a:solidFill>
                <a:latin typeface="Arial" panose="020B0604020202020204" pitchFamily="34" charset="0"/>
                <a:cs typeface="Arial" panose="020B0604020202020204" pitchFamily="34" charset="0"/>
              </a:rPr>
              <a:t> </a:t>
            </a:r>
            <a:r>
              <a:rPr lang="en-US" sz="2600" dirty="0">
                <a:solidFill>
                  <a:schemeClr val="bg1"/>
                </a:solidFill>
                <a:latin typeface="Arial" panose="020B0604020202020204" pitchFamily="34" charset="0"/>
                <a:cs typeface="Arial" panose="020B0604020202020204" pitchFamily="34" charset="0"/>
              </a:rPr>
              <a:t>referral hospital</a:t>
            </a:r>
          </a:p>
          <a:p>
            <a:pPr lvl="1">
              <a:buNone/>
            </a:pPr>
            <a:endParaRPr lang="en-US" sz="2400" dirty="0">
              <a:solidFill>
                <a:schemeClr val="bg1"/>
              </a:solidFill>
              <a:latin typeface="Arial" panose="020B0604020202020204" pitchFamily="34" charset="0"/>
              <a:cs typeface="Arial" panose="020B0604020202020204" pitchFamily="34" charset="0"/>
            </a:endParaRPr>
          </a:p>
          <a:p>
            <a:pPr lvl="1"/>
            <a:endParaRPr lang="en-US" sz="2400" dirty="0" smtClean="0">
              <a:solidFill>
                <a:schemeClr val="bg1"/>
              </a:solidFill>
              <a:latin typeface="Arial" panose="020B0604020202020204" pitchFamily="34" charset="0"/>
              <a:cs typeface="Arial" panose="020B0604020202020204" pitchFamily="34" charset="0"/>
            </a:endParaRPr>
          </a:p>
          <a:p>
            <a:pPr>
              <a:buFont typeface="Wingdings" pitchFamily="2" charset="2"/>
              <a:buChar char="Ø"/>
            </a:pPr>
            <a:endParaRPr lang="en-US" sz="2000" dirty="0">
              <a:solidFill>
                <a:schemeClr val="bg1"/>
              </a:solidFill>
              <a:latin typeface="Arial" pitchFamily="34" charset="0"/>
              <a:cs typeface="Arial" pitchFamily="34" charset="0"/>
            </a:endParaRPr>
          </a:p>
        </p:txBody>
      </p:sp>
      <p:sp>
        <p:nvSpPr>
          <p:cNvPr id="5" name="Slide Number Placeholder 4"/>
          <p:cNvSpPr>
            <a:spLocks noGrp="1"/>
          </p:cNvSpPr>
          <p:nvPr>
            <p:ph type="sldNum" sz="quarter" idx="12"/>
          </p:nvPr>
        </p:nvSpPr>
        <p:spPr/>
        <p:txBody>
          <a:bodyPr/>
          <a:lstStyle/>
          <a:p>
            <a:fld id="{95CC3AD9-863A-44FA-933C-E20D3D8C6920}" type="slidenum">
              <a:rPr lang="en-US" smtClean="0"/>
              <a:pPr/>
              <a:t>7</a:t>
            </a:fld>
            <a:endParaRPr lang="en-US"/>
          </a:p>
        </p:txBody>
      </p:sp>
      <p:sp>
        <p:nvSpPr>
          <p:cNvPr id="6" name="TextBox 5"/>
          <p:cNvSpPr txBox="1"/>
          <p:nvPr/>
        </p:nvSpPr>
        <p:spPr>
          <a:xfrm>
            <a:off x="914400" y="381000"/>
            <a:ext cx="2323072" cy="707886"/>
          </a:xfrm>
          <a:prstGeom prst="rect">
            <a:avLst/>
          </a:prstGeom>
          <a:noFill/>
        </p:spPr>
        <p:txBody>
          <a:bodyPr wrap="none" rtlCol="0">
            <a:spAutoFit/>
          </a:bodyPr>
          <a:lstStyle/>
          <a:p>
            <a:r>
              <a:rPr lang="en-US" sz="4000" b="1" dirty="0" smtClean="0">
                <a:solidFill>
                  <a:srgbClr val="FFFF00"/>
                </a:solidFill>
                <a:latin typeface="Arial" pitchFamily="34" charset="0"/>
                <a:cs typeface="Arial" pitchFamily="34" charset="0"/>
              </a:rPr>
              <a:t>Process </a:t>
            </a:r>
            <a:endParaRPr lang="en-US" sz="4000" b="1" dirty="0">
              <a:solidFill>
                <a:srgbClr val="FFFF00"/>
              </a:solidFill>
              <a:latin typeface="Arial" pitchFamily="34" charset="0"/>
              <a:cs typeface="Arial" pitchFamily="34" charset="0"/>
            </a:endParaRPr>
          </a:p>
        </p:txBody>
      </p:sp>
    </p:spTree>
  </p:cSld>
  <p:clrMapOvr>
    <a:masterClrMapping/>
  </p:clrMapOvr>
  <p:transition advTm="16">
    <p:wheel spokes="3"/>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457200" y="381000"/>
            <a:ext cx="8229600" cy="6172200"/>
          </a:xfrm>
        </p:spPr>
        <p:txBody>
          <a:bodyPr>
            <a:normAutofit/>
          </a:bodyPr>
          <a:lstStyle/>
          <a:p>
            <a:pPr algn="ctr">
              <a:buNone/>
            </a:pPr>
            <a:r>
              <a:rPr lang="en-US" sz="4000" b="1" dirty="0" smtClean="0">
                <a:solidFill>
                  <a:srgbClr val="FFFF00"/>
                </a:solidFill>
                <a:latin typeface="Arial" pitchFamily="34" charset="0"/>
                <a:cs typeface="Arial" pitchFamily="34" charset="0"/>
              </a:rPr>
              <a:t>Infant Selection Criteria</a:t>
            </a:r>
            <a:endParaRPr lang="en-US" sz="2800" b="1" dirty="0" smtClean="0">
              <a:solidFill>
                <a:schemeClr val="bg1"/>
              </a:solidFill>
              <a:latin typeface="Arial" pitchFamily="34" charset="0"/>
              <a:cs typeface="Arial" pitchFamily="34" charset="0"/>
            </a:endParaRPr>
          </a:p>
          <a:p>
            <a:pPr algn="just">
              <a:lnSpc>
                <a:spcPct val="150000"/>
              </a:lnSpc>
            </a:pPr>
            <a:r>
              <a:rPr lang="en-GB" sz="2400" dirty="0" smtClean="0">
                <a:solidFill>
                  <a:schemeClr val="bg1"/>
                </a:solidFill>
                <a:latin typeface="Arial" panose="020B0604020202020204" pitchFamily="34" charset="0"/>
                <a:cs typeface="Arial" panose="020B0604020202020204" pitchFamily="34" charset="0"/>
              </a:rPr>
              <a:t>All infants  were offered circumcision services according  to the guidelines and protocols:</a:t>
            </a:r>
          </a:p>
          <a:p>
            <a:pPr lvl="1">
              <a:defRPr/>
            </a:pPr>
            <a:r>
              <a:rPr lang="en-GB" sz="2400" dirty="0" smtClean="0">
                <a:solidFill>
                  <a:schemeClr val="bg1"/>
                </a:solidFill>
                <a:latin typeface="Arial" panose="020B0604020202020204" pitchFamily="34" charset="0"/>
                <a:cs typeface="Arial" panose="020B0604020202020204" pitchFamily="34" charset="0"/>
              </a:rPr>
              <a:t> Exclusion criteria :</a:t>
            </a:r>
          </a:p>
          <a:p>
            <a:pPr lvl="2">
              <a:defRPr/>
            </a:pPr>
            <a:r>
              <a:rPr lang="en-GB" dirty="0" smtClean="0">
                <a:solidFill>
                  <a:schemeClr val="bg1"/>
                </a:solidFill>
                <a:latin typeface="Arial" panose="020B0604020202020204" pitchFamily="34" charset="0"/>
                <a:cs typeface="Arial" panose="020B0604020202020204" pitchFamily="34" charset="0"/>
              </a:rPr>
              <a:t>Parent had not consented </a:t>
            </a:r>
          </a:p>
          <a:p>
            <a:pPr lvl="2">
              <a:defRPr/>
            </a:pPr>
            <a:r>
              <a:rPr lang="en-GB" dirty="0" smtClean="0">
                <a:solidFill>
                  <a:schemeClr val="bg1"/>
                </a:solidFill>
                <a:latin typeface="Arial" panose="020B0604020202020204" pitchFamily="34" charset="0"/>
                <a:cs typeface="Arial" panose="020B0604020202020204" pitchFamily="34" charset="0"/>
              </a:rPr>
              <a:t>Was premature</a:t>
            </a:r>
          </a:p>
          <a:p>
            <a:pPr lvl="2">
              <a:defRPr/>
            </a:pPr>
            <a:r>
              <a:rPr lang="en-GB" dirty="0" smtClean="0">
                <a:solidFill>
                  <a:schemeClr val="bg1"/>
                </a:solidFill>
                <a:latin typeface="Arial" panose="020B0604020202020204" pitchFamily="34" charset="0"/>
                <a:cs typeface="Arial" panose="020B0604020202020204" pitchFamily="34" charset="0"/>
              </a:rPr>
              <a:t>Had one or more of the following conditions:</a:t>
            </a:r>
          </a:p>
          <a:p>
            <a:pPr lvl="3">
              <a:defRPr/>
            </a:pPr>
            <a:r>
              <a:rPr lang="en-GB" sz="2400" dirty="0" smtClean="0">
                <a:solidFill>
                  <a:schemeClr val="bg1"/>
                </a:solidFill>
                <a:latin typeface="Arial" panose="020B0604020202020204" pitchFamily="34" charset="0"/>
                <a:cs typeface="Arial" panose="020B0604020202020204" pitchFamily="34" charset="0"/>
              </a:rPr>
              <a:t>congenital malformations such as hypospadias</a:t>
            </a:r>
          </a:p>
          <a:p>
            <a:pPr lvl="3">
              <a:defRPr/>
            </a:pPr>
            <a:r>
              <a:rPr lang="en-GB" sz="2400" dirty="0" smtClean="0">
                <a:solidFill>
                  <a:schemeClr val="bg1"/>
                </a:solidFill>
                <a:latin typeface="Arial" panose="020B0604020202020204" pitchFamily="34" charset="0"/>
                <a:cs typeface="Arial" panose="020B0604020202020204" pitchFamily="34" charset="0"/>
              </a:rPr>
              <a:t>history of bleeding tendencies, </a:t>
            </a:r>
          </a:p>
          <a:p>
            <a:pPr lvl="3">
              <a:defRPr/>
            </a:pPr>
            <a:r>
              <a:rPr lang="en-GB" sz="2400" dirty="0" smtClean="0">
                <a:solidFill>
                  <a:schemeClr val="bg1"/>
                </a:solidFill>
                <a:latin typeface="Arial" panose="020B0604020202020204" pitchFamily="34" charset="0"/>
                <a:cs typeface="Arial" panose="020B0604020202020204" pitchFamily="34" charset="0"/>
              </a:rPr>
              <a:t>birth weight of less than 2500 grams </a:t>
            </a:r>
          </a:p>
          <a:p>
            <a:pPr lvl="3">
              <a:defRPr/>
            </a:pPr>
            <a:r>
              <a:rPr lang="en-GB" sz="2400" dirty="0" smtClean="0">
                <a:solidFill>
                  <a:schemeClr val="bg1"/>
                </a:solidFill>
                <a:latin typeface="Arial" panose="020B0604020202020204" pitchFamily="34" charset="0"/>
                <a:cs typeface="Arial" panose="020B0604020202020204" pitchFamily="34" charset="0"/>
              </a:rPr>
              <a:t>Had conditions requiring admission to new born care unit </a:t>
            </a:r>
            <a:endParaRPr lang="en-US" sz="2400" b="1" dirty="0" smtClean="0">
              <a:solidFill>
                <a:schemeClr val="bg1"/>
              </a:solidFill>
              <a:latin typeface="Arial" pitchFamily="34" charset="0"/>
              <a:cs typeface="Arial" pitchFamily="34" charset="0"/>
            </a:endParaRPr>
          </a:p>
          <a:p>
            <a:pPr algn="just">
              <a:buNone/>
            </a:pPr>
            <a:endParaRPr lang="en-US" dirty="0">
              <a:solidFill>
                <a:schemeClr val="bg1"/>
              </a:solidFill>
              <a:latin typeface="Arial" pitchFamily="34" charset="0"/>
              <a:cs typeface="Arial" pitchFamily="34" charset="0"/>
            </a:endParaRPr>
          </a:p>
        </p:txBody>
      </p:sp>
      <p:sp>
        <p:nvSpPr>
          <p:cNvPr id="5" name="Slide Number Placeholder 4"/>
          <p:cNvSpPr>
            <a:spLocks noGrp="1"/>
          </p:cNvSpPr>
          <p:nvPr>
            <p:ph type="sldNum" sz="quarter" idx="12"/>
          </p:nvPr>
        </p:nvSpPr>
        <p:spPr/>
        <p:txBody>
          <a:bodyPr/>
          <a:lstStyle/>
          <a:p>
            <a:fld id="{95CC3AD9-863A-44FA-933C-E20D3D8C6920}" type="slidenum">
              <a:rPr lang="en-US" smtClean="0"/>
              <a:pPr/>
              <a:t>8</a:t>
            </a:fld>
            <a:endParaRPr lang="en-US"/>
          </a:p>
        </p:txBody>
      </p:sp>
    </p:spTree>
  </p:cSld>
  <p:clrMapOvr>
    <a:masterClrMapping/>
  </p:clrMapOvr>
  <p:transition advTm="16">
    <p:wheel spokes="3"/>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b="1" dirty="0" smtClean="0">
                <a:solidFill>
                  <a:srgbClr val="FFFF00"/>
                </a:solidFill>
                <a:latin typeface="Arial" pitchFamily="34" charset="0"/>
                <a:cs typeface="Arial" pitchFamily="34" charset="0"/>
              </a:rPr>
              <a:t>Performing the procedure /technique</a:t>
            </a:r>
            <a:endParaRPr lang="en-US" sz="2800" b="1" dirty="0" smtClean="0">
              <a:solidFill>
                <a:schemeClr val="bg1"/>
              </a:solidFill>
              <a:latin typeface="Arial" pitchFamily="34" charset="0"/>
              <a:cs typeface="Arial" pitchFamily="34" charset="0"/>
            </a:endParaRPr>
          </a:p>
        </p:txBody>
      </p:sp>
      <p:sp>
        <p:nvSpPr>
          <p:cNvPr id="6" name="Slide Number Placeholder 5"/>
          <p:cNvSpPr>
            <a:spLocks noGrp="1"/>
          </p:cNvSpPr>
          <p:nvPr>
            <p:ph type="sldNum" sz="quarter" idx="12"/>
          </p:nvPr>
        </p:nvSpPr>
        <p:spPr/>
        <p:txBody>
          <a:bodyPr/>
          <a:lstStyle/>
          <a:p>
            <a:fld id="{95CC3AD9-863A-44FA-933C-E20D3D8C6920}" type="slidenum">
              <a:rPr lang="en-US" smtClean="0"/>
              <a:pPr/>
              <a:t>9</a:t>
            </a:fld>
            <a:endParaRPr lang="en-US" dirty="0"/>
          </a:p>
        </p:txBody>
      </p:sp>
      <p:sp>
        <p:nvSpPr>
          <p:cNvPr id="5" name="Content Placeholder 4"/>
          <p:cNvSpPr>
            <a:spLocks noGrp="1"/>
          </p:cNvSpPr>
          <p:nvPr>
            <p:ph idx="1"/>
          </p:nvPr>
        </p:nvSpPr>
        <p:spPr>
          <a:xfrm>
            <a:off x="457200" y="1600200"/>
            <a:ext cx="8229600" cy="5257800"/>
          </a:xfrm>
        </p:spPr>
        <p:txBody>
          <a:bodyPr>
            <a:normAutofit fontScale="25000" lnSpcReduction="20000"/>
          </a:bodyPr>
          <a:lstStyle/>
          <a:p>
            <a:pPr>
              <a:lnSpc>
                <a:spcPct val="170000"/>
              </a:lnSpc>
              <a:defRPr/>
            </a:pPr>
            <a:r>
              <a:rPr lang="en-GB" sz="9600" dirty="0" smtClean="0">
                <a:solidFill>
                  <a:schemeClr val="bg1"/>
                </a:solidFill>
                <a:latin typeface="Arial" panose="020B0604020202020204" pitchFamily="34" charset="0"/>
                <a:cs typeface="Arial" panose="020B0604020202020204" pitchFamily="34" charset="0"/>
              </a:rPr>
              <a:t>Procedure was performed under local anaesthesia</a:t>
            </a:r>
          </a:p>
          <a:p>
            <a:pPr>
              <a:lnSpc>
                <a:spcPct val="170000"/>
              </a:lnSpc>
              <a:defRPr/>
            </a:pPr>
            <a:r>
              <a:rPr lang="en-GB" sz="9600" dirty="0" smtClean="0">
                <a:solidFill>
                  <a:schemeClr val="bg1"/>
                </a:solidFill>
                <a:latin typeface="Arial" panose="020B0604020202020204" pitchFamily="34" charset="0"/>
                <a:cs typeface="Arial" panose="020B0604020202020204" pitchFamily="34" charset="0"/>
              </a:rPr>
              <a:t>A trained doctor/Nurse with assistance of a trained staff performed the procedure in a health care setting(clean room)</a:t>
            </a:r>
          </a:p>
          <a:p>
            <a:pPr>
              <a:lnSpc>
                <a:spcPct val="170000"/>
              </a:lnSpc>
              <a:defRPr/>
            </a:pPr>
            <a:r>
              <a:rPr lang="en-GB" sz="9600" dirty="0" err="1" smtClean="0">
                <a:solidFill>
                  <a:schemeClr val="bg1"/>
                </a:solidFill>
                <a:latin typeface="Arial" panose="020B0604020202020204" pitchFamily="34" charset="0"/>
                <a:cs typeface="Arial" panose="020B0604020202020204" pitchFamily="34" charset="0"/>
              </a:rPr>
              <a:t>Mogen</a:t>
            </a:r>
            <a:r>
              <a:rPr lang="en-GB" sz="9600" dirty="0" smtClean="0">
                <a:solidFill>
                  <a:schemeClr val="bg1"/>
                </a:solidFill>
                <a:latin typeface="Arial" panose="020B0604020202020204" pitchFamily="34" charset="0"/>
                <a:cs typeface="Arial" panose="020B0604020202020204" pitchFamily="34" charset="0"/>
              </a:rPr>
              <a:t> clamp devices were  preferred to other devices such as (</a:t>
            </a:r>
            <a:r>
              <a:rPr lang="en-GB" sz="9600" dirty="0" err="1" smtClean="0">
                <a:solidFill>
                  <a:schemeClr val="bg1"/>
                </a:solidFill>
                <a:latin typeface="Arial" panose="020B0604020202020204" pitchFamily="34" charset="0"/>
                <a:cs typeface="Arial" panose="020B0604020202020204" pitchFamily="34" charset="0"/>
              </a:rPr>
              <a:t>Gomco</a:t>
            </a:r>
            <a:r>
              <a:rPr lang="en-GB" sz="9600" dirty="0" smtClean="0">
                <a:solidFill>
                  <a:schemeClr val="bg1"/>
                </a:solidFill>
                <a:latin typeface="Arial" panose="020B0604020202020204" pitchFamily="34" charset="0"/>
                <a:cs typeface="Arial" panose="020B0604020202020204" pitchFamily="34" charset="0"/>
              </a:rPr>
              <a:t>) because it a one size for all sizes of the new-born glans penis </a:t>
            </a:r>
          </a:p>
          <a:p>
            <a:pPr>
              <a:buFont typeface="Wingdings" pitchFamily="2" charset="2"/>
              <a:buChar char="Ø"/>
              <a:defRPr/>
            </a:pPr>
            <a:endParaRPr lang="en-GB" dirty="0" smtClean="0"/>
          </a:p>
          <a:p>
            <a:pPr algn="just">
              <a:lnSpc>
                <a:spcPct val="150000"/>
              </a:lnSpc>
              <a:buNone/>
            </a:pPr>
            <a:endParaRPr lang="en-US" b="1" dirty="0" smtClean="0">
              <a:solidFill>
                <a:schemeClr val="bg1"/>
              </a:solidFill>
              <a:latin typeface="Arial" pitchFamily="34" charset="0"/>
              <a:cs typeface="Arial" pitchFamily="34" charset="0"/>
            </a:endParaRPr>
          </a:p>
          <a:p>
            <a:endParaRPr lang="en-US" dirty="0"/>
          </a:p>
        </p:txBody>
      </p:sp>
    </p:spTree>
  </p:cSld>
  <p:clrMapOvr>
    <a:masterClrMapping/>
  </p:clrMapOvr>
  <p:transition advTm="16">
    <p:wheel spokes="3"/>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095375"/>
          </a:xfrm>
        </p:spPr>
        <p:txBody>
          <a:bodyPr>
            <a:normAutofit/>
          </a:bodyPr>
          <a:lstStyle/>
          <a:p>
            <a:r>
              <a:rPr lang="en-US" sz="4000" b="1" dirty="0" smtClean="0">
                <a:solidFill>
                  <a:srgbClr val="FFFF00"/>
                </a:solidFill>
                <a:latin typeface="Arial" pitchFamily="34" charset="0"/>
                <a:cs typeface="Arial" pitchFamily="34" charset="0"/>
              </a:rPr>
              <a:t>Outcome of the training</a:t>
            </a:r>
            <a:endParaRPr lang="en-US" sz="4000" b="1" dirty="0">
              <a:solidFill>
                <a:srgbClr val="FFFF00"/>
              </a:solidFill>
              <a:latin typeface="Arial" pitchFamily="34" charset="0"/>
              <a:cs typeface="Arial" pitchFamily="34" charset="0"/>
            </a:endParaRPr>
          </a:p>
        </p:txBody>
      </p:sp>
      <p:sp>
        <p:nvSpPr>
          <p:cNvPr id="5" name="Slide Number Placeholder 4"/>
          <p:cNvSpPr>
            <a:spLocks noGrp="1"/>
          </p:cNvSpPr>
          <p:nvPr>
            <p:ph type="sldNum" sz="quarter" idx="12"/>
          </p:nvPr>
        </p:nvSpPr>
        <p:spPr/>
        <p:txBody>
          <a:bodyPr/>
          <a:lstStyle/>
          <a:p>
            <a:fld id="{95CC3AD9-863A-44FA-933C-E20D3D8C6920}" type="slidenum">
              <a:rPr lang="en-US" smtClean="0"/>
              <a:pPr/>
              <a:t>10</a:t>
            </a:fld>
            <a:endParaRPr lang="en-US"/>
          </a:p>
        </p:txBody>
      </p:sp>
      <p:sp>
        <p:nvSpPr>
          <p:cNvPr id="7" name="Content Placeholder 6"/>
          <p:cNvSpPr>
            <a:spLocks noGrp="1"/>
          </p:cNvSpPr>
          <p:nvPr>
            <p:ph idx="1"/>
          </p:nvPr>
        </p:nvSpPr>
        <p:spPr>
          <a:xfrm>
            <a:off x="0" y="990600"/>
            <a:ext cx="9144000" cy="4756150"/>
          </a:xfrm>
        </p:spPr>
        <p:txBody>
          <a:bodyPr>
            <a:noAutofit/>
          </a:bodyPr>
          <a:lstStyle/>
          <a:p>
            <a:endParaRPr lang="en-US" altLang="en-US" sz="1100" dirty="0" smtClean="0">
              <a:solidFill>
                <a:schemeClr val="bg1"/>
              </a:solidFill>
              <a:latin typeface="Arial" panose="020B0604020202020204" pitchFamily="34" charset="0"/>
              <a:cs typeface="Arial" panose="020B0604020202020204" pitchFamily="34" charset="0"/>
            </a:endParaRPr>
          </a:p>
          <a:p>
            <a:pPr>
              <a:lnSpc>
                <a:spcPct val="200000"/>
              </a:lnSpc>
            </a:pPr>
            <a:r>
              <a:rPr lang="en-US" altLang="en-US" sz="2000" b="1" dirty="0" smtClean="0">
                <a:solidFill>
                  <a:schemeClr val="bg1"/>
                </a:solidFill>
                <a:latin typeface="Arial" pitchFamily="34" charset="0"/>
                <a:cs typeface="Arial" pitchFamily="34" charset="0"/>
              </a:rPr>
              <a:t>A total of 8 health care providers were  trained and mentored.</a:t>
            </a:r>
          </a:p>
          <a:p>
            <a:pPr>
              <a:lnSpc>
                <a:spcPct val="200000"/>
              </a:lnSpc>
            </a:pPr>
            <a:r>
              <a:rPr lang="en-GB" altLang="en-US" sz="2000" b="1" dirty="0" smtClean="0">
                <a:solidFill>
                  <a:schemeClr val="bg1"/>
                </a:solidFill>
                <a:latin typeface="Arial" pitchFamily="34" charset="0"/>
                <a:cs typeface="Arial" pitchFamily="34" charset="0"/>
              </a:rPr>
              <a:t>85 </a:t>
            </a:r>
            <a:r>
              <a:rPr lang="en-GB" altLang="en-US" sz="2000" b="1" dirty="0">
                <a:solidFill>
                  <a:schemeClr val="bg1"/>
                </a:solidFill>
                <a:latin typeface="Arial" pitchFamily="34" charset="0"/>
                <a:cs typeface="Arial" pitchFamily="34" charset="0"/>
              </a:rPr>
              <a:t>infants  </a:t>
            </a:r>
            <a:r>
              <a:rPr lang="en-GB" altLang="en-US" sz="2000" b="1" dirty="0" smtClean="0">
                <a:solidFill>
                  <a:schemeClr val="bg1"/>
                </a:solidFill>
                <a:latin typeface="Arial" pitchFamily="34" charset="0"/>
                <a:cs typeface="Arial" pitchFamily="34" charset="0"/>
              </a:rPr>
              <a:t>were circumcised over the training period.</a:t>
            </a:r>
          </a:p>
          <a:p>
            <a:pPr>
              <a:lnSpc>
                <a:spcPct val="200000"/>
              </a:lnSpc>
            </a:pPr>
            <a:r>
              <a:rPr lang="en-US" sz="2000" b="1" dirty="0">
                <a:solidFill>
                  <a:schemeClr val="bg1"/>
                </a:solidFill>
                <a:latin typeface="Arial" pitchFamily="34" charset="0"/>
                <a:cs typeface="Arial" pitchFamily="34" charset="0"/>
              </a:rPr>
              <a:t>The average birth weight was 3.3 kilos and age was 41 </a:t>
            </a:r>
            <a:r>
              <a:rPr lang="en-US" sz="2000" b="1" dirty="0" smtClean="0">
                <a:solidFill>
                  <a:schemeClr val="bg1"/>
                </a:solidFill>
                <a:latin typeface="Arial" pitchFamily="34" charset="0"/>
                <a:cs typeface="Arial" pitchFamily="34" charset="0"/>
              </a:rPr>
              <a:t>days</a:t>
            </a:r>
          </a:p>
          <a:p>
            <a:pPr>
              <a:lnSpc>
                <a:spcPct val="200000"/>
              </a:lnSpc>
            </a:pPr>
            <a:r>
              <a:rPr lang="en-GB" altLang="en-US" sz="2000" b="1" dirty="0" smtClean="0">
                <a:solidFill>
                  <a:schemeClr val="bg1"/>
                </a:solidFill>
                <a:latin typeface="Arial" pitchFamily="34" charset="0"/>
                <a:cs typeface="Arial" pitchFamily="34" charset="0"/>
              </a:rPr>
              <a:t>5/85 of infants experienced minor </a:t>
            </a:r>
            <a:r>
              <a:rPr lang="en-GB" altLang="en-US" sz="2000" b="1" dirty="0">
                <a:solidFill>
                  <a:schemeClr val="bg1"/>
                </a:solidFill>
                <a:latin typeface="Arial" pitchFamily="34" charset="0"/>
                <a:cs typeface="Arial" pitchFamily="34" charset="0"/>
              </a:rPr>
              <a:t>bleeding which was </a:t>
            </a:r>
            <a:r>
              <a:rPr lang="en-GB" altLang="en-US" sz="2000" b="1" dirty="0" smtClean="0">
                <a:solidFill>
                  <a:schemeClr val="bg1"/>
                </a:solidFill>
                <a:latin typeface="Arial" pitchFamily="34" charset="0"/>
                <a:cs typeface="Arial" pitchFamily="34" charset="0"/>
              </a:rPr>
              <a:t>arrested immediately by surgery</a:t>
            </a:r>
          </a:p>
          <a:p>
            <a:pPr>
              <a:lnSpc>
                <a:spcPct val="200000"/>
              </a:lnSpc>
            </a:pPr>
            <a:r>
              <a:rPr lang="en-US" sz="2000" b="1" dirty="0" smtClean="0">
                <a:solidFill>
                  <a:schemeClr val="bg1"/>
                </a:solidFill>
                <a:latin typeface="Arial" pitchFamily="34" charset="0"/>
                <a:cs typeface="Arial" pitchFamily="34" charset="0"/>
              </a:rPr>
              <a:t>One of the infants experienced severe adverse event that required the intervention of a plastic surgeon</a:t>
            </a:r>
          </a:p>
          <a:p>
            <a:endParaRPr lang="en-US" altLang="en-US" sz="800" dirty="0" smtClean="0">
              <a:solidFill>
                <a:schemeClr val="bg1"/>
              </a:solidFill>
              <a:latin typeface="Arial" panose="020B0604020202020204" pitchFamily="34" charset="0"/>
              <a:cs typeface="Arial" panose="020B0604020202020204" pitchFamily="34" charset="0"/>
            </a:endParaRPr>
          </a:p>
        </p:txBody>
      </p:sp>
    </p:spTree>
  </p:cSld>
  <p:clrMapOvr>
    <a:masterClrMapping/>
  </p:clrMapOvr>
  <p:transition advTm="16">
    <p:wheel spokes="3"/>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0871" y="227013"/>
            <a:ext cx="8229600" cy="1143000"/>
          </a:xfrm>
        </p:spPr>
        <p:txBody>
          <a:bodyPr>
            <a:normAutofit/>
          </a:bodyPr>
          <a:lstStyle/>
          <a:p>
            <a:r>
              <a:rPr lang="en-US" sz="4000" b="1" dirty="0" smtClean="0">
                <a:solidFill>
                  <a:srgbClr val="FFFF00"/>
                </a:solidFill>
                <a:latin typeface="Arial" pitchFamily="34" charset="0"/>
                <a:cs typeface="Arial" pitchFamily="34" charset="0"/>
              </a:rPr>
              <a:t>Monitoring and Evaluation</a:t>
            </a:r>
            <a:endParaRPr lang="en-US" sz="4000" b="1" dirty="0">
              <a:solidFill>
                <a:srgbClr val="FFFF00"/>
              </a:solidFill>
              <a:latin typeface="Arial" pitchFamily="34" charset="0"/>
              <a:cs typeface="Arial" pitchFamily="34" charset="0"/>
            </a:endParaRPr>
          </a:p>
        </p:txBody>
      </p:sp>
      <p:sp>
        <p:nvSpPr>
          <p:cNvPr id="5" name="Slide Number Placeholder 4"/>
          <p:cNvSpPr>
            <a:spLocks noGrp="1"/>
          </p:cNvSpPr>
          <p:nvPr>
            <p:ph type="sldNum" sz="quarter" idx="12"/>
          </p:nvPr>
        </p:nvSpPr>
        <p:spPr/>
        <p:txBody>
          <a:bodyPr/>
          <a:lstStyle/>
          <a:p>
            <a:fld id="{95CC3AD9-863A-44FA-933C-E20D3D8C6920}" type="slidenum">
              <a:rPr lang="en-US" smtClean="0"/>
              <a:pPr/>
              <a:t>11</a:t>
            </a:fld>
            <a:endParaRPr lang="en-US"/>
          </a:p>
        </p:txBody>
      </p:sp>
      <p:sp>
        <p:nvSpPr>
          <p:cNvPr id="7" name="Content Placeholder 6"/>
          <p:cNvSpPr>
            <a:spLocks noGrp="1"/>
          </p:cNvSpPr>
          <p:nvPr>
            <p:ph idx="1"/>
          </p:nvPr>
        </p:nvSpPr>
        <p:spPr>
          <a:xfrm>
            <a:off x="0" y="1370014"/>
            <a:ext cx="9144000" cy="5487986"/>
          </a:xfrm>
        </p:spPr>
        <p:txBody>
          <a:bodyPr>
            <a:normAutofit/>
          </a:bodyPr>
          <a:lstStyle/>
          <a:p>
            <a:pPr>
              <a:lnSpc>
                <a:spcPct val="150000"/>
              </a:lnSpc>
            </a:pPr>
            <a:r>
              <a:rPr lang="en-US" altLang="en-US" sz="2200" dirty="0" smtClean="0">
                <a:solidFill>
                  <a:schemeClr val="bg1"/>
                </a:solidFill>
                <a:latin typeface="Arial" panose="020B0604020202020204" pitchFamily="34" charset="0"/>
                <a:cs typeface="Arial" panose="020B0604020202020204" pitchFamily="34" charset="0"/>
              </a:rPr>
              <a:t> With support of  community health care workers  All circumcised children came back at the facility for evaluation session</a:t>
            </a:r>
          </a:p>
          <a:p>
            <a:pPr>
              <a:lnSpc>
                <a:spcPct val="150000"/>
              </a:lnSpc>
            </a:pPr>
            <a:r>
              <a:rPr lang="en-US" sz="2200" dirty="0">
                <a:solidFill>
                  <a:schemeClr val="bg1"/>
                </a:solidFill>
                <a:latin typeface="Arial" panose="020B0604020202020204" pitchFamily="34" charset="0"/>
                <a:cs typeface="Arial" panose="020B0604020202020204" pitchFamily="34" charset="0"/>
              </a:rPr>
              <a:t>O</a:t>
            </a:r>
            <a:r>
              <a:rPr lang="en-US" sz="2200" dirty="0" smtClean="0">
                <a:solidFill>
                  <a:schemeClr val="bg1"/>
                </a:solidFill>
                <a:latin typeface="Arial" panose="020B0604020202020204" pitchFamily="34" charset="0"/>
                <a:cs typeface="Arial" panose="020B0604020202020204" pitchFamily="34" charset="0"/>
              </a:rPr>
              <a:t>bjectives :</a:t>
            </a:r>
          </a:p>
          <a:p>
            <a:pPr lvl="1">
              <a:lnSpc>
                <a:spcPct val="150000"/>
              </a:lnSpc>
            </a:pPr>
            <a:r>
              <a:rPr lang="en-GB" sz="2000" dirty="0" smtClean="0">
                <a:solidFill>
                  <a:schemeClr val="bg1"/>
                </a:solidFill>
                <a:latin typeface="Arial" panose="020B0604020202020204" pitchFamily="34" charset="0"/>
                <a:cs typeface="Arial" panose="020B0604020202020204" pitchFamily="34" charset="0"/>
              </a:rPr>
              <a:t>To </a:t>
            </a:r>
            <a:r>
              <a:rPr lang="en-GB" sz="2000" dirty="0">
                <a:solidFill>
                  <a:schemeClr val="bg1"/>
                </a:solidFill>
                <a:latin typeface="Arial" panose="020B0604020202020204" pitchFamily="34" charset="0"/>
                <a:cs typeface="Arial" panose="020B0604020202020204" pitchFamily="34" charset="0"/>
              </a:rPr>
              <a:t>asses all infants circumcised during EIMC training</a:t>
            </a:r>
            <a:endParaRPr lang="en-US" sz="2000" dirty="0">
              <a:solidFill>
                <a:schemeClr val="bg1"/>
              </a:solidFill>
              <a:latin typeface="Arial" panose="020B0604020202020204" pitchFamily="34" charset="0"/>
              <a:cs typeface="Arial" panose="020B0604020202020204" pitchFamily="34" charset="0"/>
            </a:endParaRPr>
          </a:p>
          <a:p>
            <a:pPr lvl="1">
              <a:lnSpc>
                <a:spcPct val="150000"/>
              </a:lnSpc>
            </a:pPr>
            <a:r>
              <a:rPr lang="en-GB" sz="2000" dirty="0" smtClean="0">
                <a:solidFill>
                  <a:schemeClr val="bg1"/>
                </a:solidFill>
                <a:latin typeface="Arial" panose="020B0604020202020204" pitchFamily="34" charset="0"/>
                <a:cs typeface="Arial" panose="020B0604020202020204" pitchFamily="34" charset="0"/>
              </a:rPr>
              <a:t>To document any adverse events and other data related to EIMC and the outcome the procedure</a:t>
            </a:r>
            <a:endParaRPr lang="en-US" sz="2000" dirty="0" smtClean="0">
              <a:solidFill>
                <a:schemeClr val="bg1"/>
              </a:solidFill>
              <a:latin typeface="Arial" panose="020B0604020202020204" pitchFamily="34" charset="0"/>
              <a:cs typeface="Arial" panose="020B0604020202020204" pitchFamily="34" charset="0"/>
            </a:endParaRPr>
          </a:p>
          <a:p>
            <a:pPr lvl="1">
              <a:lnSpc>
                <a:spcPct val="150000"/>
              </a:lnSpc>
            </a:pPr>
            <a:r>
              <a:rPr lang="en-US" sz="2000" dirty="0" smtClean="0">
                <a:solidFill>
                  <a:schemeClr val="bg1"/>
                </a:solidFill>
                <a:latin typeface="Arial" panose="020B0604020202020204" pitchFamily="34" charset="0"/>
                <a:cs typeface="Arial" panose="020B0604020202020204" pitchFamily="34" charset="0"/>
              </a:rPr>
              <a:t>To use findings of the review to improve on future trainings of health care workers</a:t>
            </a:r>
          </a:p>
          <a:p>
            <a:pPr>
              <a:lnSpc>
                <a:spcPct val="150000"/>
              </a:lnSpc>
            </a:pPr>
            <a:r>
              <a:rPr lang="en-GB" altLang="en-US" sz="2400" dirty="0" smtClean="0">
                <a:solidFill>
                  <a:schemeClr val="bg1"/>
                </a:solidFill>
              </a:rPr>
              <a:t>Data on </a:t>
            </a:r>
            <a:r>
              <a:rPr lang="en-GB" altLang="en-US" sz="2400" dirty="0">
                <a:solidFill>
                  <a:schemeClr val="bg1"/>
                </a:solidFill>
              </a:rPr>
              <a:t>NMC, circumcisions performed and adverse events was collected and analysed using </a:t>
            </a:r>
            <a:r>
              <a:rPr lang="en-GB" altLang="en-US" sz="2400" dirty="0" err="1" smtClean="0">
                <a:solidFill>
                  <a:schemeClr val="bg1"/>
                </a:solidFill>
              </a:rPr>
              <a:t>stata</a:t>
            </a:r>
            <a:endParaRPr lang="en-GB" altLang="en-US" sz="2400" dirty="0">
              <a:solidFill>
                <a:schemeClr val="bg1"/>
              </a:solidFill>
            </a:endParaRPr>
          </a:p>
          <a:p>
            <a:pPr lvl="1">
              <a:lnSpc>
                <a:spcPct val="150000"/>
              </a:lnSpc>
            </a:pPr>
            <a:endParaRPr lang="en-US" dirty="0">
              <a:solidFill>
                <a:schemeClr val="bg1"/>
              </a:solidFill>
              <a:latin typeface="Arial" panose="020B0604020202020204" pitchFamily="34" charset="0"/>
              <a:cs typeface="Arial" panose="020B0604020202020204" pitchFamily="34" charset="0"/>
            </a:endParaRPr>
          </a:p>
          <a:p>
            <a:pPr>
              <a:buNone/>
            </a:pPr>
            <a:endParaRPr lang="en-US" dirty="0">
              <a:solidFill>
                <a:schemeClr val="bg1"/>
              </a:solidFill>
            </a:endParaRPr>
          </a:p>
          <a:p>
            <a:pPr>
              <a:buFont typeface="Wingdings" pitchFamily="2" charset="2"/>
              <a:buChar char="Ø"/>
            </a:pPr>
            <a:endParaRPr lang="en-GB" altLang="en-US" dirty="0" smtClean="0">
              <a:solidFill>
                <a:schemeClr val="bg1"/>
              </a:solidFill>
            </a:endParaRPr>
          </a:p>
          <a:p>
            <a:pPr>
              <a:buFont typeface="Wingdings" pitchFamily="2" charset="2"/>
              <a:buChar char="Ø"/>
            </a:pPr>
            <a:endParaRPr lang="en-GB" altLang="en-US" dirty="0" smtClean="0">
              <a:solidFill>
                <a:schemeClr val="bg1"/>
              </a:solidFill>
            </a:endParaRPr>
          </a:p>
          <a:p>
            <a:pPr>
              <a:buNone/>
            </a:pPr>
            <a:endParaRPr lang="en-GB" altLang="en-US" dirty="0" smtClean="0">
              <a:solidFill>
                <a:schemeClr val="bg1"/>
              </a:solidFill>
            </a:endParaRPr>
          </a:p>
          <a:p>
            <a:pPr>
              <a:buNone/>
            </a:pPr>
            <a:endParaRPr lang="en-US" dirty="0">
              <a:solidFill>
                <a:schemeClr val="bg1"/>
              </a:solidFill>
            </a:endParaRPr>
          </a:p>
        </p:txBody>
      </p:sp>
    </p:spTree>
  </p:cSld>
  <p:clrMapOvr>
    <a:masterClrMapping/>
  </p:clrMapOvr>
  <p:transition advTm="16">
    <p:wheel spokes="3"/>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solidFill>
                  <a:srgbClr val="FFFF00"/>
                </a:solidFill>
                <a:latin typeface="Arial" pitchFamily="34" charset="0"/>
                <a:cs typeface="Arial" pitchFamily="34" charset="0"/>
              </a:rPr>
              <a:t>Results of monitoring and Evaluation</a:t>
            </a:r>
            <a:endParaRPr lang="en-US" dirty="0"/>
          </a:p>
        </p:txBody>
      </p:sp>
      <p:sp>
        <p:nvSpPr>
          <p:cNvPr id="3" name="Content Placeholder 2"/>
          <p:cNvSpPr>
            <a:spLocks noGrp="1"/>
          </p:cNvSpPr>
          <p:nvPr>
            <p:ph idx="1"/>
          </p:nvPr>
        </p:nvSpPr>
        <p:spPr>
          <a:xfrm>
            <a:off x="0" y="1600200"/>
            <a:ext cx="8991600" cy="5257800"/>
          </a:xfrm>
        </p:spPr>
        <p:txBody>
          <a:bodyPr>
            <a:normAutofit/>
          </a:bodyPr>
          <a:lstStyle/>
          <a:p>
            <a:pPr>
              <a:lnSpc>
                <a:spcPct val="150000"/>
              </a:lnSpc>
            </a:pPr>
            <a:r>
              <a:rPr lang="en-GB" altLang="en-US" sz="2400" dirty="0" smtClean="0">
                <a:solidFill>
                  <a:schemeClr val="bg1"/>
                </a:solidFill>
                <a:latin typeface="Arial" panose="020B0604020202020204" pitchFamily="34" charset="0"/>
                <a:cs typeface="Arial" panose="020B0604020202020204" pitchFamily="34" charset="0"/>
              </a:rPr>
              <a:t>All </a:t>
            </a:r>
            <a:r>
              <a:rPr lang="en-GB" altLang="en-US" sz="2400" dirty="0">
                <a:solidFill>
                  <a:schemeClr val="bg1"/>
                </a:solidFill>
                <a:latin typeface="Arial" panose="020B0604020202020204" pitchFamily="34" charset="0"/>
                <a:cs typeface="Arial" panose="020B0604020202020204" pitchFamily="34" charset="0"/>
              </a:rPr>
              <a:t>parents agreed to be educated on risks and benefits of EIMC before they decide to circumcise their children</a:t>
            </a:r>
          </a:p>
          <a:p>
            <a:pPr>
              <a:lnSpc>
                <a:spcPct val="150000"/>
              </a:lnSpc>
            </a:pPr>
            <a:r>
              <a:rPr lang="en-GB" altLang="en-US" sz="2400" dirty="0">
                <a:solidFill>
                  <a:schemeClr val="bg1"/>
                </a:solidFill>
                <a:latin typeface="Arial" panose="020B0604020202020204" pitchFamily="34" charset="0"/>
                <a:cs typeface="Arial" panose="020B0604020202020204" pitchFamily="34" charset="0"/>
              </a:rPr>
              <a:t>98% of these parents declared to be happy that their children are circumcised </a:t>
            </a:r>
            <a:r>
              <a:rPr lang="en-GB" altLang="en-US" sz="2400" dirty="0" smtClean="0">
                <a:solidFill>
                  <a:schemeClr val="bg1"/>
                </a:solidFill>
                <a:latin typeface="Arial" panose="020B0604020202020204" pitchFamily="34" charset="0"/>
                <a:cs typeface="Arial" panose="020B0604020202020204" pitchFamily="34" charset="0"/>
              </a:rPr>
              <a:t>at an early age</a:t>
            </a:r>
          </a:p>
          <a:p>
            <a:pPr>
              <a:lnSpc>
                <a:spcPct val="150000"/>
              </a:lnSpc>
            </a:pPr>
            <a:r>
              <a:rPr lang="en-GB" altLang="en-US" sz="2400" dirty="0" smtClean="0">
                <a:solidFill>
                  <a:schemeClr val="bg1"/>
                </a:solidFill>
                <a:latin typeface="Arial" panose="020B0604020202020204" pitchFamily="34" charset="0"/>
                <a:cs typeface="Arial" panose="020B0604020202020204" pitchFamily="34" charset="0"/>
              </a:rPr>
              <a:t>All </a:t>
            </a:r>
            <a:r>
              <a:rPr lang="en-GB" altLang="en-US" sz="2400" dirty="0">
                <a:solidFill>
                  <a:schemeClr val="bg1"/>
                </a:solidFill>
                <a:latin typeface="Arial" panose="020B0604020202020204" pitchFamily="34" charset="0"/>
                <a:cs typeface="Arial" panose="020B0604020202020204" pitchFamily="34" charset="0"/>
              </a:rPr>
              <a:t>parents were committed to recommend  </a:t>
            </a:r>
            <a:r>
              <a:rPr lang="en-GB" altLang="en-US" sz="2400" dirty="0" smtClean="0">
                <a:solidFill>
                  <a:schemeClr val="bg1"/>
                </a:solidFill>
                <a:latin typeface="Arial" panose="020B0604020202020204" pitchFamily="34" charset="0"/>
                <a:cs typeface="Arial" panose="020B0604020202020204" pitchFamily="34" charset="0"/>
              </a:rPr>
              <a:t>EIMC to </a:t>
            </a:r>
            <a:r>
              <a:rPr lang="en-GB" altLang="en-US" sz="2400" dirty="0">
                <a:solidFill>
                  <a:schemeClr val="bg1"/>
                </a:solidFill>
                <a:latin typeface="Arial" panose="020B0604020202020204" pitchFamily="34" charset="0"/>
                <a:cs typeface="Arial" panose="020B0604020202020204" pitchFamily="34" charset="0"/>
              </a:rPr>
              <a:t>others </a:t>
            </a:r>
            <a:r>
              <a:rPr lang="en-GB" altLang="en-US" sz="2400" dirty="0" smtClean="0">
                <a:solidFill>
                  <a:schemeClr val="bg1"/>
                </a:solidFill>
                <a:latin typeface="Arial" panose="020B0604020202020204" pitchFamily="34" charset="0"/>
                <a:cs typeface="Arial" panose="020B0604020202020204" pitchFamily="34" charset="0"/>
              </a:rPr>
              <a:t>parents (</a:t>
            </a:r>
            <a:r>
              <a:rPr lang="en-GB" altLang="en-US" sz="2400" dirty="0">
                <a:solidFill>
                  <a:schemeClr val="bg1"/>
                </a:solidFill>
                <a:latin typeface="Arial" panose="020B0604020202020204" pitchFamily="34" charset="0"/>
                <a:cs typeface="Arial" panose="020B0604020202020204" pitchFamily="34" charset="0"/>
              </a:rPr>
              <a:t>neighbours and friends)</a:t>
            </a:r>
          </a:p>
          <a:p>
            <a:pPr>
              <a:lnSpc>
                <a:spcPct val="150000"/>
              </a:lnSpc>
            </a:pPr>
            <a:r>
              <a:rPr lang="en-GB" altLang="en-US" sz="2400" dirty="0" smtClean="0">
                <a:solidFill>
                  <a:schemeClr val="bg1"/>
                </a:solidFill>
                <a:latin typeface="Arial" panose="020B0604020202020204" pitchFamily="34" charset="0"/>
                <a:cs typeface="Arial" panose="020B0604020202020204" pitchFamily="34" charset="0"/>
              </a:rPr>
              <a:t>No   post-operative infection observed</a:t>
            </a:r>
            <a:endParaRPr lang="en-GB" altLang="en-US" sz="2400" dirty="0">
              <a:solidFill>
                <a:schemeClr val="bg1"/>
              </a:solidFill>
              <a:latin typeface="Arial" panose="020B0604020202020204" pitchFamily="34" charset="0"/>
              <a:cs typeface="Arial" panose="020B0604020202020204" pitchFamily="34" charset="0"/>
            </a:endParaRPr>
          </a:p>
          <a:p>
            <a:endParaRPr lang="en-GB" altLang="en-US" sz="3300" dirty="0">
              <a:solidFill>
                <a:schemeClr val="bg1"/>
              </a:solidFill>
              <a:latin typeface="Arial" panose="020B0604020202020204" pitchFamily="34" charset="0"/>
              <a:cs typeface="Arial" panose="020B0604020202020204" pitchFamily="34" charset="0"/>
            </a:endParaRPr>
          </a:p>
          <a:p>
            <a:pPr>
              <a:buFont typeface="Wingdings" pitchFamily="2" charset="2"/>
              <a:buChar char="Ø"/>
            </a:pPr>
            <a:endParaRPr lang="en-GB" altLang="en-US" sz="3300" dirty="0">
              <a:solidFill>
                <a:schemeClr val="bg1"/>
              </a:solidFill>
              <a:latin typeface="Arial" panose="020B0604020202020204" pitchFamily="34" charset="0"/>
              <a:cs typeface="Arial" panose="020B0604020202020204" pitchFamily="34" charset="0"/>
            </a:endParaRPr>
          </a:p>
          <a:p>
            <a:pPr>
              <a:buFont typeface="Wingdings" pitchFamily="2" charset="2"/>
              <a:buChar char="Ø"/>
            </a:pPr>
            <a:endParaRPr lang="en-GB" altLang="en-US" dirty="0">
              <a:solidFill>
                <a:schemeClr val="bg1"/>
              </a:solidFill>
            </a:endParaRPr>
          </a:p>
          <a:p>
            <a:endParaRPr lang="en-US" dirty="0"/>
          </a:p>
        </p:txBody>
      </p:sp>
      <p:sp>
        <p:nvSpPr>
          <p:cNvPr id="4" name="Slide Number Placeholder 3"/>
          <p:cNvSpPr>
            <a:spLocks noGrp="1"/>
          </p:cNvSpPr>
          <p:nvPr>
            <p:ph type="sldNum" sz="quarter" idx="12"/>
          </p:nvPr>
        </p:nvSpPr>
        <p:spPr/>
        <p:txBody>
          <a:bodyPr/>
          <a:lstStyle/>
          <a:p>
            <a:fld id="{95CC3AD9-863A-44FA-933C-E20D3D8C6920}" type="slidenum">
              <a:rPr lang="en-US" smtClean="0"/>
              <a:pPr/>
              <a:t>12</a:t>
            </a:fld>
            <a:endParaRPr lang="en-US"/>
          </a:p>
        </p:txBody>
      </p:sp>
    </p:spTree>
    <p:extLst>
      <p:ext uri="{BB962C8B-B14F-4D97-AF65-F5344CB8AC3E}">
        <p14:creationId xmlns="" xmlns:p14="http://schemas.microsoft.com/office/powerpoint/2010/main" val="1361082146"/>
      </p:ext>
    </p:extLst>
  </p:cSld>
  <p:clrMapOvr>
    <a:masterClrMapping/>
  </p:clrMapOvr>
  <p:transition advTm="16">
    <p:wheel spokes="3"/>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b="1" dirty="0" smtClean="0">
                <a:solidFill>
                  <a:srgbClr val="FFFF00"/>
                </a:solidFill>
                <a:latin typeface="Arial" pitchFamily="34" charset="0"/>
                <a:cs typeface="Arial" pitchFamily="34" charset="0"/>
              </a:rPr>
              <a:t>Lessons learnt</a:t>
            </a:r>
            <a:br>
              <a:rPr lang="en-US" sz="4000" b="1" dirty="0" smtClean="0">
                <a:solidFill>
                  <a:srgbClr val="FFFF00"/>
                </a:solidFill>
                <a:latin typeface="Arial" pitchFamily="34" charset="0"/>
                <a:cs typeface="Arial" pitchFamily="34" charset="0"/>
              </a:rPr>
            </a:br>
            <a:endParaRPr lang="en-US" sz="4000" b="1" dirty="0">
              <a:solidFill>
                <a:srgbClr val="FFFF00"/>
              </a:solidFill>
              <a:latin typeface="Arial" pitchFamily="34" charset="0"/>
              <a:cs typeface="Arial" pitchFamily="34" charset="0"/>
            </a:endParaRPr>
          </a:p>
        </p:txBody>
      </p:sp>
      <p:sp>
        <p:nvSpPr>
          <p:cNvPr id="5" name="Slide Number Placeholder 4"/>
          <p:cNvSpPr>
            <a:spLocks noGrp="1"/>
          </p:cNvSpPr>
          <p:nvPr>
            <p:ph type="sldNum" sz="quarter" idx="12"/>
          </p:nvPr>
        </p:nvSpPr>
        <p:spPr/>
        <p:txBody>
          <a:bodyPr/>
          <a:lstStyle/>
          <a:p>
            <a:fld id="{95CC3AD9-863A-44FA-933C-E20D3D8C6920}" type="slidenum">
              <a:rPr lang="en-US" smtClean="0"/>
              <a:pPr/>
              <a:t>13</a:t>
            </a:fld>
            <a:endParaRPr lang="en-US"/>
          </a:p>
        </p:txBody>
      </p:sp>
      <p:sp>
        <p:nvSpPr>
          <p:cNvPr id="7" name="Content Placeholder 6"/>
          <p:cNvSpPr>
            <a:spLocks noGrp="1"/>
          </p:cNvSpPr>
          <p:nvPr>
            <p:ph idx="1"/>
          </p:nvPr>
        </p:nvSpPr>
        <p:spPr>
          <a:xfrm>
            <a:off x="381000" y="914400"/>
            <a:ext cx="8534400" cy="4983163"/>
          </a:xfrm>
        </p:spPr>
        <p:txBody>
          <a:bodyPr>
            <a:noAutofit/>
          </a:bodyPr>
          <a:lstStyle/>
          <a:p>
            <a:pPr>
              <a:lnSpc>
                <a:spcPct val="150000"/>
              </a:lnSpc>
            </a:pPr>
            <a:r>
              <a:rPr lang="en-GB" altLang="en-US" sz="2400" dirty="0" smtClean="0">
                <a:solidFill>
                  <a:schemeClr val="bg1"/>
                </a:solidFill>
                <a:latin typeface="Arial" panose="020B0604020202020204" pitchFamily="34" charset="0"/>
                <a:cs typeface="Arial" panose="020B0604020202020204" pitchFamily="34" charset="0"/>
              </a:rPr>
              <a:t>Need of health care providers  with experience in surgical procedures</a:t>
            </a:r>
          </a:p>
          <a:p>
            <a:pPr>
              <a:lnSpc>
                <a:spcPct val="150000"/>
              </a:lnSpc>
            </a:pPr>
            <a:r>
              <a:rPr lang="en-GB" altLang="en-US" sz="2400" dirty="0" smtClean="0">
                <a:solidFill>
                  <a:schemeClr val="bg1"/>
                </a:solidFill>
                <a:latin typeface="Arial" panose="020B0604020202020204" pitchFamily="34" charset="0"/>
                <a:cs typeface="Arial" panose="020B0604020202020204" pitchFamily="34" charset="0"/>
              </a:rPr>
              <a:t>There is a need to increase the duration of training from 3 to 5 days</a:t>
            </a:r>
          </a:p>
          <a:p>
            <a:pPr>
              <a:lnSpc>
                <a:spcPct val="150000"/>
              </a:lnSpc>
            </a:pPr>
            <a:r>
              <a:rPr lang="en-US" sz="2400" dirty="0" smtClean="0">
                <a:solidFill>
                  <a:schemeClr val="bg1"/>
                </a:solidFill>
                <a:latin typeface="Arial" panose="020B0604020202020204" pitchFamily="34" charset="0"/>
                <a:cs typeface="Arial" panose="020B0604020202020204" pitchFamily="34" charset="0"/>
              </a:rPr>
              <a:t>All health care providers selected for EIMC will be certified by the team of trainers before starting to provide EIMC services </a:t>
            </a:r>
          </a:p>
          <a:p>
            <a:pPr>
              <a:lnSpc>
                <a:spcPct val="150000"/>
              </a:lnSpc>
            </a:pPr>
            <a:r>
              <a:rPr lang="en-US" sz="2400" dirty="0" smtClean="0">
                <a:solidFill>
                  <a:schemeClr val="bg1"/>
                </a:solidFill>
                <a:latin typeface="Arial" panose="020B0604020202020204" pitchFamily="34" charset="0"/>
                <a:cs typeface="Arial" panose="020B0604020202020204" pitchFamily="34" charset="0"/>
              </a:rPr>
              <a:t>Facilitate skill acquisition infant models will be required for trainees to have more practice on models before applying on clients </a:t>
            </a:r>
            <a:endParaRPr lang="en-GB" altLang="en-US" sz="2400" dirty="0" smtClean="0">
              <a:solidFill>
                <a:schemeClr val="bg1"/>
              </a:solidFill>
              <a:latin typeface="Arial" panose="020B0604020202020204" pitchFamily="34" charset="0"/>
              <a:cs typeface="Arial" panose="020B0604020202020204" pitchFamily="34" charset="0"/>
            </a:endParaRPr>
          </a:p>
          <a:p>
            <a:endParaRPr lang="en-GB" altLang="en-US" sz="2400" dirty="0" smtClean="0">
              <a:latin typeface="Arial" panose="020B0604020202020204" pitchFamily="34" charset="0"/>
              <a:cs typeface="Arial" panose="020B0604020202020204" pitchFamily="34" charset="0"/>
            </a:endParaRPr>
          </a:p>
          <a:p>
            <a:endParaRPr lang="en-GB" altLang="en-US" sz="2400" dirty="0" smtClean="0">
              <a:latin typeface="Arial" panose="020B0604020202020204" pitchFamily="34" charset="0"/>
              <a:cs typeface="Arial" panose="020B0604020202020204" pitchFamily="34" charset="0"/>
            </a:endParaRPr>
          </a:p>
          <a:p>
            <a:pPr>
              <a:buNone/>
            </a:pPr>
            <a:endParaRPr lang="en-US" sz="2400" dirty="0"/>
          </a:p>
        </p:txBody>
      </p:sp>
    </p:spTree>
  </p:cSld>
  <p:clrMapOvr>
    <a:masterClrMapping/>
  </p:clrMapOvr>
  <p:transition advTm="16">
    <p:wheel spokes="3"/>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b="1" dirty="0" smtClean="0">
                <a:solidFill>
                  <a:srgbClr val="FFFF00"/>
                </a:solidFill>
                <a:latin typeface="Arial" pitchFamily="34" charset="0"/>
                <a:cs typeface="Arial" pitchFamily="34" charset="0"/>
              </a:rPr>
              <a:t>Conclusion and recommendations</a:t>
            </a:r>
            <a:br>
              <a:rPr lang="en-US" sz="4000" b="1" dirty="0" smtClean="0">
                <a:solidFill>
                  <a:srgbClr val="FFFF00"/>
                </a:solidFill>
                <a:latin typeface="Arial" pitchFamily="34" charset="0"/>
                <a:cs typeface="Arial" pitchFamily="34" charset="0"/>
              </a:rPr>
            </a:br>
            <a:endParaRPr lang="en-US" sz="4000" b="1" dirty="0">
              <a:solidFill>
                <a:srgbClr val="FFFF00"/>
              </a:solidFill>
              <a:latin typeface="Arial" pitchFamily="34" charset="0"/>
              <a:cs typeface="Arial" pitchFamily="34" charset="0"/>
            </a:endParaRPr>
          </a:p>
        </p:txBody>
      </p:sp>
      <p:sp>
        <p:nvSpPr>
          <p:cNvPr id="5" name="Slide Number Placeholder 4"/>
          <p:cNvSpPr>
            <a:spLocks noGrp="1"/>
          </p:cNvSpPr>
          <p:nvPr>
            <p:ph type="sldNum" sz="quarter" idx="12"/>
          </p:nvPr>
        </p:nvSpPr>
        <p:spPr/>
        <p:txBody>
          <a:bodyPr/>
          <a:lstStyle/>
          <a:p>
            <a:fld id="{95CC3AD9-863A-44FA-933C-E20D3D8C6920}" type="slidenum">
              <a:rPr lang="en-US" smtClean="0"/>
              <a:pPr/>
              <a:t>14</a:t>
            </a:fld>
            <a:endParaRPr lang="en-US"/>
          </a:p>
        </p:txBody>
      </p:sp>
      <p:sp>
        <p:nvSpPr>
          <p:cNvPr id="7" name="Content Placeholder 6"/>
          <p:cNvSpPr>
            <a:spLocks noGrp="1"/>
          </p:cNvSpPr>
          <p:nvPr>
            <p:ph idx="1"/>
          </p:nvPr>
        </p:nvSpPr>
        <p:spPr>
          <a:xfrm>
            <a:off x="457200" y="1143000"/>
            <a:ext cx="8229600" cy="4983163"/>
          </a:xfrm>
        </p:spPr>
        <p:txBody>
          <a:bodyPr>
            <a:normAutofit fontScale="85000" lnSpcReduction="10000"/>
          </a:bodyPr>
          <a:lstStyle/>
          <a:p>
            <a:pPr>
              <a:buFont typeface="Wingdings" pitchFamily="2" charset="2"/>
              <a:buChar char="ü"/>
            </a:pPr>
            <a:r>
              <a:rPr lang="en-US" sz="3400" dirty="0" smtClean="0">
                <a:solidFill>
                  <a:schemeClr val="bg1"/>
                </a:solidFill>
              </a:rPr>
              <a:t>Integration of newborn male circumcision in MNCH setting is feasible</a:t>
            </a:r>
          </a:p>
          <a:p>
            <a:pPr>
              <a:buFont typeface="Wingdings" pitchFamily="2" charset="2"/>
              <a:buChar char="ü"/>
              <a:defRPr/>
            </a:pPr>
            <a:r>
              <a:rPr lang="en-US" sz="3400" dirty="0" smtClean="0">
                <a:solidFill>
                  <a:schemeClr val="bg1"/>
                </a:solidFill>
              </a:rPr>
              <a:t>Parents would prefer their infants to be circumcised at early age</a:t>
            </a:r>
          </a:p>
          <a:p>
            <a:pPr>
              <a:buFont typeface="Wingdings" pitchFamily="2" charset="2"/>
              <a:buChar char="ü"/>
              <a:defRPr/>
            </a:pPr>
            <a:r>
              <a:rPr lang="en-US" sz="3400" dirty="0" smtClean="0">
                <a:solidFill>
                  <a:schemeClr val="bg1"/>
                </a:solidFill>
              </a:rPr>
              <a:t>Continuous quality improvement strategies such as reaching pregnant women and their partners are critical for increasing uptake of EIMC services</a:t>
            </a:r>
          </a:p>
          <a:p>
            <a:pPr>
              <a:buNone/>
              <a:defRPr/>
            </a:pPr>
            <a:endParaRPr lang="en-US" sz="3400" dirty="0" smtClean="0">
              <a:solidFill>
                <a:schemeClr val="bg1"/>
              </a:solidFill>
            </a:endParaRPr>
          </a:p>
          <a:p>
            <a:pPr>
              <a:buFont typeface="Wingdings" pitchFamily="2" charset="2"/>
              <a:buChar char="ü"/>
            </a:pPr>
            <a:r>
              <a:rPr lang="en-US" sz="3400" dirty="0" smtClean="0">
                <a:solidFill>
                  <a:schemeClr val="bg1"/>
                </a:solidFill>
              </a:rPr>
              <a:t>Surgical experienced health providers ,use of penis model and  supervision are key factors to minimize adverse events during EIMC</a:t>
            </a:r>
            <a:endParaRPr lang="en-GB" altLang="en-US" sz="3400" dirty="0" smtClean="0">
              <a:solidFill>
                <a:schemeClr val="bg1"/>
              </a:solidFill>
            </a:endParaRPr>
          </a:p>
          <a:p>
            <a:pPr>
              <a:buFont typeface="Wingdings" pitchFamily="2" charset="2"/>
              <a:buChar char="Ø"/>
            </a:pPr>
            <a:endParaRPr lang="en-GB" altLang="en-US" dirty="0" smtClean="0"/>
          </a:p>
          <a:p>
            <a:pPr>
              <a:buNone/>
            </a:pPr>
            <a:endParaRPr lang="en-GB" altLang="en-US" dirty="0" smtClean="0"/>
          </a:p>
          <a:p>
            <a:pPr>
              <a:buNone/>
            </a:pPr>
            <a:endParaRPr lang="en-US" dirty="0"/>
          </a:p>
        </p:txBody>
      </p:sp>
    </p:spTree>
  </p:cSld>
  <p:clrMapOvr>
    <a:masterClrMapping/>
  </p:clrMapOvr>
  <p:transition advTm="16">
    <p:wheel spokes="3"/>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solidFill>
                  <a:srgbClr val="FFFF00"/>
                </a:solidFill>
                <a:latin typeface="Arial" pitchFamily="34" charset="0"/>
                <a:cs typeface="Arial" pitchFamily="34" charset="0"/>
              </a:rPr>
              <a:t>Acknowledgement</a:t>
            </a:r>
            <a:endParaRPr lang="en-US" dirty="0"/>
          </a:p>
        </p:txBody>
      </p:sp>
      <p:sp>
        <p:nvSpPr>
          <p:cNvPr id="3" name="Content Placeholder 2"/>
          <p:cNvSpPr>
            <a:spLocks noGrp="1"/>
          </p:cNvSpPr>
          <p:nvPr>
            <p:ph idx="1"/>
          </p:nvPr>
        </p:nvSpPr>
        <p:spPr/>
        <p:txBody>
          <a:bodyPr>
            <a:normAutofit/>
          </a:bodyPr>
          <a:lstStyle/>
          <a:p>
            <a:pPr marL="0" indent="0">
              <a:buFont typeface="Wingdings" pitchFamily="2" charset="2"/>
              <a:buChar char="Ø"/>
            </a:pPr>
            <a:r>
              <a:rPr lang="en-US" dirty="0" smtClean="0">
                <a:solidFill>
                  <a:schemeClr val="bg1"/>
                </a:solidFill>
              </a:rPr>
              <a:t>  I would like to acknowledge the Government of Rwanda for initiating EIMC program.</a:t>
            </a:r>
          </a:p>
          <a:p>
            <a:pPr marL="0" indent="0">
              <a:buNone/>
            </a:pPr>
            <a:endParaRPr lang="en-US" dirty="0" smtClean="0">
              <a:solidFill>
                <a:schemeClr val="bg1"/>
              </a:solidFill>
            </a:endParaRPr>
          </a:p>
          <a:p>
            <a:pPr marL="0" indent="0">
              <a:buFont typeface="Wingdings" pitchFamily="2" charset="2"/>
              <a:buChar char="Ø"/>
            </a:pPr>
            <a:r>
              <a:rPr lang="en-US" dirty="0" smtClean="0">
                <a:solidFill>
                  <a:schemeClr val="bg1"/>
                </a:solidFill>
              </a:rPr>
              <a:t> My deep appreciations  go to the parents of circumcised children, Community Health Workers, health care providers  and colleagues who gave their support to make this first implementation of EIMC  successful in Rwanda.</a:t>
            </a:r>
          </a:p>
          <a:p>
            <a:pPr marL="0" indent="0">
              <a:buNone/>
            </a:pPr>
            <a:endParaRPr lang="en-US" dirty="0"/>
          </a:p>
          <a:p>
            <a:pPr marL="0" indent="0">
              <a:buNone/>
            </a:pPr>
            <a:endParaRPr lang="en-US" dirty="0" smtClean="0"/>
          </a:p>
        </p:txBody>
      </p:sp>
      <p:sp>
        <p:nvSpPr>
          <p:cNvPr id="4" name="Slide Number Placeholder 3"/>
          <p:cNvSpPr>
            <a:spLocks noGrp="1"/>
          </p:cNvSpPr>
          <p:nvPr>
            <p:ph type="sldNum" sz="quarter" idx="12"/>
          </p:nvPr>
        </p:nvSpPr>
        <p:spPr/>
        <p:txBody>
          <a:bodyPr/>
          <a:lstStyle/>
          <a:p>
            <a:fld id="{95CC3AD9-863A-44FA-933C-E20D3D8C6920}" type="slidenum">
              <a:rPr lang="en-US" smtClean="0"/>
              <a:pPr/>
              <a:t>15</a:t>
            </a:fld>
            <a:endParaRPr lang="en-US"/>
          </a:p>
        </p:txBody>
      </p:sp>
    </p:spTree>
    <p:extLst>
      <p:ext uri="{BB962C8B-B14F-4D97-AF65-F5344CB8AC3E}">
        <p14:creationId xmlns="" xmlns:p14="http://schemas.microsoft.com/office/powerpoint/2010/main" val="3217631089"/>
      </p:ext>
    </p:extLst>
  </p:cSld>
  <p:clrMapOvr>
    <a:masterClrMapping/>
  </p:clrMapOvr>
  <p:transition advTm="16">
    <p:wheel spokes="3"/>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9600" dirty="0" smtClean="0">
                <a:solidFill>
                  <a:srgbClr val="FFFF00"/>
                </a:solidFill>
                <a:latin typeface="Arial" pitchFamily="34" charset="0"/>
                <a:cs typeface="Arial" pitchFamily="34" charset="0"/>
              </a:rPr>
              <a:t>THANK YOU</a:t>
            </a:r>
            <a:endParaRPr lang="en-US" sz="9600" dirty="0">
              <a:solidFill>
                <a:srgbClr val="FFFF00"/>
              </a:solidFill>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95CC3AD9-863A-44FA-933C-E20D3D8C6920}" type="slidenum">
              <a:rPr lang="en-US" smtClean="0"/>
              <a:pPr/>
              <a:t>16</a:t>
            </a:fld>
            <a:endParaRPr lang="en-US"/>
          </a:p>
        </p:txBody>
      </p:sp>
      <p:pic>
        <p:nvPicPr>
          <p:cNvPr id="5" name="Picture 2"/>
          <p:cNvPicPr>
            <a:picLocks noGrp="1" noChangeAspect="1" noChangeArrowheads="1"/>
          </p:cNvPicPr>
          <p:nvPr>
            <p:ph idx="1"/>
          </p:nvPr>
        </p:nvPicPr>
        <p:blipFill>
          <a:blip r:embed="rId2"/>
          <a:srcRect/>
          <a:stretch>
            <a:fillRect/>
          </a:stretch>
        </p:blipFill>
        <p:spPr bwMode="auto">
          <a:xfrm>
            <a:off x="2195512" y="2091531"/>
            <a:ext cx="4752975" cy="3543300"/>
          </a:xfrm>
          <a:prstGeom prst="rect">
            <a:avLst/>
          </a:prstGeom>
          <a:noFill/>
          <a:ln w="9525">
            <a:noFill/>
            <a:miter lim="800000"/>
            <a:headEnd/>
            <a:tailEnd/>
          </a:ln>
          <a:effectLst/>
        </p:spPr>
      </p:pic>
    </p:spTree>
  </p:cSld>
  <p:clrMapOvr>
    <a:masterClrMapping/>
  </p:clrMapOvr>
  <p:transition advTm="16">
    <p:wheel spokes="3"/>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8030</TotalTime>
  <Words>1072</Words>
  <Application>Microsoft Office PowerPoint</Application>
  <PresentationFormat>On-screen Show (4:3)</PresentationFormat>
  <Paragraphs>146</Paragraphs>
  <Slides>16</Slides>
  <Notes>9</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Slide 1</vt:lpstr>
      <vt:lpstr>Outline of the Presentation</vt:lpstr>
      <vt:lpstr>Slide 3</vt:lpstr>
      <vt:lpstr>Introduction to Early Infant Male Circumcision (EIMC)</vt:lpstr>
      <vt:lpstr>  Objectives   </vt:lpstr>
      <vt:lpstr>Slide 6</vt:lpstr>
      <vt:lpstr>Slide 7</vt:lpstr>
      <vt:lpstr>Slide 8</vt:lpstr>
      <vt:lpstr>Performing the procedure /technique</vt:lpstr>
      <vt:lpstr>Outcome of the training</vt:lpstr>
      <vt:lpstr>Monitoring and Evaluation</vt:lpstr>
      <vt:lpstr>Results of monitoring and Evaluation</vt:lpstr>
      <vt:lpstr>Lessons learnt </vt:lpstr>
      <vt:lpstr>Conclusion and recommendations </vt:lpstr>
      <vt:lpstr>Acknowledgement</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kchaste</dc:creator>
  <cp:lastModifiedBy>Rugira_Eugene</cp:lastModifiedBy>
  <cp:revision>316</cp:revision>
  <dcterms:created xsi:type="dcterms:W3CDTF">2011-05-31T13:44:24Z</dcterms:created>
  <dcterms:modified xsi:type="dcterms:W3CDTF">2015-12-09T13:49:52Z</dcterms:modified>
</cp:coreProperties>
</file>