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889" r:id="rId2"/>
  </p:sldMasterIdLst>
  <p:notesMasterIdLst>
    <p:notesMasterId r:id="rId37"/>
  </p:notesMasterIdLst>
  <p:sldIdLst>
    <p:sldId id="256" r:id="rId3"/>
    <p:sldId id="424" r:id="rId4"/>
    <p:sldId id="258" r:id="rId5"/>
    <p:sldId id="403" r:id="rId6"/>
    <p:sldId id="404" r:id="rId7"/>
    <p:sldId id="409" r:id="rId8"/>
    <p:sldId id="410" r:id="rId9"/>
    <p:sldId id="420" r:id="rId10"/>
    <p:sldId id="421" r:id="rId11"/>
    <p:sldId id="406" r:id="rId12"/>
    <p:sldId id="407" r:id="rId13"/>
    <p:sldId id="411" r:id="rId14"/>
    <p:sldId id="422" r:id="rId15"/>
    <p:sldId id="428" r:id="rId16"/>
    <p:sldId id="429" r:id="rId17"/>
    <p:sldId id="430" r:id="rId18"/>
    <p:sldId id="412" r:id="rId19"/>
    <p:sldId id="431" r:id="rId20"/>
    <p:sldId id="423" r:id="rId21"/>
    <p:sldId id="433" r:id="rId22"/>
    <p:sldId id="432" r:id="rId23"/>
    <p:sldId id="427" r:id="rId24"/>
    <p:sldId id="426" r:id="rId25"/>
    <p:sldId id="419" r:id="rId26"/>
    <p:sldId id="415" r:id="rId27"/>
    <p:sldId id="437" r:id="rId28"/>
    <p:sldId id="439" r:id="rId29"/>
    <p:sldId id="436" r:id="rId30"/>
    <p:sldId id="435" r:id="rId31"/>
    <p:sldId id="416" r:id="rId32"/>
    <p:sldId id="418" r:id="rId33"/>
    <p:sldId id="438" r:id="rId34"/>
    <p:sldId id="402" r:id="rId35"/>
    <p:sldId id="360" r:id="rId36"/>
  </p:sldIdLst>
  <p:sldSz cx="9144000" cy="6858000" type="screen4x3"/>
  <p:notesSz cx="6858000" cy="9144000"/>
  <p:defaultTextStyle>
    <a:defPPr>
      <a:defRPr lang="en-US"/>
    </a:defPPr>
    <a:lvl1pPr marL="0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1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2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2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3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83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63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43" algn="l" defTabSz="91436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62" autoAdjust="0"/>
  </p:normalViewPr>
  <p:slideViewPr>
    <p:cSldViewPr>
      <p:cViewPr>
        <p:scale>
          <a:sx n="50" d="100"/>
          <a:sy n="50" d="100"/>
        </p:scale>
        <p:origin x="-131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2D68D-1D31-4300-B1FE-67BCBF761958}" type="datetimeFigureOut">
              <a:rPr lang="en-PH" smtClean="0"/>
              <a:t>4/27/2016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06CE3-1A62-479F-A681-502FF5297A5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4323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9657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01336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01336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901336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566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5663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5663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5663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5663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19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24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25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26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27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30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31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look</a:t>
            </a:r>
            <a:r>
              <a:rPr lang="en-US" baseline="0" dirty="0" smtClean="0"/>
              <a:t> at the Histopathology and CT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32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5028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06CE3-1A62-479F-A681-502FF5297A50}" type="slidenum">
              <a:rPr lang="en-PH" smtClean="0"/>
              <a:t>33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5566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86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</p:sldLayoutIdLst>
  <p:transition>
    <p:wipe dir="r"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</p:sldLayoutIdLst>
  <p:transition>
    <p:wipe dir="r"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306" y="4803230"/>
            <a:ext cx="6934200" cy="23715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>
                <a:solidFill>
                  <a:schemeClr val="accent1"/>
                </a:solidFill>
              </a:rPr>
              <a:t>Charles P. Sia, DMD, PDipDS (OS), MDS (OMS</a:t>
            </a:r>
            <a:r>
              <a:rPr lang="en-US" sz="2800" dirty="0" smtClean="0">
                <a:solidFill>
                  <a:schemeClr val="accent1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endParaRPr lang="en-US" sz="1100" i="1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200" i="1" dirty="0" smtClean="0">
                <a:solidFill>
                  <a:schemeClr val="accent1"/>
                </a:solidFill>
              </a:rPr>
              <a:t>Department of Oral and Maxillofacial Surgery</a:t>
            </a:r>
          </a:p>
          <a:p>
            <a:pPr>
              <a:lnSpc>
                <a:spcPct val="100000"/>
              </a:lnSpc>
            </a:pPr>
            <a:r>
              <a:rPr lang="en-US" sz="2200" i="1" dirty="0" smtClean="0">
                <a:solidFill>
                  <a:schemeClr val="accent1"/>
                </a:solidFill>
              </a:rPr>
              <a:t>Gullas Medical Center</a:t>
            </a:r>
          </a:p>
          <a:p>
            <a:pPr>
              <a:lnSpc>
                <a:spcPct val="100000"/>
              </a:lnSpc>
            </a:pPr>
            <a:r>
              <a:rPr lang="en-US" sz="2200" i="1" dirty="0" smtClean="0">
                <a:solidFill>
                  <a:schemeClr val="accent1"/>
                </a:solidFill>
              </a:rPr>
              <a:t>University of the Visayas, Philippines</a:t>
            </a:r>
          </a:p>
          <a:p>
            <a:pPr>
              <a:lnSpc>
                <a:spcPct val="100000"/>
              </a:lnSpc>
            </a:pPr>
            <a:endParaRPr lang="en-US" sz="2400" dirty="0" smtClean="0">
              <a:solidFill>
                <a:schemeClr val="accent1"/>
              </a:solidFill>
            </a:endParaRPr>
          </a:p>
        </p:txBody>
      </p:sp>
      <p:pic>
        <p:nvPicPr>
          <p:cNvPr id="1026" name="Picture 2" descr="C:\Users\xS\Pictures\CHH Logo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506" y="5693036"/>
            <a:ext cx="867424" cy="86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xS\Pictures\VGMH Seal 00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476393"/>
            <a:ext cx="1006101" cy="131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xS\Pictures\Presentation Images\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9" t="26673" b="16072"/>
          <a:stretch/>
        </p:blipFill>
        <p:spPr bwMode="auto">
          <a:xfrm>
            <a:off x="-228600" y="762000"/>
            <a:ext cx="3472912" cy="372949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889645"/>
            <a:ext cx="7681913" cy="1523495"/>
          </a:xfrm>
        </p:spPr>
        <p:txBody>
          <a:bodyPr/>
          <a:lstStyle/>
          <a:p>
            <a:pPr algn="ctr"/>
            <a:r>
              <a:rPr lang="en-US" dirty="0" smtClean="0"/>
              <a:t>Conservative protocol 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 err="1" smtClean="0"/>
              <a:t>Ameloblastoma</a:t>
            </a:r>
            <a:r>
              <a:rPr lang="en-US" dirty="0" smtClean="0"/>
              <a:t/>
            </a:r>
            <a:br>
              <a:rPr lang="en-US" dirty="0" smtClean="0"/>
            </a:br>
            <a:endParaRPr lang="en-PH" dirty="0"/>
          </a:p>
        </p:txBody>
      </p:sp>
      <p:pic>
        <p:nvPicPr>
          <p:cNvPr id="1030" name="Picture 6" descr="C:\Users\xS\Pictures\St. Luke'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014" y="5105471"/>
            <a:ext cx="900437" cy="88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3714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754" y="762000"/>
            <a:ext cx="9654153" cy="5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309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Standard treatment modalities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5318379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Cystic</a:t>
            </a:r>
          </a:p>
          <a:p>
            <a:r>
              <a:rPr lang="en-US" dirty="0" smtClean="0"/>
              <a:t>Enucleation + modalities </a:t>
            </a:r>
            <a:endParaRPr lang="en-US" dirty="0" smtClean="0"/>
          </a:p>
          <a:p>
            <a:r>
              <a:rPr lang="en-US" dirty="0"/>
              <a:t>Resection with </a:t>
            </a:r>
            <a:r>
              <a:rPr lang="en-US" dirty="0" smtClean="0"/>
              <a:t>margins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Solid</a:t>
            </a:r>
            <a:endParaRPr lang="en-US" dirty="0"/>
          </a:p>
          <a:p>
            <a:r>
              <a:rPr lang="en-US" dirty="0" smtClean="0"/>
              <a:t>Segmental resection + reconstruction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Peripheral</a:t>
            </a:r>
            <a:endParaRPr lang="en-US" dirty="0"/>
          </a:p>
          <a:p>
            <a:r>
              <a:rPr lang="en-US" dirty="0" smtClean="0"/>
              <a:t>Resection with </a:t>
            </a:r>
            <a:r>
              <a:rPr lang="en-US" dirty="0" smtClean="0"/>
              <a:t>margins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410450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Literature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776692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Cystic</a:t>
            </a:r>
          </a:p>
          <a:p>
            <a:r>
              <a:rPr lang="en-US" dirty="0" smtClean="0"/>
              <a:t>20% - 40%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Solid, </a:t>
            </a:r>
            <a:r>
              <a:rPr lang="en-US" dirty="0" err="1" smtClean="0"/>
              <a:t>Multilocular</a:t>
            </a:r>
            <a:endParaRPr lang="en-US" dirty="0"/>
          </a:p>
          <a:p>
            <a:r>
              <a:rPr lang="en-US" dirty="0" smtClean="0"/>
              <a:t>60% - 90%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Peripheral</a:t>
            </a:r>
            <a:endParaRPr lang="en-US" dirty="0"/>
          </a:p>
          <a:p>
            <a:r>
              <a:rPr lang="en-US" dirty="0" smtClean="0"/>
              <a:t>15%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 descr="C:\Users\xS\Desktop\Practice\Patients\AMELOBLASTOMA Peter Pamaylaon\AMELO Peter Pamayla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191000" y="685800"/>
            <a:ext cx="5457825" cy="580072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21987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Other modalities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01097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Peripheral </a:t>
            </a:r>
            <a:r>
              <a:rPr lang="en-US" dirty="0" err="1" smtClean="0"/>
              <a:t>ostectomy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Cryosurgery</a:t>
            </a:r>
          </a:p>
          <a:p>
            <a:pPr>
              <a:lnSpc>
                <a:spcPct val="150000"/>
              </a:lnSpc>
            </a:pPr>
            <a:r>
              <a:rPr lang="en-US" dirty="0" err="1" smtClean="0"/>
              <a:t>Carnoy’s</a:t>
            </a:r>
            <a:r>
              <a:rPr lang="en-US" dirty="0" smtClean="0"/>
              <a:t> solution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Radiotherapy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Staged surgical treatment</a:t>
            </a:r>
          </a:p>
        </p:txBody>
      </p:sp>
      <p:pic>
        <p:nvPicPr>
          <p:cNvPr id="3074" name="Picture 2" descr="C:\Users\xS\Desktop\Practice\Patients\AMELOBLASTOMA Peter Pamaylaon\IMG_24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2800" y="-822960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xS\Desktop\Practice\Patients\AMELOBLASTOMA Peter Pamaylaon\IMG_24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6096000" cy="4572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7492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r>
              <a:rPr lang="en-US" i="1" u="sng" dirty="0"/>
              <a:t>C</a:t>
            </a:r>
            <a:r>
              <a:rPr lang="en-US" i="1" u="sng" dirty="0" smtClean="0"/>
              <a:t>onservative protocols done</a:t>
            </a:r>
            <a:endParaRPr lang="en-PH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6155531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Enucleation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Enucleation, peripheral </a:t>
            </a:r>
            <a:r>
              <a:rPr lang="en-US" dirty="0" err="1" smtClean="0"/>
              <a:t>ostectomy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Enucleation, p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eripheral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</a:rPr>
              <a:t>ostectomy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Carnoy’s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Solution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Enucleation,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peripheral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ostectomy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5% 5FU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0788446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r>
              <a:rPr lang="en-US" i="1" u="sng" dirty="0" smtClean="0"/>
              <a:t>Current treatment modalities done</a:t>
            </a:r>
            <a:endParaRPr lang="en-PH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5860066"/>
          </a:xfrm>
        </p:spPr>
        <p:txBody>
          <a:bodyPr/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No treatment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Resection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Resection, reconstruction plate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Resection, Free </a:t>
            </a:r>
            <a:r>
              <a:rPr lang="en-US" dirty="0" smtClean="0"/>
              <a:t>flap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PH" dirty="0"/>
          </a:p>
        </p:txBody>
      </p:sp>
      <p:pic>
        <p:nvPicPr>
          <p:cNvPr id="4098" name="Picture 2" descr="C:\Users\xS\Desktop\Practice\Patients\MELANOMA Saw, Melba\SAWMELBA_192326000000_000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 t="14241" r="3798" b="9493"/>
          <a:stretch/>
        </p:blipFill>
        <p:spPr bwMode="auto">
          <a:xfrm>
            <a:off x="6819900" y="1485900"/>
            <a:ext cx="5372100" cy="45910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9066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382000" cy="747897"/>
          </a:xfrm>
        </p:spPr>
        <p:txBody>
          <a:bodyPr/>
          <a:lstStyle/>
          <a:p>
            <a:pPr algn="ctr"/>
            <a:r>
              <a:rPr lang="en-US" sz="5400" dirty="0" smtClean="0"/>
              <a:t>Why develop such protocol?</a:t>
            </a:r>
            <a:endParaRPr lang="en-PH" sz="5400" dirty="0"/>
          </a:p>
        </p:txBody>
      </p:sp>
    </p:spTree>
    <p:extLst>
      <p:ext uri="{BB962C8B-B14F-4D97-AF65-F5344CB8AC3E}">
        <p14:creationId xmlns:p14="http://schemas.microsoft.com/office/powerpoint/2010/main" val="5540746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6" name="Picture 2" descr="C:\Users\xS\Desktop\philippines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60291" cy="593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6108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r>
              <a:rPr lang="en-US" i="1" u="sng" dirty="0" smtClean="0"/>
              <a:t>Philippines as a developing nation</a:t>
            </a:r>
            <a:endParaRPr lang="en-PH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62896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Patient-care economics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Government healthcare coverage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Other government agencies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Foundations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Third Party, Private funding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66058037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r>
              <a:rPr lang="en-US" i="1" u="sng" dirty="0" smtClean="0"/>
              <a:t>Philippines as a developing nation</a:t>
            </a:r>
            <a:endParaRPr lang="en-PH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271214"/>
            <a:ext cx="8382000" cy="558678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Trained surgeons (ORL, </a:t>
            </a:r>
            <a:r>
              <a:rPr lang="en-US" dirty="0" err="1" smtClean="0"/>
              <a:t>Maxfac</a:t>
            </a:r>
            <a:r>
              <a:rPr lang="en-US" dirty="0" smtClean="0"/>
              <a:t>, Plastics, GS)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Enhancement for microvascular flap training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Need more surgeons to undergo training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Government subsidy for free flap surgeons is inadequate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Nursing care for free flap patients </a:t>
            </a:r>
          </a:p>
          <a:p>
            <a:pPr>
              <a:lnSpc>
                <a:spcPct val="150000"/>
              </a:lnSpc>
            </a:pP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07385099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r>
              <a:rPr lang="en-US" i="1" u="sng" dirty="0" smtClean="0"/>
              <a:t>Development of such treatment </a:t>
            </a:r>
            <a:endParaRPr lang="en-PH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4727448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Inadequate trained free flap surgeons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Inadequate team for free flap surgery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Insufficient free healthcare coverage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Minimum wage-earners have impossible capability to afford procedure (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eg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 recon plate cost, total hospital cost)</a:t>
            </a:r>
          </a:p>
        </p:txBody>
      </p:sp>
    </p:spTree>
    <p:extLst>
      <p:ext uri="{BB962C8B-B14F-4D97-AF65-F5344CB8AC3E}">
        <p14:creationId xmlns:p14="http://schemas.microsoft.com/office/powerpoint/2010/main" val="3865077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C</a:t>
            </a:r>
            <a:r>
              <a:rPr lang="en-US" i="1" u="sng" dirty="0" smtClean="0"/>
              <a:t>riteria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382000" cy="3053144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US" i="1" dirty="0" err="1" smtClean="0"/>
              <a:t>Ameloblastoma</a:t>
            </a:r>
            <a:r>
              <a:rPr lang="en-US" i="1" dirty="0" smtClean="0"/>
              <a:t> by histopathology</a:t>
            </a:r>
          </a:p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Continuity of bone (at least 1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viable wall)</a:t>
            </a:r>
            <a:endParaRPr lang="en-US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382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/>
              <a:t>C</a:t>
            </a:r>
            <a:r>
              <a:rPr lang="en-US" i="1" u="sng" dirty="0" smtClean="0"/>
              <a:t>riteria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31516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Chosen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treatment of choice</a:t>
            </a:r>
          </a:p>
          <a:p>
            <a:pPr>
              <a:lnSpc>
                <a:spcPct val="150000"/>
              </a:lnSpc>
            </a:pPr>
            <a:r>
              <a:rPr lang="en-US" i="1" dirty="0" smtClean="0"/>
              <a:t>Checked on economic status (adequate for review)</a:t>
            </a:r>
          </a:p>
          <a:p>
            <a:pPr>
              <a:lnSpc>
                <a:spcPct val="150000"/>
              </a:lnSpc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916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7170" name="Picture 2" descr="C:\Users\xS\Desktop\Practice\Patients\AMELOBLASTOMA Peter Pamaylaon\AMELO Peter Pamayla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377"/>
            <a:ext cx="9144000" cy="485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2017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8194" name="Picture 2" descr="C:\Users\xS\Desktop\Practice\Patients\AMELOBLASTOMA Peter Pamaylaon\IMG_22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4" t="5875" b="65876"/>
          <a:stretch/>
        </p:blipFill>
        <p:spPr bwMode="auto">
          <a:xfrm>
            <a:off x="8233" y="1524000"/>
            <a:ext cx="9135768" cy="372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86831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Protocol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5558445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i="1" dirty="0" smtClean="0"/>
              <a:t>Complete enucleation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i="1" dirty="0" smtClean="0"/>
              <a:t>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Peripheral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</a:rPr>
              <a:t>ostectomy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Identify bone penetration, invaginations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i="1" dirty="0" smtClean="0"/>
              <a:t>Soft tissue dissection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Prepare adequate bony and soft tissue access for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post operative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dressing</a:t>
            </a:r>
          </a:p>
          <a:p>
            <a:pPr marL="0" indent="0">
              <a:lnSpc>
                <a:spcPct val="150000"/>
              </a:lnSpc>
              <a:buNone/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882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Protocol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2412968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AutoNum type="arabicPeriod" startAt="5"/>
            </a:pPr>
            <a:r>
              <a:rPr lang="en-US" i="1" dirty="0" smtClean="0"/>
              <a:t>IMF, guiding elastics</a:t>
            </a:r>
          </a:p>
          <a:p>
            <a:pPr marL="514350" indent="-514350">
              <a:lnSpc>
                <a:spcPct val="150000"/>
              </a:lnSpc>
              <a:buAutoNum type="arabicPeriod" startAt="5"/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Soft diet </a:t>
            </a:r>
          </a:p>
          <a:p>
            <a:pPr marL="0" indent="0">
              <a:lnSpc>
                <a:spcPct val="150000"/>
              </a:lnSpc>
              <a:buNone/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89981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Dressing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560153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800" i="1" dirty="0" smtClean="0"/>
              <a:t>Irrigation with CHG, Debridement</a:t>
            </a:r>
          </a:p>
          <a:p>
            <a:pPr>
              <a:lnSpc>
                <a:spcPct val="200000"/>
              </a:lnSpc>
            </a:pP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</a:rPr>
              <a:t>Direct application of 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5% 5-FU Topical</a:t>
            </a:r>
            <a:endParaRPr lang="en-US" sz="2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i="1" dirty="0" smtClean="0"/>
              <a:t>Packed gauze impregnated with 5% 5-FU Topical</a:t>
            </a:r>
          </a:p>
          <a:p>
            <a:pPr>
              <a:lnSpc>
                <a:spcPct val="200000"/>
              </a:lnSpc>
            </a:pPr>
            <a:r>
              <a:rPr lang="en-US" sz="2800" i="1" dirty="0" smtClean="0">
                <a:solidFill>
                  <a:schemeClr val="tx2">
                    <a:lumMod val="75000"/>
                  </a:schemeClr>
                </a:solidFill>
              </a:rPr>
              <a:t>Void defect filled with antibiotic impregnated gauze</a:t>
            </a:r>
            <a:endParaRPr lang="en-US" sz="2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i="1" dirty="0" smtClean="0"/>
              <a:t>Changed </a:t>
            </a:r>
            <a:r>
              <a:rPr lang="en-US" sz="2800" i="1" dirty="0" smtClean="0"/>
              <a:t>every 5 days until bone </a:t>
            </a:r>
            <a:r>
              <a:rPr lang="en-US" sz="2800" i="1" dirty="0" smtClean="0"/>
              <a:t>deposition</a:t>
            </a:r>
          </a:p>
          <a:p>
            <a:pPr>
              <a:lnSpc>
                <a:spcPct val="200000"/>
              </a:lnSpc>
            </a:pPr>
            <a:endParaRPr lang="en-PH" sz="28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391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1266" name="Picture 2" descr="C:\Users\xS\Desktop\Practice\Patients\AMELOBLASTOMA Roland Gellica\DSCF77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61"/>
          <a:stretch/>
        </p:blipFill>
        <p:spPr bwMode="auto">
          <a:xfrm>
            <a:off x="-762000" y="304800"/>
            <a:ext cx="10669185" cy="63246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836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2290" name="Picture 2" descr="C:\Users\xS\Desktop\Practice\Patients\AMELOBLASTOMA Roland Gellica\DSCF77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8"/>
          <a:stretch/>
        </p:blipFill>
        <p:spPr bwMode="auto">
          <a:xfrm rot="10800000">
            <a:off x="838200" y="0"/>
            <a:ext cx="7467600" cy="664203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4247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122" name="Picture 2" descr="C:\Users\xS\Desktop\ORL Dubai 4.2016\IMG_29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4" t="8418" r="27246" b="12259"/>
          <a:stretch/>
        </p:blipFill>
        <p:spPr bwMode="auto">
          <a:xfrm rot="16200000">
            <a:off x="1323851" y="-300447"/>
            <a:ext cx="6376705" cy="758719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1319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6146" name="Picture 2" descr="C:\Users\xS\Desktop\ORL Dubai 4.2016\IMG_28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0" t="13841" r="20890"/>
          <a:stretch/>
        </p:blipFill>
        <p:spPr bwMode="auto">
          <a:xfrm rot="5400000">
            <a:off x="1191865" y="-349790"/>
            <a:ext cx="6934201" cy="748913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1420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Considerations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82000" cy="4727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i="1" dirty="0" smtClean="0"/>
              <a:t>Easy access to cavity for dressing application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Consider intermaxillary fixation for near fracture cases</a:t>
            </a:r>
          </a:p>
          <a:p>
            <a:pPr>
              <a:lnSpc>
                <a:spcPct val="150000"/>
              </a:lnSpc>
            </a:pPr>
            <a:r>
              <a:rPr lang="en-US" i="1" dirty="0" smtClean="0"/>
              <a:t>IMF screws, dental brackets, arch bars in large defects (possible IMF or guide elastics)  </a:t>
            </a:r>
          </a:p>
          <a:p>
            <a:pPr>
              <a:lnSpc>
                <a:spcPct val="150000"/>
              </a:lnSpc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814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Results 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3690882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US" i="1" dirty="0" smtClean="0"/>
              <a:t>Total of 114 mandible cases on follow up</a:t>
            </a:r>
          </a:p>
          <a:p>
            <a:pPr>
              <a:lnSpc>
                <a:spcPct val="25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2 operators</a:t>
            </a:r>
          </a:p>
          <a:p>
            <a:pPr>
              <a:lnSpc>
                <a:spcPct val="250000"/>
              </a:lnSpc>
            </a:pPr>
            <a:r>
              <a:rPr lang="en-US" i="1" dirty="0" smtClean="0"/>
              <a:t>16 years as longest review</a:t>
            </a:r>
          </a:p>
        </p:txBody>
      </p:sp>
    </p:spTree>
    <p:extLst>
      <p:ext uri="{BB962C8B-B14F-4D97-AF65-F5344CB8AC3E}">
        <p14:creationId xmlns:p14="http://schemas.microsoft.com/office/powerpoint/2010/main" val="22148754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Results 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4367991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2 / 114 = 	1.7% local recurrence</a:t>
            </a:r>
          </a:p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2 / 114 = 	1.7% pathologic fracture</a:t>
            </a:r>
          </a:p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26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 / 114 =	23%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ild sensory deficit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</a:rPr>
              <a:t>po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 1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</a:rPr>
              <a:t>yr</a:t>
            </a:r>
            <a:endParaRPr lang="en-US" i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240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Results 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82000" cy="2792175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17 / 114 =	15%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r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esidual facial asymmetry</a:t>
            </a:r>
            <a:endParaRPr lang="en-U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Normal values, CBC, LRFT yearly</a:t>
            </a: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505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069" y="914400"/>
            <a:ext cx="9436057" cy="521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87783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4" name="Picture 2" descr="hormillo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33" y="248839"/>
            <a:ext cx="4139799" cy="219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hormillos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8839"/>
            <a:ext cx="4495800" cy="227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ormillosa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2443160"/>
            <a:ext cx="4037592" cy="224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ormillosa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2306239"/>
            <a:ext cx="4472384" cy="248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hormillosa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642636"/>
            <a:ext cx="4039180" cy="20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hormillosa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16038"/>
            <a:ext cx="4495800" cy="217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0718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u="sng" dirty="0" smtClean="0"/>
              <a:t>Adverse effects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854278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US" i="1" dirty="0" smtClean="0"/>
              <a:t>Mild burning sensation</a:t>
            </a:r>
          </a:p>
          <a:p>
            <a:pPr>
              <a:lnSpc>
                <a:spcPct val="25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IAN sensory deficit</a:t>
            </a:r>
          </a:p>
          <a:p>
            <a:pPr lvl="1">
              <a:lnSpc>
                <a:spcPct val="25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Progressive recovery</a:t>
            </a:r>
            <a:endParaRPr lang="en-U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250000"/>
              </a:lnSpc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37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u="sng" dirty="0" smtClean="0"/>
              <a:t>Conclusion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943807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US" i="1" dirty="0" smtClean="0"/>
              <a:t>Acceptable results at given follow up period</a:t>
            </a:r>
          </a:p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Long-term follow up compliance needed</a:t>
            </a:r>
          </a:p>
          <a:p>
            <a:pPr>
              <a:lnSpc>
                <a:spcPct val="300000"/>
              </a:lnSpc>
            </a:pPr>
            <a:r>
              <a:rPr lang="en-US" i="1" dirty="0" smtClean="0"/>
              <a:t>Consider economic capability</a:t>
            </a:r>
          </a:p>
          <a:p>
            <a:pPr>
              <a:lnSpc>
                <a:spcPct val="300000"/>
              </a:lnSpc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543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u="sng" dirty="0" smtClean="0"/>
              <a:t>Conclusion</a:t>
            </a:r>
            <a:endParaRPr lang="en-PH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845318"/>
          </a:xfrm>
        </p:spPr>
        <p:txBody>
          <a:bodyPr/>
          <a:lstStyle/>
          <a:p>
            <a:pPr>
              <a:lnSpc>
                <a:spcPct val="300000"/>
              </a:lnSpc>
            </a:pP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Access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to cavity is utmost importance</a:t>
            </a:r>
          </a:p>
          <a:p>
            <a:pPr>
              <a:lnSpc>
                <a:spcPct val="300000"/>
              </a:lnSpc>
            </a:pPr>
            <a:r>
              <a:rPr lang="en-US" i="1" dirty="0" smtClean="0"/>
              <a:t>Long-term follow up for recurrence rate assessment and possible complications </a:t>
            </a:r>
          </a:p>
          <a:p>
            <a:pPr>
              <a:lnSpc>
                <a:spcPct val="300000"/>
              </a:lnSpc>
            </a:pPr>
            <a:endParaRPr lang="en-PH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2621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r>
              <a:rPr lang="en-US" i="1" u="sng" dirty="0" smtClean="0"/>
              <a:t>Acknowledgement</a:t>
            </a:r>
            <a:endParaRPr lang="en-PH" i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0" y="2514600"/>
            <a:ext cx="5334000" cy="233910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Roberto M. </a:t>
            </a:r>
            <a:r>
              <a:rPr lang="en-US" sz="2800" dirty="0" err="1" smtClean="0"/>
              <a:t>Pangan</a:t>
            </a:r>
            <a:r>
              <a:rPr lang="en-US" sz="2800" dirty="0" smtClean="0"/>
              <a:t>, DMD, MD, PhD</a:t>
            </a:r>
          </a:p>
          <a:p>
            <a:pPr marL="0" indent="0">
              <a:buNone/>
            </a:pPr>
            <a:r>
              <a:rPr lang="en-US" sz="2000" i="1" dirty="0" smtClean="0"/>
              <a:t>Clinical Associate Professor </a:t>
            </a:r>
          </a:p>
          <a:p>
            <a:pPr marL="0" indent="0">
              <a:buNone/>
            </a:pPr>
            <a:r>
              <a:rPr lang="en-US" sz="2000" i="1" dirty="0" smtClean="0"/>
              <a:t>Department of Otorhinolaryngology</a:t>
            </a:r>
          </a:p>
          <a:p>
            <a:pPr marL="0" indent="0">
              <a:buNone/>
            </a:pPr>
            <a:r>
              <a:rPr lang="en-US" sz="2000" i="1" dirty="0" smtClean="0"/>
              <a:t>Philippine General Hospital</a:t>
            </a:r>
          </a:p>
          <a:p>
            <a:pPr marL="0" indent="0">
              <a:buNone/>
            </a:pPr>
            <a:r>
              <a:rPr lang="en-US" sz="2000" i="1" dirty="0" smtClean="0"/>
              <a:t>University of the Philippines</a:t>
            </a:r>
          </a:p>
          <a:p>
            <a:endParaRPr lang="en-PH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4400" y="2362200"/>
            <a:ext cx="1828800" cy="2147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3749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677400" cy="691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752600"/>
            <a:ext cx="8382000" cy="1138773"/>
          </a:xfrm>
        </p:spPr>
        <p:txBody>
          <a:bodyPr/>
          <a:lstStyle/>
          <a:p>
            <a:pPr algn="ctr"/>
            <a:r>
              <a:rPr lang="en-US" sz="8000" dirty="0" smtClean="0">
                <a:solidFill>
                  <a:schemeClr val="tx2">
                    <a:lumMod val="75000"/>
                  </a:schemeClr>
                </a:solidFill>
                <a:latin typeface="Adine Kirnberg Alternate" panose="02000505020000020002" pitchFamily="2" charset="0"/>
              </a:rPr>
              <a:t>Thank you for your attention</a:t>
            </a:r>
            <a:endParaRPr lang="en-PH" sz="8000" dirty="0">
              <a:solidFill>
                <a:schemeClr val="tx2">
                  <a:lumMod val="75000"/>
                </a:schemeClr>
              </a:solidFill>
              <a:latin typeface="Adine Kirnberg Alternate" panose="02000505020000020002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05000" y="2928782"/>
            <a:ext cx="777240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</a:lstStyle>
          <a:p>
            <a:pPr algn="ctr"/>
            <a:r>
              <a:rPr lang="en-US" sz="2400" i="1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n-US" sz="2400" i="1" dirty="0" smtClean="0">
                <a:solidFill>
                  <a:schemeClr val="tx2">
                    <a:lumMod val="75000"/>
                  </a:schemeClr>
                </a:solidFill>
              </a:rPr>
              <a:t>harles.sia@hotmail.com</a:t>
            </a:r>
            <a:endParaRPr lang="en-US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8304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TS010286729</Template>
  <TotalTime>1924</TotalTime>
  <Words>554</Words>
  <Application>Microsoft Office PowerPoint</Application>
  <PresentationFormat>On-screen Show (4:3)</PresentationFormat>
  <Paragraphs>151</Paragraphs>
  <Slides>34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Blue Segoe 4-3 template-template_April-17-2007</vt:lpstr>
      <vt:lpstr>White with Courier font for code slides</vt:lpstr>
      <vt:lpstr>Conservative protocol  for Ameloblastoma </vt:lpstr>
      <vt:lpstr>PowerPoint Presentation</vt:lpstr>
      <vt:lpstr>Standard treatment modalities</vt:lpstr>
      <vt:lpstr>Literature</vt:lpstr>
      <vt:lpstr>Other modalities</vt:lpstr>
      <vt:lpstr>Conservative protocols done</vt:lpstr>
      <vt:lpstr>Current treatment modalities done</vt:lpstr>
      <vt:lpstr>Why develop such protocol?</vt:lpstr>
      <vt:lpstr>PowerPoint Presentation</vt:lpstr>
      <vt:lpstr>Philippines as a developing nation</vt:lpstr>
      <vt:lpstr>Philippines as a developing nation</vt:lpstr>
      <vt:lpstr>Development of such treatment </vt:lpstr>
      <vt:lpstr>Criteria</vt:lpstr>
      <vt:lpstr>Criteria</vt:lpstr>
      <vt:lpstr>PowerPoint Presentation</vt:lpstr>
      <vt:lpstr>PowerPoint Presentation</vt:lpstr>
      <vt:lpstr>Protocol</vt:lpstr>
      <vt:lpstr>Protocol</vt:lpstr>
      <vt:lpstr>Dressing</vt:lpstr>
      <vt:lpstr>PowerPoint Presentation</vt:lpstr>
      <vt:lpstr>PowerPoint Presentation</vt:lpstr>
      <vt:lpstr>PowerPoint Presentation</vt:lpstr>
      <vt:lpstr>PowerPoint Presentation</vt:lpstr>
      <vt:lpstr>Considerations</vt:lpstr>
      <vt:lpstr>Results </vt:lpstr>
      <vt:lpstr>Results </vt:lpstr>
      <vt:lpstr>Results </vt:lpstr>
      <vt:lpstr>PowerPoint Presentation</vt:lpstr>
      <vt:lpstr>PowerPoint Presentation</vt:lpstr>
      <vt:lpstr>Adverse effects</vt:lpstr>
      <vt:lpstr>Conclusion</vt:lpstr>
      <vt:lpstr>Conclusion</vt:lpstr>
      <vt:lpstr>Acknowledgement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xS</dc:creator>
  <cp:lastModifiedBy>xS</cp:lastModifiedBy>
  <cp:revision>119</cp:revision>
  <dcterms:created xsi:type="dcterms:W3CDTF">2014-03-29T02:16:34Z</dcterms:created>
  <dcterms:modified xsi:type="dcterms:W3CDTF">2016-04-27T07:17:33Z</dcterms:modified>
</cp:coreProperties>
</file>