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319" r:id="rId2"/>
    <p:sldId id="320" r:id="rId3"/>
    <p:sldId id="256" r:id="rId4"/>
    <p:sldId id="260" r:id="rId5"/>
    <p:sldId id="293" r:id="rId6"/>
    <p:sldId id="294" r:id="rId7"/>
    <p:sldId id="295" r:id="rId8"/>
    <p:sldId id="306" r:id="rId9"/>
    <p:sldId id="307" r:id="rId10"/>
    <p:sldId id="308" r:id="rId11"/>
    <p:sldId id="309" r:id="rId12"/>
    <p:sldId id="312" r:id="rId13"/>
    <p:sldId id="311" r:id="rId14"/>
    <p:sldId id="310" r:id="rId15"/>
    <p:sldId id="313" r:id="rId16"/>
    <p:sldId id="314" r:id="rId17"/>
    <p:sldId id="315" r:id="rId18"/>
    <p:sldId id="316" r:id="rId19"/>
    <p:sldId id="317" r:id="rId20"/>
    <p:sldId id="318" r:id="rId21"/>
    <p:sldId id="321" r:id="rId22"/>
  </p:sldIdLst>
  <p:sldSz cx="9144000" cy="6858000" type="screen4x3"/>
  <p:notesSz cx="6881813"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660" autoAdjust="0"/>
  </p:normalViewPr>
  <p:slideViewPr>
    <p:cSldViewPr>
      <p:cViewPr varScale="1">
        <p:scale>
          <a:sx n="68" d="100"/>
          <a:sy n="68" d="100"/>
        </p:scale>
        <p:origin x="-14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0"/>
            <a:ext cx="1085850" cy="6854825"/>
            <a:chOff x="0" y="0"/>
            <a:chExt cx="684" cy="4318"/>
          </a:xfrm>
        </p:grpSpPr>
        <p:sp>
          <p:nvSpPr>
            <p:cNvPr id="3075"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endParaRPr lang="en-US"/>
            </a:p>
          </p:txBody>
        </p:sp>
        <p:grpSp>
          <p:nvGrpSpPr>
            <p:cNvPr id="3076" name="Group 4"/>
            <p:cNvGrpSpPr>
              <a:grpSpLocks/>
            </p:cNvGrpSpPr>
            <p:nvPr/>
          </p:nvGrpSpPr>
          <p:grpSpPr bwMode="auto">
            <a:xfrm>
              <a:off x="48" y="103"/>
              <a:ext cx="96" cy="4126"/>
              <a:chOff x="48" y="103"/>
              <a:chExt cx="96" cy="4126"/>
            </a:xfrm>
          </p:grpSpPr>
          <p:sp>
            <p:nvSpPr>
              <p:cNvPr id="3077"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78" name="Rectangle 6"/>
              <p:cNvSpPr>
                <a:spLocks noChangeArrowheads="1"/>
              </p:cNvSpPr>
              <p:nvPr/>
            </p:nvSpPr>
            <p:spPr bwMode="auto">
              <a:xfrm>
                <a:off x="48" y="1250"/>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79"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0" name="Rectangle 8"/>
              <p:cNvSpPr>
                <a:spLocks noChangeArrowheads="1"/>
              </p:cNvSpPr>
              <p:nvPr/>
            </p:nvSpPr>
            <p:spPr bwMode="auto">
              <a:xfrm>
                <a:off x="48" y="1538"/>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1"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2" name="Rectangle 10"/>
              <p:cNvSpPr>
                <a:spLocks noChangeArrowheads="1"/>
              </p:cNvSpPr>
              <p:nvPr/>
            </p:nvSpPr>
            <p:spPr bwMode="auto">
              <a:xfrm>
                <a:off x="48" y="1826"/>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3"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4" name="Rectangle 12"/>
              <p:cNvSpPr>
                <a:spLocks noChangeArrowheads="1"/>
              </p:cNvSpPr>
              <p:nvPr/>
            </p:nvSpPr>
            <p:spPr bwMode="auto">
              <a:xfrm>
                <a:off x="48" y="2116"/>
                <a:ext cx="96" cy="94"/>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5"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6" name="Rectangle 14"/>
              <p:cNvSpPr>
                <a:spLocks noChangeArrowheads="1"/>
              </p:cNvSpPr>
              <p:nvPr/>
            </p:nvSpPr>
            <p:spPr bwMode="auto">
              <a:xfrm>
                <a:off x="48" y="2404"/>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7" name="Rectangle 15"/>
              <p:cNvSpPr>
                <a:spLocks noChangeArrowheads="1"/>
              </p:cNvSpPr>
              <p:nvPr/>
            </p:nvSpPr>
            <p:spPr bwMode="auto">
              <a:xfrm>
                <a:off x="48" y="2549"/>
                <a:ext cx="96" cy="94"/>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8" name="Rectangle 16"/>
              <p:cNvSpPr>
                <a:spLocks noChangeArrowheads="1"/>
              </p:cNvSpPr>
              <p:nvPr/>
            </p:nvSpPr>
            <p:spPr bwMode="auto">
              <a:xfrm>
                <a:off x="48" y="2691"/>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89"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0" name="Rectangle 18"/>
              <p:cNvSpPr>
                <a:spLocks noChangeArrowheads="1"/>
              </p:cNvSpPr>
              <p:nvPr/>
            </p:nvSpPr>
            <p:spPr bwMode="auto">
              <a:xfrm>
                <a:off x="48" y="2979"/>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1"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2"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3"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4" name="Rectangle 22"/>
              <p:cNvSpPr>
                <a:spLocks noChangeArrowheads="1"/>
              </p:cNvSpPr>
              <p:nvPr/>
            </p:nvSpPr>
            <p:spPr bwMode="auto">
              <a:xfrm>
                <a:off x="48" y="3557"/>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5"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6"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7"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8" name="Rectangle 26"/>
              <p:cNvSpPr>
                <a:spLocks noChangeArrowheads="1"/>
              </p:cNvSpPr>
              <p:nvPr/>
            </p:nvSpPr>
            <p:spPr bwMode="auto">
              <a:xfrm>
                <a:off x="48" y="4134"/>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099" name="Rectangle 27"/>
              <p:cNvSpPr>
                <a:spLocks noChangeArrowheads="1"/>
              </p:cNvSpPr>
              <p:nvPr/>
            </p:nvSpPr>
            <p:spPr bwMode="auto">
              <a:xfrm>
                <a:off x="48" y="103"/>
                <a:ext cx="96" cy="94"/>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0"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1"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2"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3" name="Rectangle 31"/>
              <p:cNvSpPr>
                <a:spLocks noChangeArrowheads="1"/>
              </p:cNvSpPr>
              <p:nvPr/>
            </p:nvSpPr>
            <p:spPr bwMode="auto">
              <a:xfrm>
                <a:off x="48" y="678"/>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4"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3105"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lgn="ctr">
              <a:defRPr>
                <a:solidFill>
                  <a:srgbClr val="00FFFF"/>
                </a:solidFill>
              </a:defRPr>
            </a:lvl1pPr>
          </a:lstStyle>
          <a:p>
            <a:r>
              <a:rPr lang="en-US"/>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lIns="92075" tIns="46038" rIns="92075" bIns="46038"/>
          <a:lstStyle>
            <a:lvl1pPr marL="0" indent="0" algn="ctr">
              <a:buFont typeface="Wingdings" pitchFamily="2" charset="2"/>
              <a:buNone/>
              <a:defRPr>
                <a:solidFill>
                  <a:srgbClr val="FFFFFF"/>
                </a:solidFill>
              </a:defRPr>
            </a:lvl1pPr>
          </a:lstStyle>
          <a:p>
            <a:r>
              <a:rPr lang="en-US"/>
              <a:t>Click to edit Master subtitle style</a:t>
            </a:r>
          </a:p>
        </p:txBody>
      </p:sp>
      <p:sp>
        <p:nvSpPr>
          <p:cNvPr id="3108" name="Rectangle 36"/>
          <p:cNvSpPr>
            <a:spLocks noGrp="1" noChangeArrowheads="1"/>
          </p:cNvSpPr>
          <p:nvPr>
            <p:ph type="dt" sz="quarter" idx="2"/>
          </p:nvPr>
        </p:nvSpPr>
        <p:spPr/>
        <p:txBody>
          <a:bodyPr/>
          <a:lstStyle>
            <a:lvl1pPr>
              <a:defRPr>
                <a:solidFill>
                  <a:srgbClr val="FFFFFF"/>
                </a:solidFill>
              </a:defRPr>
            </a:lvl1pPr>
          </a:lstStyle>
          <a:p>
            <a:endParaRPr lang="en-US"/>
          </a:p>
        </p:txBody>
      </p:sp>
      <p:sp>
        <p:nvSpPr>
          <p:cNvPr id="3109" name="Rectangle 37"/>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110" name="Rectangle 38"/>
          <p:cNvSpPr>
            <a:spLocks noGrp="1" noChangeArrowheads="1"/>
          </p:cNvSpPr>
          <p:nvPr>
            <p:ph type="sldNum" sz="quarter" idx="4"/>
          </p:nvPr>
        </p:nvSpPr>
        <p:spPr/>
        <p:txBody>
          <a:bodyPr/>
          <a:lstStyle>
            <a:lvl1pPr>
              <a:defRPr>
                <a:solidFill>
                  <a:srgbClr val="FFFFFF"/>
                </a:solidFill>
              </a:defRPr>
            </a:lvl1pPr>
          </a:lstStyle>
          <a:p>
            <a:fld id="{451D08DF-C4E2-41D2-903F-2E4CD8C3B7C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99ED16C-030D-4E4E-8DA3-04AB7AE800D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2765F7-439B-472D-AEB9-B3E7A42C1E2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699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32388" y="1946275"/>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1ECAE5-9C27-4CDB-9A8B-BEAF81A0D02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0DFEA76-DB0B-4A22-B8D1-434E112C8C4C}"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8915B68-956F-45FE-9558-8BBDFEFE1C7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0652E3D-BB40-4DD7-B496-08F7D8470CD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4D032F0-227F-496E-A51B-B9A8081858D2}"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465A6B3-C60E-44F0-94CC-87D58C4C08F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D78E6FC-00CC-47B7-BB25-CA386858EB3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92938" y="609600"/>
            <a:ext cx="1949450" cy="54514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97538" cy="54514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1BDA87C-BBEA-4A97-AEA5-CD87DAA471A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085850" cy="6854825"/>
            <a:chOff x="0" y="0"/>
            <a:chExt cx="684" cy="4318"/>
          </a:xfrm>
        </p:grpSpPr>
        <p:sp>
          <p:nvSpPr>
            <p:cNvPr id="2051" name="Rectangle 3"/>
            <p:cNvSpPr>
              <a:spLocks noChangeArrowheads="1"/>
            </p:cNvSpPr>
            <p:nvPr/>
          </p:nvSpPr>
          <p:spPr bwMode="auto">
            <a:xfrm>
              <a:off x="0" y="0"/>
              <a:ext cx="684" cy="4318"/>
            </a:xfrm>
            <a:prstGeom prst="rect">
              <a:avLst/>
            </a:prstGeom>
            <a:gradFill rotWithShape="0">
              <a:gsLst>
                <a:gs pos="0">
                  <a:schemeClr val="bg1"/>
                </a:gs>
                <a:gs pos="50000">
                  <a:schemeClr val="bg2"/>
                </a:gs>
                <a:gs pos="100000">
                  <a:schemeClr val="bg1"/>
                </a:gs>
              </a:gsLst>
              <a:lin ang="5400000" scaled="1"/>
            </a:gradFill>
            <a:ln w="9525">
              <a:noFill/>
              <a:miter lim="800000"/>
              <a:headEnd/>
              <a:tailEnd/>
            </a:ln>
            <a:effectLst/>
          </p:spPr>
          <p:txBody>
            <a:bodyPr wrap="none" anchor="ctr"/>
            <a:lstStyle/>
            <a:p>
              <a:endParaRPr lang="en-US"/>
            </a:p>
          </p:txBody>
        </p:sp>
        <p:grpSp>
          <p:nvGrpSpPr>
            <p:cNvPr id="2052" name="Group 4"/>
            <p:cNvGrpSpPr>
              <a:grpSpLocks/>
            </p:cNvGrpSpPr>
            <p:nvPr/>
          </p:nvGrpSpPr>
          <p:grpSpPr bwMode="auto">
            <a:xfrm>
              <a:off x="48" y="102"/>
              <a:ext cx="96" cy="4128"/>
              <a:chOff x="48" y="102"/>
              <a:chExt cx="96" cy="4128"/>
            </a:xfrm>
          </p:grpSpPr>
          <p:sp>
            <p:nvSpPr>
              <p:cNvPr id="2053" name="Rectangle 5"/>
              <p:cNvSpPr>
                <a:spLocks noChangeArrowheads="1"/>
              </p:cNvSpPr>
              <p:nvPr/>
            </p:nvSpPr>
            <p:spPr bwMode="auto">
              <a:xfrm>
                <a:off x="48" y="1105"/>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4" name="Rectangle 6"/>
              <p:cNvSpPr>
                <a:spLocks noChangeArrowheads="1"/>
              </p:cNvSpPr>
              <p:nvPr/>
            </p:nvSpPr>
            <p:spPr bwMode="auto">
              <a:xfrm>
                <a:off x="48" y="1250"/>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5" name="Rectangle 7"/>
              <p:cNvSpPr>
                <a:spLocks noChangeArrowheads="1"/>
              </p:cNvSpPr>
              <p:nvPr/>
            </p:nvSpPr>
            <p:spPr bwMode="auto">
              <a:xfrm>
                <a:off x="48" y="139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6" name="Rectangle 8"/>
              <p:cNvSpPr>
                <a:spLocks noChangeArrowheads="1"/>
              </p:cNvSpPr>
              <p:nvPr/>
            </p:nvSpPr>
            <p:spPr bwMode="auto">
              <a:xfrm>
                <a:off x="48" y="1538"/>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7" name="Rectangle 9"/>
              <p:cNvSpPr>
                <a:spLocks noChangeArrowheads="1"/>
              </p:cNvSpPr>
              <p:nvPr/>
            </p:nvSpPr>
            <p:spPr bwMode="auto">
              <a:xfrm>
                <a:off x="48" y="1683"/>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8" name="Rectangle 10"/>
              <p:cNvSpPr>
                <a:spLocks noChangeArrowheads="1"/>
              </p:cNvSpPr>
              <p:nvPr/>
            </p:nvSpPr>
            <p:spPr bwMode="auto">
              <a:xfrm>
                <a:off x="48" y="1826"/>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59" name="Rectangle 11"/>
              <p:cNvSpPr>
                <a:spLocks noChangeArrowheads="1"/>
              </p:cNvSpPr>
              <p:nvPr/>
            </p:nvSpPr>
            <p:spPr bwMode="auto">
              <a:xfrm>
                <a:off x="48" y="1971"/>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0" name="Rectangle 12"/>
              <p:cNvSpPr>
                <a:spLocks noChangeArrowheads="1"/>
              </p:cNvSpPr>
              <p:nvPr/>
            </p:nvSpPr>
            <p:spPr bwMode="auto">
              <a:xfrm>
                <a:off x="48" y="2115"/>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1" name="Rectangle 13"/>
              <p:cNvSpPr>
                <a:spLocks noChangeArrowheads="1"/>
              </p:cNvSpPr>
              <p:nvPr/>
            </p:nvSpPr>
            <p:spPr bwMode="auto">
              <a:xfrm>
                <a:off x="48" y="2259"/>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2" name="Rectangle 14"/>
              <p:cNvSpPr>
                <a:spLocks noChangeArrowheads="1"/>
              </p:cNvSpPr>
              <p:nvPr/>
            </p:nvSpPr>
            <p:spPr bwMode="auto">
              <a:xfrm>
                <a:off x="48" y="240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3" name="Rectangle 15"/>
              <p:cNvSpPr>
                <a:spLocks noChangeArrowheads="1"/>
              </p:cNvSpPr>
              <p:nvPr/>
            </p:nvSpPr>
            <p:spPr bwMode="auto">
              <a:xfrm>
                <a:off x="48" y="2548"/>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4" name="Rectangle 16"/>
              <p:cNvSpPr>
                <a:spLocks noChangeArrowheads="1"/>
              </p:cNvSpPr>
              <p:nvPr/>
            </p:nvSpPr>
            <p:spPr bwMode="auto">
              <a:xfrm>
                <a:off x="48" y="2692"/>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5" name="Rectangle 17"/>
              <p:cNvSpPr>
                <a:spLocks noChangeArrowheads="1"/>
              </p:cNvSpPr>
              <p:nvPr/>
            </p:nvSpPr>
            <p:spPr bwMode="auto">
              <a:xfrm>
                <a:off x="48" y="2836"/>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6" name="Rectangle 18"/>
              <p:cNvSpPr>
                <a:spLocks noChangeArrowheads="1"/>
              </p:cNvSpPr>
              <p:nvPr/>
            </p:nvSpPr>
            <p:spPr bwMode="auto">
              <a:xfrm>
                <a:off x="48" y="2980"/>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7" name="Rectangle 19"/>
              <p:cNvSpPr>
                <a:spLocks noChangeArrowheads="1"/>
              </p:cNvSpPr>
              <p:nvPr/>
            </p:nvSpPr>
            <p:spPr bwMode="auto">
              <a:xfrm>
                <a:off x="48" y="3124"/>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8" name="Rectangle 20"/>
              <p:cNvSpPr>
                <a:spLocks noChangeArrowheads="1"/>
              </p:cNvSpPr>
              <p:nvPr/>
            </p:nvSpPr>
            <p:spPr bwMode="auto">
              <a:xfrm>
                <a:off x="48" y="3269"/>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69" name="Rectangle 21"/>
              <p:cNvSpPr>
                <a:spLocks noChangeArrowheads="1"/>
              </p:cNvSpPr>
              <p:nvPr/>
            </p:nvSpPr>
            <p:spPr bwMode="auto">
              <a:xfrm>
                <a:off x="48" y="3412"/>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0" name="Rectangle 22"/>
              <p:cNvSpPr>
                <a:spLocks noChangeArrowheads="1"/>
              </p:cNvSpPr>
              <p:nvPr/>
            </p:nvSpPr>
            <p:spPr bwMode="auto">
              <a:xfrm>
                <a:off x="48" y="3557"/>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1" name="Rectangle 23"/>
              <p:cNvSpPr>
                <a:spLocks noChangeArrowheads="1"/>
              </p:cNvSpPr>
              <p:nvPr/>
            </p:nvSpPr>
            <p:spPr bwMode="auto">
              <a:xfrm>
                <a:off x="48" y="3702"/>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2" name="Rectangle 24"/>
              <p:cNvSpPr>
                <a:spLocks noChangeArrowheads="1"/>
              </p:cNvSpPr>
              <p:nvPr/>
            </p:nvSpPr>
            <p:spPr bwMode="auto">
              <a:xfrm>
                <a:off x="48" y="3845"/>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3" name="Rectangle 25"/>
              <p:cNvSpPr>
                <a:spLocks noChangeArrowheads="1"/>
              </p:cNvSpPr>
              <p:nvPr/>
            </p:nvSpPr>
            <p:spPr bwMode="auto">
              <a:xfrm>
                <a:off x="48" y="3990"/>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4" name="Rectangle 26"/>
              <p:cNvSpPr>
                <a:spLocks noChangeArrowheads="1"/>
              </p:cNvSpPr>
              <p:nvPr/>
            </p:nvSpPr>
            <p:spPr bwMode="auto">
              <a:xfrm>
                <a:off x="48" y="413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5" name="Rectangle 27"/>
              <p:cNvSpPr>
                <a:spLocks noChangeArrowheads="1"/>
              </p:cNvSpPr>
              <p:nvPr/>
            </p:nvSpPr>
            <p:spPr bwMode="auto">
              <a:xfrm>
                <a:off x="48" y="102"/>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6" name="Rectangle 28"/>
              <p:cNvSpPr>
                <a:spLocks noChangeArrowheads="1"/>
              </p:cNvSpPr>
              <p:nvPr/>
            </p:nvSpPr>
            <p:spPr bwMode="auto">
              <a:xfrm>
                <a:off x="48" y="246"/>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7" name="Rectangle 29"/>
              <p:cNvSpPr>
                <a:spLocks noChangeArrowheads="1"/>
              </p:cNvSpPr>
              <p:nvPr/>
            </p:nvSpPr>
            <p:spPr bwMode="auto">
              <a:xfrm>
                <a:off x="48" y="391"/>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8" name="Rectangle 30"/>
              <p:cNvSpPr>
                <a:spLocks noChangeArrowheads="1"/>
              </p:cNvSpPr>
              <p:nvPr/>
            </p:nvSpPr>
            <p:spPr bwMode="auto">
              <a:xfrm>
                <a:off x="48" y="535"/>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79" name="Rectangle 31"/>
              <p:cNvSpPr>
                <a:spLocks noChangeArrowheads="1"/>
              </p:cNvSpPr>
              <p:nvPr/>
            </p:nvSpPr>
            <p:spPr bwMode="auto">
              <a:xfrm>
                <a:off x="48" y="679"/>
                <a:ext cx="96" cy="96"/>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80" name="Rectangle 32"/>
              <p:cNvSpPr>
                <a:spLocks noChangeArrowheads="1"/>
              </p:cNvSpPr>
              <p:nvPr/>
            </p:nvSpPr>
            <p:spPr bwMode="auto">
              <a:xfrm>
                <a:off x="48" y="823"/>
                <a:ext cx="96" cy="97"/>
              </a:xfrm>
              <a:prstGeom prst="rect">
                <a:avLst/>
              </a:prstGeom>
              <a:solidFill>
                <a:schemeClr val="bg1">
                  <a:alpha val="50000"/>
                </a:schemeClr>
              </a:solidFill>
              <a:ln w="9525">
                <a:noFill/>
                <a:miter lim="800000"/>
                <a:headEnd/>
                <a:tailEnd/>
              </a:ln>
              <a:effectLst/>
            </p:spPr>
            <p:txBody>
              <a:bodyPr wrap="none" anchor="ctr"/>
              <a:lstStyle/>
              <a:p>
                <a:endParaRPr lang="en-US"/>
              </a:p>
            </p:txBody>
          </p:sp>
          <p:sp>
            <p:nvSpPr>
              <p:cNvPr id="2081" name="Rectangle 33"/>
              <p:cNvSpPr>
                <a:spLocks noChangeArrowheads="1"/>
              </p:cNvSpPr>
              <p:nvPr/>
            </p:nvSpPr>
            <p:spPr bwMode="auto">
              <a:xfrm>
                <a:off x="48" y="968"/>
                <a:ext cx="96" cy="95"/>
              </a:xfrm>
              <a:prstGeom prst="rect">
                <a:avLst/>
              </a:prstGeom>
              <a:solidFill>
                <a:schemeClr val="bg1">
                  <a:alpha val="50000"/>
                </a:schemeClr>
              </a:solidFill>
              <a:ln w="9525">
                <a:noFill/>
                <a:miter lim="800000"/>
                <a:headEnd/>
                <a:tailEnd/>
              </a:ln>
              <a:effectLst/>
            </p:spPr>
            <p:txBody>
              <a:bodyPr wrap="none" anchor="ctr"/>
              <a:lstStyle/>
              <a:p>
                <a:endParaRPr lang="en-US"/>
              </a:p>
            </p:txBody>
          </p:sp>
        </p:grpSp>
      </p:grpSp>
      <p:sp>
        <p:nvSpPr>
          <p:cNvPr id="2082"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84" name="Rectangle 36"/>
          <p:cNvSpPr>
            <a:spLocks noGrp="1" noChangeArrowheads="1"/>
          </p:cNvSpPr>
          <p:nvPr>
            <p:ph type="dt" sz="half" idx="2"/>
          </p:nvPr>
        </p:nvSpPr>
        <p:spPr bwMode="auto">
          <a:xfrm>
            <a:off x="11430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endParaRPr lang="en-US"/>
          </a:p>
        </p:txBody>
      </p:sp>
      <p:sp>
        <p:nvSpPr>
          <p:cNvPr id="2085" name="Rectangle 37"/>
          <p:cNvSpPr>
            <a:spLocks noGrp="1" noChangeArrowheads="1"/>
          </p:cNvSpPr>
          <p:nvPr>
            <p:ph type="ftr" sz="quarter" idx="3"/>
          </p:nvPr>
        </p:nvSpPr>
        <p:spPr bwMode="auto">
          <a:xfrm>
            <a:off x="35814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endParaRPr lang="en-US"/>
          </a:p>
        </p:txBody>
      </p:sp>
      <p:sp>
        <p:nvSpPr>
          <p:cNvPr id="2086" name="Rectangle 38"/>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fld id="{59AC22DF-67D2-4A4E-AED2-1AFB9EAA7E4E}" type="slidenum">
              <a:rPr lang="en-US"/>
              <a:pPr/>
              <a:t>‹#›</a:t>
            </a:fld>
            <a:endParaRPr lang="en-US"/>
          </a:p>
        </p:txBody>
      </p:sp>
      <p:sp>
        <p:nvSpPr>
          <p:cNvPr id="2087" name="Rectangle 39"/>
          <p:cNvSpPr>
            <a:spLocks noGrp="1" noChangeArrowheads="1"/>
          </p:cNvSpPr>
          <p:nvPr>
            <p:ph type="body" idx="1"/>
          </p:nvPr>
        </p:nvSpPr>
        <p:spPr bwMode="auto">
          <a:xfrm>
            <a:off x="1169988" y="1946275"/>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lr>
          <a:schemeClr val="tx2"/>
        </a:buClr>
        <a:buSzPct val="7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SzPct val="60000"/>
        <a:buFont typeface="Wingdings" pitchFamily="2" charset="2"/>
        <a:buChar char="u"/>
        <a:defRPr sz="32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60000"/>
        <a:buFont typeface="Wingdings" pitchFamily="2" charset="2"/>
        <a:buChar char="t"/>
        <a:defRPr sz="32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100000"/>
        <a:buChar char="–"/>
        <a:defRPr sz="32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609600" y="1600200"/>
            <a:ext cx="8332788" cy="44608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a:t>
            </a:r>
            <a:r>
              <a:rPr lang="en-US" sz="2000" dirty="0" smtClean="0">
                <a:solidFill>
                  <a:schemeClr val="bg2"/>
                </a:solidFill>
                <a:latin typeface="+mj-lt"/>
              </a:rPr>
              <a:t>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solidFill>
                  <a:schemeClr val="bg2"/>
                </a:solidFill>
                <a:latin typeface="+mj-lt"/>
              </a:rPr>
              <a:t>.</a:t>
            </a:r>
            <a:endParaRPr lang="en-US" sz="1800" dirty="0">
              <a:solidFill>
                <a:schemeClr val="bg2"/>
              </a:solidFill>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a:t>
            </a:r>
            <a:r>
              <a:rPr lang="en-US" sz="2000" dirty="0" smtClean="0">
                <a:solidFill>
                  <a:schemeClr val="bg2"/>
                </a:solidFill>
                <a:latin typeface="+mj-lt"/>
              </a:rPr>
              <a:t>OMICS Group International is a pioneer and leading science event organizer, which publishes around 400 open access journals and conducts over 300 Medical, Clinical, Engineering, Life Sciences, </a:t>
            </a:r>
            <a:r>
              <a:rPr lang="en-US" sz="2000" dirty="0" err="1" smtClean="0">
                <a:solidFill>
                  <a:schemeClr val="bg2"/>
                </a:solidFill>
                <a:latin typeface="+mj-lt"/>
              </a:rPr>
              <a:t>Phrama</a:t>
            </a:r>
            <a:r>
              <a:rPr lang="en-US" sz="2000" dirty="0" smtClean="0">
                <a:solidFill>
                  <a:schemeClr val="bg2"/>
                </a:solidFill>
                <a:latin typeface="+mj-lt"/>
              </a:rPr>
              <a:t> scientific conferences all over the globe annually with the support of more than 1000 scientific associations and 30,000 editorial board members and 3.5 million followers to its credit.</a:t>
            </a:r>
            <a:br>
              <a:rPr lang="en-US" sz="2000" dirty="0" smtClean="0">
                <a:solidFill>
                  <a:schemeClr val="bg2"/>
                </a:solidFill>
                <a:latin typeface="+mj-lt"/>
              </a:rPr>
            </a:br>
            <a:endParaRPr lang="en-US" sz="2000" dirty="0" smtClean="0">
              <a:solidFill>
                <a:schemeClr val="bg2"/>
              </a:solidFill>
              <a:latin typeface="+mj-lt"/>
            </a:endParaRPr>
          </a:p>
          <a:p>
            <a:pPr algn="just">
              <a:buFont typeface="Arial" charset="0"/>
              <a:buNone/>
              <a:defRPr/>
            </a:pPr>
            <a:r>
              <a:rPr lang="en-US" sz="2000" dirty="0" smtClean="0">
                <a:solidFill>
                  <a:schemeClr val="bg2"/>
                </a:solidFill>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solidFill>
                  <a:schemeClr val="bg2"/>
                </a:solidFill>
                <a:latin typeface="+mj-lt"/>
              </a:rPr>
              <a:t>Bengaluru</a:t>
            </a:r>
            <a:r>
              <a:rPr lang="en-US" sz="2000" dirty="0" smtClean="0">
                <a:solidFill>
                  <a:schemeClr val="bg2"/>
                </a:solidFill>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p:txBody>
          <a:bodyPr/>
          <a:lstStyle/>
          <a:p>
            <a:r>
              <a:rPr lang="en-US" dirty="0" smtClean="0"/>
              <a:t>United States Strategic Metals during World War II</a:t>
            </a:r>
            <a:endParaRPr lang="en-US" dirty="0"/>
          </a:p>
        </p:txBody>
      </p:sp>
      <p:sp>
        <p:nvSpPr>
          <p:cNvPr id="27651" name="Rectangle 3"/>
          <p:cNvSpPr>
            <a:spLocks noGrp="1" noChangeArrowheads="1"/>
          </p:cNvSpPr>
          <p:nvPr>
            <p:ph type="subTitle" idx="1"/>
          </p:nvPr>
        </p:nvSpPr>
        <p:spPr/>
        <p:txBody>
          <a:bodyPr/>
          <a:lstStyle/>
          <a:p>
            <a:r>
              <a:rPr lang="en-US" dirty="0"/>
              <a:t>Dr. Charles D. Ross</a:t>
            </a:r>
          </a:p>
          <a:p>
            <a:r>
              <a:rPr lang="en-US" dirty="0"/>
              <a:t>Longwood University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algn="ctr"/>
            <a:r>
              <a:rPr lang="en-US" sz="2800" dirty="0" smtClean="0"/>
              <a:t>U.S. Strategic Metals during World War II</a:t>
            </a:r>
            <a:endParaRPr lang="en-US" sz="2800" dirty="0"/>
          </a:p>
        </p:txBody>
      </p:sp>
      <p:sp>
        <p:nvSpPr>
          <p:cNvPr id="31747" name="Rectangle 3"/>
          <p:cNvSpPr>
            <a:spLocks noGrp="1" noChangeArrowheads="1"/>
          </p:cNvSpPr>
          <p:nvPr>
            <p:ph type="body" idx="1"/>
          </p:nvPr>
        </p:nvSpPr>
        <p:spPr/>
        <p:txBody>
          <a:bodyPr/>
          <a:lstStyle/>
          <a:p>
            <a:r>
              <a:rPr lang="en-US" dirty="0" smtClean="0"/>
              <a:t>Introduction</a:t>
            </a:r>
            <a:endParaRPr lang="en-US" dirty="0"/>
          </a:p>
          <a:p>
            <a:r>
              <a:rPr lang="en-US" dirty="0" smtClean="0"/>
              <a:t>Strategic Metals: 2013 vs. 1941</a:t>
            </a:r>
          </a:p>
          <a:p>
            <a:r>
              <a:rPr lang="en-US" dirty="0" smtClean="0"/>
              <a:t>Other Strategic Materials During the War</a:t>
            </a:r>
          </a:p>
          <a:p>
            <a:r>
              <a:rPr lang="en-US" dirty="0" smtClean="0"/>
              <a:t>Aluminum</a:t>
            </a:r>
          </a:p>
          <a:p>
            <a:r>
              <a:rPr lang="en-US" dirty="0" smtClean="0"/>
              <a:t>Uranium and Plutonium</a:t>
            </a:r>
            <a:endParaRPr lang="en-US" dirty="0"/>
          </a:p>
          <a:p>
            <a:r>
              <a:rPr lang="en-US" dirty="0"/>
              <a:t>Summary</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ial by fire 3.jpg"/>
          <p:cNvPicPr>
            <a:picLocks noChangeAspect="1"/>
          </p:cNvPicPr>
          <p:nvPr/>
        </p:nvPicPr>
        <p:blipFill>
          <a:blip r:embed="rId2" cstate="print"/>
          <a:stretch>
            <a:fillRect/>
          </a:stretch>
        </p:blipFill>
        <p:spPr>
          <a:xfrm>
            <a:off x="3490912" y="1781175"/>
            <a:ext cx="2162175" cy="32956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vil War Acoustic Shadows.jpg"/>
          <p:cNvPicPr>
            <a:picLocks noChangeAspect="1"/>
          </p:cNvPicPr>
          <p:nvPr/>
        </p:nvPicPr>
        <p:blipFill>
          <a:blip r:embed="rId2" cstate="print"/>
          <a:stretch>
            <a:fillRect/>
          </a:stretch>
        </p:blipFill>
        <p:spPr>
          <a:xfrm>
            <a:off x="3290887" y="1524000"/>
            <a:ext cx="2562225" cy="3810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ever for want of powder 2.jpg"/>
          <p:cNvPicPr>
            <a:picLocks noChangeAspect="1"/>
          </p:cNvPicPr>
          <p:nvPr/>
        </p:nvPicPr>
        <p:blipFill>
          <a:blip r:embed="rId2" cstate="print"/>
          <a:stretch>
            <a:fillRect/>
          </a:stretch>
        </p:blipFill>
        <p:spPr>
          <a:xfrm>
            <a:off x="2002720" y="0"/>
            <a:ext cx="5138559" cy="6858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Modern Strategic Metals</a:t>
            </a:r>
            <a:endParaRPr lang="en-US" dirty="0"/>
          </a:p>
        </p:txBody>
      </p:sp>
      <p:sp>
        <p:nvSpPr>
          <p:cNvPr id="3" name="Content Placeholder 2"/>
          <p:cNvSpPr>
            <a:spLocks noGrp="1"/>
          </p:cNvSpPr>
          <p:nvPr>
            <p:ph idx="1"/>
          </p:nvPr>
        </p:nvSpPr>
        <p:spPr/>
        <p:txBody>
          <a:bodyPr/>
          <a:lstStyle/>
          <a:p>
            <a:r>
              <a:rPr lang="en-US" sz="1800" dirty="0" smtClean="0"/>
              <a:t>Cobalt</a:t>
            </a:r>
          </a:p>
          <a:p>
            <a:r>
              <a:rPr lang="en-US" sz="1800" dirty="0" smtClean="0"/>
              <a:t>Gallium</a:t>
            </a:r>
          </a:p>
          <a:p>
            <a:r>
              <a:rPr lang="en-US" sz="1800" dirty="0" smtClean="0"/>
              <a:t>Indium</a:t>
            </a:r>
          </a:p>
          <a:p>
            <a:r>
              <a:rPr lang="en-US" sz="1800" dirty="0" smtClean="0"/>
              <a:t>Germanium</a:t>
            </a:r>
          </a:p>
          <a:p>
            <a:r>
              <a:rPr lang="en-US" sz="1800" dirty="0" smtClean="0"/>
              <a:t>Lithium</a:t>
            </a:r>
          </a:p>
          <a:p>
            <a:r>
              <a:rPr lang="en-US" sz="1800" dirty="0" smtClean="0"/>
              <a:t>Magnesium</a:t>
            </a:r>
          </a:p>
          <a:p>
            <a:r>
              <a:rPr lang="en-US" sz="1800" dirty="0" smtClean="0"/>
              <a:t>Niobium</a:t>
            </a:r>
          </a:p>
          <a:p>
            <a:r>
              <a:rPr lang="en-US" sz="1800" dirty="0" smtClean="0"/>
              <a:t>Platinum Group Metals (Platinum, </a:t>
            </a:r>
            <a:r>
              <a:rPr lang="en-US" sz="1800" dirty="0" err="1" smtClean="0"/>
              <a:t>Paladium</a:t>
            </a:r>
            <a:r>
              <a:rPr lang="en-US" sz="1800" dirty="0" smtClean="0"/>
              <a:t>)</a:t>
            </a:r>
          </a:p>
          <a:p>
            <a:r>
              <a:rPr lang="en-US" sz="1800" dirty="0" smtClean="0"/>
              <a:t>Rare Earths</a:t>
            </a:r>
          </a:p>
          <a:p>
            <a:r>
              <a:rPr lang="en-US" sz="1800" dirty="0" smtClean="0"/>
              <a:t>Tantalum</a:t>
            </a:r>
          </a:p>
          <a:p>
            <a:r>
              <a:rPr lang="en-US" sz="1800" dirty="0" smtClean="0"/>
              <a:t>Tungsten</a:t>
            </a:r>
          </a:p>
          <a:p>
            <a:r>
              <a:rPr lang="en-US" sz="1800" dirty="0" smtClean="0"/>
              <a:t>Vanadium</a:t>
            </a:r>
          </a:p>
          <a:p>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WWII Strategic Metals</a:t>
            </a:r>
            <a:endParaRPr lang="en-US" dirty="0"/>
          </a:p>
        </p:txBody>
      </p:sp>
      <p:sp>
        <p:nvSpPr>
          <p:cNvPr id="3" name="Content Placeholder 2"/>
          <p:cNvSpPr>
            <a:spLocks noGrp="1"/>
          </p:cNvSpPr>
          <p:nvPr>
            <p:ph idx="1"/>
          </p:nvPr>
        </p:nvSpPr>
        <p:spPr/>
        <p:txBody>
          <a:bodyPr/>
          <a:lstStyle/>
          <a:p>
            <a:r>
              <a:rPr lang="en-US" sz="2800" dirty="0" smtClean="0"/>
              <a:t>Copper</a:t>
            </a:r>
          </a:p>
          <a:p>
            <a:r>
              <a:rPr lang="en-US" sz="2800" b="1" dirty="0" smtClean="0"/>
              <a:t>Lead</a:t>
            </a:r>
          </a:p>
          <a:p>
            <a:r>
              <a:rPr lang="en-US" sz="2800" b="1" dirty="0" smtClean="0"/>
              <a:t>Iron</a:t>
            </a:r>
          </a:p>
          <a:p>
            <a:r>
              <a:rPr lang="en-US" sz="2800" b="1" dirty="0" smtClean="0"/>
              <a:t>Nickel</a:t>
            </a:r>
          </a:p>
          <a:p>
            <a:r>
              <a:rPr lang="en-US" sz="2800" b="1" dirty="0" smtClean="0">
                <a:solidFill>
                  <a:srgbClr val="FF0000"/>
                </a:solidFill>
              </a:rPr>
              <a:t>Aluminum*</a:t>
            </a:r>
          </a:p>
          <a:p>
            <a:r>
              <a:rPr lang="en-US" sz="2800" b="1" dirty="0" smtClean="0">
                <a:solidFill>
                  <a:srgbClr val="FF0000"/>
                </a:solidFill>
              </a:rPr>
              <a:t>Uranium</a:t>
            </a:r>
            <a:r>
              <a:rPr lang="en-US" dirty="0" smtClean="0">
                <a:solidFill>
                  <a:srgbClr val="FF0000"/>
                </a:solidFill>
              </a:rPr>
              <a:t>*</a:t>
            </a:r>
          </a:p>
          <a:p>
            <a:r>
              <a:rPr lang="en-US" sz="2800" b="1" dirty="0" smtClean="0">
                <a:solidFill>
                  <a:srgbClr val="FF0000"/>
                </a:solidFill>
              </a:rPr>
              <a:t>Plutonium</a:t>
            </a:r>
            <a:r>
              <a:rPr lang="en-US" dirty="0" smtClean="0">
                <a:solidFill>
                  <a:srgbClr val="FF0000"/>
                </a:solidFill>
              </a:rPr>
              <a:t>*</a:t>
            </a:r>
          </a:p>
          <a:p>
            <a:pPr marL="0" indent="0">
              <a:buNone/>
            </a:pPr>
            <a:endParaRPr lang="en-US" sz="1200" dirty="0">
              <a:solidFill>
                <a:srgbClr val="FF0000"/>
              </a:solidFill>
            </a:endParaRPr>
          </a:p>
          <a:p>
            <a:pPr marL="0" indent="0">
              <a:buNone/>
            </a:pPr>
            <a:r>
              <a:rPr lang="en-US" sz="1200" dirty="0" smtClean="0">
                <a:solidFill>
                  <a:srgbClr val="FF0000"/>
                </a:solidFill>
              </a:rPr>
              <a:t>*New to WWII</a:t>
            </a:r>
            <a:endParaRPr lang="en-US" sz="1200" dirty="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Other Critical </a:t>
            </a:r>
            <a:r>
              <a:rPr lang="en-US" smtClean="0"/>
              <a:t/>
            </a:r>
            <a:br>
              <a:rPr lang="en-US" smtClean="0"/>
            </a:br>
            <a:r>
              <a:rPr lang="en-US" smtClean="0"/>
              <a:t>World War II </a:t>
            </a:r>
            <a:r>
              <a:rPr lang="en-US" dirty="0" smtClean="0"/>
              <a:t>Materials</a:t>
            </a:r>
            <a:endParaRPr lang="en-US" dirty="0"/>
          </a:p>
        </p:txBody>
      </p:sp>
      <p:sp>
        <p:nvSpPr>
          <p:cNvPr id="3" name="Content Placeholder 2"/>
          <p:cNvSpPr>
            <a:spLocks noGrp="1"/>
          </p:cNvSpPr>
          <p:nvPr>
            <p:ph idx="1"/>
          </p:nvPr>
        </p:nvSpPr>
        <p:spPr/>
        <p:txBody>
          <a:bodyPr/>
          <a:lstStyle/>
          <a:p>
            <a:r>
              <a:rPr lang="en-US" dirty="0" smtClean="0"/>
              <a:t>Food</a:t>
            </a:r>
          </a:p>
          <a:p>
            <a:r>
              <a:rPr lang="en-US" dirty="0" smtClean="0"/>
              <a:t>Coal</a:t>
            </a:r>
          </a:p>
          <a:p>
            <a:r>
              <a:rPr lang="en-US" dirty="0" smtClean="0"/>
              <a:t>Oil</a:t>
            </a:r>
          </a:p>
          <a:p>
            <a:r>
              <a:rPr lang="en-US" dirty="0" smtClean="0"/>
              <a:t>Rubber</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Aluminum in WWII</a:t>
            </a:r>
            <a:endParaRPr lang="en-US" sz="3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1169988" y="2298605"/>
            <a:ext cx="7772400" cy="3410140"/>
          </a:xfrm>
        </p:spPr>
      </p:pic>
    </p:spTree>
    <p:extLst>
      <p:ext uri="{BB962C8B-B14F-4D97-AF65-F5344CB8AC3E}">
        <p14:creationId xmlns:p14="http://schemas.microsoft.com/office/powerpoint/2010/main" xmlns="" val="22600645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971800" y="1838053"/>
            <a:ext cx="4419600" cy="2493917"/>
          </a:xfrm>
          <a:prstGeom prst="rect">
            <a:avLst/>
          </a:prstGeom>
        </p:spPr>
      </p:pic>
      <p:sp>
        <p:nvSpPr>
          <p:cNvPr id="3" name="Rectangle 2"/>
          <p:cNvSpPr/>
          <p:nvPr/>
        </p:nvSpPr>
        <p:spPr>
          <a:xfrm>
            <a:off x="2286000" y="5029200"/>
            <a:ext cx="4572000" cy="246221"/>
          </a:xfrm>
          <a:prstGeom prst="rect">
            <a:avLst/>
          </a:prstGeom>
        </p:spPr>
        <p:txBody>
          <a:bodyPr>
            <a:spAutoFit/>
          </a:bodyPr>
          <a:lstStyle/>
          <a:p>
            <a:r>
              <a:rPr lang="en-US" sz="1000" dirty="0"/>
              <a:t>http://www.world-aluminium.org/production/</a:t>
            </a:r>
          </a:p>
        </p:txBody>
      </p:sp>
    </p:spTree>
    <p:extLst>
      <p:ext uri="{BB962C8B-B14F-4D97-AF65-F5344CB8AC3E}">
        <p14:creationId xmlns:p14="http://schemas.microsoft.com/office/powerpoint/2010/main" xmlns="" val="1900601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95400" y="609600"/>
            <a:ext cx="6553200" cy="4655820"/>
          </a:xfrm>
          <a:prstGeom prst="rect">
            <a:avLst/>
          </a:prstGeom>
        </p:spPr>
      </p:pic>
      <p:sp>
        <p:nvSpPr>
          <p:cNvPr id="3" name="TextBox 2"/>
          <p:cNvSpPr txBox="1"/>
          <p:nvPr/>
        </p:nvSpPr>
        <p:spPr>
          <a:xfrm>
            <a:off x="3206882" y="5791200"/>
            <a:ext cx="2730235" cy="461665"/>
          </a:xfrm>
          <a:prstGeom prst="rect">
            <a:avLst/>
          </a:prstGeom>
          <a:noFill/>
        </p:spPr>
        <p:txBody>
          <a:bodyPr wrap="none" rtlCol="0">
            <a:spAutoFit/>
          </a:bodyPr>
          <a:lstStyle/>
          <a:p>
            <a:pPr algn="ctr"/>
            <a:r>
              <a:rPr lang="en-US" dirty="0" smtClean="0"/>
              <a:t>Grand Coulee Dam </a:t>
            </a:r>
            <a:endParaRPr lang="en-US" dirty="0"/>
          </a:p>
        </p:txBody>
      </p:sp>
    </p:spTree>
    <p:extLst>
      <p:ext uri="{BB962C8B-B14F-4D97-AF65-F5344CB8AC3E}">
        <p14:creationId xmlns:p14="http://schemas.microsoft.com/office/powerpoint/2010/main" xmlns="" val="241161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Uranium and Plutonium in WWII</a:t>
            </a:r>
            <a:endParaRPr lang="en-US" sz="3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895600" y="1905000"/>
            <a:ext cx="4286250" cy="3429000"/>
          </a:xfrm>
        </p:spPr>
      </p:pic>
      <p:sp>
        <p:nvSpPr>
          <p:cNvPr id="5" name="TextBox 4"/>
          <p:cNvSpPr txBox="1"/>
          <p:nvPr/>
        </p:nvSpPr>
        <p:spPr>
          <a:xfrm>
            <a:off x="3429000" y="5932997"/>
            <a:ext cx="3426515" cy="461665"/>
          </a:xfrm>
          <a:prstGeom prst="rect">
            <a:avLst/>
          </a:prstGeom>
          <a:noFill/>
        </p:spPr>
        <p:txBody>
          <a:bodyPr wrap="none" rtlCol="0">
            <a:spAutoFit/>
          </a:bodyPr>
          <a:lstStyle/>
          <a:p>
            <a:r>
              <a:rPr lang="en-US" dirty="0" smtClean="0"/>
              <a:t>Trinity Test, July 16, 1945</a:t>
            </a:r>
            <a:endParaRPr lang="en-US" dirty="0"/>
          </a:p>
        </p:txBody>
      </p:sp>
    </p:spTree>
    <p:extLst>
      <p:ext uri="{BB962C8B-B14F-4D97-AF65-F5344CB8AC3E}">
        <p14:creationId xmlns:p14="http://schemas.microsoft.com/office/powerpoint/2010/main" xmlns="" val="32858761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Manhattan Project</a:t>
            </a:r>
            <a:endParaRPr lang="en-US" sz="3600" dirty="0"/>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352800" y="1828800"/>
            <a:ext cx="3322320" cy="4572000"/>
          </a:xfrm>
          <a:prstGeom prst="rect">
            <a:avLst/>
          </a:prstGeom>
        </p:spPr>
      </p:pic>
    </p:spTree>
    <p:extLst>
      <p:ext uri="{BB962C8B-B14F-4D97-AF65-F5344CB8AC3E}">
        <p14:creationId xmlns:p14="http://schemas.microsoft.com/office/powerpoint/2010/main" xmlns="" val="8064473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29000" y="1328576"/>
            <a:ext cx="2895600" cy="3470265"/>
          </a:xfrm>
          <a:prstGeom prst="rect">
            <a:avLst/>
          </a:prstGeom>
        </p:spPr>
      </p:pic>
      <p:sp>
        <p:nvSpPr>
          <p:cNvPr id="3" name="TextBox 2"/>
          <p:cNvSpPr txBox="1"/>
          <p:nvPr/>
        </p:nvSpPr>
        <p:spPr>
          <a:xfrm>
            <a:off x="2692323" y="5410200"/>
            <a:ext cx="4368953" cy="369332"/>
          </a:xfrm>
          <a:prstGeom prst="rect">
            <a:avLst/>
          </a:prstGeom>
          <a:noFill/>
        </p:spPr>
        <p:txBody>
          <a:bodyPr wrap="none" rtlCol="0">
            <a:spAutoFit/>
          </a:bodyPr>
          <a:lstStyle/>
          <a:p>
            <a:r>
              <a:rPr lang="en-US" sz="1800" dirty="0" smtClean="0"/>
              <a:t>Dr. Robert Oppenheimer, Gen. Leslie Groves</a:t>
            </a:r>
            <a:endParaRPr lang="en-US" sz="1800" dirty="0"/>
          </a:p>
        </p:txBody>
      </p:sp>
    </p:spTree>
    <p:extLst>
      <p:ext uri="{BB962C8B-B14F-4D97-AF65-F5344CB8AC3E}">
        <p14:creationId xmlns:p14="http://schemas.microsoft.com/office/powerpoint/2010/main" xmlns="" val="15798384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895600" y="1600200"/>
            <a:ext cx="3851148" cy="2560320"/>
          </a:xfrm>
          <a:prstGeom prst="rect">
            <a:avLst/>
          </a:prstGeom>
        </p:spPr>
      </p:pic>
      <p:sp>
        <p:nvSpPr>
          <p:cNvPr id="3" name="TextBox 2"/>
          <p:cNvSpPr txBox="1"/>
          <p:nvPr/>
        </p:nvSpPr>
        <p:spPr>
          <a:xfrm>
            <a:off x="3318999" y="5181599"/>
            <a:ext cx="3004349" cy="461665"/>
          </a:xfrm>
          <a:prstGeom prst="rect">
            <a:avLst/>
          </a:prstGeom>
          <a:noFill/>
        </p:spPr>
        <p:txBody>
          <a:bodyPr wrap="none" rtlCol="0">
            <a:spAutoFit/>
          </a:bodyPr>
          <a:lstStyle/>
          <a:p>
            <a:r>
              <a:rPr lang="en-US" dirty="0" smtClean="0"/>
              <a:t>Oak Ridge, K-25 Plant</a:t>
            </a:r>
            <a:endParaRPr lang="en-US" dirty="0"/>
          </a:p>
        </p:txBody>
      </p:sp>
    </p:spTree>
    <p:extLst>
      <p:ext uri="{BB962C8B-B14F-4D97-AF65-F5344CB8AC3E}">
        <p14:creationId xmlns:p14="http://schemas.microsoft.com/office/powerpoint/2010/main" xmlns="" val="22104600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1485" y="533400"/>
            <a:ext cx="7512050" cy="4936795"/>
          </a:xfrm>
          <a:prstGeom prst="rect">
            <a:avLst/>
          </a:prstGeom>
        </p:spPr>
      </p:pic>
      <p:sp>
        <p:nvSpPr>
          <p:cNvPr id="3" name="TextBox 2"/>
          <p:cNvSpPr txBox="1"/>
          <p:nvPr/>
        </p:nvSpPr>
        <p:spPr>
          <a:xfrm>
            <a:off x="4187758" y="5943600"/>
            <a:ext cx="1699504" cy="461665"/>
          </a:xfrm>
          <a:prstGeom prst="rect">
            <a:avLst/>
          </a:prstGeom>
          <a:noFill/>
        </p:spPr>
        <p:txBody>
          <a:bodyPr wrap="none" rtlCol="0">
            <a:spAutoFit/>
          </a:bodyPr>
          <a:lstStyle/>
          <a:p>
            <a:r>
              <a:rPr lang="en-US" dirty="0" smtClean="0"/>
              <a:t>“Little Boy”</a:t>
            </a:r>
            <a:endParaRPr lang="en-US" dirty="0"/>
          </a:p>
        </p:txBody>
      </p:sp>
    </p:spTree>
    <p:extLst>
      <p:ext uri="{BB962C8B-B14F-4D97-AF65-F5344CB8AC3E}">
        <p14:creationId xmlns:p14="http://schemas.microsoft.com/office/powerpoint/2010/main" xmlns="" val="22310158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67000" y="1371600"/>
            <a:ext cx="4743532" cy="2758440"/>
          </a:xfrm>
          <a:prstGeom prst="rect">
            <a:avLst/>
          </a:prstGeom>
        </p:spPr>
      </p:pic>
      <p:sp>
        <p:nvSpPr>
          <p:cNvPr id="3" name="TextBox 2"/>
          <p:cNvSpPr txBox="1"/>
          <p:nvPr/>
        </p:nvSpPr>
        <p:spPr>
          <a:xfrm>
            <a:off x="2988910" y="4876800"/>
            <a:ext cx="4099712" cy="400110"/>
          </a:xfrm>
          <a:prstGeom prst="rect">
            <a:avLst/>
          </a:prstGeom>
          <a:noFill/>
        </p:spPr>
        <p:txBody>
          <a:bodyPr wrap="none" rtlCol="0">
            <a:spAutoFit/>
          </a:bodyPr>
          <a:lstStyle/>
          <a:p>
            <a:r>
              <a:rPr lang="en-US" sz="2000" dirty="0" smtClean="0"/>
              <a:t>Hanford, Washington Plutonium Plant</a:t>
            </a:r>
            <a:endParaRPr lang="en-US" sz="2000" dirty="0"/>
          </a:p>
        </p:txBody>
      </p:sp>
    </p:spTree>
    <p:extLst>
      <p:ext uri="{BB962C8B-B14F-4D97-AF65-F5344CB8AC3E}">
        <p14:creationId xmlns:p14="http://schemas.microsoft.com/office/powerpoint/2010/main" xmlns="" val="28610041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19200" y="457200"/>
            <a:ext cx="7600950" cy="5046098"/>
          </a:xfrm>
          <a:prstGeom prst="rect">
            <a:avLst/>
          </a:prstGeom>
        </p:spPr>
      </p:pic>
      <p:sp>
        <p:nvSpPr>
          <p:cNvPr id="3" name="TextBox 2"/>
          <p:cNvSpPr txBox="1"/>
          <p:nvPr/>
        </p:nvSpPr>
        <p:spPr>
          <a:xfrm>
            <a:off x="4279729" y="5886370"/>
            <a:ext cx="1479892" cy="461665"/>
          </a:xfrm>
          <a:prstGeom prst="rect">
            <a:avLst/>
          </a:prstGeom>
          <a:noFill/>
        </p:spPr>
        <p:txBody>
          <a:bodyPr wrap="none" rtlCol="0">
            <a:spAutoFit/>
          </a:bodyPr>
          <a:lstStyle/>
          <a:p>
            <a:r>
              <a:rPr lang="en-US" dirty="0" smtClean="0"/>
              <a:t>“Fat Man”</a:t>
            </a:r>
            <a:endParaRPr lang="en-US" dirty="0"/>
          </a:p>
        </p:txBody>
      </p:sp>
    </p:spTree>
    <p:extLst>
      <p:ext uri="{BB962C8B-B14F-4D97-AF65-F5344CB8AC3E}">
        <p14:creationId xmlns:p14="http://schemas.microsoft.com/office/powerpoint/2010/main" xmlns="" val="347264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714500"/>
            <a:ext cx="8763000" cy="4381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solidFill>
                  <a:schemeClr val="bg2"/>
                </a:solidFill>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solidFill>
                <a:schemeClr val="bg2"/>
              </a:solidFill>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solidFill>
                <a:schemeClr val="bg2"/>
              </a:solidFill>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solidFill>
                  <a:schemeClr val="bg2"/>
                </a:solidFill>
                <a:effectLst>
                  <a:outerShdw blurRad="38100" dist="38100" dir="2700000" algn="tl">
                    <a:srgbClr val="000000">
                      <a:alpha val="43137"/>
                    </a:srgbClr>
                  </a:outerShdw>
                </a:effectLst>
                <a:latin typeface="Georgia" pitchFamily="18" charset="0"/>
              </a:rPr>
              <a:t>Please Visit:</a:t>
            </a:r>
            <a:r>
              <a:rPr lang="en-US" dirty="0" smtClean="0">
                <a:solidFill>
                  <a:schemeClr val="bg2"/>
                </a:solidFill>
                <a:effectLst>
                  <a:outerShdw blurRad="38100" dist="38100" dir="2700000" algn="tl">
                    <a:srgbClr val="000000">
                      <a:alpha val="43137"/>
                    </a:srgbClr>
                  </a:outerShdw>
                </a:effectLst>
                <a:latin typeface="Georgia" pitchFamily="18" charset="0"/>
              </a:rPr>
              <a:t/>
            </a:r>
            <a:br>
              <a:rPr lang="en-US" dirty="0" smtClean="0">
                <a:solidFill>
                  <a:schemeClr val="bg2"/>
                </a:solidFill>
                <a:effectLst>
                  <a:outerShdw blurRad="38100" dist="38100" dir="2700000" algn="tl">
                    <a:srgbClr val="000000">
                      <a:alpha val="43137"/>
                    </a:srgbClr>
                  </a:outerShdw>
                </a:effectLst>
                <a:latin typeface="Georgia" pitchFamily="18" charset="0"/>
              </a:rPr>
            </a:br>
            <a:r>
              <a:rPr lang="en-US" sz="2800" dirty="0" smtClean="0">
                <a:solidFill>
                  <a:schemeClr val="bg2"/>
                </a:solidFill>
                <a:effectLst>
                  <a:outerShdw blurRad="38100" dist="38100" dir="2700000" algn="tl">
                    <a:srgbClr val="000000">
                      <a:alpha val="43137"/>
                    </a:srgbClr>
                  </a:outerShdw>
                </a:effectLst>
                <a:latin typeface="Georgia" pitchFamily="18" charset="0"/>
              </a:rPr>
              <a:t>http</a:t>
            </a:r>
            <a:r>
              <a:rPr lang="en-US" sz="2800" dirty="0">
                <a:solidFill>
                  <a:schemeClr val="bg2"/>
                </a:solidFill>
                <a:effectLst>
                  <a:outerShdw blurRad="38100" dist="38100" dir="2700000" algn="tl">
                    <a:srgbClr val="000000">
                      <a:alpha val="43137"/>
                    </a:srgbClr>
                  </a:outerShdw>
                </a:effectLst>
                <a:latin typeface="Georgia" pitchFamily="18" charset="0"/>
              </a:rPr>
              <a:t>://materialsscience.conferenceseries.com</a:t>
            </a:r>
            <a:r>
              <a:rPr lang="en-US" sz="2800" dirty="0" smtClean="0">
                <a:solidFill>
                  <a:schemeClr val="bg2"/>
                </a:solidFill>
                <a:effectLst>
                  <a:outerShdw blurRad="38100" dist="38100" dir="2700000" algn="tl">
                    <a:srgbClr val="000000">
                      <a:alpha val="43137"/>
                    </a:srgbClr>
                  </a:outerShdw>
                </a:effectLst>
                <a:latin typeface="Georgia" pitchFamily="18" charset="0"/>
              </a:rPr>
              <a:t>/</a:t>
            </a:r>
          </a:p>
          <a:p>
            <a:pPr algn="ctr">
              <a:buFont typeface="Arial" charset="0"/>
              <a:buNone/>
              <a:defRPr/>
            </a:pPr>
            <a:endParaRPr lang="en-US" sz="1800" dirty="0" smtClean="0">
              <a:solidFill>
                <a:schemeClr val="bg2"/>
              </a:solidFill>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solidFill>
                  <a:schemeClr val="bg2"/>
                </a:solidFill>
                <a:effectLst>
                  <a:outerShdw blurRad="38100" dist="38100" dir="2700000" algn="tl">
                    <a:srgbClr val="000000">
                      <a:alpha val="43137"/>
                    </a:srgbClr>
                  </a:outerShdw>
                </a:effectLst>
                <a:latin typeface="Georgia" pitchFamily="18" charset="0"/>
              </a:rPr>
              <a:t>Contact </a:t>
            </a:r>
            <a:r>
              <a:rPr lang="en-US" sz="1800" dirty="0">
                <a:solidFill>
                  <a:schemeClr val="bg2"/>
                </a:solidFill>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solidFill>
                  <a:schemeClr val="bg2"/>
                </a:solidFill>
                <a:effectLst>
                  <a:outerShdw blurRad="38100" dist="38100" dir="2700000" algn="tl">
                    <a:srgbClr val="000000">
                      <a:alpha val="43137"/>
                    </a:srgbClr>
                  </a:outerShdw>
                </a:effectLst>
                <a:latin typeface="Georgia" pitchFamily="18" charset="0"/>
              </a:rPr>
              <a:t>materialsscience.conference@omicsgroup.us</a:t>
            </a:r>
          </a:p>
          <a:p>
            <a:pPr algn="ctr">
              <a:buFont typeface="Arial" charset="0"/>
              <a:buNone/>
              <a:defRPr/>
            </a:pPr>
            <a:r>
              <a:rPr lang="en-US" sz="2800" dirty="0">
                <a:solidFill>
                  <a:schemeClr val="bg2"/>
                </a:solidFill>
                <a:effectLst>
                  <a:outerShdw blurRad="38100" dist="38100" dir="2700000" algn="tl">
                    <a:srgbClr val="000000">
                      <a:alpha val="43137"/>
                    </a:srgbClr>
                  </a:outerShdw>
                </a:effectLst>
                <a:latin typeface="Georgia" pitchFamily="18" charset="0"/>
              </a:rPr>
              <a:t>materialsscience@omicsgroup.com</a:t>
            </a:r>
          </a:p>
          <a:p>
            <a:pPr algn="just">
              <a:buFont typeface="Arial" charset="0"/>
              <a:buNone/>
              <a:defRPr/>
            </a:pPr>
            <a:endParaRPr lang="en-US" dirty="0" smtClean="0">
              <a:solidFill>
                <a:schemeClr val="bg2"/>
              </a:solidFill>
              <a:effectLst>
                <a:outerShdw blurRad="38100" dist="38100" dir="2700000" algn="tl">
                  <a:srgbClr val="000000">
                    <a:alpha val="43137"/>
                  </a:srgbClr>
                </a:outerShdw>
              </a:effectLst>
            </a:endParaRPr>
          </a:p>
          <a:p>
            <a:pPr algn="just">
              <a:buFont typeface="Arial" charset="0"/>
              <a:buNone/>
              <a:defRPr/>
            </a:pPr>
            <a:endParaRPr lang="en-US" dirty="0">
              <a:solidFill>
                <a:schemeClr val="bg2"/>
              </a:solidFill>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6666FF"/>
        </a:accent2>
        <a:accent3>
          <a:srgbClr val="ADADFF"/>
        </a:accent3>
        <a:accent4>
          <a:srgbClr val="DADADA"/>
        </a:accent4>
        <a:accent5>
          <a:srgbClr val="AAE2E2"/>
        </a:accent5>
        <a:accent6>
          <a:srgbClr val="5C5CE7"/>
        </a:accent6>
        <a:hlink>
          <a:srgbClr val="CCCCFF"/>
        </a:hlink>
        <a:folHlink>
          <a:srgbClr val="CC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DDDDDD"/>
        </a:accent2>
        <a:accent3>
          <a:srgbClr val="FFFFFF"/>
        </a:accent3>
        <a:accent4>
          <a:srgbClr val="000000"/>
        </a:accent4>
        <a:accent5>
          <a:srgbClr val="D5D5D5"/>
        </a:accent5>
        <a:accent6>
          <a:srgbClr val="C8C8C8"/>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14437</TotalTime>
  <Words>194</Words>
  <Application>Microsoft Office PowerPoint</Application>
  <PresentationFormat>On-screen Show (4:3)</PresentationFormat>
  <Paragraphs>63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Azure</vt:lpstr>
      <vt:lpstr>About OMICS Group</vt:lpstr>
      <vt:lpstr>About OMICS Group Conferences</vt:lpstr>
      <vt:lpstr>United States Strategic Metals during World War II</vt:lpstr>
      <vt:lpstr>U.S. Strategic Metals during World War II</vt:lpstr>
      <vt:lpstr>Slide 5</vt:lpstr>
      <vt:lpstr>Slide 6</vt:lpstr>
      <vt:lpstr>Slide 7</vt:lpstr>
      <vt:lpstr>Some Modern Strategic Metals</vt:lpstr>
      <vt:lpstr>Some WWII Strategic Metals</vt:lpstr>
      <vt:lpstr>Some Other Critical  World War II Materials</vt:lpstr>
      <vt:lpstr>Aluminum in WWII</vt:lpstr>
      <vt:lpstr>Slide 12</vt:lpstr>
      <vt:lpstr>Slide 13</vt:lpstr>
      <vt:lpstr>Uranium and Plutonium in WWII</vt:lpstr>
      <vt:lpstr>Manhattan Project</vt:lpstr>
      <vt:lpstr>Slide 16</vt:lpstr>
      <vt:lpstr>Slide 17</vt:lpstr>
      <vt:lpstr>Slide 18</vt:lpstr>
      <vt:lpstr>Slide 19</vt:lpstr>
      <vt:lpstr>Slide 20</vt:lpstr>
      <vt:lpstr>Let Us Meet Again</vt:lpstr>
    </vt:vector>
  </TitlesOfParts>
  <Company>Longwood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War Acoustic Shadows</dc:title>
  <dc:creator>cross</dc:creator>
  <cp:lastModifiedBy>swetha-g</cp:lastModifiedBy>
  <cp:revision>113</cp:revision>
  <cp:lastPrinted>2014-09-23T15:41:10Z</cp:lastPrinted>
  <dcterms:created xsi:type="dcterms:W3CDTF">2004-05-26T15:23:26Z</dcterms:created>
  <dcterms:modified xsi:type="dcterms:W3CDTF">2014-11-07T16:56:04Z</dcterms:modified>
</cp:coreProperties>
</file>