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 id="2147483674" r:id="rId2"/>
  </p:sldMasterIdLst>
  <p:sldIdLst>
    <p:sldId id="256" r:id="rId3"/>
    <p:sldId id="295" r:id="rId4"/>
    <p:sldId id="301" r:id="rId5"/>
    <p:sldId id="267" r:id="rId6"/>
    <p:sldId id="269" r:id="rId7"/>
    <p:sldId id="283" r:id="rId8"/>
    <p:sldId id="284" r:id="rId9"/>
    <p:sldId id="285" r:id="rId10"/>
    <p:sldId id="286" r:id="rId11"/>
    <p:sldId id="287" r:id="rId12"/>
    <p:sldId id="288" r:id="rId13"/>
    <p:sldId id="289" r:id="rId14"/>
    <p:sldId id="290" r:id="rId15"/>
    <p:sldId id="291" r:id="rId16"/>
    <p:sldId id="293" r:id="rId17"/>
    <p:sldId id="268" r:id="rId18"/>
    <p:sldId id="262" r:id="rId19"/>
    <p:sldId id="270" r:id="rId20"/>
    <p:sldId id="298" r:id="rId21"/>
    <p:sldId id="300" r:id="rId22"/>
    <p:sldId id="272" r:id="rId23"/>
    <p:sldId id="273" r:id="rId24"/>
    <p:sldId id="274" r:id="rId25"/>
    <p:sldId id="275" r:id="rId26"/>
    <p:sldId id="277" r:id="rId27"/>
    <p:sldId id="278" r:id="rId28"/>
    <p:sldId id="282" r:id="rId29"/>
    <p:sldId id="294" r:id="rId30"/>
    <p:sldId id="266" r:id="rId31"/>
    <p:sldId id="260" r:id="rId32"/>
    <p:sldId id="276" r:id="rId33"/>
    <p:sldId id="261" r:id="rId34"/>
    <p:sldId id="297" r:id="rId35"/>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41" autoAdjust="0"/>
    <p:restoredTop sz="98282" autoAdjust="0"/>
  </p:normalViewPr>
  <p:slideViewPr>
    <p:cSldViewPr snapToGrid="0" snapToObjects="1">
      <p:cViewPr>
        <p:scale>
          <a:sx n="100" d="100"/>
          <a:sy n="100" d="100"/>
        </p:scale>
        <p:origin x="-510" y="162"/>
      </p:cViewPr>
      <p:guideLst>
        <p:guide orient="horz" pos="162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028700"/>
            <a:ext cx="7848600" cy="1445419"/>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2628900"/>
            <a:ext cx="6400800" cy="131445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92492BF5-1AE1-5D46-8861-901B42954FAA}"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A0A91-1DCF-DF4D-9802-68E3A3C2910C}" type="slidenum">
              <a:rPr lang="en-US" smtClean="0"/>
              <a:t>‹#›</a:t>
            </a:fld>
            <a:endParaRPr lang="en-US"/>
          </a:p>
        </p:txBody>
      </p:sp>
      <p:cxnSp>
        <p:nvCxnSpPr>
          <p:cNvPr id="8" name="Straight Connector 7"/>
          <p:cNvCxnSpPr/>
          <p:nvPr/>
        </p:nvCxnSpPr>
        <p:spPr>
          <a:xfrm>
            <a:off x="685800" y="2548890"/>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492BF5-1AE1-5D46-8861-901B42954FAA}"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A0A91-1DCF-DF4D-9802-68E3A3C291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1651"/>
            <a:ext cx="7772400" cy="1650206"/>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470149"/>
            <a:ext cx="7772400" cy="1125140"/>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2492BF5-1AE1-5D46-8861-901B42954FAA}"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A0A91-1DCF-DF4D-9802-68E3A3C2910C}" type="slidenum">
              <a:rPr lang="en-US" smtClean="0"/>
              <a:t>‹#›</a:t>
            </a:fld>
            <a:endParaRPr lang="en-US"/>
          </a:p>
        </p:txBody>
      </p:sp>
      <p:cxnSp>
        <p:nvCxnSpPr>
          <p:cNvPr id="7" name="Straight Connector 6"/>
          <p:cNvCxnSpPr/>
          <p:nvPr/>
        </p:nvCxnSpPr>
        <p:spPr>
          <a:xfrm>
            <a:off x="731520" y="3449574"/>
            <a:ext cx="7848600" cy="1191"/>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255014"/>
            <a:ext cx="4038600" cy="353872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2492BF5-1AE1-5D46-8861-901B42954FAA}" type="datetimeFigureOut">
              <a:rPr lang="en-US" smtClean="0"/>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2A0A91-1DCF-DF4D-9802-68E3A3C2910C}"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257300"/>
            <a:ext cx="3931920" cy="47982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1828800"/>
            <a:ext cx="3931920"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2492BF5-1AE1-5D46-8861-901B42954FAA}" type="datetimeFigureOut">
              <a:rPr lang="en-US" smtClean="0"/>
              <a:t>9/23/2015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62A0A91-1DCF-DF4D-9802-68E3A3C2910C}" type="slidenum">
              <a:rPr lang="en-US" smtClean="0"/>
              <a:t>‹#›</a:t>
            </a:fld>
            <a:endParaRPr lang="en-US"/>
          </a:p>
        </p:txBody>
      </p:sp>
      <p:cxnSp>
        <p:nvCxnSpPr>
          <p:cNvPr id="11" name="Straight Connector 10"/>
          <p:cNvCxnSpPr/>
          <p:nvPr/>
        </p:nvCxnSpPr>
        <p:spPr>
          <a:xfrm rot="5400000">
            <a:off x="2806462" y="3034268"/>
            <a:ext cx="353187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92492BF5-1AE1-5D46-8861-901B42954FAA}" type="datetimeFigureOut">
              <a:rPr lang="en-US" smtClean="0"/>
              <a:t>9/23/2015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62A0A91-1DCF-DF4D-9802-68E3A3C291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2492BF5-1AE1-5D46-8861-901B42954FAA}" type="datetimeFigureOut">
              <a:rPr lang="en-US" smtClean="0"/>
              <a:t>9/23/2015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62A0A91-1DCF-DF4D-9802-68E3A3C291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060"/>
            <a:ext cx="2139696" cy="946404"/>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594060"/>
            <a:ext cx="5715000" cy="41833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1597915"/>
            <a:ext cx="2139696" cy="31827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492BF5-1AE1-5D46-8861-901B42954FAA}" type="datetimeFigureOut">
              <a:rPr lang="en-US" smtClean="0"/>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2A0A91-1DCF-DF4D-9802-68E3A3C2910C}" type="slidenum">
              <a:rPr lang="en-US" smtClean="0"/>
              <a:t>‹#›</a:t>
            </a:fld>
            <a:endParaRPr lang="en-US"/>
          </a:p>
        </p:txBody>
      </p:sp>
      <p:cxnSp>
        <p:nvCxnSpPr>
          <p:cNvPr id="9" name="Straight Connector 8"/>
          <p:cNvCxnSpPr/>
          <p:nvPr/>
        </p:nvCxnSpPr>
        <p:spPr>
          <a:xfrm rot="5400000">
            <a:off x="684114" y="2684956"/>
            <a:ext cx="418338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594360"/>
            <a:ext cx="2142680" cy="94869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628651"/>
            <a:ext cx="5904390" cy="4125342"/>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457200" y="1600200"/>
            <a:ext cx="2139696" cy="318211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92492BF5-1AE1-5D46-8861-901B42954FAA}" type="datetimeFigureOut">
              <a:rPr lang="en-US" smtClean="0"/>
              <a:t>9/23/2015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62A0A91-1DCF-DF4D-9802-68E3A3C291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2492BF5-1AE1-5D46-8861-901B42954FAA}"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A0A91-1DCF-DF4D-9802-68E3A3C291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457200"/>
            <a:ext cx="2057400" cy="440055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457200"/>
            <a:ext cx="6019800" cy="44005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2492BF5-1AE1-5D46-8861-901B42954FAA}" type="datetimeFigureOut">
              <a:rPr lang="en-US" smtClean="0"/>
              <a:t>9/23/2015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62A0A91-1DCF-DF4D-9802-68E3A3C2910C}"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Primary Content">
    <p:spTree>
      <p:nvGrpSpPr>
        <p:cNvPr id="1" name=""/>
        <p:cNvGrpSpPr/>
        <p:nvPr/>
      </p:nvGrpSpPr>
      <p:grpSpPr>
        <a:xfrm>
          <a:off x="0" y="0"/>
          <a:ext cx="0" cy="0"/>
          <a:chOff x="0" y="0"/>
          <a:chExt cx="0" cy="0"/>
        </a:xfrm>
      </p:grpSpPr>
      <p:sp>
        <p:nvSpPr>
          <p:cNvPr id="2" name="Title 1"/>
          <p:cNvSpPr>
            <a:spLocks noGrp="1"/>
          </p:cNvSpPr>
          <p:nvPr>
            <p:ph type="title"/>
          </p:nvPr>
        </p:nvSpPr>
        <p:spPr>
          <a:xfrm>
            <a:off x="311150" y="2"/>
            <a:ext cx="8241866" cy="645459"/>
          </a:xfrm>
          <a:prstGeom prst="rect">
            <a:avLst/>
          </a:prstGeom>
        </p:spPr>
        <p:txBody>
          <a:bodyPr/>
          <a:lstStyle/>
          <a:p>
            <a:r>
              <a:rPr lang="en-US" smtClean="0"/>
              <a:t>Click to edit Master title style</a:t>
            </a:r>
            <a:endParaRPr lang="en-US" dirty="0"/>
          </a:p>
        </p:txBody>
      </p:sp>
      <p:sp>
        <p:nvSpPr>
          <p:cNvPr id="5" name="Text Placeholder 2"/>
          <p:cNvSpPr>
            <a:spLocks noGrp="1"/>
          </p:cNvSpPr>
          <p:nvPr>
            <p:ph idx="1"/>
          </p:nvPr>
        </p:nvSpPr>
        <p:spPr>
          <a:xfrm>
            <a:off x="311150" y="960140"/>
            <a:ext cx="7886700" cy="3396727"/>
          </a:xfrm>
          <a:prstGeom prst="rect">
            <a:avLst/>
          </a:prstGeom>
        </p:spPr>
        <p:txBody>
          <a:bodyPr vert="horz" lIns="91440" tIns="45720" rIns="91440" bIns="45720" rtlCol="0">
            <a:normAutofit/>
          </a:bodyPr>
          <a:lstStyle>
            <a:lvl1pPr marL="320040" indent="-320040">
              <a:defRPr/>
            </a:lvl1pPr>
            <a:lvl2pPr>
              <a:defRPr/>
            </a:lvl2pPr>
            <a:lvl3pPr>
              <a:defRPr/>
            </a:lvl3pPr>
            <a:lvl4pPr>
              <a:defRPr/>
            </a:lvl4pPr>
            <a:lvl5pPr marL="2057400" indent="-228600">
              <a:buFont typeface="Arial" panose="020B0604020202020204" pitchFamily="34" charset="0"/>
              <a:buChar cha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1802522717"/>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Title Slide">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1777827"/>
            <a:ext cx="7772400" cy="1021556"/>
          </a:xfrm>
        </p:spPr>
        <p:txBody>
          <a:bodyPr anchor="t"/>
          <a:lstStyle>
            <a:lvl1pPr algn="ctr">
              <a:defRPr sz="4000" b="0" cap="none">
                <a:solidFill>
                  <a:schemeClr val="bg1"/>
                </a:solidFill>
              </a:defRPr>
            </a:lvl1pPr>
          </a:lstStyle>
          <a:p>
            <a:r>
              <a:rPr lang="en-US" dirty="0" smtClean="0"/>
              <a:t>Click to edit Master title style</a:t>
            </a:r>
            <a:endParaRPr lang="en-US" dirty="0"/>
          </a:p>
        </p:txBody>
      </p:sp>
      <p:sp>
        <p:nvSpPr>
          <p:cNvPr id="3" name="Text Placeholder 2"/>
          <p:cNvSpPr>
            <a:spLocks noGrp="1"/>
          </p:cNvSpPr>
          <p:nvPr>
            <p:ph type="body" idx="1"/>
          </p:nvPr>
        </p:nvSpPr>
        <p:spPr>
          <a:xfrm>
            <a:off x="722313" y="2789930"/>
            <a:ext cx="7772400" cy="515245"/>
          </a:xfrm>
        </p:spPr>
        <p:txBody>
          <a:bodyPr anchor="b"/>
          <a:lstStyle>
            <a:lvl1pPr marL="0" indent="0" algn="ctr">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Click to edit Master text styles</a:t>
            </a:r>
          </a:p>
        </p:txBody>
      </p:sp>
      <p:sp>
        <p:nvSpPr>
          <p:cNvPr id="4" name="Date Placeholder 3"/>
          <p:cNvSpPr>
            <a:spLocks noGrp="1"/>
          </p:cNvSpPr>
          <p:nvPr>
            <p:ph type="dt" sz="half" idx="10"/>
          </p:nvPr>
        </p:nvSpPr>
        <p:spPr/>
        <p:txBody>
          <a:bodyPr/>
          <a:lstStyle/>
          <a:p>
            <a:fld id="{E35CD64A-71BA-45B2-A616-5C1E5F03326C}" type="datetime1">
              <a:rPr lang="en-US" smtClean="0">
                <a:latin typeface="Arial"/>
              </a:rPr>
              <a:pPr/>
              <a:t>9/23/2015</a:t>
            </a:fld>
            <a:endParaRPr lang="en-US">
              <a:latin typeface="Arial"/>
            </a:endParaRPr>
          </a:p>
        </p:txBody>
      </p:sp>
      <p:sp>
        <p:nvSpPr>
          <p:cNvPr id="5" name="Footer Placeholder 4"/>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6" name="Slide Number Placeholder 5"/>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4206942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Section Titl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lvl1pPr algn="ctr">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371600" y="2700339"/>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
        <p:nvSpPr>
          <p:cNvPr id="4" name="Date Placeholder 3"/>
          <p:cNvSpPr>
            <a:spLocks noGrp="1"/>
          </p:cNvSpPr>
          <p:nvPr>
            <p:ph type="dt" sz="half" idx="10"/>
          </p:nvPr>
        </p:nvSpPr>
        <p:spPr/>
        <p:txBody>
          <a:bodyPr/>
          <a:lstStyle/>
          <a:p>
            <a:fld id="{06C3615A-3887-4414-92F5-544834F30E54}" type="datetime1">
              <a:rPr lang="en-US" smtClean="0">
                <a:latin typeface="Arial"/>
              </a:rPr>
              <a:pPr/>
              <a:t>9/23/2015</a:t>
            </a:fld>
            <a:endParaRPr lang="en-US">
              <a:latin typeface="Arial"/>
            </a:endParaRPr>
          </a:p>
        </p:txBody>
      </p:sp>
      <p:sp>
        <p:nvSpPr>
          <p:cNvPr id="5" name="Footer Placeholder 4"/>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6" name="Slide Number Placeholder 5"/>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3905072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Bulleted Lis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347472" indent="-342900">
              <a:buSzPct val="100000"/>
              <a:buFont typeface="Arial"/>
              <a:buChar char="•"/>
              <a:defRPr/>
            </a:lvl1pPr>
            <a:lvl2pPr>
              <a:buClr>
                <a:schemeClr val="accent2"/>
              </a:buClr>
              <a:defRPr sz="1600"/>
            </a:lvl2pPr>
            <a:lvl3pPr>
              <a:buClr>
                <a:schemeClr val="accent1"/>
              </a:buClr>
              <a:defRPr sz="1600"/>
            </a:lvl3pPr>
            <a:lvl4pPr>
              <a:buClr>
                <a:schemeClr val="accent3"/>
              </a:buClr>
              <a:defRPr sz="1600"/>
            </a:lvl4pPr>
            <a:lvl5pPr>
              <a:buClr>
                <a:schemeClr val="accent4"/>
              </a:buCl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1B9C7970-BB51-4A5A-BB74-D6DDA610F25E}" type="datetime1">
              <a:rPr lang="en-US" smtClean="0">
                <a:latin typeface="Arial"/>
              </a:rPr>
              <a:pPr/>
              <a:t>9/23/2015</a:t>
            </a:fld>
            <a:endParaRPr lang="en-US">
              <a:latin typeface="Arial"/>
            </a:endParaRPr>
          </a:p>
        </p:txBody>
      </p:sp>
      <p:sp>
        <p:nvSpPr>
          <p:cNvPr id="5" name="Footer Placeholder 4"/>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6" name="Slide Number Placeholder 5"/>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217881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Agend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1pPr marL="347472" indent="-342900">
              <a:spcBef>
                <a:spcPts val="2000"/>
              </a:spcBef>
              <a:buSzPct val="150000"/>
              <a:buFont typeface="Wingdings" charset="2"/>
              <a:buAutoNum type="arabicPlain"/>
              <a:defRPr/>
            </a:lvl1pPr>
            <a:lvl2pPr>
              <a:defRPr sz="1600"/>
            </a:lvl2pPr>
            <a:lvl3pPr>
              <a:defRPr sz="1600"/>
            </a:lvl3pPr>
            <a:lvl4pPr>
              <a:defRPr sz="1600"/>
            </a:lvl4pPr>
            <a:lvl5pPr>
              <a:defRPr sz="1600"/>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883F5779-7736-4E6B-8E11-F97CF4B1995E}" type="datetime1">
              <a:rPr lang="en-US" smtClean="0">
                <a:latin typeface="Arial"/>
              </a:rPr>
              <a:pPr/>
              <a:t>9/23/2015</a:t>
            </a:fld>
            <a:endParaRPr lang="en-US">
              <a:latin typeface="Arial"/>
            </a:endParaRPr>
          </a:p>
        </p:txBody>
      </p:sp>
      <p:sp>
        <p:nvSpPr>
          <p:cNvPr id="5" name="Footer Placeholder 4"/>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6" name="Slide Number Placeholder 5"/>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7808293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Quote - Blue">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1B27786-1EED-44A4-9E7F-7269AC881049}" type="datetime1">
              <a:rPr lang="en-US" smtClean="0">
                <a:latin typeface="Arial"/>
              </a:rPr>
              <a:pPr/>
              <a:t>9/23/2015</a:t>
            </a:fld>
            <a:endParaRPr lang="en-US" dirty="0">
              <a:latin typeface="Arial"/>
            </a:endParaRPr>
          </a:p>
        </p:txBody>
      </p:sp>
      <p:sp>
        <p:nvSpPr>
          <p:cNvPr id="4" name="Footer Placeholder 3"/>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5" name="Slide Number Placeholder 4"/>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
        <p:nvSpPr>
          <p:cNvPr id="7" name="Content Placeholder 6"/>
          <p:cNvSpPr>
            <a:spLocks noGrp="1"/>
          </p:cNvSpPr>
          <p:nvPr>
            <p:ph sz="quarter" idx="13"/>
          </p:nvPr>
        </p:nvSpPr>
        <p:spPr>
          <a:xfrm>
            <a:off x="573088" y="515697"/>
            <a:ext cx="6231034" cy="2794000"/>
          </a:xfrm>
        </p:spPr>
        <p:txBody>
          <a:bodyPr/>
          <a:lstStyle>
            <a:lvl1pPr marL="0" indent="0">
              <a:buNone/>
              <a:defRPr>
                <a:solidFill>
                  <a:schemeClr val="bg1"/>
                </a:solidFill>
              </a:defRPr>
            </a:lvl1pPr>
            <a:lvl2pPr marL="228600" indent="0">
              <a:buNone/>
              <a:defRPr>
                <a:solidFill>
                  <a:schemeClr val="bg1"/>
                </a:solidFill>
              </a:defRPr>
            </a:lvl2pPr>
            <a:lvl3pPr marL="458788" indent="0">
              <a:buNone/>
              <a:defRPr>
                <a:solidFill>
                  <a:schemeClr val="bg1"/>
                </a:solidFill>
              </a:defRPr>
            </a:lvl3pPr>
            <a:lvl4pPr marL="687388" indent="0">
              <a:buNone/>
              <a:defRPr>
                <a:solidFill>
                  <a:schemeClr val="bg1"/>
                </a:solidFill>
              </a:defRPr>
            </a:lvl4pPr>
            <a:lvl5pPr marL="915988" indent="0">
              <a:buNone/>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4053875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 - Purple">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75E9F5A-581F-4DCB-B083-A0BD2BB589D0}" type="datetime1">
              <a:rPr lang="en-US" smtClean="0">
                <a:latin typeface="Arial"/>
              </a:rPr>
              <a:pPr/>
              <a:t>9/23/2015</a:t>
            </a:fld>
            <a:endParaRPr lang="en-US" dirty="0">
              <a:latin typeface="Arial"/>
            </a:endParaRPr>
          </a:p>
        </p:txBody>
      </p:sp>
      <p:sp>
        <p:nvSpPr>
          <p:cNvPr id="4" name="Footer Placeholder 3"/>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5" name="Slide Number Placeholder 4"/>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
        <p:nvSpPr>
          <p:cNvPr id="7" name="Content Placeholder 6"/>
          <p:cNvSpPr>
            <a:spLocks noGrp="1"/>
          </p:cNvSpPr>
          <p:nvPr>
            <p:ph sz="quarter" idx="13"/>
          </p:nvPr>
        </p:nvSpPr>
        <p:spPr>
          <a:xfrm>
            <a:off x="573089" y="515697"/>
            <a:ext cx="6161761" cy="2794000"/>
          </a:xfrm>
        </p:spPr>
        <p:txBody>
          <a:bodyPr/>
          <a:lstStyle>
            <a:lvl1pPr marL="0" indent="0">
              <a:buNone/>
              <a:defRPr>
                <a:solidFill>
                  <a:schemeClr val="bg1"/>
                </a:solidFill>
              </a:defRPr>
            </a:lvl1pPr>
            <a:lvl2pPr marL="228600" indent="0">
              <a:buNone/>
              <a:defRPr>
                <a:solidFill>
                  <a:schemeClr val="bg1"/>
                </a:solidFill>
              </a:defRPr>
            </a:lvl2pPr>
            <a:lvl3pPr marL="458788" indent="0">
              <a:buNone/>
              <a:defRPr>
                <a:solidFill>
                  <a:schemeClr val="bg1"/>
                </a:solidFill>
              </a:defRPr>
            </a:lvl3pPr>
            <a:lvl4pPr marL="687388" indent="0">
              <a:buNone/>
              <a:defRPr>
                <a:solidFill>
                  <a:schemeClr val="bg1"/>
                </a:solidFill>
              </a:defRPr>
            </a:lvl4pPr>
            <a:lvl5pPr marL="915988" indent="0">
              <a:buNone/>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7165496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Quote - Yellow">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4FA89F2C-FD3A-45A7-9920-F347B96EEC7E}" type="datetime1">
              <a:rPr lang="en-US" smtClean="0">
                <a:latin typeface="Arial"/>
              </a:rPr>
              <a:pPr/>
              <a:t>9/23/2015</a:t>
            </a:fld>
            <a:endParaRPr lang="en-US" dirty="0">
              <a:latin typeface="Arial"/>
            </a:endParaRPr>
          </a:p>
        </p:txBody>
      </p:sp>
      <p:sp>
        <p:nvSpPr>
          <p:cNvPr id="4" name="Footer Placeholder 3"/>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5" name="Slide Number Placeholder 4"/>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
        <p:nvSpPr>
          <p:cNvPr id="7" name="Content Placeholder 6"/>
          <p:cNvSpPr>
            <a:spLocks noGrp="1"/>
          </p:cNvSpPr>
          <p:nvPr>
            <p:ph sz="quarter" idx="13"/>
          </p:nvPr>
        </p:nvSpPr>
        <p:spPr>
          <a:xfrm>
            <a:off x="573088" y="515697"/>
            <a:ext cx="6184852" cy="2794000"/>
          </a:xfrm>
        </p:spPr>
        <p:txBody>
          <a:bodyPr/>
          <a:lstStyle>
            <a:lvl1pPr marL="0" indent="0">
              <a:buNone/>
              <a:defRPr>
                <a:solidFill>
                  <a:schemeClr val="bg1"/>
                </a:solidFill>
              </a:defRPr>
            </a:lvl1pPr>
            <a:lvl2pPr marL="228600" indent="0">
              <a:buNone/>
              <a:defRPr>
                <a:solidFill>
                  <a:schemeClr val="bg1"/>
                </a:solidFill>
              </a:defRPr>
            </a:lvl2pPr>
            <a:lvl3pPr marL="458788" indent="0">
              <a:buNone/>
              <a:defRPr>
                <a:solidFill>
                  <a:schemeClr val="bg1"/>
                </a:solidFill>
              </a:defRPr>
            </a:lvl3pPr>
            <a:lvl4pPr marL="687388" indent="0">
              <a:buNone/>
              <a:defRPr>
                <a:solidFill>
                  <a:schemeClr val="bg1"/>
                </a:solidFill>
              </a:defRPr>
            </a:lvl4pPr>
            <a:lvl5pPr marL="915988" indent="0">
              <a:buNone/>
              <a:defRPr>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588695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ent with Quote">
    <p:spTree>
      <p:nvGrpSpPr>
        <p:cNvPr id="1" name=""/>
        <p:cNvGrpSpPr/>
        <p:nvPr/>
      </p:nvGrpSpPr>
      <p:grpSpPr>
        <a:xfrm>
          <a:off x="0" y="0"/>
          <a:ext cx="0" cy="0"/>
          <a:chOff x="0" y="0"/>
          <a:chExt cx="0" cy="0"/>
        </a:xfrm>
      </p:grpSpPr>
      <p:sp>
        <p:nvSpPr>
          <p:cNvPr id="2" name="Title 1"/>
          <p:cNvSpPr>
            <a:spLocks noGrp="1"/>
          </p:cNvSpPr>
          <p:nvPr>
            <p:ph type="title"/>
          </p:nvPr>
        </p:nvSpPr>
        <p:spPr>
          <a:xfrm>
            <a:off x="573090" y="342901"/>
            <a:ext cx="5606001" cy="857250"/>
          </a:xfrm>
        </p:spPr>
        <p:txBody>
          <a:bodyPr/>
          <a:lstStyle/>
          <a:p>
            <a:r>
              <a:rPr lang="en-US" dirty="0" smtClean="0"/>
              <a:t>Click to edit Master title style</a:t>
            </a:r>
            <a:endParaRPr lang="en-US" dirty="0"/>
          </a:p>
        </p:txBody>
      </p:sp>
      <p:sp>
        <p:nvSpPr>
          <p:cNvPr id="4" name="Content Placeholder 3"/>
          <p:cNvSpPr>
            <a:spLocks noGrp="1"/>
          </p:cNvSpPr>
          <p:nvPr>
            <p:ph sz="half" idx="2"/>
          </p:nvPr>
        </p:nvSpPr>
        <p:spPr>
          <a:xfrm>
            <a:off x="573090" y="1323461"/>
            <a:ext cx="5606001" cy="254555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5" name="Date Placeholder 4"/>
          <p:cNvSpPr>
            <a:spLocks noGrp="1"/>
          </p:cNvSpPr>
          <p:nvPr>
            <p:ph type="dt" sz="half" idx="10"/>
          </p:nvPr>
        </p:nvSpPr>
        <p:spPr/>
        <p:txBody>
          <a:bodyPr/>
          <a:lstStyle/>
          <a:p>
            <a:fld id="{BADD6E87-3BE9-4639-87D2-4CD885A18242}" type="datetime1">
              <a:rPr lang="en-US" smtClean="0">
                <a:latin typeface="Arial"/>
              </a:rPr>
              <a:pPr/>
              <a:t>9/23/2015</a:t>
            </a:fld>
            <a:endParaRPr lang="en-US">
              <a:latin typeface="Arial"/>
            </a:endParaRPr>
          </a:p>
        </p:txBody>
      </p:sp>
      <p:sp>
        <p:nvSpPr>
          <p:cNvPr id="6" name="Footer Placeholder 5"/>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7" name="Slide Number Placeholder 6"/>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
        <p:nvSpPr>
          <p:cNvPr id="8" name="Round Single Corner Rectangle 7"/>
          <p:cNvSpPr/>
          <p:nvPr userDrawn="1"/>
        </p:nvSpPr>
        <p:spPr>
          <a:xfrm flipH="1">
            <a:off x="6642238" y="342901"/>
            <a:ext cx="2574651" cy="3526116"/>
          </a:xfrm>
          <a:prstGeom prst="round1Rect">
            <a:avLst/>
          </a:prstGeom>
          <a:solidFill>
            <a:srgbClr val="8DBE8A">
              <a:alpha val="75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prstClr val="white"/>
              </a:solidFill>
              <a:latin typeface="Arial"/>
            </a:endParaRPr>
          </a:p>
        </p:txBody>
      </p:sp>
      <p:sp>
        <p:nvSpPr>
          <p:cNvPr id="10" name="Text Placeholder 9"/>
          <p:cNvSpPr>
            <a:spLocks noGrp="1"/>
          </p:cNvSpPr>
          <p:nvPr>
            <p:ph type="body" sz="quarter" idx="13"/>
          </p:nvPr>
        </p:nvSpPr>
        <p:spPr>
          <a:xfrm>
            <a:off x="7010837" y="714834"/>
            <a:ext cx="1840582" cy="2859331"/>
          </a:xfrm>
        </p:spPr>
        <p:txBody>
          <a:bodyPr>
            <a:noAutofit/>
          </a:bodyPr>
          <a:lstStyle>
            <a:lvl1pPr marL="0" indent="0">
              <a:lnSpc>
                <a:spcPts val="1620"/>
              </a:lnSpc>
              <a:spcBef>
                <a:spcPts val="840"/>
              </a:spcBef>
              <a:buNone/>
              <a:defRPr sz="1000" i="0" baseline="0">
                <a:solidFill>
                  <a:schemeClr val="bg1"/>
                </a:solidFill>
              </a:defRPr>
            </a:lvl1pPr>
            <a:lvl2pPr marL="457200" indent="0">
              <a:lnSpc>
                <a:spcPts val="1620"/>
              </a:lnSpc>
              <a:spcBef>
                <a:spcPts val="840"/>
              </a:spcBef>
              <a:buNone/>
              <a:defRPr sz="1000" i="0" baseline="0">
                <a:solidFill>
                  <a:schemeClr val="bg1"/>
                </a:solidFill>
              </a:defRPr>
            </a:lvl2pPr>
            <a:lvl3pPr marL="914400" indent="0">
              <a:lnSpc>
                <a:spcPts val="1620"/>
              </a:lnSpc>
              <a:spcBef>
                <a:spcPts val="840"/>
              </a:spcBef>
              <a:buNone/>
              <a:defRPr sz="1000" i="0" baseline="0">
                <a:solidFill>
                  <a:schemeClr val="bg1"/>
                </a:solidFill>
              </a:defRPr>
            </a:lvl3pPr>
            <a:lvl4pPr marL="1371600" indent="0">
              <a:lnSpc>
                <a:spcPts val="1620"/>
              </a:lnSpc>
              <a:spcBef>
                <a:spcPts val="840"/>
              </a:spcBef>
              <a:buNone/>
              <a:defRPr sz="1000" i="0" baseline="0">
                <a:solidFill>
                  <a:schemeClr val="bg1"/>
                </a:solidFill>
              </a:defRPr>
            </a:lvl4pPr>
            <a:lvl5pPr marL="1828800" indent="0">
              <a:lnSpc>
                <a:spcPts val="1620"/>
              </a:lnSpc>
              <a:spcBef>
                <a:spcPts val="840"/>
              </a:spcBef>
              <a:buNone/>
              <a:defRPr sz="1000" i="0" baseline="0">
                <a:solidFill>
                  <a:schemeClr val="bg1"/>
                </a:solidFill>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87106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Process - 3 Steps">
    <p:spTree>
      <p:nvGrpSpPr>
        <p:cNvPr id="1" name=""/>
        <p:cNvGrpSpPr/>
        <p:nvPr/>
      </p:nvGrpSpPr>
      <p:grpSpPr>
        <a:xfrm>
          <a:off x="0" y="0"/>
          <a:ext cx="0" cy="0"/>
          <a:chOff x="0" y="0"/>
          <a:chExt cx="0" cy="0"/>
        </a:xfrm>
      </p:grpSpPr>
      <p:sp>
        <p:nvSpPr>
          <p:cNvPr id="2" name="Title 1"/>
          <p:cNvSpPr>
            <a:spLocks noGrp="1"/>
          </p:cNvSpPr>
          <p:nvPr>
            <p:ph type="title"/>
          </p:nvPr>
        </p:nvSpPr>
        <p:spPr>
          <a:xfrm>
            <a:off x="573088" y="205979"/>
            <a:ext cx="8113712" cy="857250"/>
          </a:xfrm>
        </p:spPr>
        <p:txBody>
          <a:bodyPr/>
          <a:lstStyle>
            <a:lvl1pPr>
              <a:defRPr/>
            </a:lvl1pPr>
          </a:lstStyle>
          <a:p>
            <a:r>
              <a:rPr lang="en-US" dirty="0" smtClean="0"/>
              <a:t>Click to edit Master title style</a:t>
            </a:r>
            <a:endParaRPr lang="en-US" dirty="0"/>
          </a:p>
        </p:txBody>
      </p:sp>
      <p:sp>
        <p:nvSpPr>
          <p:cNvPr id="7" name="Date Placeholder 6"/>
          <p:cNvSpPr>
            <a:spLocks noGrp="1"/>
          </p:cNvSpPr>
          <p:nvPr>
            <p:ph type="dt" sz="half" idx="10"/>
          </p:nvPr>
        </p:nvSpPr>
        <p:spPr/>
        <p:txBody>
          <a:bodyPr/>
          <a:lstStyle/>
          <a:p>
            <a:fld id="{299A8B89-B8DE-46B4-A48D-2DB6E6B80963}" type="datetime1">
              <a:rPr lang="en-US" smtClean="0">
                <a:latin typeface="Arial"/>
              </a:rPr>
              <a:pPr/>
              <a:t>9/23/2015</a:t>
            </a:fld>
            <a:endParaRPr lang="en-US">
              <a:latin typeface="Arial"/>
            </a:endParaRPr>
          </a:p>
        </p:txBody>
      </p:sp>
      <p:sp>
        <p:nvSpPr>
          <p:cNvPr id="8" name="Footer Placeholder 7"/>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9" name="Slide Number Placeholder 8"/>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grpSp>
        <p:nvGrpSpPr>
          <p:cNvPr id="20" name="Group 19"/>
          <p:cNvGrpSpPr/>
          <p:nvPr userDrawn="1"/>
        </p:nvGrpSpPr>
        <p:grpSpPr>
          <a:xfrm>
            <a:off x="948511" y="1324643"/>
            <a:ext cx="103179" cy="795953"/>
            <a:chOff x="1653826" y="1700331"/>
            <a:chExt cx="103179" cy="795953"/>
          </a:xfrm>
        </p:grpSpPr>
        <p:cxnSp>
          <p:nvCxnSpPr>
            <p:cNvPr id="11" name="Straight Connector 17"/>
            <p:cNvCxnSpPr/>
            <p:nvPr/>
          </p:nvCxnSpPr>
          <p:spPr>
            <a:xfrm flipV="1">
              <a:off x="1653826" y="1700331"/>
              <a:ext cx="0" cy="294798"/>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12" name="Straight Connector 17"/>
            <p:cNvCxnSpPr/>
            <p:nvPr/>
          </p:nvCxnSpPr>
          <p:spPr>
            <a:xfrm flipH="1" flipV="1">
              <a:off x="1653826" y="1995128"/>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13" name="Straight Connector 17"/>
            <p:cNvCxnSpPr/>
            <p:nvPr/>
          </p:nvCxnSpPr>
          <p:spPr>
            <a:xfrm flipV="1">
              <a:off x="1653826" y="2098307"/>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18" name="Straight Connector 17"/>
            <p:cNvCxnSpPr/>
            <p:nvPr userDrawn="1"/>
          </p:nvCxnSpPr>
          <p:spPr>
            <a:xfrm flipV="1">
              <a:off x="1653826" y="2201486"/>
              <a:ext cx="0" cy="294798"/>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grpSp>
      <p:sp>
        <p:nvSpPr>
          <p:cNvPr id="22" name="Text Placeholder 21"/>
          <p:cNvSpPr>
            <a:spLocks noGrp="1"/>
          </p:cNvSpPr>
          <p:nvPr>
            <p:ph type="body" sz="quarter" idx="13" hasCustomPrompt="1"/>
          </p:nvPr>
        </p:nvSpPr>
        <p:spPr>
          <a:xfrm>
            <a:off x="456607" y="1351936"/>
            <a:ext cx="421786" cy="741363"/>
          </a:xfrm>
        </p:spPr>
        <p:txBody>
          <a:bodyPr>
            <a:normAutofit/>
          </a:bodyPr>
          <a:lstStyle>
            <a:lvl1pPr marL="0" indent="0">
              <a:buNone/>
              <a:defRPr sz="3600" b="1">
                <a:solidFill>
                  <a:schemeClr val="bg2"/>
                </a:solidFill>
              </a:defRPr>
            </a:lvl1pPr>
          </a:lstStyle>
          <a:p>
            <a:pPr lvl="0"/>
            <a:r>
              <a:rPr lang="en-US" dirty="0" smtClean="0"/>
              <a:t>1</a:t>
            </a:r>
            <a:endParaRPr lang="en-US" dirty="0"/>
          </a:p>
        </p:txBody>
      </p:sp>
      <p:grpSp>
        <p:nvGrpSpPr>
          <p:cNvPr id="23" name="Group 22"/>
          <p:cNvGrpSpPr/>
          <p:nvPr userDrawn="1"/>
        </p:nvGrpSpPr>
        <p:grpSpPr>
          <a:xfrm>
            <a:off x="1711886" y="2272996"/>
            <a:ext cx="103179" cy="795953"/>
            <a:chOff x="1653826" y="1700331"/>
            <a:chExt cx="103179" cy="795953"/>
          </a:xfrm>
        </p:grpSpPr>
        <p:cxnSp>
          <p:nvCxnSpPr>
            <p:cNvPr id="24" name="Straight Connector 17"/>
            <p:cNvCxnSpPr/>
            <p:nvPr/>
          </p:nvCxnSpPr>
          <p:spPr>
            <a:xfrm flipV="1">
              <a:off x="1653826" y="1700331"/>
              <a:ext cx="0" cy="294798"/>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25" name="Straight Connector 17"/>
            <p:cNvCxnSpPr/>
            <p:nvPr/>
          </p:nvCxnSpPr>
          <p:spPr>
            <a:xfrm flipH="1" flipV="1">
              <a:off x="1653826" y="1995128"/>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26" name="Straight Connector 17"/>
            <p:cNvCxnSpPr/>
            <p:nvPr/>
          </p:nvCxnSpPr>
          <p:spPr>
            <a:xfrm flipV="1">
              <a:off x="1653826" y="2098307"/>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27" name="Straight Connector 17"/>
            <p:cNvCxnSpPr/>
            <p:nvPr userDrawn="1"/>
          </p:nvCxnSpPr>
          <p:spPr>
            <a:xfrm flipV="1">
              <a:off x="1653826" y="2201486"/>
              <a:ext cx="0" cy="294798"/>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grpSp>
      <p:sp>
        <p:nvSpPr>
          <p:cNvPr id="28" name="Text Placeholder 21"/>
          <p:cNvSpPr>
            <a:spLocks noGrp="1"/>
          </p:cNvSpPr>
          <p:nvPr>
            <p:ph type="body" sz="quarter" idx="14" hasCustomPrompt="1"/>
          </p:nvPr>
        </p:nvSpPr>
        <p:spPr>
          <a:xfrm>
            <a:off x="1219982" y="2300290"/>
            <a:ext cx="421786" cy="741363"/>
          </a:xfrm>
        </p:spPr>
        <p:txBody>
          <a:bodyPr>
            <a:normAutofit/>
          </a:bodyPr>
          <a:lstStyle>
            <a:lvl1pPr marL="0" indent="0">
              <a:buNone/>
              <a:defRPr sz="3600" b="1">
                <a:solidFill>
                  <a:schemeClr val="bg2"/>
                </a:solidFill>
              </a:defRPr>
            </a:lvl1pPr>
          </a:lstStyle>
          <a:p>
            <a:pPr lvl="0"/>
            <a:r>
              <a:rPr lang="en-US" dirty="0" smtClean="0"/>
              <a:t>2</a:t>
            </a:r>
            <a:endParaRPr lang="en-US" dirty="0"/>
          </a:p>
        </p:txBody>
      </p:sp>
      <p:grpSp>
        <p:nvGrpSpPr>
          <p:cNvPr id="29" name="Group 28"/>
          <p:cNvGrpSpPr/>
          <p:nvPr userDrawn="1"/>
        </p:nvGrpSpPr>
        <p:grpSpPr>
          <a:xfrm>
            <a:off x="2477733" y="3244331"/>
            <a:ext cx="103179" cy="795953"/>
            <a:chOff x="1653826" y="1700331"/>
            <a:chExt cx="103179" cy="795953"/>
          </a:xfrm>
        </p:grpSpPr>
        <p:cxnSp>
          <p:nvCxnSpPr>
            <p:cNvPr id="30" name="Straight Connector 17"/>
            <p:cNvCxnSpPr/>
            <p:nvPr/>
          </p:nvCxnSpPr>
          <p:spPr>
            <a:xfrm flipV="1">
              <a:off x="1653826" y="1700331"/>
              <a:ext cx="0" cy="294798"/>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31" name="Straight Connector 17"/>
            <p:cNvCxnSpPr/>
            <p:nvPr/>
          </p:nvCxnSpPr>
          <p:spPr>
            <a:xfrm flipH="1" flipV="1">
              <a:off x="1653826" y="1995128"/>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32" name="Straight Connector 17"/>
            <p:cNvCxnSpPr/>
            <p:nvPr/>
          </p:nvCxnSpPr>
          <p:spPr>
            <a:xfrm flipV="1">
              <a:off x="1653826" y="2098307"/>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33" name="Straight Connector 17"/>
            <p:cNvCxnSpPr/>
            <p:nvPr userDrawn="1"/>
          </p:nvCxnSpPr>
          <p:spPr>
            <a:xfrm flipV="1">
              <a:off x="1653826" y="2201486"/>
              <a:ext cx="0" cy="294798"/>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grpSp>
      <p:sp>
        <p:nvSpPr>
          <p:cNvPr id="34" name="Text Placeholder 21"/>
          <p:cNvSpPr>
            <a:spLocks noGrp="1"/>
          </p:cNvSpPr>
          <p:nvPr>
            <p:ph type="body" sz="quarter" idx="15" hasCustomPrompt="1"/>
          </p:nvPr>
        </p:nvSpPr>
        <p:spPr>
          <a:xfrm>
            <a:off x="1985829" y="3271625"/>
            <a:ext cx="421786" cy="741363"/>
          </a:xfrm>
        </p:spPr>
        <p:txBody>
          <a:bodyPr>
            <a:normAutofit/>
          </a:bodyPr>
          <a:lstStyle>
            <a:lvl1pPr marL="0" indent="0">
              <a:buNone/>
              <a:defRPr sz="3600" b="1">
                <a:solidFill>
                  <a:schemeClr val="bg2"/>
                </a:solidFill>
              </a:defRPr>
            </a:lvl1pPr>
          </a:lstStyle>
          <a:p>
            <a:pPr lvl="0"/>
            <a:r>
              <a:rPr lang="en-US" dirty="0" smtClean="0"/>
              <a:t>3</a:t>
            </a:r>
            <a:endParaRPr lang="en-US" dirty="0"/>
          </a:p>
        </p:txBody>
      </p:sp>
      <p:sp>
        <p:nvSpPr>
          <p:cNvPr id="36" name="Text Placeholder 35"/>
          <p:cNvSpPr>
            <a:spLocks noGrp="1"/>
          </p:cNvSpPr>
          <p:nvPr>
            <p:ph type="body" sz="quarter" idx="16"/>
          </p:nvPr>
        </p:nvSpPr>
        <p:spPr>
          <a:xfrm>
            <a:off x="1219722" y="1548787"/>
            <a:ext cx="7464425" cy="347663"/>
          </a:xfrm>
        </p:spPr>
        <p:txBody>
          <a:bodyPr>
            <a:noAutofit/>
          </a:bodyPr>
          <a:lstStyle>
            <a:lvl1pPr marL="0" indent="0">
              <a:buNone/>
              <a:defRPr sz="1600" i="1"/>
            </a:lvl1pPr>
            <a:lvl2pPr marL="457200" indent="0">
              <a:buNone/>
              <a:defRPr sz="1600" i="1"/>
            </a:lvl2pPr>
            <a:lvl3pPr marL="914400" indent="0">
              <a:buNone/>
              <a:defRPr sz="1600" i="1"/>
            </a:lvl3pPr>
            <a:lvl4pPr marL="1371600" indent="0">
              <a:buNone/>
              <a:defRPr sz="1600" i="1"/>
            </a:lvl4pPr>
            <a:lvl5pPr marL="1828800" indent="0">
              <a:buNone/>
              <a:defRPr sz="1600" i="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7" name="Text Placeholder 35"/>
          <p:cNvSpPr>
            <a:spLocks noGrp="1"/>
          </p:cNvSpPr>
          <p:nvPr>
            <p:ph type="body" sz="quarter" idx="17"/>
          </p:nvPr>
        </p:nvSpPr>
        <p:spPr>
          <a:xfrm>
            <a:off x="1985831" y="2497140"/>
            <a:ext cx="7464425" cy="347663"/>
          </a:xfrm>
        </p:spPr>
        <p:txBody>
          <a:bodyPr>
            <a:noAutofit/>
          </a:bodyPr>
          <a:lstStyle>
            <a:lvl1pPr marL="0" indent="0">
              <a:buNone/>
              <a:defRPr sz="1600" i="1"/>
            </a:lvl1pPr>
            <a:lvl2pPr marL="457200" indent="0">
              <a:buNone/>
              <a:defRPr sz="1600" i="1"/>
            </a:lvl2pPr>
            <a:lvl3pPr marL="914400" indent="0">
              <a:buNone/>
              <a:defRPr sz="1600" i="1"/>
            </a:lvl3pPr>
            <a:lvl4pPr marL="1371600" indent="0">
              <a:buNone/>
              <a:defRPr sz="1600" i="1"/>
            </a:lvl4pPr>
            <a:lvl5pPr marL="1828800" indent="0">
              <a:buNone/>
              <a:defRPr sz="1600" i="1"/>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38" name="Text Placeholder 35"/>
          <p:cNvSpPr>
            <a:spLocks noGrp="1"/>
          </p:cNvSpPr>
          <p:nvPr>
            <p:ph type="body" sz="quarter" idx="18"/>
          </p:nvPr>
        </p:nvSpPr>
        <p:spPr>
          <a:xfrm>
            <a:off x="2762810" y="3468475"/>
            <a:ext cx="7464425" cy="347663"/>
          </a:xfrm>
        </p:spPr>
        <p:txBody>
          <a:bodyPr>
            <a:noAutofit/>
          </a:bodyPr>
          <a:lstStyle>
            <a:lvl1pPr marL="0" indent="0">
              <a:buNone/>
              <a:defRPr sz="1600" i="1"/>
            </a:lvl1pPr>
            <a:lvl2pPr marL="457200" indent="0">
              <a:buNone/>
              <a:defRPr sz="1600" i="1"/>
            </a:lvl2pPr>
            <a:lvl3pPr marL="914400" indent="0">
              <a:buNone/>
              <a:defRPr sz="1600" i="1"/>
            </a:lvl3pPr>
            <a:lvl4pPr marL="1371600" indent="0">
              <a:buNone/>
              <a:defRPr sz="1600" i="1"/>
            </a:lvl4pPr>
            <a:lvl5pPr marL="1828800" indent="0">
              <a:buNone/>
              <a:defRPr sz="1600" i="1"/>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398415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Recap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622E1D8-0227-4235-A92D-BFF439AA22EE}" type="datetime1">
              <a:rPr lang="en-US" smtClean="0">
                <a:latin typeface="Arial"/>
              </a:rPr>
              <a:pPr/>
              <a:t>9/23/2015</a:t>
            </a:fld>
            <a:endParaRPr lang="en-US" dirty="0">
              <a:latin typeface="Arial"/>
            </a:endParaRPr>
          </a:p>
        </p:txBody>
      </p:sp>
      <p:sp>
        <p:nvSpPr>
          <p:cNvPr id="4" name="Footer Placeholder 3"/>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5" name="Slide Number Placeholder 4"/>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
        <p:nvSpPr>
          <p:cNvPr id="7" name="Content Placeholder 6"/>
          <p:cNvSpPr>
            <a:spLocks noGrp="1"/>
          </p:cNvSpPr>
          <p:nvPr>
            <p:ph sz="quarter" idx="13"/>
          </p:nvPr>
        </p:nvSpPr>
        <p:spPr>
          <a:xfrm>
            <a:off x="573088" y="1405468"/>
            <a:ext cx="8113712" cy="2853266"/>
          </a:xfrm>
        </p:spPr>
        <p:txBody>
          <a:bodyPr/>
          <a:lstStyle>
            <a:lvl1pPr marL="347472" indent="-342900">
              <a:buSzPct val="110000"/>
              <a:buFont typeface="Lucida Grande"/>
              <a:buChar char="✓"/>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3097169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57F88F-97E5-4AEC-8E26-0CEC31E57048}" type="datetime1">
              <a:rPr lang="en-US" smtClean="0">
                <a:latin typeface="Arial"/>
              </a:rPr>
              <a:pPr/>
              <a:t>9/23/2015</a:t>
            </a:fld>
            <a:endParaRPr lang="en-US">
              <a:latin typeface="Arial"/>
            </a:endParaRPr>
          </a:p>
        </p:txBody>
      </p:sp>
      <p:sp>
        <p:nvSpPr>
          <p:cNvPr id="4" name="Footer Placeholder 3"/>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5" name="Slide Number Placeholder 4"/>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1397854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626EB-E975-4507-93B1-F78FB9CB10F0}" type="datetime1">
              <a:rPr lang="en-US" smtClean="0">
                <a:latin typeface="Arial"/>
              </a:rPr>
              <a:pPr/>
              <a:t>9/23/2015</a:t>
            </a:fld>
            <a:endParaRPr lang="en-US">
              <a:latin typeface="Arial"/>
            </a:endParaRPr>
          </a:p>
        </p:txBody>
      </p:sp>
      <p:sp>
        <p:nvSpPr>
          <p:cNvPr id="3" name="Footer Placeholder 2"/>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4" name="Slide Number Placeholder 3"/>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31541333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or Table">
    <p:spTree>
      <p:nvGrpSpPr>
        <p:cNvPr id="1" name=""/>
        <p:cNvGrpSpPr/>
        <p:nvPr/>
      </p:nvGrpSpPr>
      <p:grpSpPr>
        <a:xfrm>
          <a:off x="0" y="0"/>
          <a:ext cx="0" cy="0"/>
          <a:chOff x="0" y="0"/>
          <a:chExt cx="0" cy="0"/>
        </a:xfrm>
      </p:grpSpPr>
      <p:sp>
        <p:nvSpPr>
          <p:cNvPr id="3" name="Content Placeholder 2"/>
          <p:cNvSpPr>
            <a:spLocks noGrp="1"/>
          </p:cNvSpPr>
          <p:nvPr>
            <p:ph idx="1"/>
          </p:nvPr>
        </p:nvSpPr>
        <p:spPr>
          <a:xfrm>
            <a:off x="2796724" y="685792"/>
            <a:ext cx="5890077" cy="29855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Text Placeholder 3"/>
          <p:cNvSpPr>
            <a:spLocks noGrp="1"/>
          </p:cNvSpPr>
          <p:nvPr>
            <p:ph type="body" sz="half" idx="2"/>
          </p:nvPr>
        </p:nvSpPr>
        <p:spPr>
          <a:xfrm>
            <a:off x="573088" y="685792"/>
            <a:ext cx="1543540" cy="2816511"/>
          </a:xfrm>
        </p:spPr>
        <p:txBody>
          <a:bodyPr>
            <a:normAutofit/>
          </a:bodyPr>
          <a:lstStyle>
            <a:lvl1pPr marL="0" indent="0">
              <a:buNone/>
              <a:defRPr sz="1200" i="1">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smtClean="0"/>
              <a:t>Click to edit Master text styles</a:t>
            </a:r>
          </a:p>
        </p:txBody>
      </p:sp>
      <p:sp>
        <p:nvSpPr>
          <p:cNvPr id="5" name="Date Placeholder 4"/>
          <p:cNvSpPr>
            <a:spLocks noGrp="1"/>
          </p:cNvSpPr>
          <p:nvPr>
            <p:ph type="dt" sz="half" idx="10"/>
          </p:nvPr>
        </p:nvSpPr>
        <p:spPr/>
        <p:txBody>
          <a:bodyPr/>
          <a:lstStyle/>
          <a:p>
            <a:fld id="{6F74BDFD-D408-4CBE-BC72-4EAAAD4F4D41}" type="datetime1">
              <a:rPr lang="en-US" smtClean="0">
                <a:latin typeface="Arial"/>
              </a:rPr>
              <a:pPr/>
              <a:t>9/23/2015</a:t>
            </a:fld>
            <a:endParaRPr lang="en-US">
              <a:latin typeface="Arial"/>
            </a:endParaRPr>
          </a:p>
        </p:txBody>
      </p:sp>
      <p:sp>
        <p:nvSpPr>
          <p:cNvPr id="6" name="Footer Placeholder 5"/>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7" name="Slide Number Placeholder 6"/>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grpSp>
        <p:nvGrpSpPr>
          <p:cNvPr id="8" name="Group 7"/>
          <p:cNvGrpSpPr/>
          <p:nvPr userDrawn="1"/>
        </p:nvGrpSpPr>
        <p:grpSpPr>
          <a:xfrm>
            <a:off x="2236768" y="685791"/>
            <a:ext cx="103179" cy="2816510"/>
            <a:chOff x="2236766" y="685791"/>
            <a:chExt cx="103179" cy="2816510"/>
          </a:xfrm>
        </p:grpSpPr>
        <p:cxnSp>
          <p:nvCxnSpPr>
            <p:cNvPr id="9" name="Straight Connector 17"/>
            <p:cNvCxnSpPr/>
            <p:nvPr/>
          </p:nvCxnSpPr>
          <p:spPr>
            <a:xfrm flipV="1">
              <a:off x="2236766" y="685791"/>
              <a:ext cx="0" cy="535265"/>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10" name="Straight Connector 17"/>
            <p:cNvCxnSpPr/>
            <p:nvPr/>
          </p:nvCxnSpPr>
          <p:spPr>
            <a:xfrm flipH="1" flipV="1">
              <a:off x="2236766" y="1221056"/>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11" name="Straight Connector 17"/>
            <p:cNvCxnSpPr/>
            <p:nvPr/>
          </p:nvCxnSpPr>
          <p:spPr>
            <a:xfrm flipV="1">
              <a:off x="2236766" y="1324235"/>
              <a:ext cx="103179" cy="103179"/>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cxnSp>
          <p:nvCxnSpPr>
            <p:cNvPr id="12" name="Straight Connector 17"/>
            <p:cNvCxnSpPr/>
            <p:nvPr/>
          </p:nvCxnSpPr>
          <p:spPr>
            <a:xfrm flipV="1">
              <a:off x="2238529" y="1428279"/>
              <a:ext cx="0" cy="2074022"/>
            </a:xfrm>
            <a:prstGeom prst="straightConnector1">
              <a:avLst/>
            </a:prstGeom>
            <a:ln w="6350" cmpd="sng">
              <a:solidFill>
                <a:schemeClr val="accent5">
                  <a:lumMod val="60000"/>
                  <a:lumOff val="40000"/>
                </a:schemeClr>
              </a:solidFill>
            </a:ln>
            <a:effectLst/>
          </p:spPr>
          <p:style>
            <a:lnRef idx="2">
              <a:schemeClr val="accent5"/>
            </a:lnRef>
            <a:fillRef idx="0">
              <a:schemeClr val="accent5"/>
            </a:fillRef>
            <a:effectRef idx="1">
              <a:schemeClr val="accent5"/>
            </a:effectRef>
            <a:fontRef idx="minor">
              <a:schemeClr val="tx1"/>
            </a:fontRef>
          </p:style>
        </p:cxnSp>
      </p:grpSp>
    </p:spTree>
    <p:extLst>
      <p:ext uri="{BB962C8B-B14F-4D97-AF65-F5344CB8AC3E}">
        <p14:creationId xmlns:p14="http://schemas.microsoft.com/office/powerpoint/2010/main" val="14909636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20EDBF6-2732-41B0-AE2A-479DC5A52959}" type="datetime1">
              <a:rPr lang="en-US" smtClean="0">
                <a:latin typeface="Arial"/>
              </a:rPr>
              <a:pPr/>
              <a:t>9/23/2015</a:t>
            </a:fld>
            <a:endParaRPr lang="en-US">
              <a:latin typeface="Arial"/>
            </a:endParaRPr>
          </a:p>
        </p:txBody>
      </p:sp>
      <p:sp>
        <p:nvSpPr>
          <p:cNvPr id="6" name="Footer Placeholder 5"/>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7" name="Slide Number Placeholder 6"/>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37209262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042BBFD-B5D8-4E90-B615-93C60049C751}" type="datetime1">
              <a:rPr lang="en-US" smtClean="0">
                <a:latin typeface="Arial"/>
              </a:rPr>
              <a:pPr/>
              <a:t>9/23/2015</a:t>
            </a:fld>
            <a:endParaRPr lang="en-US">
              <a:latin typeface="Arial"/>
            </a:endParaRPr>
          </a:p>
        </p:txBody>
      </p:sp>
      <p:sp>
        <p:nvSpPr>
          <p:cNvPr id="5" name="Footer Placeholder 4"/>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6" name="Slide Number Placeholder 5"/>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39860910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54782"/>
            <a:ext cx="2057400" cy="329088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54782"/>
            <a:ext cx="6019800" cy="329088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DDCB786-2BB3-4117-B522-36A11C48103C}" type="datetime1">
              <a:rPr lang="en-US" smtClean="0">
                <a:latin typeface="Arial"/>
              </a:rPr>
              <a:pPr/>
              <a:t>9/23/2015</a:t>
            </a:fld>
            <a:endParaRPr lang="en-US">
              <a:latin typeface="Arial"/>
            </a:endParaRPr>
          </a:p>
        </p:txBody>
      </p:sp>
      <p:sp>
        <p:nvSpPr>
          <p:cNvPr id="5" name="Footer Placeholder 4"/>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6" name="Slide Number Placeholder 5"/>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207486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lank Green Slide">
    <p:bg>
      <p:bgPr>
        <a:blipFill dpi="0" rotWithShape="1">
          <a:blip r:embed="rId2"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CFF6048-8072-47CB-ADC4-CB79C28FA8EE}" type="datetime1">
              <a:rPr lang="en-US" smtClean="0">
                <a:latin typeface="Arial"/>
              </a:rPr>
              <a:pPr/>
              <a:t>9/23/2015</a:t>
            </a:fld>
            <a:endParaRPr lang="en-US">
              <a:latin typeface="Arial"/>
            </a:endParaRPr>
          </a:p>
        </p:txBody>
      </p:sp>
      <p:sp>
        <p:nvSpPr>
          <p:cNvPr id="4" name="Footer Placeholder 3"/>
          <p:cNvSpPr>
            <a:spLocks noGrp="1"/>
          </p:cNvSpPr>
          <p:nvPr>
            <p:ph type="ftr" sz="quarter" idx="11"/>
          </p:nvPr>
        </p:nvSpPr>
        <p:spPr/>
        <p:txBody>
          <a:body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5" name="Slide Number Placeholder 4"/>
          <p:cNvSpPr>
            <a:spLocks noGrp="1"/>
          </p:cNvSpPr>
          <p:nvPr>
            <p:ph type="sldNum" sz="quarter" idx="12"/>
          </p:nvPr>
        </p:nvSpPr>
        <p:spPr/>
        <p:txBody>
          <a:body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4346966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10" Type="http://schemas.openxmlformats.org/officeDocument/2006/relationships/slideLayout" Target="../slideLayouts/slideLayout22.xml"/><Relationship Id="rId19" Type="http://schemas.openxmlformats.org/officeDocument/2006/relationships/image" Target="../media/image2.png"/><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165590"/>
            <a:ext cx="9144000" cy="17145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400050"/>
            <a:ext cx="8229600" cy="74295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200150"/>
            <a:ext cx="8229600" cy="3657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27432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3716"/>
            <a:ext cx="2895600" cy="246888"/>
          </a:xfrm>
          <a:prstGeom prst="rect">
            <a:avLst/>
          </a:prstGeom>
        </p:spPr>
        <p:txBody>
          <a:bodyPr vert="horz" lIns="91440" tIns="45720" rIns="91440" bIns="45720" rtlCol="0" anchor="ctr"/>
          <a:lstStyle>
            <a:lvl1pPr algn="l">
              <a:defRPr sz="1200">
                <a:solidFill>
                  <a:srgbClr val="FFFFFF"/>
                </a:solidFill>
              </a:defRPr>
            </a:lvl1pPr>
          </a:lstStyle>
          <a:p>
            <a:fld id="{92492BF5-1AE1-5D46-8861-901B42954FAA}" type="datetimeFigureOut">
              <a:rPr lang="en-US" smtClean="0"/>
              <a:t>9/23/2015</a:t>
            </a:fld>
            <a:endParaRPr lang="en-US"/>
          </a:p>
        </p:txBody>
      </p:sp>
      <p:sp>
        <p:nvSpPr>
          <p:cNvPr id="5" name="Footer Placeholder 4"/>
          <p:cNvSpPr>
            <a:spLocks noGrp="1"/>
          </p:cNvSpPr>
          <p:nvPr>
            <p:ph type="ftr" sz="quarter" idx="3"/>
          </p:nvPr>
        </p:nvSpPr>
        <p:spPr>
          <a:xfrm>
            <a:off x="3429000" y="13716"/>
            <a:ext cx="4114800" cy="246888"/>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3716"/>
            <a:ext cx="1066800" cy="246888"/>
          </a:xfrm>
          <a:prstGeom prst="rect">
            <a:avLst/>
          </a:prstGeom>
        </p:spPr>
        <p:txBody>
          <a:bodyPr vert="horz" lIns="91440" tIns="45720" rIns="91440" bIns="45720" rtlCol="0" anchor="ctr"/>
          <a:lstStyle>
            <a:lvl1pPr algn="l">
              <a:defRPr sz="1400" b="1">
                <a:solidFill>
                  <a:srgbClr val="FFFFFF"/>
                </a:solidFill>
              </a:defRPr>
            </a:lvl1pPr>
          </a:lstStyle>
          <a:p>
            <a:fld id="{562A0A91-1DCF-DF4D-9802-68E3A3C2910C}"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9" cstate="email">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73088" y="342901"/>
            <a:ext cx="8113712" cy="857250"/>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573088" y="1415786"/>
            <a:ext cx="8113712" cy="2747435"/>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1264671" y="4684104"/>
            <a:ext cx="1303164" cy="273844"/>
          </a:xfrm>
          <a:prstGeom prst="rect">
            <a:avLst/>
          </a:prstGeom>
        </p:spPr>
        <p:txBody>
          <a:bodyPr vert="horz" lIns="91440" tIns="45720" rIns="91440" bIns="45720" rtlCol="0" anchor="ctr"/>
          <a:lstStyle>
            <a:lvl1pPr algn="l">
              <a:defRPr sz="1000" b="0" i="1">
                <a:solidFill>
                  <a:srgbClr val="8DBE8A"/>
                </a:solidFill>
              </a:defRPr>
            </a:lvl1pPr>
          </a:lstStyle>
          <a:p>
            <a:fld id="{1407F92E-FA8E-498E-8462-B76A4A9BF952}" type="datetime1">
              <a:rPr lang="en-US" smtClean="0">
                <a:latin typeface="Arial"/>
              </a:rPr>
              <a:pPr/>
              <a:t>9/23/2015</a:t>
            </a:fld>
            <a:endParaRPr lang="en-US" dirty="0">
              <a:latin typeface="Arial"/>
            </a:endParaRPr>
          </a:p>
        </p:txBody>
      </p:sp>
      <p:sp>
        <p:nvSpPr>
          <p:cNvPr id="5" name="Footer Placeholder 4"/>
          <p:cNvSpPr>
            <a:spLocks noGrp="1"/>
          </p:cNvSpPr>
          <p:nvPr>
            <p:ph type="ftr" sz="quarter" idx="3"/>
          </p:nvPr>
        </p:nvSpPr>
        <p:spPr>
          <a:xfrm>
            <a:off x="2567837" y="4684104"/>
            <a:ext cx="3392347" cy="273844"/>
          </a:xfrm>
          <a:prstGeom prst="rect">
            <a:avLst/>
          </a:prstGeom>
          <a:ln>
            <a:noFill/>
          </a:ln>
        </p:spPr>
        <p:txBody>
          <a:bodyPr vert="horz" lIns="91440" tIns="45720" rIns="91440" bIns="45720" rtlCol="0" anchor="ctr"/>
          <a:lstStyle>
            <a:lvl1pPr algn="r">
              <a:defRPr sz="1000">
                <a:solidFill>
                  <a:schemeClr val="bg1"/>
                </a:solidFill>
              </a:defRPr>
            </a:lvl1pPr>
          </a:lstStyle>
          <a:p>
            <a:r>
              <a:rPr lang="en-US" smtClean="0">
                <a:solidFill>
                  <a:prstClr val="white"/>
                </a:solidFill>
                <a:latin typeface="Arial"/>
              </a:rPr>
              <a:t>Healthcare Technology Leadership Forum</a:t>
            </a:r>
            <a:endParaRPr lang="en-US" dirty="0">
              <a:solidFill>
                <a:prstClr val="white"/>
              </a:solidFill>
              <a:latin typeface="Arial"/>
            </a:endParaRPr>
          </a:p>
        </p:txBody>
      </p:sp>
      <p:sp>
        <p:nvSpPr>
          <p:cNvPr id="6" name="Slide Number Placeholder 5"/>
          <p:cNvSpPr>
            <a:spLocks noGrp="1"/>
          </p:cNvSpPr>
          <p:nvPr>
            <p:ph type="sldNum" sz="quarter" idx="4"/>
          </p:nvPr>
        </p:nvSpPr>
        <p:spPr>
          <a:xfrm>
            <a:off x="241345" y="4684104"/>
            <a:ext cx="657665" cy="273844"/>
          </a:xfrm>
          <a:prstGeom prst="rect">
            <a:avLst/>
          </a:prstGeom>
        </p:spPr>
        <p:txBody>
          <a:bodyPr vert="horz" lIns="91440" tIns="45720" rIns="91440" bIns="45720" rtlCol="0" anchor="ctr"/>
          <a:lstStyle>
            <a:lvl1pPr algn="ctr">
              <a:defRPr sz="1000" b="1">
                <a:solidFill>
                  <a:srgbClr val="8DBE8A"/>
                </a:solidFill>
              </a:defRPr>
            </a:lvl1pPr>
          </a:lstStyle>
          <a:p>
            <a:fld id="{D8B4BC74-46B1-4D42-A05D-07D7C18766E9}" type="slidenum">
              <a:rPr lang="en-US" smtClean="0">
                <a:latin typeface="Arial"/>
              </a:rPr>
              <a:pPr/>
              <a:t>‹#›</a:t>
            </a:fld>
            <a:endParaRPr lang="en-US">
              <a:latin typeface="Arial"/>
            </a:endParaRPr>
          </a:p>
        </p:txBody>
      </p:sp>
    </p:spTree>
    <p:extLst>
      <p:ext uri="{BB962C8B-B14F-4D97-AF65-F5344CB8AC3E}">
        <p14:creationId xmlns:p14="http://schemas.microsoft.com/office/powerpoint/2010/main" val="228775292"/>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hf hdr="0"/>
  <p:txStyles>
    <p:titleStyle>
      <a:lvl1pPr algn="l" defTabSz="457200" rtl="0" eaLnBrk="1" latinLnBrk="0" hangingPunct="1">
        <a:spcBef>
          <a:spcPct val="0"/>
        </a:spcBef>
        <a:buNone/>
        <a:defRPr sz="3200" b="0" i="0" kern="1200" spc="-80">
          <a:solidFill>
            <a:schemeClr val="tx2"/>
          </a:solidFill>
          <a:latin typeface="+mj-lt"/>
          <a:ea typeface="+mj-ea"/>
          <a:cs typeface="Arial Bold"/>
        </a:defRPr>
      </a:lvl1pPr>
    </p:titleStyle>
    <p:bodyStyle>
      <a:lvl1pPr marL="347472" indent="-342900" algn="l" defTabSz="457200" rtl="0" eaLnBrk="1" latinLnBrk="0" hangingPunct="1">
        <a:spcBef>
          <a:spcPts val="1300"/>
        </a:spcBef>
        <a:buClr>
          <a:schemeClr val="bg2"/>
        </a:buClr>
        <a:buSzPct val="100000"/>
        <a:buFont typeface="Arial"/>
        <a:buChar char="•"/>
        <a:defRPr sz="1800" kern="1200">
          <a:solidFill>
            <a:schemeClr val="accent6">
              <a:lumMod val="75000"/>
              <a:lumOff val="25000"/>
            </a:schemeClr>
          </a:solidFill>
          <a:latin typeface="+mn-lt"/>
          <a:ea typeface="+mn-ea"/>
          <a:cs typeface="+mn-cs"/>
        </a:defRPr>
      </a:lvl1pPr>
      <a:lvl2pPr marL="458788" indent="-230188" algn="l" defTabSz="457200" rtl="0" eaLnBrk="1" latinLnBrk="0" hangingPunct="1">
        <a:spcBef>
          <a:spcPct val="20000"/>
        </a:spcBef>
        <a:buClr>
          <a:schemeClr val="bg2"/>
        </a:buClr>
        <a:buFont typeface="Arial"/>
        <a:buChar char="•"/>
        <a:defRPr sz="1800" kern="1200">
          <a:solidFill>
            <a:schemeClr val="accent6">
              <a:lumMod val="75000"/>
              <a:lumOff val="25000"/>
            </a:schemeClr>
          </a:solidFill>
          <a:latin typeface="+mn-lt"/>
          <a:ea typeface="+mn-ea"/>
          <a:cs typeface="+mn-cs"/>
        </a:defRPr>
      </a:lvl2pPr>
      <a:lvl3pPr marL="687388" indent="-228600" algn="l" defTabSz="457200" rtl="0" eaLnBrk="1" latinLnBrk="0" hangingPunct="1">
        <a:spcBef>
          <a:spcPct val="20000"/>
        </a:spcBef>
        <a:buClr>
          <a:schemeClr val="bg2"/>
        </a:buClr>
        <a:buFont typeface="Arial"/>
        <a:buChar char="•"/>
        <a:defRPr sz="1800" kern="1200">
          <a:solidFill>
            <a:schemeClr val="accent6">
              <a:lumMod val="75000"/>
              <a:lumOff val="25000"/>
            </a:schemeClr>
          </a:solidFill>
          <a:latin typeface="+mn-lt"/>
          <a:ea typeface="+mn-ea"/>
          <a:cs typeface="+mn-cs"/>
        </a:defRPr>
      </a:lvl3pPr>
      <a:lvl4pPr marL="915988" indent="-228600" algn="l" defTabSz="457200" rtl="0" eaLnBrk="1" latinLnBrk="0" hangingPunct="1">
        <a:spcBef>
          <a:spcPct val="20000"/>
        </a:spcBef>
        <a:buClr>
          <a:schemeClr val="bg2"/>
        </a:buClr>
        <a:buFont typeface="Arial"/>
        <a:buChar char="•"/>
        <a:defRPr sz="1800" kern="1200">
          <a:solidFill>
            <a:schemeClr val="accent6">
              <a:lumMod val="75000"/>
              <a:lumOff val="25000"/>
            </a:schemeClr>
          </a:solidFill>
          <a:latin typeface="+mn-lt"/>
          <a:ea typeface="+mn-ea"/>
          <a:cs typeface="+mn-cs"/>
        </a:defRPr>
      </a:lvl4pPr>
      <a:lvl5pPr marL="1144588" indent="-228600" algn="l" defTabSz="457200" rtl="0" eaLnBrk="1" latinLnBrk="0" hangingPunct="1">
        <a:spcBef>
          <a:spcPct val="20000"/>
        </a:spcBef>
        <a:buClr>
          <a:schemeClr val="bg2"/>
        </a:buClr>
        <a:buFont typeface="Arial"/>
        <a:buChar char="•"/>
        <a:defRPr sz="1800" kern="1200">
          <a:solidFill>
            <a:schemeClr val="accent6">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2.png"/><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 Id="rId9" Type="http://schemas.openxmlformats.org/officeDocument/2006/relationships/image" Target="../media/image19.png"/></Relationships>
</file>

<file path=ppt/slides/_rels/slide4.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2.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5.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40.png"/><Relationship Id="rId13" Type="http://schemas.openxmlformats.org/officeDocument/2006/relationships/image" Target="../media/image45.jpeg"/><Relationship Id="rId3" Type="http://schemas.openxmlformats.org/officeDocument/2006/relationships/image" Target="../media/image35.png"/><Relationship Id="rId7" Type="http://schemas.openxmlformats.org/officeDocument/2006/relationships/image" Target="../media/image39.png"/><Relationship Id="rId12" Type="http://schemas.openxmlformats.org/officeDocument/2006/relationships/image" Target="../media/image44.jpeg"/><Relationship Id="rId2" Type="http://schemas.openxmlformats.org/officeDocument/2006/relationships/image" Target="../media/image34.png"/><Relationship Id="rId1" Type="http://schemas.openxmlformats.org/officeDocument/2006/relationships/slideLayout" Target="../slideLayouts/slideLayout2.xml"/><Relationship Id="rId6" Type="http://schemas.openxmlformats.org/officeDocument/2006/relationships/image" Target="../media/image38.png"/><Relationship Id="rId11" Type="http://schemas.openxmlformats.org/officeDocument/2006/relationships/image" Target="../media/image43.png"/><Relationship Id="rId5" Type="http://schemas.openxmlformats.org/officeDocument/2006/relationships/image" Target="../media/image37.png"/><Relationship Id="rId15" Type="http://schemas.openxmlformats.org/officeDocument/2006/relationships/image" Target="../media/image47.png"/><Relationship Id="rId10" Type="http://schemas.openxmlformats.org/officeDocument/2006/relationships/image" Target="../media/image42.jpeg"/><Relationship Id="rId4" Type="http://schemas.openxmlformats.org/officeDocument/2006/relationships/image" Target="../media/image36.png"/><Relationship Id="rId9" Type="http://schemas.openxmlformats.org/officeDocument/2006/relationships/image" Target="../media/image41.jpeg"/><Relationship Id="rId14" Type="http://schemas.openxmlformats.org/officeDocument/2006/relationships/image" Target="../media/image46.jpeg"/></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28.xml.rels><?xml version="1.0" encoding="UTF-8" standalone="yes"?>
<Relationships xmlns="http://schemas.openxmlformats.org/package/2006/relationships"><Relationship Id="rId2" Type="http://schemas.openxmlformats.org/officeDocument/2006/relationships/image" Target="../media/image49.jp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mailto:cboicey@clearsense.com" TargetMode="External"/><Relationship Id="rId2" Type="http://schemas.openxmlformats.org/officeDocument/2006/relationships/hyperlink" Target="mailto:charles.boicey@stonybrookmedicine.edu" TargetMode="Externa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5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342900"/>
            <a:ext cx="7899400" cy="2004219"/>
          </a:xfrm>
        </p:spPr>
        <p:txBody>
          <a:bodyPr/>
          <a:lstStyle/>
          <a:p>
            <a:r>
              <a:rPr lang="en-US" sz="3600" dirty="0" smtClean="0"/>
              <a:t>Healthcare does Hadoop: </a:t>
            </a:r>
            <a:br>
              <a:rPr lang="en-US" sz="3600" dirty="0" smtClean="0"/>
            </a:br>
            <a:r>
              <a:rPr lang="en-US" sz="3600" dirty="0" smtClean="0"/>
              <a:t>An Academic Medical Center’s Five-Year Journey</a:t>
            </a:r>
            <a:endParaRPr lang="en-US" sz="3600" dirty="0"/>
          </a:p>
        </p:txBody>
      </p:sp>
      <p:sp>
        <p:nvSpPr>
          <p:cNvPr id="3" name="Subtitle 2"/>
          <p:cNvSpPr>
            <a:spLocks noGrp="1"/>
          </p:cNvSpPr>
          <p:nvPr>
            <p:ph type="subTitle" idx="1"/>
          </p:nvPr>
        </p:nvSpPr>
        <p:spPr/>
        <p:txBody>
          <a:bodyPr>
            <a:normAutofit lnSpcReduction="10000"/>
          </a:bodyPr>
          <a:lstStyle/>
          <a:p>
            <a:r>
              <a:rPr lang="en-US" dirty="0" smtClean="0"/>
              <a:t>Charles Boicey, MS, RN-BC, CPHIMS</a:t>
            </a:r>
          </a:p>
          <a:p>
            <a:r>
              <a:rPr lang="en-US" dirty="0" smtClean="0"/>
              <a:t>Chief Innovation Officer</a:t>
            </a:r>
          </a:p>
          <a:p>
            <a:r>
              <a:rPr lang="en-US" dirty="0" smtClean="0"/>
              <a:t>Clearsense</a:t>
            </a:r>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34747" y="3606801"/>
            <a:ext cx="1742253" cy="1390976"/>
          </a:xfrm>
          <a:prstGeom prst="rect">
            <a:avLst/>
          </a:prstGeom>
        </p:spPr>
      </p:pic>
      <p:pic>
        <p:nvPicPr>
          <p:cNvPr id="11" name="Picture 10"/>
          <p:cNvPicPr>
            <a:picLocks noChangeAspect="1"/>
          </p:cNvPicPr>
          <p:nvPr/>
        </p:nvPicPr>
        <p:blipFill>
          <a:blip r:embed="rId3"/>
          <a:stretch>
            <a:fillRect/>
          </a:stretch>
        </p:blipFill>
        <p:spPr>
          <a:xfrm>
            <a:off x="317500" y="4199707"/>
            <a:ext cx="3632200" cy="762000"/>
          </a:xfrm>
          <a:prstGeom prst="rect">
            <a:avLst/>
          </a:prstGeom>
        </p:spPr>
      </p:pic>
      <p:pic>
        <p:nvPicPr>
          <p:cNvPr id="7" name="Picture 6"/>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583060" y="3426969"/>
            <a:ext cx="2420533" cy="1032761"/>
          </a:xfrm>
          <a:prstGeom prst="rect">
            <a:avLst/>
          </a:prstGeom>
        </p:spPr>
      </p:pic>
    </p:spTree>
    <p:extLst>
      <p:ext uri="{BB962C8B-B14F-4D97-AF65-F5344CB8AC3E}">
        <p14:creationId xmlns:p14="http://schemas.microsoft.com/office/powerpoint/2010/main" val="373602308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457200" y="464771"/>
            <a:ext cx="8229600" cy="1908510"/>
          </a:xfrm>
        </p:spPr>
        <p:txBody>
          <a:bodyPr>
            <a:normAutofit fontScale="77500" lnSpcReduction="20000"/>
          </a:bodyPr>
          <a:lstStyle/>
          <a:p>
            <a:pPr marL="0" indent="0">
              <a:buNone/>
            </a:pPr>
            <a:r>
              <a:rPr lang="en-US" sz="3200" dirty="0"/>
              <a:t>The doctor of the future will give no medicine, but instead will interest his patients in the care of human frame, in diet, and in the cause and prevention of disease</a:t>
            </a:r>
            <a:r>
              <a:rPr lang="en-US" sz="3200" dirty="0" smtClean="0"/>
              <a:t>.</a:t>
            </a:r>
          </a:p>
          <a:p>
            <a:pPr marL="0" indent="0">
              <a:buNone/>
            </a:pPr>
            <a:endParaRPr lang="en-US" sz="3200" dirty="0"/>
          </a:p>
          <a:p>
            <a:pPr marL="0" indent="0">
              <a:buNone/>
            </a:pPr>
            <a:r>
              <a:rPr lang="en-US" sz="3200" dirty="0" smtClean="0"/>
              <a:t>Thomas Edison (1847 – 1931)</a:t>
            </a:r>
            <a:endParaRPr lang="en-US" sz="3200" dirty="0"/>
          </a:p>
          <a:p>
            <a:endParaRPr lang="en-US" dirty="0"/>
          </a:p>
        </p:txBody>
      </p:sp>
      <p:pic>
        <p:nvPicPr>
          <p:cNvPr id="2" name="Picture 1"/>
          <p:cNvPicPr>
            <a:picLocks noChangeAspect="1"/>
          </p:cNvPicPr>
          <p:nvPr/>
        </p:nvPicPr>
        <p:blipFill>
          <a:blip r:embed="rId2"/>
          <a:stretch>
            <a:fillRect/>
          </a:stretch>
        </p:blipFill>
        <p:spPr>
          <a:xfrm>
            <a:off x="457200" y="2512596"/>
            <a:ext cx="8229600" cy="2447597"/>
          </a:xfrm>
          <a:prstGeom prst="rect">
            <a:avLst/>
          </a:prstGeom>
        </p:spPr>
      </p:pic>
    </p:spTree>
    <p:extLst>
      <p:ext uri="{BB962C8B-B14F-4D97-AF65-F5344CB8AC3E}">
        <p14:creationId xmlns:p14="http://schemas.microsoft.com/office/powerpoint/2010/main" val="424610568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TextBox 25"/>
          <p:cNvSpPr txBox="1"/>
          <p:nvPr/>
        </p:nvSpPr>
        <p:spPr>
          <a:xfrm>
            <a:off x="965200" y="249439"/>
            <a:ext cx="7315200" cy="707886"/>
          </a:xfrm>
          <a:prstGeom prst="rect">
            <a:avLst/>
          </a:prstGeom>
          <a:noFill/>
        </p:spPr>
        <p:txBody>
          <a:bodyPr wrap="square" rtlCol="0">
            <a:spAutoFit/>
          </a:bodyPr>
          <a:lstStyle/>
          <a:p>
            <a:r>
              <a:rPr lang="en-US" sz="4000" dirty="0" smtClean="0"/>
              <a:t>PHR Centric Health </a:t>
            </a:r>
            <a:endParaRPr lang="en-US" sz="4000" dirty="0"/>
          </a:p>
        </p:txBody>
      </p:sp>
      <p:grpSp>
        <p:nvGrpSpPr>
          <p:cNvPr id="2" name="Group 1"/>
          <p:cNvGrpSpPr/>
          <p:nvPr/>
        </p:nvGrpSpPr>
        <p:grpSpPr>
          <a:xfrm>
            <a:off x="457200" y="1066611"/>
            <a:ext cx="8140700" cy="3695038"/>
            <a:chOff x="88900" y="815085"/>
            <a:chExt cx="8832852" cy="6204180"/>
          </a:xfrm>
        </p:grpSpPr>
        <p:pic>
          <p:nvPicPr>
            <p:cNvPr id="4" name="Picture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8900" y="3084574"/>
              <a:ext cx="1672074" cy="2286000"/>
            </a:xfrm>
            <a:prstGeom prst="rect">
              <a:avLst/>
            </a:prstGeom>
            <a:ln>
              <a:solidFill>
                <a:schemeClr val="tx1"/>
              </a:solidFill>
            </a:ln>
          </p:spPr>
        </p:pic>
        <p:pic>
          <p:nvPicPr>
            <p:cNvPr id="5" name="Picture 4" descr="Screen Shot 2013-01-21 at 10.44.55 AM.png"/>
            <p:cNvPicPr>
              <a:picLocks noChangeAspect="1"/>
            </p:cNvPicPr>
            <p:nvPr/>
          </p:nvPicPr>
          <p:blipFill rotWithShape="1">
            <a:blip r:embed="rId3" cstate="email">
              <a:extLst>
                <a:ext uri="{28A0092B-C50C-407E-A947-70E740481C1C}">
                  <a14:useLocalDpi xmlns:a14="http://schemas.microsoft.com/office/drawing/2010/main"/>
                </a:ext>
              </a:extLst>
            </a:blip>
            <a:srcRect l="31111" t="27902" r="29082" b="10987"/>
            <a:stretch/>
          </p:blipFill>
          <p:spPr>
            <a:xfrm>
              <a:off x="2918517" y="2212140"/>
              <a:ext cx="2790907" cy="2410070"/>
            </a:xfrm>
            <a:prstGeom prst="rect">
              <a:avLst/>
            </a:prstGeom>
            <a:ln w="3175" cmpd="sng">
              <a:solidFill>
                <a:schemeClr val="tx1"/>
              </a:solidFill>
            </a:ln>
          </p:spPr>
        </p:pic>
        <p:pic>
          <p:nvPicPr>
            <p:cNvPr id="7" name="Picture 6"/>
            <p:cNvPicPr>
              <a:picLocks noChangeAspect="1"/>
            </p:cNvPicPr>
            <p:nvPr/>
          </p:nvPicPr>
          <p:blipFill rotWithShape="1">
            <a:blip r:embed="rId4" cstate="email">
              <a:extLst>
                <a:ext uri="{28A0092B-C50C-407E-A947-70E740481C1C}">
                  <a14:useLocalDpi xmlns:a14="http://schemas.microsoft.com/office/drawing/2010/main"/>
                </a:ext>
              </a:extLst>
            </a:blip>
            <a:srcRect r="31187"/>
            <a:stretch/>
          </p:blipFill>
          <p:spPr>
            <a:xfrm>
              <a:off x="6940551" y="4668552"/>
              <a:ext cx="1981201" cy="1668780"/>
            </a:xfrm>
            <a:prstGeom prst="rect">
              <a:avLst/>
            </a:prstGeom>
            <a:ln>
              <a:solidFill>
                <a:schemeClr val="tx1"/>
              </a:solidFill>
            </a:ln>
          </p:spPr>
        </p:pic>
        <p:cxnSp>
          <p:nvCxnSpPr>
            <p:cNvPr id="8" name="Straight Arrow Connector 7"/>
            <p:cNvCxnSpPr>
              <a:stCxn id="4" idx="3"/>
              <a:endCxn id="5" idx="1"/>
            </p:cNvCxnSpPr>
            <p:nvPr/>
          </p:nvCxnSpPr>
          <p:spPr>
            <a:xfrm flipV="1">
              <a:off x="1760974" y="3417175"/>
              <a:ext cx="1157543" cy="810399"/>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9" name="Straight Arrow Connector 8"/>
            <p:cNvCxnSpPr/>
            <p:nvPr/>
          </p:nvCxnSpPr>
          <p:spPr>
            <a:xfrm flipV="1">
              <a:off x="778155" y="2398774"/>
              <a:ext cx="0" cy="720726"/>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a:stCxn id="24" idx="3"/>
              <a:endCxn id="7" idx="1"/>
            </p:cNvCxnSpPr>
            <p:nvPr/>
          </p:nvCxnSpPr>
          <p:spPr>
            <a:xfrm flipV="1">
              <a:off x="5391150" y="5502942"/>
              <a:ext cx="1549401" cy="611968"/>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1" name="Picture 10"/>
            <p:cNvPicPr>
              <a:picLocks noChangeAspect="1"/>
            </p:cNvPicPr>
            <p:nvPr/>
          </p:nvPicPr>
          <p:blipFill rotWithShape="1">
            <a:blip r:embed="rId5" cstate="email">
              <a:extLst>
                <a:ext uri="{28A0092B-C50C-407E-A947-70E740481C1C}">
                  <a14:useLocalDpi xmlns:a14="http://schemas.microsoft.com/office/drawing/2010/main"/>
                </a:ext>
              </a:extLst>
            </a:blip>
            <a:srcRect l="42072" r="8661" b="3698"/>
            <a:stretch/>
          </p:blipFill>
          <p:spPr>
            <a:xfrm>
              <a:off x="7245351" y="815085"/>
              <a:ext cx="1625600" cy="1620520"/>
            </a:xfrm>
            <a:prstGeom prst="rect">
              <a:avLst/>
            </a:prstGeom>
            <a:ln w="3175" cmpd="sng">
              <a:solidFill>
                <a:schemeClr val="tx1"/>
              </a:solidFill>
            </a:ln>
          </p:spPr>
        </p:pic>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36550" y="991614"/>
              <a:ext cx="747889" cy="403860"/>
            </a:xfrm>
            <a:prstGeom prst="rect">
              <a:avLst/>
            </a:prstGeom>
          </p:spPr>
        </p:pic>
        <p:pic>
          <p:nvPicPr>
            <p:cNvPr id="13" name="Picture 12"/>
            <p:cNvPicPr>
              <a:picLocks noChangeAspect="1"/>
            </p:cNvPicPr>
            <p:nvPr/>
          </p:nvPicPr>
          <p:blipFill rotWithShape="1">
            <a:blip r:embed="rId7" cstate="email">
              <a:extLst>
                <a:ext uri="{28A0092B-C50C-407E-A947-70E740481C1C}">
                  <a14:useLocalDpi xmlns:a14="http://schemas.microsoft.com/office/drawing/2010/main"/>
                </a:ext>
              </a:extLst>
            </a:blip>
            <a:srcRect l="-11874" t="3730" r="11797" b="9774"/>
            <a:stretch/>
          </p:blipFill>
          <p:spPr>
            <a:xfrm>
              <a:off x="932039" y="1217465"/>
              <a:ext cx="971551" cy="650445"/>
            </a:xfrm>
            <a:prstGeom prst="rect">
              <a:avLst/>
            </a:prstGeom>
          </p:spPr>
        </p:pic>
        <p:pic>
          <p:nvPicPr>
            <p:cNvPr id="14" name="Picture 13"/>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55600" y="1867910"/>
              <a:ext cx="654050" cy="141030"/>
            </a:xfrm>
            <a:prstGeom prst="rect">
              <a:avLst/>
            </a:prstGeom>
          </p:spPr>
        </p:pic>
        <p:sp>
          <p:nvSpPr>
            <p:cNvPr id="15" name="Rectangle 14"/>
            <p:cNvSpPr/>
            <p:nvPr/>
          </p:nvSpPr>
          <p:spPr>
            <a:xfrm>
              <a:off x="190500" y="817624"/>
              <a:ext cx="1930400" cy="1581150"/>
            </a:xfrm>
            <a:prstGeom prst="rect">
              <a:avLst/>
            </a:prstGeom>
            <a:noFill/>
            <a:ln w="3175" cmpd="sng">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cxnSp>
          <p:nvCxnSpPr>
            <p:cNvPr id="16" name="Straight Arrow Connector 15"/>
            <p:cNvCxnSpPr>
              <a:stCxn id="15" idx="3"/>
              <a:endCxn id="5" idx="0"/>
            </p:cNvCxnSpPr>
            <p:nvPr/>
          </p:nvCxnSpPr>
          <p:spPr>
            <a:xfrm>
              <a:off x="2120900" y="1608199"/>
              <a:ext cx="2193071" cy="603941"/>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7" name="Straight Arrow Connector 16"/>
            <p:cNvCxnSpPr>
              <a:stCxn id="4" idx="3"/>
            </p:cNvCxnSpPr>
            <p:nvPr/>
          </p:nvCxnSpPr>
          <p:spPr>
            <a:xfrm>
              <a:off x="1760974" y="4227574"/>
              <a:ext cx="944720" cy="12338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8" name="Straight Arrow Connector 17"/>
            <p:cNvCxnSpPr>
              <a:stCxn id="5" idx="2"/>
            </p:cNvCxnSpPr>
            <p:nvPr/>
          </p:nvCxnSpPr>
          <p:spPr>
            <a:xfrm>
              <a:off x="4313971" y="4622210"/>
              <a:ext cx="0" cy="562944"/>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pic>
          <p:nvPicPr>
            <p:cNvPr id="19" name="Picture 18"/>
            <p:cNvPicPr>
              <a:picLocks noChangeAspect="1"/>
            </p:cNvPicPr>
            <p:nvPr/>
          </p:nvPicPr>
          <p:blipFill>
            <a:blip r:embed="rId9" cstate="email">
              <a:extLst>
                <a:ext uri="{28A0092B-C50C-407E-A947-70E740481C1C}">
                  <a14:useLocalDpi xmlns:a14="http://schemas.microsoft.com/office/drawing/2010/main"/>
                </a:ext>
              </a:extLst>
            </a:blip>
            <a:stretch>
              <a:fillRect/>
            </a:stretch>
          </p:blipFill>
          <p:spPr>
            <a:xfrm>
              <a:off x="6450335" y="3295837"/>
              <a:ext cx="2000557" cy="1115310"/>
            </a:xfrm>
            <a:prstGeom prst="rect">
              <a:avLst/>
            </a:prstGeom>
            <a:ln>
              <a:solidFill>
                <a:schemeClr val="tx1"/>
              </a:solidFill>
            </a:ln>
          </p:spPr>
        </p:pic>
        <p:cxnSp>
          <p:nvCxnSpPr>
            <p:cNvPr id="20" name="Straight Arrow Connector 19"/>
            <p:cNvCxnSpPr>
              <a:stCxn id="7" idx="0"/>
            </p:cNvCxnSpPr>
            <p:nvPr/>
          </p:nvCxnSpPr>
          <p:spPr>
            <a:xfrm flipV="1">
              <a:off x="7931152" y="4411147"/>
              <a:ext cx="0" cy="257405"/>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a:stCxn id="5" idx="3"/>
              <a:endCxn id="19" idx="1"/>
            </p:cNvCxnSpPr>
            <p:nvPr/>
          </p:nvCxnSpPr>
          <p:spPr>
            <a:xfrm>
              <a:off x="5709424" y="3417175"/>
              <a:ext cx="740911" cy="436317"/>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cxnSp>
          <p:nvCxnSpPr>
            <p:cNvPr id="23" name="Straight Arrow Connector 22"/>
            <p:cNvCxnSpPr/>
            <p:nvPr/>
          </p:nvCxnSpPr>
          <p:spPr>
            <a:xfrm flipV="1">
              <a:off x="5709424" y="1411743"/>
              <a:ext cx="1535927" cy="1464243"/>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24" name="TextBox 23"/>
            <p:cNvSpPr txBox="1"/>
            <p:nvPr/>
          </p:nvSpPr>
          <p:spPr>
            <a:xfrm>
              <a:off x="2705694" y="5210554"/>
              <a:ext cx="2685456" cy="1808711"/>
            </a:xfrm>
            <a:prstGeom prst="rect">
              <a:avLst/>
            </a:prstGeom>
            <a:noFill/>
            <a:ln>
              <a:solidFill>
                <a:schemeClr val="tx1"/>
              </a:solidFill>
            </a:ln>
          </p:spPr>
          <p:txBody>
            <a:bodyPr wrap="square" rtlCol="0">
              <a:spAutoFit/>
            </a:bodyPr>
            <a:lstStyle/>
            <a:p>
              <a:pPr algn="ctr"/>
              <a:r>
                <a:rPr lang="en-US" sz="3200" dirty="0" smtClean="0"/>
                <a:t>Modern HDP</a:t>
              </a:r>
              <a:endParaRPr lang="en-US" sz="3200" dirty="0"/>
            </a:p>
          </p:txBody>
        </p:sp>
        <p:cxnSp>
          <p:nvCxnSpPr>
            <p:cNvPr id="46" name="Straight Arrow Connector 45"/>
            <p:cNvCxnSpPr/>
            <p:nvPr/>
          </p:nvCxnSpPr>
          <p:spPr>
            <a:xfrm flipV="1">
              <a:off x="8699115" y="2430263"/>
              <a:ext cx="0" cy="2223435"/>
            </a:xfrm>
            <a:prstGeom prst="straightConnector1">
              <a:avLst/>
            </a:prstGeom>
            <a:ln>
              <a:headEnd type="arrow"/>
              <a:tailEnd type="arrow"/>
            </a:ln>
          </p:spPr>
          <p:style>
            <a:lnRef idx="2">
              <a:schemeClr val="accent1"/>
            </a:lnRef>
            <a:fillRef idx="0">
              <a:schemeClr val="accent1"/>
            </a:fillRef>
            <a:effectRef idx="1">
              <a:schemeClr val="accent1"/>
            </a:effectRef>
            <a:fontRef idx="minor">
              <a:schemeClr val="tx1"/>
            </a:fontRef>
          </p:style>
        </p:cxnSp>
        <p:sp>
          <p:nvSpPr>
            <p:cNvPr id="48" name="TextBox 47"/>
            <p:cNvSpPr txBox="1"/>
            <p:nvPr/>
          </p:nvSpPr>
          <p:spPr>
            <a:xfrm>
              <a:off x="7614918" y="6368820"/>
              <a:ext cx="781291" cy="620130"/>
            </a:xfrm>
            <a:prstGeom prst="rect">
              <a:avLst/>
            </a:prstGeom>
            <a:noFill/>
          </p:spPr>
          <p:txBody>
            <a:bodyPr wrap="square" rtlCol="0">
              <a:spAutoFit/>
            </a:bodyPr>
            <a:lstStyle/>
            <a:p>
              <a:r>
                <a:rPr lang="en-US" dirty="0" smtClean="0"/>
                <a:t>EMR</a:t>
              </a:r>
              <a:endParaRPr lang="en-US" dirty="0"/>
            </a:p>
          </p:txBody>
        </p:sp>
        <p:sp>
          <p:nvSpPr>
            <p:cNvPr id="49" name="TextBox 48"/>
            <p:cNvSpPr txBox="1"/>
            <p:nvPr/>
          </p:nvSpPr>
          <p:spPr>
            <a:xfrm>
              <a:off x="7614918" y="2435605"/>
              <a:ext cx="835974" cy="620130"/>
            </a:xfrm>
            <a:prstGeom prst="rect">
              <a:avLst/>
            </a:prstGeom>
            <a:noFill/>
          </p:spPr>
          <p:txBody>
            <a:bodyPr wrap="square" rtlCol="0">
              <a:spAutoFit/>
            </a:bodyPr>
            <a:lstStyle/>
            <a:p>
              <a:r>
                <a:rPr lang="en-US" dirty="0" smtClean="0"/>
                <a:t>HIE</a:t>
              </a:r>
              <a:endParaRPr lang="en-US" dirty="0"/>
            </a:p>
          </p:txBody>
        </p:sp>
      </p:grpSp>
    </p:spTree>
    <p:extLst>
      <p:ext uri="{BB962C8B-B14F-4D97-AF65-F5344CB8AC3E}">
        <p14:creationId xmlns:p14="http://schemas.microsoft.com/office/powerpoint/2010/main" val="29381846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0935"/>
            <a:ext cx="8229600" cy="742950"/>
          </a:xfrm>
        </p:spPr>
        <p:txBody>
          <a:bodyPr>
            <a:normAutofit/>
          </a:bodyPr>
          <a:lstStyle/>
          <a:p>
            <a:r>
              <a:rPr lang="en-US" dirty="0" smtClean="0"/>
              <a:t>Early Days - 2010</a:t>
            </a:r>
            <a:endParaRPr lang="en-US" dirty="0"/>
          </a:p>
        </p:txBody>
      </p:sp>
      <p:pic>
        <p:nvPicPr>
          <p:cNvPr id="9" name="Content Placeholder 6"/>
          <p:cNvPicPr>
            <a:picLocks noGrp="1" noChangeAspect="1"/>
          </p:cNvPicPr>
          <p:nvPr>
            <p:ph idx="1"/>
          </p:nvPr>
        </p:nvPicPr>
        <p:blipFill rotWithShape="1">
          <a:blip r:embed="rId2" cstate="email">
            <a:clrChange>
              <a:clrFrom>
                <a:srgbClr val="FFFFFF"/>
              </a:clrFrom>
              <a:clrTo>
                <a:srgbClr val="FFFFFF">
                  <a:alpha val="0"/>
                </a:srgbClr>
              </a:clrTo>
            </a:clrChange>
            <a:extLst>
              <a:ext uri="{28A0092B-C50C-407E-A947-70E740481C1C}">
                <a14:useLocalDpi xmlns:a14="http://schemas.microsoft.com/office/drawing/2010/main"/>
              </a:ext>
            </a:extLst>
          </a:blip>
          <a:srcRect l="1144"/>
          <a:stretch/>
        </p:blipFill>
        <p:spPr>
          <a:xfrm>
            <a:off x="560673" y="948124"/>
            <a:ext cx="2297674" cy="1839836"/>
          </a:xfrm>
          <a:prstGeom prst="rect">
            <a:avLst/>
          </a:prstGeom>
          <a:ln w="6350">
            <a:solidFill>
              <a:schemeClr val="tx1"/>
            </a:solidFill>
          </a:ln>
          <a:effectLst/>
        </p:spPr>
      </p:pic>
      <p:pic>
        <p:nvPicPr>
          <p:cNvPr id="10" name="Picture 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60673" y="3069230"/>
            <a:ext cx="2297674" cy="1672725"/>
          </a:xfrm>
          <a:prstGeom prst="rect">
            <a:avLst/>
          </a:prstGeom>
          <a:ln w="6350">
            <a:solidFill>
              <a:schemeClr val="tx1"/>
            </a:solidFill>
          </a:ln>
        </p:spPr>
      </p:pic>
      <p:sp>
        <p:nvSpPr>
          <p:cNvPr id="11" name="TextBox 10"/>
          <p:cNvSpPr txBox="1"/>
          <p:nvPr/>
        </p:nvSpPr>
        <p:spPr>
          <a:xfrm>
            <a:off x="758935" y="4879210"/>
            <a:ext cx="2422310" cy="261610"/>
          </a:xfrm>
          <a:prstGeom prst="rect">
            <a:avLst/>
          </a:prstGeom>
          <a:noFill/>
        </p:spPr>
        <p:txBody>
          <a:bodyPr wrap="square" rtlCol="0">
            <a:spAutoFit/>
          </a:bodyPr>
          <a:lstStyle/>
          <a:p>
            <a:r>
              <a:rPr lang="en-US" sz="1100" dirty="0" smtClean="0"/>
              <a:t>Naveen </a:t>
            </a:r>
            <a:r>
              <a:rPr lang="en-US" sz="1100" dirty="0" err="1" smtClean="0"/>
              <a:t>Ashish</a:t>
            </a:r>
            <a:r>
              <a:rPr lang="en-US" sz="1100" dirty="0" smtClean="0"/>
              <a:t>, PhD</a:t>
            </a:r>
            <a:endParaRPr lang="en-US" sz="1100" dirty="0"/>
          </a:p>
        </p:txBody>
      </p:sp>
      <p:pic>
        <p:nvPicPr>
          <p:cNvPr id="12" name="Picture 11"/>
          <p:cNvPicPr>
            <a:picLocks noChangeAspect="1"/>
          </p:cNvPicPr>
          <p:nvPr/>
        </p:nvPicPr>
        <p:blipFill rotWithShape="1">
          <a:blip r:embed="rId4" cstate="email">
            <a:extLst>
              <a:ext uri="{28A0092B-C50C-407E-A947-70E740481C1C}">
                <a14:useLocalDpi xmlns:a14="http://schemas.microsoft.com/office/drawing/2010/main"/>
              </a:ext>
            </a:extLst>
          </a:blip>
          <a:srcRect l="12263" t="29557" r="10749" b="41053"/>
          <a:stretch/>
        </p:blipFill>
        <p:spPr>
          <a:xfrm>
            <a:off x="6300054" y="1546907"/>
            <a:ext cx="2529726" cy="724285"/>
          </a:xfrm>
          <a:prstGeom prst="rect">
            <a:avLst/>
          </a:prstGeom>
        </p:spPr>
      </p:pic>
      <p:pic>
        <p:nvPicPr>
          <p:cNvPr id="13" name="Picture 1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658119" y="2787960"/>
            <a:ext cx="2171661" cy="816958"/>
          </a:xfrm>
          <a:prstGeom prst="rect">
            <a:avLst/>
          </a:prstGeom>
        </p:spPr>
      </p:pic>
      <p:pic>
        <p:nvPicPr>
          <p:cNvPr id="14" name="Picture 13"/>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370926" y="4283684"/>
            <a:ext cx="2315874" cy="440016"/>
          </a:xfrm>
          <a:prstGeom prst="rect">
            <a:avLst/>
          </a:prstGeom>
        </p:spPr>
      </p:pic>
      <p:pic>
        <p:nvPicPr>
          <p:cNvPr id="15" name="Picture 14"/>
          <p:cNvPicPr>
            <a:picLocks noChangeAspect="1"/>
          </p:cNvPicPr>
          <p:nvPr/>
        </p:nvPicPr>
        <p:blipFill rotWithShape="1">
          <a:blip r:embed="rId7" cstate="email">
            <a:extLst>
              <a:ext uri="{28A0092B-C50C-407E-A947-70E740481C1C}">
                <a14:useLocalDpi xmlns:a14="http://schemas.microsoft.com/office/drawing/2010/main"/>
              </a:ext>
            </a:extLst>
          </a:blip>
          <a:srcRect l="12473" t="35971" r="11423" b="43501"/>
          <a:stretch/>
        </p:blipFill>
        <p:spPr>
          <a:xfrm>
            <a:off x="5749686" y="462813"/>
            <a:ext cx="2470706" cy="666418"/>
          </a:xfrm>
          <a:prstGeom prst="rect">
            <a:avLst/>
          </a:prstGeom>
        </p:spPr>
      </p:pic>
      <p:pic>
        <p:nvPicPr>
          <p:cNvPr id="16" name="Picture 15"/>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3181245" y="2118792"/>
            <a:ext cx="3328217" cy="2496163"/>
          </a:xfrm>
          <a:prstGeom prst="rect">
            <a:avLst/>
          </a:prstGeom>
        </p:spPr>
      </p:pic>
    </p:spTree>
    <p:extLst>
      <p:ext uri="{BB962C8B-B14F-4D97-AF65-F5344CB8AC3E}">
        <p14:creationId xmlns:p14="http://schemas.microsoft.com/office/powerpoint/2010/main" val="160392693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96850"/>
            <a:ext cx="8229600" cy="742950"/>
          </a:xfrm>
        </p:spPr>
        <p:txBody>
          <a:bodyPr/>
          <a:lstStyle/>
          <a:p>
            <a:r>
              <a:rPr lang="en-US" dirty="0" err="1" smtClean="0"/>
              <a:t>NowTrending</a:t>
            </a:r>
            <a:r>
              <a:rPr lang="en-US" dirty="0" smtClean="0"/>
              <a:t> 2012</a:t>
            </a:r>
            <a:endParaRPr lang="en-US" dirty="0"/>
          </a:p>
        </p:txBody>
      </p:sp>
      <p:pic>
        <p:nvPicPr>
          <p:cNvPr id="5" name="Content Placeholder 3" descr="Screen Shot 2014-11-11 at 7.57.53 AM.png"/>
          <p:cNvPicPr>
            <a:picLocks noGrp="1" noChangeAspect="1"/>
          </p:cNvPicPr>
          <p:nvPr>
            <p:ph idx="1"/>
          </p:nvPr>
        </p:nvPicPr>
        <p:blipFill rotWithShape="1">
          <a:blip r:embed="rId2" cstate="email">
            <a:extLst>
              <a:ext uri="{28A0092B-C50C-407E-A947-70E740481C1C}">
                <a14:useLocalDpi xmlns:a14="http://schemas.microsoft.com/office/drawing/2010/main"/>
              </a:ext>
            </a:extLst>
          </a:blip>
          <a:srcRect l="30695" t="16229" r="9591" b="18339"/>
          <a:stretch/>
        </p:blipFill>
        <p:spPr>
          <a:xfrm>
            <a:off x="1460500" y="1072082"/>
            <a:ext cx="6299201" cy="3882618"/>
          </a:xfrm>
          <a:ln>
            <a:solidFill>
              <a:schemeClr val="tx1"/>
            </a:solidFill>
          </a:ln>
        </p:spPr>
      </p:pic>
    </p:spTree>
    <p:extLst>
      <p:ext uri="{BB962C8B-B14F-4D97-AF65-F5344CB8AC3E}">
        <p14:creationId xmlns:p14="http://schemas.microsoft.com/office/powerpoint/2010/main" val="38552144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sz="half" idx="2"/>
          </p:nvPr>
        </p:nvSpPr>
        <p:spPr>
          <a:xfrm>
            <a:off x="4495800" y="1188339"/>
            <a:ext cx="4521200" cy="3538728"/>
          </a:xfrm>
        </p:spPr>
        <p:txBody>
          <a:bodyPr>
            <a:normAutofit fontScale="92500" lnSpcReduction="20000"/>
          </a:bodyPr>
          <a:lstStyle/>
          <a:p>
            <a:pPr marL="274320" lvl="1" indent="0">
              <a:lnSpc>
                <a:spcPct val="120000"/>
              </a:lnSpc>
              <a:buNone/>
            </a:pPr>
            <a:r>
              <a:rPr lang="en-US" b="1" dirty="0" smtClean="0"/>
              <a:t>Enterprise Data Warehouse</a:t>
            </a:r>
          </a:p>
          <a:p>
            <a:pPr lvl="1">
              <a:lnSpc>
                <a:spcPct val="120000"/>
              </a:lnSpc>
            </a:pPr>
            <a:r>
              <a:rPr lang="en-US" dirty="0" smtClean="0"/>
              <a:t>Suffer </a:t>
            </a:r>
            <a:r>
              <a:rPr lang="en-US" dirty="0"/>
              <a:t>from a latency factor of up to 24 hours</a:t>
            </a:r>
          </a:p>
          <a:p>
            <a:pPr lvl="1">
              <a:lnSpc>
                <a:spcPct val="120000"/>
              </a:lnSpc>
            </a:pPr>
            <a:r>
              <a:rPr lang="en-US" dirty="0"/>
              <a:t>The EDW serves all of the following retrospectively as opposed to in real time</a:t>
            </a:r>
          </a:p>
          <a:p>
            <a:pPr lvl="1">
              <a:lnSpc>
                <a:spcPct val="120000"/>
              </a:lnSpc>
            </a:pPr>
            <a:r>
              <a:rPr lang="en-US" dirty="0"/>
              <a:t>Clinicians</a:t>
            </a:r>
          </a:p>
          <a:p>
            <a:pPr lvl="1">
              <a:lnSpc>
                <a:spcPct val="120000"/>
              </a:lnSpc>
            </a:pPr>
            <a:r>
              <a:rPr lang="en-US" dirty="0"/>
              <a:t>Operations</a:t>
            </a:r>
          </a:p>
          <a:p>
            <a:pPr lvl="1">
              <a:lnSpc>
                <a:spcPct val="120000"/>
              </a:lnSpc>
            </a:pPr>
            <a:r>
              <a:rPr lang="en-US" dirty="0"/>
              <a:t>Quality and research</a:t>
            </a:r>
          </a:p>
          <a:p>
            <a:endParaRPr lang="en-US" dirty="0"/>
          </a:p>
        </p:txBody>
      </p:sp>
      <p:sp>
        <p:nvSpPr>
          <p:cNvPr id="8" name="Content Placeholder 7"/>
          <p:cNvSpPr>
            <a:spLocks noGrp="1"/>
          </p:cNvSpPr>
          <p:nvPr>
            <p:ph sz="half" idx="1"/>
          </p:nvPr>
        </p:nvSpPr>
        <p:spPr>
          <a:xfrm>
            <a:off x="101600" y="1255014"/>
            <a:ext cx="4394200" cy="3538728"/>
          </a:xfrm>
        </p:spPr>
        <p:txBody>
          <a:bodyPr>
            <a:normAutofit fontScale="92500" lnSpcReduction="20000"/>
          </a:bodyPr>
          <a:lstStyle/>
          <a:p>
            <a:pPr marL="0" indent="0">
              <a:buNone/>
            </a:pPr>
            <a:r>
              <a:rPr lang="en-US" sz="2400" b="1" dirty="0" smtClean="0"/>
              <a:t>Electronic Medical Record</a:t>
            </a:r>
          </a:p>
          <a:p>
            <a:pPr lvl="1">
              <a:lnSpc>
                <a:spcPct val="120000"/>
              </a:lnSpc>
            </a:pPr>
            <a:r>
              <a:rPr lang="en-US" dirty="0"/>
              <a:t>Not designed to process high volume/velocity data</a:t>
            </a:r>
          </a:p>
          <a:p>
            <a:pPr lvl="1">
              <a:lnSpc>
                <a:spcPct val="120000"/>
              </a:lnSpc>
            </a:pPr>
            <a:r>
              <a:rPr lang="en-US" dirty="0"/>
              <a:t>Not intended to handle complex operations</a:t>
            </a:r>
          </a:p>
          <a:p>
            <a:pPr lvl="2">
              <a:lnSpc>
                <a:spcPct val="120000"/>
              </a:lnSpc>
            </a:pPr>
            <a:r>
              <a:rPr lang="en-US" dirty="0"/>
              <a:t>Such as: </a:t>
            </a:r>
          </a:p>
          <a:p>
            <a:pPr lvl="3">
              <a:lnSpc>
                <a:spcPct val="120000"/>
              </a:lnSpc>
            </a:pPr>
            <a:r>
              <a:rPr lang="en-US" dirty="0"/>
              <a:t>Anomaly detection</a:t>
            </a:r>
          </a:p>
          <a:p>
            <a:pPr lvl="3">
              <a:lnSpc>
                <a:spcPct val="120000"/>
              </a:lnSpc>
            </a:pPr>
            <a:r>
              <a:rPr lang="en-US" dirty="0"/>
              <a:t>Machine learning</a:t>
            </a:r>
          </a:p>
          <a:p>
            <a:pPr lvl="3">
              <a:lnSpc>
                <a:spcPct val="120000"/>
              </a:lnSpc>
            </a:pPr>
            <a:r>
              <a:rPr lang="en-US" dirty="0"/>
              <a:t>Building complex algorithms </a:t>
            </a:r>
          </a:p>
          <a:p>
            <a:pPr lvl="3">
              <a:lnSpc>
                <a:spcPct val="120000"/>
              </a:lnSpc>
            </a:pPr>
            <a:r>
              <a:rPr lang="en-US" dirty="0"/>
              <a:t>Pattern set recognition</a:t>
            </a:r>
          </a:p>
          <a:p>
            <a:pPr marL="0" indent="0">
              <a:buNone/>
            </a:pPr>
            <a:endParaRPr lang="en-US" sz="2400" b="1" dirty="0"/>
          </a:p>
        </p:txBody>
      </p:sp>
      <p:sp>
        <p:nvSpPr>
          <p:cNvPr id="10" name="Title 9"/>
          <p:cNvSpPr>
            <a:spLocks noGrp="1"/>
          </p:cNvSpPr>
          <p:nvPr>
            <p:ph type="title"/>
          </p:nvPr>
        </p:nvSpPr>
        <p:spPr>
          <a:xfrm>
            <a:off x="457200" y="400050"/>
            <a:ext cx="8229600" cy="466725"/>
          </a:xfrm>
        </p:spPr>
        <p:txBody>
          <a:bodyPr>
            <a:normAutofit fontScale="90000"/>
          </a:bodyPr>
          <a:lstStyle/>
          <a:p>
            <a:r>
              <a:rPr lang="en-US" dirty="0" smtClean="0"/>
              <a:t>Current Environment</a:t>
            </a:r>
            <a:endParaRPr lang="en-US" dirty="0"/>
          </a:p>
        </p:txBody>
      </p:sp>
    </p:spTree>
    <p:extLst>
      <p:ext uri="{BB962C8B-B14F-4D97-AF65-F5344CB8AC3E}">
        <p14:creationId xmlns:p14="http://schemas.microsoft.com/office/powerpoint/2010/main" val="16590455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Big Data = Interoperability </a:t>
            </a:r>
          </a:p>
        </p:txBody>
      </p:sp>
      <p:sp>
        <p:nvSpPr>
          <p:cNvPr id="3" name="Content Placeholder 2"/>
          <p:cNvSpPr>
            <a:spLocks noGrp="1"/>
          </p:cNvSpPr>
          <p:nvPr>
            <p:ph sz="half" idx="1"/>
          </p:nvPr>
        </p:nvSpPr>
        <p:spPr/>
        <p:txBody>
          <a:bodyPr>
            <a:noAutofit/>
          </a:bodyPr>
          <a:lstStyle/>
          <a:p>
            <a:r>
              <a:rPr lang="en-US" sz="2400" dirty="0"/>
              <a:t>Big Data Ecosystem that Supports:</a:t>
            </a:r>
          </a:p>
          <a:p>
            <a:pPr lvl="1">
              <a:lnSpc>
                <a:spcPct val="120000"/>
              </a:lnSpc>
            </a:pPr>
            <a:r>
              <a:rPr lang="en-US" sz="1800" dirty="0"/>
              <a:t>Hadoop (HDFS)</a:t>
            </a:r>
          </a:p>
          <a:p>
            <a:pPr lvl="1">
              <a:lnSpc>
                <a:spcPct val="120000"/>
              </a:lnSpc>
            </a:pPr>
            <a:r>
              <a:rPr lang="en-US" sz="1800" dirty="0" err="1"/>
              <a:t>Hbase</a:t>
            </a:r>
            <a:endParaRPr lang="en-US" sz="1800" dirty="0"/>
          </a:p>
          <a:p>
            <a:pPr lvl="1">
              <a:lnSpc>
                <a:spcPct val="120000"/>
              </a:lnSpc>
            </a:pPr>
            <a:r>
              <a:rPr lang="en-US" sz="1800" dirty="0"/>
              <a:t>Hive</a:t>
            </a:r>
          </a:p>
          <a:p>
            <a:pPr lvl="1">
              <a:lnSpc>
                <a:spcPct val="120000"/>
              </a:lnSpc>
            </a:pPr>
            <a:r>
              <a:rPr lang="en-US" sz="1800" dirty="0"/>
              <a:t>Pig</a:t>
            </a:r>
          </a:p>
          <a:p>
            <a:pPr lvl="1">
              <a:lnSpc>
                <a:spcPct val="120000"/>
              </a:lnSpc>
            </a:pPr>
            <a:r>
              <a:rPr lang="en-US" sz="1800" dirty="0" err="1"/>
              <a:t>MapReduce</a:t>
            </a:r>
            <a:endParaRPr lang="en-US" sz="1800" dirty="0"/>
          </a:p>
          <a:p>
            <a:pPr lvl="1">
              <a:lnSpc>
                <a:spcPct val="120000"/>
              </a:lnSpc>
            </a:pPr>
            <a:r>
              <a:rPr lang="en-US" sz="1800" dirty="0"/>
              <a:t>Mahout</a:t>
            </a:r>
          </a:p>
          <a:p>
            <a:pPr lvl="1">
              <a:lnSpc>
                <a:spcPct val="120000"/>
              </a:lnSpc>
            </a:pPr>
            <a:r>
              <a:rPr lang="en-US" sz="1800" dirty="0"/>
              <a:t>MongoDB (NoSQL)</a:t>
            </a:r>
          </a:p>
          <a:p>
            <a:endParaRPr lang="en-US" sz="2000" dirty="0"/>
          </a:p>
          <a:p>
            <a:endParaRPr lang="en-US" sz="2000" dirty="0"/>
          </a:p>
        </p:txBody>
      </p:sp>
      <p:sp>
        <p:nvSpPr>
          <p:cNvPr id="4" name="Content Placeholder 3"/>
          <p:cNvSpPr>
            <a:spLocks noGrp="1"/>
          </p:cNvSpPr>
          <p:nvPr>
            <p:ph sz="half" idx="2"/>
          </p:nvPr>
        </p:nvSpPr>
        <p:spPr/>
        <p:txBody>
          <a:bodyPr>
            <a:normAutofit/>
          </a:bodyPr>
          <a:lstStyle/>
          <a:p>
            <a:pPr lvl="1">
              <a:lnSpc>
                <a:spcPct val="120000"/>
              </a:lnSpc>
            </a:pPr>
            <a:r>
              <a:rPr lang="en-US" sz="1800" dirty="0"/>
              <a:t>Neo 4j (Graph Database)</a:t>
            </a:r>
          </a:p>
          <a:p>
            <a:pPr lvl="1">
              <a:lnSpc>
                <a:spcPct val="120000"/>
              </a:lnSpc>
            </a:pPr>
            <a:r>
              <a:rPr lang="en-US" sz="1800" dirty="0"/>
              <a:t>Relational Data Base</a:t>
            </a:r>
          </a:p>
          <a:p>
            <a:pPr lvl="1">
              <a:lnSpc>
                <a:spcPct val="120000"/>
              </a:lnSpc>
            </a:pPr>
            <a:r>
              <a:rPr lang="en-US" sz="1800" dirty="0"/>
              <a:t>R</a:t>
            </a:r>
          </a:p>
          <a:p>
            <a:pPr lvl="1">
              <a:lnSpc>
                <a:spcPct val="120000"/>
              </a:lnSpc>
            </a:pPr>
            <a:r>
              <a:rPr lang="en-US" sz="1800" dirty="0"/>
              <a:t>Spark</a:t>
            </a:r>
          </a:p>
          <a:p>
            <a:pPr lvl="1">
              <a:lnSpc>
                <a:spcPct val="120000"/>
              </a:lnSpc>
            </a:pPr>
            <a:r>
              <a:rPr lang="en-US" sz="1800" dirty="0"/>
              <a:t>Storm</a:t>
            </a:r>
          </a:p>
          <a:p>
            <a:pPr lvl="1">
              <a:lnSpc>
                <a:spcPct val="120000"/>
              </a:lnSpc>
            </a:pPr>
            <a:r>
              <a:rPr lang="en-US" sz="1800" dirty="0"/>
              <a:t>Weka</a:t>
            </a:r>
          </a:p>
          <a:p>
            <a:endParaRPr lang="en-US" sz="4000" dirty="0"/>
          </a:p>
        </p:txBody>
      </p:sp>
    </p:spTree>
    <p:extLst>
      <p:ext uri="{BB962C8B-B14F-4D97-AF65-F5344CB8AC3E}">
        <p14:creationId xmlns:p14="http://schemas.microsoft.com/office/powerpoint/2010/main" val="1736007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088" y="76806"/>
            <a:ext cx="8113712" cy="857250"/>
          </a:xfrm>
        </p:spPr>
        <p:txBody>
          <a:bodyPr/>
          <a:lstStyle/>
          <a:p>
            <a:r>
              <a:rPr lang="en-US" dirty="0"/>
              <a:t>Big Data = Complete Data </a:t>
            </a:r>
          </a:p>
        </p:txBody>
      </p:sp>
      <p:sp>
        <p:nvSpPr>
          <p:cNvPr id="3" name="Content Placeholder 2"/>
          <p:cNvSpPr>
            <a:spLocks noGrp="1"/>
          </p:cNvSpPr>
          <p:nvPr>
            <p:ph idx="1"/>
          </p:nvPr>
        </p:nvSpPr>
        <p:spPr>
          <a:xfrm>
            <a:off x="573088" y="934057"/>
            <a:ext cx="8113712" cy="3885593"/>
          </a:xfrm>
        </p:spPr>
        <p:txBody>
          <a:bodyPr>
            <a:normAutofit fontScale="92500"/>
          </a:bodyPr>
          <a:lstStyle/>
          <a:p>
            <a:r>
              <a:rPr lang="en-US" dirty="0"/>
              <a:t>The Electronic Medical Record is primarily transactional taking feeds from source systems via an interface </a:t>
            </a:r>
            <a:r>
              <a:rPr lang="en-US" dirty="0" smtClean="0"/>
              <a:t>engine</a:t>
            </a:r>
          </a:p>
          <a:p>
            <a:endParaRPr lang="en-US" dirty="0"/>
          </a:p>
          <a:p>
            <a:r>
              <a:rPr lang="en-US" dirty="0"/>
              <a:t>The Enterprise Data Warehouse is a collection of data from the EMR and various source systems in the </a:t>
            </a:r>
            <a:r>
              <a:rPr lang="en-US" dirty="0" smtClean="0"/>
              <a:t>enterprise</a:t>
            </a:r>
          </a:p>
          <a:p>
            <a:endParaRPr lang="en-US" dirty="0"/>
          </a:p>
          <a:p>
            <a:r>
              <a:rPr lang="en-US" dirty="0"/>
              <a:t>In both cases decisions are made concerning data </a:t>
            </a:r>
            <a:r>
              <a:rPr lang="en-US" dirty="0" smtClean="0"/>
              <a:t>acquisition</a:t>
            </a:r>
          </a:p>
          <a:p>
            <a:endParaRPr lang="en-US" dirty="0"/>
          </a:p>
          <a:p>
            <a:r>
              <a:rPr lang="en-US" dirty="0"/>
              <a:t>A Big Data system is capable of ingesting and storing healthcare data in total and in real time</a:t>
            </a:r>
          </a:p>
          <a:p>
            <a:pPr>
              <a:buFont typeface="+mj-lt"/>
              <a:buAutoNum type="arabicPeriod"/>
            </a:pPr>
            <a:endParaRPr lang="en-US" dirty="0"/>
          </a:p>
        </p:txBody>
      </p:sp>
    </p:spTree>
    <p:extLst>
      <p:ext uri="{BB962C8B-B14F-4D97-AF65-F5344CB8AC3E}">
        <p14:creationId xmlns:p14="http://schemas.microsoft.com/office/powerpoint/2010/main" val="3661322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088" y="197758"/>
            <a:ext cx="8113712" cy="857250"/>
          </a:xfrm>
        </p:spPr>
        <p:txBody>
          <a:bodyPr/>
          <a:lstStyle/>
          <a:p>
            <a:r>
              <a:rPr lang="en-US" dirty="0" smtClean="0"/>
              <a:t>Modern Healthcare Data Platform</a:t>
            </a:r>
            <a:endParaRPr lang="en-US" dirty="0"/>
          </a:p>
        </p:txBody>
      </p:sp>
      <p:sp>
        <p:nvSpPr>
          <p:cNvPr id="3" name="Content Placeholder 2"/>
          <p:cNvSpPr>
            <a:spLocks noGrp="1"/>
          </p:cNvSpPr>
          <p:nvPr>
            <p:ph idx="1"/>
          </p:nvPr>
        </p:nvSpPr>
        <p:spPr>
          <a:xfrm>
            <a:off x="573088" y="1055008"/>
            <a:ext cx="8113712" cy="3974192"/>
          </a:xfrm>
        </p:spPr>
        <p:txBody>
          <a:bodyPr>
            <a:normAutofit fontScale="85000" lnSpcReduction="20000"/>
          </a:bodyPr>
          <a:lstStyle/>
          <a:p>
            <a:pPr marL="0" indent="0">
              <a:lnSpc>
                <a:spcPct val="120000"/>
              </a:lnSpc>
              <a:buNone/>
            </a:pPr>
            <a:r>
              <a:rPr lang="en-US" b="1" dirty="0" smtClean="0"/>
              <a:t>A </a:t>
            </a:r>
            <a:r>
              <a:rPr lang="en-US" b="1" dirty="0"/>
              <a:t>healthcare information ecosystem built on “Big Data” technologies should: </a:t>
            </a:r>
          </a:p>
          <a:p>
            <a:pPr marL="274320" lvl="1" indent="0">
              <a:lnSpc>
                <a:spcPct val="120000"/>
              </a:lnSpc>
              <a:buNone/>
            </a:pPr>
            <a:r>
              <a:rPr lang="en-US" dirty="0"/>
              <a:t>Be capable of serving the needs of clinicians, operations, quality and research </a:t>
            </a:r>
          </a:p>
          <a:p>
            <a:pPr marL="274320" lvl="1" indent="0">
              <a:lnSpc>
                <a:spcPct val="120000"/>
              </a:lnSpc>
              <a:buNone/>
            </a:pPr>
            <a:r>
              <a:rPr lang="en-US" dirty="0"/>
              <a:t>And should do so in real time and in one environment</a:t>
            </a:r>
          </a:p>
          <a:p>
            <a:pPr marL="0" indent="0">
              <a:lnSpc>
                <a:spcPct val="120000"/>
              </a:lnSpc>
              <a:buNone/>
            </a:pPr>
            <a:r>
              <a:rPr lang="en-US" b="1" dirty="0"/>
              <a:t>Should be:</a:t>
            </a:r>
          </a:p>
          <a:p>
            <a:pPr marL="274320" lvl="1" indent="0">
              <a:buNone/>
            </a:pPr>
            <a:r>
              <a:rPr lang="en-US" dirty="0"/>
              <a:t>Able to ingest all healthcare generated data both internal and external in native format</a:t>
            </a:r>
          </a:p>
          <a:p>
            <a:pPr marL="0" indent="0">
              <a:buNone/>
            </a:pPr>
            <a:r>
              <a:rPr lang="en-US" b="1" dirty="0"/>
              <a:t>Should be: </a:t>
            </a:r>
          </a:p>
          <a:p>
            <a:pPr marL="274320" lvl="1" indent="0">
              <a:lnSpc>
                <a:spcPct val="120000"/>
              </a:lnSpc>
              <a:buNone/>
            </a:pPr>
            <a:r>
              <a:rPr lang="en-US" dirty="0"/>
              <a:t>A platform for advanced analytics such as early detection of sepsis &amp; hospital acquired conditions</a:t>
            </a:r>
          </a:p>
          <a:p>
            <a:pPr marL="274320" lvl="1" indent="0">
              <a:lnSpc>
                <a:spcPct val="120000"/>
              </a:lnSpc>
              <a:buNone/>
            </a:pPr>
            <a:r>
              <a:rPr lang="en-US" dirty="0"/>
              <a:t>Be enabled to predict potential readmissions</a:t>
            </a:r>
          </a:p>
          <a:p>
            <a:pPr marL="274320" lvl="1" indent="0">
              <a:lnSpc>
                <a:spcPct val="120000"/>
              </a:lnSpc>
              <a:buNone/>
            </a:pPr>
            <a:r>
              <a:rPr lang="en-US" dirty="0"/>
              <a:t>Leverage complex </a:t>
            </a:r>
            <a:r>
              <a:rPr lang="en-US" dirty="0" smtClean="0"/>
              <a:t>algorithms </a:t>
            </a:r>
            <a:r>
              <a:rPr lang="en-US" dirty="0"/>
              <a:t>and be a machine learning platform</a:t>
            </a:r>
          </a:p>
          <a:p>
            <a:pPr>
              <a:lnSpc>
                <a:spcPct val="120000"/>
              </a:lnSpc>
              <a:buFont typeface="+mj-lt"/>
              <a:buAutoNum type="arabicPeriod"/>
            </a:pPr>
            <a:endParaRPr lang="en-US" dirty="0"/>
          </a:p>
          <a:p>
            <a:pPr>
              <a:buFont typeface="+mj-lt"/>
              <a:buAutoNum type="arabicPeriod"/>
            </a:pPr>
            <a:endParaRPr lang="en-US" dirty="0"/>
          </a:p>
        </p:txBody>
      </p:sp>
      <p:cxnSp>
        <p:nvCxnSpPr>
          <p:cNvPr id="9" name="Straight Arrow Connector 8"/>
          <p:cNvCxnSpPr/>
          <p:nvPr/>
        </p:nvCxnSpPr>
        <p:spPr>
          <a:xfrm>
            <a:off x="5645061" y="1203843"/>
            <a:ext cx="31303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0" name="Straight Arrow Connector 9"/>
          <p:cNvCxnSpPr/>
          <p:nvPr/>
        </p:nvCxnSpPr>
        <p:spPr>
          <a:xfrm>
            <a:off x="4348938" y="1203843"/>
            <a:ext cx="31303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cxnSp>
        <p:nvCxnSpPr>
          <p:cNvPr id="11" name="Straight Arrow Connector 10"/>
          <p:cNvCxnSpPr/>
          <p:nvPr/>
        </p:nvCxnSpPr>
        <p:spPr>
          <a:xfrm>
            <a:off x="3068049" y="1215938"/>
            <a:ext cx="313038" cy="0"/>
          </a:xfrm>
          <a:prstGeom prst="straightConnector1">
            <a:avLst/>
          </a:prstGeom>
          <a:ln>
            <a:tailEnd type="arrow"/>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38794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Architecture Guiding </a:t>
            </a:r>
            <a:r>
              <a:rPr lang="en-US" dirty="0"/>
              <a:t>Principles</a:t>
            </a:r>
          </a:p>
        </p:txBody>
      </p:sp>
      <p:sp>
        <p:nvSpPr>
          <p:cNvPr id="3" name="Content Placeholder 2"/>
          <p:cNvSpPr>
            <a:spLocks noGrp="1"/>
          </p:cNvSpPr>
          <p:nvPr>
            <p:ph idx="1"/>
          </p:nvPr>
        </p:nvSpPr>
        <p:spPr/>
        <p:txBody>
          <a:bodyPr>
            <a:normAutofit lnSpcReduction="10000"/>
          </a:bodyPr>
          <a:lstStyle/>
          <a:p>
            <a:r>
              <a:rPr lang="en-US" dirty="0"/>
              <a:t>Architecture to minimize encumbrance on IT </a:t>
            </a:r>
            <a:r>
              <a:rPr lang="en-US" dirty="0" smtClean="0"/>
              <a:t>staff</a:t>
            </a:r>
          </a:p>
          <a:p>
            <a:endParaRPr lang="en-US" dirty="0"/>
          </a:p>
          <a:p>
            <a:r>
              <a:rPr lang="en-US" dirty="0"/>
              <a:t>Ability to store all healthcare date in native form and </a:t>
            </a:r>
            <a:r>
              <a:rPr lang="en-US" dirty="0" smtClean="0"/>
              <a:t>complete</a:t>
            </a:r>
          </a:p>
          <a:p>
            <a:endParaRPr lang="en-US" dirty="0"/>
          </a:p>
          <a:p>
            <a:r>
              <a:rPr lang="en-US" dirty="0"/>
              <a:t>Use of </a:t>
            </a:r>
            <a:r>
              <a:rPr lang="en-US" dirty="0" smtClean="0"/>
              <a:t>supported open </a:t>
            </a:r>
            <a:r>
              <a:rPr lang="en-US" dirty="0"/>
              <a:t>source code </a:t>
            </a:r>
            <a:endParaRPr lang="en-US" dirty="0" smtClean="0"/>
          </a:p>
          <a:p>
            <a:endParaRPr lang="en-US" dirty="0"/>
          </a:p>
          <a:p>
            <a:r>
              <a:rPr lang="en-US" dirty="0"/>
              <a:t>Ensure architectural compatibility with commercial applications</a:t>
            </a:r>
          </a:p>
          <a:p>
            <a:pPr>
              <a:buFont typeface="+mj-lt"/>
              <a:buAutoNum type="arabicPeriod"/>
            </a:pPr>
            <a:endParaRPr lang="en-US" dirty="0"/>
          </a:p>
          <a:p>
            <a:pPr>
              <a:buFont typeface="+mj-lt"/>
              <a:buAutoNum type="arabicPeriod"/>
            </a:pPr>
            <a:endParaRPr lang="en-US" dirty="0"/>
          </a:p>
        </p:txBody>
      </p:sp>
    </p:spTree>
    <p:extLst>
      <p:ext uri="{BB962C8B-B14F-4D97-AF65-F5344CB8AC3E}">
        <p14:creationId xmlns:p14="http://schemas.microsoft.com/office/powerpoint/2010/main" val="34706737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3088" y="149377"/>
            <a:ext cx="8113712" cy="857250"/>
          </a:xfrm>
        </p:spPr>
        <p:txBody>
          <a:bodyPr/>
          <a:lstStyle/>
          <a:p>
            <a:r>
              <a:rPr lang="en-US" dirty="0" smtClean="0"/>
              <a:t>Infrastructure </a:t>
            </a:r>
            <a:endParaRPr lang="en-US" dirty="0"/>
          </a:p>
        </p:txBody>
      </p:sp>
      <p:sp>
        <p:nvSpPr>
          <p:cNvPr id="3" name="Content Placeholder 2"/>
          <p:cNvSpPr>
            <a:spLocks noGrp="1"/>
          </p:cNvSpPr>
          <p:nvPr>
            <p:ph idx="1"/>
          </p:nvPr>
        </p:nvSpPr>
        <p:spPr>
          <a:xfrm>
            <a:off x="573088" y="1006627"/>
            <a:ext cx="8113712" cy="3841598"/>
          </a:xfrm>
        </p:spPr>
        <p:txBody>
          <a:bodyPr>
            <a:normAutofit fontScale="77500" lnSpcReduction="20000"/>
          </a:bodyPr>
          <a:lstStyle/>
          <a:p>
            <a:pPr marL="518922" indent="-514350">
              <a:lnSpc>
                <a:spcPct val="120000"/>
              </a:lnSpc>
            </a:pPr>
            <a:r>
              <a:rPr lang="en-US" sz="3400" dirty="0"/>
              <a:t>Low Cost of Entry &amp; Scalable</a:t>
            </a:r>
          </a:p>
          <a:p>
            <a:pPr lvl="1">
              <a:lnSpc>
                <a:spcPct val="120000"/>
              </a:lnSpc>
            </a:pPr>
            <a:r>
              <a:rPr lang="en-US" sz="2800" dirty="0"/>
              <a:t>Open Source</a:t>
            </a:r>
          </a:p>
          <a:p>
            <a:pPr lvl="1">
              <a:lnSpc>
                <a:spcPct val="120000"/>
              </a:lnSpc>
            </a:pPr>
            <a:r>
              <a:rPr lang="en-US" sz="2800" dirty="0"/>
              <a:t>Commodity Hardware</a:t>
            </a:r>
          </a:p>
          <a:p>
            <a:pPr lvl="2">
              <a:lnSpc>
                <a:spcPct val="120000"/>
              </a:lnSpc>
            </a:pPr>
            <a:r>
              <a:rPr lang="en-US" sz="2400" dirty="0"/>
              <a:t>UCI Hadoop Ecosystem</a:t>
            </a:r>
          </a:p>
          <a:p>
            <a:pPr lvl="3">
              <a:lnSpc>
                <a:spcPct val="120000"/>
              </a:lnSpc>
            </a:pPr>
            <a:r>
              <a:rPr lang="en-US" sz="2200" dirty="0"/>
              <a:t>10 nodes</a:t>
            </a:r>
          </a:p>
          <a:p>
            <a:pPr lvl="3">
              <a:lnSpc>
                <a:spcPct val="120000"/>
              </a:lnSpc>
            </a:pPr>
            <a:r>
              <a:rPr lang="en-US" sz="2200" dirty="0"/>
              <a:t>5 terabytes</a:t>
            </a:r>
          </a:p>
          <a:p>
            <a:pPr lvl="2">
              <a:lnSpc>
                <a:spcPct val="120000"/>
              </a:lnSpc>
            </a:pPr>
            <a:r>
              <a:rPr lang="en-US" sz="2800" dirty="0"/>
              <a:t>Yahoo Hadoop Ecosystem</a:t>
            </a:r>
          </a:p>
          <a:p>
            <a:pPr lvl="3">
              <a:lnSpc>
                <a:spcPct val="120000"/>
              </a:lnSpc>
            </a:pPr>
            <a:r>
              <a:rPr lang="en-US" sz="2200" dirty="0"/>
              <a:t>60K nodes</a:t>
            </a:r>
          </a:p>
          <a:p>
            <a:pPr lvl="3">
              <a:lnSpc>
                <a:spcPct val="120000"/>
              </a:lnSpc>
            </a:pPr>
            <a:r>
              <a:rPr lang="en-US" sz="2200" dirty="0"/>
              <a:t>160 petabytes</a:t>
            </a:r>
          </a:p>
          <a:p>
            <a:pPr marL="571500" indent="-514350">
              <a:lnSpc>
                <a:spcPct val="120000"/>
              </a:lnSpc>
            </a:pPr>
            <a:r>
              <a:rPr lang="en-US" sz="3400" dirty="0"/>
              <a:t>Cloud Ready</a:t>
            </a:r>
          </a:p>
          <a:p>
            <a:endParaRPr lang="en-US" dirty="0"/>
          </a:p>
          <a:p>
            <a:endParaRPr lang="en-US" dirty="0"/>
          </a:p>
        </p:txBody>
      </p:sp>
    </p:spTree>
    <p:extLst>
      <p:ext uri="{BB962C8B-B14F-4D97-AF65-F5344CB8AC3E}">
        <p14:creationId xmlns:p14="http://schemas.microsoft.com/office/powerpoint/2010/main" val="3309080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Data </a:t>
            </a:r>
            <a:r>
              <a:rPr lang="en-US" dirty="0"/>
              <a:t>Sources</a:t>
            </a:r>
          </a:p>
        </p:txBody>
      </p:sp>
      <p:sp>
        <p:nvSpPr>
          <p:cNvPr id="3" name="Content Placeholder 2"/>
          <p:cNvSpPr>
            <a:spLocks noGrp="1"/>
          </p:cNvSpPr>
          <p:nvPr>
            <p:ph idx="1"/>
          </p:nvPr>
        </p:nvSpPr>
        <p:spPr/>
        <p:txBody>
          <a:bodyPr numCol="2">
            <a:normAutofit fontScale="92500" lnSpcReduction="10000"/>
          </a:bodyPr>
          <a:lstStyle/>
          <a:p>
            <a:r>
              <a:rPr lang="en-US" dirty="0"/>
              <a:t>Legacy Systems</a:t>
            </a:r>
          </a:p>
          <a:p>
            <a:pPr lvl="1"/>
            <a:r>
              <a:rPr lang="en-US" dirty="0"/>
              <a:t>Print to Text or Delimited String</a:t>
            </a:r>
          </a:p>
          <a:p>
            <a:r>
              <a:rPr lang="en-US" dirty="0"/>
              <a:t>All HL7 Feeds (EMR source systems)</a:t>
            </a:r>
          </a:p>
          <a:p>
            <a:r>
              <a:rPr lang="en-US" dirty="0"/>
              <a:t>All EMR Initiated Data (Stored Procedures)</a:t>
            </a:r>
          </a:p>
          <a:p>
            <a:r>
              <a:rPr lang="en-US" dirty="0"/>
              <a:t>Device Data (in one minute intervals)</a:t>
            </a:r>
          </a:p>
          <a:p>
            <a:r>
              <a:rPr lang="en-US" dirty="0"/>
              <a:t>Physiological Monitors (HL7)</a:t>
            </a:r>
          </a:p>
          <a:p>
            <a:r>
              <a:rPr lang="en-US" dirty="0"/>
              <a:t>Ventilators (HL7</a:t>
            </a:r>
            <a:r>
              <a:rPr lang="en-US" dirty="0" smtClean="0"/>
              <a:t>)</a:t>
            </a:r>
            <a:endParaRPr lang="en-US" dirty="0"/>
          </a:p>
          <a:p>
            <a:r>
              <a:rPr lang="en-US" dirty="0"/>
              <a:t>Smart </a:t>
            </a:r>
            <a:r>
              <a:rPr lang="en-US" dirty="0" smtClean="0"/>
              <a:t>Pumps</a:t>
            </a:r>
          </a:p>
          <a:p>
            <a:r>
              <a:rPr lang="en-US" dirty="0" smtClean="0"/>
              <a:t>Social </a:t>
            </a:r>
            <a:r>
              <a:rPr lang="en-US" dirty="0"/>
              <a:t>Media (POC)</a:t>
            </a:r>
          </a:p>
          <a:p>
            <a:r>
              <a:rPr lang="en-US" dirty="0"/>
              <a:t>Healthcare Organization Sentiment Analysis</a:t>
            </a:r>
          </a:p>
          <a:p>
            <a:r>
              <a:rPr lang="en-US" dirty="0"/>
              <a:t>Patient Engagement</a:t>
            </a:r>
          </a:p>
          <a:p>
            <a:r>
              <a:rPr lang="en-US" dirty="0"/>
              <a:t>Home Monitoring (POC)</a:t>
            </a:r>
          </a:p>
          <a:p>
            <a:r>
              <a:rPr lang="en-US" dirty="0"/>
              <a:t>Real Time Location System (RFID)</a:t>
            </a:r>
          </a:p>
          <a:p>
            <a:r>
              <a:rPr lang="en-US" dirty="0"/>
              <a:t>Hospital </a:t>
            </a:r>
            <a:r>
              <a:rPr lang="en-US" dirty="0" smtClean="0"/>
              <a:t>Sensors</a:t>
            </a:r>
            <a:endParaRPr lang="en-US" dirty="0"/>
          </a:p>
        </p:txBody>
      </p:sp>
    </p:spTree>
    <p:extLst>
      <p:ext uri="{BB962C8B-B14F-4D97-AF65-F5344CB8AC3E}">
        <p14:creationId xmlns:p14="http://schemas.microsoft.com/office/powerpoint/2010/main" val="3663164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42950"/>
          </a:xfrm>
        </p:spPr>
        <p:txBody>
          <a:bodyPr/>
          <a:lstStyle/>
          <a:p>
            <a:r>
              <a:rPr lang="en-US" dirty="0"/>
              <a:t>Newer Data Sources </a:t>
            </a:r>
          </a:p>
        </p:txBody>
      </p:sp>
      <p:sp>
        <p:nvSpPr>
          <p:cNvPr id="3" name="Content Placeholder 2"/>
          <p:cNvSpPr>
            <a:spLocks noGrp="1"/>
          </p:cNvSpPr>
          <p:nvPr>
            <p:ph idx="1"/>
          </p:nvPr>
        </p:nvSpPr>
        <p:spPr>
          <a:xfrm>
            <a:off x="457200" y="1047750"/>
            <a:ext cx="8229600" cy="3810000"/>
          </a:xfrm>
        </p:spPr>
        <p:txBody>
          <a:bodyPr numCol="2">
            <a:normAutofit/>
          </a:bodyPr>
          <a:lstStyle/>
          <a:p>
            <a:r>
              <a:rPr lang="en-US" dirty="0" smtClean="0"/>
              <a:t>External </a:t>
            </a:r>
            <a:r>
              <a:rPr lang="en-US" dirty="0"/>
              <a:t>Streaming Device Data</a:t>
            </a:r>
          </a:p>
          <a:p>
            <a:r>
              <a:rPr lang="en-US" dirty="0"/>
              <a:t>Wearables</a:t>
            </a:r>
          </a:p>
          <a:p>
            <a:r>
              <a:rPr lang="en-US" dirty="0"/>
              <a:t>Home Devices</a:t>
            </a:r>
          </a:p>
          <a:p>
            <a:r>
              <a:rPr lang="en-US" dirty="0"/>
              <a:t>Social </a:t>
            </a:r>
            <a:r>
              <a:rPr lang="en-US" dirty="0" smtClean="0"/>
              <a:t>Media</a:t>
            </a:r>
            <a:endParaRPr lang="en-US" dirty="0"/>
          </a:p>
          <a:p>
            <a:r>
              <a:rPr lang="en-US" dirty="0"/>
              <a:t>Geographic Information System (GIS) </a:t>
            </a:r>
            <a:r>
              <a:rPr lang="en-US" dirty="0" smtClean="0"/>
              <a:t>Data</a:t>
            </a:r>
          </a:p>
          <a:p>
            <a:r>
              <a:rPr lang="en-US" dirty="0" smtClean="0"/>
              <a:t>Omic Data</a:t>
            </a:r>
            <a:endParaRPr lang="en-US" dirty="0"/>
          </a:p>
          <a:p>
            <a:pPr marL="0" indent="0">
              <a:buNone/>
            </a:pPr>
            <a:endParaRPr lang="en-US" dirty="0" smtClean="0"/>
          </a:p>
          <a:p>
            <a:r>
              <a:rPr lang="en-US" dirty="0" smtClean="0"/>
              <a:t>Open </a:t>
            </a:r>
            <a:r>
              <a:rPr lang="en-US" dirty="0"/>
              <a:t>Data</a:t>
            </a:r>
          </a:p>
          <a:p>
            <a:pPr lvl="1"/>
            <a:r>
              <a:rPr lang="en-US" dirty="0" err="1" smtClean="0"/>
              <a:t>www.data.gov</a:t>
            </a:r>
            <a:endParaRPr lang="en-US" dirty="0"/>
          </a:p>
          <a:p>
            <a:r>
              <a:rPr lang="en-US" dirty="0" smtClean="0"/>
              <a:t>Adverse </a:t>
            </a:r>
            <a:r>
              <a:rPr lang="en-US" dirty="0"/>
              <a:t>Drug Event</a:t>
            </a:r>
          </a:p>
          <a:p>
            <a:pPr lvl="1"/>
            <a:r>
              <a:rPr lang="en-US" dirty="0"/>
              <a:t>www.researchae.com</a:t>
            </a:r>
          </a:p>
          <a:p>
            <a:r>
              <a:rPr lang="en-US" b="1" i="1" dirty="0"/>
              <a:t>Internet of Things (</a:t>
            </a:r>
            <a:r>
              <a:rPr lang="en-US" b="1" i="1" dirty="0" err="1"/>
              <a:t>IoT</a:t>
            </a:r>
            <a:r>
              <a:rPr lang="en-US" b="1" i="1" dirty="0"/>
              <a:t>)</a:t>
            </a:r>
          </a:p>
          <a:p>
            <a:pPr lvl="1"/>
            <a:r>
              <a:rPr lang="en-US" dirty="0" smtClean="0"/>
              <a:t>Telematics</a:t>
            </a:r>
          </a:p>
          <a:p>
            <a:pPr lvl="1"/>
            <a:r>
              <a:rPr lang="en-US" dirty="0" smtClean="0"/>
              <a:t>5G</a:t>
            </a:r>
            <a:endParaRPr lang="en-US" dirty="0"/>
          </a:p>
          <a:p>
            <a:endParaRPr lang="en-US" dirty="0"/>
          </a:p>
        </p:txBody>
      </p:sp>
    </p:spTree>
    <p:extLst>
      <p:ext uri="{BB962C8B-B14F-4D97-AF65-F5344CB8AC3E}">
        <p14:creationId xmlns:p14="http://schemas.microsoft.com/office/powerpoint/2010/main" val="1347878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050"/>
            <a:ext cx="8229600" cy="552450"/>
          </a:xfrm>
        </p:spPr>
        <p:txBody>
          <a:bodyPr>
            <a:normAutofit fontScale="90000"/>
          </a:bodyPr>
          <a:lstStyle/>
          <a:p>
            <a:r>
              <a:rPr lang="en-US" dirty="0"/>
              <a:t>Use </a:t>
            </a:r>
            <a:r>
              <a:rPr lang="en-US" dirty="0" smtClean="0"/>
              <a:t>Cases</a:t>
            </a:r>
            <a:endParaRPr lang="en-US" dirty="0"/>
          </a:p>
        </p:txBody>
      </p:sp>
      <p:sp>
        <p:nvSpPr>
          <p:cNvPr id="3" name="Content Placeholder 2"/>
          <p:cNvSpPr>
            <a:spLocks noGrp="1"/>
          </p:cNvSpPr>
          <p:nvPr>
            <p:ph idx="1"/>
          </p:nvPr>
        </p:nvSpPr>
        <p:spPr>
          <a:xfrm>
            <a:off x="457200" y="1047750"/>
            <a:ext cx="8229600" cy="3990975"/>
          </a:xfrm>
        </p:spPr>
        <p:txBody>
          <a:bodyPr numCol="2">
            <a:normAutofit fontScale="92500" lnSpcReduction="10000"/>
          </a:bodyPr>
          <a:lstStyle/>
          <a:p>
            <a:r>
              <a:rPr lang="en-US" dirty="0"/>
              <a:t>Legacy System Retirement</a:t>
            </a:r>
          </a:p>
          <a:p>
            <a:r>
              <a:rPr lang="en-US" b="1" i="1" dirty="0"/>
              <a:t>Patient Condition Changes</a:t>
            </a:r>
          </a:p>
          <a:p>
            <a:pPr lvl="1"/>
            <a:r>
              <a:rPr lang="en-US" b="1" i="1" dirty="0"/>
              <a:t>RRT</a:t>
            </a:r>
          </a:p>
          <a:p>
            <a:r>
              <a:rPr lang="en-US" b="1" i="1" dirty="0"/>
              <a:t>Early Sepsis </a:t>
            </a:r>
            <a:r>
              <a:rPr lang="en-US" b="1" i="1" dirty="0" smtClean="0"/>
              <a:t>Detection</a:t>
            </a:r>
          </a:p>
          <a:p>
            <a:r>
              <a:rPr lang="en-US" b="1" i="1" dirty="0" smtClean="0"/>
              <a:t>Environmental Response</a:t>
            </a:r>
            <a:endParaRPr lang="en-US" b="1" i="1" dirty="0"/>
          </a:p>
          <a:p>
            <a:r>
              <a:rPr lang="en-US" dirty="0"/>
              <a:t>Real Time Nursing Unit Utilization</a:t>
            </a:r>
          </a:p>
          <a:p>
            <a:pPr lvl="1"/>
            <a:r>
              <a:rPr lang="en-US" dirty="0"/>
              <a:t>Staffing and Resource Allocation</a:t>
            </a:r>
          </a:p>
          <a:p>
            <a:r>
              <a:rPr lang="en-US" dirty="0"/>
              <a:t>Social Media Sentiment Analysis</a:t>
            </a:r>
          </a:p>
          <a:p>
            <a:pPr marL="347472" indent="-342900"/>
            <a:r>
              <a:rPr lang="en-US" dirty="0" smtClean="0"/>
              <a:t>Research</a:t>
            </a:r>
            <a:endParaRPr lang="en-US" dirty="0"/>
          </a:p>
          <a:p>
            <a:pPr lvl="1"/>
            <a:r>
              <a:rPr lang="en-US" dirty="0"/>
              <a:t>Cohort Discovery</a:t>
            </a:r>
          </a:p>
          <a:p>
            <a:pPr lvl="1"/>
            <a:r>
              <a:rPr lang="en-US" dirty="0"/>
              <a:t>Data Science</a:t>
            </a:r>
          </a:p>
          <a:p>
            <a:r>
              <a:rPr lang="en-US" dirty="0"/>
              <a:t>Clinician Aware Applications</a:t>
            </a:r>
          </a:p>
          <a:p>
            <a:r>
              <a:rPr lang="en-US" dirty="0"/>
              <a:t>Patient Monitoring External to Traditional Healthcare Setting</a:t>
            </a:r>
          </a:p>
          <a:p>
            <a:r>
              <a:rPr lang="en-US" b="1" i="1" dirty="0"/>
              <a:t>Event Driven Care &amp; Real Time Quality </a:t>
            </a:r>
            <a:r>
              <a:rPr lang="en-US" b="1" i="1" dirty="0" smtClean="0"/>
              <a:t>Monitoring</a:t>
            </a:r>
          </a:p>
          <a:p>
            <a:r>
              <a:rPr lang="en-US" b="1" i="1" dirty="0" smtClean="0"/>
              <a:t>Personal Health Record </a:t>
            </a:r>
            <a:endParaRPr lang="en-US" b="1" i="1" dirty="0"/>
          </a:p>
          <a:p>
            <a:endParaRPr lang="en-US" dirty="0"/>
          </a:p>
          <a:p>
            <a:endParaRPr lang="en-US" dirty="0"/>
          </a:p>
        </p:txBody>
      </p:sp>
    </p:spTree>
    <p:extLst>
      <p:ext uri="{BB962C8B-B14F-4D97-AF65-F5344CB8AC3E}">
        <p14:creationId xmlns:p14="http://schemas.microsoft.com/office/powerpoint/2010/main" val="7942816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050"/>
            <a:ext cx="8229600" cy="390525"/>
          </a:xfrm>
        </p:spPr>
        <p:txBody>
          <a:bodyPr>
            <a:normAutofit fontScale="90000"/>
          </a:bodyPr>
          <a:lstStyle/>
          <a:p>
            <a:r>
              <a:rPr lang="en-US" dirty="0"/>
              <a:t>Future Use Cases </a:t>
            </a:r>
          </a:p>
        </p:txBody>
      </p:sp>
      <p:sp>
        <p:nvSpPr>
          <p:cNvPr id="3" name="Content Placeholder 2"/>
          <p:cNvSpPr>
            <a:spLocks noGrp="1"/>
          </p:cNvSpPr>
          <p:nvPr>
            <p:ph idx="1"/>
          </p:nvPr>
        </p:nvSpPr>
        <p:spPr>
          <a:xfrm>
            <a:off x="457200" y="885825"/>
            <a:ext cx="8229600" cy="3971925"/>
          </a:xfrm>
        </p:spPr>
        <p:txBody>
          <a:bodyPr numCol="2">
            <a:normAutofit/>
          </a:bodyPr>
          <a:lstStyle/>
          <a:p>
            <a:r>
              <a:rPr lang="en-US" dirty="0"/>
              <a:t>Ventilator Management</a:t>
            </a:r>
          </a:p>
          <a:p>
            <a:pPr lvl="1"/>
            <a:r>
              <a:rPr lang="en-US" dirty="0"/>
              <a:t>Vent dashboard in EMR</a:t>
            </a:r>
          </a:p>
          <a:p>
            <a:r>
              <a:rPr lang="en-US" dirty="0"/>
              <a:t>Hospital Acquired Infections (HAI)</a:t>
            </a:r>
          </a:p>
          <a:p>
            <a:r>
              <a:rPr lang="en-US" dirty="0"/>
              <a:t>VTE Surveillance</a:t>
            </a:r>
          </a:p>
          <a:p>
            <a:r>
              <a:rPr lang="en-US" dirty="0" err="1"/>
              <a:t>Sensium</a:t>
            </a:r>
            <a:r>
              <a:rPr lang="en-US" dirty="0"/>
              <a:t> Vitals Digital Patch</a:t>
            </a:r>
          </a:p>
          <a:p>
            <a:r>
              <a:rPr lang="en-US" dirty="0"/>
              <a:t>Patient-Generated Data</a:t>
            </a:r>
          </a:p>
          <a:p>
            <a:pPr lvl="1"/>
            <a:r>
              <a:rPr lang="en-US" dirty="0"/>
              <a:t>Home Devices (Scale, Vital Signs, Glucose)</a:t>
            </a:r>
          </a:p>
          <a:p>
            <a:pPr lvl="1"/>
            <a:r>
              <a:rPr lang="en-US" dirty="0"/>
              <a:t>Exercise &amp; Diet (Fit Bit, Jawbone, Nike)</a:t>
            </a:r>
          </a:p>
          <a:p>
            <a:r>
              <a:rPr lang="en-US" dirty="0"/>
              <a:t>Combining Phenotype Data with Genotype Data</a:t>
            </a:r>
          </a:p>
          <a:p>
            <a:r>
              <a:rPr lang="en-US" dirty="0"/>
              <a:t>Patient Threat Analysis</a:t>
            </a:r>
          </a:p>
          <a:p>
            <a:r>
              <a:rPr lang="en-US" dirty="0" smtClean="0"/>
              <a:t>Edge </a:t>
            </a:r>
            <a:r>
              <a:rPr lang="en-US" dirty="0"/>
              <a:t>and Vertices Analysis</a:t>
            </a:r>
          </a:p>
          <a:p>
            <a:pPr lvl="1"/>
            <a:r>
              <a:rPr lang="en-US" dirty="0"/>
              <a:t>Patient caregivers and outcomes</a:t>
            </a:r>
          </a:p>
          <a:p>
            <a:endParaRPr lang="en-US" dirty="0"/>
          </a:p>
          <a:p>
            <a:endParaRPr lang="en-US" dirty="0"/>
          </a:p>
        </p:txBody>
      </p:sp>
    </p:spTree>
    <p:extLst>
      <p:ext uri="{BB962C8B-B14F-4D97-AF65-F5344CB8AC3E}">
        <p14:creationId xmlns:p14="http://schemas.microsoft.com/office/powerpoint/2010/main" val="42723612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050"/>
            <a:ext cx="8229600" cy="552557"/>
          </a:xfrm>
        </p:spPr>
        <p:txBody>
          <a:bodyPr>
            <a:normAutofit fontScale="90000"/>
          </a:bodyPr>
          <a:lstStyle/>
          <a:p>
            <a:r>
              <a:rPr lang="en-US" dirty="0" smtClean="0"/>
              <a:t>Imaging Analytics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 NIH Funded U24 Grant</a:t>
            </a:r>
          </a:p>
          <a:p>
            <a:r>
              <a:rPr lang="en-US" dirty="0" smtClean="0"/>
              <a:t>Joel Saltz, PhD</a:t>
            </a:r>
          </a:p>
          <a:p>
            <a:pPr lvl="1"/>
            <a:endParaRPr lang="en-US" dirty="0" smtClean="0"/>
          </a:p>
          <a:p>
            <a:pPr lvl="1"/>
            <a:endParaRPr lang="en-US" dirty="0"/>
          </a:p>
          <a:p>
            <a:pPr lvl="1"/>
            <a:endParaRPr lang="en-US" dirty="0" smtClean="0"/>
          </a:p>
          <a:p>
            <a:pPr lvl="1"/>
            <a:endParaRPr lang="en-US" dirty="0"/>
          </a:p>
          <a:p>
            <a:pPr lvl="1"/>
            <a:endParaRPr lang="en-US" dirty="0" smtClean="0"/>
          </a:p>
          <a:p>
            <a:pPr lvl="1"/>
            <a:endParaRPr lang="en-US" dirty="0"/>
          </a:p>
          <a:p>
            <a:pPr lvl="1"/>
            <a:r>
              <a:rPr lang="en-US" dirty="0" smtClean="0"/>
              <a:t>This </a:t>
            </a:r>
            <a:r>
              <a:rPr lang="en-US" dirty="0"/>
              <a:t>project is to develop, deploy, and disseminate a suite of open source tools and integrated informatics platform that will facilitate multi-scale, correlative analyses of high resolution whole slide tissue image data, spatially mapped genetics and molecular data for cancer research.</a:t>
            </a:r>
          </a:p>
          <a:p>
            <a:pPr marL="274320" lvl="1" indent="0">
              <a:buNone/>
            </a:pPr>
            <a:endParaRPr lang="en-US" dirty="0"/>
          </a:p>
        </p:txBody>
      </p:sp>
      <p:pic>
        <p:nvPicPr>
          <p:cNvPr id="5" name="Picture 4"/>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82160" y="781893"/>
            <a:ext cx="4383234" cy="2463378"/>
          </a:xfrm>
          <a:prstGeom prst="rect">
            <a:avLst/>
          </a:prstGeom>
        </p:spPr>
      </p:pic>
    </p:spTree>
    <p:extLst>
      <p:ext uri="{BB962C8B-B14F-4D97-AF65-F5344CB8AC3E}">
        <p14:creationId xmlns:p14="http://schemas.microsoft.com/office/powerpoint/2010/main" val="207119456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5577"/>
            <a:ext cx="8229600" cy="673796"/>
          </a:xfrm>
        </p:spPr>
        <p:txBody>
          <a:bodyPr>
            <a:normAutofit fontScale="90000"/>
          </a:bodyPr>
          <a:lstStyle/>
          <a:p>
            <a:r>
              <a:rPr lang="en-US" dirty="0" smtClean="0"/>
              <a:t>Patient Persona</a:t>
            </a:r>
            <a:endParaRPr lang="en-US" dirty="0"/>
          </a:p>
        </p:txBody>
      </p:sp>
      <p:sp>
        <p:nvSpPr>
          <p:cNvPr id="5" name="Vertical Text Placeholder 4"/>
          <p:cNvSpPr>
            <a:spLocks noGrp="1"/>
          </p:cNvSpPr>
          <p:nvPr>
            <p:ph type="body" orient="vert" idx="1"/>
          </p:nvPr>
        </p:nvSpPr>
        <p:spPr>
          <a:xfrm rot="16200000">
            <a:off x="5083937" y="1049540"/>
            <a:ext cx="4437756" cy="3360984"/>
          </a:xfrm>
        </p:spPr>
        <p:txBody>
          <a:bodyPr>
            <a:normAutofit/>
          </a:bodyPr>
          <a:lstStyle/>
          <a:p>
            <a:r>
              <a:rPr lang="en-US" sz="2800" dirty="0" smtClean="0"/>
              <a:t>Surveys</a:t>
            </a:r>
          </a:p>
          <a:p>
            <a:r>
              <a:rPr lang="en-US" sz="2800" dirty="0" smtClean="0"/>
              <a:t>Questionnaires</a:t>
            </a:r>
          </a:p>
          <a:p>
            <a:r>
              <a:rPr lang="en-US" sz="2800" dirty="0" smtClean="0"/>
              <a:t>Clinic Notes</a:t>
            </a:r>
          </a:p>
          <a:p>
            <a:r>
              <a:rPr lang="en-US" sz="2800" dirty="0" smtClean="0"/>
              <a:t>External Sources</a:t>
            </a:r>
          </a:p>
          <a:p>
            <a:pPr lvl="1"/>
            <a:r>
              <a:rPr lang="en-US" sz="2400" dirty="0" err="1" smtClean="0"/>
              <a:t>IoT</a:t>
            </a:r>
            <a:endParaRPr lang="en-US" sz="2400" dirty="0" smtClean="0"/>
          </a:p>
          <a:p>
            <a:pPr lvl="1"/>
            <a:r>
              <a:rPr lang="en-US" sz="2400" dirty="0" smtClean="0"/>
              <a:t>Social Media</a:t>
            </a:r>
          </a:p>
          <a:p>
            <a:pPr lvl="1"/>
            <a:r>
              <a:rPr lang="en-US" sz="2400" dirty="0" smtClean="0"/>
              <a:t>Credit</a:t>
            </a:r>
          </a:p>
          <a:p>
            <a:pPr lvl="1"/>
            <a:r>
              <a:rPr lang="en-US" sz="2800" dirty="0" err="1" smtClean="0"/>
              <a:t>Telemetrics</a:t>
            </a:r>
            <a:endParaRPr lang="en-US" sz="2400" dirty="0" smtClean="0"/>
          </a:p>
        </p:txBody>
      </p:sp>
      <p:pic>
        <p:nvPicPr>
          <p:cNvPr id="6" name="Picture 5"/>
          <p:cNvPicPr>
            <a:picLocks noChangeAspect="1"/>
          </p:cNvPicPr>
          <p:nvPr/>
        </p:nvPicPr>
        <p:blipFill rotWithShape="1">
          <a:blip r:embed="rId2" cstate="email">
            <a:extLst>
              <a:ext uri="{28A0092B-C50C-407E-A947-70E740481C1C}">
                <a14:useLocalDpi xmlns:a14="http://schemas.microsoft.com/office/drawing/2010/main"/>
              </a:ext>
            </a:extLst>
          </a:blip>
          <a:srcRect t="5421" b="7397"/>
          <a:stretch/>
        </p:blipFill>
        <p:spPr>
          <a:xfrm>
            <a:off x="457200" y="1122481"/>
            <a:ext cx="4221385" cy="3690819"/>
          </a:xfrm>
          <a:prstGeom prst="rect">
            <a:avLst/>
          </a:prstGeom>
        </p:spPr>
      </p:pic>
    </p:spTree>
    <p:extLst>
      <p:ext uri="{BB962C8B-B14F-4D97-AF65-F5344CB8AC3E}">
        <p14:creationId xmlns:p14="http://schemas.microsoft.com/office/powerpoint/2010/main" val="304395650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05922" y="289351"/>
            <a:ext cx="8417439" cy="4859792"/>
          </a:xfrm>
          <a:prstGeom prst="rect">
            <a:avLst/>
          </a:prstGeom>
        </p:spPr>
      </p:pic>
      <p:sp>
        <p:nvSpPr>
          <p:cNvPr id="5" name="Up Arrow 4"/>
          <p:cNvSpPr/>
          <p:nvPr/>
        </p:nvSpPr>
        <p:spPr>
          <a:xfrm>
            <a:off x="3198256" y="3851978"/>
            <a:ext cx="305920" cy="215543"/>
          </a:xfrm>
          <a:prstGeom prst="upArrow">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Up Arrow 5"/>
          <p:cNvSpPr/>
          <p:nvPr/>
        </p:nvSpPr>
        <p:spPr>
          <a:xfrm>
            <a:off x="3549966" y="3858506"/>
            <a:ext cx="305920" cy="215543"/>
          </a:xfrm>
          <a:prstGeom prst="upArrow">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p:cNvSpPr/>
          <p:nvPr/>
        </p:nvSpPr>
        <p:spPr>
          <a:xfrm>
            <a:off x="667462" y="3865459"/>
            <a:ext cx="1121707" cy="209015"/>
          </a:xfrm>
          <a:prstGeom prst="rect">
            <a:avLst/>
          </a:prstGeom>
          <a:solidFill>
            <a:schemeClr val="bg1"/>
          </a:solidFill>
          <a:ln>
            <a:solidFill>
              <a:schemeClr val="bg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1467276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00050"/>
            <a:ext cx="8229600" cy="488950"/>
          </a:xfrm>
        </p:spPr>
        <p:txBody>
          <a:bodyPr>
            <a:normAutofit fontScale="90000"/>
          </a:bodyPr>
          <a:lstStyle/>
          <a:p>
            <a:r>
              <a:rPr lang="en-US" dirty="0" smtClean="0"/>
              <a:t>FOSS Driven Protean</a:t>
            </a:r>
            <a:endParaRPr lang="en-US" dirty="0"/>
          </a:p>
        </p:txBody>
      </p:sp>
      <p:sp>
        <p:nvSpPr>
          <p:cNvPr id="3" name="Content Placeholder 2"/>
          <p:cNvSpPr>
            <a:spLocks noGrp="1"/>
          </p:cNvSpPr>
          <p:nvPr>
            <p:ph idx="1"/>
          </p:nvPr>
        </p:nvSpPr>
        <p:spPr>
          <a:xfrm>
            <a:off x="457200" y="895350"/>
            <a:ext cx="8229600" cy="4044950"/>
          </a:xfrm>
        </p:spPr>
        <p:txBody>
          <a:bodyPr>
            <a:noAutofit/>
          </a:bodyPr>
          <a:lstStyle/>
          <a:p>
            <a:r>
              <a:rPr lang="en-US" sz="1900" dirty="0"/>
              <a:t>Is a </a:t>
            </a:r>
            <a:r>
              <a:rPr lang="en-US" sz="1900" dirty="0" smtClean="0"/>
              <a:t>centrally-hosted</a:t>
            </a:r>
            <a:r>
              <a:rPr lang="en-US" sz="1900" dirty="0"/>
              <a:t>, instrumented “Smart and Connected” platform servicing </a:t>
            </a:r>
            <a:r>
              <a:rPr lang="en-US" sz="1900" dirty="0" smtClean="0"/>
              <a:t>real time business </a:t>
            </a:r>
            <a:r>
              <a:rPr lang="en-US" sz="1900" dirty="0"/>
              <a:t>event streams using high-speed MPP Compute and Storage Grids</a:t>
            </a:r>
          </a:p>
          <a:p>
            <a:r>
              <a:rPr lang="en-US" sz="1900" dirty="0" smtClean="0"/>
              <a:t>Primarily </a:t>
            </a:r>
            <a:r>
              <a:rPr lang="en-US" sz="1900" dirty="0"/>
              <a:t>based on the concepts and principles of Event Driven Architecture (EDA)</a:t>
            </a:r>
            <a:r>
              <a:rPr lang="en-US" sz="1900" dirty="0" smtClean="0"/>
              <a:t>, Complex </a:t>
            </a:r>
            <a:r>
              <a:rPr lang="en-US" sz="1900" dirty="0"/>
              <a:t>Event Processing (CEP) and Multi-Agent-Systems (MAS)</a:t>
            </a:r>
          </a:p>
          <a:p>
            <a:r>
              <a:rPr lang="en-US" sz="1900" dirty="0" smtClean="0"/>
              <a:t>Support </a:t>
            </a:r>
            <a:r>
              <a:rPr lang="en-US" sz="1900" dirty="0"/>
              <a:t>for high speed data ingestion - Structured and Unstructured (Textual)</a:t>
            </a:r>
          </a:p>
          <a:p>
            <a:r>
              <a:rPr lang="en-US" sz="1900" dirty="0" smtClean="0"/>
              <a:t>Core </a:t>
            </a:r>
            <a:r>
              <a:rPr lang="en-US" sz="1900" dirty="0"/>
              <a:t>Advanced Analytics enabled through Model Building, Data Mining and </a:t>
            </a:r>
            <a:r>
              <a:rPr lang="en-US" sz="1900" dirty="0" smtClean="0"/>
              <a:t>Machine Learning </a:t>
            </a:r>
            <a:r>
              <a:rPr lang="en-US" sz="1900" dirty="0"/>
              <a:t>techniques (Supervised and Unsupervised)</a:t>
            </a:r>
          </a:p>
          <a:p>
            <a:r>
              <a:rPr lang="en-US" sz="1900" dirty="0" smtClean="0"/>
              <a:t>Context modeling </a:t>
            </a:r>
            <a:r>
              <a:rPr lang="en-US" sz="1900" dirty="0"/>
              <a:t>creation across Time-Space-Value dimensions</a:t>
            </a:r>
          </a:p>
          <a:p>
            <a:r>
              <a:rPr lang="en-US" sz="1900" dirty="0" smtClean="0"/>
              <a:t>Enables </a:t>
            </a:r>
            <a:r>
              <a:rPr lang="en-US" sz="1900" dirty="0"/>
              <a:t>creation of a Central Enterprise Data Refinery to enable “Source of Truth” </a:t>
            </a:r>
            <a:r>
              <a:rPr lang="en-US" sz="1900" dirty="0" smtClean="0"/>
              <a:t>for transactional </a:t>
            </a:r>
            <a:r>
              <a:rPr lang="en-US" sz="1900" dirty="0"/>
              <a:t>information within the Healthcare Enterprise</a:t>
            </a:r>
          </a:p>
        </p:txBody>
      </p:sp>
    </p:spTree>
    <p:extLst>
      <p:ext uri="{BB962C8B-B14F-4D97-AF65-F5344CB8AC3E}">
        <p14:creationId xmlns:p14="http://schemas.microsoft.com/office/powerpoint/2010/main" val="3432619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Screen Shot 2015-02-02 at 11.29.54 AM.png"/>
          <p:cNvPicPr>
            <a:picLocks noChangeAspect="1"/>
          </p:cNvPicPr>
          <p:nvPr/>
        </p:nvPicPr>
        <p:blipFill rotWithShape="1">
          <a:blip r:embed="rId2" cstate="email">
            <a:extLst>
              <a:ext uri="{28A0092B-C50C-407E-A947-70E740481C1C}">
                <a14:useLocalDpi xmlns:a14="http://schemas.microsoft.com/office/drawing/2010/main"/>
              </a:ext>
            </a:extLst>
          </a:blip>
          <a:srcRect l="8987" t="16864" r="44446" b="23584"/>
          <a:stretch/>
        </p:blipFill>
        <p:spPr>
          <a:xfrm>
            <a:off x="390687" y="385215"/>
            <a:ext cx="8550113" cy="4612953"/>
          </a:xfrm>
          <a:prstGeom prst="rect">
            <a:avLst/>
          </a:prstGeom>
          <a:ln>
            <a:solidFill>
              <a:schemeClr val="tx1"/>
            </a:solidFill>
          </a:ln>
        </p:spPr>
      </p:pic>
    </p:spTree>
    <p:extLst>
      <p:ext uri="{BB962C8B-B14F-4D97-AF65-F5344CB8AC3E}">
        <p14:creationId xmlns:p14="http://schemas.microsoft.com/office/powerpoint/2010/main" val="496778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0001" y="137334"/>
            <a:ext cx="8039595" cy="603250"/>
          </a:xfrm>
        </p:spPr>
        <p:txBody>
          <a:bodyPr>
            <a:noAutofit/>
          </a:bodyPr>
          <a:lstStyle/>
          <a:p>
            <a:r>
              <a:rPr lang="en-US" sz="3200" b="1" dirty="0" smtClean="0">
                <a:latin typeface="+mj-lt"/>
              </a:rPr>
              <a:t>FHIR – The “Public API” for Healthcare?</a:t>
            </a:r>
            <a:endParaRPr lang="en-US" sz="3200" b="1" dirty="0">
              <a:latin typeface="+mj-lt"/>
            </a:endParaRPr>
          </a:p>
        </p:txBody>
      </p:sp>
      <p:sp>
        <p:nvSpPr>
          <p:cNvPr id="3" name="Content Placeholder 2"/>
          <p:cNvSpPr>
            <a:spLocks noGrp="1"/>
          </p:cNvSpPr>
          <p:nvPr>
            <p:ph idx="1"/>
          </p:nvPr>
        </p:nvSpPr>
        <p:spPr>
          <a:xfrm>
            <a:off x="381001" y="1001981"/>
            <a:ext cx="8450263" cy="3554451"/>
          </a:xfrm>
        </p:spPr>
        <p:txBody>
          <a:bodyPr vert="horz" lIns="0" tIns="45720" rIns="91440" bIns="45720" rtlCol="0" anchor="ctr">
            <a:noAutofit/>
          </a:bodyPr>
          <a:lstStyle/>
          <a:p>
            <a:pPr>
              <a:spcBef>
                <a:spcPct val="0"/>
              </a:spcBef>
              <a:buNone/>
            </a:pPr>
            <a:r>
              <a:rPr lang="en-US" sz="2000" b="1" dirty="0">
                <a:solidFill>
                  <a:srgbClr val="217AA0"/>
                </a:solidFill>
                <a:latin typeface="Verdana"/>
                <a:ea typeface="+mj-ea"/>
                <a:cs typeface="Verdana"/>
              </a:rPr>
              <a:t>FHIR = Fast Health Interoperability Resource</a:t>
            </a:r>
          </a:p>
          <a:p>
            <a:pPr lvl="1"/>
            <a:r>
              <a:rPr lang="en-US" sz="1800" dirty="0"/>
              <a:t>Emerging HL7 Standard (DSTU 2 soon)</a:t>
            </a:r>
          </a:p>
          <a:p>
            <a:pPr lvl="1"/>
            <a:r>
              <a:rPr lang="en-US" sz="1800" dirty="0"/>
              <a:t>More powerful &amp; less complex than HL7 V3</a:t>
            </a:r>
          </a:p>
          <a:p>
            <a:pPr lvl="1"/>
            <a:endParaRPr lang="en-US" sz="1800" dirty="0"/>
          </a:p>
          <a:p>
            <a:pPr>
              <a:spcBef>
                <a:spcPct val="0"/>
              </a:spcBef>
              <a:buNone/>
            </a:pPr>
            <a:r>
              <a:rPr lang="en-US" sz="2000" b="1" dirty="0" err="1">
                <a:solidFill>
                  <a:srgbClr val="217AA0"/>
                </a:solidFill>
                <a:latin typeface="Verdana"/>
                <a:ea typeface="+mj-ea"/>
                <a:cs typeface="Verdana"/>
              </a:rPr>
              <a:t>ReSTful</a:t>
            </a:r>
            <a:r>
              <a:rPr lang="en-US" sz="2000" b="1" dirty="0">
                <a:solidFill>
                  <a:srgbClr val="217AA0"/>
                </a:solidFill>
                <a:latin typeface="Verdana"/>
                <a:ea typeface="+mj-ea"/>
                <a:cs typeface="Verdana"/>
              </a:rPr>
              <a:t> API</a:t>
            </a:r>
          </a:p>
          <a:p>
            <a:pPr lvl="1"/>
            <a:r>
              <a:rPr lang="en-US" sz="1800" dirty="0" err="1"/>
              <a:t>ReST</a:t>
            </a:r>
            <a:r>
              <a:rPr lang="en-US" sz="1800" dirty="0"/>
              <a:t> = Representational State Transfer – basis for Internet Scale</a:t>
            </a:r>
          </a:p>
          <a:p>
            <a:pPr lvl="1"/>
            <a:r>
              <a:rPr lang="en-US" sz="1800" dirty="0"/>
              <a:t>Resource-oriented rather than Remote Procedure Call (nouns &gt; verbs)</a:t>
            </a:r>
          </a:p>
          <a:p>
            <a:pPr lvl="1"/>
            <a:r>
              <a:rPr lang="en-US" sz="1800" dirty="0"/>
              <a:t>Easy for developers to understand and use</a:t>
            </a:r>
          </a:p>
          <a:p>
            <a:pPr lvl="1"/>
            <a:endParaRPr lang="en-US" sz="1200" dirty="0"/>
          </a:p>
          <a:p>
            <a:pPr>
              <a:spcBef>
                <a:spcPct val="0"/>
              </a:spcBef>
              <a:buNone/>
            </a:pPr>
            <a:r>
              <a:rPr lang="en-US" sz="2000" b="1" dirty="0">
                <a:solidFill>
                  <a:srgbClr val="217AA0"/>
                </a:solidFill>
                <a:latin typeface="Verdana"/>
                <a:ea typeface="+mj-ea"/>
                <a:cs typeface="Verdana"/>
              </a:rPr>
              <a:t>FHIR Resources</a:t>
            </a:r>
          </a:p>
          <a:p>
            <a:pPr lvl="1"/>
            <a:r>
              <a:rPr lang="en-US" sz="1800" dirty="0"/>
              <a:t>Well-defined, simple snippets of data that capture core clinical entities</a:t>
            </a:r>
          </a:p>
          <a:p>
            <a:pPr lvl="1"/>
            <a:r>
              <a:rPr lang="en-US" sz="1800" dirty="0"/>
              <a:t>Build on top of existing HL7 data types</a:t>
            </a:r>
          </a:p>
          <a:p>
            <a:pPr lvl="1"/>
            <a:r>
              <a:rPr lang="en-US" sz="1800" dirty="0"/>
              <a:t>Resources are the “objects” in a network of URI reference links</a:t>
            </a:r>
          </a:p>
        </p:txBody>
      </p:sp>
      <p:pic>
        <p:nvPicPr>
          <p:cNvPr id="5" name="Picture 4" descr="LOGO_FHIR-01WITHMARK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17612" y="1429038"/>
            <a:ext cx="1794325" cy="742662"/>
          </a:xfrm>
          <a:prstGeom prst="rect">
            <a:avLst/>
          </a:prstGeom>
        </p:spPr>
      </p:pic>
      <p:sp>
        <p:nvSpPr>
          <p:cNvPr id="4" name="TextBox 3"/>
          <p:cNvSpPr txBox="1"/>
          <p:nvPr/>
        </p:nvSpPr>
        <p:spPr>
          <a:xfrm>
            <a:off x="381000" y="4846483"/>
            <a:ext cx="4070638" cy="246221"/>
          </a:xfrm>
          <a:prstGeom prst="rect">
            <a:avLst/>
          </a:prstGeom>
          <a:noFill/>
        </p:spPr>
        <p:txBody>
          <a:bodyPr wrap="square" rtlCol="0">
            <a:spAutoFit/>
          </a:bodyPr>
          <a:lstStyle/>
          <a:p>
            <a:r>
              <a:rPr lang="en-US" sz="1000" dirty="0" smtClean="0"/>
              <a:t>Huff, S., McCallie, D HIMSS 2015 </a:t>
            </a:r>
            <a:endParaRPr lang="en-US" sz="1000" dirty="0"/>
          </a:p>
        </p:txBody>
      </p:sp>
    </p:spTree>
    <p:extLst>
      <p:ext uri="{BB962C8B-B14F-4D97-AF65-F5344CB8AC3E}">
        <p14:creationId xmlns:p14="http://schemas.microsoft.com/office/powerpoint/2010/main" val="331909781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57" y="539141"/>
            <a:ext cx="8229543" cy="457200"/>
          </a:xfrm>
        </p:spPr>
        <p:txBody>
          <a:bodyPr>
            <a:normAutofit fontScale="90000"/>
          </a:bodyPr>
          <a:lstStyle/>
          <a:p>
            <a:r>
              <a:rPr lang="en-US" b="1" dirty="0" smtClean="0"/>
              <a:t>SMART Platform – Open Specification for Apps</a:t>
            </a:r>
            <a:endParaRPr lang="en-US" b="1" dirty="0"/>
          </a:p>
        </p:txBody>
      </p:sp>
      <p:sp>
        <p:nvSpPr>
          <p:cNvPr id="22" name="Content Placeholder 21"/>
          <p:cNvSpPr>
            <a:spLocks noGrp="1"/>
          </p:cNvSpPr>
          <p:nvPr>
            <p:ph idx="1"/>
          </p:nvPr>
        </p:nvSpPr>
        <p:spPr>
          <a:xfrm>
            <a:off x="304801" y="1477238"/>
            <a:ext cx="8450263" cy="3554451"/>
          </a:xfrm>
        </p:spPr>
        <p:txBody>
          <a:bodyPr>
            <a:normAutofit fontScale="70000" lnSpcReduction="20000"/>
          </a:bodyPr>
          <a:lstStyle/>
          <a:p>
            <a:r>
              <a:rPr lang="en-US" sz="2800" dirty="0" smtClean="0">
                <a:solidFill>
                  <a:srgbClr val="0D0D0D"/>
                </a:solidFill>
              </a:rPr>
              <a:t>“Substitutable Medical </a:t>
            </a:r>
            <a:r>
              <a:rPr lang="en-US" sz="2800" dirty="0">
                <a:solidFill>
                  <a:srgbClr val="0D0D0D"/>
                </a:solidFill>
              </a:rPr>
              <a:t>A</a:t>
            </a:r>
            <a:r>
              <a:rPr lang="en-US" sz="2800" dirty="0" smtClean="0">
                <a:solidFill>
                  <a:srgbClr val="0D0D0D"/>
                </a:solidFill>
              </a:rPr>
              <a:t>pps”</a:t>
            </a:r>
          </a:p>
          <a:p>
            <a:pPr lvl="1"/>
            <a:r>
              <a:rPr lang="en-US" sz="2400" dirty="0" err="1" smtClean="0">
                <a:solidFill>
                  <a:srgbClr val="0D0D0D"/>
                </a:solidFill>
              </a:rPr>
              <a:t>Kohane</a:t>
            </a:r>
            <a:r>
              <a:rPr lang="en-US" sz="2400" dirty="0" smtClean="0">
                <a:solidFill>
                  <a:srgbClr val="0D0D0D"/>
                </a:solidFill>
              </a:rPr>
              <a:t>/</a:t>
            </a:r>
            <a:r>
              <a:rPr lang="en-US" sz="2400" dirty="0" err="1" smtClean="0">
                <a:solidFill>
                  <a:srgbClr val="0D0D0D"/>
                </a:solidFill>
              </a:rPr>
              <a:t>Mandl</a:t>
            </a:r>
            <a:r>
              <a:rPr lang="en-US" sz="2400" dirty="0" smtClean="0">
                <a:solidFill>
                  <a:srgbClr val="0D0D0D"/>
                </a:solidFill>
              </a:rPr>
              <a:t> – NEJM (2009)</a:t>
            </a:r>
          </a:p>
          <a:p>
            <a:endParaRPr lang="en-US" sz="2800" dirty="0" smtClean="0">
              <a:solidFill>
                <a:srgbClr val="0D0D0D"/>
              </a:solidFill>
            </a:endParaRPr>
          </a:p>
          <a:p>
            <a:r>
              <a:rPr lang="en-US" sz="2800" dirty="0" smtClean="0">
                <a:solidFill>
                  <a:srgbClr val="0D0D0D"/>
                </a:solidFill>
              </a:rPr>
              <a:t>A SMART App is a Web App </a:t>
            </a:r>
          </a:p>
          <a:p>
            <a:pPr lvl="1">
              <a:spcBef>
                <a:spcPts val="800"/>
              </a:spcBef>
            </a:pPr>
            <a:r>
              <a:rPr lang="en-US" sz="2400" dirty="0" smtClean="0">
                <a:solidFill>
                  <a:srgbClr val="0D0D0D"/>
                </a:solidFill>
              </a:rPr>
              <a:t>HTML5 + JavaScript</a:t>
            </a:r>
          </a:p>
          <a:p>
            <a:pPr lvl="1">
              <a:spcBef>
                <a:spcPts val="800"/>
              </a:spcBef>
            </a:pPr>
            <a:r>
              <a:rPr lang="en-US" sz="2400" dirty="0" smtClean="0">
                <a:solidFill>
                  <a:srgbClr val="0D0D0D"/>
                </a:solidFill>
              </a:rPr>
              <a:t>Remote or embedded in EHR</a:t>
            </a:r>
          </a:p>
          <a:p>
            <a:pPr lvl="1">
              <a:spcBef>
                <a:spcPts val="800"/>
              </a:spcBef>
            </a:pPr>
            <a:r>
              <a:rPr lang="en-US" sz="2400" dirty="0" smtClean="0">
                <a:solidFill>
                  <a:srgbClr val="0D0D0D"/>
                </a:solidFill>
              </a:rPr>
              <a:t>URL passes context &amp; FHIR li </a:t>
            </a:r>
            <a:r>
              <a:rPr lang="en-US" sz="2400" dirty="0" err="1" smtClean="0">
                <a:solidFill>
                  <a:srgbClr val="0D0D0D"/>
                </a:solidFill>
              </a:rPr>
              <a:t>nk</a:t>
            </a:r>
            <a:endParaRPr lang="en-US" sz="2400" dirty="0" smtClean="0">
              <a:solidFill>
                <a:srgbClr val="0D0D0D"/>
              </a:solidFill>
            </a:endParaRPr>
          </a:p>
          <a:p>
            <a:pPr marL="422275" lvl="1" indent="0">
              <a:buNone/>
            </a:pPr>
            <a:endParaRPr lang="en-US" sz="2400" dirty="0" smtClean="0">
              <a:solidFill>
                <a:srgbClr val="0D0D0D"/>
              </a:solidFill>
            </a:endParaRPr>
          </a:p>
          <a:p>
            <a:r>
              <a:rPr lang="en-US" sz="2800" dirty="0" smtClean="0">
                <a:solidFill>
                  <a:srgbClr val="0D0D0D"/>
                </a:solidFill>
              </a:rPr>
              <a:t>EHR Data Access via FHIR</a:t>
            </a:r>
          </a:p>
          <a:p>
            <a:pPr marL="422275" lvl="1" indent="0">
              <a:buNone/>
            </a:pPr>
            <a:endParaRPr lang="en-US" sz="2400" dirty="0" smtClean="0">
              <a:solidFill>
                <a:srgbClr val="0D0D0D"/>
              </a:solidFill>
            </a:endParaRPr>
          </a:p>
          <a:p>
            <a:r>
              <a:rPr lang="en-US" sz="2800" dirty="0" smtClean="0">
                <a:solidFill>
                  <a:srgbClr val="0D0D0D"/>
                </a:solidFill>
              </a:rPr>
              <a:t>OAuth2 / OIDC for security</a:t>
            </a:r>
          </a:p>
        </p:txBody>
      </p:sp>
      <p:pic>
        <p:nvPicPr>
          <p:cNvPr id="23" name="Picture 22" descr="Smart_logo_TM-HIMSS.pn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258636" y="2241240"/>
            <a:ext cx="3504364" cy="1415982"/>
          </a:xfrm>
          <a:prstGeom prst="rect">
            <a:avLst/>
          </a:prstGeom>
        </p:spPr>
      </p:pic>
      <p:sp>
        <p:nvSpPr>
          <p:cNvPr id="5" name="TextBox 4"/>
          <p:cNvSpPr txBox="1"/>
          <p:nvPr/>
        </p:nvSpPr>
        <p:spPr>
          <a:xfrm>
            <a:off x="381000" y="4898822"/>
            <a:ext cx="4070638" cy="246221"/>
          </a:xfrm>
          <a:prstGeom prst="rect">
            <a:avLst/>
          </a:prstGeom>
          <a:noFill/>
        </p:spPr>
        <p:txBody>
          <a:bodyPr wrap="square" rtlCol="0">
            <a:spAutoFit/>
          </a:bodyPr>
          <a:lstStyle/>
          <a:p>
            <a:r>
              <a:rPr lang="en-US" sz="1000" dirty="0" smtClean="0"/>
              <a:t>Huff, S., McCallie, D HIMSS 2015 </a:t>
            </a:r>
            <a:endParaRPr lang="en-US" sz="1000" dirty="0"/>
          </a:p>
        </p:txBody>
      </p:sp>
    </p:spTree>
    <p:extLst>
      <p:ext uri="{BB962C8B-B14F-4D97-AF65-F5344CB8AC3E}">
        <p14:creationId xmlns:p14="http://schemas.microsoft.com/office/powerpoint/2010/main" val="171120300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5791201" y="482559"/>
            <a:ext cx="2853369" cy="1390530"/>
          </a:xfrm>
          <a:prstGeom prst="rect">
            <a:avLst/>
          </a:prstGeom>
        </p:spPr>
      </p:pic>
      <p:sp>
        <p:nvSpPr>
          <p:cNvPr id="2" name="Title 1"/>
          <p:cNvSpPr>
            <a:spLocks noGrp="1"/>
          </p:cNvSpPr>
          <p:nvPr>
            <p:ph type="title"/>
          </p:nvPr>
        </p:nvSpPr>
        <p:spPr>
          <a:xfrm>
            <a:off x="1021808" y="195694"/>
            <a:ext cx="7431975" cy="628650"/>
          </a:xfrm>
        </p:spPr>
        <p:txBody>
          <a:bodyPr vert="horz" lIns="0" tIns="45720" rIns="91440" bIns="45720" rtlCol="0" anchor="ctr">
            <a:noAutofit/>
          </a:bodyPr>
          <a:lstStyle/>
          <a:p>
            <a:r>
              <a:rPr lang="en-US" sz="3200" dirty="0"/>
              <a:t>Some SMART Hotbeds</a:t>
            </a:r>
          </a:p>
        </p:txBody>
      </p:sp>
      <p:pic>
        <p:nvPicPr>
          <p:cNvPr id="5" name="Pictur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20287" y="1751742"/>
            <a:ext cx="1186766" cy="555028"/>
          </a:xfrm>
          <a:prstGeom prst="rect">
            <a:avLst/>
          </a:prstGeom>
        </p:spPr>
      </p:pic>
      <p:pic>
        <p:nvPicPr>
          <p:cNvPr id="8" name="Content Placeholder 7"/>
          <p:cNvPicPr>
            <a:picLocks noGrp="1" noChangeAspect="1"/>
          </p:cNvPicPr>
          <p:nvPr>
            <p:ph idx="1"/>
          </p:nvPr>
        </p:nvPicPr>
        <p:blipFill>
          <a:blip r:embed="rId4" cstate="email">
            <a:extLst>
              <a:ext uri="{28A0092B-C50C-407E-A947-70E740481C1C}">
                <a14:useLocalDpi xmlns:a14="http://schemas.microsoft.com/office/drawing/2010/main"/>
              </a:ext>
            </a:extLst>
          </a:blip>
          <a:srcRect t="21078" b="21078"/>
          <a:stretch>
            <a:fillRect/>
          </a:stretch>
        </p:blipFill>
        <p:spPr>
          <a:xfrm>
            <a:off x="565213" y="1797182"/>
            <a:ext cx="2038350" cy="1019175"/>
          </a:xfrm>
        </p:spPr>
      </p:pic>
      <p:pic>
        <p:nvPicPr>
          <p:cNvPr id="3" name="Picture 2"/>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28600" y="881494"/>
            <a:ext cx="2514600" cy="571500"/>
          </a:xfrm>
          <a:prstGeom prst="rect">
            <a:avLst/>
          </a:prstGeom>
        </p:spPr>
      </p:pic>
      <p:pic>
        <p:nvPicPr>
          <p:cNvPr id="7" name="Picture 6"/>
          <p:cNvPicPr>
            <a:picLocks noChangeAspect="1"/>
          </p:cNvPicPr>
          <p:nvPr/>
        </p:nvPicPr>
        <p:blipFill>
          <a:blip r:embed="rId6"/>
          <a:stretch>
            <a:fillRect/>
          </a:stretch>
        </p:blipFill>
        <p:spPr>
          <a:xfrm>
            <a:off x="5715000" y="2538844"/>
            <a:ext cx="2867727" cy="777947"/>
          </a:xfrm>
          <a:prstGeom prst="rect">
            <a:avLst/>
          </a:prstGeom>
        </p:spPr>
      </p:pic>
      <p:pic>
        <p:nvPicPr>
          <p:cNvPr id="9" name="Picture 8"/>
          <p:cNvPicPr>
            <a:picLocks noChangeAspect="1"/>
          </p:cNvPicPr>
          <p:nvPr/>
        </p:nvPicPr>
        <p:blipFill>
          <a:blip r:embed="rId7"/>
          <a:stretch>
            <a:fillRect/>
          </a:stretch>
        </p:blipFill>
        <p:spPr>
          <a:xfrm>
            <a:off x="4559300" y="2757919"/>
            <a:ext cx="12700" cy="9525"/>
          </a:xfrm>
          <a:prstGeom prst="rect">
            <a:avLst/>
          </a:prstGeom>
        </p:spPr>
      </p:pic>
      <p:pic>
        <p:nvPicPr>
          <p:cNvPr id="10" name="Picture 9"/>
          <p:cNvPicPr>
            <a:picLocks noChangeAspect="1"/>
          </p:cNvPicPr>
          <p:nvPr/>
        </p:nvPicPr>
        <p:blipFill>
          <a:blip r:embed="rId7"/>
          <a:stretch>
            <a:fillRect/>
          </a:stretch>
        </p:blipFill>
        <p:spPr>
          <a:xfrm>
            <a:off x="4559300" y="2757919"/>
            <a:ext cx="12700" cy="9525"/>
          </a:xfrm>
          <a:prstGeom prst="rect">
            <a:avLst/>
          </a:prstGeom>
        </p:spPr>
      </p:pic>
      <p:pic>
        <p:nvPicPr>
          <p:cNvPr id="12" name="Picture 11" descr="ghp_link.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257175" y="4177054"/>
            <a:ext cx="2724150" cy="735521"/>
          </a:xfrm>
          <a:prstGeom prst="rect">
            <a:avLst/>
          </a:prstGeom>
          <a:solidFill>
            <a:schemeClr val="accent6">
              <a:lumMod val="20000"/>
              <a:lumOff val="80000"/>
            </a:schemeClr>
          </a:solidFill>
        </p:spPr>
      </p:pic>
      <p:pic>
        <p:nvPicPr>
          <p:cNvPr id="15" name="Picture 14" descr="download (1).jpeg"/>
          <p:cNvPicPr>
            <a:picLocks noChangeAspect="1"/>
          </p:cNvPicPr>
          <p:nvPr/>
        </p:nvPicPr>
        <p:blipFill>
          <a:blip r:embed="rId9">
            <a:extLst>
              <a:ext uri="{28A0092B-C50C-407E-A947-70E740481C1C}">
                <a14:useLocalDpi xmlns:a14="http://schemas.microsoft.com/office/drawing/2010/main"/>
              </a:ext>
            </a:extLst>
          </a:blip>
          <a:stretch>
            <a:fillRect/>
          </a:stretch>
        </p:blipFill>
        <p:spPr>
          <a:xfrm>
            <a:off x="6536082" y="3904701"/>
            <a:ext cx="1917700" cy="542925"/>
          </a:xfrm>
          <a:prstGeom prst="rect">
            <a:avLst/>
          </a:prstGeom>
        </p:spPr>
      </p:pic>
      <p:pic>
        <p:nvPicPr>
          <p:cNvPr id="11" name="Picture 10" descr="download.jpeg"/>
          <p:cNvPicPr>
            <a:picLocks noChangeAspect="1"/>
          </p:cNvPicPr>
          <p:nvPr/>
        </p:nvPicPr>
        <p:blipFill>
          <a:blip r:embed="rId10" cstate="email">
            <a:extLst>
              <a:ext uri="{28A0092B-C50C-407E-A947-70E740481C1C}">
                <a14:useLocalDpi xmlns:a14="http://schemas.microsoft.com/office/drawing/2010/main"/>
              </a:ext>
            </a:extLst>
          </a:blip>
          <a:stretch>
            <a:fillRect/>
          </a:stretch>
        </p:blipFill>
        <p:spPr>
          <a:xfrm>
            <a:off x="2981325" y="3428451"/>
            <a:ext cx="3181350" cy="476250"/>
          </a:xfrm>
          <a:prstGeom prst="rect">
            <a:avLst/>
          </a:prstGeom>
        </p:spPr>
      </p:pic>
      <p:pic>
        <p:nvPicPr>
          <p:cNvPr id="14" name="Picture 13" descr="images.png"/>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3325288" y="881494"/>
            <a:ext cx="1987548" cy="786336"/>
          </a:xfrm>
          <a:prstGeom prst="rect">
            <a:avLst/>
          </a:prstGeom>
        </p:spPr>
      </p:pic>
      <p:pic>
        <p:nvPicPr>
          <p:cNvPr id="17" name="Picture 16" descr="download (1).jpeg"/>
          <p:cNvPicPr>
            <a:picLocks noChangeAspect="1"/>
          </p:cNvPicPr>
          <p:nvPr/>
        </p:nvPicPr>
        <p:blipFill>
          <a:blip r:embed="rId12" cstate="email">
            <a:extLst>
              <a:ext uri="{28A0092B-C50C-407E-A947-70E740481C1C}">
                <a14:useLocalDpi xmlns:a14="http://schemas.microsoft.com/office/drawing/2010/main"/>
              </a:ext>
            </a:extLst>
          </a:blip>
          <a:stretch>
            <a:fillRect/>
          </a:stretch>
        </p:blipFill>
        <p:spPr>
          <a:xfrm>
            <a:off x="3325289" y="4177054"/>
            <a:ext cx="2961791" cy="806133"/>
          </a:xfrm>
          <a:prstGeom prst="rect">
            <a:avLst/>
          </a:prstGeom>
        </p:spPr>
      </p:pic>
      <p:pic>
        <p:nvPicPr>
          <p:cNvPr id="18" name="Picture 17" descr="download (2).jpeg"/>
          <p:cNvPicPr>
            <a:picLocks noChangeAspect="1"/>
          </p:cNvPicPr>
          <p:nvPr/>
        </p:nvPicPr>
        <p:blipFill>
          <a:blip r:embed="rId13" cstate="email">
            <a:extLst>
              <a:ext uri="{28A0092B-C50C-407E-A947-70E740481C1C}">
                <a14:useLocalDpi xmlns:a14="http://schemas.microsoft.com/office/drawing/2010/main"/>
              </a:ext>
            </a:extLst>
          </a:blip>
          <a:stretch>
            <a:fillRect/>
          </a:stretch>
        </p:blipFill>
        <p:spPr>
          <a:xfrm>
            <a:off x="795915" y="3130390"/>
            <a:ext cx="1130299" cy="847724"/>
          </a:xfrm>
          <a:prstGeom prst="rect">
            <a:avLst/>
          </a:prstGeom>
        </p:spPr>
      </p:pic>
      <p:pic>
        <p:nvPicPr>
          <p:cNvPr id="19" name="Picture 18" descr="images.jpeg"/>
          <p:cNvPicPr>
            <a:picLocks noChangeAspect="1"/>
          </p:cNvPicPr>
          <p:nvPr/>
        </p:nvPicPr>
        <p:blipFill>
          <a:blip r:embed="rId14" cstate="email">
            <a:extLst>
              <a:ext uri="{28A0092B-C50C-407E-A947-70E740481C1C}">
                <a14:useLocalDpi xmlns:a14="http://schemas.microsoft.com/office/drawing/2010/main"/>
              </a:ext>
            </a:extLst>
          </a:blip>
          <a:stretch>
            <a:fillRect/>
          </a:stretch>
        </p:blipFill>
        <p:spPr>
          <a:xfrm>
            <a:off x="7017014" y="4580121"/>
            <a:ext cx="2086150" cy="470531"/>
          </a:xfrm>
          <a:prstGeom prst="rect">
            <a:avLst/>
          </a:prstGeom>
        </p:spPr>
      </p:pic>
      <p:pic>
        <p:nvPicPr>
          <p:cNvPr id="20" name="Picture 19" descr="Smart_logo_final.eps"/>
          <p:cNvPicPr>
            <a:picLocks noChangeAspect="1"/>
          </p:cNvPicPr>
          <p:nvPr/>
        </p:nvPicPr>
        <p:blipFill>
          <a:blip r:embed="rId15" cstate="email">
            <a:extLst>
              <a:ext uri="{28A0092B-C50C-407E-A947-70E740481C1C}">
                <a14:useLocalDpi xmlns:a14="http://schemas.microsoft.com/office/drawing/2010/main"/>
              </a:ext>
            </a:extLst>
          </a:blip>
          <a:srcRect/>
          <a:stretch>
            <a:fillRect/>
          </a:stretch>
        </p:blipFill>
        <p:spPr bwMode="auto">
          <a:xfrm>
            <a:off x="2743200" y="1873089"/>
            <a:ext cx="2724150" cy="1257300"/>
          </a:xfrm>
          <a:prstGeom prst="rect">
            <a:avLst/>
          </a:prstGeom>
          <a:noFill/>
          <a:ln w="9525">
            <a:noFill/>
            <a:miter lim="800000"/>
            <a:headEnd/>
            <a:tailEnd/>
          </a:ln>
        </p:spPr>
      </p:pic>
      <p:sp>
        <p:nvSpPr>
          <p:cNvPr id="21" name="TextBox 20"/>
          <p:cNvSpPr txBox="1"/>
          <p:nvPr/>
        </p:nvSpPr>
        <p:spPr>
          <a:xfrm>
            <a:off x="381000" y="4930225"/>
            <a:ext cx="4070638" cy="246221"/>
          </a:xfrm>
          <a:prstGeom prst="rect">
            <a:avLst/>
          </a:prstGeom>
          <a:noFill/>
        </p:spPr>
        <p:txBody>
          <a:bodyPr wrap="square" rtlCol="0">
            <a:spAutoFit/>
          </a:bodyPr>
          <a:lstStyle/>
          <a:p>
            <a:r>
              <a:rPr lang="en-US" sz="1000" dirty="0" smtClean="0"/>
              <a:t>Huff, S., McCallie, D HIMSS 2015 </a:t>
            </a:r>
            <a:endParaRPr lang="en-US" sz="1000" dirty="0"/>
          </a:p>
        </p:txBody>
      </p:sp>
    </p:spTree>
    <p:extLst>
      <p:ext uri="{BB962C8B-B14F-4D97-AF65-F5344CB8AC3E}">
        <p14:creationId xmlns:p14="http://schemas.microsoft.com/office/powerpoint/2010/main" val="53304761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11150" y="213491"/>
            <a:ext cx="8241866" cy="645459"/>
          </a:xfrm>
        </p:spPr>
        <p:txBody>
          <a:bodyPr>
            <a:normAutofit fontScale="90000"/>
          </a:bodyPr>
          <a:lstStyle/>
          <a:p>
            <a:r>
              <a:rPr lang="en-US" dirty="0" smtClean="0"/>
              <a:t>Boston </a:t>
            </a:r>
            <a:r>
              <a:rPr lang="en-US" dirty="0" err="1" smtClean="0"/>
              <a:t>Childrens</a:t>
            </a:r>
            <a:r>
              <a:rPr lang="en-US" dirty="0" smtClean="0"/>
              <a:t>: SMART Growth Chart</a:t>
            </a:r>
            <a:endParaRPr lang="en-US" dirty="0"/>
          </a:p>
        </p:txBody>
      </p:sp>
      <p:sp>
        <p:nvSpPr>
          <p:cNvPr id="5" name="TextBox 4"/>
          <p:cNvSpPr txBox="1"/>
          <p:nvPr/>
        </p:nvSpPr>
        <p:spPr>
          <a:xfrm>
            <a:off x="381000" y="4846483"/>
            <a:ext cx="4070638" cy="246221"/>
          </a:xfrm>
          <a:prstGeom prst="rect">
            <a:avLst/>
          </a:prstGeom>
          <a:noFill/>
        </p:spPr>
        <p:txBody>
          <a:bodyPr wrap="square" rtlCol="0">
            <a:spAutoFit/>
          </a:bodyPr>
          <a:lstStyle/>
          <a:p>
            <a:r>
              <a:rPr lang="en-US" sz="1000" dirty="0" smtClean="0"/>
              <a:t>Huff, S., McCallie, D HIMSS 2015 </a:t>
            </a:r>
            <a:endParaRPr lang="en-US" sz="1000" dirty="0"/>
          </a:p>
        </p:txBody>
      </p:sp>
      <p:pic>
        <p:nvPicPr>
          <p:cNvPr id="6" name="Picture Placeholder 3"/>
          <p:cNvPicPr>
            <a:picLocks noGrp="1" noChangeAspect="1"/>
          </p:cNvPicPr>
          <p:nvPr>
            <p:ph idx="1"/>
          </p:nvPr>
        </p:nvPicPr>
        <p:blipFill>
          <a:blip r:embed="rId2" cstate="email">
            <a:extLst>
              <a:ext uri="{28A0092B-C50C-407E-A947-70E740481C1C}">
                <a14:useLocalDpi xmlns:a14="http://schemas.microsoft.com/office/drawing/2010/main"/>
              </a:ext>
            </a:extLst>
          </a:blip>
          <a:srcRect t="1834" b="1834"/>
          <a:stretch>
            <a:fillRect/>
          </a:stretch>
        </p:blipFill>
        <p:spPr>
          <a:xfrm>
            <a:off x="1092199" y="1059622"/>
            <a:ext cx="6515101" cy="3741322"/>
          </a:xfrm>
        </p:spPr>
      </p:pic>
    </p:spTree>
    <p:extLst>
      <p:ext uri="{BB962C8B-B14F-4D97-AF65-F5344CB8AC3E}">
        <p14:creationId xmlns:p14="http://schemas.microsoft.com/office/powerpoint/2010/main" val="20465787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xmlns:p14="http://schemas.microsoft.com/office/powerpoint/2010/mai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DSRIP</a:t>
            </a:r>
            <a:endParaRPr lang="en-US" dirty="0"/>
          </a:p>
        </p:txBody>
      </p:sp>
      <p:sp>
        <p:nvSpPr>
          <p:cNvPr id="5" name="Content Placeholder 4"/>
          <p:cNvSpPr>
            <a:spLocks noGrp="1"/>
          </p:cNvSpPr>
          <p:nvPr>
            <p:ph idx="1"/>
          </p:nvPr>
        </p:nvSpPr>
        <p:spPr>
          <a:xfrm>
            <a:off x="573088" y="1110986"/>
            <a:ext cx="8113712" cy="3765814"/>
          </a:xfrm>
        </p:spPr>
        <p:txBody>
          <a:bodyPr>
            <a:normAutofit fontScale="70000" lnSpcReduction="20000"/>
          </a:bodyPr>
          <a:lstStyle/>
          <a:p>
            <a:pPr>
              <a:lnSpc>
                <a:spcPct val="120000"/>
              </a:lnSpc>
            </a:pPr>
            <a:r>
              <a:rPr lang="en-US" sz="3600" dirty="0" smtClean="0"/>
              <a:t>8 billion dollar grant (Medicaid waiver) from CMS to NY State</a:t>
            </a:r>
          </a:p>
          <a:p>
            <a:pPr lvl="1">
              <a:lnSpc>
                <a:spcPct val="120000"/>
              </a:lnSpc>
            </a:pPr>
            <a:r>
              <a:rPr lang="en-US" sz="3200" dirty="0" smtClean="0"/>
              <a:t>25% reduction over five years in avoidable hospitalizations and ER visits in the Medicaid and uninsured population</a:t>
            </a:r>
          </a:p>
          <a:p>
            <a:pPr lvl="1">
              <a:lnSpc>
                <a:spcPct val="120000"/>
              </a:lnSpc>
            </a:pPr>
            <a:r>
              <a:rPr lang="en-US" sz="3200" dirty="0" smtClean="0"/>
              <a:t>Collaborative effort to implement innovative projects focused on</a:t>
            </a:r>
          </a:p>
          <a:p>
            <a:pPr lvl="2">
              <a:lnSpc>
                <a:spcPct val="120000"/>
              </a:lnSpc>
            </a:pPr>
            <a:r>
              <a:rPr lang="en-US" sz="2800" dirty="0" smtClean="0"/>
              <a:t>System transformation</a:t>
            </a:r>
          </a:p>
          <a:p>
            <a:pPr lvl="2">
              <a:lnSpc>
                <a:spcPct val="120000"/>
              </a:lnSpc>
            </a:pPr>
            <a:r>
              <a:rPr lang="en-US" sz="2800" dirty="0" smtClean="0"/>
              <a:t>Clinical improvement</a:t>
            </a:r>
          </a:p>
          <a:p>
            <a:pPr lvl="2">
              <a:lnSpc>
                <a:spcPct val="120000"/>
              </a:lnSpc>
            </a:pPr>
            <a:r>
              <a:rPr lang="en-US" sz="2800" dirty="0" smtClean="0"/>
              <a:t>Population health improvement </a:t>
            </a:r>
            <a:endParaRPr lang="en-US" sz="2800" dirty="0"/>
          </a:p>
        </p:txBody>
      </p:sp>
    </p:spTree>
    <p:extLst>
      <p:ext uri="{BB962C8B-B14F-4D97-AF65-F5344CB8AC3E}">
        <p14:creationId xmlns:p14="http://schemas.microsoft.com/office/powerpoint/2010/main" val="108356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5 Year </a:t>
            </a:r>
            <a:r>
              <a:rPr lang="en-US" dirty="0"/>
              <a:t>G</a:t>
            </a:r>
            <a:r>
              <a:rPr lang="en-US" dirty="0" smtClean="0"/>
              <a:t>oals</a:t>
            </a:r>
            <a:endParaRPr lang="en-US" dirty="0"/>
          </a:p>
        </p:txBody>
      </p:sp>
      <p:sp>
        <p:nvSpPr>
          <p:cNvPr id="5" name="Content Placeholder 4"/>
          <p:cNvSpPr>
            <a:spLocks noGrp="1"/>
          </p:cNvSpPr>
          <p:nvPr>
            <p:ph idx="1"/>
          </p:nvPr>
        </p:nvSpPr>
        <p:spPr>
          <a:xfrm>
            <a:off x="573088" y="1102748"/>
            <a:ext cx="8113712" cy="3202552"/>
          </a:xfrm>
        </p:spPr>
        <p:txBody>
          <a:bodyPr>
            <a:noAutofit/>
          </a:bodyPr>
          <a:lstStyle/>
          <a:p>
            <a:pPr>
              <a:lnSpc>
                <a:spcPct val="120000"/>
              </a:lnSpc>
            </a:pPr>
            <a:r>
              <a:rPr lang="en-US" sz="2300" dirty="0"/>
              <a:t>Create integrated Suffolk County care delivery system for 387K lives anchored by safety net providers </a:t>
            </a:r>
          </a:p>
          <a:p>
            <a:pPr>
              <a:lnSpc>
                <a:spcPct val="120000"/>
              </a:lnSpc>
            </a:pPr>
            <a:r>
              <a:rPr lang="en-US" sz="2300" dirty="0"/>
              <a:t>Engage partners across the care delivery spectrum to create a countywide network of care</a:t>
            </a:r>
          </a:p>
          <a:p>
            <a:pPr>
              <a:lnSpc>
                <a:spcPct val="120000"/>
              </a:lnSpc>
            </a:pPr>
            <a:r>
              <a:rPr lang="en-US" sz="2300" dirty="0"/>
              <a:t>After five years, transition this network to an ACO which will contract with insurance providers on an at risk basis</a:t>
            </a:r>
          </a:p>
        </p:txBody>
      </p:sp>
    </p:spTree>
    <p:extLst>
      <p:ext uri="{BB962C8B-B14F-4D97-AF65-F5344CB8AC3E}">
        <p14:creationId xmlns:p14="http://schemas.microsoft.com/office/powerpoint/2010/main" val="736810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3"/>
          <p:cNvSpPr txBox="1">
            <a:spLocks/>
          </p:cNvSpPr>
          <p:nvPr/>
        </p:nvSpPr>
        <p:spPr>
          <a:xfrm>
            <a:off x="239708" y="14824"/>
            <a:ext cx="8517653" cy="465188"/>
          </a:xfrm>
          <a:prstGeom prst="rect">
            <a:avLst/>
          </a:prstGeom>
        </p:spPr>
        <p:txBody>
          <a:bodyPr/>
          <a:lstStyle>
            <a:defPPr>
              <a:defRPr lang="en-US"/>
            </a:defPPr>
            <a:lvl1pPr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1pPr>
            <a:lvl2pPr marL="4572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2pPr>
            <a:lvl3pPr marL="9144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3pPr>
            <a:lvl4pPr marL="13716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4pPr>
            <a:lvl5pPr marL="1828800" algn="l" defTabSz="457200" rtl="0" fontAlgn="base">
              <a:spcBef>
                <a:spcPct val="0"/>
              </a:spcBef>
              <a:spcAft>
                <a:spcPct val="0"/>
              </a:spcAft>
              <a:defRPr kern="1200">
                <a:solidFill>
                  <a:schemeClr val="tx1"/>
                </a:solidFill>
                <a:latin typeface="Arial" charset="0"/>
                <a:ea typeface="ＭＳ Ｐゴシック" charset="-128"/>
                <a:cs typeface="ＭＳ Ｐゴシック" charset="-128"/>
              </a:defRPr>
            </a:lvl5pPr>
            <a:lvl6pPr marL="2286000" algn="l" defTabSz="457200" rtl="0" eaLnBrk="1" latinLnBrk="0" hangingPunct="1">
              <a:defRPr kern="1200">
                <a:solidFill>
                  <a:schemeClr val="tx1"/>
                </a:solidFill>
                <a:latin typeface="Arial" charset="0"/>
                <a:ea typeface="ＭＳ Ｐゴシック" charset="-128"/>
                <a:cs typeface="ＭＳ Ｐゴシック" charset="-128"/>
              </a:defRPr>
            </a:lvl6pPr>
            <a:lvl7pPr marL="2743200" algn="l" defTabSz="457200" rtl="0" eaLnBrk="1" latinLnBrk="0" hangingPunct="1">
              <a:defRPr kern="1200">
                <a:solidFill>
                  <a:schemeClr val="tx1"/>
                </a:solidFill>
                <a:latin typeface="Arial" charset="0"/>
                <a:ea typeface="ＭＳ Ｐゴシック" charset="-128"/>
                <a:cs typeface="ＭＳ Ｐゴシック" charset="-128"/>
              </a:defRPr>
            </a:lvl7pPr>
            <a:lvl8pPr marL="3200400" algn="l" defTabSz="457200" rtl="0" eaLnBrk="1" latinLnBrk="0" hangingPunct="1">
              <a:defRPr kern="1200">
                <a:solidFill>
                  <a:schemeClr val="tx1"/>
                </a:solidFill>
                <a:latin typeface="Arial" charset="0"/>
                <a:ea typeface="ＭＳ Ｐゴシック" charset="-128"/>
                <a:cs typeface="ＭＳ Ｐゴシック" charset="-128"/>
              </a:defRPr>
            </a:lvl8pPr>
            <a:lvl9pPr marL="3657600" algn="l" defTabSz="457200" rtl="0" eaLnBrk="1" latinLnBrk="0" hangingPunct="1">
              <a:defRPr kern="1200">
                <a:solidFill>
                  <a:schemeClr val="tx1"/>
                </a:solidFill>
                <a:latin typeface="Arial" charset="0"/>
                <a:ea typeface="ＭＳ Ｐゴシック" charset="-128"/>
                <a:cs typeface="ＭＳ Ｐゴシック" charset="-128"/>
              </a:defRPr>
            </a:lvl9pPr>
          </a:lstStyle>
          <a:p>
            <a:r>
              <a:rPr lang="en-US" sz="3200" dirty="0" smtClean="0">
                <a:solidFill>
                  <a:prstClr val="white"/>
                </a:solidFill>
              </a:rPr>
              <a:t>Suffolk Care Collaborative IT Architecture</a:t>
            </a:r>
          </a:p>
        </p:txBody>
      </p:sp>
      <p:sp>
        <p:nvSpPr>
          <p:cNvPr id="6" name="Rounded Rectangle 5"/>
          <p:cNvSpPr/>
          <p:nvPr/>
        </p:nvSpPr>
        <p:spPr>
          <a:xfrm>
            <a:off x="304800" y="615536"/>
            <a:ext cx="2286000" cy="431013"/>
          </a:xfrm>
          <a:prstGeom prst="roundRect">
            <a:avLst/>
          </a:prstGeom>
          <a:solidFill>
            <a:schemeClr val="bg2"/>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prstClr val="white"/>
                </a:solidFill>
                <a:latin typeface="Calibri"/>
              </a:rPr>
              <a:t>Suffolk County Providers</a:t>
            </a:r>
          </a:p>
        </p:txBody>
      </p:sp>
      <p:sp>
        <p:nvSpPr>
          <p:cNvPr id="7" name="Rounded Rectangle 6"/>
          <p:cNvSpPr/>
          <p:nvPr/>
        </p:nvSpPr>
        <p:spPr>
          <a:xfrm>
            <a:off x="2785128" y="4196248"/>
            <a:ext cx="6087873" cy="219122"/>
          </a:xfrm>
          <a:prstGeom prst="roundRect">
            <a:avLst/>
          </a:prstGeom>
          <a:solidFill>
            <a:schemeClr val="bg2"/>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prstClr val="white"/>
                </a:solidFill>
                <a:latin typeface="Calibri"/>
              </a:rPr>
              <a:t>Suffolk county PPS Master Patient Index (MPI)</a:t>
            </a:r>
          </a:p>
        </p:txBody>
      </p:sp>
      <p:sp>
        <p:nvSpPr>
          <p:cNvPr id="8" name="Rounded Rectangle 7"/>
          <p:cNvSpPr/>
          <p:nvPr/>
        </p:nvSpPr>
        <p:spPr>
          <a:xfrm>
            <a:off x="2775964" y="4480842"/>
            <a:ext cx="6095756" cy="216958"/>
          </a:xfrm>
          <a:prstGeom prst="roundRect">
            <a:avLst/>
          </a:prstGeom>
          <a:solidFill>
            <a:schemeClr val="bg2"/>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prstClr val="white"/>
                </a:solidFill>
                <a:latin typeface="Calibri"/>
              </a:rPr>
              <a:t>Suffolk county PPS Health Information Exchange (HIE)</a:t>
            </a:r>
          </a:p>
        </p:txBody>
      </p:sp>
      <p:sp>
        <p:nvSpPr>
          <p:cNvPr id="9" name="Rounded Rectangle 8"/>
          <p:cNvSpPr/>
          <p:nvPr/>
        </p:nvSpPr>
        <p:spPr>
          <a:xfrm>
            <a:off x="304800" y="4766592"/>
            <a:ext cx="8568194" cy="259319"/>
          </a:xfrm>
          <a:prstGeom prst="roundRect">
            <a:avLst/>
          </a:prstGeom>
          <a:solidFill>
            <a:schemeClr val="tx1">
              <a:lumMod val="65000"/>
              <a:lumOff val="35000"/>
            </a:schemeClr>
          </a:solidFill>
          <a:ln>
            <a:solidFill>
              <a:schemeClr val="tx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prstClr val="white"/>
                </a:solidFill>
                <a:latin typeface="Calibri"/>
              </a:rPr>
              <a:t>E-HNLI RHIO (HIE)</a:t>
            </a:r>
          </a:p>
        </p:txBody>
      </p:sp>
      <p:sp>
        <p:nvSpPr>
          <p:cNvPr id="10" name="Rounded Rectangle 9"/>
          <p:cNvSpPr/>
          <p:nvPr/>
        </p:nvSpPr>
        <p:spPr>
          <a:xfrm>
            <a:off x="2758966" y="2144242"/>
            <a:ext cx="6099284" cy="735542"/>
          </a:xfrm>
          <a:prstGeom prst="roundRect">
            <a:avLst>
              <a:gd name="adj" fmla="val 10597"/>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500" dirty="0">
                <a:solidFill>
                  <a:prstClr val="white"/>
                </a:solidFill>
                <a:latin typeface="Calibri"/>
              </a:rPr>
              <a:t>Suffolk County PPS Patient Portal</a:t>
            </a:r>
          </a:p>
          <a:p>
            <a:pPr algn="ctr"/>
            <a:endParaRPr lang="en-US" sz="1600" dirty="0">
              <a:solidFill>
                <a:prstClr val="white"/>
              </a:solidFill>
              <a:latin typeface="Calibri"/>
            </a:endParaRPr>
          </a:p>
          <a:p>
            <a:pPr algn="ctr"/>
            <a:endParaRPr lang="en-US" sz="1600" dirty="0">
              <a:solidFill>
                <a:prstClr val="white"/>
              </a:solidFill>
              <a:latin typeface="Calibri"/>
            </a:endParaRPr>
          </a:p>
        </p:txBody>
      </p:sp>
      <p:sp>
        <p:nvSpPr>
          <p:cNvPr id="11" name="Rounded Rectangle 10"/>
          <p:cNvSpPr/>
          <p:nvPr/>
        </p:nvSpPr>
        <p:spPr>
          <a:xfrm>
            <a:off x="2758969" y="615827"/>
            <a:ext cx="6099285" cy="430723"/>
          </a:xfrm>
          <a:prstGeom prst="roundRect">
            <a:avLst/>
          </a:prstGeom>
          <a:solidFill>
            <a:schemeClr val="bg2"/>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dirty="0">
                <a:solidFill>
                  <a:prstClr val="white"/>
                </a:solidFill>
                <a:latin typeface="Calibri"/>
              </a:rPr>
              <a:t>Stony Brook Medicine</a:t>
            </a:r>
          </a:p>
        </p:txBody>
      </p:sp>
      <p:sp>
        <p:nvSpPr>
          <p:cNvPr id="12" name="Rounded Rectangle 11"/>
          <p:cNvSpPr/>
          <p:nvPr/>
        </p:nvSpPr>
        <p:spPr>
          <a:xfrm>
            <a:off x="2781593" y="2905184"/>
            <a:ext cx="6091401" cy="1238247"/>
          </a:xfrm>
          <a:prstGeom prst="roundRect">
            <a:avLst>
              <a:gd name="adj" fmla="val 8891"/>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600" dirty="0">
              <a:solidFill>
                <a:prstClr val="white"/>
              </a:solidFill>
              <a:latin typeface="Calibri"/>
            </a:endParaRPr>
          </a:p>
          <a:p>
            <a:pPr algn="ctr"/>
            <a:r>
              <a:rPr lang="en-US" sz="1600" dirty="0">
                <a:solidFill>
                  <a:prstClr val="white"/>
                </a:solidFill>
                <a:latin typeface="Calibri"/>
              </a:rPr>
              <a:t>Suffolk County Big Data </a:t>
            </a:r>
            <a:r>
              <a:rPr lang="en-US" sz="1600" dirty="0" smtClean="0">
                <a:solidFill>
                  <a:prstClr val="white"/>
                </a:solidFill>
                <a:latin typeface="Calibri"/>
              </a:rPr>
              <a:t>Platform</a:t>
            </a:r>
            <a:endParaRPr lang="en-US" sz="1600" dirty="0">
              <a:solidFill>
                <a:prstClr val="white"/>
              </a:solidFill>
              <a:latin typeface="Calibri"/>
            </a:endParaRPr>
          </a:p>
          <a:p>
            <a:pPr algn="ctr"/>
            <a:endParaRPr lang="en-US" sz="1050" dirty="0">
              <a:solidFill>
                <a:prstClr val="white"/>
              </a:solidFill>
              <a:latin typeface="Calibri"/>
            </a:endParaRPr>
          </a:p>
          <a:p>
            <a:pPr algn="ctr"/>
            <a:endParaRPr lang="en-US" sz="1600" dirty="0">
              <a:solidFill>
                <a:prstClr val="white"/>
              </a:solidFill>
              <a:latin typeface="Calibri"/>
            </a:endParaRPr>
          </a:p>
          <a:p>
            <a:pPr algn="ctr"/>
            <a:endParaRPr lang="en-US" sz="1600" dirty="0">
              <a:solidFill>
                <a:prstClr val="white"/>
              </a:solidFill>
              <a:latin typeface="Calibri"/>
            </a:endParaRPr>
          </a:p>
          <a:p>
            <a:pPr algn="ctr"/>
            <a:endParaRPr lang="en-US" sz="1600" dirty="0">
              <a:solidFill>
                <a:prstClr val="white"/>
              </a:solidFill>
              <a:latin typeface="Calibri"/>
            </a:endParaRPr>
          </a:p>
          <a:p>
            <a:pPr algn="ctr"/>
            <a:endParaRPr lang="en-US" sz="1600" dirty="0">
              <a:solidFill>
                <a:prstClr val="white"/>
              </a:solidFill>
              <a:latin typeface="Calibri"/>
            </a:endParaRPr>
          </a:p>
          <a:p>
            <a:pPr algn="ctr"/>
            <a:endParaRPr lang="en-US" sz="1600" dirty="0">
              <a:solidFill>
                <a:prstClr val="white"/>
              </a:solidFill>
              <a:latin typeface="Calibri"/>
            </a:endParaRPr>
          </a:p>
        </p:txBody>
      </p:sp>
      <p:sp>
        <p:nvSpPr>
          <p:cNvPr id="13" name="Rounded Rectangle 12"/>
          <p:cNvSpPr/>
          <p:nvPr/>
        </p:nvSpPr>
        <p:spPr>
          <a:xfrm>
            <a:off x="2759673" y="1514535"/>
            <a:ext cx="6105634" cy="560911"/>
          </a:xfrm>
          <a:prstGeom prst="roundRect">
            <a:avLst>
              <a:gd name="adj" fmla="val 15340"/>
            </a:avLst>
          </a:prstGeom>
          <a:solidFill>
            <a:schemeClr val="accent2"/>
          </a:solidFill>
          <a:ln>
            <a:solidFill>
              <a:schemeClr val="accent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prstClr val="white"/>
                </a:solidFill>
                <a:latin typeface="Calibri"/>
              </a:rPr>
              <a:t>Suffolk County PPS Population Management Tools</a:t>
            </a:r>
          </a:p>
          <a:p>
            <a:pPr algn="ctr"/>
            <a:endParaRPr lang="en-US" sz="1600" dirty="0">
              <a:solidFill>
                <a:prstClr val="white"/>
              </a:solidFill>
              <a:latin typeface="Calibri"/>
            </a:endParaRPr>
          </a:p>
        </p:txBody>
      </p:sp>
      <p:sp>
        <p:nvSpPr>
          <p:cNvPr id="14" name="Rounded Rectangle 13"/>
          <p:cNvSpPr/>
          <p:nvPr/>
        </p:nvSpPr>
        <p:spPr>
          <a:xfrm>
            <a:off x="2758966" y="1099466"/>
            <a:ext cx="6099284" cy="338667"/>
          </a:xfrm>
          <a:prstGeom prst="round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600" dirty="0">
                <a:solidFill>
                  <a:prstClr val="white"/>
                </a:solidFill>
                <a:latin typeface="Calibri"/>
              </a:rPr>
              <a:t>EMRs or clinical Information System</a:t>
            </a:r>
          </a:p>
        </p:txBody>
      </p:sp>
      <p:sp>
        <p:nvSpPr>
          <p:cNvPr id="15" name="Rounded Rectangle 14"/>
          <p:cNvSpPr/>
          <p:nvPr/>
        </p:nvSpPr>
        <p:spPr>
          <a:xfrm>
            <a:off x="304803" y="1104754"/>
            <a:ext cx="2286001" cy="418041"/>
          </a:xfrm>
          <a:prstGeom prst="roundRect">
            <a:avLst/>
          </a:prstGeom>
          <a:solidFill>
            <a:schemeClr val="accent1"/>
          </a:solidFill>
          <a:ln>
            <a:solidFill>
              <a:schemeClr val="accent1"/>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1400" dirty="0">
                <a:solidFill>
                  <a:prstClr val="white"/>
                </a:solidFill>
                <a:latin typeface="Calibri"/>
              </a:rPr>
              <a:t>EMRs or clinical Information System</a:t>
            </a:r>
          </a:p>
        </p:txBody>
      </p:sp>
      <p:graphicFrame>
        <p:nvGraphicFramePr>
          <p:cNvPr id="16" name="Table 15"/>
          <p:cNvGraphicFramePr>
            <a:graphicFrameLocks noGrp="1"/>
          </p:cNvGraphicFramePr>
          <p:nvPr>
            <p:extLst>
              <p:ext uri="{D42A27DB-BD31-4B8C-83A1-F6EECF244321}">
                <p14:modId xmlns:p14="http://schemas.microsoft.com/office/powerpoint/2010/main" val="3074849215"/>
              </p:ext>
            </p:extLst>
          </p:nvPr>
        </p:nvGraphicFramePr>
        <p:xfrm>
          <a:off x="2835997" y="2478917"/>
          <a:ext cx="5941116" cy="320040"/>
        </p:xfrm>
        <a:graphic>
          <a:graphicData uri="http://schemas.openxmlformats.org/drawingml/2006/table">
            <a:tbl>
              <a:tblPr bandRow="1">
                <a:tableStyleId>{5C22544A-7EE6-4342-B048-85BDC9FD1C3A}</a:tableStyleId>
              </a:tblPr>
              <a:tblGrid>
                <a:gridCol w="543896"/>
                <a:gridCol w="945164"/>
                <a:gridCol w="456916"/>
                <a:gridCol w="1049867"/>
                <a:gridCol w="988907"/>
                <a:gridCol w="961813"/>
                <a:gridCol w="994553"/>
              </a:tblGrid>
              <a:tr h="320040">
                <a:tc>
                  <a:txBody>
                    <a:bodyPr/>
                    <a:lstStyle/>
                    <a:p>
                      <a:r>
                        <a:rPr lang="en-US" sz="800" dirty="0" smtClean="0"/>
                        <a:t>eForms</a:t>
                      </a:r>
                      <a:endParaRPr lang="en-US" sz="800" b="0" dirty="0">
                        <a:solidFill>
                          <a:schemeClr val="tx1"/>
                        </a:solidFill>
                      </a:endParaRPr>
                    </a:p>
                  </a:txBody>
                  <a:tcPr marT="34290" marB="34290"/>
                </a:tc>
                <a:tc>
                  <a:txBody>
                    <a:bodyPr/>
                    <a:lstStyle/>
                    <a:p>
                      <a:r>
                        <a:rPr lang="en-US" sz="800" dirty="0" smtClean="0"/>
                        <a:t>Patient Wellness</a:t>
                      </a:r>
                      <a:endParaRPr lang="en-US" sz="800" b="0" dirty="0">
                        <a:solidFill>
                          <a:schemeClr val="tx1"/>
                        </a:solidFill>
                      </a:endParaRPr>
                    </a:p>
                  </a:txBody>
                  <a:tcPr marT="34290" marB="34290"/>
                </a:tc>
                <a:tc>
                  <a:txBody>
                    <a:bodyPr/>
                    <a:lstStyle/>
                    <a:p>
                      <a:r>
                        <a:rPr lang="en-US" sz="800" dirty="0" smtClean="0"/>
                        <a:t>Alerts</a:t>
                      </a:r>
                      <a:endParaRPr lang="en-US" sz="800" b="0" dirty="0">
                        <a:solidFill>
                          <a:schemeClr val="tx1"/>
                        </a:solidFill>
                      </a:endParaRPr>
                    </a:p>
                  </a:txBody>
                  <a:tcPr marT="34290" marB="34290"/>
                </a:tc>
                <a:tc>
                  <a:txBody>
                    <a:bodyPr/>
                    <a:lstStyle/>
                    <a:p>
                      <a:r>
                        <a:rPr lang="en-US" sz="800" dirty="0" smtClean="0"/>
                        <a:t>Mobile Monitoring</a:t>
                      </a:r>
                      <a:endParaRPr lang="en-US" sz="800" b="0" dirty="0">
                        <a:solidFill>
                          <a:schemeClr val="tx1"/>
                        </a:solidFill>
                      </a:endParaRPr>
                    </a:p>
                  </a:txBody>
                  <a:tcPr marT="34290" marB="34290"/>
                </a:tc>
                <a:tc>
                  <a:txBody>
                    <a:bodyPr/>
                    <a:lstStyle/>
                    <a:p>
                      <a:r>
                        <a:rPr lang="en-US" sz="800" dirty="0" smtClean="0"/>
                        <a:t>Patient Education</a:t>
                      </a:r>
                      <a:endParaRPr lang="en-US" sz="800" b="0" dirty="0">
                        <a:solidFill>
                          <a:schemeClr val="tx1"/>
                        </a:solidFill>
                      </a:endParaRPr>
                    </a:p>
                  </a:txBody>
                  <a:tcPr marT="34290" marB="34290"/>
                </a:tc>
                <a:tc>
                  <a:txBody>
                    <a:bodyPr/>
                    <a:lstStyle/>
                    <a:p>
                      <a:r>
                        <a:rPr lang="en-US" sz="800" dirty="0" smtClean="0"/>
                        <a:t>Clinical Records</a:t>
                      </a:r>
                      <a:endParaRPr lang="en-US" sz="800" b="0" dirty="0">
                        <a:solidFill>
                          <a:schemeClr val="tx1"/>
                        </a:solidFill>
                      </a:endParaRPr>
                    </a:p>
                  </a:txBody>
                  <a:tcPr marT="34290" marB="34290"/>
                </a:tc>
                <a:tc>
                  <a:txBody>
                    <a:bodyPr/>
                    <a:lstStyle/>
                    <a:p>
                      <a:r>
                        <a:rPr lang="en-US" sz="800" dirty="0" smtClean="0"/>
                        <a:t>Collaboration</a:t>
                      </a:r>
                      <a:endParaRPr lang="en-US" sz="800" b="0" dirty="0">
                        <a:solidFill>
                          <a:schemeClr val="tx1"/>
                        </a:solidFill>
                      </a:endParaRPr>
                    </a:p>
                  </a:txBody>
                  <a:tcPr marT="34290" marB="34290"/>
                </a:tc>
              </a:tr>
            </a:tbl>
          </a:graphicData>
        </a:graphic>
      </p:graphicFrame>
      <p:graphicFrame>
        <p:nvGraphicFramePr>
          <p:cNvPr id="17" name="Table 16"/>
          <p:cNvGraphicFramePr>
            <a:graphicFrameLocks noGrp="1"/>
          </p:cNvGraphicFramePr>
          <p:nvPr>
            <p:extLst>
              <p:ext uri="{D42A27DB-BD31-4B8C-83A1-F6EECF244321}">
                <p14:modId xmlns:p14="http://schemas.microsoft.com/office/powerpoint/2010/main" val="400408009"/>
              </p:ext>
            </p:extLst>
          </p:nvPr>
        </p:nvGraphicFramePr>
        <p:xfrm>
          <a:off x="2902657" y="1821442"/>
          <a:ext cx="5854700" cy="194310"/>
        </p:xfrm>
        <a:graphic>
          <a:graphicData uri="http://schemas.openxmlformats.org/drawingml/2006/table">
            <a:tbl>
              <a:tblPr bandRow="1">
                <a:tableStyleId>{21E4AEA4-8DFA-4A89-87EB-49C32662AFE0}</a:tableStyleId>
              </a:tblPr>
              <a:tblGrid>
                <a:gridCol w="1170940"/>
                <a:gridCol w="1170940"/>
                <a:gridCol w="1170940"/>
                <a:gridCol w="1170940"/>
                <a:gridCol w="1170940"/>
              </a:tblGrid>
              <a:tr h="194310">
                <a:tc>
                  <a:txBody>
                    <a:bodyPr/>
                    <a:lstStyle/>
                    <a:p>
                      <a:r>
                        <a:rPr lang="en-US" sz="800" dirty="0" smtClean="0"/>
                        <a:t>Registries</a:t>
                      </a:r>
                      <a:endParaRPr lang="en-US" sz="800" dirty="0"/>
                    </a:p>
                  </a:txBody>
                  <a:tcPr marT="34290" marB="34290"/>
                </a:tc>
                <a:tc>
                  <a:txBody>
                    <a:bodyPr/>
                    <a:lstStyle/>
                    <a:p>
                      <a:r>
                        <a:rPr lang="en-US" sz="800" dirty="0" smtClean="0"/>
                        <a:t>Care</a:t>
                      </a:r>
                      <a:r>
                        <a:rPr lang="en-US" sz="800" baseline="0" dirty="0" smtClean="0"/>
                        <a:t> Plans</a:t>
                      </a:r>
                      <a:endParaRPr lang="en-US" sz="800" dirty="0"/>
                    </a:p>
                  </a:txBody>
                  <a:tcPr marT="34290" marB="34290"/>
                </a:tc>
                <a:tc>
                  <a:txBody>
                    <a:bodyPr/>
                    <a:lstStyle/>
                    <a:p>
                      <a:r>
                        <a:rPr lang="en-US" sz="800" dirty="0" smtClean="0"/>
                        <a:t>Workflow</a:t>
                      </a:r>
                      <a:endParaRPr lang="en-US" sz="800" dirty="0"/>
                    </a:p>
                  </a:txBody>
                  <a:tcPr marT="34290" marB="34290"/>
                </a:tc>
                <a:tc>
                  <a:txBody>
                    <a:bodyPr/>
                    <a:lstStyle/>
                    <a:p>
                      <a:r>
                        <a:rPr lang="en-US" sz="800" dirty="0" smtClean="0"/>
                        <a:t>Med Adherence</a:t>
                      </a:r>
                      <a:endParaRPr lang="en-US" sz="800" dirty="0"/>
                    </a:p>
                  </a:txBody>
                  <a:tcPr marT="34290" marB="34290"/>
                </a:tc>
                <a:tc>
                  <a:txBody>
                    <a:bodyPr/>
                    <a:lstStyle/>
                    <a:p>
                      <a:r>
                        <a:rPr lang="en-US" sz="800" dirty="0" smtClean="0"/>
                        <a:t>Mobility</a:t>
                      </a:r>
                      <a:endParaRPr lang="en-US" sz="800" dirty="0"/>
                    </a:p>
                  </a:txBody>
                  <a:tcPr marT="34290" marB="34290"/>
                </a:tc>
              </a:tr>
            </a:tbl>
          </a:graphicData>
        </a:graphic>
      </p:graphicFrame>
      <p:graphicFrame>
        <p:nvGraphicFramePr>
          <p:cNvPr id="18" name="Table 17"/>
          <p:cNvGraphicFramePr>
            <a:graphicFrameLocks noGrp="1"/>
          </p:cNvGraphicFramePr>
          <p:nvPr>
            <p:extLst>
              <p:ext uri="{D42A27DB-BD31-4B8C-83A1-F6EECF244321}">
                <p14:modId xmlns:p14="http://schemas.microsoft.com/office/powerpoint/2010/main" val="2688538851"/>
              </p:ext>
            </p:extLst>
          </p:nvPr>
        </p:nvGraphicFramePr>
        <p:xfrm>
          <a:off x="3023307" y="3225828"/>
          <a:ext cx="5734050" cy="838173"/>
        </p:xfrm>
        <a:graphic>
          <a:graphicData uri="http://schemas.openxmlformats.org/drawingml/2006/table">
            <a:tbl>
              <a:tblPr bandRow="1">
                <a:tableStyleId>{5C22544A-7EE6-4342-B048-85BDC9FD1C3A}</a:tableStyleId>
              </a:tblPr>
              <a:tblGrid>
                <a:gridCol w="1346200"/>
                <a:gridCol w="947420"/>
                <a:gridCol w="1268024"/>
                <a:gridCol w="1107722"/>
                <a:gridCol w="1064684"/>
              </a:tblGrid>
              <a:tr h="279391">
                <a:tc>
                  <a:txBody>
                    <a:bodyPr/>
                    <a:lstStyle/>
                    <a:p>
                      <a:r>
                        <a:rPr lang="en-US" sz="800" dirty="0" smtClean="0"/>
                        <a:t>Predictive</a:t>
                      </a:r>
                      <a:r>
                        <a:rPr lang="en-US" sz="800" baseline="0" dirty="0" smtClean="0"/>
                        <a:t> Analytics</a:t>
                      </a:r>
                      <a:endParaRPr lang="en-US" sz="800" dirty="0"/>
                    </a:p>
                  </a:txBody>
                  <a:tcPr marT="34290" marB="34290"/>
                </a:tc>
                <a:tc>
                  <a:txBody>
                    <a:bodyPr/>
                    <a:lstStyle/>
                    <a:p>
                      <a:r>
                        <a:rPr lang="en-US" sz="800" dirty="0" smtClean="0"/>
                        <a:t>Event Engine</a:t>
                      </a:r>
                      <a:endParaRPr lang="en-US" sz="800" dirty="0"/>
                    </a:p>
                  </a:txBody>
                  <a:tcPr marT="34290" marB="34290"/>
                </a:tc>
                <a:tc>
                  <a:txBody>
                    <a:bodyPr/>
                    <a:lstStyle/>
                    <a:p>
                      <a:r>
                        <a:rPr lang="en-US" sz="800" dirty="0" smtClean="0"/>
                        <a:t>Structured</a:t>
                      </a:r>
                      <a:r>
                        <a:rPr lang="en-US" sz="800" baseline="0" dirty="0" smtClean="0"/>
                        <a:t> Data</a:t>
                      </a:r>
                      <a:endParaRPr lang="en-US" sz="800" dirty="0"/>
                    </a:p>
                  </a:txBody>
                  <a:tcPr marT="34290" marB="34290"/>
                </a:tc>
                <a:tc>
                  <a:txBody>
                    <a:bodyPr/>
                    <a:lstStyle/>
                    <a:p>
                      <a:r>
                        <a:rPr lang="en-US" sz="800" dirty="0" smtClean="0"/>
                        <a:t>Financial Data</a:t>
                      </a:r>
                      <a:endParaRPr lang="en-US" sz="800" dirty="0"/>
                    </a:p>
                  </a:txBody>
                  <a:tcPr marT="34290" marB="34290"/>
                </a:tc>
                <a:tc>
                  <a:txBody>
                    <a:bodyPr/>
                    <a:lstStyle/>
                    <a:p>
                      <a:r>
                        <a:rPr lang="en-US" sz="800" dirty="0" smtClean="0"/>
                        <a:t>Legacy Data</a:t>
                      </a:r>
                      <a:endParaRPr lang="en-US" sz="800" dirty="0"/>
                    </a:p>
                  </a:txBody>
                  <a:tcPr marT="34290" marB="34290"/>
                </a:tc>
              </a:tr>
              <a:tr h="279391">
                <a:tc>
                  <a:txBody>
                    <a:bodyPr/>
                    <a:lstStyle/>
                    <a:p>
                      <a:r>
                        <a:rPr lang="en-US" sz="800" dirty="0" smtClean="0"/>
                        <a:t>Machine Learning</a:t>
                      </a:r>
                      <a:endParaRPr lang="en-US" sz="800" dirty="0"/>
                    </a:p>
                  </a:txBody>
                  <a:tcPr marT="34290" marB="34290"/>
                </a:tc>
                <a:tc>
                  <a:txBody>
                    <a:bodyPr/>
                    <a:lstStyle/>
                    <a:p>
                      <a:r>
                        <a:rPr lang="en-US" sz="800" dirty="0" smtClean="0"/>
                        <a:t>NLP</a:t>
                      </a:r>
                      <a:endParaRPr lang="en-US" sz="800" dirty="0"/>
                    </a:p>
                  </a:txBody>
                  <a:tcPr marT="34290" marB="34290"/>
                </a:tc>
                <a:tc>
                  <a:txBody>
                    <a:bodyPr/>
                    <a:lstStyle/>
                    <a:p>
                      <a:r>
                        <a:rPr lang="en-US" sz="800" dirty="0" smtClean="0"/>
                        <a:t>Unstructured</a:t>
                      </a:r>
                      <a:r>
                        <a:rPr lang="en-US" sz="800" baseline="0" dirty="0" smtClean="0"/>
                        <a:t> Data</a:t>
                      </a:r>
                      <a:endParaRPr lang="en-US" sz="800" dirty="0"/>
                    </a:p>
                  </a:txBody>
                  <a:tcPr marT="34290" marB="34290"/>
                </a:tc>
                <a:tc>
                  <a:txBody>
                    <a:bodyPr/>
                    <a:lstStyle/>
                    <a:p>
                      <a:r>
                        <a:rPr lang="en-US" sz="800" dirty="0" smtClean="0"/>
                        <a:t>Wearables</a:t>
                      </a:r>
                      <a:r>
                        <a:rPr lang="en-US" sz="800" baseline="0" dirty="0" smtClean="0"/>
                        <a:t> Data</a:t>
                      </a:r>
                      <a:endParaRPr lang="en-US" sz="800" dirty="0"/>
                    </a:p>
                  </a:txBody>
                  <a:tcPr marT="34290" marB="34290"/>
                </a:tc>
                <a:tc>
                  <a:txBody>
                    <a:bodyPr/>
                    <a:lstStyle/>
                    <a:p>
                      <a:r>
                        <a:rPr lang="en-US" sz="800" dirty="0" smtClean="0"/>
                        <a:t>Social Data</a:t>
                      </a:r>
                      <a:endParaRPr lang="en-US" sz="800" dirty="0"/>
                    </a:p>
                  </a:txBody>
                  <a:tcPr marT="34290" marB="34290"/>
                </a:tc>
              </a:tr>
              <a:tr h="279391">
                <a:tc>
                  <a:txBody>
                    <a:bodyPr/>
                    <a:lstStyle/>
                    <a:p>
                      <a:r>
                        <a:rPr lang="en-US" sz="800" dirty="0" smtClean="0"/>
                        <a:t>Anomaly Detection</a:t>
                      </a:r>
                      <a:endParaRPr lang="en-US" sz="800" dirty="0"/>
                    </a:p>
                  </a:txBody>
                  <a:tcPr marT="34290" marB="34290"/>
                </a:tc>
                <a:tc>
                  <a:txBody>
                    <a:bodyPr/>
                    <a:lstStyle/>
                    <a:p>
                      <a:r>
                        <a:rPr lang="en-US" sz="800" dirty="0" smtClean="0"/>
                        <a:t>Rules</a:t>
                      </a:r>
                      <a:endParaRPr lang="en-US" sz="800" dirty="0"/>
                    </a:p>
                  </a:txBody>
                  <a:tcPr marT="34290" marB="34290"/>
                </a:tc>
                <a:tc>
                  <a:txBody>
                    <a:bodyPr/>
                    <a:lstStyle/>
                    <a:p>
                      <a:r>
                        <a:rPr lang="en-US" sz="800" dirty="0" smtClean="0"/>
                        <a:t>Device Data</a:t>
                      </a:r>
                      <a:endParaRPr lang="en-US" sz="800" dirty="0"/>
                    </a:p>
                  </a:txBody>
                  <a:tcPr marT="34290" marB="34290"/>
                </a:tc>
                <a:tc>
                  <a:txBody>
                    <a:bodyPr/>
                    <a:lstStyle/>
                    <a:p>
                      <a:r>
                        <a:rPr lang="en-US" sz="800" dirty="0" smtClean="0"/>
                        <a:t>HL7/CCD</a:t>
                      </a:r>
                      <a:endParaRPr lang="en-US" sz="800" dirty="0"/>
                    </a:p>
                  </a:txBody>
                  <a:tcPr marT="34290" marB="34290"/>
                </a:tc>
                <a:tc>
                  <a:txBody>
                    <a:bodyPr/>
                    <a:lstStyle/>
                    <a:p>
                      <a:r>
                        <a:rPr lang="en-US" sz="800" dirty="0" smtClean="0"/>
                        <a:t>Open Data</a:t>
                      </a:r>
                      <a:endParaRPr lang="en-US" sz="800" dirty="0"/>
                    </a:p>
                  </a:txBody>
                  <a:tcPr marT="34290" marB="34290"/>
                </a:tc>
              </a:tr>
            </a:tbl>
          </a:graphicData>
        </a:graphic>
      </p:graphicFrame>
      <p:sp>
        <p:nvSpPr>
          <p:cNvPr id="19" name="Left-Right Arrow 18"/>
          <p:cNvSpPr/>
          <p:nvPr/>
        </p:nvSpPr>
        <p:spPr>
          <a:xfrm rot="16200000">
            <a:off x="-767746" y="2685448"/>
            <a:ext cx="3084899" cy="939801"/>
          </a:xfrm>
          <a:prstGeom prst="leftRightArrow">
            <a:avLst/>
          </a:prstGeom>
          <a:solidFill>
            <a:schemeClr val="bg2"/>
          </a:solidFill>
          <a:ln>
            <a:solidFill>
              <a:schemeClr val="bg2"/>
            </a:solidFill>
          </a:ln>
        </p:spPr>
        <p:style>
          <a:lnRef idx="1">
            <a:schemeClr val="accent1"/>
          </a:lnRef>
          <a:fillRef idx="3">
            <a:schemeClr val="accent1"/>
          </a:fillRef>
          <a:effectRef idx="2">
            <a:schemeClr val="accent1"/>
          </a:effectRef>
          <a:fontRef idx="minor">
            <a:schemeClr val="lt1"/>
          </a:fontRef>
        </p:style>
        <p:txBody>
          <a:bodyPr vert="horz" rtlCol="0" anchor="ctr"/>
          <a:lstStyle/>
          <a:p>
            <a:pPr algn="ctr"/>
            <a:r>
              <a:rPr lang="en-US" dirty="0">
                <a:solidFill>
                  <a:prstClr val="white"/>
                </a:solidFill>
                <a:latin typeface="Calibri"/>
              </a:rPr>
              <a:t>Clinical Data for Patient Care</a:t>
            </a:r>
          </a:p>
        </p:txBody>
      </p:sp>
      <p:sp>
        <p:nvSpPr>
          <p:cNvPr id="20" name="Bent-Up Arrow 19"/>
          <p:cNvSpPr/>
          <p:nvPr/>
        </p:nvSpPr>
        <p:spPr>
          <a:xfrm rot="5400000">
            <a:off x="1192461" y="2177271"/>
            <a:ext cx="2053022" cy="924284"/>
          </a:xfrm>
          <a:prstGeom prst="bentUpArrow">
            <a:avLst>
              <a:gd name="adj1" fmla="val 25000"/>
              <a:gd name="adj2" fmla="val 22938"/>
              <a:gd name="adj3" fmla="val 25000"/>
            </a:avLst>
          </a:prstGeom>
          <a:solidFill>
            <a:schemeClr val="bg2"/>
          </a:solidFill>
          <a:ln>
            <a:solidFill>
              <a:schemeClr val="bg2"/>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solidFill>
                <a:prstClr val="white"/>
              </a:solidFill>
              <a:latin typeface="Calibri"/>
            </a:endParaRPr>
          </a:p>
        </p:txBody>
      </p:sp>
    </p:spTree>
    <p:extLst>
      <p:ext uri="{BB962C8B-B14F-4D97-AF65-F5344CB8AC3E}">
        <p14:creationId xmlns:p14="http://schemas.microsoft.com/office/powerpoint/2010/main" val="764583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172696" y="4784050"/>
            <a:ext cx="3860800" cy="276999"/>
          </a:xfrm>
          <a:prstGeom prst="rect">
            <a:avLst/>
          </a:prstGeom>
          <a:noFill/>
        </p:spPr>
        <p:txBody>
          <a:bodyPr wrap="square" rtlCol="0">
            <a:spAutoFit/>
          </a:bodyPr>
          <a:lstStyle/>
          <a:p>
            <a:r>
              <a:rPr lang="en-US" sz="1200" dirty="0" smtClean="0"/>
              <a:t>Gavin Stone, </a:t>
            </a:r>
            <a:r>
              <a:rPr lang="en-US" sz="1200" dirty="0" err="1" smtClean="0"/>
              <a:t>edico</a:t>
            </a:r>
            <a:r>
              <a:rPr lang="en-US" sz="1200" dirty="0" smtClean="0"/>
              <a:t> genome 5G Summit May, 14, 2015</a:t>
            </a:r>
            <a:endParaRPr lang="en-US" sz="1200" dirty="0"/>
          </a:p>
        </p:txBody>
      </p:sp>
      <p:pic>
        <p:nvPicPr>
          <p:cNvPr id="4" name="Picture 3" descr="Slide1.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200507" y="308661"/>
            <a:ext cx="8832989" cy="4475389"/>
          </a:xfrm>
          <a:prstGeom prst="rect">
            <a:avLst/>
          </a:prstGeom>
        </p:spPr>
      </p:pic>
    </p:spTree>
    <p:extLst>
      <p:ext uri="{BB962C8B-B14F-4D97-AF65-F5344CB8AC3E}">
        <p14:creationId xmlns:p14="http://schemas.microsoft.com/office/powerpoint/2010/main" val="125271786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a:xfrm>
            <a:off x="573088" y="368705"/>
            <a:ext cx="8113712" cy="470301"/>
          </a:xfrm>
        </p:spPr>
        <p:txBody>
          <a:bodyPr>
            <a:normAutofit fontScale="90000"/>
          </a:bodyPr>
          <a:lstStyle/>
          <a:p>
            <a:r>
              <a:rPr lang="en-US" dirty="0" smtClean="0"/>
              <a:t>New Team Members</a:t>
            </a:r>
            <a:endParaRPr lang="en-US" dirty="0"/>
          </a:p>
        </p:txBody>
      </p:sp>
      <p:sp>
        <p:nvSpPr>
          <p:cNvPr id="8" name="Content Placeholder 2"/>
          <p:cNvSpPr>
            <a:spLocks noGrp="1"/>
          </p:cNvSpPr>
          <p:nvPr>
            <p:ph idx="1"/>
          </p:nvPr>
        </p:nvSpPr>
        <p:spPr>
          <a:xfrm>
            <a:off x="573088" y="1110986"/>
            <a:ext cx="8113712" cy="2747435"/>
          </a:xfrm>
        </p:spPr>
        <p:txBody>
          <a:bodyPr>
            <a:normAutofit fontScale="77500" lnSpcReduction="20000"/>
          </a:bodyPr>
          <a:lstStyle/>
          <a:p>
            <a:r>
              <a:rPr lang="en-US" sz="2800" dirty="0" smtClean="0"/>
              <a:t>Data Scientist</a:t>
            </a:r>
          </a:p>
          <a:p>
            <a:r>
              <a:rPr lang="en-US" sz="2800" dirty="0" smtClean="0"/>
              <a:t>Developers</a:t>
            </a:r>
          </a:p>
          <a:p>
            <a:r>
              <a:rPr lang="en-US" sz="2800" dirty="0" smtClean="0"/>
              <a:t>Cognitive and Behavioral Psychology</a:t>
            </a:r>
          </a:p>
          <a:p>
            <a:r>
              <a:rPr lang="en-US" sz="2800" dirty="0" smtClean="0"/>
              <a:t>User Experience</a:t>
            </a:r>
          </a:p>
          <a:p>
            <a:r>
              <a:rPr lang="en-US" sz="2800" dirty="0" smtClean="0"/>
              <a:t>Human &amp; Computer Interaction</a:t>
            </a:r>
          </a:p>
          <a:p>
            <a:pPr lvl="1"/>
            <a:r>
              <a:rPr lang="en-US" sz="2400" dirty="0" smtClean="0"/>
              <a:t>Devices</a:t>
            </a:r>
          </a:p>
          <a:p>
            <a:pPr lvl="1"/>
            <a:r>
              <a:rPr lang="en-US" sz="2400" dirty="0" smtClean="0"/>
              <a:t>Wearables</a:t>
            </a:r>
          </a:p>
          <a:p>
            <a:r>
              <a:rPr lang="en-US" sz="2800" b="1" i="1" dirty="0" smtClean="0"/>
              <a:t>Patients &amp; Family</a:t>
            </a:r>
          </a:p>
          <a:p>
            <a:endParaRPr lang="en-US" dirty="0"/>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969000" y="2029740"/>
            <a:ext cx="2358366" cy="2190432"/>
          </a:xfrm>
          <a:prstGeom prst="rect">
            <a:avLst/>
          </a:prstGeom>
        </p:spPr>
      </p:pic>
    </p:spTree>
    <p:extLst>
      <p:ext uri="{BB962C8B-B14F-4D97-AF65-F5344CB8AC3E}">
        <p14:creationId xmlns:p14="http://schemas.microsoft.com/office/powerpoint/2010/main" val="116012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11150"/>
            <a:ext cx="8229600" cy="742950"/>
          </a:xfrm>
        </p:spPr>
        <p:txBody>
          <a:bodyPr/>
          <a:lstStyle/>
          <a:p>
            <a:r>
              <a:rPr lang="en-US" dirty="0" smtClean="0"/>
              <a:t>Trends: Big Data</a:t>
            </a:r>
            <a:endParaRPr lang="en-US" dirty="0"/>
          </a:p>
        </p:txBody>
      </p:sp>
      <p:sp>
        <p:nvSpPr>
          <p:cNvPr id="3" name="Content Placeholder 2"/>
          <p:cNvSpPr>
            <a:spLocks noGrp="1"/>
          </p:cNvSpPr>
          <p:nvPr>
            <p:ph idx="1"/>
          </p:nvPr>
        </p:nvSpPr>
        <p:spPr>
          <a:xfrm>
            <a:off x="457200" y="1123950"/>
            <a:ext cx="8229600" cy="3657600"/>
          </a:xfrm>
        </p:spPr>
        <p:txBody>
          <a:bodyPr>
            <a:normAutofit fontScale="92500" lnSpcReduction="10000"/>
          </a:bodyPr>
          <a:lstStyle/>
          <a:p>
            <a:r>
              <a:rPr lang="en-US" b="1" dirty="0" smtClean="0">
                <a:solidFill>
                  <a:srgbClr val="000000"/>
                </a:solidFill>
              </a:rPr>
              <a:t>Definition: </a:t>
            </a:r>
            <a:r>
              <a:rPr lang="en-US" dirty="0" smtClean="0"/>
              <a:t>Evolving</a:t>
            </a:r>
          </a:p>
          <a:p>
            <a:endParaRPr lang="en-US" sz="800" dirty="0" smtClean="0"/>
          </a:p>
          <a:p>
            <a:r>
              <a:rPr lang="en-US" b="1" dirty="0" smtClean="0"/>
              <a:t>Creation &amp; Management: </a:t>
            </a:r>
            <a:r>
              <a:rPr lang="en-US" dirty="0" smtClean="0"/>
              <a:t>Distributed and augmented</a:t>
            </a:r>
          </a:p>
          <a:p>
            <a:endParaRPr lang="en-US" sz="800" dirty="0" smtClean="0"/>
          </a:p>
          <a:p>
            <a:r>
              <a:rPr lang="en-US" b="1" dirty="0" smtClean="0"/>
              <a:t>Information Governance: </a:t>
            </a:r>
            <a:r>
              <a:rPr lang="en-US" dirty="0" smtClean="0"/>
              <a:t>Shared</a:t>
            </a:r>
          </a:p>
          <a:p>
            <a:endParaRPr lang="en-US" sz="800" dirty="0" smtClean="0"/>
          </a:p>
          <a:p>
            <a:r>
              <a:rPr lang="en-US" b="1" dirty="0" smtClean="0"/>
              <a:t>Meaningful Analysis: </a:t>
            </a:r>
            <a:r>
              <a:rPr lang="en-US" dirty="0" smtClean="0"/>
              <a:t>Beyond </a:t>
            </a:r>
            <a:r>
              <a:rPr lang="en-US" dirty="0" err="1" smtClean="0"/>
              <a:t>PnL</a:t>
            </a:r>
            <a:r>
              <a:rPr lang="en-US" dirty="0" smtClean="0"/>
              <a:t>, Reporting, Connections, Correlations, Pattern Recognition, Machine Learning, Natural Language Processing</a:t>
            </a:r>
          </a:p>
          <a:p>
            <a:endParaRPr lang="en-US" sz="800" dirty="0" smtClean="0"/>
          </a:p>
          <a:p>
            <a:r>
              <a:rPr lang="en-US" dirty="0" smtClean="0"/>
              <a:t> </a:t>
            </a:r>
            <a:r>
              <a:rPr lang="en-US" b="1" dirty="0" smtClean="0"/>
              <a:t>Business Requirements: </a:t>
            </a:r>
            <a:r>
              <a:rPr lang="en-US" dirty="0" smtClean="0"/>
              <a:t>Blank Page; We don’t know what we want we will figure it out once we look at the data, the data will lead the way, AKA, Data Science</a:t>
            </a:r>
            <a:endParaRPr lang="en-US" dirty="0"/>
          </a:p>
        </p:txBody>
      </p:sp>
    </p:spTree>
    <p:extLst>
      <p:ext uri="{BB962C8B-B14F-4D97-AF65-F5344CB8AC3E}">
        <p14:creationId xmlns:p14="http://schemas.microsoft.com/office/powerpoint/2010/main" val="2225335011"/>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15819" y="340103"/>
            <a:ext cx="7289030" cy="603250"/>
          </a:xfrm>
        </p:spPr>
        <p:txBody>
          <a:bodyPr>
            <a:normAutofit fontScale="90000"/>
          </a:bodyPr>
          <a:lstStyle/>
          <a:p>
            <a:r>
              <a:rPr lang="en-US" dirty="0" smtClean="0"/>
              <a:t>Trends: Healthcare</a:t>
            </a:r>
            <a:endParaRPr lang="en-US" dirty="0"/>
          </a:p>
        </p:txBody>
      </p:sp>
      <p:sp>
        <p:nvSpPr>
          <p:cNvPr id="3" name="Content Placeholder 2"/>
          <p:cNvSpPr>
            <a:spLocks noGrp="1"/>
          </p:cNvSpPr>
          <p:nvPr>
            <p:ph idx="1"/>
          </p:nvPr>
        </p:nvSpPr>
        <p:spPr>
          <a:xfrm>
            <a:off x="152400" y="1203341"/>
            <a:ext cx="8801100" cy="3298809"/>
          </a:xfrm>
        </p:spPr>
        <p:txBody>
          <a:bodyPr>
            <a:normAutofit fontScale="92500" lnSpcReduction="20000"/>
          </a:bodyPr>
          <a:lstStyle/>
          <a:p>
            <a:r>
              <a:rPr lang="en-US" sz="2800" dirty="0" smtClean="0"/>
              <a:t>Content Analytics – Suggestive Analytics* – Prescriptive Analytics</a:t>
            </a:r>
          </a:p>
          <a:p>
            <a:r>
              <a:rPr lang="en-US" sz="2800" dirty="0" smtClean="0"/>
              <a:t>Imaging Analytics</a:t>
            </a:r>
          </a:p>
          <a:p>
            <a:r>
              <a:rPr lang="en-US" sz="2800" dirty="0" smtClean="0"/>
              <a:t>Moving Analytics out of the EMR Environment</a:t>
            </a:r>
          </a:p>
          <a:p>
            <a:r>
              <a:rPr lang="en-US" sz="2800" dirty="0" smtClean="0"/>
              <a:t>Graph Data Mart</a:t>
            </a:r>
          </a:p>
          <a:p>
            <a:pPr lvl="1"/>
            <a:r>
              <a:rPr lang="en-US" sz="2400" dirty="0" smtClean="0"/>
              <a:t>Edge and Vertices Analysis</a:t>
            </a:r>
          </a:p>
          <a:p>
            <a:r>
              <a:rPr lang="en-US" sz="2800" dirty="0" smtClean="0"/>
              <a:t>Omic &amp; Phenotype Combines</a:t>
            </a:r>
          </a:p>
          <a:p>
            <a:r>
              <a:rPr lang="en-US" sz="2800" dirty="0" smtClean="0"/>
              <a:t>Sentiment Analysis</a:t>
            </a:r>
          </a:p>
          <a:p>
            <a:endParaRPr lang="en-US" sz="2800" dirty="0" smtClean="0"/>
          </a:p>
          <a:p>
            <a:endParaRPr lang="en-US" sz="2800" dirty="0"/>
          </a:p>
        </p:txBody>
      </p:sp>
      <p:sp>
        <p:nvSpPr>
          <p:cNvPr id="4" name="TextBox 3"/>
          <p:cNvSpPr txBox="1"/>
          <p:nvPr/>
        </p:nvSpPr>
        <p:spPr>
          <a:xfrm>
            <a:off x="7914114" y="4775200"/>
            <a:ext cx="1039386" cy="261610"/>
          </a:xfrm>
          <a:prstGeom prst="rect">
            <a:avLst/>
          </a:prstGeom>
          <a:noFill/>
        </p:spPr>
        <p:txBody>
          <a:bodyPr wrap="none" rtlCol="0">
            <a:spAutoFit/>
          </a:bodyPr>
          <a:lstStyle/>
          <a:p>
            <a:r>
              <a:rPr lang="en-US" sz="1100" dirty="0" smtClean="0"/>
              <a:t>Dale Sanders</a:t>
            </a:r>
            <a:endParaRPr lang="en-US" sz="1100" dirty="0"/>
          </a:p>
        </p:txBody>
      </p:sp>
    </p:spTree>
    <p:extLst>
      <p:ext uri="{BB962C8B-B14F-4D97-AF65-F5344CB8AC3E}">
        <p14:creationId xmlns:p14="http://schemas.microsoft.com/office/powerpoint/2010/main" val="3940629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Takeaways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Underpinning platforms may change but concept is here to stay, abstract where possible.</a:t>
            </a:r>
          </a:p>
          <a:p>
            <a:endParaRPr lang="en-US" sz="800" dirty="0" smtClean="0"/>
          </a:p>
          <a:p>
            <a:r>
              <a:rPr lang="en-US" dirty="0" smtClean="0"/>
              <a:t>Machine learning will lead to the evolution of Data Science and eventual use of AI in Healthcare.</a:t>
            </a:r>
          </a:p>
          <a:p>
            <a:endParaRPr lang="en-US" sz="800" dirty="0" smtClean="0"/>
          </a:p>
          <a:p>
            <a:r>
              <a:rPr lang="en-US" dirty="0" smtClean="0"/>
              <a:t>Get used to source now, ask questions later: Healthcare evolves with data and it is not a point in time construct any longer.</a:t>
            </a:r>
          </a:p>
          <a:p>
            <a:endParaRPr lang="en-US" sz="800" dirty="0" smtClean="0"/>
          </a:p>
          <a:p>
            <a:r>
              <a:rPr lang="en-US" dirty="0" smtClean="0"/>
              <a:t>Get used to working with constant change, disruptive trends and something new that will make your “frameworks” obsolete.</a:t>
            </a:r>
            <a:endParaRPr lang="en-US" dirty="0"/>
          </a:p>
        </p:txBody>
      </p:sp>
    </p:spTree>
    <p:extLst>
      <p:ext uri="{BB962C8B-B14F-4D97-AF65-F5344CB8AC3E}">
        <p14:creationId xmlns:p14="http://schemas.microsoft.com/office/powerpoint/2010/main" val="884332919"/>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Contact Me @</a:t>
            </a:r>
            <a:endParaRPr lang="en-US" dirty="0"/>
          </a:p>
        </p:txBody>
      </p:sp>
      <p:sp>
        <p:nvSpPr>
          <p:cNvPr id="3" name="Content Placeholder 2"/>
          <p:cNvSpPr>
            <a:spLocks noGrp="1"/>
          </p:cNvSpPr>
          <p:nvPr>
            <p:ph idx="1"/>
          </p:nvPr>
        </p:nvSpPr>
        <p:spPr>
          <a:xfrm>
            <a:off x="715821" y="1260861"/>
            <a:ext cx="7289031" cy="2609273"/>
          </a:xfrm>
        </p:spPr>
        <p:txBody>
          <a:bodyPr>
            <a:normAutofit fontScale="92500" lnSpcReduction="20000"/>
          </a:bodyPr>
          <a:lstStyle/>
          <a:p>
            <a:pPr marL="0" indent="0">
              <a:buNone/>
            </a:pPr>
            <a:r>
              <a:rPr lang="en-US" dirty="0" smtClean="0"/>
              <a:t>Charles Boicey</a:t>
            </a:r>
          </a:p>
          <a:p>
            <a:pPr marL="0" indent="0">
              <a:buNone/>
            </a:pPr>
            <a:r>
              <a:rPr lang="en-US" dirty="0" smtClean="0">
                <a:hlinkClick r:id="rId2"/>
              </a:rPr>
              <a:t>cboicey@uci.edu</a:t>
            </a:r>
          </a:p>
          <a:p>
            <a:pPr marL="0" indent="0">
              <a:buNone/>
            </a:pPr>
            <a:r>
              <a:rPr lang="en-US" dirty="0" smtClean="0">
                <a:hlinkClick r:id="rId2"/>
              </a:rPr>
              <a:t>charles.boicey@stonybrookmedicine.edu</a:t>
            </a:r>
            <a:endParaRPr lang="en-US" dirty="0" smtClean="0"/>
          </a:p>
          <a:p>
            <a:pPr marL="0" indent="0">
              <a:buNone/>
            </a:pPr>
            <a:r>
              <a:rPr lang="en-US" dirty="0" smtClean="0">
                <a:hlinkClick r:id="rId3"/>
              </a:rPr>
              <a:t>cboicey@clearsense.com</a:t>
            </a:r>
            <a:endParaRPr lang="en-US" dirty="0" smtClean="0"/>
          </a:p>
          <a:p>
            <a:pPr marL="0" indent="0">
              <a:buNone/>
            </a:pPr>
            <a:endParaRPr lang="en-US" dirty="0" smtClean="0"/>
          </a:p>
          <a:p>
            <a:pPr marL="0" indent="0">
              <a:buNone/>
            </a:pPr>
            <a:r>
              <a:rPr lang="en-US" dirty="0" smtClean="0"/>
              <a:t>1+904-373-0831</a:t>
            </a:r>
          </a:p>
          <a:p>
            <a:pPr marL="0" indent="0">
              <a:buNone/>
            </a:pPr>
            <a:endParaRPr lang="en-US" sz="1200" dirty="0"/>
          </a:p>
          <a:p>
            <a:pPr marL="0" indent="0">
              <a:buNone/>
            </a:pPr>
            <a:r>
              <a:rPr lang="en-US" dirty="0" smtClean="0"/>
              <a:t>@N2InformaticsRN</a:t>
            </a:r>
            <a:endParaRPr lang="en-US" dirty="0"/>
          </a:p>
        </p:txBody>
      </p:sp>
      <p:pic>
        <p:nvPicPr>
          <p:cNvPr id="4" name="Picture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4279901" y="3578111"/>
            <a:ext cx="1843429" cy="1243191"/>
          </a:xfrm>
          <a:prstGeom prst="rect">
            <a:avLst/>
          </a:prstGeom>
        </p:spPr>
      </p:pic>
      <p:pic>
        <p:nvPicPr>
          <p:cNvPr id="6" name="Picture 5"/>
          <p:cNvPicPr>
            <a:picLocks noChangeAspect="1"/>
          </p:cNvPicPr>
          <p:nvPr/>
        </p:nvPicPr>
        <p:blipFill>
          <a:blip r:embed="rId5"/>
          <a:stretch>
            <a:fillRect/>
          </a:stretch>
        </p:blipFill>
        <p:spPr>
          <a:xfrm>
            <a:off x="190500" y="4199707"/>
            <a:ext cx="3632200" cy="762000"/>
          </a:xfrm>
          <a:prstGeom prst="rect">
            <a:avLst/>
          </a:prstGeom>
        </p:spPr>
      </p:pic>
      <p:pic>
        <p:nvPicPr>
          <p:cNvPr id="8" name="Picture 7"/>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6482167" y="3928946"/>
            <a:ext cx="2420533" cy="1032761"/>
          </a:xfrm>
          <a:prstGeom prst="rect">
            <a:avLst/>
          </a:prstGeom>
        </p:spPr>
      </p:pic>
    </p:spTree>
    <p:extLst>
      <p:ext uri="{BB962C8B-B14F-4D97-AF65-F5344CB8AC3E}">
        <p14:creationId xmlns:p14="http://schemas.microsoft.com/office/powerpoint/2010/main" val="411466506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Burwood">
      <a:dk1>
        <a:srgbClr val="404040"/>
      </a:dk1>
      <a:lt1>
        <a:sysClr val="window" lastClr="FFFFFF"/>
      </a:lt1>
      <a:dk2>
        <a:srgbClr val="02703C"/>
      </a:dk2>
      <a:lt2>
        <a:srgbClr val="8DBE8A"/>
      </a:lt2>
      <a:accent1>
        <a:srgbClr val="71A0AB"/>
      </a:accent1>
      <a:accent2>
        <a:srgbClr val="E4C171"/>
      </a:accent2>
      <a:accent3>
        <a:srgbClr val="8A8EA9"/>
      </a:accent3>
      <a:accent4>
        <a:srgbClr val="02703C"/>
      </a:accent4>
      <a:accent5>
        <a:srgbClr val="8DBE8A"/>
      </a:accent5>
      <a:accent6>
        <a:srgbClr val="313131"/>
      </a:accent6>
      <a:hlink>
        <a:srgbClr val="02703C"/>
      </a:hlink>
      <a:folHlink>
        <a:srgbClr val="40404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2">
            <a:alpha val="85000"/>
          </a:schemeClr>
        </a:solidFill>
        <a:ln>
          <a:noFill/>
        </a:ln>
        <a:effectLst/>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xmlns="" name="Burwood Group_Boicey Presentation" id="{F0C8744D-407A-4B71-9908-78C3FC132DA9}" vid="{A61F6D5F-8D99-422B-95E2-D28AD5683B1B}"/>
    </a:ext>
  </a:extLst>
</a:theme>
</file>

<file path=docProps/app.xml><?xml version="1.0" encoding="utf-8"?>
<Properties xmlns="http://schemas.openxmlformats.org/officeDocument/2006/extended-properties" xmlns:vt="http://schemas.openxmlformats.org/officeDocument/2006/docPropsVTypes">
  <Template/>
  <TotalTime>4530</TotalTime>
  <Words>1433</Words>
  <Application>Microsoft Office PowerPoint</Application>
  <PresentationFormat>On-screen Show (16:9)</PresentationFormat>
  <Paragraphs>299</Paragraphs>
  <Slides>33</Slides>
  <Notes>0</Notes>
  <HiddenSlides>0</HiddenSlides>
  <MMClips>0</MMClips>
  <ScaleCrop>false</ScaleCrop>
  <HeadingPairs>
    <vt:vector size="4" baseType="variant">
      <vt:variant>
        <vt:lpstr>Theme</vt:lpstr>
      </vt:variant>
      <vt:variant>
        <vt:i4>2</vt:i4>
      </vt:variant>
      <vt:variant>
        <vt:lpstr>Slide Titles</vt:lpstr>
      </vt:variant>
      <vt:variant>
        <vt:i4>33</vt:i4>
      </vt:variant>
    </vt:vector>
  </HeadingPairs>
  <TitlesOfParts>
    <vt:vector size="35" baseType="lpstr">
      <vt:lpstr>Clarity</vt:lpstr>
      <vt:lpstr>Office Theme</vt:lpstr>
      <vt:lpstr>Healthcare does Hadoop:  An Academic Medical Center’s Five-Year Journey</vt:lpstr>
      <vt:lpstr>PowerPoint Presentation</vt:lpstr>
      <vt:lpstr>PowerPoint Presentation</vt:lpstr>
      <vt:lpstr>Early Days - 2010</vt:lpstr>
      <vt:lpstr>NowTrending 2012</vt:lpstr>
      <vt:lpstr>Current Environment</vt:lpstr>
      <vt:lpstr>Big Data = Interoperability </vt:lpstr>
      <vt:lpstr>Big Data = Complete Data </vt:lpstr>
      <vt:lpstr>Modern Healthcare Data Platform</vt:lpstr>
      <vt:lpstr>Architecture Guiding Principles</vt:lpstr>
      <vt:lpstr>Infrastructure </vt:lpstr>
      <vt:lpstr>Data Sources</vt:lpstr>
      <vt:lpstr>Newer Data Sources </vt:lpstr>
      <vt:lpstr>Use Cases</vt:lpstr>
      <vt:lpstr>Future Use Cases </vt:lpstr>
      <vt:lpstr>Imaging Analytics</vt:lpstr>
      <vt:lpstr>Patient Persona</vt:lpstr>
      <vt:lpstr>PowerPoint Presentation</vt:lpstr>
      <vt:lpstr>FOSS Driven Protean</vt:lpstr>
      <vt:lpstr>PowerPoint Presentation</vt:lpstr>
      <vt:lpstr>FHIR – The “Public API” for Healthcare?</vt:lpstr>
      <vt:lpstr>SMART Platform – Open Specification for Apps</vt:lpstr>
      <vt:lpstr>Some SMART Hotbeds</vt:lpstr>
      <vt:lpstr>Boston Childrens: SMART Growth Chart</vt:lpstr>
      <vt:lpstr>DSRIP</vt:lpstr>
      <vt:lpstr>5 Year Goals</vt:lpstr>
      <vt:lpstr>PowerPoint Presentation</vt:lpstr>
      <vt:lpstr>PowerPoint Presentation</vt:lpstr>
      <vt:lpstr>New Team Members</vt:lpstr>
      <vt:lpstr>Trends: Big Data</vt:lpstr>
      <vt:lpstr>Trends: Healthcare</vt:lpstr>
      <vt:lpstr>Takeaways</vt:lpstr>
      <vt:lpstr>Contact Me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Big Data  Enabled Healthcare</dc:title>
  <dc:creator>Charles Boicey</dc:creator>
  <cp:lastModifiedBy>Yogesh R. Gadappa</cp:lastModifiedBy>
  <cp:revision>50</cp:revision>
  <dcterms:created xsi:type="dcterms:W3CDTF">2015-05-19T21:22:44Z</dcterms:created>
  <dcterms:modified xsi:type="dcterms:W3CDTF">2015-09-23T09:23:05Z</dcterms:modified>
</cp:coreProperties>
</file>