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8"/>
  </p:notesMasterIdLst>
  <p:handoutMasterIdLst>
    <p:handoutMasterId r:id="rId29"/>
  </p:handoutMasterIdLst>
  <p:sldIdLst>
    <p:sldId id="368" r:id="rId2"/>
    <p:sldId id="704" r:id="rId3"/>
    <p:sldId id="705" r:id="rId4"/>
    <p:sldId id="706" r:id="rId5"/>
    <p:sldId id="725" r:id="rId6"/>
    <p:sldId id="707" r:id="rId7"/>
    <p:sldId id="708" r:id="rId8"/>
    <p:sldId id="709" r:id="rId9"/>
    <p:sldId id="711" r:id="rId10"/>
    <p:sldId id="712" r:id="rId11"/>
    <p:sldId id="726" r:id="rId12"/>
    <p:sldId id="722" r:id="rId13"/>
    <p:sldId id="710" r:id="rId14"/>
    <p:sldId id="714" r:id="rId15"/>
    <p:sldId id="716" r:id="rId16"/>
    <p:sldId id="728" r:id="rId17"/>
    <p:sldId id="715" r:id="rId18"/>
    <p:sldId id="729" r:id="rId19"/>
    <p:sldId id="730" r:id="rId20"/>
    <p:sldId id="734" r:id="rId21"/>
    <p:sldId id="731" r:id="rId22"/>
    <p:sldId id="727" r:id="rId23"/>
    <p:sldId id="718" r:id="rId24"/>
    <p:sldId id="733" r:id="rId25"/>
    <p:sldId id="721" r:id="rId26"/>
    <p:sldId id="720" r:id="rId2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9966"/>
    <a:srgbClr val="FFCC66"/>
    <a:srgbClr val="66FF33"/>
    <a:srgbClr val="CC0066"/>
    <a:srgbClr val="CC3300"/>
    <a:srgbClr val="FF66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Tema Uygulanmış Stil 1 - Vurgu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ema Uygulanmış Stil 1 - Vurgu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Açık Stil 2 - Vurgu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99" autoAdjust="0"/>
    <p:restoredTop sz="91993" autoAdjust="0"/>
  </p:normalViewPr>
  <p:slideViewPr>
    <p:cSldViewPr>
      <p:cViewPr varScale="1">
        <p:scale>
          <a:sx n="107" d="100"/>
          <a:sy n="107" d="100"/>
        </p:scale>
        <p:origin x="-146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6623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58" tIns="46579" rIns="93158" bIns="46579" numCol="1" anchor="t" anchorCtr="0" compatLnSpc="1">
            <a:prstTxWarp prst="textNoShape">
              <a:avLst/>
            </a:prstTxWarp>
          </a:bodyPr>
          <a:lstStyle>
            <a:lvl1pPr algn="l" defTabSz="93182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256" y="1"/>
            <a:ext cx="3036623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58" tIns="46579" rIns="93158" bIns="46579" numCol="1" anchor="t" anchorCtr="0" compatLnSpc="1">
            <a:prstTxWarp prst="textNoShape">
              <a:avLst/>
            </a:prstTxWarp>
          </a:bodyPr>
          <a:lstStyle>
            <a:lvl1pPr algn="r" defTabSz="93182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659"/>
            <a:ext cx="3036623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58" tIns="46579" rIns="93158" bIns="46579" numCol="1" anchor="b" anchorCtr="0" compatLnSpc="1">
            <a:prstTxWarp prst="textNoShape">
              <a:avLst/>
            </a:prstTxWarp>
          </a:bodyPr>
          <a:lstStyle>
            <a:lvl1pPr algn="l" defTabSz="93182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256" y="8830659"/>
            <a:ext cx="3036623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58" tIns="46579" rIns="93158" bIns="46579" numCol="1" anchor="b" anchorCtr="0" compatLnSpc="1">
            <a:prstTxWarp prst="textNoShape">
              <a:avLst/>
            </a:prstTxWarp>
          </a:bodyPr>
          <a:lstStyle>
            <a:lvl1pPr algn="r" defTabSz="931825">
              <a:defRPr sz="1200">
                <a:latin typeface="Arial" charset="0"/>
              </a:defRPr>
            </a:lvl1pPr>
          </a:lstStyle>
          <a:p>
            <a:pPr>
              <a:defRPr/>
            </a:pPr>
            <a:fld id="{60F763E3-9705-4904-B0D8-A9CC933A32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039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6623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58" tIns="46579" rIns="93158" bIns="46579" numCol="1" anchor="t" anchorCtr="0" compatLnSpc="1">
            <a:prstTxWarp prst="textNoShape">
              <a:avLst/>
            </a:prstTxWarp>
          </a:bodyPr>
          <a:lstStyle>
            <a:lvl1pPr algn="l" defTabSz="93182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256" y="1"/>
            <a:ext cx="3036623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58" tIns="46579" rIns="93158" bIns="46579" numCol="1" anchor="t" anchorCtr="0" compatLnSpc="1">
            <a:prstTxWarp prst="textNoShape">
              <a:avLst/>
            </a:prstTxWarp>
          </a:bodyPr>
          <a:lstStyle>
            <a:lvl1pPr algn="r" defTabSz="93182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9513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45" y="4416099"/>
            <a:ext cx="5607711" cy="418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58" tIns="46579" rIns="93158" bIns="465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0659"/>
            <a:ext cx="3036623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58" tIns="46579" rIns="93158" bIns="46579" numCol="1" anchor="b" anchorCtr="0" compatLnSpc="1">
            <a:prstTxWarp prst="textNoShape">
              <a:avLst/>
            </a:prstTxWarp>
          </a:bodyPr>
          <a:lstStyle>
            <a:lvl1pPr algn="l" defTabSz="93182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256" y="8830659"/>
            <a:ext cx="3036623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58" tIns="46579" rIns="93158" bIns="46579" numCol="1" anchor="b" anchorCtr="0" compatLnSpc="1">
            <a:prstTxWarp prst="textNoShape">
              <a:avLst/>
            </a:prstTxWarp>
          </a:bodyPr>
          <a:lstStyle>
            <a:lvl1pPr algn="r" defTabSz="931825">
              <a:defRPr sz="1200">
                <a:latin typeface="Arial" charset="0"/>
              </a:defRPr>
            </a:lvl1pPr>
          </a:lstStyle>
          <a:p>
            <a:pPr>
              <a:defRPr/>
            </a:pPr>
            <a:fld id="{83FF90FD-E907-40F4-8B27-B019D4C50C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110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356"/>
            <a:fld id="{4C35ED48-C940-472B-9A12-94D0FB034ECF}" type="slidenum">
              <a:rPr lang="en-US" smtClean="0">
                <a:latin typeface="Arial" pitchFamily="34" charset="0"/>
              </a:rPr>
              <a:pPr defTabSz="930356"/>
              <a:t>1</a:t>
            </a:fld>
            <a:endParaRPr lang="en-US" dirty="0" smtClean="0">
              <a:latin typeface="Arial" pitchFamily="34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</a:rPr>
              <a:t>I would first like to thank the conference organizers for allowing us to present our research here today and I’d also like to thank my co-authors for their contribution to this research</a:t>
            </a:r>
          </a:p>
        </p:txBody>
      </p:sp>
    </p:spTree>
    <p:extLst>
      <p:ext uri="{BB962C8B-B14F-4D97-AF65-F5344CB8AC3E}">
        <p14:creationId xmlns:p14="http://schemas.microsoft.com/office/powerpoint/2010/main" val="3097788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study was motivated by the fact that rotator cuff tears are the most …..</a:t>
            </a:r>
          </a:p>
          <a:p>
            <a:r>
              <a:rPr lang="en-US" dirty="0" smtClean="0"/>
              <a:t>One of the characteristics of interface tissue …..</a:t>
            </a:r>
          </a:p>
          <a:p>
            <a:r>
              <a:rPr lang="en-US" dirty="0" smtClean="0"/>
              <a:t>Put the table (rotator cuff)……</a:t>
            </a:r>
          </a:p>
          <a:p>
            <a:r>
              <a:rPr lang="en-US" dirty="0" smtClean="0"/>
              <a:t>Font size ……………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F90FD-E907-40F4-8B27-B019D4C50CA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80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Genin,thomopoulos</a:t>
            </a:r>
            <a:r>
              <a:rPr lang="tr-TR" dirty="0" smtClean="0"/>
              <a:t> </a:t>
            </a:r>
            <a:r>
              <a:rPr lang="tr-TR" dirty="0" err="1" smtClean="0"/>
              <a:t>tendon</a:t>
            </a:r>
            <a:r>
              <a:rPr lang="tr-TR" dirty="0" smtClean="0"/>
              <a:t>-bone </a:t>
            </a:r>
            <a:r>
              <a:rPr lang="tr-TR" dirty="0" err="1" smtClean="0"/>
              <a:t>interface</a:t>
            </a:r>
            <a:r>
              <a:rPr lang="tr-TR" baseline="0" dirty="0" smtClean="0"/>
              <a:t> ortak makale </a:t>
            </a:r>
          </a:p>
          <a:p>
            <a:r>
              <a:rPr lang="tr-TR" baseline="0" dirty="0" err="1" smtClean="0"/>
              <a:t>Journal</a:t>
            </a:r>
            <a:r>
              <a:rPr lang="tr-TR" baseline="0" dirty="0" smtClean="0"/>
              <a:t> of </a:t>
            </a:r>
            <a:r>
              <a:rPr lang="tr-TR" baseline="0" dirty="0" err="1" smtClean="0"/>
              <a:t>biophysical</a:t>
            </a:r>
            <a:r>
              <a:rPr lang="tr-TR" baseline="0" dirty="0" smtClean="0"/>
              <a:t> </a:t>
            </a:r>
            <a:r>
              <a:rPr lang="tr-TR" baseline="0" dirty="0" err="1" smtClean="0"/>
              <a:t>properties</a:t>
            </a:r>
            <a:r>
              <a:rPr lang="tr-TR" baseline="0" dirty="0" smtClean="0"/>
              <a:t> (?)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F90FD-E907-40F4-8B27-B019D4C50CA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50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Strain</a:t>
            </a:r>
            <a:r>
              <a:rPr lang="tr-TR" dirty="0" smtClean="0"/>
              <a:t> @ break</a:t>
            </a:r>
            <a:r>
              <a:rPr lang="tr-TR" baseline="0" dirty="0" smtClean="0"/>
              <a:t> uç </a:t>
            </a:r>
            <a:r>
              <a:rPr lang="tr-TR" baseline="0" smtClean="0"/>
              <a:t>verileri çıkar.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F90FD-E907-40F4-8B27-B019D4C50CA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338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49000">
              <a:schemeClr val="bg2">
                <a:lumMod val="20000"/>
                <a:lumOff val="80000"/>
              </a:schemeClr>
            </a:gs>
            <a:gs pos="100000">
              <a:srgbClr val="7F7F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609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286000"/>
            <a:ext cx="6400800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659990C6-7EAA-415D-85B7-A936B297B9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ext Box 7"/>
          <p:cNvSpPr txBox="1">
            <a:spLocks noChangeArrowheads="1"/>
          </p:cNvSpPr>
          <p:nvPr userDrawn="1"/>
        </p:nvSpPr>
        <p:spPr bwMode="auto">
          <a:xfrm>
            <a:off x="1905000" y="5325070"/>
            <a:ext cx="70866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tr-TR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charset="0"/>
              </a:rPr>
              <a:t>Functional M</a:t>
            </a:r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charset="0"/>
              </a:rPr>
              <a:t>aterials and</a:t>
            </a:r>
            <a:r>
              <a:rPr lang="tr-TR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charset="0"/>
              </a:rPr>
              <a:t> Regenerative </a:t>
            </a:r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charset="0"/>
              </a:rPr>
              <a:t>Engineering </a:t>
            </a: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charset="0"/>
              </a:rPr>
              <a:t>Laboratory</a:t>
            </a:r>
          </a:p>
          <a:p>
            <a:pPr algn="l">
              <a:defRPr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charset="0"/>
              </a:rPr>
              <a:t>Department of Biomedical Engineering</a:t>
            </a:r>
          </a:p>
          <a:p>
            <a:pPr algn="l">
              <a:defRPr/>
            </a:pPr>
            <a:r>
              <a:rPr lang="tr-TR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charset="0"/>
              </a:rPr>
              <a:t>Nazarbayev University, Astana, KZ</a:t>
            </a:r>
            <a:endParaRPr lang="en-US" sz="1800" b="1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" y="5303134"/>
            <a:ext cx="1219200" cy="8565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 rotWithShape="0">
          <a:gsLst>
            <a:gs pos="0">
              <a:schemeClr val="bg2">
                <a:lumMod val="20000"/>
                <a:lumOff val="80000"/>
              </a:schemeClr>
            </a:gs>
            <a:gs pos="100000">
              <a:srgbClr val="7F7F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A1988-151A-4CD6-8C7B-6F113E64D8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gradFill rotWithShape="0">
          <a:gsLst>
            <a:gs pos="0">
              <a:schemeClr val="bg2">
                <a:lumMod val="20000"/>
                <a:lumOff val="80000"/>
              </a:schemeClr>
            </a:gs>
            <a:gs pos="100000">
              <a:srgbClr val="7F7F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AA598-11EA-4EED-9857-8E8598E1D2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gradFill rotWithShape="0">
          <a:gsLst>
            <a:gs pos="0">
              <a:schemeClr val="bg2">
                <a:lumMod val="20000"/>
                <a:lumOff val="80000"/>
              </a:schemeClr>
            </a:gs>
            <a:gs pos="100000">
              <a:srgbClr val="7F7F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44613"/>
            <a:ext cx="3810000" cy="4598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44613"/>
            <a:ext cx="3810000" cy="4598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1BB30-4E8F-4C22-89EA-125B8D3723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gradFill rotWithShape="0">
          <a:gsLst>
            <a:gs pos="0">
              <a:schemeClr val="bg2">
                <a:lumMod val="20000"/>
                <a:lumOff val="80000"/>
              </a:schemeClr>
            </a:gs>
            <a:gs pos="100000">
              <a:srgbClr val="7F7F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A8664-B753-4C8B-80CB-91047AAC40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25391-9C05-43D9-9EE1-4072EA9E8E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CA3DCF-D124-4E08-8E61-821EC910F8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0AEFF-0500-4A52-ACDA-D815A901D9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2B4E1-303E-4CB5-A0EB-4982EEDF0E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DC910-CF5B-4366-BA20-B71170FAE8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152400"/>
            <a:ext cx="19812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2400"/>
            <a:ext cx="57912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C8B62-ED9B-47BF-8223-9033D9C340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44613"/>
            <a:ext cx="7772400" cy="2222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719513"/>
            <a:ext cx="7772400" cy="2224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D23C2-AC17-40E2-B19C-9FCF5C6FE3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44613"/>
            <a:ext cx="3810000" cy="4598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344613"/>
            <a:ext cx="3810000" cy="2222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19513"/>
            <a:ext cx="3810000" cy="2224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B44B8-3625-46DB-A9F2-515FC80FAC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344613"/>
            <a:ext cx="3810000" cy="2222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344613"/>
            <a:ext cx="3810000" cy="2222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85800" y="3719513"/>
            <a:ext cx="7772400" cy="2224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7525E-ADB6-4600-929C-EACF3972B1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44613"/>
            <a:ext cx="3810000" cy="4598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44613"/>
            <a:ext cx="3810000" cy="4598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8990D-C2F1-4685-A61F-6960A8CFAB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>
                <a:lumMod val="20000"/>
                <a:lumOff val="80000"/>
              </a:schemeClr>
            </a:gs>
            <a:gs pos="100000">
              <a:srgbClr val="7F7F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2400"/>
            <a:ext cx="7924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44613"/>
            <a:ext cx="7772400" cy="459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A8219367-679A-4BAE-8068-B76B3B757D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0" y="990600"/>
            <a:ext cx="9075738" cy="46038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50000">
                <a:srgbClr val="FFA046"/>
              </a:gs>
              <a:gs pos="100000">
                <a:srgbClr val="000066"/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5" r:id="rId3"/>
    <p:sldLayoutId id="2147483664" r:id="rId4"/>
    <p:sldLayoutId id="2147483663" r:id="rId5"/>
    <p:sldLayoutId id="2147483662" r:id="rId6"/>
    <p:sldLayoutId id="2147483661" r:id="rId7"/>
    <p:sldLayoutId id="2147483660" r:id="rId8"/>
    <p:sldLayoutId id="2147483659" r:id="rId9"/>
    <p:sldLayoutId id="2147483658" r:id="rId10"/>
    <p:sldLayoutId id="2147483657" r:id="rId11"/>
    <p:sldLayoutId id="2147483656" r:id="rId12"/>
    <p:sldLayoutId id="2147483655" r:id="rId13"/>
    <p:sldLayoutId id="2147483654" r:id="rId14"/>
    <p:sldLayoutId id="2147483653" r:id="rId15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A046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A04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A04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A04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A04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800" b="1">
          <a:solidFill>
            <a:srgbClr val="FFA04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800" b="1">
          <a:solidFill>
            <a:srgbClr val="FFA04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800" b="1">
          <a:solidFill>
            <a:srgbClr val="FFA04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800" b="1">
          <a:solidFill>
            <a:srgbClr val="FFA046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A046"/>
        </a:buClr>
        <a:buChar char="•"/>
        <a:defRPr sz="32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A046"/>
        </a:buClr>
        <a:buChar char="–"/>
        <a:defRPr sz="28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A046"/>
        </a:buClr>
        <a:buChar char="•"/>
        <a:defRPr sz="24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A046"/>
        </a:buClr>
        <a:buChar char="–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A046"/>
        </a:buClr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A046"/>
        </a:buClr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A046"/>
        </a:buClr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A046"/>
        </a:buClr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A046"/>
        </a:buClr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jpeg"/><Relationship Id="rId5" Type="http://schemas.openxmlformats.org/officeDocument/2006/relationships/image" Target="../media/image21.jpe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package" Target="../embeddings/Microsoft_Word_Document1.docx"/><Relationship Id="rId6" Type="http://schemas.openxmlformats.org/officeDocument/2006/relationships/image" Target="../media/image2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752600"/>
            <a:ext cx="9144000" cy="1219200"/>
          </a:xfrm>
        </p:spPr>
        <p:txBody>
          <a:bodyPr/>
          <a:lstStyle/>
          <a:p>
            <a:pPr eaLnBrk="1" hangingPunct="1">
              <a:defRPr/>
            </a:pPr>
            <a:endParaRPr lang="en-US" sz="2500" u="sng" dirty="0" smtClean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  <a:p>
            <a:pPr eaLnBrk="1" hangingPunct="1">
              <a:defRPr/>
            </a:pPr>
            <a:r>
              <a:rPr lang="tr-TR" sz="25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Ece Bayrak, Burak Ozcan, </a:t>
            </a:r>
            <a:r>
              <a:rPr lang="tr-TR" sz="2500" u="sng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Cevat Erisken</a:t>
            </a:r>
            <a:endParaRPr lang="en-US" sz="2500" dirty="0" smtClean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  <a:p>
            <a:pPr>
              <a:lnSpc>
                <a:spcPct val="80000"/>
              </a:lnSpc>
              <a:defRPr/>
            </a:pPr>
            <a:endParaRPr lang="en-US" sz="2500" dirty="0" smtClean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  <a:p>
            <a:pPr>
              <a:lnSpc>
                <a:spcPct val="80000"/>
              </a:lnSpc>
              <a:defRPr/>
            </a:pPr>
            <a:r>
              <a: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10th World Congress and Expo on</a:t>
            </a:r>
          </a:p>
          <a:p>
            <a:pPr>
              <a:lnSpc>
                <a:spcPct val="80000"/>
              </a:lnSpc>
              <a:defRPr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Cell &amp; Stem Cell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Research</a:t>
            </a:r>
          </a:p>
          <a:p>
            <a:pPr>
              <a:lnSpc>
                <a:spcPct val="80000"/>
              </a:lnSpc>
              <a:defRPr/>
            </a:pPr>
            <a:endParaRPr lang="en-US" sz="2500" dirty="0" smtClean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  <a:p>
            <a:pPr>
              <a:lnSpc>
                <a:spcPct val="80000"/>
              </a:lnSpc>
              <a:defRPr/>
            </a:pPr>
            <a:r>
              <a:rPr lang="tr-TR" sz="2500" i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New York, NY</a:t>
            </a:r>
            <a:endParaRPr lang="en-US" sz="2500" dirty="0" smtClean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  <a:p>
            <a:pPr eaLnBrk="1" hangingPunct="1">
              <a:defRPr/>
            </a:pPr>
            <a:r>
              <a:rPr lang="tr-TR" sz="25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March 21</a:t>
            </a:r>
            <a:r>
              <a: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, 201</a:t>
            </a:r>
            <a:r>
              <a:rPr lang="tr-TR" sz="25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8</a:t>
            </a:r>
            <a:endParaRPr lang="en-US" sz="2500" dirty="0" smtClean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381000" y="609600"/>
            <a:ext cx="8382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Human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Bone Marrow Stem Cell Behavior on Biomimetic Nanofiber Composites for Tendon-Bone Interface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Regeneration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609600" y="152400"/>
            <a:ext cx="7924800" cy="84137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tr-TR" sz="3000" b="1" kern="0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Tendon</a:t>
            </a:r>
            <a:r>
              <a:rPr lang="tr-TR" sz="3000" b="1" kern="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-</a:t>
            </a:r>
            <a:r>
              <a:rPr lang="tr-TR" sz="3000" b="1" kern="0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to</a:t>
            </a:r>
            <a:r>
              <a:rPr lang="tr-TR" sz="3000" b="1" kern="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-Bone </a:t>
            </a:r>
            <a:r>
              <a:rPr lang="tr-TR" sz="3000" b="1" kern="0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Interface</a:t>
            </a:r>
            <a:endParaRPr lang="en-US" sz="3000" b="1" kern="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304800" y="2177793"/>
            <a:ext cx="8686800" cy="946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87338" indent="-287338">
              <a:spcBef>
                <a:spcPts val="600"/>
              </a:spcBef>
              <a:buClr>
                <a:srgbClr val="F79646"/>
              </a:buClr>
              <a:buFont typeface="Arial" pitchFamily="34" charset="0"/>
              <a:buChar char="•"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Rotator cuff tears are the most common injuries of the shoulder </a:t>
            </a:r>
          </a:p>
          <a:p>
            <a:pPr marL="744538" lvl="1" indent="-287338">
              <a:spcBef>
                <a:spcPts val="600"/>
              </a:spcBef>
              <a:buClr>
                <a:srgbClr val="F79646"/>
              </a:buClr>
              <a:buSzPct val="120000"/>
              <a:buFont typeface="Arial" pitchFamily="34" charset="0"/>
              <a:buChar char="−"/>
            </a:pP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Over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250,000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repairs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anually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in U.S. </a:t>
            </a:r>
            <a:r>
              <a:rPr lang="tr-TR" sz="16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(</a:t>
            </a:r>
            <a:r>
              <a:rPr lang="tr-TR" sz="16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Gulotta</a:t>
            </a:r>
            <a:r>
              <a:rPr lang="tr-TR" sz="16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 et al., 2009)</a:t>
            </a:r>
          </a:p>
          <a:p>
            <a:pPr marL="287338" indent="-287338">
              <a:spcBef>
                <a:spcPct val="50000"/>
              </a:spcBef>
              <a:buClr>
                <a:srgbClr val="F79646"/>
              </a:buClr>
              <a:buFont typeface="Arial" pitchFamily="34" charset="0"/>
              <a:buChar char="•"/>
              <a:defRPr/>
            </a:pPr>
            <a:endParaRPr lang="en-US" sz="1800" b="1" kern="0" dirty="0">
              <a:solidFill>
                <a:schemeClr val="accent6">
                  <a:lumMod val="75000"/>
                </a:schemeClr>
              </a:solidFill>
              <a:latin typeface="+mj-lt"/>
              <a:ea typeface="굴림" charset="-127"/>
            </a:endParaRPr>
          </a:p>
          <a:p>
            <a:pPr marL="744538" lvl="1" indent="-287338">
              <a:spcBef>
                <a:spcPts val="600"/>
              </a:spcBef>
              <a:buClr>
                <a:srgbClr val="F79646"/>
              </a:buClr>
              <a:buFont typeface="Arial" pitchFamily="34" charset="0"/>
              <a:buChar char="−"/>
            </a:pPr>
            <a:endParaRPr lang="en-US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4824413"/>
            <a:ext cx="5334000" cy="1500187"/>
          </a:xfrm>
          <a:prstGeom prst="rect">
            <a:avLst/>
          </a:prstGeom>
        </p:spPr>
        <p:txBody>
          <a:bodyPr/>
          <a:lstStyle/>
          <a:p>
            <a:pPr marL="230188" indent="-230188" eaLnBrk="0" hangingPunct="0">
              <a:spcBef>
                <a:spcPts val="600"/>
              </a:spcBef>
              <a:buClr>
                <a:srgbClr val="FFA046"/>
              </a:buClr>
              <a:buFontTx/>
              <a:buChar char="•"/>
            </a:pPr>
            <a:endParaRPr lang="en-US" sz="1800" b="1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886829"/>
              </p:ext>
            </p:extLst>
          </p:nvPr>
        </p:nvGraphicFramePr>
        <p:xfrm>
          <a:off x="722586" y="3886200"/>
          <a:ext cx="4535214" cy="2351549"/>
        </p:xfrm>
        <a:graphic>
          <a:graphicData uri="http://schemas.openxmlformats.org/drawingml/2006/table">
            <a:tbl>
              <a:tblPr>
                <a:tableStyleId>{72833802-FEF1-4C79-8D5D-14CF1EAF98D9}</a:tableStyleId>
              </a:tblPr>
              <a:tblGrid>
                <a:gridCol w="669301"/>
                <a:gridCol w="1206853"/>
                <a:gridCol w="1295439"/>
                <a:gridCol w="1363621"/>
              </a:tblGrid>
              <a:tr h="296304">
                <a:tc>
                  <a:txBody>
                    <a:bodyPr/>
                    <a:lstStyle/>
                    <a:p>
                      <a:pPr algn="ctr" fontAlgn="ctr"/>
                      <a:endParaRPr lang="tr-TR" sz="1200" b="0" i="0" u="none" strike="noStrike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 err="1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Tissue</a:t>
                      </a:r>
                      <a:endParaRPr lang="tr-TR" sz="1200" b="1" i="0" u="none" strike="noStrike" dirty="0">
                        <a:ln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 err="1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Cells</a:t>
                      </a:r>
                      <a:endParaRPr lang="tr-TR" sz="1200" b="1" i="0" u="none" strike="noStrike" dirty="0">
                        <a:ln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 err="1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Composition</a:t>
                      </a:r>
                      <a:endParaRPr lang="tr-TR" sz="1200" b="1" i="0" u="none" strike="noStrike" dirty="0">
                        <a:ln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86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tr-TR" sz="1200" b="1" i="0" u="none" strike="noStrike" dirty="0">
                        <a:ln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 err="1" smtClean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Tendon</a:t>
                      </a:r>
                      <a:endParaRPr lang="tr-TR" sz="1200" b="0" i="0" u="none" strike="noStrike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 err="1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Fibroblasts</a:t>
                      </a:r>
                      <a:endParaRPr lang="tr-TR" sz="1200" b="0" i="0" u="none" strike="noStrike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 err="1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Collagen</a:t>
                      </a:r>
                      <a:r>
                        <a:rPr lang="tr-TR" sz="1200" u="none" strike="noStrike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 </a:t>
                      </a:r>
                      <a:r>
                        <a:rPr lang="tr-TR" sz="1200" u="none" strike="noStrike" dirty="0" err="1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type</a:t>
                      </a:r>
                      <a:r>
                        <a:rPr lang="tr-TR" sz="1200" u="none" strike="noStrike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 I,III</a:t>
                      </a:r>
                      <a:endParaRPr lang="tr-TR" sz="1200" b="0" i="0" u="none" strike="noStrike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409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tr-TR" sz="1200" b="1" i="0" u="none" strike="noStrike" dirty="0">
                        <a:ln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 err="1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Non-Mineralized</a:t>
                      </a:r>
                      <a:r>
                        <a:rPr lang="tr-TR" sz="1200" u="none" strike="noStrike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 </a:t>
                      </a:r>
                      <a:r>
                        <a:rPr lang="tr-TR" sz="1200" u="none" strike="noStrike" dirty="0" err="1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Fibrocartilage</a:t>
                      </a:r>
                      <a:endParaRPr lang="tr-TR" sz="1200" b="0" i="0" u="none" strike="noStrike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 err="1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Ovoid</a:t>
                      </a:r>
                      <a:r>
                        <a:rPr lang="tr-TR" sz="1200" u="none" strike="noStrike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 </a:t>
                      </a:r>
                      <a:r>
                        <a:rPr lang="tr-TR" sz="1200" u="none" strike="noStrike" dirty="0" err="1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Chondrocytes</a:t>
                      </a:r>
                      <a:endParaRPr lang="tr-TR" sz="1200" b="0" i="0" u="none" strike="noStrike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 err="1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Collagen</a:t>
                      </a:r>
                      <a:r>
                        <a:rPr lang="tr-TR" sz="1200" u="none" strike="noStrike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 </a:t>
                      </a:r>
                      <a:r>
                        <a:rPr lang="tr-TR" sz="1200" u="none" strike="noStrike" dirty="0" err="1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type</a:t>
                      </a:r>
                      <a:r>
                        <a:rPr lang="tr-TR" sz="1200" u="none" strike="noStrike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 I, II </a:t>
                      </a:r>
                      <a:r>
                        <a:rPr lang="tr-TR" sz="1200" u="none" strike="noStrike" dirty="0" err="1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Proteoglycans</a:t>
                      </a:r>
                      <a:endParaRPr lang="tr-TR" sz="1200" b="0" i="0" u="none" strike="noStrike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807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3</a:t>
                      </a:r>
                      <a:endParaRPr lang="tr-TR" sz="1200" b="1" i="0" u="none" strike="noStrike" dirty="0">
                        <a:ln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 err="1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Mineralized</a:t>
                      </a:r>
                      <a:r>
                        <a:rPr lang="tr-TR" sz="1200" u="none" strike="noStrike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 </a:t>
                      </a:r>
                      <a:r>
                        <a:rPr lang="tr-TR" sz="1200" u="none" strike="noStrike" dirty="0" err="1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Fibrocartilage</a:t>
                      </a:r>
                      <a:endParaRPr lang="tr-TR" sz="1200" b="0" i="0" u="none" strike="noStrike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 err="1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Hyperthropic</a:t>
                      </a:r>
                      <a:r>
                        <a:rPr lang="tr-TR" sz="1200" u="none" strike="noStrike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 </a:t>
                      </a:r>
                      <a:r>
                        <a:rPr lang="tr-TR" sz="1200" u="none" strike="noStrike" dirty="0" err="1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Chondrocytes</a:t>
                      </a:r>
                      <a:endParaRPr lang="tr-TR" sz="1200" b="0" i="0" u="none" strike="noStrike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 err="1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Collagen</a:t>
                      </a:r>
                      <a:r>
                        <a:rPr lang="tr-TR" sz="1200" u="none" strike="noStrike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 </a:t>
                      </a:r>
                      <a:r>
                        <a:rPr lang="tr-TR" sz="1200" u="none" strike="noStrike" dirty="0" err="1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type</a:t>
                      </a:r>
                      <a:r>
                        <a:rPr lang="tr-TR" sz="1200" u="none" strike="noStrike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 I, X</a:t>
                      </a:r>
                      <a:endParaRPr lang="tr-TR" sz="1200" b="0" i="0" u="none" strike="noStrike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807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4</a:t>
                      </a:r>
                      <a:endParaRPr lang="tr-TR" sz="1200" b="1" i="0" u="none" strike="noStrike" dirty="0">
                        <a:ln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Bone</a:t>
                      </a:r>
                      <a:endParaRPr lang="tr-TR" sz="1200" b="0" i="0" u="none" strike="noStrike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Osteoblasts Osteocytes Ostoclasts</a:t>
                      </a:r>
                      <a:endParaRPr lang="tr-TR" sz="1200" b="0" i="0" u="none" strike="noStrike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 err="1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Collagen</a:t>
                      </a:r>
                      <a:r>
                        <a:rPr lang="tr-TR" sz="1200" u="none" strike="noStrike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 </a:t>
                      </a:r>
                      <a:r>
                        <a:rPr lang="tr-TR" sz="1200" u="none" strike="noStrike" dirty="0" err="1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type</a:t>
                      </a:r>
                      <a:r>
                        <a:rPr lang="tr-TR" sz="1200" u="none" strike="noStrike" dirty="0">
                          <a:ln>
                            <a:solidFill>
                              <a:schemeClr val="accent6">
                                <a:lumMod val="75000"/>
                              </a:schemeClr>
                            </a:solidFill>
                          </a:ln>
                          <a:effectLst/>
                        </a:rPr>
                        <a:t> I</a:t>
                      </a:r>
                      <a:endParaRPr lang="tr-TR" sz="1200" b="0" i="0" u="none" strike="noStrike" dirty="0">
                        <a:ln>
                          <a:solidFill>
                            <a:schemeClr val="accent6">
                              <a:lumMod val="75000"/>
                            </a:schemeClr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191000"/>
            <a:ext cx="3048000" cy="20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6036600" y="3886200"/>
            <a:ext cx="24978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Lu </a:t>
            </a:r>
            <a:r>
              <a:rPr lang="tr-TR" sz="14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and</a:t>
            </a:r>
            <a:r>
              <a:rPr lang="tr-TR" sz="1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tr-TR" sz="14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Thomopoulos</a:t>
            </a:r>
            <a:r>
              <a:rPr lang="tr-TR" sz="1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, 2013</a:t>
            </a:r>
            <a:endParaRPr lang="tr-TR" sz="1400" b="1" i="1" dirty="0">
              <a:solidFill>
                <a:schemeClr val="accent6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304800" y="2949573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lvl="0" indent="-287338">
              <a:spcBef>
                <a:spcPct val="50000"/>
              </a:spcBef>
              <a:buClr>
                <a:srgbClr val="F79646"/>
              </a:buClr>
              <a:buFont typeface="Arial" pitchFamily="34" charset="0"/>
              <a:buChar char="•"/>
              <a:defRPr/>
            </a:pPr>
            <a:r>
              <a:rPr lang="en-US" sz="2000" b="1" kern="0" dirty="0">
                <a:solidFill>
                  <a:srgbClr val="2D2DB9">
                    <a:lumMod val="75000"/>
                  </a:srgbClr>
                </a:solidFill>
                <a:latin typeface="Arial"/>
              </a:rPr>
              <a:t>Successful repair is difficult with </a:t>
            </a:r>
            <a:r>
              <a:rPr lang="en-US" sz="2000" b="1" kern="0" dirty="0" smtClean="0">
                <a:solidFill>
                  <a:srgbClr val="2D2DB9">
                    <a:lumMod val="75000"/>
                  </a:srgbClr>
                </a:solidFill>
                <a:latin typeface="Arial"/>
              </a:rPr>
              <a:t>failure</a:t>
            </a:r>
            <a:r>
              <a:rPr lang="tr-TR" sz="2000" b="1" kern="0" dirty="0" smtClean="0">
                <a:solidFill>
                  <a:srgbClr val="2D2DB9">
                    <a:lumMod val="75000"/>
                  </a:srgbClr>
                </a:solidFill>
                <a:latin typeface="Arial"/>
              </a:rPr>
              <a:t> </a:t>
            </a:r>
            <a:r>
              <a:rPr lang="tr-TR" sz="2000" b="1" kern="0" dirty="0" err="1" smtClean="0">
                <a:solidFill>
                  <a:srgbClr val="2D2DB9">
                    <a:lumMod val="75000"/>
                  </a:srgbClr>
                </a:solidFill>
                <a:latin typeface="Arial"/>
              </a:rPr>
              <a:t>rates</a:t>
            </a:r>
            <a:r>
              <a:rPr lang="en-US" sz="2000" b="1" kern="0" dirty="0" smtClean="0">
                <a:solidFill>
                  <a:srgbClr val="2D2DB9">
                    <a:lumMod val="75000"/>
                  </a:srgbClr>
                </a:solidFill>
                <a:latin typeface="Arial"/>
              </a:rPr>
              <a:t> </a:t>
            </a:r>
            <a:r>
              <a:rPr lang="tr-TR" sz="2000" b="1" kern="0" dirty="0" err="1">
                <a:solidFill>
                  <a:srgbClr val="2D2DB9">
                    <a:lumMod val="75000"/>
                  </a:srgbClr>
                </a:solidFill>
                <a:latin typeface="Arial"/>
              </a:rPr>
              <a:t>between</a:t>
            </a:r>
            <a:r>
              <a:rPr lang="tr-TR" sz="2000" b="1" kern="0" dirty="0">
                <a:solidFill>
                  <a:srgbClr val="2D2DB9">
                    <a:lumMod val="75000"/>
                  </a:srgbClr>
                </a:solidFill>
                <a:latin typeface="Arial"/>
              </a:rPr>
              <a:t> </a:t>
            </a:r>
            <a:r>
              <a:rPr lang="tr-TR" sz="2000" b="1" i="1" u="sng" kern="0" dirty="0">
                <a:solidFill>
                  <a:srgbClr val="2D2DB9">
                    <a:lumMod val="75000"/>
                  </a:srgbClr>
                </a:solidFill>
                <a:latin typeface="Arial"/>
              </a:rPr>
              <a:t>20%</a:t>
            </a:r>
            <a:r>
              <a:rPr lang="en-US" sz="2000" b="1" i="1" u="sng" kern="0" dirty="0">
                <a:solidFill>
                  <a:srgbClr val="2D2DB9">
                    <a:lumMod val="75000"/>
                  </a:srgbClr>
                </a:solidFill>
                <a:latin typeface="Arial"/>
              </a:rPr>
              <a:t> </a:t>
            </a:r>
            <a:r>
              <a:rPr lang="tr-TR" sz="2000" b="1" i="1" u="sng" kern="0" dirty="0" err="1">
                <a:solidFill>
                  <a:srgbClr val="2D2DB9">
                    <a:lumMod val="75000"/>
                  </a:srgbClr>
                </a:solidFill>
                <a:latin typeface="Arial"/>
              </a:rPr>
              <a:t>and</a:t>
            </a:r>
            <a:r>
              <a:rPr lang="en-US" sz="2000" b="1" i="1" u="sng" kern="0" dirty="0">
                <a:solidFill>
                  <a:srgbClr val="2D2DB9">
                    <a:lumMod val="75000"/>
                  </a:srgbClr>
                </a:solidFill>
                <a:latin typeface="Arial"/>
              </a:rPr>
              <a:t> 94%</a:t>
            </a:r>
            <a:r>
              <a:rPr lang="en-US" sz="2000" b="1" kern="0" dirty="0">
                <a:solidFill>
                  <a:srgbClr val="2D2DB9">
                    <a:lumMod val="75000"/>
                  </a:srgbClr>
                </a:solidFill>
                <a:latin typeface="Arial"/>
              </a:rPr>
              <a:t> </a:t>
            </a:r>
            <a:r>
              <a:rPr lang="en-US" sz="1600" b="1" i="1" kern="0" dirty="0">
                <a:solidFill>
                  <a:srgbClr val="2D2DB9">
                    <a:lumMod val="60000"/>
                    <a:lumOff val="40000"/>
                  </a:srgbClr>
                </a:solidFill>
                <a:latin typeface="Arial"/>
                <a:ea typeface="굴림" charset="-127"/>
              </a:rPr>
              <a:t>(</a:t>
            </a:r>
            <a:r>
              <a:rPr lang="en-US" altLang="ko-KR" sz="1600" b="1" i="1" kern="0" dirty="0">
                <a:solidFill>
                  <a:srgbClr val="2D2DB9">
                    <a:lumMod val="60000"/>
                    <a:lumOff val="40000"/>
                  </a:srgbClr>
                </a:solidFill>
                <a:latin typeface="Arial"/>
                <a:ea typeface="굴림" charset="-127"/>
              </a:rPr>
              <a:t>Vitale et al</a:t>
            </a:r>
            <a:r>
              <a:rPr lang="en-US" sz="1600" b="1" i="1" kern="0" dirty="0">
                <a:solidFill>
                  <a:srgbClr val="2D2DB9">
                    <a:lumMod val="60000"/>
                    <a:lumOff val="40000"/>
                  </a:srgbClr>
                </a:solidFill>
                <a:latin typeface="Arial"/>
                <a:ea typeface="굴림" charset="-127"/>
              </a:rPr>
              <a:t>, 2007; Galatz et al., 2004)</a:t>
            </a:r>
          </a:p>
          <a:p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304800" y="1143000"/>
            <a:ext cx="822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lvl="0" indent="-287338">
              <a:spcBef>
                <a:spcPct val="50000"/>
              </a:spcBef>
              <a:buClr>
                <a:srgbClr val="F79646"/>
              </a:buClr>
              <a:buFont typeface="Arial" pitchFamily="34" charset="0"/>
              <a:buChar char="•"/>
              <a:defRPr/>
            </a:pPr>
            <a:r>
              <a:rPr lang="en-US" sz="2000" b="1" kern="0" dirty="0">
                <a:solidFill>
                  <a:srgbClr val="2D2DB9">
                    <a:lumMod val="75000"/>
                  </a:srgbClr>
                </a:solidFill>
                <a:latin typeface="Arial"/>
                <a:ea typeface="굴림" charset="-127"/>
              </a:rPr>
              <a:t>Injuries to rotator cuff often take place at the insertion, where a fibrocartilaginous transition is present </a:t>
            </a:r>
            <a:r>
              <a:rPr lang="en-US" sz="1600" b="1" i="1" kern="0" dirty="0">
                <a:solidFill>
                  <a:srgbClr val="2D2DB9">
                    <a:lumMod val="60000"/>
                    <a:lumOff val="40000"/>
                  </a:srgbClr>
                </a:solidFill>
                <a:latin typeface="Arial"/>
                <a:ea typeface="굴림" charset="-127"/>
              </a:rPr>
              <a:t>(</a:t>
            </a:r>
            <a:r>
              <a:rPr lang="en-US" sz="1600" b="1" i="1" kern="0" dirty="0" err="1">
                <a:solidFill>
                  <a:srgbClr val="2D2DB9">
                    <a:lumMod val="60000"/>
                    <a:lumOff val="40000"/>
                  </a:srgbClr>
                </a:solidFill>
                <a:latin typeface="Arial"/>
                <a:ea typeface="굴림" charset="-127"/>
              </a:rPr>
              <a:t>Iannotti</a:t>
            </a:r>
            <a:r>
              <a:rPr lang="en-US" sz="1600" b="1" i="1" kern="0" dirty="0">
                <a:solidFill>
                  <a:srgbClr val="2D2DB9">
                    <a:lumMod val="60000"/>
                    <a:lumOff val="40000"/>
                  </a:srgbClr>
                </a:solidFill>
                <a:latin typeface="Arial"/>
                <a:ea typeface="굴림" charset="-127"/>
              </a:rPr>
              <a:t> et al., 1994;  </a:t>
            </a:r>
            <a:r>
              <a:rPr lang="en-US" altLang="ko-KR" sz="1600" b="1" i="1" kern="0" dirty="0" err="1">
                <a:solidFill>
                  <a:srgbClr val="2D2DB9">
                    <a:lumMod val="60000"/>
                    <a:lumOff val="40000"/>
                  </a:srgbClr>
                </a:solidFill>
                <a:latin typeface="Arial"/>
                <a:ea typeface="굴림" charset="-127"/>
              </a:rPr>
              <a:t>Benjamin&amp;Ralphs</a:t>
            </a:r>
            <a:r>
              <a:rPr lang="en-US" altLang="ko-KR" sz="1600" b="1" i="1" kern="0" dirty="0">
                <a:solidFill>
                  <a:srgbClr val="2D2DB9">
                    <a:lumMod val="60000"/>
                    <a:lumOff val="40000"/>
                  </a:srgbClr>
                </a:solidFill>
                <a:latin typeface="Arial"/>
                <a:ea typeface="굴림" charset="-127"/>
              </a:rPr>
              <a:t>, 1998</a:t>
            </a:r>
            <a:r>
              <a:rPr lang="en-US" sz="1600" b="1" i="1" kern="0" dirty="0">
                <a:solidFill>
                  <a:srgbClr val="2D2DB9">
                    <a:lumMod val="60000"/>
                    <a:lumOff val="40000"/>
                  </a:srgbClr>
                </a:solidFill>
                <a:latin typeface="Arial"/>
                <a:ea typeface="굴림" charset="-127"/>
              </a:rPr>
              <a:t>)</a:t>
            </a:r>
            <a:endParaRPr lang="tr-TR" sz="1600" b="1" i="1" kern="0" dirty="0">
              <a:solidFill>
                <a:srgbClr val="2D2DB9">
                  <a:lumMod val="60000"/>
                  <a:lumOff val="40000"/>
                </a:srgbClr>
              </a:solidFill>
              <a:latin typeface="Arial"/>
              <a:ea typeface="굴림" charset="-127"/>
            </a:endParaRPr>
          </a:p>
          <a:p>
            <a:endParaRPr lang="tr-TR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57200" y="1143000"/>
            <a:ext cx="8382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7338" indent="-287338" algn="l">
              <a:spcBef>
                <a:spcPct val="50000"/>
              </a:spcBef>
              <a:buClr>
                <a:srgbClr val="F79646"/>
              </a:buClr>
              <a:buSzPct val="120000"/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Mechanical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strength of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tendon</a:t>
            </a:r>
            <a:r>
              <a:rPr lang="tr-TR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-bone </a:t>
            </a:r>
            <a:r>
              <a:rPr lang="tr-TR" sz="20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interface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is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determined </a:t>
            </a:r>
            <a:r>
              <a:rPr lang="tr-TR" sz="20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partly</a:t>
            </a:r>
            <a:r>
              <a:rPr lang="tr-TR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by</a:t>
            </a:r>
            <a:r>
              <a:rPr lang="tr-TR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mineral </a:t>
            </a:r>
            <a:r>
              <a:rPr lang="tr-TR" sz="20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compositions</a:t>
            </a:r>
            <a:r>
              <a:rPr lang="tr-TR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da-DK" sz="16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(</a:t>
            </a:r>
            <a:r>
              <a:rPr lang="tr-TR" sz="16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Thomopoulos</a:t>
            </a:r>
            <a:r>
              <a:rPr lang="tr-TR" sz="16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 et al. 2003)</a:t>
            </a:r>
          </a:p>
          <a:p>
            <a:pPr marL="800100" lvl="1" indent="-342900">
              <a:spcBef>
                <a:spcPct val="50000"/>
              </a:spcBef>
              <a:buClr>
                <a:srgbClr val="F79646"/>
              </a:buClr>
              <a:buSzPct val="120000"/>
              <a:buFont typeface="Arial" panose="020B0604020202020204" pitchFamily="34" charset="0"/>
              <a:buChar char="−"/>
              <a:defRPr/>
            </a:pPr>
            <a:r>
              <a:rPr lang="tr-TR" sz="20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Tendon</a:t>
            </a:r>
            <a:r>
              <a:rPr lang="tr-TR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tissue</a:t>
            </a:r>
            <a:r>
              <a:rPr lang="tr-TR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possesses</a:t>
            </a:r>
            <a:r>
              <a:rPr lang="tr-TR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weaker</a:t>
            </a:r>
            <a:r>
              <a:rPr lang="tr-TR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mechanical</a:t>
            </a:r>
            <a:r>
              <a:rPr lang="tr-TR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properties</a:t>
            </a:r>
            <a:r>
              <a:rPr lang="tr-TR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as </a:t>
            </a:r>
            <a:r>
              <a:rPr lang="tr-TR" sz="20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compared</a:t>
            </a:r>
            <a:r>
              <a:rPr lang="tr-TR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to</a:t>
            </a:r>
            <a:r>
              <a:rPr lang="tr-TR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bone </a:t>
            </a:r>
            <a:endParaRPr lang="tr-TR" sz="2000" b="1" i="1" dirty="0">
              <a:solidFill>
                <a:schemeClr val="accent6">
                  <a:lumMod val="60000"/>
                  <a:lumOff val="40000"/>
                </a:schemeClr>
              </a:solidFill>
              <a:latin typeface="+mn-lt"/>
            </a:endParaRPr>
          </a:p>
          <a:p>
            <a:pPr marL="800100" lvl="1" indent="-342900">
              <a:spcBef>
                <a:spcPct val="50000"/>
              </a:spcBef>
              <a:buClr>
                <a:srgbClr val="F79646"/>
              </a:buClr>
              <a:buSzPct val="120000"/>
              <a:buFont typeface="Arial" panose="020B0604020202020204" pitchFamily="34" charset="0"/>
              <a:buChar char="−"/>
              <a:defRPr/>
            </a:pPr>
            <a:r>
              <a:rPr lang="tr-TR" sz="2000" b="1" kern="0" dirty="0" err="1" smtClean="0">
                <a:solidFill>
                  <a:schemeClr val="accent6">
                    <a:lumMod val="75000"/>
                  </a:schemeClr>
                </a:solidFill>
                <a:latin typeface="Arial"/>
                <a:ea typeface="굴림" charset="-127"/>
              </a:rPr>
              <a:t>Mechanical</a:t>
            </a:r>
            <a:r>
              <a:rPr lang="tr-TR" sz="2000" b="1" kern="0" dirty="0" smtClean="0">
                <a:solidFill>
                  <a:schemeClr val="accent6">
                    <a:lumMod val="75000"/>
                  </a:schemeClr>
                </a:solidFill>
                <a:latin typeface="Arial"/>
                <a:ea typeface="굴림" charset="-127"/>
              </a:rPr>
              <a:t> </a:t>
            </a:r>
            <a:r>
              <a:rPr lang="tr-TR" sz="2000" b="1" kern="0" dirty="0" err="1" smtClean="0">
                <a:solidFill>
                  <a:schemeClr val="accent6">
                    <a:lumMod val="75000"/>
                  </a:schemeClr>
                </a:solidFill>
                <a:latin typeface="Arial"/>
                <a:ea typeface="굴림" charset="-127"/>
              </a:rPr>
              <a:t>properties</a:t>
            </a:r>
            <a:r>
              <a:rPr lang="tr-TR" sz="2000" b="1" kern="0" dirty="0" smtClean="0">
                <a:solidFill>
                  <a:schemeClr val="accent6">
                    <a:lumMod val="75000"/>
                  </a:schemeClr>
                </a:solidFill>
                <a:latin typeface="Arial"/>
                <a:ea typeface="굴림" charset="-127"/>
              </a:rPr>
              <a:t> </a:t>
            </a:r>
            <a:r>
              <a:rPr lang="tr-TR" sz="2000" b="1" kern="0" dirty="0" err="1" smtClean="0">
                <a:solidFill>
                  <a:schemeClr val="accent6">
                    <a:lumMod val="75000"/>
                  </a:schemeClr>
                </a:solidFill>
                <a:latin typeface="Arial"/>
                <a:ea typeface="굴림" charset="-127"/>
              </a:rPr>
              <a:t>change</a:t>
            </a:r>
            <a:r>
              <a:rPr lang="tr-TR" sz="2000" b="1" kern="0" dirty="0" smtClean="0">
                <a:solidFill>
                  <a:schemeClr val="accent6">
                    <a:lumMod val="75000"/>
                  </a:schemeClr>
                </a:solidFill>
                <a:latin typeface="Arial"/>
                <a:ea typeface="굴림" charset="-127"/>
              </a:rPr>
              <a:t> </a:t>
            </a:r>
            <a:r>
              <a:rPr lang="tr-TR" sz="2000" b="1" i="1" u="sng" kern="0" dirty="0" err="1" smtClean="0">
                <a:solidFill>
                  <a:schemeClr val="accent6">
                    <a:lumMod val="75000"/>
                  </a:schemeClr>
                </a:solidFill>
                <a:latin typeface="Arial"/>
                <a:ea typeface="굴림" charset="-127"/>
              </a:rPr>
              <a:t>gradually</a:t>
            </a:r>
            <a:r>
              <a:rPr lang="tr-TR" sz="2000" b="1" kern="0" dirty="0" smtClean="0">
                <a:solidFill>
                  <a:schemeClr val="accent6">
                    <a:lumMod val="75000"/>
                  </a:schemeClr>
                </a:solidFill>
                <a:latin typeface="Arial"/>
                <a:ea typeface="굴림" charset="-127"/>
              </a:rPr>
              <a:t> at </a:t>
            </a:r>
            <a:r>
              <a:rPr lang="tr-TR" sz="2000" b="1" kern="0" dirty="0" err="1" smtClean="0">
                <a:solidFill>
                  <a:schemeClr val="accent6">
                    <a:lumMod val="75000"/>
                  </a:schemeClr>
                </a:solidFill>
                <a:latin typeface="Arial"/>
                <a:ea typeface="굴림" charset="-127"/>
              </a:rPr>
              <a:t>the</a:t>
            </a:r>
            <a:r>
              <a:rPr lang="tr-TR" sz="2000" b="1" kern="0" dirty="0" smtClean="0">
                <a:solidFill>
                  <a:schemeClr val="accent6">
                    <a:lumMod val="75000"/>
                  </a:schemeClr>
                </a:solidFill>
                <a:latin typeface="Arial"/>
                <a:ea typeface="굴림" charset="-127"/>
              </a:rPr>
              <a:t> </a:t>
            </a:r>
            <a:r>
              <a:rPr lang="tr-TR" sz="2000" b="1" kern="0" dirty="0" err="1" smtClean="0">
                <a:solidFill>
                  <a:schemeClr val="accent6">
                    <a:lumMod val="75000"/>
                  </a:schemeClr>
                </a:solidFill>
                <a:latin typeface="Arial"/>
                <a:ea typeface="굴림" charset="-127"/>
              </a:rPr>
              <a:t>interface</a:t>
            </a:r>
            <a:r>
              <a:rPr lang="tr-TR" sz="2000" b="1" kern="0" dirty="0" smtClean="0">
                <a:solidFill>
                  <a:schemeClr val="accent6">
                    <a:lumMod val="75000"/>
                  </a:schemeClr>
                </a:solidFill>
                <a:latin typeface="Arial"/>
                <a:ea typeface="굴림" charset="-127"/>
              </a:rPr>
              <a:t> </a:t>
            </a:r>
            <a:r>
              <a:rPr lang="en-US" sz="2000" b="1" kern="0" dirty="0" smtClean="0">
                <a:solidFill>
                  <a:schemeClr val="accent6">
                    <a:lumMod val="75000"/>
                  </a:schemeClr>
                </a:solidFill>
                <a:latin typeface="Arial"/>
                <a:ea typeface="굴림" charset="-127"/>
              </a:rPr>
              <a:t> </a:t>
            </a:r>
            <a:endParaRPr lang="tr-TR" sz="2000" b="1" i="1" kern="0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"/>
              <a:ea typeface="굴림" charset="-127"/>
            </a:endParaRPr>
          </a:p>
          <a:p>
            <a:pPr lvl="1" algn="l">
              <a:spcBef>
                <a:spcPct val="50000"/>
              </a:spcBef>
              <a:buClr>
                <a:srgbClr val="F79646"/>
              </a:buClr>
              <a:defRPr/>
            </a:pPr>
            <a:endParaRPr lang="tr-TR" sz="2000" b="1" i="1" kern="0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"/>
              <a:ea typeface="굴림" charset="-127"/>
            </a:endParaRPr>
          </a:p>
          <a:p>
            <a:pPr marL="744538" lvl="1" indent="-287338" algn="l">
              <a:spcBef>
                <a:spcPct val="50000"/>
              </a:spcBef>
              <a:buClr>
                <a:srgbClr val="F79646"/>
              </a:buClr>
              <a:buSzPct val="120000"/>
              <a:buFont typeface="Arial" pitchFamily="34" charset="0"/>
              <a:buChar char="−"/>
              <a:defRPr/>
            </a:pP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1970807" y="228600"/>
            <a:ext cx="520238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Rotator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Cuff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Tendon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Repair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Rectangle 20"/>
          <p:cNvSpPr/>
          <p:nvPr/>
        </p:nvSpPr>
        <p:spPr>
          <a:xfrm>
            <a:off x="838200" y="5158026"/>
            <a:ext cx="8001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5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 better understanding of cell-material interactions is needed for </a:t>
            </a:r>
            <a:r>
              <a:rPr lang="tr-TR" sz="25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scar-free</a:t>
            </a:r>
            <a:r>
              <a:rPr lang="tr-TR" sz="25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5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healing</a:t>
            </a:r>
            <a:r>
              <a:rPr lang="tr-TR" sz="25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of</a:t>
            </a:r>
            <a:r>
              <a:rPr lang="tr-TR" sz="25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5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rotator cuff </a:t>
            </a:r>
            <a:r>
              <a:rPr lang="tr-TR" sz="25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tears</a:t>
            </a:r>
            <a:r>
              <a:rPr lang="tr-TR" sz="25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!</a:t>
            </a:r>
            <a:endParaRPr lang="en-US" sz="25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457200" y="3644205"/>
            <a:ext cx="838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spcBef>
                <a:spcPct val="50000"/>
              </a:spcBef>
              <a:buClr>
                <a:srgbClr val="F79646"/>
              </a:buClr>
              <a:buFont typeface="Arial" panose="020B0604020202020204" pitchFamily="34" charset="0"/>
              <a:buChar char="•"/>
              <a:defRPr/>
            </a:pPr>
            <a:r>
              <a:rPr lang="tr-TR" sz="2000" b="1" dirty="0" err="1">
                <a:solidFill>
                  <a:srgbClr val="2D2DB9">
                    <a:lumMod val="75000"/>
                  </a:srgbClr>
                </a:solidFill>
                <a:latin typeface="Arial"/>
              </a:rPr>
              <a:t>Rotator</a:t>
            </a:r>
            <a:r>
              <a:rPr lang="tr-TR" sz="2000" b="1" dirty="0">
                <a:solidFill>
                  <a:srgbClr val="2D2DB9">
                    <a:lumMod val="75000"/>
                  </a:srgbClr>
                </a:solidFill>
                <a:latin typeface="Arial"/>
              </a:rPr>
              <a:t> </a:t>
            </a:r>
            <a:r>
              <a:rPr lang="tr-TR" sz="2000" b="1" dirty="0" err="1">
                <a:solidFill>
                  <a:srgbClr val="2D2DB9">
                    <a:lumMod val="75000"/>
                  </a:srgbClr>
                </a:solidFill>
                <a:latin typeface="Arial"/>
              </a:rPr>
              <a:t>cuff</a:t>
            </a:r>
            <a:r>
              <a:rPr lang="tr-TR" sz="2000" b="1" dirty="0">
                <a:solidFill>
                  <a:srgbClr val="2D2DB9">
                    <a:lumMod val="75000"/>
                  </a:srgbClr>
                </a:solidFill>
                <a:latin typeface="Arial"/>
              </a:rPr>
              <a:t> </a:t>
            </a:r>
            <a:r>
              <a:rPr lang="tr-TR" sz="2000" b="1" dirty="0" err="1">
                <a:solidFill>
                  <a:srgbClr val="2D2DB9">
                    <a:lumMod val="75000"/>
                  </a:srgbClr>
                </a:solidFill>
                <a:latin typeface="Arial"/>
              </a:rPr>
              <a:t>tears</a:t>
            </a:r>
            <a:r>
              <a:rPr lang="tr-TR" sz="2000" b="1" dirty="0">
                <a:solidFill>
                  <a:srgbClr val="2D2DB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000" b="1" dirty="0">
                <a:solidFill>
                  <a:srgbClr val="2D2DB9">
                    <a:lumMod val="75000"/>
                  </a:srgbClr>
                </a:solidFill>
                <a:latin typeface="Arial"/>
              </a:rPr>
              <a:t>do not heal completely </a:t>
            </a:r>
            <a:r>
              <a:rPr lang="tr-TR" sz="2000" b="1" dirty="0" err="1">
                <a:solidFill>
                  <a:srgbClr val="2D2DB9">
                    <a:lumMod val="75000"/>
                  </a:srgbClr>
                </a:solidFill>
                <a:latin typeface="Arial"/>
              </a:rPr>
              <a:t>due</a:t>
            </a:r>
            <a:r>
              <a:rPr lang="tr-TR" sz="2000" b="1" dirty="0">
                <a:solidFill>
                  <a:srgbClr val="2D2DB9">
                    <a:lumMod val="75000"/>
                  </a:srgbClr>
                </a:solidFill>
                <a:latin typeface="Arial"/>
              </a:rPr>
              <a:t> </a:t>
            </a:r>
            <a:r>
              <a:rPr lang="tr-TR" sz="2000" b="1" dirty="0" err="1">
                <a:solidFill>
                  <a:srgbClr val="2D2DB9">
                    <a:lumMod val="75000"/>
                  </a:srgbClr>
                </a:solidFill>
                <a:latin typeface="Arial"/>
              </a:rPr>
              <a:t>to</a:t>
            </a:r>
            <a:r>
              <a:rPr lang="tr-TR" sz="2000" b="1" dirty="0">
                <a:solidFill>
                  <a:srgbClr val="2D2DB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000" b="1" dirty="0">
                <a:solidFill>
                  <a:srgbClr val="2D2DB9">
                    <a:lumMod val="75000"/>
                  </a:srgbClr>
                </a:solidFill>
                <a:latin typeface="Arial"/>
              </a:rPr>
              <a:t>the</a:t>
            </a:r>
            <a:r>
              <a:rPr lang="tr-TR" sz="2000" b="1" dirty="0">
                <a:solidFill>
                  <a:srgbClr val="2D2DB9">
                    <a:lumMod val="75000"/>
                  </a:srgbClr>
                </a:solidFill>
                <a:latin typeface="Arial"/>
              </a:rPr>
              <a:t>ir</a:t>
            </a:r>
            <a:r>
              <a:rPr lang="en-US" sz="2000" b="1" dirty="0">
                <a:solidFill>
                  <a:srgbClr val="2D2DB9">
                    <a:lumMod val="75000"/>
                  </a:srgbClr>
                </a:solidFill>
                <a:latin typeface="Arial"/>
              </a:rPr>
              <a:t> complex anatomy and extended range of motion of the shoulder joint</a:t>
            </a:r>
            <a:r>
              <a:rPr lang="tr-TR" sz="2000" b="1" dirty="0">
                <a:solidFill>
                  <a:srgbClr val="2D2DB9">
                    <a:lumMod val="75000"/>
                  </a:srgbClr>
                </a:solidFill>
                <a:latin typeface="Arial"/>
              </a:rPr>
              <a:t> </a:t>
            </a:r>
            <a:r>
              <a:rPr lang="tr-TR" sz="1600" b="1" i="1" dirty="0">
                <a:solidFill>
                  <a:srgbClr val="2D2DB9">
                    <a:lumMod val="60000"/>
                    <a:lumOff val="40000"/>
                  </a:srgbClr>
                </a:solidFill>
                <a:latin typeface="Arial"/>
              </a:rPr>
              <a:t>(Frank et al., 1997)</a:t>
            </a:r>
            <a:endParaRPr lang="en-US" sz="1600" b="1" i="1" kern="0" dirty="0">
              <a:solidFill>
                <a:srgbClr val="2D2DB9">
                  <a:lumMod val="60000"/>
                  <a:lumOff val="40000"/>
                </a:srgbClr>
              </a:solidFill>
              <a:latin typeface="Arial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46750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433166" y="228600"/>
            <a:ext cx="62776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Study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Objectives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Hypothesis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228600" y="1265128"/>
            <a:ext cx="8534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3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Hypothesis</a:t>
            </a:r>
            <a:r>
              <a:rPr lang="tr-TR" sz="23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</a:p>
          <a:p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graded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PCL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scaffold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incorporated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with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bioactive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agents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(TGF-</a:t>
            </a:r>
            <a:r>
              <a:rPr lang="el-G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β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3, CTGF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and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nHA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) can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regulate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the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stem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cells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in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terms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of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differentiation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to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form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native-like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interface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tissue</a:t>
            </a:r>
            <a:endParaRPr lang="tr-TR" sz="23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228600" y="3352800"/>
            <a:ext cx="8534400" cy="2923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3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Objectives</a:t>
            </a:r>
            <a:r>
              <a:rPr lang="tr-TR" sz="23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  <a:endParaRPr lang="tr-TR" sz="23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457200" indent="-45720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Fabricate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PCL-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based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align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scaffolds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containing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</a:p>
          <a:p>
            <a:pPr marL="914400" lvl="1" indent="-457200">
              <a:buClr>
                <a:srgbClr val="FF9900"/>
              </a:buClr>
              <a:buFont typeface="Arial" panose="020B0604020202020204" pitchFamily="34" charset="0"/>
              <a:buChar char="–"/>
            </a:pP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nHA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where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concentrations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of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nHA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change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gradually</a:t>
            </a:r>
            <a:endParaRPr lang="tr-TR" sz="23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914400" lvl="1" indent="-457200">
              <a:buClr>
                <a:srgbClr val="FF9900"/>
              </a:buClr>
              <a:buFont typeface="Arial" panose="020B0604020202020204" pitchFamily="34" charset="0"/>
              <a:buChar char="–"/>
            </a:pP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TGF-</a:t>
            </a:r>
            <a:r>
              <a:rPr lang="el-G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β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3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and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CTGF</a:t>
            </a:r>
          </a:p>
          <a:p>
            <a:pPr marL="457200" indent="-45720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Characterize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these</a:t>
            </a:r>
            <a:r>
              <a:rPr lang="tr-TR" sz="23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scaffolds</a:t>
            </a:r>
            <a:endParaRPr lang="tr-TR" sz="2300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457200" indent="-45720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Perform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3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release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of TGF-</a:t>
            </a:r>
            <a:r>
              <a:rPr lang="el-GR" sz="23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β</a:t>
            </a: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3 and CTGF from nanofiber scaffolds</a:t>
            </a:r>
          </a:p>
          <a:p>
            <a:pPr marL="457200" indent="-45720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sz="23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Evaluate stem cell behavior on the scaffolds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76200" y="6596390"/>
            <a:ext cx="90124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PCL(</a:t>
            </a:r>
            <a:r>
              <a:rPr lang="tr-TR" sz="11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Polycaprolactone</a:t>
            </a:r>
            <a:r>
              <a:rPr lang="tr-TR" sz="11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), </a:t>
            </a:r>
            <a:r>
              <a:rPr lang="tr-TR" sz="1100" b="1" dirty="0">
                <a:solidFill>
                  <a:srgbClr val="3333CC">
                    <a:lumMod val="75000"/>
                  </a:srgbClr>
                </a:solidFill>
                <a:latin typeface="Arial"/>
              </a:rPr>
              <a:t>TGF-</a:t>
            </a:r>
            <a:r>
              <a:rPr lang="el-GR" sz="1100" b="1" dirty="0">
                <a:solidFill>
                  <a:srgbClr val="3333CC">
                    <a:lumMod val="75000"/>
                  </a:srgbClr>
                </a:solidFill>
                <a:latin typeface="Arial"/>
              </a:rPr>
              <a:t>β</a:t>
            </a:r>
            <a:r>
              <a:rPr lang="tr-TR" sz="1100" b="1" dirty="0">
                <a:solidFill>
                  <a:srgbClr val="3333CC">
                    <a:lumMod val="75000"/>
                  </a:srgbClr>
                </a:solidFill>
                <a:latin typeface="Arial"/>
              </a:rPr>
              <a:t>3(</a:t>
            </a:r>
            <a:r>
              <a:rPr lang="tr-TR" sz="1100" b="1" dirty="0" err="1">
                <a:solidFill>
                  <a:srgbClr val="3333CC">
                    <a:lumMod val="75000"/>
                  </a:srgbClr>
                </a:solidFill>
                <a:latin typeface="Arial"/>
              </a:rPr>
              <a:t>Transforming</a:t>
            </a:r>
            <a:r>
              <a:rPr lang="tr-TR" sz="1100" b="1" dirty="0">
                <a:solidFill>
                  <a:srgbClr val="3333CC">
                    <a:lumMod val="75000"/>
                  </a:srgbClr>
                </a:solidFill>
                <a:latin typeface="Arial"/>
              </a:rPr>
              <a:t> </a:t>
            </a:r>
            <a:r>
              <a:rPr lang="tr-TR" sz="1100" b="1" dirty="0" err="1">
                <a:solidFill>
                  <a:srgbClr val="3333CC">
                    <a:lumMod val="75000"/>
                  </a:srgbClr>
                </a:solidFill>
                <a:latin typeface="Arial"/>
              </a:rPr>
              <a:t>Growth</a:t>
            </a:r>
            <a:r>
              <a:rPr lang="tr-TR" sz="1100" b="1" dirty="0">
                <a:solidFill>
                  <a:srgbClr val="3333CC">
                    <a:lumMod val="75000"/>
                  </a:srgbClr>
                </a:solidFill>
                <a:latin typeface="Arial"/>
              </a:rPr>
              <a:t> </a:t>
            </a:r>
            <a:r>
              <a:rPr lang="tr-TR" sz="1100" b="1" dirty="0" err="1">
                <a:solidFill>
                  <a:srgbClr val="3333CC">
                    <a:lumMod val="75000"/>
                  </a:srgbClr>
                </a:solidFill>
                <a:latin typeface="Arial"/>
              </a:rPr>
              <a:t>Factor</a:t>
            </a:r>
            <a:r>
              <a:rPr lang="tr-TR" sz="1100" b="1" dirty="0">
                <a:solidFill>
                  <a:srgbClr val="3333CC">
                    <a:lumMod val="75000"/>
                  </a:srgbClr>
                </a:solidFill>
                <a:latin typeface="Arial"/>
              </a:rPr>
              <a:t>-</a:t>
            </a:r>
            <a:r>
              <a:rPr lang="el-GR" sz="1100" b="1" dirty="0">
                <a:solidFill>
                  <a:srgbClr val="3333CC">
                    <a:lumMod val="75000"/>
                  </a:srgbClr>
                </a:solidFill>
                <a:latin typeface="Arial"/>
              </a:rPr>
              <a:t>β</a:t>
            </a:r>
            <a:r>
              <a:rPr lang="tr-TR" sz="1100" b="1" dirty="0" smtClean="0">
                <a:solidFill>
                  <a:srgbClr val="3333CC">
                    <a:lumMod val="75000"/>
                  </a:srgbClr>
                </a:solidFill>
                <a:latin typeface="Arial"/>
              </a:rPr>
              <a:t>3, </a:t>
            </a:r>
            <a:r>
              <a:rPr lang="tr-TR" sz="1100" b="1" dirty="0">
                <a:solidFill>
                  <a:srgbClr val="3333CC">
                    <a:lumMod val="75000"/>
                  </a:srgbClr>
                </a:solidFill>
                <a:latin typeface="Arial"/>
              </a:rPr>
              <a:t>CTGF(</a:t>
            </a:r>
            <a:r>
              <a:rPr lang="tr-TR" sz="1100" b="1" dirty="0" err="1">
                <a:solidFill>
                  <a:srgbClr val="3333CC">
                    <a:lumMod val="75000"/>
                  </a:srgbClr>
                </a:solidFill>
                <a:latin typeface="Arial"/>
              </a:rPr>
              <a:t>Connective</a:t>
            </a:r>
            <a:r>
              <a:rPr lang="tr-TR" sz="1100" b="1" dirty="0">
                <a:solidFill>
                  <a:srgbClr val="3333CC">
                    <a:lumMod val="75000"/>
                  </a:srgbClr>
                </a:solidFill>
                <a:latin typeface="Arial"/>
              </a:rPr>
              <a:t> </a:t>
            </a:r>
            <a:r>
              <a:rPr lang="tr-TR" sz="1100" b="1" dirty="0" err="1">
                <a:solidFill>
                  <a:srgbClr val="3333CC">
                    <a:lumMod val="75000"/>
                  </a:srgbClr>
                </a:solidFill>
                <a:latin typeface="Arial"/>
              </a:rPr>
              <a:t>Tissue</a:t>
            </a:r>
            <a:r>
              <a:rPr lang="tr-TR" sz="1100" b="1" dirty="0">
                <a:solidFill>
                  <a:srgbClr val="3333CC">
                    <a:lumMod val="75000"/>
                  </a:srgbClr>
                </a:solidFill>
                <a:latin typeface="Arial"/>
              </a:rPr>
              <a:t> </a:t>
            </a:r>
            <a:r>
              <a:rPr lang="tr-TR" sz="1100" b="1" dirty="0" err="1">
                <a:solidFill>
                  <a:srgbClr val="3333CC">
                    <a:lumMod val="75000"/>
                  </a:srgbClr>
                </a:solidFill>
                <a:latin typeface="Arial"/>
              </a:rPr>
              <a:t>Growth</a:t>
            </a:r>
            <a:r>
              <a:rPr lang="tr-TR" sz="1100" b="1" dirty="0">
                <a:solidFill>
                  <a:srgbClr val="3333CC">
                    <a:lumMod val="75000"/>
                  </a:srgbClr>
                </a:solidFill>
                <a:latin typeface="Arial"/>
              </a:rPr>
              <a:t> </a:t>
            </a:r>
            <a:r>
              <a:rPr lang="tr-TR" sz="1100" b="1" dirty="0" err="1" smtClean="0">
                <a:solidFill>
                  <a:srgbClr val="3333CC">
                    <a:lumMod val="75000"/>
                  </a:srgbClr>
                </a:solidFill>
                <a:latin typeface="Arial"/>
              </a:rPr>
              <a:t>Factor</a:t>
            </a:r>
            <a:r>
              <a:rPr lang="tr-TR" sz="1100" b="1" dirty="0" smtClean="0">
                <a:solidFill>
                  <a:srgbClr val="3333CC">
                    <a:lumMod val="75000"/>
                  </a:srgbClr>
                </a:solidFill>
                <a:latin typeface="Arial"/>
              </a:rPr>
              <a:t>), </a:t>
            </a:r>
            <a:r>
              <a:rPr lang="tr-TR" sz="11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nHA</a:t>
            </a:r>
            <a:r>
              <a:rPr lang="tr-TR" sz="11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(</a:t>
            </a:r>
            <a:r>
              <a:rPr lang="tr-TR" sz="11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nanoHyrdoxyapatite</a:t>
            </a:r>
            <a:r>
              <a:rPr lang="tr-TR" sz="11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)</a:t>
            </a:r>
            <a:endParaRPr lang="tr-TR" sz="11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5416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213814" y="228600"/>
            <a:ext cx="47164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Rationale for ingredients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304800" y="2133600"/>
            <a:ext cx="8534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b="1" dirty="0" smtClean="0">
                <a:solidFill>
                  <a:srgbClr val="FF9900"/>
                </a:solidFill>
                <a:latin typeface="+mn-lt"/>
              </a:rPr>
              <a:t>TGF-</a:t>
            </a:r>
            <a:r>
              <a:rPr lang="el-GR" b="1" dirty="0" smtClean="0">
                <a:solidFill>
                  <a:srgbClr val="FF9900"/>
                </a:solidFill>
                <a:latin typeface="+mn-lt"/>
              </a:rPr>
              <a:t>β</a:t>
            </a:r>
            <a:r>
              <a:rPr lang="tr-TR" b="1" dirty="0" smtClean="0">
                <a:solidFill>
                  <a:srgbClr val="FF9900"/>
                </a:solidFill>
                <a:latin typeface="+mn-lt"/>
              </a:rPr>
              <a:t>3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was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found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to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be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upregulated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during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TB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insertion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development</a:t>
            </a:r>
            <a:endParaRPr lang="tr-TR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b="1" dirty="0" smtClean="0">
                <a:solidFill>
                  <a:srgbClr val="FF9900"/>
                </a:solidFill>
                <a:latin typeface="+mn-lt"/>
              </a:rPr>
              <a:t>CTGF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was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shown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to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be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sufficient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to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differentiate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mesenchymal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stem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cells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into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tendon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specific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cells</a:t>
            </a:r>
            <a:endParaRPr lang="tr-TR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b="1" dirty="0" err="1" smtClean="0">
                <a:solidFill>
                  <a:srgbClr val="FF9900"/>
                </a:solidFill>
                <a:latin typeface="+mn-lt"/>
              </a:rPr>
              <a:t>nHA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is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the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major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mineral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component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of bone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tissue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endParaRPr lang="tr-TR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8631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406188" y="228600"/>
            <a:ext cx="43316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Materials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Methods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04800" y="1143000"/>
            <a:ext cx="8534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Solution </a:t>
            </a:r>
            <a:r>
              <a:rPr lang="tr-TR" sz="2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Preparation</a:t>
            </a:r>
            <a:endParaRPr lang="tr-TR" sz="2000" b="1" dirty="0" smtClean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>
              <a:buClr>
                <a:srgbClr val="FF9900"/>
              </a:buClr>
              <a:buSzPct val="120000"/>
            </a:pPr>
            <a:endParaRPr lang="tr-TR" sz="2000" b="1" dirty="0">
              <a:solidFill>
                <a:srgbClr val="FF9900"/>
              </a:solidFill>
              <a:latin typeface="+mn-lt"/>
            </a:endParaRPr>
          </a:p>
          <a:p>
            <a:pPr marL="803275">
              <a:buClr>
                <a:srgbClr val="FF9900"/>
              </a:buClr>
              <a:buSzPct val="120000"/>
            </a:pPr>
            <a:r>
              <a:rPr lang="tr-TR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PCL</a:t>
            </a:r>
            <a:endParaRPr lang="tr-TR" sz="1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800100" lvl="1" indent="-342900">
              <a:buClr>
                <a:srgbClr val="FF9900"/>
              </a:buClr>
              <a:buSzPct val="120000"/>
              <a:buFont typeface="Arial" panose="020B0604020202020204" pitchFamily="34" charset="0"/>
              <a:buChar char="−"/>
            </a:pP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20% PCL (1g/5mL,Sigma, </a:t>
            </a:r>
            <a:r>
              <a:rPr lang="tr-TR" sz="1800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M</a:t>
            </a:r>
            <a:r>
              <a:rPr lang="tr-TR" sz="1800" b="1" baseline="-25000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w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80.000)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solution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was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prepared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by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using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DMF/DCM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with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the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volume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ratio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of 3:2 (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vortex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overnight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)</a:t>
            </a:r>
          </a:p>
          <a:p>
            <a:pPr marL="800100" lvl="1" indent="-342900">
              <a:buClr>
                <a:srgbClr val="FF9900"/>
              </a:buClr>
              <a:buSzPct val="120000"/>
              <a:buFont typeface="Wingdings" panose="05000000000000000000" pitchFamily="2" charset="2"/>
              <a:buChar char="ü"/>
            </a:pPr>
            <a:endParaRPr lang="tr-TR" sz="1800" b="1" kern="0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0" lvl="1">
              <a:buClr>
                <a:srgbClr val="FF9900"/>
              </a:buClr>
              <a:buSzPct val="120000"/>
            </a:pPr>
            <a:r>
              <a:rPr lang="tr-TR" sz="1800" b="1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          </a:t>
            </a:r>
            <a:r>
              <a:rPr lang="tr-TR" sz="1800" b="1" kern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PCL/</a:t>
            </a:r>
            <a:r>
              <a:rPr lang="tr-TR" sz="1800" b="1" kern="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nHA</a:t>
            </a:r>
            <a:r>
              <a:rPr lang="tr-TR" sz="18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  <a:p>
            <a:pPr marL="742950" lvl="2" indent="-285750">
              <a:buClr>
                <a:srgbClr val="FF9900"/>
              </a:buClr>
              <a:buSzPct val="120000"/>
              <a:buFont typeface="Arial" panose="020B0604020202020204" pitchFamily="34" charset="0"/>
              <a:buChar char="–"/>
            </a:pP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20%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nHA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(0.2g/5mL,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Sigma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)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first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dissolved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in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little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amount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of DMF (1h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sonication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),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then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added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to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PCL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solution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(1h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sonication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1h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vortex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)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304800" y="3616166"/>
            <a:ext cx="87630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endParaRPr lang="tr-TR" sz="2000" b="1" kern="0" dirty="0" smtClean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0" lvl="2"/>
            <a:r>
              <a:rPr lang="tr-TR" sz="1800" b="1" kern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      PCL/BSA/TGF-</a:t>
            </a:r>
            <a:r>
              <a:rPr lang="el-GR" sz="1800" b="1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β</a:t>
            </a:r>
            <a:r>
              <a:rPr lang="tr-TR" sz="1800" b="1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 </a:t>
            </a:r>
          </a:p>
          <a:p>
            <a:pPr marL="742950" lvl="3" indent="-285750">
              <a:buClr>
                <a:srgbClr val="FF9900"/>
              </a:buClr>
              <a:buFont typeface="Arial" panose="020B0604020202020204" pitchFamily="34" charset="0"/>
              <a:buChar char="–"/>
            </a:pPr>
            <a:r>
              <a:rPr lang="en-US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10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%</a:t>
            </a:r>
            <a:r>
              <a:rPr lang="en-US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1800" b="1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BSA </a:t>
            </a:r>
            <a:r>
              <a:rPr lang="en-US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(Sigma) added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to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20</a:t>
            </a:r>
            <a:r>
              <a:rPr lang="tr-TR" sz="1800" b="1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% PCL </a:t>
            </a:r>
            <a:r>
              <a:rPr lang="tr-TR" sz="1800" b="1" kern="0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solution</a:t>
            </a:r>
            <a:r>
              <a:rPr lang="tr-TR" sz="1800" b="1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(1h </a:t>
            </a:r>
            <a:r>
              <a:rPr lang="tr-TR" sz="1800" b="1" kern="0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vortex</a:t>
            </a:r>
            <a:r>
              <a:rPr lang="tr-TR" sz="1800" b="1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)</a:t>
            </a:r>
          </a:p>
          <a:p>
            <a:pPr marL="742950" lvl="3" indent="-285750">
              <a:buClr>
                <a:srgbClr val="FF9900"/>
              </a:buClr>
              <a:buFont typeface="Arial" panose="020B0604020202020204" pitchFamily="34" charset="0"/>
              <a:buChar char="–"/>
            </a:pPr>
            <a:r>
              <a:rPr lang="tr-TR" sz="1800" b="1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40 µL TGF-</a:t>
            </a:r>
            <a:r>
              <a:rPr lang="el-GR" sz="1800" b="1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β</a:t>
            </a:r>
            <a:r>
              <a:rPr lang="tr-TR" sz="1800" b="1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3 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(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RayBiotech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Inc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.)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added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(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1h </a:t>
            </a:r>
            <a:r>
              <a:rPr lang="tr-TR" sz="1800" b="1" kern="0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vortex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)</a:t>
            </a:r>
          </a:p>
          <a:p>
            <a:pPr marL="457200" lvl="3">
              <a:buClr>
                <a:srgbClr val="FF9900"/>
              </a:buClr>
            </a:pPr>
            <a:r>
              <a:rPr lang="tr-TR" sz="1800" b="1" kern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</a:t>
            </a:r>
          </a:p>
          <a:p>
            <a:pPr marL="457200" lvl="3">
              <a:buClr>
                <a:srgbClr val="FF9900"/>
              </a:buClr>
            </a:pPr>
            <a:r>
              <a:rPr lang="tr-TR" sz="1800" b="1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1800" b="1" kern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PCL/BSA/CTGF </a:t>
            </a:r>
            <a:endParaRPr lang="tr-TR" sz="1800" b="1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742950" lvl="3" indent="-285750">
              <a:buClr>
                <a:srgbClr val="FF9900"/>
              </a:buClr>
              <a:buFont typeface="Arial" panose="020B0604020202020204" pitchFamily="34" charset="0"/>
              <a:buChar char="–"/>
            </a:pP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10% BSA (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Sigma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)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added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to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20% PCL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solution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(1h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vortex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)</a:t>
            </a:r>
            <a:endParaRPr lang="tr-TR" sz="1800" b="1" kern="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742950" lvl="3" indent="-285750">
              <a:buClr>
                <a:srgbClr val="FF9900"/>
              </a:buClr>
              <a:buFont typeface="Arial" panose="020B0604020202020204" pitchFamily="34" charset="0"/>
              <a:buChar char="–"/>
            </a:pPr>
            <a:r>
              <a:rPr lang="tr-TR" sz="1800" b="1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40 µL 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CTGF (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RayBiotech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Inc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.)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added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(1 h </a:t>
            </a:r>
            <a:r>
              <a:rPr lang="tr-TR" sz="1800" b="1" kern="0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vortex</a:t>
            </a:r>
            <a:r>
              <a:rPr lang="tr-TR" sz="1800" b="1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)</a:t>
            </a:r>
          </a:p>
          <a:p>
            <a:pPr marL="342900" indent="-342900">
              <a:buClr>
                <a:srgbClr val="FF9900"/>
              </a:buClr>
              <a:buFont typeface="Arial" panose="020B0604020202020204" pitchFamily="34" charset="0"/>
              <a:buChar char="–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5416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2406188" y="228600"/>
            <a:ext cx="43316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Materials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Methods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292321" y="1054894"/>
            <a:ext cx="854687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PCL/nHA Graded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PCL/TGFβ3 and PCL/CTGF Uniform Scaffold Fabrication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000" dirty="0" smtClean="0">
              <a:solidFill>
                <a:srgbClr val="FF9900"/>
              </a:solidFill>
              <a:latin typeface="+mn-lt"/>
            </a:endParaRPr>
          </a:p>
          <a:p>
            <a:pPr marL="800100" lvl="1" indent="-342900">
              <a:buClr>
                <a:srgbClr val="FF9900"/>
              </a:buClr>
              <a:buFont typeface="Arial" panose="020B0604020202020204" pitchFamily="34" charset="0"/>
              <a:buChar char="−"/>
            </a:pPr>
            <a:r>
              <a:rPr lang="en-US" sz="1800" b="1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Scaffolds were fabricated by </a:t>
            </a:r>
            <a:r>
              <a:rPr lang="tr-TR" sz="1800" b="1" kern="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multijet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electrospinning</a:t>
            </a:r>
            <a:r>
              <a:rPr lang="tr-TR" sz="1800" b="1" kern="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of prepared solutions. Aligned fibers were obtained by using a rotating drum as the collector.</a:t>
            </a:r>
            <a:endParaRPr lang="tr-TR" sz="1800" dirty="0">
              <a:solidFill>
                <a:schemeClr val="accent6">
                  <a:lumMod val="60000"/>
                  <a:lumOff val="40000"/>
                </a:schemeClr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759075"/>
            <a:ext cx="3676650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Metin kutusu 27"/>
          <p:cNvSpPr txBox="1"/>
          <p:nvPr/>
        </p:nvSpPr>
        <p:spPr>
          <a:xfrm>
            <a:off x="5181600" y="4734342"/>
            <a:ext cx="365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8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Groups</a:t>
            </a:r>
            <a:endParaRPr lang="tr-TR" sz="1800" b="1" dirty="0" smtClean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20%PCL/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nHA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20% PCL / 10% BSA / TGF-</a:t>
            </a:r>
            <a:r>
              <a:rPr lang="el-G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β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3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20</a:t>
            </a:r>
            <a:r>
              <a:rPr lang="tr-TR" sz="18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% PCL / 10% BSA 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/</a:t>
            </a:r>
            <a:r>
              <a:rPr lang="tr-TR" sz="18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CTGF   </a:t>
            </a:r>
            <a:endParaRPr lang="tr-TR" sz="18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dirty="0"/>
          </a:p>
        </p:txBody>
      </p:sp>
      <p:graphicFrame>
        <p:nvGraphicFramePr>
          <p:cNvPr id="29" name="Tablo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621626"/>
              </p:ext>
            </p:extLst>
          </p:nvPr>
        </p:nvGraphicFramePr>
        <p:xfrm>
          <a:off x="609600" y="4289851"/>
          <a:ext cx="4152900" cy="2339549"/>
        </p:xfrm>
        <a:graphic>
          <a:graphicData uri="http://schemas.openxmlformats.org/drawingml/2006/table">
            <a:tbl>
              <a:tblPr>
                <a:tableStyleId>{72833802-FEF1-4C79-8D5D-14CF1EAF98D9}</a:tableStyleId>
              </a:tblPr>
              <a:tblGrid>
                <a:gridCol w="1384300"/>
                <a:gridCol w="1384300"/>
                <a:gridCol w="1384300"/>
              </a:tblGrid>
              <a:tr h="245533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PCL-</a:t>
                      </a:r>
                      <a:r>
                        <a:rPr lang="tr-TR" sz="1200" b="1" u="none" strike="noStrike" dirty="0" err="1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only</a:t>
                      </a:r>
                      <a:r>
                        <a:rPr lang="tr-TR" sz="1200" b="1" u="none" strike="noStrike" dirty="0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(</a:t>
                      </a:r>
                      <a:r>
                        <a:rPr lang="tr-TR" sz="1200" b="1" u="none" strike="noStrike" dirty="0" err="1" smtClean="0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mL</a:t>
                      </a:r>
                      <a:r>
                        <a:rPr lang="tr-TR" sz="1200" b="1" u="none" strike="noStrike" dirty="0" smtClean="0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/h)</a:t>
                      </a:r>
                      <a:endParaRPr lang="tr-TR" sz="1200" b="1" i="0" u="none" strike="noStrike" dirty="0">
                        <a:ln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PCL-</a:t>
                      </a:r>
                      <a:r>
                        <a:rPr lang="tr-TR" sz="1200" b="1" u="none" strike="noStrike" dirty="0" err="1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nHA</a:t>
                      </a:r>
                      <a:r>
                        <a:rPr lang="tr-TR" sz="1200" b="1" u="none" strike="noStrike" dirty="0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(</a:t>
                      </a:r>
                      <a:r>
                        <a:rPr lang="tr-TR" sz="1200" b="1" u="none" strike="noStrike" dirty="0" err="1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mL</a:t>
                      </a:r>
                      <a:r>
                        <a:rPr lang="tr-TR" sz="1200" b="1" u="none" strike="noStrike" dirty="0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/h)</a:t>
                      </a:r>
                      <a:endParaRPr lang="tr-TR" sz="1200" b="1" i="0" u="none" strike="noStrike" dirty="0">
                        <a:ln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Total </a:t>
                      </a:r>
                      <a:r>
                        <a:rPr lang="tr-TR" sz="1200" b="1" u="none" strike="noStrike" dirty="0" err="1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Flow</a:t>
                      </a:r>
                      <a:r>
                        <a:rPr lang="tr-TR" sz="1200" b="1" u="none" strike="noStrike" dirty="0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rate (</a:t>
                      </a:r>
                      <a:r>
                        <a:rPr lang="tr-TR" sz="1200" b="1" u="none" strike="noStrike" dirty="0" err="1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mL</a:t>
                      </a:r>
                      <a:r>
                        <a:rPr lang="tr-TR" sz="1200" b="1" u="none" strike="noStrike" dirty="0">
                          <a:ln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/h)</a:t>
                      </a:r>
                      <a:endParaRPr lang="tr-TR" sz="1200" b="1" i="0" u="none" strike="noStrike" dirty="0">
                        <a:ln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33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1.00</a:t>
                      </a:r>
                      <a:endParaRPr lang="tr-TR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0.00</a:t>
                      </a:r>
                      <a:endParaRPr lang="tr-TR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1.00</a:t>
                      </a:r>
                      <a:endParaRPr lang="tr-TR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33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0.86</a:t>
                      </a:r>
                      <a:endParaRPr lang="tr-TR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0.14</a:t>
                      </a:r>
                      <a:endParaRPr lang="tr-TR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1.00</a:t>
                      </a:r>
                      <a:endParaRPr lang="tr-TR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33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0.72</a:t>
                      </a:r>
                      <a:endParaRPr lang="tr-TR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0.28</a:t>
                      </a:r>
                      <a:endParaRPr lang="tr-TR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1.00</a:t>
                      </a:r>
                      <a:endParaRPr lang="tr-TR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33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0.58</a:t>
                      </a:r>
                      <a:endParaRPr lang="tr-TR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0.42</a:t>
                      </a:r>
                      <a:endParaRPr lang="tr-TR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1.00</a:t>
                      </a:r>
                      <a:endParaRPr lang="tr-TR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33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0.44</a:t>
                      </a:r>
                      <a:endParaRPr lang="tr-TR" sz="1200" b="0" i="0" u="none" strike="noStrike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0.56</a:t>
                      </a:r>
                      <a:endParaRPr lang="tr-TR" sz="1200" b="0" i="0" u="none" strike="noStrike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1.00</a:t>
                      </a:r>
                      <a:endParaRPr lang="tr-TR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33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0.30</a:t>
                      </a:r>
                      <a:endParaRPr lang="tr-TR" sz="1200" b="0" i="0" u="none" strike="noStrike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0.7</a:t>
                      </a:r>
                      <a:endParaRPr lang="tr-TR" sz="1200" b="0" i="0" u="none" strike="noStrike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1.00</a:t>
                      </a:r>
                      <a:endParaRPr lang="tr-TR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33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0.16</a:t>
                      </a:r>
                      <a:endParaRPr lang="tr-TR" sz="1200" b="0" i="0" u="none" strike="noStrike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0.84</a:t>
                      </a:r>
                      <a:endParaRPr lang="tr-TR" sz="1200" b="0" i="0" u="none" strike="noStrike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1.00</a:t>
                      </a:r>
                      <a:endParaRPr lang="tr-TR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33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0.00</a:t>
                      </a:r>
                      <a:endParaRPr lang="tr-TR" sz="1200" b="0" i="0" u="none" strike="noStrike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1.00</a:t>
                      </a:r>
                      <a:endParaRPr lang="tr-TR" sz="1200" b="0" i="0" u="none" strike="noStrike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1.00</a:t>
                      </a:r>
                      <a:endParaRPr lang="tr-TR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591196"/>
            <a:ext cx="3810000" cy="183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416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2406188" y="228600"/>
            <a:ext cx="43316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Materials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Methods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533400" y="1447800"/>
            <a:ext cx="8001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18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Scaffold</a:t>
            </a:r>
            <a:r>
              <a:rPr lang="tr-TR" sz="18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18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Characterization</a:t>
            </a:r>
            <a:endParaRPr lang="tr-TR" sz="1800" b="1" dirty="0" smtClean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1800" b="1" dirty="0" smtClean="0">
              <a:solidFill>
                <a:srgbClr val="FF9900"/>
              </a:solidFill>
              <a:latin typeface="+mn-lt"/>
            </a:endParaRPr>
          </a:p>
          <a:p>
            <a:pPr marL="800100" lvl="1" indent="-342900">
              <a:buClr>
                <a:srgbClr val="FF9900"/>
              </a:buClr>
              <a:buSzPct val="120000"/>
              <a:buFont typeface="Arial" panose="020B0604020202020204" pitchFamily="34" charset="0"/>
              <a:buChar char="–"/>
            </a:pP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Fiber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Diameter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(SEM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and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ImageJ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n=3)</a:t>
            </a:r>
          </a:p>
          <a:p>
            <a:pPr marL="800100" lvl="1" indent="-342900">
              <a:buClr>
                <a:srgbClr val="FF9900"/>
              </a:buClr>
              <a:buSzPct val="120000"/>
              <a:buFont typeface="Arial" panose="020B0604020202020204" pitchFamily="34" charset="0"/>
              <a:buChar char="–"/>
            </a:pP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Pore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size (SEM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and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ImageJ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n=3)</a:t>
            </a:r>
          </a:p>
          <a:p>
            <a:pPr marL="800100" lvl="1" indent="-342900">
              <a:buClr>
                <a:srgbClr val="FF9900"/>
              </a:buClr>
              <a:buSzPct val="120000"/>
              <a:buFont typeface="Arial" panose="020B0604020202020204" pitchFamily="34" charset="0"/>
              <a:buChar char="–"/>
            </a:pP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Particle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size (SEM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and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ImageJ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n=3)</a:t>
            </a:r>
          </a:p>
          <a:p>
            <a:pPr marL="800100" lvl="1" indent="-342900">
              <a:buClr>
                <a:srgbClr val="FF9900"/>
              </a:buClr>
              <a:buSzPct val="120000"/>
              <a:buFont typeface="Arial" panose="020B0604020202020204" pitchFamily="34" charset="0"/>
              <a:buChar char="–"/>
            </a:pP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Thermogravimetric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Analyses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(TGA, n=3)</a:t>
            </a:r>
            <a:endParaRPr lang="tr-TR" sz="1800" b="1" dirty="0" smtClean="0">
              <a:solidFill>
                <a:srgbClr val="FF0000"/>
              </a:solidFill>
              <a:latin typeface="+mn-lt"/>
            </a:endParaRPr>
          </a:p>
          <a:p>
            <a:pPr marL="800100" lvl="1" indent="-342900">
              <a:buClr>
                <a:srgbClr val="FF9900"/>
              </a:buClr>
              <a:buSzPct val="120000"/>
              <a:buFont typeface="Arial" panose="020B0604020202020204" pitchFamily="34" charset="0"/>
              <a:buChar char="–"/>
            </a:pP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Mechanical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properties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at 5 mm/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min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(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Instron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n=3)</a:t>
            </a:r>
          </a:p>
          <a:p>
            <a:pPr marL="800100" lvl="1" indent="-342900">
              <a:buClr>
                <a:srgbClr val="FF9900"/>
              </a:buClr>
              <a:buSzPct val="120000"/>
              <a:buFont typeface="Arial" panose="020B0604020202020204" pitchFamily="34" charset="0"/>
              <a:buChar char="–"/>
            </a:pP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Release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study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(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Raybiotech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n=3)</a:t>
            </a:r>
          </a:p>
          <a:p>
            <a:pPr marL="800100" lvl="1" indent="-342900">
              <a:buClr>
                <a:srgbClr val="FF9900"/>
              </a:buClr>
              <a:buSzPct val="120000"/>
              <a:buFont typeface="Arial" panose="020B0604020202020204" pitchFamily="34" charset="0"/>
              <a:buChar char="–"/>
            </a:pP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EDS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spectrum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(SEM)</a:t>
            </a:r>
            <a:endParaRPr lang="tr-TR" sz="18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533401" y="4189274"/>
            <a:ext cx="8001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18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TGF-</a:t>
            </a:r>
            <a:r>
              <a:rPr lang="el-GR" sz="18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β</a:t>
            </a:r>
            <a:r>
              <a:rPr lang="tr-TR" sz="18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 </a:t>
            </a:r>
            <a:r>
              <a:rPr lang="tr-TR" sz="18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and</a:t>
            </a:r>
            <a:r>
              <a:rPr lang="tr-TR" sz="18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CTGF </a:t>
            </a:r>
            <a:r>
              <a:rPr lang="tr-TR" sz="18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Release</a:t>
            </a:r>
            <a:r>
              <a:rPr lang="tr-TR" sz="18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18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Study</a:t>
            </a:r>
            <a:endParaRPr lang="tr-TR" sz="1800" b="1" dirty="0" smtClean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tr-TR" sz="1800" b="1" dirty="0" smtClean="0">
              <a:solidFill>
                <a:srgbClr val="FF9900"/>
              </a:solidFill>
              <a:latin typeface="+mn-lt"/>
            </a:endParaRPr>
          </a:p>
          <a:p>
            <a:pPr marL="800100" lvl="1" indent="-342900">
              <a:buClr>
                <a:srgbClr val="FF9900"/>
              </a:buClr>
              <a:buSzPct val="120000"/>
              <a:buFont typeface="Arial" panose="020B0604020202020204" pitchFamily="34" charset="0"/>
              <a:buChar char="–"/>
            </a:pP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1x1 cm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scaffolds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were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immersed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in 1.5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mL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PBS (n=3)</a:t>
            </a:r>
          </a:p>
          <a:p>
            <a:pPr marL="800100" lvl="1" indent="-342900">
              <a:buClr>
                <a:srgbClr val="FF9900"/>
              </a:buClr>
              <a:buSzPct val="120000"/>
              <a:buFont typeface="Arial" panose="020B0604020202020204" pitchFamily="34" charset="0"/>
              <a:buChar char="–"/>
            </a:pP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PBS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samples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were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collected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in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Days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3, 7, 14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and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28</a:t>
            </a:r>
          </a:p>
          <a:p>
            <a:pPr marL="800100" lvl="1" indent="-342900">
              <a:buClr>
                <a:srgbClr val="FF9900"/>
              </a:buClr>
              <a:buSzPct val="120000"/>
              <a:buFont typeface="Arial" panose="020B0604020202020204" pitchFamily="34" charset="0"/>
              <a:buChar char="–"/>
            </a:pP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TGF-</a:t>
            </a:r>
            <a:r>
              <a:rPr lang="el-G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β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3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and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CTGF ELISA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tests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were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performed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(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Thermo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S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cientific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).</a:t>
            </a:r>
            <a:endParaRPr lang="tr-TR" sz="18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5416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5067558" y="3685400"/>
            <a:ext cx="2965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Diameter</a:t>
            </a:r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distribution</a:t>
            </a:r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of </a:t>
            </a:r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nHA-rich</a:t>
            </a:r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side</a:t>
            </a:r>
            <a:endParaRPr lang="tr-TR" sz="12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1558145" y="3685401"/>
            <a:ext cx="2957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Diameter</a:t>
            </a:r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distribution</a:t>
            </a:r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of PCL-</a:t>
            </a:r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rich</a:t>
            </a:r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side</a:t>
            </a:r>
            <a:endParaRPr lang="tr-TR" sz="12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767067" y="228600"/>
            <a:ext cx="76099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PCL/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nHA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Scaffold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Diameter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Distribution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860" y="1096845"/>
            <a:ext cx="1447800" cy="1329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350" y="1109007"/>
            <a:ext cx="1471050" cy="1329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5307723" y="4572000"/>
            <a:ext cx="28103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nHA-rich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side</a:t>
            </a:r>
            <a:endParaRPr lang="tr-TR" sz="1800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Avg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: 459±241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nm</a:t>
            </a:r>
            <a:endParaRPr lang="tr-TR" sz="1800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endParaRPr lang="tr-TR" sz="1800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PCL-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rich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side</a:t>
            </a:r>
            <a:endParaRPr lang="tr-TR" sz="18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Avg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: 361±179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nm</a:t>
            </a:r>
            <a:endParaRPr lang="tr-TR" sz="1800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endParaRPr lang="tr-TR" sz="18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*p&lt;0.05</a:t>
            </a:r>
            <a:endParaRPr lang="tr-TR" sz="18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85" y="4178871"/>
            <a:ext cx="3782015" cy="247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66800"/>
            <a:ext cx="3860965" cy="2521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67" y="1054601"/>
            <a:ext cx="3869140" cy="2526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1373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722985" y="228600"/>
            <a:ext cx="76980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PCL/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nHA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Scaffold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Pore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Size Distribution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1600200" y="3581400"/>
            <a:ext cx="298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Pore</a:t>
            </a:r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size </a:t>
            </a:r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distribution</a:t>
            </a:r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of </a:t>
            </a:r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nHA-rich</a:t>
            </a:r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side</a:t>
            </a:r>
            <a:endParaRPr lang="tr-TR" sz="12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5257800" y="3581400"/>
            <a:ext cx="29770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Pore</a:t>
            </a:r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size </a:t>
            </a:r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distribution</a:t>
            </a:r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of PCL-</a:t>
            </a:r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rich</a:t>
            </a:r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side</a:t>
            </a:r>
            <a:endParaRPr lang="tr-TR" sz="12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1118592" y="6474372"/>
            <a:ext cx="37582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Pore</a:t>
            </a:r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size </a:t>
            </a:r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comparison</a:t>
            </a:r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of PCL </a:t>
            </a:r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and</a:t>
            </a:r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nHA-rich</a:t>
            </a:r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2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sides</a:t>
            </a:r>
            <a:endParaRPr lang="tr-TR" sz="12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95" y="3912763"/>
            <a:ext cx="4043149" cy="2640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09" y="1216323"/>
            <a:ext cx="3700691" cy="2416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216324"/>
            <a:ext cx="3700689" cy="2416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5715000" y="4724400"/>
            <a:ext cx="217982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nHA-rich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side</a:t>
            </a:r>
            <a:endParaRPr lang="tr-TR" sz="1800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Avg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: 2.86±0.51 µm</a:t>
            </a:r>
          </a:p>
          <a:p>
            <a:endParaRPr lang="tr-TR" sz="1800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PCL-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rich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side</a:t>
            </a:r>
            <a:endParaRPr lang="tr-TR" sz="1800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Avg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: 2.51±0.10 µm</a:t>
            </a:r>
            <a:endParaRPr lang="tr-TR" sz="18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2989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849101" y="0"/>
            <a:ext cx="54458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PCL/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nHA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Scaffold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</a:t>
            </a:r>
          </a:p>
          <a:p>
            <a:pPr algn="ctr"/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Thermogravimetric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Analyses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43075"/>
            <a:ext cx="6548700" cy="427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7232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95" y="1143000"/>
            <a:ext cx="3729755" cy="2435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 descr="C:\Users\user\Desktop\Cevat Hoca\Files for ASME Conference\Figure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70" y="4021963"/>
            <a:ext cx="8013860" cy="256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458470" y="0"/>
            <a:ext cx="82270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PCL/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nHA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Scaffold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Particle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Diameter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&amp; EDS </a:t>
            </a:r>
          </a:p>
          <a:p>
            <a:pPr algn="ctr"/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Analyses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5029201" y="1447800"/>
            <a:ext cx="35497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nHA</a:t>
            </a:r>
            <a:r>
              <a:rPr lang="tr-TR" sz="18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particles</a:t>
            </a:r>
            <a:r>
              <a:rPr lang="tr-TR" sz="18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are</a:t>
            </a:r>
            <a:r>
              <a:rPr lang="tr-TR" sz="18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bigger</a:t>
            </a:r>
            <a:r>
              <a:rPr lang="tr-TR" sz="18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than</a:t>
            </a:r>
            <a:r>
              <a:rPr lang="tr-TR" sz="18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≈ 100 </a:t>
            </a: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nm</a:t>
            </a:r>
            <a:endParaRPr lang="tr-TR" sz="1800" b="1" dirty="0" smtClean="0">
              <a:solidFill>
                <a:schemeClr val="accent2">
                  <a:lumMod val="75000"/>
                </a:schemeClr>
              </a:solidFill>
              <a:latin typeface="+mn-lt"/>
            </a:endParaRPr>
          </a:p>
          <a:p>
            <a:endParaRPr lang="tr-TR" sz="1800" b="1" dirty="0" smtClean="0">
              <a:solidFill>
                <a:schemeClr val="accent2">
                  <a:lumMod val="75000"/>
                </a:schemeClr>
              </a:solidFill>
              <a:latin typeface="+mn-lt"/>
            </a:endParaRPr>
          </a:p>
          <a:p>
            <a:pPr marL="285750" indent="-28575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nHA</a:t>
            </a:r>
            <a:r>
              <a:rPr lang="tr-TR" sz="18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particles</a:t>
            </a:r>
            <a:r>
              <a:rPr lang="tr-TR" sz="18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are</a:t>
            </a:r>
            <a:r>
              <a:rPr lang="tr-TR" sz="18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smaller</a:t>
            </a:r>
            <a:r>
              <a:rPr lang="tr-TR" sz="18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than</a:t>
            </a:r>
            <a:r>
              <a:rPr lang="tr-TR" sz="18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800 </a:t>
            </a: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nm</a:t>
            </a:r>
            <a:endParaRPr lang="tr-TR" sz="18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7" name="Dikdörtgen 6"/>
          <p:cNvSpPr/>
          <p:nvPr/>
        </p:nvSpPr>
        <p:spPr bwMode="auto">
          <a:xfrm>
            <a:off x="4191000" y="5943600"/>
            <a:ext cx="381000" cy="228600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Dikdörtgen 7"/>
          <p:cNvSpPr/>
          <p:nvPr/>
        </p:nvSpPr>
        <p:spPr bwMode="auto">
          <a:xfrm>
            <a:off x="5105400" y="5943600"/>
            <a:ext cx="381000" cy="228600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Dikdörtgen 8"/>
          <p:cNvSpPr/>
          <p:nvPr/>
        </p:nvSpPr>
        <p:spPr bwMode="auto">
          <a:xfrm>
            <a:off x="6934200" y="5867400"/>
            <a:ext cx="381000" cy="228600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Dikdörtgen 9"/>
          <p:cNvSpPr/>
          <p:nvPr/>
        </p:nvSpPr>
        <p:spPr bwMode="auto">
          <a:xfrm>
            <a:off x="7848600" y="5867400"/>
            <a:ext cx="381000" cy="228600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296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628403" y="228600"/>
            <a:ext cx="788722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PCL/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nHA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Scaffold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Mechanical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Properties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915290"/>
            <a:ext cx="4324627" cy="26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02" y="1143000"/>
            <a:ext cx="4495524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416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865726" y="0"/>
            <a:ext cx="74126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PCL/TGF-</a:t>
            </a:r>
            <a:r>
              <a:rPr lang="el-G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β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PCL/CTGF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Scaffolds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</a:t>
            </a:r>
          </a:p>
          <a:p>
            <a:pPr algn="ctr"/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Diameter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Distribution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1317747" y="38100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PCL/BSA/TGF-</a:t>
            </a:r>
            <a:r>
              <a:rPr lang="el-G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β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3</a:t>
            </a:r>
          </a:p>
          <a:p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Avg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: 334±386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nm</a:t>
            </a:r>
            <a:endParaRPr lang="tr-TR" sz="18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5562601" y="3869809"/>
            <a:ext cx="2715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PCL/BSA/CTGF</a:t>
            </a:r>
          </a:p>
          <a:p>
            <a:pPr algn="ctr"/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Avg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: 211±233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nm</a:t>
            </a:r>
            <a:endParaRPr lang="tr-TR" sz="18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24" y="1116983"/>
            <a:ext cx="4121462" cy="2693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30" y="1219201"/>
            <a:ext cx="4056560" cy="2650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219200"/>
            <a:ext cx="1234615" cy="113695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391" y="1219200"/>
            <a:ext cx="1234614" cy="1136955"/>
          </a:xfrm>
          <a:prstGeom prst="rect">
            <a:avLst/>
          </a:prstGeom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324" y="4546676"/>
            <a:ext cx="2667352" cy="226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1074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1078919" y="0"/>
            <a:ext cx="69862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PCL/TGF-</a:t>
            </a:r>
            <a:r>
              <a:rPr lang="el-G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β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PCL/CTGF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Scaffolds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  <a:p>
            <a:pPr algn="ctr"/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Release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Study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19" y="1179513"/>
            <a:ext cx="4025765" cy="2630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992" y="4114800"/>
            <a:ext cx="3848408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5248553" y="2125424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800" b="1" dirty="0" smtClean="0">
                <a:solidFill>
                  <a:srgbClr val="FF9900"/>
                </a:solidFill>
                <a:latin typeface="+mn-lt"/>
              </a:rPr>
              <a:t>CTGF </a:t>
            </a:r>
            <a:r>
              <a:rPr lang="tr-TR" sz="1800" b="1" dirty="0" err="1" smtClean="0">
                <a:solidFill>
                  <a:srgbClr val="FF9900"/>
                </a:solidFill>
                <a:latin typeface="+mn-lt"/>
              </a:rPr>
              <a:t>Cumulative</a:t>
            </a:r>
            <a:r>
              <a:rPr lang="tr-TR" sz="1800" b="1" dirty="0" smtClean="0">
                <a:solidFill>
                  <a:srgbClr val="FF9900"/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rgbClr val="FF9900"/>
                </a:solidFill>
                <a:latin typeface="+mn-lt"/>
              </a:rPr>
              <a:t>Release</a:t>
            </a:r>
            <a:endParaRPr lang="tr-TR" sz="1800" b="1" dirty="0" smtClean="0">
              <a:solidFill>
                <a:srgbClr val="FF9900"/>
              </a:solidFill>
              <a:latin typeface="+mn-lt"/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1068208" y="5040868"/>
            <a:ext cx="323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800" b="1" dirty="0" smtClean="0">
                <a:solidFill>
                  <a:srgbClr val="FF9900"/>
                </a:solidFill>
                <a:latin typeface="+mn-lt"/>
              </a:rPr>
              <a:t>TGF-</a:t>
            </a:r>
            <a:r>
              <a:rPr lang="el-GR" sz="1800" b="1" dirty="0" smtClean="0">
                <a:solidFill>
                  <a:srgbClr val="FF9900"/>
                </a:solidFill>
                <a:latin typeface="+mn-lt"/>
              </a:rPr>
              <a:t>β</a:t>
            </a:r>
            <a:r>
              <a:rPr lang="tr-TR" sz="1800" b="1" dirty="0" smtClean="0">
                <a:solidFill>
                  <a:srgbClr val="FF9900"/>
                </a:solidFill>
                <a:latin typeface="+mn-lt"/>
              </a:rPr>
              <a:t>3 </a:t>
            </a:r>
            <a:r>
              <a:rPr lang="tr-TR" sz="1800" b="1" dirty="0" err="1" smtClean="0">
                <a:solidFill>
                  <a:srgbClr val="FF9900"/>
                </a:solidFill>
                <a:latin typeface="+mn-lt"/>
              </a:rPr>
              <a:t>Cumulative</a:t>
            </a:r>
            <a:r>
              <a:rPr lang="tr-TR" sz="1800" b="1" dirty="0" smtClean="0">
                <a:solidFill>
                  <a:srgbClr val="FF9900"/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rgbClr val="FF9900"/>
                </a:solidFill>
                <a:latin typeface="+mn-lt"/>
              </a:rPr>
              <a:t>Release</a:t>
            </a:r>
            <a:endParaRPr lang="tr-TR" sz="1800" b="1" dirty="0" smtClean="0">
              <a:solidFill>
                <a:srgbClr val="FF99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8027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2886988" y="0"/>
            <a:ext cx="337007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Graded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Scaffolds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Metin kutusu 2"/>
          <p:cNvSpPr txBox="1"/>
          <p:nvPr/>
        </p:nvSpPr>
        <p:spPr>
          <a:xfrm>
            <a:off x="1064936" y="2971800"/>
            <a:ext cx="672660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Graded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Scaffolds and Cell </a:t>
            </a:r>
            <a:r>
              <a:rPr lang="tr-TR" sz="3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ehavior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21875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etin kutusu 23"/>
          <p:cNvSpPr txBox="1"/>
          <p:nvPr/>
        </p:nvSpPr>
        <p:spPr>
          <a:xfrm>
            <a:off x="874631" y="228600"/>
            <a:ext cx="73947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Graded PCL/CTGF/TGFb3/nHA </a:t>
            </a:r>
            <a:r>
              <a:rPr lang="tr-TR" sz="3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caffold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43000"/>
            <a:ext cx="3657600" cy="19958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1353800"/>
            <a:ext cx="4838700" cy="741699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807212"/>
              </p:ext>
            </p:extLst>
          </p:nvPr>
        </p:nvGraphicFramePr>
        <p:xfrm>
          <a:off x="2209800" y="3429000"/>
          <a:ext cx="5359400" cy="307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Document" r:id="rId5" imgW="5359400" imgH="3073400" progId="Word.Document.12">
                  <p:embed/>
                </p:oleObj>
              </mc:Choice>
              <mc:Fallback>
                <p:oleObj name="Document" r:id="rId5" imgW="5359400" imgH="3073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09800" y="3429000"/>
                        <a:ext cx="5359400" cy="307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4323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23"/>
          <p:cNvSpPr txBox="1"/>
          <p:nvPr/>
        </p:nvSpPr>
        <p:spPr>
          <a:xfrm>
            <a:off x="874631" y="228600"/>
            <a:ext cx="73947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Graded PCL/CTGF/TGFb3/nHA </a:t>
            </a:r>
            <a:r>
              <a:rPr lang="tr-TR" sz="3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caffold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994" y="1066800"/>
            <a:ext cx="4403806" cy="5791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48000" y="2590800"/>
            <a:ext cx="380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0" y="3733800"/>
            <a:ext cx="380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590800" y="1143000"/>
            <a:ext cx="6858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Group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657600" y="1143000"/>
            <a:ext cx="10668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SEM Image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4876800" y="1143001"/>
            <a:ext cx="18288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Diameter distribution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15746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23"/>
          <p:cNvSpPr txBox="1"/>
          <p:nvPr/>
        </p:nvSpPr>
        <p:spPr>
          <a:xfrm>
            <a:off x="874631" y="228600"/>
            <a:ext cx="73947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Graded PCL/CTGF/TGFb3/nHA </a:t>
            </a:r>
            <a:r>
              <a:rPr lang="tr-TR" sz="3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caffold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Metin kutusu 2"/>
          <p:cNvSpPr txBox="1"/>
          <p:nvPr/>
        </p:nvSpPr>
        <p:spPr>
          <a:xfrm>
            <a:off x="2828429" y="1122402"/>
            <a:ext cx="33137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hBMSC 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Behavior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409" y="2057400"/>
            <a:ext cx="2955191" cy="1676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3810000"/>
            <a:ext cx="861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5425" indent="-225425">
              <a:buFont typeface="Arial"/>
              <a:buChar char="•"/>
            </a:pPr>
            <a:r>
              <a:rPr lang="en-US" sz="2200" dirty="0" smtClean="0">
                <a:solidFill>
                  <a:srgbClr val="FFCC66"/>
                </a:solidFill>
              </a:rPr>
              <a:t>Cell seeding: </a:t>
            </a:r>
            <a:r>
              <a:rPr lang="en-US" sz="2200" dirty="0" smtClean="0"/>
              <a:t>20K cells/scaffold (Gift from GATA)</a:t>
            </a:r>
          </a:p>
          <a:p>
            <a:pPr marL="225425" indent="-225425">
              <a:buFont typeface="Arial"/>
              <a:buChar char="•"/>
            </a:pPr>
            <a:r>
              <a:rPr lang="en-US" sz="2200" dirty="0" smtClean="0">
                <a:solidFill>
                  <a:srgbClr val="FFCC66"/>
                </a:solidFill>
              </a:rPr>
              <a:t>Medium:</a:t>
            </a:r>
            <a:r>
              <a:rPr lang="en-US" sz="2200" dirty="0" smtClean="0"/>
              <a:t> </a:t>
            </a:r>
            <a:r>
              <a:rPr lang="tr-TR" sz="2200" dirty="0" smtClean="0"/>
              <a:t>1% </a:t>
            </a:r>
            <a:r>
              <a:rPr lang="tr-TR" sz="2200" dirty="0"/>
              <a:t>FBS, </a:t>
            </a:r>
            <a:r>
              <a:rPr lang="tr-TR" sz="2200" dirty="0" smtClean="0"/>
              <a:t>1% </a:t>
            </a:r>
            <a:r>
              <a:rPr lang="tr-TR" sz="2200" dirty="0"/>
              <a:t>P/S, </a:t>
            </a:r>
            <a:r>
              <a:rPr lang="tr-TR" sz="2200" dirty="0" smtClean="0"/>
              <a:t>1% NEAA, 0.1% </a:t>
            </a:r>
            <a:r>
              <a:rPr lang="tr-TR" sz="2200" dirty="0"/>
              <a:t>AMP-</a:t>
            </a:r>
            <a:r>
              <a:rPr lang="tr-TR" sz="2200" dirty="0" smtClean="0"/>
              <a:t>B</a:t>
            </a:r>
            <a:r>
              <a:rPr lang="en-US" sz="2200" dirty="0" smtClean="0"/>
              <a:t> </a:t>
            </a:r>
          </a:p>
          <a:p>
            <a:pPr marL="225425" indent="-225425">
              <a:buFont typeface="Arial"/>
              <a:buChar char="•"/>
            </a:pPr>
            <a:r>
              <a:rPr lang="en-US" sz="2200" dirty="0" smtClean="0">
                <a:solidFill>
                  <a:srgbClr val="FFCC66"/>
                </a:solidFill>
              </a:rPr>
              <a:t>Cell proliferation:</a:t>
            </a:r>
            <a:r>
              <a:rPr lang="en-US" sz="2200" dirty="0" smtClean="0"/>
              <a:t> </a:t>
            </a:r>
            <a:r>
              <a:rPr lang="tr-TR" sz="2200" dirty="0"/>
              <a:t>EZQuant dsDNA Quantitation Kit </a:t>
            </a:r>
            <a:endParaRPr lang="tr-TR" sz="2200" dirty="0" smtClean="0"/>
          </a:p>
          <a:p>
            <a:pPr marL="225425" indent="-225425">
              <a:buFont typeface="Arial"/>
              <a:buChar char="•"/>
            </a:pPr>
            <a:r>
              <a:rPr lang="en-US" sz="2200" dirty="0" smtClean="0">
                <a:solidFill>
                  <a:srgbClr val="FFCC66"/>
                </a:solidFill>
              </a:rPr>
              <a:t>Total Collagen:</a:t>
            </a:r>
            <a:r>
              <a:rPr lang="en-US" sz="2200" dirty="0" smtClean="0"/>
              <a:t> </a:t>
            </a:r>
            <a:r>
              <a:rPr lang="tr-TR" sz="2200" dirty="0"/>
              <a:t>Total Collagen Assay (Biovision, Alfagen)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27019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23"/>
          <p:cNvSpPr txBox="1"/>
          <p:nvPr/>
        </p:nvSpPr>
        <p:spPr>
          <a:xfrm>
            <a:off x="874631" y="228600"/>
            <a:ext cx="73947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Graded PCL/CTGF/TGFb3/nHA </a:t>
            </a:r>
            <a:r>
              <a:rPr lang="tr-TR" sz="3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caffold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2510135"/>
            <a:ext cx="5410200" cy="39417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2800" y="6091535"/>
            <a:ext cx="31242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Time Point (day)</a:t>
            </a:r>
            <a:endParaRPr lang="en-US" dirty="0"/>
          </a:p>
        </p:txBody>
      </p:sp>
      <p:sp>
        <p:nvSpPr>
          <p:cNvPr id="5" name="Metin kutusu 2"/>
          <p:cNvSpPr txBox="1"/>
          <p:nvPr/>
        </p:nvSpPr>
        <p:spPr>
          <a:xfrm>
            <a:off x="2522709" y="1122402"/>
            <a:ext cx="39251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hBMSC 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Proliferation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302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23"/>
          <p:cNvSpPr txBox="1"/>
          <p:nvPr/>
        </p:nvSpPr>
        <p:spPr>
          <a:xfrm>
            <a:off x="874631" y="228600"/>
            <a:ext cx="73947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Graded PCL/CTGF/TGFb3/nHA </a:t>
            </a:r>
            <a:r>
              <a:rPr lang="tr-TR" sz="3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caffold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320065"/>
            <a:ext cx="6019800" cy="43843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05200" y="5253335"/>
            <a:ext cx="31242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Time Point (day)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95400" y="1524000"/>
            <a:ext cx="553998" cy="3509665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 smtClean="0"/>
              <a:t>Collagen/cell (pg)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41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etin kutusu 23"/>
          <p:cNvSpPr txBox="1"/>
          <p:nvPr/>
        </p:nvSpPr>
        <p:spPr>
          <a:xfrm>
            <a:off x="1696814" y="228600"/>
            <a:ext cx="575042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Discussion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PCL/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nHA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caffold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25" name="Metin kutusu 24"/>
          <p:cNvSpPr txBox="1"/>
          <p:nvPr/>
        </p:nvSpPr>
        <p:spPr>
          <a:xfrm>
            <a:off x="4589387" y="4648200"/>
            <a:ext cx="33354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Mean</a:t>
            </a:r>
            <a:r>
              <a:rPr lang="tr-TR" sz="18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fiber </a:t>
            </a: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diameters</a:t>
            </a: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are</a:t>
            </a:r>
            <a:r>
              <a:rPr lang="tr-TR" sz="18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comparable</a:t>
            </a:r>
            <a:r>
              <a:rPr lang="tr-TR" sz="18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with</a:t>
            </a:r>
            <a:r>
              <a:rPr lang="tr-TR" sz="18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native</a:t>
            </a:r>
            <a:r>
              <a:rPr lang="tr-TR" sz="18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tissue</a:t>
            </a:r>
            <a:endParaRPr lang="tr-TR" sz="1800" b="1" dirty="0" smtClean="0">
              <a:solidFill>
                <a:schemeClr val="accent2">
                  <a:lumMod val="75000"/>
                </a:schemeClr>
              </a:solidFill>
              <a:latin typeface="+mn-lt"/>
            </a:endParaRPr>
          </a:p>
          <a:p>
            <a:pPr marL="342900" indent="-342900">
              <a:buClr>
                <a:srgbClr val="FF9900"/>
              </a:buClr>
              <a:buFont typeface="Arial" panose="020B0604020202020204" pitchFamily="34" charset="0"/>
              <a:buChar char="•"/>
            </a:pPr>
            <a:endParaRPr lang="tr-TR" sz="18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6" name="Metin kutusu 25"/>
          <p:cNvSpPr txBox="1"/>
          <p:nvPr/>
        </p:nvSpPr>
        <p:spPr>
          <a:xfrm>
            <a:off x="1219200" y="4637332"/>
            <a:ext cx="28103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nHA-rich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side</a:t>
            </a:r>
            <a:endParaRPr lang="tr-TR" sz="1800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Avg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: 459±21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nm</a:t>
            </a:r>
            <a:endParaRPr lang="tr-TR" sz="1800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endParaRPr lang="tr-TR" sz="1800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PCL-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rich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side</a:t>
            </a:r>
            <a:endParaRPr lang="tr-TR" sz="18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Avg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: 361±9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nm</a:t>
            </a:r>
            <a:endParaRPr lang="tr-TR" sz="1800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76410"/>
            <a:ext cx="3756025" cy="301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405980"/>
            <a:ext cx="3365500" cy="310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1347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343147" y="228600"/>
            <a:ext cx="84577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Discussion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TGF-</a:t>
            </a:r>
            <a:r>
              <a:rPr lang="el-G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β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CTGF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Release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tudy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43147" y="1797784"/>
            <a:ext cx="834365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According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to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Xu</a:t>
            </a:r>
            <a:r>
              <a:rPr lang="tr-TR" sz="20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 et. al., 2014,</a:t>
            </a:r>
            <a:r>
              <a:rPr lang="tr-TR" sz="2000" b="1" i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CTGF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release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is 8.7% on</a:t>
            </a:r>
          </a:p>
          <a:p>
            <a:pPr>
              <a:buClr>
                <a:srgbClr val="FF9900"/>
              </a:buClr>
            </a:pP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Day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3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and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10.4% at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the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end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of 1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month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using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PCL</a:t>
            </a:r>
          </a:p>
          <a:p>
            <a:pPr>
              <a:buClr>
                <a:srgbClr val="FF9900"/>
              </a:buClr>
            </a:pPr>
            <a:endParaRPr lang="tr-TR" sz="2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  <a:p>
            <a:pPr>
              <a:buClr>
                <a:srgbClr val="FF9900"/>
              </a:buClr>
            </a:pPr>
            <a:r>
              <a:rPr lang="tr-TR" sz="2000" b="1" dirty="0" err="1" smtClean="0">
                <a:solidFill>
                  <a:srgbClr val="FF9900"/>
                </a:solidFill>
                <a:latin typeface="+mn-lt"/>
              </a:rPr>
              <a:t>In</a:t>
            </a:r>
            <a:r>
              <a:rPr lang="tr-TR" sz="2000" b="1" dirty="0" smtClean="0">
                <a:solidFill>
                  <a:srgbClr val="FF9900"/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rgbClr val="FF9900"/>
                </a:solidFill>
                <a:latin typeface="+mn-lt"/>
              </a:rPr>
              <a:t>our</a:t>
            </a:r>
            <a:r>
              <a:rPr lang="tr-TR" sz="2000" b="1" dirty="0" smtClean="0">
                <a:solidFill>
                  <a:srgbClr val="FF9900"/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rgbClr val="FF9900"/>
                </a:solidFill>
                <a:latin typeface="+mn-lt"/>
              </a:rPr>
              <a:t>study</a:t>
            </a:r>
            <a:r>
              <a:rPr lang="tr-TR" sz="2000" b="1" dirty="0" smtClean="0">
                <a:solidFill>
                  <a:srgbClr val="FF9900"/>
                </a:solidFill>
                <a:latin typeface="+mn-lt"/>
              </a:rPr>
              <a:t>;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8.0% CTGF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release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on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Day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3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and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26.8% at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the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end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of 1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month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period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endParaRPr lang="tr-TR" sz="2000" b="1" dirty="0">
              <a:solidFill>
                <a:srgbClr val="FF9900"/>
              </a:solidFill>
              <a:latin typeface="+mn-lt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343147" y="3962400"/>
            <a:ext cx="834365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According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to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Erisken</a:t>
            </a:r>
            <a:r>
              <a:rPr lang="tr-TR" sz="20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 et. al. 2008,</a:t>
            </a:r>
            <a:r>
              <a:rPr lang="tr-TR" sz="2000" b="1" i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TGF-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β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3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release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is 9% at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day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3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using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PLGA.</a:t>
            </a:r>
          </a:p>
          <a:p>
            <a:pPr>
              <a:buClr>
                <a:srgbClr val="FF9900"/>
              </a:buClr>
            </a:pPr>
            <a:endParaRPr lang="tr-TR" sz="2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  <a:p>
            <a:pPr>
              <a:buClr>
                <a:srgbClr val="FF9900"/>
              </a:buClr>
            </a:pPr>
            <a:r>
              <a:rPr lang="tr-TR" sz="2000" b="1" dirty="0" err="1" smtClean="0">
                <a:solidFill>
                  <a:srgbClr val="FF9900"/>
                </a:solidFill>
                <a:latin typeface="+mn-lt"/>
              </a:rPr>
              <a:t>In</a:t>
            </a:r>
            <a:r>
              <a:rPr lang="tr-TR" sz="2000" b="1" dirty="0" smtClean="0">
                <a:solidFill>
                  <a:srgbClr val="FF9900"/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rgbClr val="FF9900"/>
                </a:solidFill>
                <a:latin typeface="+mn-lt"/>
              </a:rPr>
              <a:t>our</a:t>
            </a:r>
            <a:r>
              <a:rPr lang="tr-TR" sz="2000" b="1" dirty="0" smtClean="0">
                <a:solidFill>
                  <a:srgbClr val="FF9900"/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rgbClr val="FF9900"/>
                </a:solidFill>
                <a:latin typeface="+mn-lt"/>
              </a:rPr>
              <a:t>study</a:t>
            </a:r>
            <a:r>
              <a:rPr lang="tr-TR" sz="2000" b="1" dirty="0" smtClean="0">
                <a:solidFill>
                  <a:srgbClr val="FF9900"/>
                </a:solidFill>
                <a:latin typeface="+mn-lt"/>
              </a:rPr>
              <a:t>;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a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burst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release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withTGF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-</a:t>
            </a:r>
            <a:r>
              <a:rPr lang="el-GR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β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3, 54.4% on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the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first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three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days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and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81.4%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relase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at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the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end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of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one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</a:t>
            </a:r>
            <a:r>
              <a:rPr lang="tr-TR" sz="20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month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</a:t>
            </a: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 </a:t>
            </a:r>
            <a:endParaRPr lang="tr-TR" sz="2000" b="1" dirty="0">
              <a:solidFill>
                <a:srgbClr val="FF99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9083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764583" y="228600"/>
            <a:ext cx="561490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Discussion: </a:t>
            </a:r>
            <a:r>
              <a:rPr lang="en-US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Graded scaffolds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43147" y="1797784"/>
            <a:ext cx="83436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No difference between scaffold groups in terms of cell proliferation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304800" y="2743200"/>
            <a:ext cx="83436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No effect of scaffold type on collagen production</a:t>
            </a:r>
            <a:endParaRPr lang="tr-TR" sz="2000" b="1" dirty="0" smtClean="0">
              <a:solidFill>
                <a:schemeClr val="accent2">
                  <a:lumMod val="75000"/>
                </a:schemeClr>
              </a:solidFill>
              <a:latin typeface="+mn-lt"/>
            </a:endParaRPr>
          </a:p>
          <a:p>
            <a:pPr>
              <a:buClr>
                <a:srgbClr val="FF9900"/>
              </a:buClr>
            </a:pPr>
            <a:endParaRPr lang="tr-TR" sz="2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935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486087" y="228600"/>
            <a:ext cx="617188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Conclusions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&amp;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Future</a:t>
            </a:r>
            <a:r>
              <a:rPr lang="tr-TR" sz="3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Directions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533401" y="4876800"/>
            <a:ext cx="8382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Future</a:t>
            </a:r>
            <a:r>
              <a:rPr lang="tr-TR" sz="28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work</a:t>
            </a:r>
            <a:r>
              <a:rPr lang="tr-TR" sz="28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</a:p>
          <a:p>
            <a:pPr marL="342900" indent="-34290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Histology for location-dependent mineral deposition (Alizarin </a:t>
            </a:r>
            <a:r>
              <a:rPr lang="tr-TR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R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ed), GAG production (Alcian Blue) and Collagen production (Picrosirius red)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533400" y="1066800"/>
            <a:ext cx="599875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Scaffold</a:t>
            </a:r>
            <a:r>
              <a:rPr lang="tr-TR" sz="28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incorporated</a:t>
            </a:r>
            <a:r>
              <a:rPr lang="tr-TR" sz="28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with</a:t>
            </a:r>
            <a:r>
              <a:rPr lang="tr-TR" sz="28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nHA</a:t>
            </a:r>
            <a:r>
              <a:rPr lang="tr-TR" sz="28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</a:p>
          <a:p>
            <a:pPr marL="342900" indent="-34290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Fiber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diameter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increased</a:t>
            </a:r>
            <a:endParaRPr lang="tr-TR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342900" indent="-34290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Mechanical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properties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increased</a:t>
            </a:r>
            <a:endParaRPr lang="tr-TR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342900" indent="-34290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No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significant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difference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on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pore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size</a:t>
            </a:r>
            <a:endParaRPr lang="tr-TR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533400" y="2864584"/>
            <a:ext cx="8430513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Scaffold</a:t>
            </a:r>
            <a:r>
              <a:rPr lang="tr-TR" sz="28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incorporated</a:t>
            </a:r>
            <a:r>
              <a:rPr lang="tr-TR" sz="28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with</a:t>
            </a:r>
            <a:r>
              <a:rPr lang="tr-TR" sz="28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growth</a:t>
            </a:r>
            <a:r>
              <a:rPr lang="tr-TR" sz="28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tr-TR" sz="28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factors</a:t>
            </a:r>
            <a:r>
              <a:rPr lang="tr-TR" sz="28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</a:p>
          <a:p>
            <a:pPr marL="342900" indent="-34290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No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significant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difference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on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diameter</a:t>
            </a:r>
            <a:endParaRPr lang="tr-TR" b="1" dirty="0" smtClean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342900" indent="-34290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Burst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release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of TGF-</a:t>
            </a:r>
            <a:r>
              <a:rPr lang="el-G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β</a:t>
            </a: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3</a:t>
            </a:r>
          </a:p>
          <a:p>
            <a:pPr marL="342900" indent="-34290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Regular release pattern for CTGF</a:t>
            </a:r>
          </a:p>
          <a:p>
            <a:pPr marL="342900" indent="-342900"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No effect on cell proliferation and collagen production</a:t>
            </a:r>
            <a:endParaRPr lang="tr-TR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67005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780506" y="228600"/>
            <a:ext cx="35830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Acknowledgement</a:t>
            </a:r>
            <a:endParaRPr lang="tr-TR" sz="30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304800" y="1323707"/>
            <a:ext cx="868680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9900"/>
              </a:buClr>
              <a:buFont typeface="Arial" panose="020B0604020202020204" pitchFamily="34" charset="0"/>
              <a:buChar char="•"/>
            </a:pPr>
            <a:r>
              <a:rPr lang="tr-TR" sz="20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Funding</a:t>
            </a:r>
            <a:r>
              <a:rPr lang="tr-TR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20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resources</a:t>
            </a:r>
            <a:endParaRPr lang="tr-TR" sz="20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800100" lvl="1" indent="-342900">
              <a:lnSpc>
                <a:spcPct val="150000"/>
              </a:lnSpc>
              <a:buClr>
                <a:srgbClr val="FF9900"/>
              </a:buClr>
              <a:buFont typeface="Arial" panose="020B0604020202020204" pitchFamily="34" charset="0"/>
              <a:buChar char="−"/>
            </a:pP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The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Scientific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and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Technological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Research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Council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of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Turkey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(Project # :115C001)</a:t>
            </a:r>
          </a:p>
          <a:p>
            <a:pPr marL="800100" lvl="1" indent="-342900">
              <a:lnSpc>
                <a:spcPct val="150000"/>
              </a:lnSpc>
              <a:buClr>
                <a:srgbClr val="FF9900"/>
              </a:buClr>
              <a:buFont typeface="Arial" panose="020B0604020202020204" pitchFamily="34" charset="0"/>
              <a:buChar char="−"/>
            </a:pP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TOBB </a:t>
            </a:r>
            <a:r>
              <a:rPr lang="tr-TR" sz="1800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University</a:t>
            </a:r>
            <a:r>
              <a:rPr lang="tr-TR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of </a:t>
            </a:r>
            <a:r>
              <a:rPr lang="tr-TR" sz="1800" b="1" dirty="0" err="1">
                <a:solidFill>
                  <a:srgbClr val="2D2DB9">
                    <a:lumMod val="75000"/>
                  </a:srgbClr>
                </a:solidFill>
                <a:latin typeface="Arial"/>
              </a:rPr>
              <a:t>Economics</a:t>
            </a:r>
            <a:r>
              <a:rPr lang="tr-TR" sz="1800" b="1" dirty="0">
                <a:solidFill>
                  <a:srgbClr val="2D2DB9">
                    <a:lumMod val="75000"/>
                  </a:srgbClr>
                </a:solidFill>
                <a:latin typeface="Arial"/>
              </a:rPr>
              <a:t> </a:t>
            </a:r>
            <a:r>
              <a:rPr lang="tr-TR" sz="1800" b="1" dirty="0" err="1">
                <a:solidFill>
                  <a:srgbClr val="2D2DB9">
                    <a:lumMod val="75000"/>
                  </a:srgbClr>
                </a:solidFill>
                <a:latin typeface="Arial"/>
              </a:rPr>
              <a:t>and</a:t>
            </a:r>
            <a:r>
              <a:rPr lang="tr-TR" sz="1800" b="1" dirty="0">
                <a:solidFill>
                  <a:srgbClr val="2D2DB9">
                    <a:lumMod val="75000"/>
                  </a:srgbClr>
                </a:solidFill>
                <a:latin typeface="Arial"/>
              </a:rPr>
              <a:t> </a:t>
            </a:r>
            <a:r>
              <a:rPr lang="tr-TR" sz="1800" b="1" dirty="0" err="1" smtClean="0">
                <a:solidFill>
                  <a:srgbClr val="2D2DB9">
                    <a:lumMod val="75000"/>
                  </a:srgbClr>
                </a:solidFill>
                <a:latin typeface="Arial"/>
              </a:rPr>
              <a:t>Technology</a:t>
            </a:r>
            <a:r>
              <a:rPr lang="tr-TR" sz="1800" b="1" dirty="0" smtClean="0">
                <a:solidFill>
                  <a:srgbClr val="2D2DB9">
                    <a:lumMod val="75000"/>
                  </a:srgbClr>
                </a:solidFill>
                <a:latin typeface="Arial"/>
              </a:rPr>
              <a:t> </a:t>
            </a:r>
            <a:endParaRPr lang="tr-TR" sz="18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213" y="3554412"/>
            <a:ext cx="5743575" cy="330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Metin kutusu 10"/>
          <p:cNvSpPr txBox="1"/>
          <p:nvPr/>
        </p:nvSpPr>
        <p:spPr>
          <a:xfrm>
            <a:off x="3429000" y="6400800"/>
            <a:ext cx="2112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THANK YOU!</a:t>
            </a:r>
            <a:endParaRPr lang="tr-T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1267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ITEL_PPT-Template_Fall04">
  <a:themeElements>
    <a:clrScheme name="BITEL_PPT-Template_Fall04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ITEL_PPT-Template_Fall0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ITEL_PPT-Template_Fall04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ITEL_PPT-Template_Fall04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TEL_PPT-Template_Fall04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TEL_PPT-Template_Fall04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TEL_PPT-Template_Fall0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TEL_PPT-Template_Fall0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TEL_PPT-Template_Fall0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BITEL_PPT-Template_Fall04</Template>
  <TotalTime>37291</TotalTime>
  <Words>1473</Words>
  <Application>Microsoft Macintosh PowerPoint</Application>
  <PresentationFormat>On-screen Show (4:3)</PresentationFormat>
  <Paragraphs>229</Paragraphs>
  <Slides>26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BITEL_PPT-Template_Fall04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PLGA-TGFb3</dc:title>
  <dc:creator>Cevat Erisken</dc:creator>
  <cp:lastModifiedBy>Yelda Erisken</cp:lastModifiedBy>
  <cp:revision>1002</cp:revision>
  <dcterms:created xsi:type="dcterms:W3CDTF">2005-01-26T06:50:53Z</dcterms:created>
  <dcterms:modified xsi:type="dcterms:W3CDTF">2018-03-21T05:17:25Z</dcterms:modified>
</cp:coreProperties>
</file>