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444" r:id="rId2"/>
    <p:sldId id="445" r:id="rId3"/>
    <p:sldId id="467" r:id="rId4"/>
    <p:sldId id="470" r:id="rId5"/>
    <p:sldId id="469" r:id="rId6"/>
    <p:sldId id="452" r:id="rId7"/>
    <p:sldId id="471" r:id="rId8"/>
    <p:sldId id="472" r:id="rId9"/>
    <p:sldId id="455" r:id="rId10"/>
    <p:sldId id="456" r:id="rId11"/>
    <p:sldId id="473" r:id="rId12"/>
    <p:sldId id="457" r:id="rId13"/>
    <p:sldId id="474" r:id="rId14"/>
    <p:sldId id="463" r:id="rId15"/>
    <p:sldId id="475" r:id="rId16"/>
    <p:sldId id="476" r:id="rId17"/>
    <p:sldId id="477" r:id="rId18"/>
    <p:sldId id="478" r:id="rId19"/>
    <p:sldId id="480" r:id="rId20"/>
    <p:sldId id="479" r:id="rId21"/>
    <p:sldId id="481" r:id="rId22"/>
    <p:sldId id="482" r:id="rId23"/>
    <p:sldId id="459" r:id="rId24"/>
    <p:sldId id="461" r:id="rId25"/>
    <p:sldId id="458" r:id="rId26"/>
    <p:sldId id="462" r:id="rId27"/>
    <p:sldId id="465" r:id="rId28"/>
    <p:sldId id="483" r:id="rId29"/>
    <p:sldId id="450" r:id="rId30"/>
    <p:sldId id="466" r:id="rId31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3000" b="1" kern="1200">
        <a:solidFill>
          <a:srgbClr val="065DBC"/>
        </a:solidFill>
        <a:latin typeface="OpenHandBold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000" b="1" kern="1200">
        <a:solidFill>
          <a:srgbClr val="065DBC"/>
        </a:solidFill>
        <a:latin typeface="OpenHandBold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000" b="1" kern="1200">
        <a:solidFill>
          <a:srgbClr val="065DBC"/>
        </a:solidFill>
        <a:latin typeface="OpenHandBold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000" b="1" kern="1200">
        <a:solidFill>
          <a:srgbClr val="065DBC"/>
        </a:solidFill>
        <a:latin typeface="OpenHandBold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000" b="1" kern="1200">
        <a:solidFill>
          <a:srgbClr val="065DBC"/>
        </a:solidFill>
        <a:latin typeface="OpenHandBold" pitchFamily="2" charset="0"/>
        <a:ea typeface="+mn-ea"/>
        <a:cs typeface="+mn-cs"/>
      </a:defRPr>
    </a:lvl5pPr>
    <a:lvl6pPr marL="2286000" algn="l" defTabSz="914400" rtl="0" eaLnBrk="1" latinLnBrk="0" hangingPunct="1">
      <a:defRPr sz="3000" b="1" kern="1200">
        <a:solidFill>
          <a:srgbClr val="065DBC"/>
        </a:solidFill>
        <a:latin typeface="OpenHandBold" pitchFamily="2" charset="0"/>
        <a:ea typeface="+mn-ea"/>
        <a:cs typeface="+mn-cs"/>
      </a:defRPr>
    </a:lvl6pPr>
    <a:lvl7pPr marL="2743200" algn="l" defTabSz="914400" rtl="0" eaLnBrk="1" latinLnBrk="0" hangingPunct="1">
      <a:defRPr sz="3000" b="1" kern="1200">
        <a:solidFill>
          <a:srgbClr val="065DBC"/>
        </a:solidFill>
        <a:latin typeface="OpenHandBold" pitchFamily="2" charset="0"/>
        <a:ea typeface="+mn-ea"/>
        <a:cs typeface="+mn-cs"/>
      </a:defRPr>
    </a:lvl7pPr>
    <a:lvl8pPr marL="3200400" algn="l" defTabSz="914400" rtl="0" eaLnBrk="1" latinLnBrk="0" hangingPunct="1">
      <a:defRPr sz="3000" b="1" kern="1200">
        <a:solidFill>
          <a:srgbClr val="065DBC"/>
        </a:solidFill>
        <a:latin typeface="OpenHandBold" pitchFamily="2" charset="0"/>
        <a:ea typeface="+mn-ea"/>
        <a:cs typeface="+mn-cs"/>
      </a:defRPr>
    </a:lvl8pPr>
    <a:lvl9pPr marL="3657600" algn="l" defTabSz="914400" rtl="0" eaLnBrk="1" latinLnBrk="0" hangingPunct="1">
      <a:defRPr sz="3000" b="1" kern="1200">
        <a:solidFill>
          <a:srgbClr val="065DBC"/>
        </a:solidFill>
        <a:latin typeface="OpenHandBold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5DBC"/>
    <a:srgbClr val="FF3300"/>
    <a:srgbClr val="B3E6FF"/>
    <a:srgbClr val="94DDFE"/>
    <a:srgbClr val="FEF1BA"/>
    <a:srgbClr val="000099"/>
    <a:srgbClr val="FFFFFF"/>
    <a:srgbClr val="001866"/>
    <a:srgbClr val="649C67"/>
    <a:srgbClr val="200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998" autoAdjust="0"/>
    <p:restoredTop sz="94667" autoAdjust="0"/>
  </p:normalViewPr>
  <p:slideViewPr>
    <p:cSldViewPr>
      <p:cViewPr varScale="1">
        <p:scale>
          <a:sx n="86" d="100"/>
          <a:sy n="86" d="100"/>
        </p:scale>
        <p:origin x="883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812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190603" cy="26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4348" tIns="47174" rIns="94348" bIns="47174" numCol="1" anchor="t" anchorCtr="0" compatLnSpc="1">
            <a:prstTxWarp prst="textNoShape">
              <a:avLst/>
            </a:prstTxWarp>
            <a:spAutoFit/>
          </a:bodyPr>
          <a:lstStyle>
            <a:lvl1pPr algn="l" defTabSz="942975" eaLnBrk="0" hangingPunct="0">
              <a:lnSpc>
                <a:spcPct val="90000"/>
              </a:lnSpc>
              <a:spcBef>
                <a:spcPct val="50000"/>
              </a:spcBef>
              <a:buFontTx/>
              <a:buNone/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1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6607073" y="0"/>
            <a:ext cx="190602" cy="26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4348" tIns="47174" rIns="94348" bIns="47174" numCol="1" anchor="t" anchorCtr="0" compatLnSpc="1">
            <a:prstTxWarp prst="textNoShape">
              <a:avLst/>
            </a:prstTxWarp>
            <a:spAutoFit/>
          </a:bodyPr>
          <a:lstStyle>
            <a:lvl1pPr algn="r" defTabSz="942975" eaLnBrk="0" hangingPunct="0">
              <a:lnSpc>
                <a:spcPct val="90000"/>
              </a:lnSpc>
              <a:spcBef>
                <a:spcPct val="50000"/>
              </a:spcBef>
              <a:buFontTx/>
              <a:buNone/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2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665169"/>
            <a:ext cx="190603" cy="26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4348" tIns="47174" rIns="94348" bIns="47174" numCol="1" anchor="b" anchorCtr="0" compatLnSpc="1">
            <a:prstTxWarp prst="textNoShape">
              <a:avLst/>
            </a:prstTxWarp>
            <a:spAutoFit/>
          </a:bodyPr>
          <a:lstStyle>
            <a:lvl1pPr algn="l" defTabSz="942975" eaLnBrk="0" hangingPunct="0">
              <a:lnSpc>
                <a:spcPct val="90000"/>
              </a:lnSpc>
              <a:spcBef>
                <a:spcPct val="50000"/>
              </a:spcBef>
              <a:buFontTx/>
              <a:buNone/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3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419584" y="9665169"/>
            <a:ext cx="378091" cy="26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4348" tIns="47174" rIns="94348" bIns="47174" numCol="1" anchor="b" anchorCtr="0" compatLnSpc="1">
            <a:prstTxWarp prst="textNoShape">
              <a:avLst/>
            </a:prstTxWarp>
            <a:spAutoFit/>
          </a:bodyPr>
          <a:lstStyle>
            <a:lvl1pPr algn="r" defTabSz="942975" eaLnBrk="0" hangingPunct="0">
              <a:lnSpc>
                <a:spcPct val="90000"/>
              </a:lnSpc>
              <a:spcBef>
                <a:spcPct val="50000"/>
              </a:spcBef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0C3F2B1C-6119-490C-8B89-EC974D20B3E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37657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293" cy="496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942975"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382" y="0"/>
            <a:ext cx="2945293" cy="496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942975"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088" y="4714417"/>
            <a:ext cx="4983499" cy="4467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470"/>
            <a:ext cx="2945293" cy="496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942975"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39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382" y="9430470"/>
            <a:ext cx="2945293" cy="496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defTabSz="942975"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  <a:defRPr sz="1200">
                <a:latin typeface="Arial" panose="020B0604020202020204" pitchFamily="34" charset="0"/>
              </a:defRPr>
            </a:lvl1pPr>
          </a:lstStyle>
          <a:p>
            <a:fld id="{8A86AB03-4739-4E8A-B8A3-5DAAD4E7BC6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505167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58188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21319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532784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9138" y="1619250"/>
            <a:ext cx="3881437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2975" y="1619250"/>
            <a:ext cx="3883025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18483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93979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68567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202895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7854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68945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36111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0874982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09308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64805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92424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631752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7940621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481877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7975" y="539750"/>
            <a:ext cx="1978025" cy="5397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9138" y="539750"/>
            <a:ext cx="5786437" cy="5397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65700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539750"/>
            <a:ext cx="7197725" cy="7191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19138" y="1619250"/>
            <a:ext cx="7916862" cy="4318000"/>
          </a:xfrm>
        </p:spPr>
        <p:txBody>
          <a:bodyPr/>
          <a:lstStyle/>
          <a:p>
            <a:pPr lv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9800814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539750"/>
            <a:ext cx="71977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1619250"/>
            <a:ext cx="7916862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28" name="Rectangle 21"/>
          <p:cNvSpPr>
            <a:spLocks noChangeArrowheads="1"/>
          </p:cNvSpPr>
          <p:nvPr userDrawn="1"/>
        </p:nvSpPr>
        <p:spPr bwMode="auto">
          <a:xfrm>
            <a:off x="0" y="0"/>
            <a:ext cx="539750" cy="685800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E7F3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000" b="1">
                <a:solidFill>
                  <a:srgbClr val="065DBC"/>
                </a:solidFill>
                <a:latin typeface="OpenHandBold" pitchFamily="2" charset="0"/>
              </a:defRPr>
            </a:lvl1pPr>
            <a:lvl2pPr marL="742950" indent="-285750" eaLnBrk="0" hangingPunct="0">
              <a:defRPr sz="3000" b="1">
                <a:solidFill>
                  <a:srgbClr val="065DBC"/>
                </a:solidFill>
                <a:latin typeface="OpenHandBold" pitchFamily="2" charset="0"/>
              </a:defRPr>
            </a:lvl2pPr>
            <a:lvl3pPr marL="1143000" indent="-228600" eaLnBrk="0" hangingPunct="0">
              <a:defRPr sz="3000" b="1">
                <a:solidFill>
                  <a:srgbClr val="065DBC"/>
                </a:solidFill>
                <a:latin typeface="OpenHandBold" pitchFamily="2" charset="0"/>
              </a:defRPr>
            </a:lvl3pPr>
            <a:lvl4pPr marL="1600200" indent="-228600" eaLnBrk="0" hangingPunct="0">
              <a:defRPr sz="3000" b="1">
                <a:solidFill>
                  <a:srgbClr val="065DBC"/>
                </a:solidFill>
                <a:latin typeface="OpenHandBold" pitchFamily="2" charset="0"/>
              </a:defRPr>
            </a:lvl4pPr>
            <a:lvl5pPr marL="2057400" indent="-228600" eaLnBrk="0" hangingPunct="0">
              <a:defRPr sz="3000" b="1">
                <a:solidFill>
                  <a:srgbClr val="065DBC"/>
                </a:solidFill>
                <a:latin typeface="OpenHandBold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65DBC"/>
                </a:solidFill>
                <a:latin typeface="OpenHandBold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65DBC"/>
                </a:solidFill>
                <a:latin typeface="OpenHandBold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65DBC"/>
                </a:solidFill>
                <a:latin typeface="OpenHandBold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65DBC"/>
                </a:solidFill>
                <a:latin typeface="OpenHandBold" pitchFamily="2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endParaRPr lang="en-US" altLang="en-US"/>
          </a:p>
        </p:txBody>
      </p:sp>
      <p:pic>
        <p:nvPicPr>
          <p:cNvPr id="1029" name="Picture 19" descr="new colour small"/>
          <p:cNvPicPr>
            <a:picLocks noChangeAspect="1" noChangeArrowheads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5373688"/>
            <a:ext cx="1366837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65DBC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65DB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65DB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65DB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65DB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65DB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65DB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65DB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65DBC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rgbClr val="065DB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rgbClr val="065DB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rgbClr val="065DB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65DB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65DBC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065DBC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065DBC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065DBC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065DB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5576" y="1124744"/>
            <a:ext cx="7992888" cy="647130"/>
          </a:xfrm>
        </p:spPr>
        <p:txBody>
          <a:bodyPr/>
          <a:lstStyle/>
          <a:p>
            <a:r>
              <a:rPr lang="en-GB" dirty="0">
                <a:effectLst/>
              </a:rPr>
              <a:t>Improved testing for the pathogenic fungi </a:t>
            </a:r>
            <a:r>
              <a:rPr lang="en-GB" i="1" dirty="0" err="1">
                <a:effectLst/>
              </a:rPr>
              <a:t>Aspergillus</a:t>
            </a:r>
            <a:r>
              <a:rPr lang="en-GB" i="1" dirty="0">
                <a:effectLst/>
              </a:rPr>
              <a:t> </a:t>
            </a:r>
            <a:r>
              <a:rPr lang="en-GB" i="1" dirty="0" err="1">
                <a:effectLst/>
              </a:rPr>
              <a:t>fumigatus</a:t>
            </a:r>
            <a:r>
              <a:rPr lang="en-GB" dirty="0">
                <a:effectLst/>
              </a:rPr>
              <a:t/>
            </a:r>
            <a:br>
              <a:rPr lang="en-GB" dirty="0">
                <a:effectLst/>
              </a:rPr>
            </a:b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971600" y="2492896"/>
            <a:ext cx="72007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0" dirty="0">
                <a:solidFill>
                  <a:schemeClr val="tx1"/>
                </a:solidFill>
                <a:latin typeface="+mn-lt"/>
              </a:rPr>
              <a:t>Ceri </a:t>
            </a:r>
            <a:r>
              <a:rPr lang="en-GB" b="0" dirty="0" smtClean="0">
                <a:solidFill>
                  <a:schemeClr val="tx1"/>
                </a:solidFill>
                <a:latin typeface="+mn-lt"/>
              </a:rPr>
              <a:t>Gwyther</a:t>
            </a:r>
          </a:p>
          <a:p>
            <a:pPr algn="ctr"/>
            <a:r>
              <a:rPr lang="en-GB" b="0" dirty="0" smtClean="0">
                <a:solidFill>
                  <a:schemeClr val="tx1"/>
                </a:solidFill>
                <a:latin typeface="+mn-lt"/>
              </a:rPr>
              <a:t>Ben Stephens</a:t>
            </a:r>
          </a:p>
          <a:p>
            <a:pPr algn="ctr"/>
            <a:r>
              <a:rPr lang="en-GB" b="0" dirty="0" smtClean="0">
                <a:solidFill>
                  <a:schemeClr val="tx1"/>
                </a:solidFill>
                <a:latin typeface="+mn-lt"/>
              </a:rPr>
              <a:t>Toni Gladding</a:t>
            </a:r>
          </a:p>
          <a:p>
            <a:pPr algn="ctr"/>
            <a:endParaRPr lang="en-GB" b="0" dirty="0">
              <a:solidFill>
                <a:schemeClr val="tx1"/>
              </a:solidFill>
              <a:latin typeface="+mn-lt"/>
            </a:endParaRPr>
          </a:p>
          <a:p>
            <a:pPr algn="ctr"/>
            <a:r>
              <a:rPr lang="en-GB" sz="2400" b="0" dirty="0" smtClean="0">
                <a:solidFill>
                  <a:schemeClr val="tx1"/>
                </a:solidFill>
                <a:latin typeface="+mn-lt"/>
              </a:rPr>
              <a:t>STEM Faculty, Open University, Milton Keynes, UK.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5576" y="6309320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1"/>
                </a:solidFill>
                <a:latin typeface="+mn-lt"/>
              </a:rPr>
              <a:t>ceri.gwyther@open.ac.uk</a:t>
            </a:r>
            <a:endParaRPr lang="en-GB" sz="16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451699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dirty="0" smtClean="0">
                <a:solidFill>
                  <a:schemeClr val="tx1"/>
                </a:solidFill>
              </a:rPr>
              <a:t>What is </a:t>
            </a:r>
            <a:r>
              <a:rPr lang="en-GB" b="0" i="1" dirty="0" smtClean="0">
                <a:solidFill>
                  <a:schemeClr val="tx1"/>
                </a:solidFill>
              </a:rPr>
              <a:t>Aspergillus fumigatus?</a:t>
            </a:r>
            <a:endParaRPr lang="en-GB" b="0" dirty="0" smtClean="0">
              <a:solidFill>
                <a:schemeClr val="tx1"/>
              </a:solidFill>
            </a:endParaRPr>
          </a:p>
          <a:p>
            <a:r>
              <a:rPr lang="en-GB" b="0" dirty="0" smtClean="0">
                <a:solidFill>
                  <a:schemeClr val="tx1"/>
                </a:solidFill>
              </a:rPr>
              <a:t>Why is it a problem for </a:t>
            </a:r>
            <a:r>
              <a:rPr lang="en-GB" b="0" dirty="0" smtClean="0">
                <a:solidFill>
                  <a:schemeClr val="tx1"/>
                </a:solidFill>
              </a:rPr>
              <a:t>the waste </a:t>
            </a:r>
            <a:r>
              <a:rPr lang="en-GB" b="0" dirty="0" smtClean="0">
                <a:solidFill>
                  <a:schemeClr val="tx1"/>
                </a:solidFill>
              </a:rPr>
              <a:t>industry?</a:t>
            </a:r>
            <a:endParaRPr lang="en-GB" b="0" dirty="0" smtClean="0">
              <a:solidFill>
                <a:schemeClr val="tx1"/>
              </a:solidFill>
            </a:endParaRPr>
          </a:p>
          <a:p>
            <a:r>
              <a:rPr lang="en-GB" b="0" dirty="0" smtClean="0">
                <a:solidFill>
                  <a:schemeClr val="tx1"/>
                </a:solidFill>
              </a:rPr>
              <a:t>Current environmental monitoring methods</a:t>
            </a:r>
          </a:p>
          <a:p>
            <a:r>
              <a:rPr lang="en-GB" b="0" dirty="0" smtClean="0">
                <a:solidFill>
                  <a:schemeClr val="tx1"/>
                </a:solidFill>
              </a:rPr>
              <a:t>New and improved </a:t>
            </a:r>
            <a:r>
              <a:rPr lang="en-GB" b="0" dirty="0" smtClean="0">
                <a:solidFill>
                  <a:schemeClr val="tx1"/>
                </a:solidFill>
              </a:rPr>
              <a:t>testing: RNA extraction</a:t>
            </a:r>
          </a:p>
          <a:p>
            <a:r>
              <a:rPr lang="en-GB" b="0" dirty="0" smtClean="0">
                <a:solidFill>
                  <a:schemeClr val="tx1"/>
                </a:solidFill>
              </a:rPr>
              <a:t>New and improved testing: RT-qPCR assay</a:t>
            </a:r>
            <a:endParaRPr lang="en-GB" b="0" dirty="0" smtClean="0">
              <a:solidFill>
                <a:schemeClr val="tx1"/>
              </a:solidFill>
            </a:endParaRPr>
          </a:p>
          <a:p>
            <a:r>
              <a:rPr lang="en-GB" b="0" dirty="0" smtClean="0">
                <a:solidFill>
                  <a:schemeClr val="tx1"/>
                </a:solidFill>
              </a:rPr>
              <a:t>What next?</a:t>
            </a:r>
            <a:endParaRPr lang="en-GB" b="0" dirty="0">
              <a:solidFill>
                <a:schemeClr val="tx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Aims:</a:t>
            </a:r>
          </a:p>
        </p:txBody>
      </p:sp>
    </p:spTree>
    <p:extLst>
      <p:ext uri="{BB962C8B-B14F-4D97-AF65-F5344CB8AC3E}">
        <p14:creationId xmlns:p14="http://schemas.microsoft.com/office/powerpoint/2010/main" val="10703528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931" y="148554"/>
            <a:ext cx="8337549" cy="962596"/>
          </a:xfrm>
        </p:spPr>
        <p:txBody>
          <a:bodyPr/>
          <a:lstStyle/>
          <a:p>
            <a:r>
              <a:rPr lang="en-GB" sz="3400" i="1" dirty="0" smtClean="0"/>
              <a:t>Aspergillus fumigatus</a:t>
            </a:r>
            <a:r>
              <a:rPr lang="en-GB" sz="3400" dirty="0" smtClean="0"/>
              <a:t>: Leading cause of invasive aspergillosis</a:t>
            </a:r>
            <a:endParaRPr lang="en-GB" sz="3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31" y="1223244"/>
            <a:ext cx="8547511" cy="24537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4522" t="2082"/>
          <a:stretch/>
        </p:blipFill>
        <p:spPr>
          <a:xfrm>
            <a:off x="1331640" y="3789040"/>
            <a:ext cx="5441235" cy="291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3079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27584" y="1512613"/>
            <a:ext cx="8064896" cy="4706115"/>
            <a:chOff x="827584" y="1512613"/>
            <a:chExt cx="8064896" cy="4706115"/>
          </a:xfrm>
        </p:grpSpPr>
        <p:pic>
          <p:nvPicPr>
            <p:cNvPr id="6" name="Picture 2" descr="http://www.aspergillus.org.uk/sites/default/files/pictures/combined_images/Asp%5B1%5Dfumigatus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1512614"/>
              <a:ext cx="2501041" cy="1875781"/>
            </a:xfrm>
            <a:prstGeom prst="rect">
              <a:avLst/>
            </a:prstGeom>
            <a:noFill/>
            <a:ln w="25400">
              <a:solidFill>
                <a:srgbClr val="065DBC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garden waste recycli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3380" y="1512614"/>
              <a:ext cx="2520280" cy="1875781"/>
            </a:xfrm>
            <a:prstGeom prst="rect">
              <a:avLst/>
            </a:prstGeom>
            <a:noFill/>
            <a:ln w="25400">
              <a:solidFill>
                <a:srgbClr val="065DBC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http://images.radiopaedia.org/images/1429414/f1821d27667184336f4b9fb94336c1_big_gallery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954"/>
            <a:stretch/>
          </p:blipFill>
          <p:spPr bwMode="auto">
            <a:xfrm>
              <a:off x="6559110" y="1512613"/>
              <a:ext cx="2333370" cy="1875781"/>
            </a:xfrm>
            <a:prstGeom prst="rect">
              <a:avLst/>
            </a:prstGeom>
            <a:noFill/>
            <a:ln w="25400">
              <a:solidFill>
                <a:srgbClr val="065DBC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971600" y="3448739"/>
              <a:ext cx="3528392" cy="2769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latin typeface="+mn-lt"/>
                </a:rPr>
                <a:t>Case 1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800" dirty="0" smtClean="0">
                  <a:solidFill>
                    <a:schemeClr val="tx1"/>
                  </a:solidFill>
                  <a:latin typeface="+mn-lt"/>
                </a:rPr>
                <a:t>Coughing</a:t>
              </a:r>
              <a:r>
                <a:rPr lang="en-GB" sz="1800" b="0" dirty="0" smtClean="0">
                  <a:solidFill>
                    <a:schemeClr val="tx1"/>
                  </a:solidFill>
                  <a:latin typeface="+mn-lt"/>
                </a:rPr>
                <a:t> with expectoration of rubbery brown casts and blood from the lower respiratory tract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800" dirty="0" smtClean="0">
                  <a:solidFill>
                    <a:schemeClr val="tx1"/>
                  </a:solidFill>
                  <a:latin typeface="+mn-lt"/>
                </a:rPr>
                <a:t>Night sweats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800" dirty="0" smtClean="0">
                  <a:solidFill>
                    <a:schemeClr val="tx1"/>
                  </a:solidFill>
                  <a:latin typeface="+mn-lt"/>
                </a:rPr>
                <a:t>Weight loss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1800" dirty="0">
                <a:solidFill>
                  <a:schemeClr val="tx1"/>
                </a:solidFill>
                <a:latin typeface="+mn-lt"/>
              </a:endParaRPr>
            </a:p>
            <a:p>
              <a:r>
                <a:rPr lang="en-GB" sz="1800" dirty="0" smtClean="0">
                  <a:latin typeface="+mn-lt"/>
                </a:rPr>
                <a:t>Underlying sarcoidosis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364088" y="3448739"/>
              <a:ext cx="352839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latin typeface="+mn-lt"/>
                </a:rPr>
                <a:t>Case 2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800" dirty="0" smtClean="0">
                  <a:solidFill>
                    <a:schemeClr val="tx1"/>
                  </a:solidFill>
                  <a:latin typeface="+mn-lt"/>
                </a:rPr>
                <a:t>Coughing </a:t>
              </a:r>
              <a:r>
                <a:rPr lang="en-GB" sz="1800" b="0" dirty="0" smtClean="0">
                  <a:solidFill>
                    <a:schemeClr val="tx1"/>
                  </a:solidFill>
                  <a:latin typeface="+mn-lt"/>
                </a:rPr>
                <a:t>with green plugs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800" dirty="0" smtClean="0">
                  <a:solidFill>
                    <a:schemeClr val="tx1"/>
                  </a:solidFill>
                  <a:latin typeface="+mn-lt"/>
                </a:rPr>
                <a:t>Breathlessness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800" dirty="0" smtClean="0">
                  <a:solidFill>
                    <a:schemeClr val="tx1"/>
                  </a:solidFill>
                  <a:latin typeface="+mn-lt"/>
                </a:rPr>
                <a:t>Wheezing</a:t>
              </a:r>
              <a:endParaRPr lang="en-GB" dirty="0" smtClean="0">
                <a:solidFill>
                  <a:schemeClr val="tx1"/>
                </a:solidFill>
                <a:latin typeface="+mn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1800" dirty="0">
                <a:solidFill>
                  <a:schemeClr val="tx1"/>
                </a:solidFill>
                <a:latin typeface="+mn-lt"/>
              </a:endParaRPr>
            </a:p>
            <a:p>
              <a:r>
                <a:rPr lang="en-GB" sz="1800" dirty="0" smtClean="0">
                  <a:latin typeface="+mn-lt"/>
                </a:rPr>
                <a:t>Existing allergic rhinitis and asthma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 rot="20815426">
            <a:off x="827584" y="4293096"/>
            <a:ext cx="7632848" cy="1015663"/>
          </a:xfrm>
          <a:prstGeom prst="rect">
            <a:avLst/>
          </a:prstGeom>
          <a:solidFill>
            <a:schemeClr val="bg1"/>
          </a:solidFill>
          <a:ln w="25400">
            <a:solidFill>
              <a:srgbClr val="FF330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3300"/>
                </a:solidFill>
                <a:latin typeface="+mj-lt"/>
              </a:rPr>
              <a:t>ADVISED NOT TO WORK WITH COMPOST</a:t>
            </a:r>
            <a:endParaRPr lang="en-GB" dirty="0">
              <a:solidFill>
                <a:srgbClr val="FF3300"/>
              </a:solidFill>
              <a:latin typeface="+mj-lt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535604" y="397371"/>
            <a:ext cx="8506326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65DB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65DB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65DB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65DB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65DB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65DB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65DB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65DB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65DB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r>
              <a:rPr lang="en-GB" sz="3400" kern="0" smtClean="0"/>
              <a:t>Implications for the waste industry</a:t>
            </a:r>
            <a:endParaRPr lang="en-GB" sz="3400" kern="0" dirty="0"/>
          </a:p>
        </p:txBody>
      </p:sp>
    </p:spTree>
    <p:extLst>
      <p:ext uri="{BB962C8B-B14F-4D97-AF65-F5344CB8AC3E}">
        <p14:creationId xmlns:p14="http://schemas.microsoft.com/office/powerpoint/2010/main" val="28682147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5604" y="397371"/>
            <a:ext cx="8506326" cy="719138"/>
          </a:xfrm>
        </p:spPr>
        <p:txBody>
          <a:bodyPr/>
          <a:lstStyle/>
          <a:p>
            <a:r>
              <a:rPr lang="en-GB" sz="3400" dirty="0" smtClean="0"/>
              <a:t>Implications for the waste industry</a:t>
            </a:r>
            <a:endParaRPr lang="en-GB" sz="3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207" y="1412776"/>
            <a:ext cx="7812659" cy="396044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714207" y="4077072"/>
            <a:ext cx="6666105" cy="2302515"/>
            <a:chOff x="714207" y="4077072"/>
            <a:chExt cx="6666105" cy="2302515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4860032" y="4077072"/>
              <a:ext cx="1152128" cy="1152128"/>
            </a:xfrm>
            <a:prstGeom prst="roundRect">
              <a:avLst/>
            </a:prstGeom>
            <a:noFill/>
            <a:ln w="25400" cap="flat" cmpd="sng" algn="ctr">
              <a:solidFill>
                <a:schemeClr val="accent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GB" sz="3000" b="1" i="0" u="none" strike="noStrike" cap="none" normalizeH="0" baseline="0" smtClean="0">
                <a:ln>
                  <a:noFill/>
                </a:ln>
                <a:solidFill>
                  <a:srgbClr val="065DBC"/>
                </a:solidFill>
                <a:effectLst/>
                <a:latin typeface="OpenHandBold" pitchFamily="2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14207" y="5733256"/>
              <a:ext cx="66661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" dirty="0" smtClean="0">
                  <a:solidFill>
                    <a:schemeClr val="accent1"/>
                  </a:solidFill>
                  <a:latin typeface="+mn-lt"/>
                </a:rPr>
                <a:t>Sensitive </a:t>
              </a:r>
              <a:r>
                <a:rPr lang="en-GB" sz="1800" dirty="0">
                  <a:solidFill>
                    <a:schemeClr val="accent1"/>
                  </a:solidFill>
                  <a:latin typeface="+mn-lt"/>
                </a:rPr>
                <a:t>r</a:t>
              </a:r>
              <a:r>
                <a:rPr lang="en-GB" sz="1800" dirty="0" smtClean="0">
                  <a:solidFill>
                    <a:schemeClr val="accent1"/>
                  </a:solidFill>
                  <a:latin typeface="+mn-lt"/>
                </a:rPr>
                <a:t>eceptor: nearest </a:t>
              </a:r>
              <a:r>
                <a:rPr lang="en-GB" sz="1800" dirty="0">
                  <a:solidFill>
                    <a:schemeClr val="accent1"/>
                  </a:solidFill>
                  <a:latin typeface="+mn-lt"/>
                </a:rPr>
                <a:t>place to the permitted activities where people are likely to be for prolonged </a:t>
              </a:r>
              <a:r>
                <a:rPr lang="en-GB" sz="1800" dirty="0" smtClean="0">
                  <a:solidFill>
                    <a:schemeClr val="accent1"/>
                  </a:solidFill>
                  <a:latin typeface="+mn-lt"/>
                </a:rPr>
                <a:t>periods (250 m).</a:t>
              </a:r>
              <a:endParaRPr lang="en-GB" sz="1800" dirty="0">
                <a:solidFill>
                  <a:schemeClr val="accent1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89510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604" y="397371"/>
            <a:ext cx="8506326" cy="719138"/>
          </a:xfrm>
        </p:spPr>
        <p:txBody>
          <a:bodyPr/>
          <a:lstStyle/>
          <a:p>
            <a:r>
              <a:rPr lang="en-GB" sz="3400" dirty="0" smtClean="0"/>
              <a:t>Current bioaerosol monitoring methods</a:t>
            </a:r>
            <a:endParaRPr lang="en-GB" sz="34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602725" y="1366018"/>
            <a:ext cx="8939342" cy="4079206"/>
            <a:chOff x="602725" y="1366018"/>
            <a:chExt cx="8939342" cy="4079206"/>
          </a:xfrm>
        </p:grpSpPr>
        <p:grpSp>
          <p:nvGrpSpPr>
            <p:cNvPr id="14" name="Group 13"/>
            <p:cNvGrpSpPr/>
            <p:nvPr/>
          </p:nvGrpSpPr>
          <p:grpSpPr>
            <a:xfrm>
              <a:off x="617285" y="1366018"/>
              <a:ext cx="8924782" cy="4079206"/>
              <a:chOff x="617285" y="1495378"/>
              <a:chExt cx="8924782" cy="4079206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617285" y="1495378"/>
                <a:ext cx="2947977" cy="4066186"/>
                <a:chOff x="617285" y="1495378"/>
                <a:chExt cx="2947977" cy="4066186"/>
              </a:xfrm>
            </p:grpSpPr>
            <p:pic>
              <p:nvPicPr>
                <p:cNvPr id="6" name="Picture 5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617285" y="1495378"/>
                  <a:ext cx="2947977" cy="3351222"/>
                </a:xfrm>
                <a:prstGeom prst="rect">
                  <a:avLst/>
                </a:prstGeom>
                <a:ln w="25400">
                  <a:solidFill>
                    <a:srgbClr val="065DBC"/>
                  </a:solidFill>
                </a:ln>
              </p:spPr>
            </p:pic>
            <p:sp>
              <p:nvSpPr>
                <p:cNvPr id="7" name="TextBox 6"/>
                <p:cNvSpPr txBox="1"/>
                <p:nvPr/>
              </p:nvSpPr>
              <p:spPr>
                <a:xfrm>
                  <a:off x="617285" y="5099899"/>
                  <a:ext cx="2947977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2400" dirty="0" smtClean="0">
                      <a:latin typeface="+mn-lt"/>
                    </a:rPr>
                    <a:t>Impaction</a:t>
                  </a:r>
                </a:p>
              </p:txBody>
            </p:sp>
          </p:grpSp>
          <p:grpSp>
            <p:nvGrpSpPr>
              <p:cNvPr id="5" name="Group 4"/>
              <p:cNvGrpSpPr/>
              <p:nvPr/>
            </p:nvGrpSpPr>
            <p:grpSpPr>
              <a:xfrm>
                <a:off x="6594090" y="1503783"/>
                <a:ext cx="2947977" cy="4057782"/>
                <a:chOff x="3203580" y="1503783"/>
                <a:chExt cx="2947977" cy="4057782"/>
              </a:xfrm>
            </p:grpSpPr>
            <p:pic>
              <p:nvPicPr>
                <p:cNvPr id="3" name="Picture 2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729704" y="1503783"/>
                  <a:ext cx="1925665" cy="3351222"/>
                </a:xfrm>
                <a:prstGeom prst="rect">
                  <a:avLst/>
                </a:prstGeom>
                <a:ln w="25400">
                  <a:solidFill>
                    <a:srgbClr val="065DBC"/>
                  </a:solidFill>
                </a:ln>
              </p:spPr>
            </p:pic>
            <p:sp>
              <p:nvSpPr>
                <p:cNvPr id="8" name="TextBox 7"/>
                <p:cNvSpPr txBox="1"/>
                <p:nvPr/>
              </p:nvSpPr>
              <p:spPr>
                <a:xfrm>
                  <a:off x="3203580" y="5099900"/>
                  <a:ext cx="2947977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2400" dirty="0" smtClean="0">
                      <a:latin typeface="+mn-lt"/>
                    </a:rPr>
                    <a:t>Impingement</a:t>
                  </a:r>
                </a:p>
              </p:txBody>
            </p:sp>
          </p:grpSp>
          <p:grpSp>
            <p:nvGrpSpPr>
              <p:cNvPr id="12" name="Group 11"/>
              <p:cNvGrpSpPr/>
              <p:nvPr/>
            </p:nvGrpSpPr>
            <p:grpSpPr>
              <a:xfrm>
                <a:off x="3723592" y="1503783"/>
                <a:ext cx="3238291" cy="4070801"/>
                <a:chOff x="5796135" y="1484817"/>
                <a:chExt cx="3238291" cy="4070801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5796135" y="1484817"/>
                  <a:ext cx="3238291" cy="3351222"/>
                  <a:chOff x="5796135" y="1484817"/>
                  <a:chExt cx="3238291" cy="3351222"/>
                </a:xfrm>
              </p:grpSpPr>
              <p:pic>
                <p:nvPicPr>
                  <p:cNvPr id="4" name="Picture 3"/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r="18003"/>
                  <a:stretch/>
                </p:blipFill>
                <p:spPr>
                  <a:xfrm>
                    <a:off x="5796135" y="1484817"/>
                    <a:ext cx="3238291" cy="3351222"/>
                  </a:xfrm>
                  <a:prstGeom prst="rect">
                    <a:avLst/>
                  </a:prstGeom>
                  <a:ln w="25400">
                    <a:solidFill>
                      <a:srgbClr val="065DBC"/>
                    </a:solidFill>
                  </a:ln>
                </p:spPr>
              </p:pic>
              <p:pic>
                <p:nvPicPr>
                  <p:cNvPr id="9" name="Picture 8"/>
                  <p:cNvPicPr>
                    <a:picLocks noChangeAspect="1"/>
                  </p:cNvPicPr>
                  <p:nvPr/>
                </p:nvPicPr>
                <p:blipFill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6804" r="19017"/>
                  <a:stretch/>
                </p:blipFill>
                <p:spPr>
                  <a:xfrm>
                    <a:off x="8172400" y="1503783"/>
                    <a:ext cx="862026" cy="1343140"/>
                  </a:xfrm>
                  <a:prstGeom prst="rect">
                    <a:avLst/>
                  </a:prstGeom>
                  <a:ln>
                    <a:solidFill>
                      <a:srgbClr val="065DBC"/>
                    </a:solidFill>
                  </a:ln>
                </p:spPr>
              </p:pic>
            </p:grpSp>
            <p:sp>
              <p:nvSpPr>
                <p:cNvPr id="10" name="TextBox 9"/>
                <p:cNvSpPr txBox="1"/>
                <p:nvPr/>
              </p:nvSpPr>
              <p:spPr>
                <a:xfrm>
                  <a:off x="5805017" y="5093953"/>
                  <a:ext cx="2947977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2400" dirty="0" smtClean="0">
                      <a:latin typeface="+mn-lt"/>
                    </a:rPr>
                    <a:t>Filtration</a:t>
                  </a:r>
                </a:p>
              </p:txBody>
            </p:sp>
          </p:grpSp>
        </p:grp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2725" y="1374423"/>
              <a:ext cx="1669634" cy="1586952"/>
            </a:xfrm>
            <a:prstGeom prst="rect">
              <a:avLst/>
            </a:prstGeom>
            <a:ln>
              <a:solidFill>
                <a:srgbClr val="065DBC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9347407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604" y="397371"/>
            <a:ext cx="8506326" cy="719138"/>
          </a:xfrm>
        </p:spPr>
        <p:txBody>
          <a:bodyPr/>
          <a:lstStyle/>
          <a:p>
            <a:r>
              <a:rPr lang="en-GB" sz="3400" dirty="0" smtClean="0"/>
              <a:t>Current bioaerosol monitoring methods</a:t>
            </a:r>
            <a:endParaRPr lang="en-GB" sz="3400" dirty="0"/>
          </a:p>
        </p:txBody>
      </p:sp>
      <p:sp>
        <p:nvSpPr>
          <p:cNvPr id="15" name="TextBox 14"/>
          <p:cNvSpPr txBox="1"/>
          <p:nvPr/>
        </p:nvSpPr>
        <p:spPr>
          <a:xfrm>
            <a:off x="720315" y="1556792"/>
            <a:ext cx="8136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0" dirty="0" smtClean="0">
                <a:solidFill>
                  <a:schemeClr val="tx1"/>
                </a:solidFill>
                <a:latin typeface="+mn-lt"/>
                <a:ea typeface="MingLiU-ExtB" panose="02020500000000000000" pitchFamily="18" charset="-120"/>
              </a:rPr>
              <a:t>Only 10% of microorganisms are </a:t>
            </a:r>
            <a:r>
              <a:rPr lang="en-GB" sz="2000" b="0" dirty="0" err="1" smtClean="0">
                <a:solidFill>
                  <a:schemeClr val="tx1"/>
                </a:solidFill>
                <a:latin typeface="+mn-lt"/>
                <a:ea typeface="MingLiU-ExtB" panose="02020500000000000000" pitchFamily="18" charset="-120"/>
              </a:rPr>
              <a:t>culturable</a:t>
            </a:r>
            <a:endParaRPr lang="en-GB" sz="2000" b="0" dirty="0" smtClean="0">
              <a:solidFill>
                <a:schemeClr val="tx1"/>
              </a:solidFill>
              <a:latin typeface="+mn-lt"/>
              <a:ea typeface="MingLiU-ExtB" panose="02020500000000000000" pitchFamily="18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0" dirty="0" smtClean="0">
                <a:latin typeface="+mn-lt"/>
                <a:ea typeface="MingLiU-ExtB" panose="02020500000000000000" pitchFamily="18" charset="-120"/>
              </a:rPr>
              <a:t>Stressed microorganisms may not grow on SELECTIVE media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0" dirty="0" smtClean="0">
                <a:solidFill>
                  <a:schemeClr val="tx1"/>
                </a:solidFill>
                <a:latin typeface="+mn-lt"/>
                <a:ea typeface="MingLiU-ExtB" panose="02020500000000000000" pitchFamily="18" charset="-120"/>
              </a:rPr>
              <a:t>VBNC microorganisms won’t grow at 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0" dirty="0" smtClean="0">
                <a:latin typeface="+mn-lt"/>
                <a:ea typeface="MingLiU-ExtB" panose="02020500000000000000" pitchFamily="18" charset="-120"/>
              </a:rPr>
              <a:t>Current sampling techniques come with their own stressors</a:t>
            </a:r>
            <a:endParaRPr lang="en-GB" sz="2000" b="0" dirty="0">
              <a:latin typeface="+mn-lt"/>
              <a:ea typeface="MingLiU-ExtB" panose="02020500000000000000" pitchFamily="18" charset="-120"/>
            </a:endParaRPr>
          </a:p>
        </p:txBody>
      </p:sp>
      <p:grpSp>
        <p:nvGrpSpPr>
          <p:cNvPr id="114" name="Group 113"/>
          <p:cNvGrpSpPr/>
          <p:nvPr/>
        </p:nvGrpSpPr>
        <p:grpSpPr>
          <a:xfrm>
            <a:off x="668150" y="3447844"/>
            <a:ext cx="2771565" cy="2989322"/>
            <a:chOff x="702251" y="3398097"/>
            <a:chExt cx="2771565" cy="2989322"/>
          </a:xfrm>
        </p:grpSpPr>
        <p:grpSp>
          <p:nvGrpSpPr>
            <p:cNvPr id="113" name="Group 112"/>
            <p:cNvGrpSpPr/>
            <p:nvPr/>
          </p:nvGrpSpPr>
          <p:grpSpPr>
            <a:xfrm>
              <a:off x="702251" y="3398097"/>
              <a:ext cx="2771565" cy="2989322"/>
              <a:chOff x="702251" y="3398097"/>
              <a:chExt cx="2771565" cy="2989322"/>
            </a:xfrm>
          </p:grpSpPr>
          <p:grpSp>
            <p:nvGrpSpPr>
              <p:cNvPr id="112" name="Group 111"/>
              <p:cNvGrpSpPr/>
              <p:nvPr/>
            </p:nvGrpSpPr>
            <p:grpSpPr>
              <a:xfrm>
                <a:off x="702251" y="3398097"/>
                <a:ext cx="2771565" cy="2989322"/>
                <a:chOff x="702251" y="3398097"/>
                <a:chExt cx="2771565" cy="2989322"/>
              </a:xfrm>
            </p:grpSpPr>
            <p:pic>
              <p:nvPicPr>
                <p:cNvPr id="35" name="Picture 34"/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1769" r="7339"/>
                <a:stretch/>
              </p:blipFill>
              <p:spPr>
                <a:xfrm rot="5400000">
                  <a:off x="593373" y="3506975"/>
                  <a:ext cx="2989322" cy="2771565"/>
                </a:xfrm>
                <a:prstGeom prst="rect">
                  <a:avLst/>
                </a:prstGeom>
                <a:ln w="25400">
                  <a:solidFill>
                    <a:srgbClr val="065DBC"/>
                  </a:solidFill>
                </a:ln>
              </p:spPr>
            </p:pic>
            <p:sp>
              <p:nvSpPr>
                <p:cNvPr id="40" name="Oval 39"/>
                <p:cNvSpPr/>
                <p:nvPr/>
              </p:nvSpPr>
              <p:spPr bwMode="auto">
                <a:xfrm>
                  <a:off x="3085345" y="3519852"/>
                  <a:ext cx="144016" cy="144016"/>
                </a:xfrm>
                <a:prstGeom prst="ellipse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en-GB" sz="3000" b="1" i="0" u="none" strike="noStrike" cap="none" normalizeH="0" baseline="0" smtClean="0">
                    <a:ln>
                      <a:noFill/>
                    </a:ln>
                    <a:solidFill>
                      <a:srgbClr val="065DBC"/>
                    </a:solidFill>
                    <a:effectLst/>
                    <a:latin typeface="OpenHandBold" pitchFamily="2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 bwMode="auto">
                <a:xfrm>
                  <a:off x="3188162" y="6010457"/>
                  <a:ext cx="144016" cy="144016"/>
                </a:xfrm>
                <a:prstGeom prst="ellipse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en-GB" sz="3000" b="1" i="0" u="none" strike="noStrike" cap="none" normalizeH="0" baseline="0" smtClean="0">
                    <a:ln>
                      <a:noFill/>
                    </a:ln>
                    <a:solidFill>
                      <a:srgbClr val="065DBC"/>
                    </a:solidFill>
                    <a:effectLst/>
                    <a:latin typeface="OpenHandBold" pitchFamily="2" charset="0"/>
                  </a:endParaRPr>
                </a:p>
              </p:txBody>
            </p:sp>
            <p:sp>
              <p:nvSpPr>
                <p:cNvPr id="42" name="Oval 41"/>
                <p:cNvSpPr/>
                <p:nvPr/>
              </p:nvSpPr>
              <p:spPr bwMode="auto">
                <a:xfrm>
                  <a:off x="761852" y="3555382"/>
                  <a:ext cx="144016" cy="144016"/>
                </a:xfrm>
                <a:prstGeom prst="ellipse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en-GB" sz="3000" b="1" i="0" u="none" strike="noStrike" cap="none" normalizeH="0" baseline="0" smtClean="0">
                    <a:ln>
                      <a:noFill/>
                    </a:ln>
                    <a:solidFill>
                      <a:srgbClr val="065DBC"/>
                    </a:solidFill>
                    <a:effectLst/>
                    <a:latin typeface="OpenHandBold" pitchFamily="2" charset="0"/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 bwMode="auto">
                <a:xfrm>
                  <a:off x="761852" y="6154473"/>
                  <a:ext cx="144016" cy="144016"/>
                </a:xfrm>
                <a:prstGeom prst="ellipse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en-GB" sz="3000" b="1" i="0" u="none" strike="noStrike" cap="none" normalizeH="0" baseline="0" smtClean="0">
                    <a:ln>
                      <a:noFill/>
                    </a:ln>
                    <a:solidFill>
                      <a:srgbClr val="065DBC"/>
                    </a:solidFill>
                    <a:effectLst/>
                    <a:latin typeface="OpenHandBold" pitchFamily="2" charset="0"/>
                  </a:endParaRPr>
                </a:p>
              </p:txBody>
            </p:sp>
          </p:grpSp>
          <p:cxnSp>
            <p:nvCxnSpPr>
              <p:cNvPr id="54" name="Curved Connector 53"/>
              <p:cNvCxnSpPr/>
              <p:nvPr/>
            </p:nvCxnSpPr>
            <p:spPr bwMode="auto">
              <a:xfrm rot="5400000" flipH="1" flipV="1">
                <a:off x="1709344" y="4375195"/>
                <a:ext cx="630566" cy="504056"/>
              </a:xfrm>
              <a:prstGeom prst="curvedConnector3">
                <a:avLst>
                  <a:gd name="adj1" fmla="val 50000"/>
                </a:avLst>
              </a:prstGeom>
              <a:solidFill>
                <a:srgbClr val="3366FF"/>
              </a:solidFill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66" name="Curved Connector 65"/>
              <p:cNvCxnSpPr/>
              <p:nvPr/>
            </p:nvCxnSpPr>
            <p:spPr bwMode="auto">
              <a:xfrm rot="5400000" flipH="1" flipV="1">
                <a:off x="2537713" y="3711351"/>
                <a:ext cx="630566" cy="504056"/>
              </a:xfrm>
              <a:prstGeom prst="curvedConnector3">
                <a:avLst>
                  <a:gd name="adj1" fmla="val 50000"/>
                </a:avLst>
              </a:prstGeom>
              <a:solidFill>
                <a:srgbClr val="3366FF"/>
              </a:solidFill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67" name="Curved Connector 66"/>
              <p:cNvCxnSpPr/>
              <p:nvPr/>
            </p:nvCxnSpPr>
            <p:spPr bwMode="auto">
              <a:xfrm rot="16200000" flipV="1">
                <a:off x="920910" y="3792314"/>
                <a:ext cx="630566" cy="504056"/>
              </a:xfrm>
              <a:prstGeom prst="curvedConnector3">
                <a:avLst>
                  <a:gd name="adj1" fmla="val 50000"/>
                </a:avLst>
              </a:prstGeom>
              <a:solidFill>
                <a:srgbClr val="3366FF"/>
              </a:solidFill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68" name="Curved Connector 67"/>
              <p:cNvCxnSpPr/>
              <p:nvPr/>
            </p:nvCxnSpPr>
            <p:spPr bwMode="auto">
              <a:xfrm rot="16200000" flipH="1">
                <a:off x="2617745" y="5452205"/>
                <a:ext cx="630566" cy="504056"/>
              </a:xfrm>
              <a:prstGeom prst="curvedConnector3">
                <a:avLst>
                  <a:gd name="adj1" fmla="val 50000"/>
                </a:avLst>
              </a:prstGeom>
              <a:solidFill>
                <a:srgbClr val="3366FF"/>
              </a:solidFill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69" name="Curved Connector 68"/>
              <p:cNvCxnSpPr/>
              <p:nvPr/>
            </p:nvCxnSpPr>
            <p:spPr bwMode="auto">
              <a:xfrm rot="5400000">
                <a:off x="816911" y="5587162"/>
                <a:ext cx="630566" cy="504056"/>
              </a:xfrm>
              <a:prstGeom prst="curvedConnector3">
                <a:avLst>
                  <a:gd name="adj1" fmla="val 50000"/>
                </a:avLst>
              </a:prstGeom>
              <a:solidFill>
                <a:srgbClr val="3366FF"/>
              </a:solidFill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57" name="Oval 56"/>
            <p:cNvSpPr/>
            <p:nvPr/>
          </p:nvSpPr>
          <p:spPr bwMode="auto">
            <a:xfrm>
              <a:off x="2276655" y="4109564"/>
              <a:ext cx="144016" cy="144016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GB" sz="3000" b="1" i="0" u="none" strike="noStrike" cap="none" normalizeH="0" baseline="0" smtClean="0">
                <a:ln>
                  <a:noFill/>
                </a:ln>
                <a:solidFill>
                  <a:srgbClr val="065DBC"/>
                </a:solidFill>
                <a:effectLst/>
                <a:latin typeface="OpenHandBold" pitchFamily="2" charset="0"/>
              </a:endParaRP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3733215" y="3447843"/>
            <a:ext cx="1752431" cy="2989323"/>
            <a:chOff x="3657592" y="3447843"/>
            <a:chExt cx="1752431" cy="2989323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 rotWithShape="1">
            <a:blip r:embed="rId3"/>
            <a:srcRect l="4943" t="2117" r="3921" b="2631"/>
            <a:stretch/>
          </p:blipFill>
          <p:spPr>
            <a:xfrm>
              <a:off x="3657592" y="3447843"/>
              <a:ext cx="1752431" cy="2989323"/>
            </a:xfrm>
            <a:prstGeom prst="rect">
              <a:avLst/>
            </a:prstGeom>
            <a:ln w="25400">
              <a:solidFill>
                <a:srgbClr val="065DBC"/>
              </a:solidFill>
            </a:ln>
          </p:spPr>
        </p:pic>
        <p:grpSp>
          <p:nvGrpSpPr>
            <p:cNvPr id="97" name="Group 96"/>
            <p:cNvGrpSpPr/>
            <p:nvPr/>
          </p:nvGrpSpPr>
          <p:grpSpPr>
            <a:xfrm>
              <a:off x="4306446" y="4397376"/>
              <a:ext cx="317427" cy="1804725"/>
              <a:chOff x="7923762" y="4370491"/>
              <a:chExt cx="326080" cy="1956282"/>
            </a:xfrm>
          </p:grpSpPr>
          <p:cxnSp>
            <p:nvCxnSpPr>
              <p:cNvPr id="88" name="Curved Connector 87"/>
              <p:cNvCxnSpPr/>
              <p:nvPr/>
            </p:nvCxnSpPr>
            <p:spPr bwMode="auto">
              <a:xfrm rot="5400000" flipH="1" flipV="1">
                <a:off x="7855507" y="5932437"/>
                <a:ext cx="572646" cy="216025"/>
              </a:xfrm>
              <a:prstGeom prst="curvedConnector3">
                <a:avLst>
                  <a:gd name="adj1" fmla="val 50000"/>
                </a:avLst>
              </a:prstGeom>
              <a:solidFill>
                <a:srgbClr val="336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92" name="Curved Connector 91"/>
              <p:cNvCxnSpPr/>
              <p:nvPr/>
            </p:nvCxnSpPr>
            <p:spPr bwMode="auto">
              <a:xfrm rot="5400000" flipH="1" flipV="1">
                <a:off x="7745452" y="5586152"/>
                <a:ext cx="572646" cy="216025"/>
              </a:xfrm>
              <a:prstGeom prst="curvedConnector3">
                <a:avLst>
                  <a:gd name="adj1" fmla="val 50000"/>
                </a:avLst>
              </a:prstGeom>
              <a:solidFill>
                <a:srgbClr val="336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93" name="Curved Connector 92"/>
              <p:cNvCxnSpPr/>
              <p:nvPr/>
            </p:nvCxnSpPr>
            <p:spPr bwMode="auto">
              <a:xfrm rot="5400000" flipH="1" flipV="1">
                <a:off x="7796623" y="5095826"/>
                <a:ext cx="576362" cy="163042"/>
              </a:xfrm>
              <a:prstGeom prst="curvedConnector3">
                <a:avLst>
                  <a:gd name="adj1" fmla="val 50000"/>
                </a:avLst>
              </a:prstGeom>
              <a:solidFill>
                <a:srgbClr val="336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96" name="Curved Connector 95"/>
              <p:cNvCxnSpPr/>
              <p:nvPr/>
            </p:nvCxnSpPr>
            <p:spPr bwMode="auto">
              <a:xfrm rot="5400000" flipH="1" flipV="1">
                <a:off x="7735533" y="4577151"/>
                <a:ext cx="576362" cy="163042"/>
              </a:xfrm>
              <a:prstGeom prst="curvedConnector3">
                <a:avLst>
                  <a:gd name="adj1" fmla="val 50000"/>
                </a:avLst>
              </a:prstGeom>
              <a:solidFill>
                <a:srgbClr val="336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</p:grpSp>
      <p:sp>
        <p:nvSpPr>
          <p:cNvPr id="107" name="Rectangle 106"/>
          <p:cNvSpPr/>
          <p:nvPr/>
        </p:nvSpPr>
        <p:spPr bwMode="auto">
          <a:xfrm>
            <a:off x="7164288" y="5098350"/>
            <a:ext cx="1800200" cy="164301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GB" sz="3000" b="1" i="0" u="none" strike="noStrike" cap="none" normalizeH="0" baseline="0" smtClean="0">
              <a:ln>
                <a:noFill/>
              </a:ln>
              <a:solidFill>
                <a:srgbClr val="065DBC"/>
              </a:solidFill>
              <a:effectLst/>
              <a:latin typeface="OpenHandBold" pitchFamily="2" charset="0"/>
            </a:endParaRPr>
          </a:p>
        </p:txBody>
      </p:sp>
      <p:grpSp>
        <p:nvGrpSpPr>
          <p:cNvPr id="117" name="Group 116"/>
          <p:cNvGrpSpPr/>
          <p:nvPr/>
        </p:nvGrpSpPr>
        <p:grpSpPr>
          <a:xfrm>
            <a:off x="5785403" y="3244822"/>
            <a:ext cx="3179085" cy="3368527"/>
            <a:chOff x="5738326" y="3244767"/>
            <a:chExt cx="3179085" cy="3368527"/>
          </a:xfrm>
        </p:grpSpPr>
        <p:pic>
          <p:nvPicPr>
            <p:cNvPr id="100" name="Picture 9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38326" y="3820831"/>
              <a:ext cx="2275712" cy="216301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065DBC"/>
              </a:solidFill>
            </a:ln>
          </p:spPr>
        </p:pic>
        <p:sp>
          <p:nvSpPr>
            <p:cNvPr id="101" name="TextBox 100"/>
            <p:cNvSpPr txBox="1"/>
            <p:nvPr/>
          </p:nvSpPr>
          <p:spPr>
            <a:xfrm>
              <a:off x="6043014" y="3244767"/>
              <a:ext cx="1423504" cy="33855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065DBC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i="1" dirty="0" smtClean="0">
                  <a:solidFill>
                    <a:schemeClr val="tx1"/>
                  </a:solidFill>
                  <a:latin typeface="+mn-lt"/>
                </a:rPr>
                <a:t>A. fumigatus</a:t>
              </a:r>
              <a:endParaRPr lang="en-GB" sz="1600" i="1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02" name="Straight Arrow Connector 101"/>
            <p:cNvCxnSpPr/>
            <p:nvPr/>
          </p:nvCxnSpPr>
          <p:spPr bwMode="auto">
            <a:xfrm>
              <a:off x="6818446" y="3558060"/>
              <a:ext cx="0" cy="525542"/>
            </a:xfrm>
            <a:prstGeom prst="straightConnector1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03" name="TextBox 102"/>
            <p:cNvSpPr txBox="1"/>
            <p:nvPr/>
          </p:nvSpPr>
          <p:spPr>
            <a:xfrm>
              <a:off x="7803752" y="3366401"/>
              <a:ext cx="1113659" cy="33855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065DBC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i="1" dirty="0" smtClean="0">
                  <a:solidFill>
                    <a:schemeClr val="tx1"/>
                  </a:solidFill>
                  <a:latin typeface="+mn-lt"/>
                </a:rPr>
                <a:t>A. </a:t>
              </a:r>
              <a:r>
                <a:rPr lang="en-GB" sz="1600" i="1" dirty="0" err="1" smtClean="0">
                  <a:solidFill>
                    <a:schemeClr val="tx1"/>
                  </a:solidFill>
                  <a:latin typeface="+mn-lt"/>
                </a:rPr>
                <a:t>flavus</a:t>
              </a:r>
              <a:endParaRPr lang="en-GB" sz="1600" i="1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04" name="Straight Arrow Connector 103"/>
            <p:cNvCxnSpPr>
              <a:stCxn id="103" idx="2"/>
            </p:cNvCxnSpPr>
            <p:nvPr/>
          </p:nvCxnSpPr>
          <p:spPr bwMode="auto">
            <a:xfrm flipH="1">
              <a:off x="7538528" y="3704955"/>
              <a:ext cx="822054" cy="763948"/>
            </a:xfrm>
            <a:prstGeom prst="straightConnector1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5" name="Straight Arrow Connector 104"/>
            <p:cNvCxnSpPr>
              <a:stCxn id="106" idx="0"/>
            </p:cNvCxnSpPr>
            <p:nvPr/>
          </p:nvCxnSpPr>
          <p:spPr bwMode="auto">
            <a:xfrm flipH="1" flipV="1">
              <a:off x="7868508" y="4942506"/>
              <a:ext cx="441086" cy="1147568"/>
            </a:xfrm>
            <a:prstGeom prst="straightConnector1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06" name="TextBox 105"/>
            <p:cNvSpPr txBox="1"/>
            <p:nvPr/>
          </p:nvSpPr>
          <p:spPr>
            <a:xfrm>
              <a:off x="7701776" y="6090074"/>
              <a:ext cx="1215635" cy="52322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065DBC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i="1" dirty="0" smtClean="0">
                  <a:solidFill>
                    <a:schemeClr val="tx1"/>
                  </a:solidFill>
                  <a:latin typeface="+mn-lt"/>
                </a:rPr>
                <a:t>Something else?</a:t>
              </a:r>
              <a:endParaRPr lang="en-GB" sz="1400" i="1" dirty="0">
                <a:solidFill>
                  <a:schemeClr val="tx1"/>
                </a:solidFill>
                <a:latin typeface="+mn-lt"/>
              </a:endParaRPr>
            </a:p>
          </p:txBody>
        </p:sp>
      </p:grpSp>
      <p:sp>
        <p:nvSpPr>
          <p:cNvPr id="118" name="TextBox 117"/>
          <p:cNvSpPr txBox="1"/>
          <p:nvPr/>
        </p:nvSpPr>
        <p:spPr>
          <a:xfrm rot="20815426">
            <a:off x="1033722" y="4605364"/>
            <a:ext cx="4099060" cy="553998"/>
          </a:xfrm>
          <a:prstGeom prst="rect">
            <a:avLst/>
          </a:prstGeom>
          <a:solidFill>
            <a:schemeClr val="bg1"/>
          </a:solidFill>
          <a:ln w="25400">
            <a:solidFill>
              <a:srgbClr val="FF330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3300"/>
                </a:solidFill>
                <a:latin typeface="+mj-lt"/>
              </a:rPr>
              <a:t>Underestimation</a:t>
            </a:r>
            <a:endParaRPr lang="en-GB" dirty="0">
              <a:solidFill>
                <a:srgbClr val="FF3300"/>
              </a:solidFill>
              <a:latin typeface="+mj-lt"/>
            </a:endParaRPr>
          </a:p>
        </p:txBody>
      </p:sp>
      <p:sp>
        <p:nvSpPr>
          <p:cNvPr id="119" name="TextBox 118"/>
          <p:cNvSpPr txBox="1"/>
          <p:nvPr/>
        </p:nvSpPr>
        <p:spPr>
          <a:xfrm rot="20815426">
            <a:off x="5582401" y="4429469"/>
            <a:ext cx="3341622" cy="553998"/>
          </a:xfrm>
          <a:prstGeom prst="rect">
            <a:avLst/>
          </a:prstGeom>
          <a:solidFill>
            <a:schemeClr val="bg1"/>
          </a:solidFill>
          <a:ln w="25400">
            <a:solidFill>
              <a:srgbClr val="FF330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3300"/>
                </a:solidFill>
                <a:latin typeface="+mj-lt"/>
              </a:rPr>
              <a:t>Overestimation</a:t>
            </a:r>
            <a:endParaRPr lang="en-GB" dirty="0">
              <a:solidFill>
                <a:srgbClr val="FF33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19899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362" y="406384"/>
            <a:ext cx="7197725" cy="719138"/>
          </a:xfrm>
        </p:spPr>
        <p:txBody>
          <a:bodyPr/>
          <a:lstStyle/>
          <a:p>
            <a:r>
              <a:rPr lang="en-GB" dirty="0" smtClean="0"/>
              <a:t>Why select for </a:t>
            </a:r>
            <a:r>
              <a:rPr lang="en-GB" i="1" dirty="0" smtClean="0"/>
              <a:t>A. fumigatus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1619250"/>
            <a:ext cx="3708846" cy="4318000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78" y="1412776"/>
            <a:ext cx="3388457" cy="1440160"/>
          </a:xfrm>
          <a:prstGeom prst="rect">
            <a:avLst/>
          </a:prstGeom>
          <a:ln w="25400">
            <a:solidFill>
              <a:srgbClr val="065DBC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/>
          <a:stretch/>
        </p:blipFill>
        <p:spPr>
          <a:xfrm>
            <a:off x="5004048" y="1412777"/>
            <a:ext cx="3399297" cy="1440160"/>
          </a:xfrm>
          <a:prstGeom prst="rect">
            <a:avLst/>
          </a:prstGeom>
          <a:ln w="25400">
            <a:solidFill>
              <a:srgbClr val="065DBC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971600" y="2132856"/>
            <a:ext cx="29523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+mn-lt"/>
              </a:rPr>
              <a:t>Waste industry</a:t>
            </a:r>
            <a:endParaRPr lang="en-GB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68144" y="2132856"/>
            <a:ext cx="1872208" cy="576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+mn-lt"/>
              </a:rPr>
              <a:t>Hospital</a:t>
            </a:r>
            <a:endParaRPr lang="en-GB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71257" y="3317875"/>
            <a:ext cx="51775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0" i="1" dirty="0" smtClean="0">
                <a:solidFill>
                  <a:schemeClr val="tx1"/>
                </a:solidFill>
                <a:latin typeface="+mn-lt"/>
              </a:rPr>
              <a:t>A. fumigatus </a:t>
            </a:r>
            <a:r>
              <a:rPr lang="en-GB" sz="3200" b="0" dirty="0" smtClean="0">
                <a:solidFill>
                  <a:schemeClr val="tx1"/>
                </a:solidFill>
                <a:latin typeface="+mn-lt"/>
              </a:rPr>
              <a:t>causes </a:t>
            </a:r>
            <a:r>
              <a:rPr lang="en-GB" sz="3200" b="0" dirty="0" smtClean="0">
                <a:latin typeface="+mn-lt"/>
              </a:rPr>
              <a:t>90% </a:t>
            </a:r>
            <a:r>
              <a:rPr lang="en-GB" sz="3200" b="0" dirty="0" smtClean="0">
                <a:solidFill>
                  <a:schemeClr val="tx1"/>
                </a:solidFill>
                <a:latin typeface="+mn-lt"/>
              </a:rPr>
              <a:t>of all Aspergillosis cases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9978" y="4645999"/>
            <a:ext cx="3488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dirty="0" smtClean="0">
                <a:latin typeface="+mn-lt"/>
              </a:rPr>
              <a:t>Environment agency stipulate AF in permits</a:t>
            </a:r>
            <a:endParaRPr lang="en-GB" sz="1600" b="0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4048" y="4645999"/>
            <a:ext cx="33992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dirty="0" smtClean="0">
                <a:solidFill>
                  <a:schemeClr val="tx1"/>
                </a:solidFill>
                <a:latin typeface="+mn-lt"/>
              </a:rPr>
              <a:t>Correct antimicrobial treatment depends on correct diagnosis</a:t>
            </a:r>
            <a:endParaRPr lang="en-GB" sz="16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79712" y="5481682"/>
            <a:ext cx="54726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0" dirty="0" smtClean="0">
                <a:latin typeface="+mn-lt"/>
              </a:rPr>
              <a:t>Single assay for both purposes</a:t>
            </a:r>
          </a:p>
        </p:txBody>
      </p:sp>
    </p:spTree>
    <p:extLst>
      <p:ext uri="{BB962C8B-B14F-4D97-AF65-F5344CB8AC3E}">
        <p14:creationId xmlns:p14="http://schemas.microsoft.com/office/powerpoint/2010/main" val="24218293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06316" y="1258888"/>
            <a:ext cx="4549326" cy="5310702"/>
            <a:chOff x="706316" y="1258888"/>
            <a:chExt cx="4549326" cy="531070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201"/>
            <a:stretch/>
          </p:blipFill>
          <p:spPr>
            <a:xfrm>
              <a:off x="719138" y="1258888"/>
              <a:ext cx="4536504" cy="5310702"/>
            </a:xfrm>
            <a:prstGeom prst="rect">
              <a:avLst/>
            </a:prstGeom>
            <a:ln w="25400">
              <a:solidFill>
                <a:srgbClr val="065DBC"/>
              </a:solidFill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706316" y="1266034"/>
              <a:ext cx="194421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solidFill>
                    <a:schemeClr val="bg1"/>
                  </a:solidFill>
                  <a:latin typeface="+mj-lt"/>
                </a:rPr>
                <a:t>Coriolis µ</a:t>
              </a:r>
              <a:endParaRPr lang="en-GB" dirty="0">
                <a:solidFill>
                  <a:schemeClr val="bg1"/>
                </a:solidFill>
                <a:latin typeface="+mj-lt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1266278"/>
            <a:ext cx="2494125" cy="3484365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35604" y="397371"/>
            <a:ext cx="8506326" cy="719138"/>
          </a:xfrm>
        </p:spPr>
        <p:txBody>
          <a:bodyPr/>
          <a:lstStyle/>
          <a:p>
            <a:r>
              <a:rPr lang="en-GB" sz="3400" dirty="0" smtClean="0"/>
              <a:t>New and improved testing</a:t>
            </a:r>
            <a:endParaRPr lang="en-GB" sz="3400" dirty="0"/>
          </a:p>
        </p:txBody>
      </p:sp>
    </p:spTree>
    <p:extLst>
      <p:ext uri="{BB962C8B-B14F-4D97-AF65-F5344CB8AC3E}">
        <p14:creationId xmlns:p14="http://schemas.microsoft.com/office/powerpoint/2010/main" val="35716245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35604" y="397371"/>
            <a:ext cx="8506326" cy="719138"/>
          </a:xfrm>
        </p:spPr>
        <p:txBody>
          <a:bodyPr/>
          <a:lstStyle/>
          <a:p>
            <a:r>
              <a:rPr lang="en-GB" sz="3400" dirty="0" smtClean="0"/>
              <a:t>Quantitative PCR</a:t>
            </a:r>
            <a:endParaRPr lang="en-GB" sz="3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087082"/>
            <a:ext cx="4755906" cy="55172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3068960"/>
            <a:ext cx="3353688" cy="22921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7389" y="1016038"/>
            <a:ext cx="3048765" cy="189624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893478" y="6465814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+mn-lt"/>
              </a:rPr>
              <a:t>Ref: </a:t>
            </a:r>
            <a:r>
              <a:rPr lang="en-GB" sz="1200" dirty="0" err="1" smtClean="0">
                <a:solidFill>
                  <a:schemeClr val="tx1"/>
                </a:solidFill>
                <a:latin typeface="+mn-lt"/>
              </a:rPr>
              <a:t>Qiagen</a:t>
            </a:r>
            <a:r>
              <a:rPr lang="en-GB" sz="1200" dirty="0" smtClean="0">
                <a:solidFill>
                  <a:schemeClr val="tx1"/>
                </a:solidFill>
                <a:latin typeface="+mn-lt"/>
              </a:rPr>
              <a:t>, 2010. </a:t>
            </a:r>
          </a:p>
        </p:txBody>
      </p:sp>
      <p:sp>
        <p:nvSpPr>
          <p:cNvPr id="12" name="TextBox 11"/>
          <p:cNvSpPr txBox="1"/>
          <p:nvPr/>
        </p:nvSpPr>
        <p:spPr>
          <a:xfrm rot="20815426">
            <a:off x="1059543" y="3271175"/>
            <a:ext cx="7632848" cy="1015663"/>
          </a:xfrm>
          <a:prstGeom prst="rect">
            <a:avLst/>
          </a:prstGeom>
          <a:solidFill>
            <a:schemeClr val="bg1"/>
          </a:solidFill>
          <a:ln w="25400">
            <a:solidFill>
              <a:srgbClr val="FF330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3300"/>
                </a:solidFill>
                <a:latin typeface="+mj-lt"/>
              </a:rPr>
              <a:t>Does not distinguish between live and dead cells</a:t>
            </a:r>
            <a:endParaRPr lang="en-GB" dirty="0">
              <a:solidFill>
                <a:srgbClr val="FF33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154778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5604" y="397371"/>
            <a:ext cx="8506326" cy="719138"/>
          </a:xfrm>
        </p:spPr>
        <p:txBody>
          <a:bodyPr/>
          <a:lstStyle/>
          <a:p>
            <a:r>
              <a:rPr lang="en-GB" sz="3400" dirty="0" smtClean="0"/>
              <a:t>Reverse transcriptase-qPCR</a:t>
            </a:r>
            <a:endParaRPr lang="en-GB" sz="3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82" y="1484784"/>
            <a:ext cx="8342448" cy="2952328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550555" y="5260848"/>
            <a:ext cx="6901765" cy="679720"/>
            <a:chOff x="550555" y="5260848"/>
            <a:chExt cx="6901765" cy="679720"/>
          </a:xfrm>
        </p:grpSpPr>
        <p:sp>
          <p:nvSpPr>
            <p:cNvPr id="6" name="TextBox 5"/>
            <p:cNvSpPr txBox="1"/>
            <p:nvPr/>
          </p:nvSpPr>
          <p:spPr>
            <a:xfrm>
              <a:off x="550555" y="5263655"/>
              <a:ext cx="11362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smtClean="0">
                  <a:solidFill>
                    <a:schemeClr val="tx1"/>
                  </a:solidFill>
                  <a:latin typeface="+mn-lt"/>
                </a:rPr>
                <a:t>RNA</a:t>
              </a:r>
            </a:p>
          </p:txBody>
        </p:sp>
        <p:sp>
          <p:nvSpPr>
            <p:cNvPr id="7" name="Right Arrow 6"/>
            <p:cNvSpPr/>
            <p:nvPr/>
          </p:nvSpPr>
          <p:spPr bwMode="auto">
            <a:xfrm>
              <a:off x="1734923" y="5260848"/>
              <a:ext cx="1944216" cy="648072"/>
            </a:xfrm>
            <a:prstGeom prst="rightArrow">
              <a:avLst/>
            </a:prstGeom>
            <a:solidFill>
              <a:srgbClr val="33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GB" sz="12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lt"/>
                </a:rPr>
                <a:t>Reverse transcribed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22381" y="5302365"/>
              <a:ext cx="13487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smtClean="0">
                  <a:solidFill>
                    <a:schemeClr val="tx1"/>
                  </a:solidFill>
                  <a:latin typeface="+mn-lt"/>
                </a:rPr>
                <a:t>cDNA</a:t>
              </a:r>
            </a:p>
          </p:txBody>
        </p:sp>
        <p:sp>
          <p:nvSpPr>
            <p:cNvPr id="11" name="Right Arrow 10"/>
            <p:cNvSpPr/>
            <p:nvPr/>
          </p:nvSpPr>
          <p:spPr bwMode="auto">
            <a:xfrm>
              <a:off x="5119298" y="5292496"/>
              <a:ext cx="936105" cy="648072"/>
            </a:xfrm>
            <a:prstGeom prst="rightArrow">
              <a:avLst/>
            </a:prstGeom>
            <a:solidFill>
              <a:srgbClr val="33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tabLst/>
              </a:pPr>
              <a:endPara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103557" y="5302364"/>
              <a:ext cx="13487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smtClean="0">
                  <a:solidFill>
                    <a:schemeClr val="tx1"/>
                  </a:solidFill>
                  <a:latin typeface="+mn-lt"/>
                </a:rPr>
                <a:t>qPCR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28667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1844824"/>
            <a:ext cx="770485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0" dirty="0" smtClean="0">
                <a:solidFill>
                  <a:schemeClr val="tx1"/>
                </a:solidFill>
                <a:latin typeface="+mn-lt"/>
              </a:rPr>
              <a:t>Two objectives:</a:t>
            </a:r>
          </a:p>
          <a:p>
            <a:endParaRPr lang="en-GB" sz="2400" b="0" dirty="0" smtClean="0">
              <a:solidFill>
                <a:schemeClr val="tx1"/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dirty="0" smtClean="0">
                <a:latin typeface="+mn-lt"/>
              </a:rPr>
              <a:t>Extract RNA from bioaerosols</a:t>
            </a:r>
          </a:p>
          <a:p>
            <a:endParaRPr lang="en-GB" sz="2400" b="0" dirty="0" smtClean="0">
              <a:solidFill>
                <a:schemeClr val="tx1"/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dirty="0" smtClean="0">
                <a:solidFill>
                  <a:schemeClr val="tx1"/>
                </a:solidFill>
                <a:latin typeface="+mn-lt"/>
              </a:rPr>
              <a:t>Design a reverse transcriptase – quantitative PCR assay specific for </a:t>
            </a:r>
            <a:r>
              <a:rPr lang="en-GB" sz="2400" b="0" i="1" dirty="0" smtClean="0">
                <a:solidFill>
                  <a:schemeClr val="tx1"/>
                </a:solidFill>
                <a:latin typeface="+mn-lt"/>
              </a:rPr>
              <a:t>A. fumigatus</a:t>
            </a:r>
          </a:p>
          <a:p>
            <a:endParaRPr lang="en-GB" sz="2400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5604" y="397371"/>
            <a:ext cx="8506326" cy="719138"/>
          </a:xfrm>
        </p:spPr>
        <p:txBody>
          <a:bodyPr/>
          <a:lstStyle/>
          <a:p>
            <a:r>
              <a:rPr lang="en-GB" sz="3400" dirty="0" smtClean="0"/>
              <a:t>New and improved testing</a:t>
            </a:r>
            <a:endParaRPr lang="en-GB" sz="3400" dirty="0"/>
          </a:p>
        </p:txBody>
      </p:sp>
    </p:spTree>
    <p:extLst>
      <p:ext uri="{BB962C8B-B14F-4D97-AF65-F5344CB8AC3E}">
        <p14:creationId xmlns:p14="http://schemas.microsoft.com/office/powerpoint/2010/main" val="10499189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029326" cy="719138"/>
          </a:xfrm>
        </p:spPr>
        <p:txBody>
          <a:bodyPr/>
          <a:lstStyle/>
          <a:p>
            <a:r>
              <a:rPr lang="en-GB" dirty="0" smtClean="0"/>
              <a:t>RNA extraction from pure culture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755576" y="1412776"/>
            <a:ext cx="8136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0" dirty="0" smtClean="0">
                <a:solidFill>
                  <a:schemeClr val="tx1"/>
                </a:solidFill>
                <a:latin typeface="+mn-lt"/>
                <a:ea typeface="MingLiU-ExtB" panose="02020500000000000000" pitchFamily="18" charset="-120"/>
              </a:rPr>
              <a:t>Freeze-thaw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0" dirty="0" err="1" smtClean="0">
                <a:latin typeface="+mn-lt"/>
                <a:ea typeface="MingLiU-ExtB" panose="02020500000000000000" pitchFamily="18" charset="-120"/>
              </a:rPr>
              <a:t>Lyticase</a:t>
            </a:r>
            <a:r>
              <a:rPr lang="en-GB" sz="2000" b="0" dirty="0" smtClean="0">
                <a:latin typeface="+mn-lt"/>
                <a:ea typeface="MingLiU-ExtB" panose="02020500000000000000" pitchFamily="18" charset="-120"/>
              </a:rPr>
              <a:t> digestion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0" dirty="0" smtClean="0">
                <a:solidFill>
                  <a:schemeClr val="tx1"/>
                </a:solidFill>
                <a:latin typeface="+mn-lt"/>
                <a:ea typeface="MingLiU-ExtB" panose="02020500000000000000" pitchFamily="18" charset="-120"/>
              </a:rPr>
              <a:t>Phenol chloroform extraction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0" dirty="0" err="1" smtClean="0">
                <a:latin typeface="+mn-lt"/>
                <a:ea typeface="MingLiU-ExtB" panose="02020500000000000000" pitchFamily="18" charset="-120"/>
              </a:rPr>
              <a:t>FastRNA</a:t>
            </a:r>
            <a:r>
              <a:rPr lang="en-GB" sz="2000" b="0" dirty="0" smtClean="0">
                <a:latin typeface="+mn-lt"/>
                <a:ea typeface="MingLiU-ExtB" panose="02020500000000000000" pitchFamily="18" charset="-120"/>
              </a:rPr>
              <a:t> Pro Red Kit</a:t>
            </a:r>
            <a:endParaRPr lang="en-GB" sz="2000" b="0" dirty="0">
              <a:latin typeface="+mn-lt"/>
              <a:ea typeface="MingLiU-ExtB" panose="02020500000000000000" pitchFamily="18" charset="-120"/>
            </a:endParaRPr>
          </a:p>
        </p:txBody>
      </p:sp>
      <p:pic>
        <p:nvPicPr>
          <p:cNvPr id="24" name="Picture 2" descr="http://www.aspergillus.org.uk/sites/default/files/pictures/combined_images/Asp%5B1%5Dfumigat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268760"/>
            <a:ext cx="2501041" cy="1875781"/>
          </a:xfrm>
          <a:prstGeom prst="rect">
            <a:avLst/>
          </a:prstGeom>
          <a:noFill/>
          <a:ln w="25400">
            <a:solidFill>
              <a:srgbClr val="065DB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4" name="Group 63"/>
          <p:cNvGrpSpPr/>
          <p:nvPr/>
        </p:nvGrpSpPr>
        <p:grpSpPr>
          <a:xfrm>
            <a:off x="763844" y="3290490"/>
            <a:ext cx="8308057" cy="3389915"/>
            <a:chOff x="763844" y="3290490"/>
            <a:chExt cx="8308057" cy="3389915"/>
          </a:xfrm>
        </p:grpSpPr>
        <p:grpSp>
          <p:nvGrpSpPr>
            <p:cNvPr id="61" name="Group 60"/>
            <p:cNvGrpSpPr/>
            <p:nvPr/>
          </p:nvGrpSpPr>
          <p:grpSpPr>
            <a:xfrm>
              <a:off x="1718016" y="3290490"/>
              <a:ext cx="7353885" cy="3389915"/>
              <a:chOff x="709904" y="3150748"/>
              <a:chExt cx="7353885" cy="3389915"/>
            </a:xfrm>
          </p:grpSpPr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904" y="3150748"/>
                <a:ext cx="3672408" cy="3389915"/>
              </a:xfrm>
              <a:prstGeom prst="rect">
                <a:avLst/>
              </a:prstGeom>
            </p:spPr>
          </p:pic>
          <p:grpSp>
            <p:nvGrpSpPr>
              <p:cNvPr id="59" name="Group 58"/>
              <p:cNvGrpSpPr/>
              <p:nvPr/>
            </p:nvGrpSpPr>
            <p:grpSpPr>
              <a:xfrm>
                <a:off x="3710537" y="4153354"/>
                <a:ext cx="4353252" cy="2232248"/>
                <a:chOff x="3710537" y="3587906"/>
                <a:chExt cx="4353252" cy="2232248"/>
              </a:xfrm>
            </p:grpSpPr>
            <p:grpSp>
              <p:nvGrpSpPr>
                <p:cNvPr id="41" name="Group 40"/>
                <p:cNvGrpSpPr/>
                <p:nvPr/>
              </p:nvGrpSpPr>
              <p:grpSpPr>
                <a:xfrm>
                  <a:off x="3710537" y="3587906"/>
                  <a:ext cx="1080120" cy="2232248"/>
                  <a:chOff x="3710537" y="3587906"/>
                  <a:chExt cx="1080120" cy="2232248"/>
                </a:xfrm>
              </p:grpSpPr>
              <p:sp>
                <p:nvSpPr>
                  <p:cNvPr id="27" name="Pentagon 26"/>
                  <p:cNvSpPr/>
                  <p:nvPr/>
                </p:nvSpPr>
                <p:spPr bwMode="auto">
                  <a:xfrm rot="5400000">
                    <a:off x="3741233" y="4950750"/>
                    <a:ext cx="1018728" cy="720080"/>
                  </a:xfrm>
                  <a:prstGeom prst="homePlate">
                    <a:avLst/>
                  </a:prstGeom>
                  <a:solidFill>
                    <a:srgbClr val="FF3300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9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en-GB" sz="3000" b="1" i="0" u="none" strike="noStrike" cap="none" normalizeH="0" baseline="0" smtClean="0">
                      <a:ln>
                        <a:noFill/>
                      </a:ln>
                      <a:solidFill>
                        <a:srgbClr val="065DBC"/>
                      </a:solidFill>
                      <a:effectLst/>
                      <a:latin typeface="OpenHandBold" pitchFamily="2" charset="0"/>
                    </a:endParaRPr>
                  </a:p>
                </p:txBody>
              </p:sp>
              <p:sp>
                <p:nvSpPr>
                  <p:cNvPr id="28" name="Rectangle 27"/>
                  <p:cNvSpPr/>
                  <p:nvPr/>
                </p:nvSpPr>
                <p:spPr bwMode="auto">
                  <a:xfrm>
                    <a:off x="3710537" y="3587906"/>
                    <a:ext cx="1080120" cy="144016"/>
                  </a:xfrm>
                  <a:prstGeom prst="rect">
                    <a:avLst/>
                  </a:prstGeom>
                  <a:noFill/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9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en-GB" sz="3000" b="1" i="0" u="none" strike="noStrike" cap="none" normalizeH="0" baseline="0" smtClean="0">
                      <a:ln>
                        <a:noFill/>
                      </a:ln>
                      <a:solidFill>
                        <a:srgbClr val="065DBC"/>
                      </a:solidFill>
                      <a:effectLst/>
                      <a:latin typeface="OpenHandBold" pitchFamily="2" charset="0"/>
                    </a:endParaRPr>
                  </a:p>
                </p:txBody>
              </p:sp>
              <p:sp>
                <p:nvSpPr>
                  <p:cNvPr id="38" name="Rectangle 37"/>
                  <p:cNvSpPr/>
                  <p:nvPr/>
                </p:nvSpPr>
                <p:spPr bwMode="auto">
                  <a:xfrm>
                    <a:off x="3890557" y="4723354"/>
                    <a:ext cx="720080" cy="78071"/>
                  </a:xfrm>
                  <a:prstGeom prst="rect">
                    <a:avLst/>
                  </a:prstGeom>
                  <a:solidFill>
                    <a:srgbClr val="FEF1BA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9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en-GB" sz="3000" b="1" i="0" u="none" strike="noStrike" cap="none" normalizeH="0" baseline="0" smtClean="0">
                      <a:ln>
                        <a:noFill/>
                      </a:ln>
                      <a:solidFill>
                        <a:srgbClr val="065DBC"/>
                      </a:solidFill>
                      <a:effectLst/>
                      <a:latin typeface="OpenHandBold" pitchFamily="2" charset="0"/>
                    </a:endParaRPr>
                  </a:p>
                </p:txBody>
              </p:sp>
              <p:sp>
                <p:nvSpPr>
                  <p:cNvPr id="39" name="Rectangle 38"/>
                  <p:cNvSpPr/>
                  <p:nvPr/>
                </p:nvSpPr>
                <p:spPr bwMode="auto">
                  <a:xfrm>
                    <a:off x="3890557" y="4441386"/>
                    <a:ext cx="720080" cy="288032"/>
                  </a:xfrm>
                  <a:prstGeom prst="rect">
                    <a:avLst/>
                  </a:prstGeom>
                  <a:solidFill>
                    <a:srgbClr val="B3E6FF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9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en-GB" sz="3000" b="1" i="0" u="none" strike="noStrike" cap="none" normalizeH="0" baseline="0" smtClean="0">
                      <a:ln>
                        <a:noFill/>
                      </a:ln>
                      <a:solidFill>
                        <a:srgbClr val="065DBC"/>
                      </a:solidFill>
                      <a:effectLst/>
                      <a:latin typeface="OpenHandBold" pitchFamily="2" charset="0"/>
                    </a:endParaRPr>
                  </a:p>
                </p:txBody>
              </p:sp>
              <p:sp>
                <p:nvSpPr>
                  <p:cNvPr id="40" name="Rectangle 39"/>
                  <p:cNvSpPr/>
                  <p:nvPr/>
                </p:nvSpPr>
                <p:spPr bwMode="auto">
                  <a:xfrm>
                    <a:off x="3890557" y="3731921"/>
                    <a:ext cx="720080" cy="709463"/>
                  </a:xfrm>
                  <a:prstGeom prst="rect">
                    <a:avLst/>
                  </a:prstGeom>
                  <a:noFill/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9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en-GB" sz="3000" b="1" i="0" u="none" strike="noStrike" cap="none" normalizeH="0" baseline="0" smtClean="0">
                      <a:ln>
                        <a:noFill/>
                      </a:ln>
                      <a:solidFill>
                        <a:srgbClr val="065DBC"/>
                      </a:solidFill>
                      <a:effectLst/>
                      <a:latin typeface="OpenHandBold" pitchFamily="2" charset="0"/>
                    </a:endParaRPr>
                  </a:p>
                </p:txBody>
              </p:sp>
            </p:grpSp>
            <p:sp>
              <p:nvSpPr>
                <p:cNvPr id="42" name="TextBox 41"/>
                <p:cNvSpPr txBox="1"/>
                <p:nvPr/>
              </p:nvSpPr>
              <p:spPr>
                <a:xfrm>
                  <a:off x="4967445" y="4091433"/>
                  <a:ext cx="309634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600" b="0" dirty="0" smtClean="0">
                      <a:solidFill>
                        <a:schemeClr val="tx1"/>
                      </a:solidFill>
                      <a:latin typeface="+mn-lt"/>
                    </a:rPr>
                    <a:t>Aqueous phase containing RNA</a:t>
                  </a:r>
                </a:p>
              </p:txBody>
            </p:sp>
            <p:cxnSp>
              <p:nvCxnSpPr>
                <p:cNvPr id="44" name="Straight Arrow Connector 43"/>
                <p:cNvCxnSpPr/>
                <p:nvPr/>
              </p:nvCxnSpPr>
              <p:spPr bwMode="auto">
                <a:xfrm flipH="1">
                  <a:off x="4283968" y="4333456"/>
                  <a:ext cx="720080" cy="334779"/>
                </a:xfrm>
                <a:prstGeom prst="straightConnector1">
                  <a:avLst/>
                </a:prstGeom>
                <a:solidFill>
                  <a:srgbClr val="3366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45" name="TextBox 44"/>
                <p:cNvSpPr txBox="1"/>
                <p:nvPr/>
              </p:nvSpPr>
              <p:spPr>
                <a:xfrm>
                  <a:off x="4934653" y="4587663"/>
                  <a:ext cx="151216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600" b="0" dirty="0" smtClean="0">
                      <a:solidFill>
                        <a:schemeClr val="tx1"/>
                      </a:solidFill>
                      <a:latin typeface="+mn-lt"/>
                    </a:rPr>
                    <a:t>Phase lock gel</a:t>
                  </a:r>
                </a:p>
              </p:txBody>
            </p:sp>
            <p:cxnSp>
              <p:nvCxnSpPr>
                <p:cNvPr id="47" name="Straight Arrow Connector 46"/>
                <p:cNvCxnSpPr/>
                <p:nvPr/>
              </p:nvCxnSpPr>
              <p:spPr bwMode="auto">
                <a:xfrm flipH="1">
                  <a:off x="4608004" y="4748203"/>
                  <a:ext cx="396044" cy="8737"/>
                </a:xfrm>
                <a:prstGeom prst="straightConnector1">
                  <a:avLst/>
                </a:prstGeom>
                <a:solidFill>
                  <a:srgbClr val="3366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1" name="TextBox 50"/>
                <p:cNvSpPr txBox="1"/>
                <p:nvPr/>
              </p:nvSpPr>
              <p:spPr>
                <a:xfrm>
                  <a:off x="4967445" y="5128694"/>
                  <a:ext cx="15841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600" b="0" dirty="0" smtClean="0">
                      <a:solidFill>
                        <a:schemeClr val="tx1"/>
                      </a:solidFill>
                      <a:latin typeface="+mn-lt"/>
                    </a:rPr>
                    <a:t>Organic phase</a:t>
                  </a:r>
                </a:p>
              </p:txBody>
            </p:sp>
            <p:cxnSp>
              <p:nvCxnSpPr>
                <p:cNvPr id="53" name="Straight Arrow Connector 52"/>
                <p:cNvCxnSpPr>
                  <a:stCxn id="51" idx="1"/>
                </p:cNvCxnSpPr>
                <p:nvPr/>
              </p:nvCxnSpPr>
              <p:spPr bwMode="auto">
                <a:xfrm flipH="1" flipV="1">
                  <a:off x="4281806" y="5155275"/>
                  <a:ext cx="685639" cy="142696"/>
                </a:xfrm>
                <a:prstGeom prst="straightConnector1">
                  <a:avLst/>
                </a:prstGeom>
                <a:solidFill>
                  <a:srgbClr val="3366F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</p:grpSp>
          <p:sp>
            <p:nvSpPr>
              <p:cNvPr id="60" name="TextBox 59"/>
              <p:cNvSpPr txBox="1"/>
              <p:nvPr/>
            </p:nvSpPr>
            <p:spPr>
              <a:xfrm>
                <a:off x="3347864" y="3767769"/>
                <a:ext cx="18722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 smtClean="0">
                    <a:solidFill>
                      <a:schemeClr val="tx1"/>
                    </a:solidFill>
                    <a:latin typeface="+mn-lt"/>
                  </a:rPr>
                  <a:t>Phase lock tubes</a:t>
                </a:r>
              </a:p>
            </p:txBody>
          </p:sp>
        </p:grpSp>
        <p:pic>
          <p:nvPicPr>
            <p:cNvPr id="62" name="Picture 6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952"/>
            <a:stretch/>
          </p:blipFill>
          <p:spPr>
            <a:xfrm rot="5400000">
              <a:off x="151391" y="4113461"/>
              <a:ext cx="3008569" cy="1783663"/>
            </a:xfrm>
            <a:prstGeom prst="rect">
              <a:avLst/>
            </a:prstGeom>
          </p:spPr>
        </p:pic>
      </p:grpSp>
      <p:sp>
        <p:nvSpPr>
          <p:cNvPr id="66" name="TextBox 65"/>
          <p:cNvSpPr txBox="1"/>
          <p:nvPr/>
        </p:nvSpPr>
        <p:spPr>
          <a:xfrm rot="20815426">
            <a:off x="791515" y="1460088"/>
            <a:ext cx="3988736" cy="1015663"/>
          </a:xfrm>
          <a:prstGeom prst="rect">
            <a:avLst/>
          </a:prstGeom>
          <a:solidFill>
            <a:schemeClr val="bg1"/>
          </a:solidFill>
          <a:ln w="25400">
            <a:solidFill>
              <a:srgbClr val="FF330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3300"/>
                </a:solidFill>
                <a:latin typeface="+mj-lt"/>
              </a:rPr>
              <a:t>Unable to break the conidial cell wall</a:t>
            </a:r>
            <a:endParaRPr lang="en-GB" dirty="0">
              <a:solidFill>
                <a:srgbClr val="FF33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0285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029326" cy="719138"/>
          </a:xfrm>
        </p:spPr>
        <p:txBody>
          <a:bodyPr/>
          <a:lstStyle/>
          <a:p>
            <a:r>
              <a:rPr lang="en-GB" dirty="0" smtClean="0"/>
              <a:t>RNA extraction from pure culture</a:t>
            </a:r>
            <a:endParaRPr lang="en-GB" dirty="0"/>
          </a:p>
        </p:txBody>
      </p:sp>
      <p:grpSp>
        <p:nvGrpSpPr>
          <p:cNvPr id="8" name="Group 7"/>
          <p:cNvGrpSpPr/>
          <p:nvPr/>
        </p:nvGrpSpPr>
        <p:grpSpPr>
          <a:xfrm>
            <a:off x="745909" y="4326610"/>
            <a:ext cx="8029141" cy="2487708"/>
            <a:chOff x="745909" y="4326610"/>
            <a:chExt cx="8029141" cy="2487708"/>
          </a:xfrm>
        </p:grpSpPr>
        <p:sp>
          <p:nvSpPr>
            <p:cNvPr id="26" name="Rounded Rectangle 25"/>
            <p:cNvSpPr/>
            <p:nvPr/>
          </p:nvSpPr>
          <p:spPr bwMode="auto">
            <a:xfrm>
              <a:off x="3798131" y="5410777"/>
              <a:ext cx="1944216" cy="914400"/>
            </a:xfrm>
            <a:prstGeom prst="roundRect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GB" sz="1600" dirty="0" smtClean="0">
                  <a:solidFill>
                    <a:schemeClr val="bg1"/>
                  </a:solidFill>
                  <a:latin typeface="+mn-lt"/>
                </a:rPr>
                <a:t>Precipitation</a:t>
              </a:r>
              <a:endPara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endParaRPr>
            </a:p>
          </p:txBody>
        </p:sp>
        <p:sp>
          <p:nvSpPr>
            <p:cNvPr id="74" name="Rounded Rectangle 73"/>
            <p:cNvSpPr/>
            <p:nvPr/>
          </p:nvSpPr>
          <p:spPr bwMode="auto">
            <a:xfrm>
              <a:off x="7046858" y="4326610"/>
              <a:ext cx="1728192" cy="793030"/>
            </a:xfrm>
            <a:prstGeom prst="roundRect">
              <a:avLst/>
            </a:prstGeom>
            <a:solidFill>
              <a:srgbClr val="000099"/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GB" sz="1600" dirty="0" smtClean="0">
                  <a:solidFill>
                    <a:schemeClr val="bg1"/>
                  </a:solidFill>
                  <a:latin typeface="+mn-lt"/>
                </a:rPr>
                <a:t>Lithium chloride</a:t>
              </a:r>
              <a:endPara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endParaRPr>
            </a:p>
          </p:txBody>
        </p:sp>
        <p:sp>
          <p:nvSpPr>
            <p:cNvPr id="75" name="Rounded Rectangle 74"/>
            <p:cNvSpPr/>
            <p:nvPr/>
          </p:nvSpPr>
          <p:spPr bwMode="auto">
            <a:xfrm>
              <a:off x="7046858" y="5173949"/>
              <a:ext cx="1728192" cy="793030"/>
            </a:xfrm>
            <a:prstGeom prst="roundRect">
              <a:avLst/>
            </a:prstGeom>
            <a:solidFill>
              <a:srgbClr val="000099"/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GB" sz="1600" dirty="0" smtClean="0">
                  <a:solidFill>
                    <a:schemeClr val="bg1"/>
                  </a:solidFill>
                  <a:latin typeface="+mn-lt"/>
                </a:rPr>
                <a:t>Ammonium </a:t>
              </a:r>
            </a:p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GB" sz="1600" dirty="0" smtClean="0">
                  <a:solidFill>
                    <a:schemeClr val="bg1"/>
                  </a:solidFill>
                  <a:latin typeface="+mn-lt"/>
                </a:rPr>
                <a:t>acetate</a:t>
              </a:r>
              <a:endPara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endParaRPr>
            </a:p>
          </p:txBody>
        </p:sp>
        <p:sp>
          <p:nvSpPr>
            <p:cNvPr id="76" name="Rounded Rectangle 75"/>
            <p:cNvSpPr/>
            <p:nvPr/>
          </p:nvSpPr>
          <p:spPr bwMode="auto">
            <a:xfrm>
              <a:off x="7046858" y="6021288"/>
              <a:ext cx="1728192" cy="793030"/>
            </a:xfrm>
            <a:prstGeom prst="roundRect">
              <a:avLst/>
            </a:prstGeom>
            <a:solidFill>
              <a:srgbClr val="000099"/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GB" sz="1600" dirty="0" smtClean="0">
                  <a:solidFill>
                    <a:schemeClr val="bg1"/>
                  </a:solidFill>
                  <a:latin typeface="+mn-lt"/>
                </a:rPr>
                <a:t>Isopropanol</a:t>
              </a:r>
              <a:endPara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endParaRPr>
            </a:p>
          </p:txBody>
        </p:sp>
        <p:cxnSp>
          <p:nvCxnSpPr>
            <p:cNvPr id="81" name="Straight Arrow Connector 80"/>
            <p:cNvCxnSpPr>
              <a:stCxn id="74" idx="1"/>
              <a:endCxn id="26" idx="3"/>
            </p:cNvCxnSpPr>
            <p:nvPr/>
          </p:nvCxnSpPr>
          <p:spPr bwMode="auto">
            <a:xfrm flipH="1">
              <a:off x="5742347" y="4723125"/>
              <a:ext cx="1304511" cy="1144852"/>
            </a:xfrm>
            <a:prstGeom prst="straightConnector1">
              <a:avLst/>
            </a:prstGeom>
            <a:solidFill>
              <a:srgbClr val="3366FF"/>
            </a:solidFill>
            <a:ln w="25400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2" name="Straight Arrow Connector 81"/>
            <p:cNvCxnSpPr>
              <a:stCxn id="75" idx="1"/>
              <a:endCxn id="26" idx="3"/>
            </p:cNvCxnSpPr>
            <p:nvPr/>
          </p:nvCxnSpPr>
          <p:spPr bwMode="auto">
            <a:xfrm flipH="1">
              <a:off x="5742347" y="5570464"/>
              <a:ext cx="1304511" cy="297513"/>
            </a:xfrm>
            <a:prstGeom prst="straightConnector1">
              <a:avLst/>
            </a:prstGeom>
            <a:solidFill>
              <a:srgbClr val="3366FF"/>
            </a:solidFill>
            <a:ln w="25400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5" name="Straight Arrow Connector 84"/>
            <p:cNvCxnSpPr>
              <a:stCxn id="76" idx="1"/>
              <a:endCxn id="26" idx="3"/>
            </p:cNvCxnSpPr>
            <p:nvPr/>
          </p:nvCxnSpPr>
          <p:spPr bwMode="auto">
            <a:xfrm flipH="1" flipV="1">
              <a:off x="5742347" y="5867977"/>
              <a:ext cx="1304511" cy="549826"/>
            </a:xfrm>
            <a:prstGeom prst="straightConnector1">
              <a:avLst/>
            </a:prstGeom>
            <a:solidFill>
              <a:srgbClr val="3366FF"/>
            </a:solidFill>
            <a:ln w="25400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88" name="Rounded Rectangle 87"/>
            <p:cNvSpPr/>
            <p:nvPr/>
          </p:nvSpPr>
          <p:spPr bwMode="auto">
            <a:xfrm>
              <a:off x="745909" y="5471462"/>
              <a:ext cx="1728192" cy="793030"/>
            </a:xfrm>
            <a:prstGeom prst="roundRect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GB" sz="1600" dirty="0" smtClean="0">
                  <a:solidFill>
                    <a:schemeClr val="bg1"/>
                  </a:solidFill>
                  <a:latin typeface="+mn-lt"/>
                </a:rPr>
                <a:t>Co-precipitation</a:t>
              </a:r>
              <a:endPara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endParaRPr>
            </a:p>
          </p:txBody>
        </p:sp>
        <p:cxnSp>
          <p:nvCxnSpPr>
            <p:cNvPr id="89" name="Straight Arrow Connector 88"/>
            <p:cNvCxnSpPr>
              <a:stCxn id="88" idx="3"/>
            </p:cNvCxnSpPr>
            <p:nvPr/>
          </p:nvCxnSpPr>
          <p:spPr bwMode="auto">
            <a:xfrm>
              <a:off x="2474101" y="5867977"/>
              <a:ext cx="1324030" cy="0"/>
            </a:xfrm>
            <a:prstGeom prst="straightConnector1">
              <a:avLst/>
            </a:prstGeom>
            <a:solidFill>
              <a:srgbClr val="3366FF"/>
            </a:solidFill>
            <a:ln w="25400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9" name="Group 8"/>
          <p:cNvGrpSpPr/>
          <p:nvPr/>
        </p:nvGrpSpPr>
        <p:grpSpPr>
          <a:xfrm>
            <a:off x="755576" y="896330"/>
            <a:ext cx="4998315" cy="2816037"/>
            <a:chOff x="755576" y="896330"/>
            <a:chExt cx="4998315" cy="2816037"/>
          </a:xfrm>
        </p:grpSpPr>
        <p:cxnSp>
          <p:nvCxnSpPr>
            <p:cNvPr id="37" name="Straight Arrow Connector 36"/>
            <p:cNvCxnSpPr>
              <a:endCxn id="12" idx="1"/>
            </p:cNvCxnSpPr>
            <p:nvPr/>
          </p:nvCxnSpPr>
          <p:spPr bwMode="auto">
            <a:xfrm flipV="1">
              <a:off x="2497782" y="1748189"/>
              <a:ext cx="1297879" cy="1505926"/>
            </a:xfrm>
            <a:prstGeom prst="straightConnector1">
              <a:avLst/>
            </a:prstGeom>
            <a:solidFill>
              <a:srgbClr val="3366FF"/>
            </a:solidFill>
            <a:ln w="25400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5" name="Group 4"/>
            <p:cNvGrpSpPr/>
            <p:nvPr/>
          </p:nvGrpSpPr>
          <p:grpSpPr>
            <a:xfrm>
              <a:off x="755576" y="896330"/>
              <a:ext cx="4998315" cy="2816037"/>
              <a:chOff x="755576" y="896330"/>
              <a:chExt cx="4998315" cy="2816037"/>
            </a:xfrm>
          </p:grpSpPr>
          <p:sp>
            <p:nvSpPr>
              <p:cNvPr id="12" name="Rounded Rectangle 11"/>
              <p:cNvSpPr/>
              <p:nvPr/>
            </p:nvSpPr>
            <p:spPr bwMode="auto">
              <a:xfrm>
                <a:off x="3795661" y="1290989"/>
                <a:ext cx="1958230" cy="9144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 algn="ctr">
                <a:solidFill>
                  <a:srgbClr val="00009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smtClean="0">
                    <a:solidFill>
                      <a:schemeClr val="tx1"/>
                    </a:solidFill>
                    <a:latin typeface="+mn-lt"/>
                  </a:rPr>
                  <a:t>Conidia collection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5" name="Rounded Rectangle 14"/>
              <p:cNvSpPr/>
              <p:nvPr/>
            </p:nvSpPr>
            <p:spPr bwMode="auto">
              <a:xfrm>
                <a:off x="755576" y="896330"/>
                <a:ext cx="1728192" cy="79303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smtClean="0">
                    <a:solidFill>
                      <a:schemeClr val="tx1"/>
                    </a:solidFill>
                    <a:latin typeface="+mn-lt"/>
                  </a:rPr>
                  <a:t>Centrifugation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6" name="Rounded Rectangle 15"/>
              <p:cNvSpPr/>
              <p:nvPr/>
            </p:nvSpPr>
            <p:spPr bwMode="auto">
              <a:xfrm>
                <a:off x="755576" y="1906730"/>
                <a:ext cx="1728192" cy="79303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smtClean="0">
                    <a:solidFill>
                      <a:schemeClr val="tx1"/>
                    </a:solidFill>
                    <a:latin typeface="+mn-lt"/>
                  </a:rPr>
                  <a:t>Filtration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cxnSp>
            <p:nvCxnSpPr>
              <p:cNvPr id="18" name="Straight Arrow Connector 17"/>
              <p:cNvCxnSpPr>
                <a:stCxn id="15" idx="3"/>
                <a:endCxn id="12" idx="1"/>
              </p:cNvCxnSpPr>
              <p:nvPr/>
            </p:nvCxnSpPr>
            <p:spPr bwMode="auto">
              <a:xfrm>
                <a:off x="2483768" y="1292845"/>
                <a:ext cx="1311893" cy="455344"/>
              </a:xfrm>
              <a:prstGeom prst="straightConnector1">
                <a:avLst/>
              </a:prstGeom>
              <a:solidFill>
                <a:srgbClr val="3366FF"/>
              </a:solidFill>
              <a:ln w="25400" cap="flat" cmpd="sng" algn="ctr">
                <a:solidFill>
                  <a:schemeClr val="tx1"/>
                </a:solidFill>
                <a:prstDash val="lgDash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4" name="Straight Arrow Connector 43"/>
              <p:cNvCxnSpPr>
                <a:stCxn id="16" idx="3"/>
                <a:endCxn id="12" idx="1"/>
              </p:cNvCxnSpPr>
              <p:nvPr/>
            </p:nvCxnSpPr>
            <p:spPr bwMode="auto">
              <a:xfrm flipV="1">
                <a:off x="2483768" y="1748189"/>
                <a:ext cx="1311893" cy="555056"/>
              </a:xfrm>
              <a:prstGeom prst="straightConnector1">
                <a:avLst/>
              </a:prstGeom>
              <a:solidFill>
                <a:srgbClr val="3366FF"/>
              </a:solidFill>
              <a:ln w="25400" cap="flat" cmpd="sng" algn="ctr">
                <a:solidFill>
                  <a:schemeClr val="tx1"/>
                </a:solidFill>
                <a:prstDash val="lgDash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5" name="Rounded Rectangle 44"/>
              <p:cNvSpPr/>
              <p:nvPr/>
            </p:nvSpPr>
            <p:spPr bwMode="auto">
              <a:xfrm>
                <a:off x="755576" y="2919337"/>
                <a:ext cx="1728192" cy="79303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smtClean="0">
                    <a:solidFill>
                      <a:schemeClr val="tx1"/>
                    </a:solidFill>
                    <a:latin typeface="+mn-lt"/>
                  </a:rPr>
                  <a:t>Extraction buffer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</p:grpSp>
        <p:sp>
          <p:nvSpPr>
            <p:cNvPr id="91" name="Down Arrow 90"/>
            <p:cNvSpPr/>
            <p:nvPr/>
          </p:nvSpPr>
          <p:spPr bwMode="auto">
            <a:xfrm>
              <a:off x="4621297" y="2205223"/>
              <a:ext cx="288032" cy="458002"/>
            </a:xfrm>
            <a:prstGeom prst="downArrow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GB" sz="3000" b="1" i="0" u="none" strike="noStrike" cap="none" normalizeH="0" baseline="0" smtClean="0">
                <a:ln>
                  <a:noFill/>
                </a:ln>
                <a:solidFill>
                  <a:srgbClr val="065DBC"/>
                </a:solidFill>
                <a:effectLst/>
                <a:latin typeface="OpenHandBold" pitchFamily="2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799292" y="1351674"/>
            <a:ext cx="4975758" cy="2704475"/>
            <a:chOff x="3799292" y="1351674"/>
            <a:chExt cx="4975758" cy="2704475"/>
          </a:xfrm>
        </p:grpSpPr>
        <p:grpSp>
          <p:nvGrpSpPr>
            <p:cNvPr id="6" name="Group 5"/>
            <p:cNvGrpSpPr/>
            <p:nvPr/>
          </p:nvGrpSpPr>
          <p:grpSpPr>
            <a:xfrm>
              <a:off x="3799292" y="1351674"/>
              <a:ext cx="4975758" cy="2704475"/>
              <a:chOff x="3799292" y="1351674"/>
              <a:chExt cx="4975758" cy="2704475"/>
            </a:xfrm>
          </p:grpSpPr>
          <p:sp>
            <p:nvSpPr>
              <p:cNvPr id="24" name="Rounded Rectangle 23"/>
              <p:cNvSpPr/>
              <p:nvPr/>
            </p:nvSpPr>
            <p:spPr bwMode="auto">
              <a:xfrm>
                <a:off x="3799292" y="2663391"/>
                <a:ext cx="1944216" cy="914400"/>
              </a:xfrm>
              <a:prstGeom prst="roundRect">
                <a:avLst/>
              </a:prstGeom>
              <a:solidFill>
                <a:srgbClr val="94DDFE"/>
              </a:solidFill>
              <a:ln w="9525" cap="flat" cmpd="sng" algn="ctr">
                <a:solidFill>
                  <a:srgbClr val="00009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smtClean="0">
                    <a:solidFill>
                      <a:schemeClr val="tx1"/>
                    </a:solidFill>
                    <a:latin typeface="+mn-lt"/>
                  </a:rPr>
                  <a:t>Bead beating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5" name="Rounded Rectangle 34"/>
              <p:cNvSpPr/>
              <p:nvPr/>
            </p:nvSpPr>
            <p:spPr bwMode="auto">
              <a:xfrm>
                <a:off x="7030374" y="2307089"/>
                <a:ext cx="1728192" cy="793030"/>
              </a:xfrm>
              <a:prstGeom prst="roundRect">
                <a:avLst/>
              </a:prstGeom>
              <a:solidFill>
                <a:srgbClr val="94DDFE"/>
              </a:solidFill>
              <a:ln w="952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smtClean="0">
                    <a:solidFill>
                      <a:schemeClr val="tx1"/>
                    </a:solidFill>
                    <a:latin typeface="+mn-lt"/>
                  </a:rPr>
                  <a:t>Bead size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6" name="Rounded Rectangle 35"/>
              <p:cNvSpPr/>
              <p:nvPr/>
            </p:nvSpPr>
            <p:spPr bwMode="auto">
              <a:xfrm>
                <a:off x="7030374" y="1351674"/>
                <a:ext cx="1728192" cy="793030"/>
              </a:xfrm>
              <a:prstGeom prst="roundRect">
                <a:avLst/>
              </a:prstGeom>
              <a:solidFill>
                <a:srgbClr val="94DDFE"/>
              </a:solidFill>
              <a:ln w="952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smtClean="0">
                    <a:solidFill>
                      <a:schemeClr val="tx1"/>
                    </a:solidFill>
                    <a:latin typeface="+mn-lt"/>
                  </a:rPr>
                  <a:t>Bead type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cxnSp>
            <p:nvCxnSpPr>
              <p:cNvPr id="38" name="Straight Arrow Connector 37"/>
              <p:cNvCxnSpPr>
                <a:stCxn id="36" idx="1"/>
                <a:endCxn id="24" idx="3"/>
              </p:cNvCxnSpPr>
              <p:nvPr/>
            </p:nvCxnSpPr>
            <p:spPr bwMode="auto">
              <a:xfrm flipH="1">
                <a:off x="5743508" y="1748189"/>
                <a:ext cx="1286866" cy="1372402"/>
              </a:xfrm>
              <a:prstGeom prst="straightConnector1">
                <a:avLst/>
              </a:prstGeom>
              <a:solidFill>
                <a:srgbClr val="3366FF"/>
              </a:solidFill>
              <a:ln w="25400" cap="flat" cmpd="sng" algn="ctr">
                <a:solidFill>
                  <a:schemeClr val="tx1"/>
                </a:solidFill>
                <a:prstDash val="lgDash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7" name="Rounded Rectangle 46"/>
              <p:cNvSpPr/>
              <p:nvPr/>
            </p:nvSpPr>
            <p:spPr bwMode="auto">
              <a:xfrm>
                <a:off x="7046858" y="3263119"/>
                <a:ext cx="1728192" cy="793030"/>
              </a:xfrm>
              <a:prstGeom prst="roundRect">
                <a:avLst/>
              </a:prstGeom>
              <a:solidFill>
                <a:srgbClr val="94DDFE"/>
              </a:solidFill>
              <a:ln w="952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smtClean="0">
                    <a:solidFill>
                      <a:schemeClr val="tx1"/>
                    </a:solidFill>
                    <a:latin typeface="+mn-lt"/>
                  </a:rPr>
                  <a:t>Duration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cxnSp>
            <p:nvCxnSpPr>
              <p:cNvPr id="49" name="Straight Arrow Connector 48"/>
              <p:cNvCxnSpPr>
                <a:stCxn id="47" idx="1"/>
                <a:endCxn id="24" idx="3"/>
              </p:cNvCxnSpPr>
              <p:nvPr/>
            </p:nvCxnSpPr>
            <p:spPr bwMode="auto">
              <a:xfrm flipH="1" flipV="1">
                <a:off x="5743508" y="3120591"/>
                <a:ext cx="1303350" cy="539043"/>
              </a:xfrm>
              <a:prstGeom prst="straightConnector1">
                <a:avLst/>
              </a:prstGeom>
              <a:solidFill>
                <a:srgbClr val="3366FF"/>
              </a:solidFill>
              <a:ln w="25400" cap="flat" cmpd="sng" algn="ctr">
                <a:solidFill>
                  <a:schemeClr val="tx1"/>
                </a:solidFill>
                <a:prstDash val="lgDash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3" name="Straight Arrow Connector 52"/>
              <p:cNvCxnSpPr>
                <a:stCxn id="35" idx="1"/>
                <a:endCxn id="24" idx="3"/>
              </p:cNvCxnSpPr>
              <p:nvPr/>
            </p:nvCxnSpPr>
            <p:spPr bwMode="auto">
              <a:xfrm flipH="1">
                <a:off x="5743508" y="2703604"/>
                <a:ext cx="1286866" cy="416987"/>
              </a:xfrm>
              <a:prstGeom prst="straightConnector1">
                <a:avLst/>
              </a:prstGeom>
              <a:solidFill>
                <a:srgbClr val="3366FF"/>
              </a:solidFill>
              <a:ln w="25400" cap="flat" cmpd="sng" algn="ctr">
                <a:solidFill>
                  <a:schemeClr val="tx1"/>
                </a:solidFill>
                <a:prstDash val="lgDash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92" name="Down Arrow 91"/>
            <p:cNvSpPr/>
            <p:nvPr/>
          </p:nvSpPr>
          <p:spPr bwMode="auto">
            <a:xfrm>
              <a:off x="4621297" y="3575008"/>
              <a:ext cx="288032" cy="458002"/>
            </a:xfrm>
            <a:prstGeom prst="downArrow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GB" sz="3000" b="1" i="0" u="none" strike="noStrike" cap="none" normalizeH="0" baseline="0" dirty="0" smtClean="0">
                <a:ln>
                  <a:noFill/>
                </a:ln>
                <a:solidFill>
                  <a:srgbClr val="065DBC"/>
                </a:solidFill>
                <a:effectLst/>
                <a:latin typeface="OpenHandBold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45909" y="4033010"/>
            <a:ext cx="4996438" cy="1369940"/>
            <a:chOff x="745909" y="4033010"/>
            <a:chExt cx="4996438" cy="1369940"/>
          </a:xfrm>
        </p:grpSpPr>
        <p:grpSp>
          <p:nvGrpSpPr>
            <p:cNvPr id="7" name="Group 6"/>
            <p:cNvGrpSpPr/>
            <p:nvPr/>
          </p:nvGrpSpPr>
          <p:grpSpPr>
            <a:xfrm>
              <a:off x="745909" y="4033010"/>
              <a:ext cx="4996438" cy="914400"/>
              <a:chOff x="745909" y="4033010"/>
              <a:chExt cx="4996438" cy="914400"/>
            </a:xfrm>
          </p:grpSpPr>
          <p:sp>
            <p:nvSpPr>
              <p:cNvPr id="25" name="Rounded Rectangle 24"/>
              <p:cNvSpPr/>
              <p:nvPr/>
            </p:nvSpPr>
            <p:spPr bwMode="auto">
              <a:xfrm>
                <a:off x="3798131" y="4033010"/>
                <a:ext cx="1944216" cy="914400"/>
              </a:xfrm>
              <a:prstGeom prst="roundRect">
                <a:avLst/>
              </a:prstGeom>
              <a:solidFill>
                <a:srgbClr val="065DBC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err="1" smtClean="0">
                    <a:solidFill>
                      <a:schemeClr val="tx1"/>
                    </a:solidFill>
                    <a:latin typeface="+mn-lt"/>
                  </a:rPr>
                  <a:t>TRIzol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56" name="Rounded Rectangle 55"/>
              <p:cNvSpPr/>
              <p:nvPr/>
            </p:nvSpPr>
            <p:spPr bwMode="auto">
              <a:xfrm>
                <a:off x="745909" y="4093695"/>
                <a:ext cx="1728192" cy="793030"/>
              </a:xfrm>
              <a:prstGeom prst="roundRect">
                <a:avLst/>
              </a:prstGeom>
              <a:solidFill>
                <a:srgbClr val="065DBC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smtClean="0">
                    <a:solidFill>
                      <a:schemeClr val="tx1"/>
                    </a:solidFill>
                    <a:latin typeface="+mn-lt"/>
                  </a:rPr>
                  <a:t>Phase 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smtClean="0">
                    <a:solidFill>
                      <a:schemeClr val="tx1"/>
                    </a:solidFill>
                    <a:latin typeface="+mn-lt"/>
                  </a:rPr>
                  <a:t>separation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cxnSp>
            <p:nvCxnSpPr>
              <p:cNvPr id="58" name="Straight Arrow Connector 57"/>
              <p:cNvCxnSpPr>
                <a:stCxn id="56" idx="3"/>
                <a:endCxn id="25" idx="1"/>
              </p:cNvCxnSpPr>
              <p:nvPr/>
            </p:nvCxnSpPr>
            <p:spPr bwMode="auto">
              <a:xfrm>
                <a:off x="2474101" y="4490210"/>
                <a:ext cx="1324030" cy="0"/>
              </a:xfrm>
              <a:prstGeom prst="straightConnector1">
                <a:avLst/>
              </a:prstGeom>
              <a:solidFill>
                <a:srgbClr val="3366FF"/>
              </a:solidFill>
              <a:ln w="25400" cap="flat" cmpd="sng" algn="ctr">
                <a:solidFill>
                  <a:schemeClr val="tx1"/>
                </a:solidFill>
                <a:prstDash val="lgDash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93" name="Down Arrow 92"/>
            <p:cNvSpPr/>
            <p:nvPr/>
          </p:nvSpPr>
          <p:spPr bwMode="auto">
            <a:xfrm>
              <a:off x="4621297" y="4944948"/>
              <a:ext cx="288032" cy="458002"/>
            </a:xfrm>
            <a:prstGeom prst="downArrow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GB" sz="3000" b="1" i="0" u="none" strike="noStrike" cap="none" normalizeH="0" baseline="0" smtClean="0">
                <a:ln>
                  <a:noFill/>
                </a:ln>
                <a:solidFill>
                  <a:srgbClr val="065DBC"/>
                </a:solidFill>
                <a:effectLst/>
                <a:latin typeface="OpenHandBol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61340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539750"/>
            <a:ext cx="7197725" cy="945034"/>
          </a:xfrm>
        </p:spPr>
        <p:txBody>
          <a:bodyPr/>
          <a:lstStyle/>
          <a:p>
            <a:r>
              <a:rPr lang="en-GB" dirty="0" smtClean="0"/>
              <a:t>Optimising the assay:</a:t>
            </a:r>
            <a:br>
              <a:rPr lang="en-GB" dirty="0" smtClean="0"/>
            </a:br>
            <a:r>
              <a:rPr lang="en-GB" dirty="0" smtClean="0"/>
              <a:t>Bead size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 bwMode="auto">
          <a:xfrm>
            <a:off x="7164288" y="5157192"/>
            <a:ext cx="1800200" cy="151216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GB" sz="3000" b="1" i="0" u="none" strike="noStrike" cap="none" normalizeH="0" baseline="0" smtClean="0">
              <a:ln>
                <a:noFill/>
              </a:ln>
              <a:solidFill>
                <a:srgbClr val="065DBC"/>
              </a:solidFill>
              <a:effectLst/>
              <a:latin typeface="OpenHandBold" pitchFamily="2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204864"/>
            <a:ext cx="7488832" cy="454647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 bwMode="auto">
          <a:xfrm>
            <a:off x="1547664" y="3861048"/>
            <a:ext cx="6840760" cy="0"/>
          </a:xfrm>
          <a:prstGeom prst="line">
            <a:avLst/>
          </a:prstGeom>
          <a:solidFill>
            <a:srgbClr val="3366FF"/>
          </a:solidFill>
          <a:ln w="25400" cap="flat" cmpd="sng" algn="ctr">
            <a:solidFill>
              <a:srgbClr val="065DBC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36925"/>
              </p:ext>
            </p:extLst>
          </p:nvPr>
        </p:nvGraphicFramePr>
        <p:xfrm>
          <a:off x="5789944" y="187420"/>
          <a:ext cx="3174544" cy="21527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2042"/>
                <a:gridCol w="1362382"/>
                <a:gridCol w="108012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Bead ID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Material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Size (mm)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LMC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Silica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1.0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TSC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Glass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1.0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TSD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Zirconia/silica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1.0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LMY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Zirconium oxide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TSE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Glass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TSF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Zirconia/silica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TSG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Glass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77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LME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Ceramic</a:t>
                      </a:r>
                      <a:endParaRPr lang="en-GB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Silica</a:t>
                      </a:r>
                      <a:endParaRPr lang="en-GB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Glass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1.4</a:t>
                      </a:r>
                      <a:endParaRPr lang="en-GB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0.1</a:t>
                      </a:r>
                      <a:endParaRPr lang="en-GB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4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345417"/>
              </p:ext>
            </p:extLst>
          </p:nvPr>
        </p:nvGraphicFramePr>
        <p:xfrm>
          <a:off x="5789944" y="187420"/>
          <a:ext cx="3174544" cy="21527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2042"/>
                <a:gridCol w="1362382"/>
                <a:gridCol w="108012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Bead ID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Material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Size (mm)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LMC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Silica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1.0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TSC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Glass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1.0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TSD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Zirconia/silica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1.0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65DBC"/>
                          </a:solidFill>
                          <a:effectLst/>
                        </a:rPr>
                        <a:t>LMY</a:t>
                      </a:r>
                      <a:endParaRPr lang="en-GB" sz="1100" dirty="0">
                        <a:solidFill>
                          <a:srgbClr val="065DB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65DBC"/>
                          </a:solidFill>
                          <a:effectLst/>
                        </a:rPr>
                        <a:t>Zirconium oxide</a:t>
                      </a:r>
                      <a:endParaRPr lang="en-GB" sz="1100" dirty="0">
                        <a:solidFill>
                          <a:srgbClr val="065DB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65DBC"/>
                          </a:solidFill>
                          <a:effectLst/>
                        </a:rPr>
                        <a:t>0.5</a:t>
                      </a:r>
                      <a:endParaRPr lang="en-GB" sz="1100" dirty="0">
                        <a:solidFill>
                          <a:srgbClr val="065DB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TSE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Glass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65DBC"/>
                          </a:solidFill>
                          <a:effectLst/>
                        </a:rPr>
                        <a:t>TSF</a:t>
                      </a:r>
                      <a:endParaRPr lang="en-GB" sz="1100" dirty="0">
                        <a:solidFill>
                          <a:srgbClr val="065DB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65DBC"/>
                          </a:solidFill>
                          <a:effectLst/>
                        </a:rPr>
                        <a:t>Zirconia/silica</a:t>
                      </a:r>
                      <a:endParaRPr lang="en-GB" sz="1100" dirty="0">
                        <a:solidFill>
                          <a:srgbClr val="065DB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65DBC"/>
                          </a:solidFill>
                          <a:effectLst/>
                        </a:rPr>
                        <a:t>0.1</a:t>
                      </a:r>
                      <a:endParaRPr lang="en-GB" sz="1100" dirty="0">
                        <a:solidFill>
                          <a:srgbClr val="065DB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TSG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Glass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77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65DBC"/>
                          </a:solidFill>
                          <a:effectLst/>
                        </a:rPr>
                        <a:t>LME</a:t>
                      </a:r>
                      <a:endParaRPr lang="en-GB" sz="1100" dirty="0">
                        <a:solidFill>
                          <a:srgbClr val="065DB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65DBC"/>
                          </a:solidFill>
                          <a:effectLst/>
                        </a:rPr>
                        <a:t>Ceramic</a:t>
                      </a:r>
                      <a:endParaRPr lang="en-GB" sz="1100" dirty="0">
                        <a:solidFill>
                          <a:srgbClr val="065DBC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65DBC"/>
                          </a:solidFill>
                          <a:effectLst/>
                        </a:rPr>
                        <a:t>Silica</a:t>
                      </a:r>
                      <a:endParaRPr lang="en-GB" sz="1100" dirty="0">
                        <a:solidFill>
                          <a:srgbClr val="065DBC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65DBC"/>
                          </a:solidFill>
                          <a:effectLst/>
                        </a:rPr>
                        <a:t>Glass</a:t>
                      </a:r>
                      <a:endParaRPr lang="en-GB" sz="1100" dirty="0">
                        <a:solidFill>
                          <a:srgbClr val="065DB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65DBC"/>
                          </a:solidFill>
                          <a:effectLst/>
                        </a:rPr>
                        <a:t>1.4</a:t>
                      </a:r>
                      <a:endParaRPr lang="en-GB" sz="1100" dirty="0">
                        <a:solidFill>
                          <a:srgbClr val="065DBC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65DBC"/>
                          </a:solidFill>
                          <a:effectLst/>
                        </a:rPr>
                        <a:t>0.1</a:t>
                      </a:r>
                      <a:endParaRPr lang="en-GB" sz="1100" dirty="0">
                        <a:solidFill>
                          <a:srgbClr val="065DBC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65DBC"/>
                          </a:solidFill>
                          <a:effectLst/>
                        </a:rPr>
                        <a:t>4</a:t>
                      </a:r>
                      <a:endParaRPr lang="en-GB" sz="1100" dirty="0">
                        <a:solidFill>
                          <a:srgbClr val="065DB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619672" y="2204864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i="1" dirty="0" smtClean="0">
                <a:solidFill>
                  <a:schemeClr val="tx1"/>
                </a:solidFill>
                <a:latin typeface="+mn-lt"/>
              </a:rPr>
              <a:t>n </a:t>
            </a:r>
            <a:r>
              <a:rPr lang="en-GB" sz="1600" b="0" dirty="0" smtClean="0">
                <a:solidFill>
                  <a:schemeClr val="tx1"/>
                </a:solidFill>
                <a:latin typeface="+mn-lt"/>
              </a:rPr>
              <a:t>= 6</a:t>
            </a:r>
            <a:endParaRPr lang="en-GB" sz="1600" b="0" i="1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077322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568682" y="1397041"/>
            <a:ext cx="5702380" cy="3400111"/>
            <a:chOff x="568682" y="1397041"/>
            <a:chExt cx="5702380" cy="3400111"/>
          </a:xfrm>
        </p:grpSpPr>
        <p:pic>
          <p:nvPicPr>
            <p:cNvPr id="12" name="Picture 11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8682" y="1417022"/>
              <a:ext cx="5702380" cy="338013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971601" y="1397041"/>
              <a:ext cx="7200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0" i="1" dirty="0" smtClean="0">
                  <a:solidFill>
                    <a:schemeClr val="tx1"/>
                  </a:solidFill>
                  <a:latin typeface="+mn-lt"/>
                </a:rPr>
                <a:t>n </a:t>
              </a:r>
              <a:r>
                <a:rPr lang="en-GB" sz="1600" b="0" dirty="0" smtClean="0">
                  <a:solidFill>
                    <a:schemeClr val="tx1"/>
                  </a:solidFill>
                  <a:latin typeface="+mn-lt"/>
                </a:rPr>
                <a:t>= 6</a:t>
              </a:r>
              <a:endParaRPr lang="en-GB" sz="1600" b="0" i="1" dirty="0" smtClean="0">
                <a:solidFill>
                  <a:schemeClr val="tx1"/>
                </a:solidFill>
                <a:latin typeface="+mn-l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Optimising the assay:</a:t>
            </a:r>
            <a:br>
              <a:rPr lang="en-GB" dirty="0" smtClean="0"/>
            </a:br>
            <a:r>
              <a:rPr lang="en-GB" dirty="0" smtClean="0"/>
              <a:t>Beating times</a:t>
            </a: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>
            <a:off x="539552" y="4869160"/>
            <a:ext cx="5731510" cy="1791017"/>
            <a:chOff x="539552" y="4869160"/>
            <a:chExt cx="5731510" cy="1791017"/>
          </a:xfrm>
        </p:grpSpPr>
        <p:pic>
          <p:nvPicPr>
            <p:cNvPr id="5" name="Picture 4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/>
          </p:blipFill>
          <p:spPr>
            <a:xfrm>
              <a:off x="539552" y="4869160"/>
              <a:ext cx="5731510" cy="1791017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971601" y="4869160"/>
              <a:ext cx="7200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0" i="1" dirty="0" smtClean="0">
                  <a:solidFill>
                    <a:schemeClr val="tx1"/>
                  </a:solidFill>
                  <a:latin typeface="+mn-lt"/>
                </a:rPr>
                <a:t>n </a:t>
              </a:r>
              <a:r>
                <a:rPr lang="en-GB" sz="1600" b="0" dirty="0" smtClean="0">
                  <a:solidFill>
                    <a:schemeClr val="tx1"/>
                  </a:solidFill>
                  <a:latin typeface="+mn-lt"/>
                </a:rPr>
                <a:t>= 6</a:t>
              </a:r>
              <a:endParaRPr lang="en-GB" sz="1600" b="0" i="1" dirty="0" smtClean="0">
                <a:solidFill>
                  <a:schemeClr val="tx1"/>
                </a:solidFill>
                <a:latin typeface="+mn-lt"/>
              </a:endParaRPr>
            </a:p>
          </p:txBody>
        </p:sp>
      </p:grpSp>
      <p:sp>
        <p:nvSpPr>
          <p:cNvPr id="3" name="Oval 2"/>
          <p:cNvSpPr/>
          <p:nvPr/>
        </p:nvSpPr>
        <p:spPr bwMode="auto">
          <a:xfrm>
            <a:off x="3563888" y="1844824"/>
            <a:ext cx="1296144" cy="2736304"/>
          </a:xfrm>
          <a:prstGeom prst="ellipse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GB" sz="3000" b="1" i="0" u="none" strike="noStrike" cap="none" normalizeH="0" baseline="0" smtClean="0">
              <a:ln>
                <a:noFill/>
              </a:ln>
              <a:solidFill>
                <a:srgbClr val="065DBC"/>
              </a:solidFill>
              <a:effectLst/>
              <a:latin typeface="OpenHandBold" pitchFamily="2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4572000" y="4725144"/>
            <a:ext cx="1296144" cy="1935033"/>
          </a:xfrm>
          <a:prstGeom prst="ellipse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GB" sz="3000" b="1" i="0" u="none" strike="noStrike" cap="none" normalizeH="0" baseline="0" smtClean="0">
              <a:ln>
                <a:noFill/>
              </a:ln>
              <a:solidFill>
                <a:srgbClr val="065DBC"/>
              </a:solidFill>
              <a:effectLst/>
              <a:latin typeface="OpenHandBold" pitchFamily="2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829145"/>
              </p:ext>
            </p:extLst>
          </p:nvPr>
        </p:nvGraphicFramePr>
        <p:xfrm>
          <a:off x="6012160" y="260648"/>
          <a:ext cx="2808312" cy="1613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</a:tblGrid>
              <a:tr h="288975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Beating time</a:t>
                      </a:r>
                      <a:endParaRPr lang="en-GB" sz="1200" dirty="0"/>
                    </a:p>
                  </a:txBody>
                  <a:tcPr/>
                </a:tc>
              </a:tr>
              <a:tr h="288975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1. 40 sec @ setting</a:t>
                      </a:r>
                      <a:r>
                        <a:rPr lang="en-GB" sz="1200" baseline="0" dirty="0" smtClean="0"/>
                        <a:t> 6.5</a:t>
                      </a:r>
                      <a:endParaRPr lang="en-GB" sz="1200" dirty="0"/>
                    </a:p>
                  </a:txBody>
                  <a:tcPr/>
                </a:tc>
              </a:tr>
              <a:tr h="288975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2. 25 sec, 5 sec break, 25 sec @ 6.5</a:t>
                      </a:r>
                      <a:endParaRPr lang="en-GB" sz="1200" dirty="0"/>
                    </a:p>
                  </a:txBody>
                  <a:tcPr/>
                </a:tc>
              </a:tr>
              <a:tr h="288975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3. 1 min, 2 min on ice, 1 min @ 6.0</a:t>
                      </a:r>
                      <a:endParaRPr lang="en-GB" sz="1200" dirty="0"/>
                    </a:p>
                  </a:txBody>
                  <a:tcPr/>
                </a:tc>
              </a:tr>
              <a:tr h="356270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4. As 3, but frozen for 30</a:t>
                      </a:r>
                      <a:r>
                        <a:rPr lang="en-GB" sz="1200" baseline="0" dirty="0" smtClean="0"/>
                        <a:t> min prior to beating</a:t>
                      </a:r>
                      <a:endParaRPr lang="en-GB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362511"/>
              </p:ext>
            </p:extLst>
          </p:nvPr>
        </p:nvGraphicFramePr>
        <p:xfrm>
          <a:off x="6012160" y="260648"/>
          <a:ext cx="2808312" cy="1613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</a:tblGrid>
              <a:tr h="288975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Beating time</a:t>
                      </a:r>
                      <a:endParaRPr lang="en-GB" sz="1200" dirty="0"/>
                    </a:p>
                  </a:txBody>
                  <a:tcPr/>
                </a:tc>
              </a:tr>
              <a:tr h="288975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1. 40 sec @ setting</a:t>
                      </a:r>
                      <a:r>
                        <a:rPr lang="en-GB" sz="1200" baseline="0" dirty="0" smtClean="0"/>
                        <a:t> 6.5</a:t>
                      </a:r>
                      <a:endParaRPr lang="en-GB" sz="1200" dirty="0"/>
                    </a:p>
                  </a:txBody>
                  <a:tcPr/>
                </a:tc>
              </a:tr>
              <a:tr h="288975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2. 25 sec, 5 sec break, 25 sec @ 6.5</a:t>
                      </a:r>
                      <a:endParaRPr lang="en-GB" sz="1200" dirty="0"/>
                    </a:p>
                  </a:txBody>
                  <a:tcPr/>
                </a:tc>
              </a:tr>
              <a:tr h="288975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3. </a:t>
                      </a:r>
                      <a:r>
                        <a:rPr lang="en-GB" sz="1200" dirty="0" smtClean="0">
                          <a:solidFill>
                            <a:srgbClr val="065DBC"/>
                          </a:solidFill>
                        </a:rPr>
                        <a:t>1 min, 2 min on ice, 1 min @ 6.0</a:t>
                      </a:r>
                      <a:endParaRPr lang="en-GB" sz="1200" dirty="0">
                        <a:solidFill>
                          <a:srgbClr val="065DBC"/>
                        </a:solidFill>
                      </a:endParaRPr>
                    </a:p>
                  </a:txBody>
                  <a:tcPr/>
                </a:tc>
              </a:tr>
              <a:tr h="356270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4. As 3, but frozen for 30</a:t>
                      </a:r>
                      <a:r>
                        <a:rPr lang="en-GB" sz="1200" baseline="0" dirty="0" smtClean="0"/>
                        <a:t> min prior to beating</a:t>
                      </a:r>
                      <a:endParaRPr lang="en-GB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56865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/>
          <p:cNvGrpSpPr/>
          <p:nvPr/>
        </p:nvGrpSpPr>
        <p:grpSpPr>
          <a:xfrm>
            <a:off x="684114" y="3227589"/>
            <a:ext cx="5731510" cy="3582035"/>
            <a:chOff x="709732" y="2996952"/>
            <a:chExt cx="5731510" cy="3582035"/>
          </a:xfrm>
        </p:grpSpPr>
        <p:grpSp>
          <p:nvGrpSpPr>
            <p:cNvPr id="51" name="Group 50"/>
            <p:cNvGrpSpPr/>
            <p:nvPr/>
          </p:nvGrpSpPr>
          <p:grpSpPr>
            <a:xfrm>
              <a:off x="709732" y="2996952"/>
              <a:ext cx="5731510" cy="3582035"/>
              <a:chOff x="709732" y="2996952"/>
              <a:chExt cx="5731510" cy="3582035"/>
            </a:xfrm>
          </p:grpSpPr>
          <p:pic>
            <p:nvPicPr>
              <p:cNvPr id="4" name="Picture 3"/>
              <p:cNvPicPr/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732" y="2996952"/>
                <a:ext cx="5731510" cy="3582035"/>
              </a:xfrm>
              <a:prstGeom prst="rect">
                <a:avLst/>
              </a:prstGeom>
            </p:spPr>
          </p:pic>
          <p:sp>
            <p:nvSpPr>
              <p:cNvPr id="50" name="TextBox 49"/>
              <p:cNvSpPr txBox="1"/>
              <p:nvPr/>
            </p:nvSpPr>
            <p:spPr>
              <a:xfrm>
                <a:off x="1187624" y="2996952"/>
                <a:ext cx="72008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b="0" i="1" dirty="0" smtClean="0">
                    <a:solidFill>
                      <a:schemeClr val="tx1"/>
                    </a:solidFill>
                    <a:latin typeface="+mn-lt"/>
                  </a:rPr>
                  <a:t>n </a:t>
                </a:r>
                <a:r>
                  <a:rPr lang="en-GB" sz="1600" b="0" dirty="0" smtClean="0">
                    <a:solidFill>
                      <a:schemeClr val="tx1"/>
                    </a:solidFill>
                    <a:latin typeface="+mn-lt"/>
                  </a:rPr>
                  <a:t>= 6</a:t>
                </a:r>
                <a:endParaRPr lang="en-GB" sz="1600" b="0" i="1" dirty="0" smtClean="0">
                  <a:solidFill>
                    <a:schemeClr val="tx1"/>
                  </a:solidFill>
                  <a:latin typeface="+mn-lt"/>
                </a:endParaRPr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187624" y="3258707"/>
              <a:ext cx="10081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0" i="1" dirty="0" smtClean="0">
                  <a:solidFill>
                    <a:schemeClr val="tx1"/>
                  </a:solidFill>
                  <a:latin typeface="+mn-lt"/>
                </a:rPr>
                <a:t>P </a:t>
              </a:r>
              <a:r>
                <a:rPr lang="en-GB" sz="1600" b="0" dirty="0" smtClean="0">
                  <a:solidFill>
                    <a:schemeClr val="tx1"/>
                  </a:solidFill>
                  <a:latin typeface="+mn-lt"/>
                </a:rPr>
                <a:t>&gt; 0.05</a:t>
              </a:r>
              <a:endParaRPr lang="en-GB" sz="1600" b="0" i="1" dirty="0" smtClean="0">
                <a:solidFill>
                  <a:schemeClr val="tx1"/>
                </a:solidFill>
                <a:latin typeface="+mn-l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105" y="217188"/>
            <a:ext cx="7197725" cy="719138"/>
          </a:xfrm>
        </p:spPr>
        <p:txBody>
          <a:bodyPr/>
          <a:lstStyle/>
          <a:p>
            <a:r>
              <a:rPr lang="en-GB" dirty="0" smtClean="0"/>
              <a:t>Optimising the assay: filters</a:t>
            </a:r>
            <a:endParaRPr lang="en-GB" dirty="0"/>
          </a:p>
        </p:txBody>
      </p:sp>
      <p:grpSp>
        <p:nvGrpSpPr>
          <p:cNvPr id="49" name="Group 48"/>
          <p:cNvGrpSpPr/>
          <p:nvPr/>
        </p:nvGrpSpPr>
        <p:grpSpPr>
          <a:xfrm>
            <a:off x="1165702" y="1198081"/>
            <a:ext cx="3799086" cy="1728192"/>
            <a:chOff x="4067944" y="1618928"/>
            <a:chExt cx="3799086" cy="1728192"/>
          </a:xfrm>
        </p:grpSpPr>
        <p:grpSp>
          <p:nvGrpSpPr>
            <p:cNvPr id="43" name="Group 42"/>
            <p:cNvGrpSpPr/>
            <p:nvPr/>
          </p:nvGrpSpPr>
          <p:grpSpPr>
            <a:xfrm>
              <a:off x="4067944" y="1618928"/>
              <a:ext cx="1872208" cy="1728192"/>
              <a:chOff x="4067944" y="1618928"/>
              <a:chExt cx="1872208" cy="1728192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4067944" y="1618928"/>
                <a:ext cx="1872208" cy="1728192"/>
                <a:chOff x="6588224" y="1618928"/>
                <a:chExt cx="1872208" cy="1728192"/>
              </a:xfrm>
            </p:grpSpPr>
            <p:sp>
              <p:nvSpPr>
                <p:cNvPr id="7" name="Oval 6"/>
                <p:cNvSpPr/>
                <p:nvPr/>
              </p:nvSpPr>
              <p:spPr bwMode="auto">
                <a:xfrm>
                  <a:off x="6588224" y="1618928"/>
                  <a:ext cx="1872208" cy="1728192"/>
                </a:xfrm>
                <a:prstGeom prst="ellips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en-GB" sz="3000" b="1" i="0" u="none" strike="noStrike" cap="none" normalizeH="0" baseline="0" smtClean="0">
                    <a:ln>
                      <a:noFill/>
                    </a:ln>
                    <a:solidFill>
                      <a:srgbClr val="065DBC"/>
                    </a:solidFill>
                    <a:effectLst/>
                    <a:latin typeface="OpenHandBold" pitchFamily="2" charset="0"/>
                  </a:endParaRPr>
                </a:p>
              </p:txBody>
            </p:sp>
            <p:cxnSp>
              <p:nvCxnSpPr>
                <p:cNvPr id="9" name="Straight Connector 8"/>
                <p:cNvCxnSpPr>
                  <a:stCxn id="7" idx="1"/>
                  <a:endCxn id="7" idx="3"/>
                </p:cNvCxnSpPr>
                <p:nvPr/>
              </p:nvCxnSpPr>
              <p:spPr bwMode="auto">
                <a:xfrm>
                  <a:off x="6862403" y="1872016"/>
                  <a:ext cx="0" cy="1222016"/>
                </a:xfrm>
                <a:prstGeom prst="line">
                  <a:avLst/>
                </a:prstGeom>
                <a:solidFill>
                  <a:srgbClr val="3366FF"/>
                </a:solidFill>
                <a:ln w="9525" cap="flat" cmpd="sng" algn="ctr">
                  <a:solidFill>
                    <a:srgbClr val="065DBC"/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" name="Straight Connector 11"/>
                <p:cNvCxnSpPr/>
                <p:nvPr/>
              </p:nvCxnSpPr>
              <p:spPr bwMode="auto">
                <a:xfrm>
                  <a:off x="7236296" y="1700808"/>
                  <a:ext cx="0" cy="1584176"/>
                </a:xfrm>
                <a:prstGeom prst="line">
                  <a:avLst/>
                </a:prstGeom>
                <a:solidFill>
                  <a:srgbClr val="3366FF"/>
                </a:solidFill>
                <a:ln w="9525" cap="flat" cmpd="sng" algn="ctr">
                  <a:solidFill>
                    <a:srgbClr val="065DBC"/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" name="Straight Connector 15"/>
                <p:cNvCxnSpPr>
                  <a:stCxn id="7" idx="0"/>
                  <a:endCxn id="7" idx="4"/>
                </p:cNvCxnSpPr>
                <p:nvPr/>
              </p:nvCxnSpPr>
              <p:spPr bwMode="auto">
                <a:xfrm>
                  <a:off x="7524328" y="1618928"/>
                  <a:ext cx="0" cy="1728192"/>
                </a:xfrm>
                <a:prstGeom prst="line">
                  <a:avLst/>
                </a:prstGeom>
                <a:solidFill>
                  <a:srgbClr val="3366FF"/>
                </a:solidFill>
                <a:ln w="9525" cap="flat" cmpd="sng" algn="ctr">
                  <a:solidFill>
                    <a:srgbClr val="065DBC"/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" name="Straight Connector 16"/>
                <p:cNvCxnSpPr/>
                <p:nvPr/>
              </p:nvCxnSpPr>
              <p:spPr bwMode="auto">
                <a:xfrm>
                  <a:off x="7812360" y="1700808"/>
                  <a:ext cx="0" cy="1584176"/>
                </a:xfrm>
                <a:prstGeom prst="line">
                  <a:avLst/>
                </a:prstGeom>
                <a:solidFill>
                  <a:srgbClr val="3366FF"/>
                </a:solidFill>
                <a:ln w="9525" cap="flat" cmpd="sng" algn="ctr">
                  <a:solidFill>
                    <a:srgbClr val="065DBC"/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8" name="Straight Connector 17"/>
                <p:cNvCxnSpPr/>
                <p:nvPr/>
              </p:nvCxnSpPr>
              <p:spPr bwMode="auto">
                <a:xfrm>
                  <a:off x="8172400" y="1881888"/>
                  <a:ext cx="0" cy="1222016"/>
                </a:xfrm>
                <a:prstGeom prst="line">
                  <a:avLst/>
                </a:prstGeom>
                <a:solidFill>
                  <a:srgbClr val="3366FF"/>
                </a:solidFill>
                <a:ln w="9525" cap="flat" cmpd="sng" algn="ctr">
                  <a:solidFill>
                    <a:srgbClr val="065DBC"/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31" name="Straight Connector 30"/>
              <p:cNvCxnSpPr/>
              <p:nvPr/>
            </p:nvCxnSpPr>
            <p:spPr bwMode="auto">
              <a:xfrm>
                <a:off x="4499992" y="1772816"/>
                <a:ext cx="0" cy="1440160"/>
              </a:xfrm>
              <a:prstGeom prst="line">
                <a:avLst/>
              </a:prstGeom>
              <a:solidFill>
                <a:srgbClr val="3366FF"/>
              </a:solidFill>
              <a:ln w="9525" cap="flat" cmpd="sng" algn="ctr">
                <a:solidFill>
                  <a:srgbClr val="065DBC"/>
                </a:solidFill>
                <a:prstDash val="lg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" name="Straight Connector 31"/>
              <p:cNvCxnSpPr/>
              <p:nvPr/>
            </p:nvCxnSpPr>
            <p:spPr bwMode="auto">
              <a:xfrm>
                <a:off x="5508104" y="1772816"/>
                <a:ext cx="0" cy="1440160"/>
              </a:xfrm>
              <a:prstGeom prst="line">
                <a:avLst/>
              </a:prstGeom>
              <a:solidFill>
                <a:srgbClr val="3366FF"/>
              </a:solidFill>
              <a:ln w="9525" cap="flat" cmpd="sng" algn="ctr">
                <a:solidFill>
                  <a:srgbClr val="065DBC"/>
                </a:solidFill>
                <a:prstDash val="lg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Straight Connector 33"/>
              <p:cNvCxnSpPr/>
              <p:nvPr/>
            </p:nvCxnSpPr>
            <p:spPr bwMode="auto">
              <a:xfrm>
                <a:off x="4860032" y="1628800"/>
                <a:ext cx="0" cy="1718320"/>
              </a:xfrm>
              <a:prstGeom prst="line">
                <a:avLst/>
              </a:prstGeom>
              <a:solidFill>
                <a:srgbClr val="3366FF"/>
              </a:solidFill>
              <a:ln w="9525" cap="flat" cmpd="sng" algn="ctr">
                <a:solidFill>
                  <a:srgbClr val="065DBC"/>
                </a:solidFill>
                <a:prstDash val="lg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>
                <a:off x="5148064" y="1628800"/>
                <a:ext cx="0" cy="1718320"/>
              </a:xfrm>
              <a:prstGeom prst="line">
                <a:avLst/>
              </a:prstGeom>
              <a:solidFill>
                <a:srgbClr val="3366FF"/>
              </a:solidFill>
              <a:ln w="9525" cap="flat" cmpd="sng" algn="ctr">
                <a:solidFill>
                  <a:srgbClr val="065DBC"/>
                </a:solidFill>
                <a:prstDash val="lgDash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8" name="TextBox 47"/>
            <p:cNvSpPr txBox="1"/>
            <p:nvPr/>
          </p:nvSpPr>
          <p:spPr>
            <a:xfrm>
              <a:off x="5941640" y="2200508"/>
              <a:ext cx="19253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0" dirty="0" smtClean="0">
                  <a:solidFill>
                    <a:schemeClr val="tx1"/>
                  </a:solidFill>
                  <a:latin typeface="+mn-lt"/>
                </a:rPr>
                <a:t>25 mm, 0.8 µm polycarbonate filter</a:t>
              </a:r>
            </a:p>
          </p:txBody>
        </p:sp>
      </p:grpSp>
      <p:graphicFrame>
        <p:nvGraphicFramePr>
          <p:cNvPr id="59" name="Table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61574"/>
              </p:ext>
            </p:extLst>
          </p:nvPr>
        </p:nvGraphicFramePr>
        <p:xfrm>
          <a:off x="6149474" y="936326"/>
          <a:ext cx="2887022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7022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Beating time</a:t>
                      </a:r>
                      <a:endParaRPr lang="en-GB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>
                          <a:solidFill>
                            <a:srgbClr val="065DBC"/>
                          </a:solidFill>
                        </a:rPr>
                        <a:t>1. 1 min, 2 min on ice, 1 min @ 6.0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2. As above for a</a:t>
                      </a:r>
                      <a:r>
                        <a:rPr lang="en-GB" sz="1200" baseline="0" dirty="0" smtClean="0"/>
                        <a:t> total of 5 min</a:t>
                      </a:r>
                      <a:endParaRPr lang="en-GB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3. 5 min continuous @ 6.0</a:t>
                      </a:r>
                      <a:endParaRPr lang="en-GB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4. 5 min</a:t>
                      </a:r>
                      <a:r>
                        <a:rPr lang="en-GB" sz="1200" baseline="0" dirty="0" smtClean="0"/>
                        <a:t> continuous @ 4.0</a:t>
                      </a:r>
                      <a:endParaRPr lang="en-GB" sz="12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68" name="Group 67"/>
          <p:cNvGrpSpPr/>
          <p:nvPr/>
        </p:nvGrpSpPr>
        <p:grpSpPr>
          <a:xfrm>
            <a:off x="6178522" y="2837507"/>
            <a:ext cx="2828925" cy="2376264"/>
            <a:chOff x="6063798" y="3068960"/>
            <a:chExt cx="2828925" cy="2376264"/>
          </a:xfrm>
        </p:grpSpPr>
        <p:grpSp>
          <p:nvGrpSpPr>
            <p:cNvPr id="57" name="Group 56"/>
            <p:cNvGrpSpPr/>
            <p:nvPr/>
          </p:nvGrpSpPr>
          <p:grpSpPr>
            <a:xfrm>
              <a:off x="6063798" y="3068960"/>
              <a:ext cx="2828925" cy="2376264"/>
              <a:chOff x="5853466" y="1676006"/>
              <a:chExt cx="2828925" cy="2376264"/>
            </a:xfrm>
          </p:grpSpPr>
          <p:pic>
            <p:nvPicPr>
              <p:cNvPr id="55" name="Picture 54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728" r="19273"/>
              <a:stretch/>
            </p:blipFill>
            <p:spPr>
              <a:xfrm rot="5400000">
                <a:off x="6079797" y="1449675"/>
                <a:ext cx="2376264" cy="2828925"/>
              </a:xfrm>
              <a:prstGeom prst="rect">
                <a:avLst/>
              </a:prstGeom>
              <a:ln w="25400">
                <a:solidFill>
                  <a:srgbClr val="065DBC"/>
                </a:solidFill>
              </a:ln>
            </p:spPr>
          </p:pic>
          <p:sp>
            <p:nvSpPr>
              <p:cNvPr id="56" name="Oval 55"/>
              <p:cNvSpPr/>
              <p:nvPr/>
            </p:nvSpPr>
            <p:spPr bwMode="auto">
              <a:xfrm>
                <a:off x="6415624" y="2564904"/>
                <a:ext cx="460632" cy="1487366"/>
              </a:xfrm>
              <a:prstGeom prst="ellipse">
                <a:avLst/>
              </a:prstGeom>
              <a:noFill/>
              <a:ln w="254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en-GB" sz="3000" b="1" i="0" u="none" strike="noStrike" cap="none" normalizeH="0" baseline="0" smtClean="0">
                  <a:ln>
                    <a:noFill/>
                  </a:ln>
                  <a:solidFill>
                    <a:srgbClr val="065DBC"/>
                  </a:solidFill>
                  <a:effectLst/>
                  <a:latin typeface="OpenHandBold" pitchFamily="2" charset="0"/>
                </a:endParaRPr>
              </a:p>
            </p:txBody>
          </p:sp>
        </p:grpSp>
        <p:sp>
          <p:nvSpPr>
            <p:cNvPr id="60" name="Left Brace 59"/>
            <p:cNvSpPr/>
            <p:nvPr/>
          </p:nvSpPr>
          <p:spPr bwMode="auto">
            <a:xfrm rot="5400000">
              <a:off x="6748259" y="3753001"/>
              <a:ext cx="216024" cy="261755"/>
            </a:xfrm>
            <a:prstGeom prst="leftBrac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Left Brace 60"/>
            <p:cNvSpPr/>
            <p:nvPr/>
          </p:nvSpPr>
          <p:spPr bwMode="auto">
            <a:xfrm rot="5400000">
              <a:off x="7126494" y="3753002"/>
              <a:ext cx="216024" cy="261755"/>
            </a:xfrm>
            <a:prstGeom prst="leftBrac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Left Brace 61"/>
            <p:cNvSpPr/>
            <p:nvPr/>
          </p:nvSpPr>
          <p:spPr bwMode="auto">
            <a:xfrm rot="5400000">
              <a:off x="7504731" y="3753002"/>
              <a:ext cx="216024" cy="261755"/>
            </a:xfrm>
            <a:prstGeom prst="leftBrace">
              <a:avLst>
                <a:gd name="adj1" fmla="val 0"/>
                <a:gd name="adj2" fmla="val 50000"/>
              </a:avLst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Left Brace 62"/>
            <p:cNvSpPr/>
            <p:nvPr/>
          </p:nvSpPr>
          <p:spPr bwMode="auto">
            <a:xfrm rot="5400000">
              <a:off x="7881643" y="3753002"/>
              <a:ext cx="216024" cy="261755"/>
            </a:xfrm>
            <a:prstGeom prst="leftBrac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709674" y="3489344"/>
              <a:ext cx="2617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0" dirty="0" smtClean="0">
                  <a:solidFill>
                    <a:schemeClr val="tx1"/>
                  </a:solidFill>
                  <a:latin typeface="+mn-lt"/>
                </a:rPr>
                <a:t>1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086586" y="3500367"/>
              <a:ext cx="2617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0" dirty="0" smtClean="0">
                  <a:solidFill>
                    <a:schemeClr val="tx1"/>
                  </a:solidFill>
                  <a:latin typeface="+mn-lt"/>
                </a:rPr>
                <a:t>2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481612" y="3489344"/>
              <a:ext cx="2617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0" dirty="0" smtClean="0">
                  <a:solidFill>
                    <a:schemeClr val="tx1"/>
                  </a:solidFill>
                  <a:latin typeface="+mn-lt"/>
                </a:rPr>
                <a:t>3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819588" y="3496078"/>
              <a:ext cx="2617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0" dirty="0" smtClean="0">
                  <a:solidFill>
                    <a:schemeClr val="tx1"/>
                  </a:solidFill>
                  <a:latin typeface="+mn-lt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5179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85105" y="217188"/>
            <a:ext cx="7950895" cy="719138"/>
          </a:xfrm>
        </p:spPr>
        <p:txBody>
          <a:bodyPr/>
          <a:lstStyle/>
          <a:p>
            <a:r>
              <a:rPr lang="en-GB" dirty="0" smtClean="0"/>
              <a:t>Optimising the assay: precipitation</a:t>
            </a:r>
            <a:endParaRPr lang="en-GB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04" y="2276872"/>
            <a:ext cx="6551191" cy="4374123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764071"/>
              </p:ext>
            </p:extLst>
          </p:nvPr>
        </p:nvGraphicFramePr>
        <p:xfrm>
          <a:off x="5652120" y="1052736"/>
          <a:ext cx="3096344" cy="2968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135"/>
                <a:gridCol w="2727209"/>
              </a:tblGrid>
              <a:tr h="329789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Precipitation</a:t>
                      </a:r>
                      <a:r>
                        <a:rPr lang="en-GB" sz="1200" baseline="0" dirty="0" smtClean="0"/>
                        <a:t> method</a:t>
                      </a:r>
                      <a:endParaRPr lang="en-GB" sz="1200" dirty="0"/>
                    </a:p>
                  </a:txBody>
                  <a:tcPr/>
                </a:tc>
              </a:tr>
              <a:tr h="329789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A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Isopropanol (12,000</a:t>
                      </a:r>
                      <a:r>
                        <a:rPr lang="en-GB" sz="1200" i="1" dirty="0" smtClean="0"/>
                        <a:t>g</a:t>
                      </a:r>
                      <a:r>
                        <a:rPr lang="en-GB" sz="1200" i="0" dirty="0" smtClean="0"/>
                        <a:t>, 10 min)</a:t>
                      </a:r>
                      <a:endParaRPr lang="en-GB" sz="1200" dirty="0"/>
                    </a:p>
                  </a:txBody>
                  <a:tcPr/>
                </a:tc>
              </a:tr>
              <a:tr h="329789"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Isopropanol (12,000</a:t>
                      </a:r>
                      <a:r>
                        <a:rPr lang="en-GB" sz="1200" i="1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r>
                        <a:rPr lang="en-GB" sz="1200" i="0" dirty="0" smtClean="0">
                          <a:solidFill>
                            <a:schemeClr val="tx1"/>
                          </a:solidFill>
                        </a:rPr>
                        <a:t>, 60 min)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29789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C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err="1" smtClean="0"/>
                        <a:t>NaCl</a:t>
                      </a:r>
                      <a:r>
                        <a:rPr lang="en-GB" sz="1200" dirty="0" smtClean="0"/>
                        <a:t> and isopropanol</a:t>
                      </a:r>
                      <a:endParaRPr lang="en-GB" sz="1200" dirty="0"/>
                    </a:p>
                  </a:txBody>
                  <a:tcPr/>
                </a:tc>
              </a:tr>
              <a:tr h="329789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D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Ammonium acetate and</a:t>
                      </a:r>
                      <a:r>
                        <a:rPr lang="en-GB" sz="1200" baseline="0" dirty="0" smtClean="0"/>
                        <a:t> isopropanol</a:t>
                      </a:r>
                      <a:endParaRPr lang="en-GB" sz="1200" dirty="0"/>
                    </a:p>
                  </a:txBody>
                  <a:tcPr/>
                </a:tc>
              </a:tr>
              <a:tr h="329789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Sodium acetate and ethanol</a:t>
                      </a:r>
                    </a:p>
                  </a:txBody>
                  <a:tcPr/>
                </a:tc>
              </a:tr>
              <a:tr h="329789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F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PEG and </a:t>
                      </a:r>
                      <a:r>
                        <a:rPr lang="en-GB" sz="1200" dirty="0" err="1" smtClean="0"/>
                        <a:t>NaCl</a:t>
                      </a:r>
                      <a:endParaRPr lang="en-GB" sz="1200" dirty="0"/>
                    </a:p>
                  </a:txBody>
                  <a:tcPr/>
                </a:tc>
              </a:tr>
              <a:tr h="329789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G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err="1" smtClean="0"/>
                        <a:t>LiCl</a:t>
                      </a:r>
                      <a:r>
                        <a:rPr lang="en-GB" sz="1200" dirty="0" smtClean="0"/>
                        <a:t> (10 M)</a:t>
                      </a:r>
                      <a:endParaRPr lang="en-GB" sz="1200" dirty="0"/>
                    </a:p>
                  </a:txBody>
                  <a:tcPr/>
                </a:tc>
              </a:tr>
              <a:tr h="329789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H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err="1" smtClean="0"/>
                        <a:t>LiCl</a:t>
                      </a:r>
                      <a:r>
                        <a:rPr lang="en-GB" sz="1200" dirty="0" smtClean="0"/>
                        <a:t> (4 M)</a:t>
                      </a:r>
                      <a:endParaRPr lang="en-GB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 bwMode="auto">
          <a:xfrm>
            <a:off x="1907704" y="2420888"/>
            <a:ext cx="864096" cy="3744416"/>
          </a:xfrm>
          <a:prstGeom prst="ellipse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GB" sz="3000" b="1" i="0" u="none" strike="noStrike" cap="none" normalizeH="0" baseline="0" smtClean="0">
              <a:ln>
                <a:noFill/>
              </a:ln>
              <a:solidFill>
                <a:srgbClr val="065DBC"/>
              </a:solidFill>
              <a:effectLst/>
              <a:latin typeface="OpenHandBold" pitchFamily="2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096442"/>
              </p:ext>
            </p:extLst>
          </p:nvPr>
        </p:nvGraphicFramePr>
        <p:xfrm>
          <a:off x="5657552" y="1052736"/>
          <a:ext cx="3096344" cy="2968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135"/>
                <a:gridCol w="2727209"/>
              </a:tblGrid>
              <a:tr h="329789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Precipitation</a:t>
                      </a:r>
                      <a:r>
                        <a:rPr lang="en-GB" sz="1200" baseline="0" dirty="0" smtClean="0"/>
                        <a:t> method</a:t>
                      </a:r>
                      <a:endParaRPr lang="en-GB" sz="1200" dirty="0"/>
                    </a:p>
                  </a:txBody>
                  <a:tcPr/>
                </a:tc>
              </a:tr>
              <a:tr h="329789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A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Isopropanol (12,000</a:t>
                      </a:r>
                      <a:r>
                        <a:rPr lang="en-GB" sz="1200" i="1" dirty="0" smtClean="0"/>
                        <a:t>g</a:t>
                      </a:r>
                      <a:r>
                        <a:rPr lang="en-GB" sz="1200" i="0" dirty="0" smtClean="0"/>
                        <a:t>, 10 min)</a:t>
                      </a:r>
                      <a:endParaRPr lang="en-GB" sz="1200" dirty="0"/>
                    </a:p>
                  </a:txBody>
                  <a:tcPr/>
                </a:tc>
              </a:tr>
              <a:tr h="329789"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rgbClr val="065DBC"/>
                          </a:solidFill>
                        </a:rPr>
                        <a:t>B</a:t>
                      </a:r>
                      <a:endParaRPr lang="en-GB" sz="1200" dirty="0">
                        <a:solidFill>
                          <a:srgbClr val="065DB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rgbClr val="065DBC"/>
                          </a:solidFill>
                        </a:rPr>
                        <a:t>Isopropanol (12,000</a:t>
                      </a:r>
                      <a:r>
                        <a:rPr lang="en-GB" sz="1200" i="1" dirty="0" smtClean="0">
                          <a:solidFill>
                            <a:srgbClr val="065DBC"/>
                          </a:solidFill>
                        </a:rPr>
                        <a:t>g</a:t>
                      </a:r>
                      <a:r>
                        <a:rPr lang="en-GB" sz="1200" i="0" dirty="0" smtClean="0">
                          <a:solidFill>
                            <a:srgbClr val="065DBC"/>
                          </a:solidFill>
                        </a:rPr>
                        <a:t>, 60 min)</a:t>
                      </a:r>
                      <a:endParaRPr lang="en-GB" sz="1200" dirty="0">
                        <a:solidFill>
                          <a:srgbClr val="065DBC"/>
                        </a:solidFill>
                      </a:endParaRPr>
                    </a:p>
                  </a:txBody>
                  <a:tcPr/>
                </a:tc>
              </a:tr>
              <a:tr h="329789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C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err="1" smtClean="0"/>
                        <a:t>NaCl</a:t>
                      </a:r>
                      <a:r>
                        <a:rPr lang="en-GB" sz="1200" dirty="0" smtClean="0"/>
                        <a:t> and isopropanol</a:t>
                      </a:r>
                      <a:endParaRPr lang="en-GB" sz="1200" dirty="0"/>
                    </a:p>
                  </a:txBody>
                  <a:tcPr/>
                </a:tc>
              </a:tr>
              <a:tr h="329789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D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Ammonium acetate and</a:t>
                      </a:r>
                      <a:r>
                        <a:rPr lang="en-GB" sz="1200" baseline="0" dirty="0" smtClean="0"/>
                        <a:t> isopropanol</a:t>
                      </a:r>
                      <a:endParaRPr lang="en-GB" sz="1200" dirty="0"/>
                    </a:p>
                  </a:txBody>
                  <a:tcPr/>
                </a:tc>
              </a:tr>
              <a:tr h="329789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Sodium acetate and ethanol</a:t>
                      </a:r>
                    </a:p>
                  </a:txBody>
                  <a:tcPr/>
                </a:tc>
              </a:tr>
              <a:tr h="329789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F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PEG and </a:t>
                      </a:r>
                      <a:r>
                        <a:rPr lang="en-GB" sz="1200" dirty="0" err="1" smtClean="0"/>
                        <a:t>NaCl</a:t>
                      </a:r>
                      <a:endParaRPr lang="en-GB" sz="1200" dirty="0"/>
                    </a:p>
                  </a:txBody>
                  <a:tcPr/>
                </a:tc>
              </a:tr>
              <a:tr h="329789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G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err="1" smtClean="0"/>
                        <a:t>LiCl</a:t>
                      </a:r>
                      <a:r>
                        <a:rPr lang="en-GB" sz="1200" dirty="0" smtClean="0"/>
                        <a:t> (10 M)</a:t>
                      </a:r>
                      <a:endParaRPr lang="en-GB" sz="1200" dirty="0"/>
                    </a:p>
                  </a:txBody>
                  <a:tcPr/>
                </a:tc>
              </a:tr>
              <a:tr h="329789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H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err="1" smtClean="0"/>
                        <a:t>LiCl</a:t>
                      </a:r>
                      <a:r>
                        <a:rPr lang="en-GB" sz="1200" dirty="0" smtClean="0"/>
                        <a:t> (4 M)</a:t>
                      </a:r>
                      <a:endParaRPr lang="en-GB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59463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45909" y="4326610"/>
            <a:ext cx="8029141" cy="2487708"/>
            <a:chOff x="745909" y="4326610"/>
            <a:chExt cx="8029141" cy="2487708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3798131" y="5410777"/>
              <a:ext cx="1944216" cy="914400"/>
            </a:xfrm>
            <a:prstGeom prst="roundRect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GB" sz="1600" dirty="0" smtClean="0">
                  <a:solidFill>
                    <a:schemeClr val="bg1"/>
                  </a:solidFill>
                  <a:latin typeface="+mn-lt"/>
                </a:rPr>
                <a:t>Precipitation</a:t>
              </a:r>
              <a:endPara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endParaRPr>
            </a:p>
          </p:txBody>
        </p:sp>
        <p:sp>
          <p:nvSpPr>
            <p:cNvPr id="6" name="Rounded Rectangle 5"/>
            <p:cNvSpPr/>
            <p:nvPr/>
          </p:nvSpPr>
          <p:spPr bwMode="auto">
            <a:xfrm>
              <a:off x="7046858" y="4326610"/>
              <a:ext cx="1728192" cy="793030"/>
            </a:xfrm>
            <a:prstGeom prst="roundRect">
              <a:avLst/>
            </a:prstGeom>
            <a:solidFill>
              <a:srgbClr val="000099"/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GB" sz="1600" dirty="0" smtClean="0">
                  <a:solidFill>
                    <a:schemeClr val="bg1"/>
                  </a:solidFill>
                  <a:latin typeface="+mn-lt"/>
                </a:rPr>
                <a:t>Lithium chloride</a:t>
              </a:r>
              <a:endPara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endParaRPr>
            </a:p>
          </p:txBody>
        </p:sp>
        <p:sp>
          <p:nvSpPr>
            <p:cNvPr id="7" name="Rounded Rectangle 6"/>
            <p:cNvSpPr/>
            <p:nvPr/>
          </p:nvSpPr>
          <p:spPr bwMode="auto">
            <a:xfrm>
              <a:off x="7046858" y="5173949"/>
              <a:ext cx="1728192" cy="793030"/>
            </a:xfrm>
            <a:prstGeom prst="roundRect">
              <a:avLst/>
            </a:prstGeom>
            <a:solidFill>
              <a:srgbClr val="000099"/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GB" sz="1600" dirty="0" smtClean="0">
                  <a:solidFill>
                    <a:schemeClr val="bg1"/>
                  </a:solidFill>
                  <a:latin typeface="+mn-lt"/>
                </a:rPr>
                <a:t>Ammonium </a:t>
              </a:r>
            </a:p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GB" sz="1600" dirty="0" smtClean="0">
                  <a:solidFill>
                    <a:schemeClr val="bg1"/>
                  </a:solidFill>
                  <a:latin typeface="+mn-lt"/>
                </a:rPr>
                <a:t>acetate</a:t>
              </a:r>
              <a:endPara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endParaRP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7046858" y="6021288"/>
              <a:ext cx="1728192" cy="793030"/>
            </a:xfrm>
            <a:prstGeom prst="roundRect">
              <a:avLst/>
            </a:prstGeom>
            <a:solidFill>
              <a:srgbClr val="000099"/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GB" sz="1600" dirty="0" smtClean="0">
                  <a:solidFill>
                    <a:schemeClr val="bg1"/>
                  </a:solidFill>
                  <a:latin typeface="+mn-lt"/>
                </a:rPr>
                <a:t>Isopropanol</a:t>
              </a:r>
              <a:endPara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endParaRPr>
            </a:p>
          </p:txBody>
        </p:sp>
        <p:cxnSp>
          <p:nvCxnSpPr>
            <p:cNvPr id="9" name="Straight Arrow Connector 8"/>
            <p:cNvCxnSpPr>
              <a:stCxn id="6" idx="1"/>
              <a:endCxn id="5" idx="3"/>
            </p:cNvCxnSpPr>
            <p:nvPr/>
          </p:nvCxnSpPr>
          <p:spPr bwMode="auto">
            <a:xfrm flipH="1">
              <a:off x="5742347" y="4723125"/>
              <a:ext cx="1304511" cy="1144852"/>
            </a:xfrm>
            <a:prstGeom prst="straightConnector1">
              <a:avLst/>
            </a:prstGeom>
            <a:solidFill>
              <a:srgbClr val="3366FF"/>
            </a:solidFill>
            <a:ln w="25400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" name="Straight Arrow Connector 9"/>
            <p:cNvCxnSpPr>
              <a:stCxn id="7" idx="1"/>
              <a:endCxn id="5" idx="3"/>
            </p:cNvCxnSpPr>
            <p:nvPr/>
          </p:nvCxnSpPr>
          <p:spPr bwMode="auto">
            <a:xfrm flipH="1">
              <a:off x="5742347" y="5570464"/>
              <a:ext cx="1304511" cy="297513"/>
            </a:xfrm>
            <a:prstGeom prst="straightConnector1">
              <a:avLst/>
            </a:prstGeom>
            <a:solidFill>
              <a:srgbClr val="3366FF"/>
            </a:solidFill>
            <a:ln w="25400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" name="Straight Arrow Connector 10"/>
            <p:cNvCxnSpPr>
              <a:stCxn id="8" idx="1"/>
              <a:endCxn id="5" idx="3"/>
            </p:cNvCxnSpPr>
            <p:nvPr/>
          </p:nvCxnSpPr>
          <p:spPr bwMode="auto">
            <a:xfrm flipH="1" flipV="1">
              <a:off x="5742347" y="5867977"/>
              <a:ext cx="1304511" cy="549826"/>
            </a:xfrm>
            <a:prstGeom prst="straightConnector1">
              <a:avLst/>
            </a:prstGeom>
            <a:solidFill>
              <a:srgbClr val="3366FF"/>
            </a:solidFill>
            <a:ln w="25400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2" name="Rounded Rectangle 11"/>
            <p:cNvSpPr/>
            <p:nvPr/>
          </p:nvSpPr>
          <p:spPr bwMode="auto">
            <a:xfrm>
              <a:off x="745909" y="5471462"/>
              <a:ext cx="1728192" cy="793030"/>
            </a:xfrm>
            <a:prstGeom prst="roundRect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GB" sz="1600" dirty="0" smtClean="0">
                  <a:solidFill>
                    <a:schemeClr val="bg1"/>
                  </a:solidFill>
                  <a:latin typeface="+mn-lt"/>
                </a:rPr>
                <a:t>Co-precipitation</a:t>
              </a:r>
              <a:endPara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endParaRPr>
            </a:p>
          </p:txBody>
        </p:sp>
        <p:cxnSp>
          <p:nvCxnSpPr>
            <p:cNvPr id="13" name="Straight Arrow Connector 12"/>
            <p:cNvCxnSpPr>
              <a:stCxn id="12" idx="3"/>
            </p:cNvCxnSpPr>
            <p:nvPr/>
          </p:nvCxnSpPr>
          <p:spPr bwMode="auto">
            <a:xfrm>
              <a:off x="2474101" y="5867977"/>
              <a:ext cx="1324030" cy="0"/>
            </a:xfrm>
            <a:prstGeom prst="straightConnector1">
              <a:avLst/>
            </a:prstGeom>
            <a:solidFill>
              <a:srgbClr val="3366FF"/>
            </a:solidFill>
            <a:ln w="25400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4" name="Group 13"/>
          <p:cNvGrpSpPr/>
          <p:nvPr/>
        </p:nvGrpSpPr>
        <p:grpSpPr>
          <a:xfrm>
            <a:off x="755576" y="896330"/>
            <a:ext cx="4998315" cy="2816037"/>
            <a:chOff x="755576" y="896330"/>
            <a:chExt cx="4998315" cy="2816037"/>
          </a:xfrm>
        </p:grpSpPr>
        <p:cxnSp>
          <p:nvCxnSpPr>
            <p:cNvPr id="15" name="Straight Arrow Connector 14"/>
            <p:cNvCxnSpPr>
              <a:endCxn id="18" idx="1"/>
            </p:cNvCxnSpPr>
            <p:nvPr/>
          </p:nvCxnSpPr>
          <p:spPr bwMode="auto">
            <a:xfrm flipV="1">
              <a:off x="2497782" y="1748189"/>
              <a:ext cx="1297879" cy="1505926"/>
            </a:xfrm>
            <a:prstGeom prst="straightConnector1">
              <a:avLst/>
            </a:prstGeom>
            <a:solidFill>
              <a:srgbClr val="3366FF"/>
            </a:solidFill>
            <a:ln w="25400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16" name="Group 15"/>
            <p:cNvGrpSpPr/>
            <p:nvPr/>
          </p:nvGrpSpPr>
          <p:grpSpPr>
            <a:xfrm>
              <a:off x="755576" y="896330"/>
              <a:ext cx="4998315" cy="2816037"/>
              <a:chOff x="755576" y="896330"/>
              <a:chExt cx="4998315" cy="2816037"/>
            </a:xfrm>
          </p:grpSpPr>
          <p:sp>
            <p:nvSpPr>
              <p:cNvPr id="18" name="Rounded Rectangle 17"/>
              <p:cNvSpPr/>
              <p:nvPr/>
            </p:nvSpPr>
            <p:spPr bwMode="auto">
              <a:xfrm>
                <a:off x="3795661" y="1290989"/>
                <a:ext cx="1958230" cy="9144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 algn="ctr">
                <a:solidFill>
                  <a:srgbClr val="00009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smtClean="0">
                    <a:solidFill>
                      <a:schemeClr val="tx1"/>
                    </a:solidFill>
                    <a:latin typeface="+mn-lt"/>
                  </a:rPr>
                  <a:t>Conidia collection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9" name="Rounded Rectangle 18"/>
              <p:cNvSpPr/>
              <p:nvPr/>
            </p:nvSpPr>
            <p:spPr bwMode="auto">
              <a:xfrm>
                <a:off x="755576" y="896330"/>
                <a:ext cx="1728192" cy="79303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smtClean="0">
                    <a:solidFill>
                      <a:schemeClr val="tx1"/>
                    </a:solidFill>
                    <a:latin typeface="+mn-lt"/>
                  </a:rPr>
                  <a:t>Centrifugation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20" name="Rounded Rectangle 19"/>
              <p:cNvSpPr/>
              <p:nvPr/>
            </p:nvSpPr>
            <p:spPr bwMode="auto">
              <a:xfrm>
                <a:off x="755576" y="1906730"/>
                <a:ext cx="1728192" cy="79303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smtClean="0">
                    <a:solidFill>
                      <a:schemeClr val="tx1"/>
                    </a:solidFill>
                    <a:latin typeface="+mn-lt"/>
                  </a:rPr>
                  <a:t>Filtration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cxnSp>
            <p:nvCxnSpPr>
              <p:cNvPr id="21" name="Straight Arrow Connector 20"/>
              <p:cNvCxnSpPr>
                <a:stCxn id="19" idx="3"/>
                <a:endCxn id="18" idx="1"/>
              </p:cNvCxnSpPr>
              <p:nvPr/>
            </p:nvCxnSpPr>
            <p:spPr bwMode="auto">
              <a:xfrm>
                <a:off x="2483768" y="1292845"/>
                <a:ext cx="1311893" cy="455344"/>
              </a:xfrm>
              <a:prstGeom prst="straightConnector1">
                <a:avLst/>
              </a:prstGeom>
              <a:solidFill>
                <a:srgbClr val="3366FF"/>
              </a:solidFill>
              <a:ln w="25400" cap="flat" cmpd="sng" algn="ctr">
                <a:solidFill>
                  <a:schemeClr val="tx1"/>
                </a:solidFill>
                <a:prstDash val="lgDash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2" name="Straight Arrow Connector 21"/>
              <p:cNvCxnSpPr>
                <a:stCxn id="20" idx="3"/>
                <a:endCxn id="18" idx="1"/>
              </p:cNvCxnSpPr>
              <p:nvPr/>
            </p:nvCxnSpPr>
            <p:spPr bwMode="auto">
              <a:xfrm flipV="1">
                <a:off x="2483768" y="1748189"/>
                <a:ext cx="1311893" cy="555056"/>
              </a:xfrm>
              <a:prstGeom prst="straightConnector1">
                <a:avLst/>
              </a:prstGeom>
              <a:solidFill>
                <a:srgbClr val="3366FF"/>
              </a:solidFill>
              <a:ln w="25400" cap="flat" cmpd="sng" algn="ctr">
                <a:solidFill>
                  <a:schemeClr val="tx1"/>
                </a:solidFill>
                <a:prstDash val="lgDash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3" name="Rounded Rectangle 22"/>
              <p:cNvSpPr/>
              <p:nvPr/>
            </p:nvSpPr>
            <p:spPr bwMode="auto">
              <a:xfrm>
                <a:off x="755576" y="2919337"/>
                <a:ext cx="1728192" cy="79303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smtClean="0">
                    <a:solidFill>
                      <a:schemeClr val="tx1"/>
                    </a:solidFill>
                    <a:latin typeface="+mn-lt"/>
                  </a:rPr>
                  <a:t>Extraction buffer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</p:grpSp>
        <p:sp>
          <p:nvSpPr>
            <p:cNvPr id="17" name="Down Arrow 16"/>
            <p:cNvSpPr/>
            <p:nvPr/>
          </p:nvSpPr>
          <p:spPr bwMode="auto">
            <a:xfrm>
              <a:off x="4621297" y="2205223"/>
              <a:ext cx="288032" cy="458002"/>
            </a:xfrm>
            <a:prstGeom prst="downArrow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GB" sz="3000" b="1" i="0" u="none" strike="noStrike" cap="none" normalizeH="0" baseline="0" smtClean="0">
                <a:ln>
                  <a:noFill/>
                </a:ln>
                <a:solidFill>
                  <a:srgbClr val="065DBC"/>
                </a:solidFill>
                <a:effectLst/>
                <a:latin typeface="OpenHandBold" pitchFamily="2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799292" y="1351674"/>
            <a:ext cx="4975758" cy="2704475"/>
            <a:chOff x="3799292" y="1351674"/>
            <a:chExt cx="4975758" cy="2704475"/>
          </a:xfrm>
        </p:grpSpPr>
        <p:grpSp>
          <p:nvGrpSpPr>
            <p:cNvPr id="25" name="Group 24"/>
            <p:cNvGrpSpPr/>
            <p:nvPr/>
          </p:nvGrpSpPr>
          <p:grpSpPr>
            <a:xfrm>
              <a:off x="3799292" y="1351674"/>
              <a:ext cx="4975758" cy="2704475"/>
              <a:chOff x="3799292" y="1351674"/>
              <a:chExt cx="4975758" cy="2704475"/>
            </a:xfrm>
          </p:grpSpPr>
          <p:sp>
            <p:nvSpPr>
              <p:cNvPr id="27" name="Rounded Rectangle 26"/>
              <p:cNvSpPr/>
              <p:nvPr/>
            </p:nvSpPr>
            <p:spPr bwMode="auto">
              <a:xfrm>
                <a:off x="3799292" y="2663391"/>
                <a:ext cx="1944216" cy="914400"/>
              </a:xfrm>
              <a:prstGeom prst="roundRect">
                <a:avLst/>
              </a:prstGeom>
              <a:solidFill>
                <a:srgbClr val="94DDFE"/>
              </a:solidFill>
              <a:ln w="9525" cap="flat" cmpd="sng" algn="ctr">
                <a:solidFill>
                  <a:srgbClr val="00009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smtClean="0">
                    <a:solidFill>
                      <a:schemeClr val="tx1"/>
                    </a:solidFill>
                    <a:latin typeface="+mn-lt"/>
                  </a:rPr>
                  <a:t>Bead beating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28" name="Rounded Rectangle 27"/>
              <p:cNvSpPr/>
              <p:nvPr/>
            </p:nvSpPr>
            <p:spPr bwMode="auto">
              <a:xfrm>
                <a:off x="7030374" y="2307089"/>
                <a:ext cx="1728192" cy="793030"/>
              </a:xfrm>
              <a:prstGeom prst="roundRect">
                <a:avLst/>
              </a:prstGeom>
              <a:solidFill>
                <a:srgbClr val="94DDFE"/>
              </a:solidFill>
              <a:ln w="952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smtClean="0">
                    <a:solidFill>
                      <a:schemeClr val="tx1"/>
                    </a:solidFill>
                    <a:latin typeface="+mn-lt"/>
                  </a:rPr>
                  <a:t>Bead size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29" name="Rounded Rectangle 28"/>
              <p:cNvSpPr/>
              <p:nvPr/>
            </p:nvSpPr>
            <p:spPr bwMode="auto">
              <a:xfrm>
                <a:off x="7030374" y="1351674"/>
                <a:ext cx="1728192" cy="793030"/>
              </a:xfrm>
              <a:prstGeom prst="roundRect">
                <a:avLst/>
              </a:prstGeom>
              <a:solidFill>
                <a:srgbClr val="94DDFE"/>
              </a:solidFill>
              <a:ln w="952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smtClean="0">
                    <a:solidFill>
                      <a:schemeClr val="tx1"/>
                    </a:solidFill>
                    <a:latin typeface="+mn-lt"/>
                  </a:rPr>
                  <a:t>Bead type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cxnSp>
            <p:nvCxnSpPr>
              <p:cNvPr id="30" name="Straight Arrow Connector 29"/>
              <p:cNvCxnSpPr>
                <a:stCxn id="29" idx="1"/>
                <a:endCxn id="27" idx="3"/>
              </p:cNvCxnSpPr>
              <p:nvPr/>
            </p:nvCxnSpPr>
            <p:spPr bwMode="auto">
              <a:xfrm flipH="1">
                <a:off x="5743508" y="1748189"/>
                <a:ext cx="1286866" cy="1372402"/>
              </a:xfrm>
              <a:prstGeom prst="straightConnector1">
                <a:avLst/>
              </a:prstGeom>
              <a:solidFill>
                <a:srgbClr val="3366FF"/>
              </a:solidFill>
              <a:ln w="25400" cap="flat" cmpd="sng" algn="ctr">
                <a:solidFill>
                  <a:schemeClr val="tx1"/>
                </a:solidFill>
                <a:prstDash val="lgDash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31" name="Rounded Rectangle 30"/>
              <p:cNvSpPr/>
              <p:nvPr/>
            </p:nvSpPr>
            <p:spPr bwMode="auto">
              <a:xfrm>
                <a:off x="7046858" y="3263119"/>
                <a:ext cx="1728192" cy="793030"/>
              </a:xfrm>
              <a:prstGeom prst="roundRect">
                <a:avLst/>
              </a:prstGeom>
              <a:solidFill>
                <a:srgbClr val="94DDFE"/>
              </a:solidFill>
              <a:ln w="952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smtClean="0">
                    <a:solidFill>
                      <a:schemeClr val="tx1"/>
                    </a:solidFill>
                    <a:latin typeface="+mn-lt"/>
                  </a:rPr>
                  <a:t>Duration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cxnSp>
            <p:nvCxnSpPr>
              <p:cNvPr id="32" name="Straight Arrow Connector 31"/>
              <p:cNvCxnSpPr>
                <a:stCxn id="31" idx="1"/>
                <a:endCxn id="27" idx="3"/>
              </p:cNvCxnSpPr>
              <p:nvPr/>
            </p:nvCxnSpPr>
            <p:spPr bwMode="auto">
              <a:xfrm flipH="1" flipV="1">
                <a:off x="5743508" y="3120591"/>
                <a:ext cx="1303350" cy="539043"/>
              </a:xfrm>
              <a:prstGeom prst="straightConnector1">
                <a:avLst/>
              </a:prstGeom>
              <a:solidFill>
                <a:srgbClr val="3366FF"/>
              </a:solidFill>
              <a:ln w="25400" cap="flat" cmpd="sng" algn="ctr">
                <a:solidFill>
                  <a:schemeClr val="tx1"/>
                </a:solidFill>
                <a:prstDash val="lgDash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3" name="Straight Arrow Connector 32"/>
              <p:cNvCxnSpPr>
                <a:stCxn id="28" idx="1"/>
                <a:endCxn id="27" idx="3"/>
              </p:cNvCxnSpPr>
              <p:nvPr/>
            </p:nvCxnSpPr>
            <p:spPr bwMode="auto">
              <a:xfrm flipH="1">
                <a:off x="5743508" y="2703604"/>
                <a:ext cx="1286866" cy="416987"/>
              </a:xfrm>
              <a:prstGeom prst="straightConnector1">
                <a:avLst/>
              </a:prstGeom>
              <a:solidFill>
                <a:srgbClr val="3366FF"/>
              </a:solidFill>
              <a:ln w="25400" cap="flat" cmpd="sng" algn="ctr">
                <a:solidFill>
                  <a:schemeClr val="tx1"/>
                </a:solidFill>
                <a:prstDash val="lgDash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26" name="Down Arrow 25"/>
            <p:cNvSpPr/>
            <p:nvPr/>
          </p:nvSpPr>
          <p:spPr bwMode="auto">
            <a:xfrm>
              <a:off x="4621297" y="3575008"/>
              <a:ext cx="288032" cy="458002"/>
            </a:xfrm>
            <a:prstGeom prst="downArrow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GB" sz="3000" b="1" i="0" u="none" strike="noStrike" cap="none" normalizeH="0" baseline="0" dirty="0" smtClean="0">
                <a:ln>
                  <a:noFill/>
                </a:ln>
                <a:solidFill>
                  <a:srgbClr val="065DBC"/>
                </a:solidFill>
                <a:effectLst/>
                <a:latin typeface="OpenHandBold" pitchFamily="2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45909" y="4033010"/>
            <a:ext cx="4996438" cy="1369940"/>
            <a:chOff x="745909" y="4033010"/>
            <a:chExt cx="4996438" cy="1369940"/>
          </a:xfrm>
        </p:grpSpPr>
        <p:grpSp>
          <p:nvGrpSpPr>
            <p:cNvPr id="35" name="Group 34"/>
            <p:cNvGrpSpPr/>
            <p:nvPr/>
          </p:nvGrpSpPr>
          <p:grpSpPr>
            <a:xfrm>
              <a:off x="745909" y="4033010"/>
              <a:ext cx="4996438" cy="914400"/>
              <a:chOff x="745909" y="4033010"/>
              <a:chExt cx="4996438" cy="914400"/>
            </a:xfrm>
          </p:grpSpPr>
          <p:sp>
            <p:nvSpPr>
              <p:cNvPr id="37" name="Rounded Rectangle 36"/>
              <p:cNvSpPr/>
              <p:nvPr/>
            </p:nvSpPr>
            <p:spPr bwMode="auto">
              <a:xfrm>
                <a:off x="3798131" y="4033010"/>
                <a:ext cx="1944216" cy="914400"/>
              </a:xfrm>
              <a:prstGeom prst="roundRect">
                <a:avLst/>
              </a:prstGeom>
              <a:solidFill>
                <a:srgbClr val="065DBC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err="1" smtClean="0">
                    <a:solidFill>
                      <a:schemeClr val="tx1"/>
                    </a:solidFill>
                    <a:latin typeface="+mn-lt"/>
                  </a:rPr>
                  <a:t>TRIzol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8" name="Rounded Rectangle 37"/>
              <p:cNvSpPr/>
              <p:nvPr/>
            </p:nvSpPr>
            <p:spPr bwMode="auto">
              <a:xfrm>
                <a:off x="745909" y="4093695"/>
                <a:ext cx="1728192" cy="793030"/>
              </a:xfrm>
              <a:prstGeom prst="roundRect">
                <a:avLst/>
              </a:prstGeom>
              <a:solidFill>
                <a:srgbClr val="065DBC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smtClean="0">
                    <a:solidFill>
                      <a:schemeClr val="tx1"/>
                    </a:solidFill>
                    <a:latin typeface="+mn-lt"/>
                  </a:rPr>
                  <a:t>Phase 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smtClean="0">
                    <a:solidFill>
                      <a:schemeClr val="tx1"/>
                    </a:solidFill>
                    <a:latin typeface="+mn-lt"/>
                  </a:rPr>
                  <a:t>separation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cxnSp>
            <p:nvCxnSpPr>
              <p:cNvPr id="39" name="Straight Arrow Connector 38"/>
              <p:cNvCxnSpPr>
                <a:stCxn id="38" idx="3"/>
                <a:endCxn id="37" idx="1"/>
              </p:cNvCxnSpPr>
              <p:nvPr/>
            </p:nvCxnSpPr>
            <p:spPr bwMode="auto">
              <a:xfrm>
                <a:off x="2474101" y="4490210"/>
                <a:ext cx="1324030" cy="0"/>
              </a:xfrm>
              <a:prstGeom prst="straightConnector1">
                <a:avLst/>
              </a:prstGeom>
              <a:solidFill>
                <a:srgbClr val="3366FF"/>
              </a:solidFill>
              <a:ln w="25400" cap="flat" cmpd="sng" algn="ctr">
                <a:solidFill>
                  <a:schemeClr val="tx1"/>
                </a:solidFill>
                <a:prstDash val="lgDash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36" name="Down Arrow 35"/>
            <p:cNvSpPr/>
            <p:nvPr/>
          </p:nvSpPr>
          <p:spPr bwMode="auto">
            <a:xfrm>
              <a:off x="4621297" y="4944948"/>
              <a:ext cx="288032" cy="458002"/>
            </a:xfrm>
            <a:prstGeom prst="downArrow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GB" sz="3000" b="1" i="0" u="none" strike="noStrike" cap="none" normalizeH="0" baseline="0" smtClean="0">
                <a:ln>
                  <a:noFill/>
                </a:ln>
                <a:solidFill>
                  <a:srgbClr val="065DBC"/>
                </a:solidFill>
                <a:effectLst/>
                <a:latin typeface="OpenHandBold" pitchFamily="2" charset="0"/>
              </a:endParaRPr>
            </a:p>
          </p:txBody>
        </p:sp>
      </p:grpSp>
      <p:sp>
        <p:nvSpPr>
          <p:cNvPr id="40" name="Title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029326" cy="719138"/>
          </a:xfrm>
        </p:spPr>
        <p:txBody>
          <a:bodyPr/>
          <a:lstStyle/>
          <a:p>
            <a:r>
              <a:rPr lang="en-GB" dirty="0" smtClean="0"/>
              <a:t>RNA </a:t>
            </a:r>
            <a:r>
              <a:rPr lang="en-GB" dirty="0" smtClean="0"/>
              <a:t>extraction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20648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611560" y="977195"/>
            <a:ext cx="8428766" cy="5764173"/>
            <a:chOff x="611560" y="977195"/>
            <a:chExt cx="8428766" cy="5764173"/>
          </a:xfrm>
        </p:grpSpPr>
        <p:cxnSp>
          <p:nvCxnSpPr>
            <p:cNvPr id="11" name="Straight Arrow Connector 10"/>
            <p:cNvCxnSpPr>
              <a:stCxn id="8" idx="1"/>
              <a:endCxn id="5" idx="3"/>
            </p:cNvCxnSpPr>
            <p:nvPr/>
          </p:nvCxnSpPr>
          <p:spPr bwMode="auto">
            <a:xfrm flipH="1">
              <a:off x="5742347" y="5867977"/>
              <a:ext cx="1324030" cy="0"/>
            </a:xfrm>
            <a:prstGeom prst="straightConnector1">
              <a:avLst/>
            </a:prstGeom>
            <a:solidFill>
              <a:srgbClr val="3366FF"/>
            </a:solidFill>
            <a:ln w="25400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2" name="Rounded Rectangle 11"/>
            <p:cNvSpPr/>
            <p:nvPr/>
          </p:nvSpPr>
          <p:spPr bwMode="auto">
            <a:xfrm>
              <a:off x="745909" y="5471462"/>
              <a:ext cx="1728192" cy="793030"/>
            </a:xfrm>
            <a:prstGeom prst="roundRect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GB" sz="1600" dirty="0" smtClean="0">
                  <a:solidFill>
                    <a:schemeClr val="bg1"/>
                  </a:solidFill>
                  <a:latin typeface="+mn-lt"/>
                </a:rPr>
                <a:t>Co-precipitation</a:t>
              </a:r>
              <a:endPara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endParaRPr>
            </a:p>
          </p:txBody>
        </p:sp>
        <p:cxnSp>
          <p:nvCxnSpPr>
            <p:cNvPr id="13" name="Straight Arrow Connector 12"/>
            <p:cNvCxnSpPr>
              <a:stCxn id="12" idx="3"/>
            </p:cNvCxnSpPr>
            <p:nvPr/>
          </p:nvCxnSpPr>
          <p:spPr bwMode="auto">
            <a:xfrm>
              <a:off x="2474101" y="5867977"/>
              <a:ext cx="1324030" cy="0"/>
            </a:xfrm>
            <a:prstGeom prst="straightConnector1">
              <a:avLst/>
            </a:prstGeom>
            <a:solidFill>
              <a:srgbClr val="3366FF"/>
            </a:solidFill>
            <a:ln w="25400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20" name="Rounded Rectangle 19"/>
            <p:cNvSpPr/>
            <p:nvPr/>
          </p:nvSpPr>
          <p:spPr bwMode="auto">
            <a:xfrm>
              <a:off x="611560" y="1892397"/>
              <a:ext cx="2160240" cy="79303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GB" sz="1600" dirty="0" smtClean="0">
                  <a:solidFill>
                    <a:schemeClr val="tx1"/>
                  </a:solidFill>
                  <a:latin typeface="+mn-lt"/>
                </a:rPr>
                <a:t>Filter</a:t>
              </a:r>
              <a:endPara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cxnSp>
          <p:nvCxnSpPr>
            <p:cNvPr id="22" name="Straight Arrow Connector 21"/>
            <p:cNvCxnSpPr>
              <a:stCxn id="20" idx="3"/>
              <a:endCxn id="18" idx="1"/>
            </p:cNvCxnSpPr>
            <p:nvPr/>
          </p:nvCxnSpPr>
          <p:spPr bwMode="auto">
            <a:xfrm flipV="1">
              <a:off x="2771800" y="1748189"/>
              <a:ext cx="1023861" cy="540723"/>
            </a:xfrm>
            <a:prstGeom prst="straightConnector1">
              <a:avLst/>
            </a:prstGeom>
            <a:solidFill>
              <a:srgbClr val="3366FF"/>
            </a:solidFill>
            <a:ln w="25400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23" name="Rounded Rectangle 22"/>
            <p:cNvSpPr/>
            <p:nvPr/>
          </p:nvSpPr>
          <p:spPr bwMode="auto">
            <a:xfrm>
              <a:off x="611560" y="977195"/>
              <a:ext cx="2160240" cy="79303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GB" sz="1600" dirty="0" smtClean="0">
                  <a:solidFill>
                    <a:schemeClr val="tx1"/>
                  </a:solidFill>
                  <a:latin typeface="+mn-lt"/>
                </a:rPr>
                <a:t>Extract with </a:t>
              </a:r>
            </a:p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GB" sz="1600" dirty="0" smtClean="0">
                  <a:solidFill>
                    <a:schemeClr val="tx1"/>
                  </a:solidFill>
                  <a:latin typeface="+mn-lt"/>
                </a:rPr>
                <a:t>sorbitol </a:t>
              </a:r>
              <a:r>
                <a:rPr lang="en-GB" sz="1600" dirty="0" smtClean="0">
                  <a:solidFill>
                    <a:schemeClr val="tx1"/>
                  </a:solidFill>
                  <a:latin typeface="+mn-lt"/>
                </a:rPr>
                <a:t>buffer</a:t>
              </a:r>
              <a:endPara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9" name="Rounded Rectangle 28"/>
            <p:cNvSpPr/>
            <p:nvPr/>
          </p:nvSpPr>
          <p:spPr bwMode="auto">
            <a:xfrm>
              <a:off x="6781582" y="2610611"/>
              <a:ext cx="2258744" cy="1019960"/>
            </a:xfrm>
            <a:prstGeom prst="roundRect">
              <a:avLst/>
            </a:prstGeom>
            <a:solidFill>
              <a:srgbClr val="94DDFE"/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GB" sz="1600" dirty="0" smtClean="0">
                  <a:solidFill>
                    <a:schemeClr val="tx1"/>
                  </a:solidFill>
                  <a:latin typeface="+mn-lt"/>
                </a:rPr>
                <a:t>Beat with 0.1 mm </a:t>
              </a:r>
            </a:p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GB" sz="1600" dirty="0" smtClean="0">
                  <a:solidFill>
                    <a:schemeClr val="tx1"/>
                  </a:solidFill>
                  <a:latin typeface="+mn-lt"/>
                </a:rPr>
                <a:t>zirconium beads</a:t>
              </a:r>
            </a:p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GB" sz="1600" dirty="0" smtClean="0">
                  <a:solidFill>
                    <a:schemeClr val="tx1"/>
                  </a:solidFill>
                  <a:latin typeface="+mn-lt"/>
                </a:rPr>
                <a:t>1 min 2 min on ice</a:t>
              </a:r>
            </a:p>
            <a:p>
              <a:pPr algn="ctr" eaLnBrk="0" hangingPunct="0">
                <a:lnSpc>
                  <a:spcPct val="90000"/>
                </a:lnSpc>
                <a:spcBef>
                  <a:spcPts val="0"/>
                </a:spcBef>
              </a:pPr>
              <a:r>
                <a:rPr lang="en-GB" sz="1600" dirty="0" smtClean="0">
                  <a:solidFill>
                    <a:schemeClr val="tx1"/>
                  </a:solidFill>
                  <a:latin typeface="+mn-lt"/>
                </a:rPr>
                <a:t>1 min @ 6.0</a:t>
              </a:r>
            </a:p>
          </p:txBody>
        </p:sp>
        <p:cxnSp>
          <p:nvCxnSpPr>
            <p:cNvPr id="30" name="Straight Arrow Connector 29"/>
            <p:cNvCxnSpPr>
              <a:stCxn id="29" idx="1"/>
              <a:endCxn id="27" idx="3"/>
            </p:cNvCxnSpPr>
            <p:nvPr/>
          </p:nvCxnSpPr>
          <p:spPr bwMode="auto">
            <a:xfrm flipH="1">
              <a:off x="5743508" y="3120591"/>
              <a:ext cx="1038074" cy="0"/>
            </a:xfrm>
            <a:prstGeom prst="straightConnector1">
              <a:avLst/>
            </a:prstGeom>
            <a:solidFill>
              <a:srgbClr val="3366FF"/>
            </a:solidFill>
            <a:ln w="25400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40" name="Group 39"/>
            <p:cNvGrpSpPr/>
            <p:nvPr/>
          </p:nvGrpSpPr>
          <p:grpSpPr>
            <a:xfrm>
              <a:off x="3795661" y="1290989"/>
              <a:ext cx="1958230" cy="5034188"/>
              <a:chOff x="3795661" y="1290989"/>
              <a:chExt cx="1958230" cy="5034188"/>
            </a:xfrm>
          </p:grpSpPr>
          <p:sp>
            <p:nvSpPr>
              <p:cNvPr id="5" name="Rounded Rectangle 4"/>
              <p:cNvSpPr/>
              <p:nvPr/>
            </p:nvSpPr>
            <p:spPr bwMode="auto">
              <a:xfrm>
                <a:off x="3798131" y="5410777"/>
                <a:ext cx="1944216" cy="914400"/>
              </a:xfrm>
              <a:prstGeom prst="roundRect">
                <a:avLst/>
              </a:prstGeom>
              <a:solidFill>
                <a:srgbClr val="0000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smtClean="0">
                    <a:solidFill>
                      <a:schemeClr val="bg1"/>
                    </a:solidFill>
                    <a:latin typeface="+mn-lt"/>
                  </a:rPr>
                  <a:t>Precipitation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8" name="Rounded Rectangle 17"/>
              <p:cNvSpPr/>
              <p:nvPr/>
            </p:nvSpPr>
            <p:spPr bwMode="auto">
              <a:xfrm>
                <a:off x="3795661" y="1290989"/>
                <a:ext cx="1958230" cy="9144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 algn="ctr">
                <a:solidFill>
                  <a:srgbClr val="00009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smtClean="0">
                    <a:solidFill>
                      <a:schemeClr val="tx1"/>
                    </a:solidFill>
                    <a:latin typeface="+mn-lt"/>
                  </a:rPr>
                  <a:t>Conidia collection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7" name="Down Arrow 16"/>
              <p:cNvSpPr/>
              <p:nvPr/>
            </p:nvSpPr>
            <p:spPr bwMode="auto">
              <a:xfrm>
                <a:off x="4621297" y="2205223"/>
                <a:ext cx="288032" cy="458002"/>
              </a:xfrm>
              <a:prstGeom prst="downArrow">
                <a:avLst/>
              </a:prstGeom>
              <a:solidFill>
                <a:schemeClr val="tx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en-GB" sz="3000" b="1" i="0" u="none" strike="noStrike" cap="none" normalizeH="0" baseline="0" smtClean="0">
                  <a:ln>
                    <a:noFill/>
                  </a:ln>
                  <a:solidFill>
                    <a:srgbClr val="065DBC"/>
                  </a:solidFill>
                  <a:effectLst/>
                  <a:latin typeface="OpenHandBold" pitchFamily="2" charset="0"/>
                </a:endParaRPr>
              </a:p>
            </p:txBody>
          </p:sp>
          <p:sp>
            <p:nvSpPr>
              <p:cNvPr id="27" name="Rounded Rectangle 26"/>
              <p:cNvSpPr/>
              <p:nvPr/>
            </p:nvSpPr>
            <p:spPr bwMode="auto">
              <a:xfrm>
                <a:off x="3799292" y="2663391"/>
                <a:ext cx="1944216" cy="914400"/>
              </a:xfrm>
              <a:prstGeom prst="roundRect">
                <a:avLst/>
              </a:prstGeom>
              <a:solidFill>
                <a:srgbClr val="94DDFE"/>
              </a:solidFill>
              <a:ln w="9525" cap="flat" cmpd="sng" algn="ctr">
                <a:solidFill>
                  <a:srgbClr val="00009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smtClean="0">
                    <a:solidFill>
                      <a:schemeClr val="tx1"/>
                    </a:solidFill>
                    <a:latin typeface="+mn-lt"/>
                  </a:rPr>
                  <a:t>Bead beating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26" name="Down Arrow 25"/>
              <p:cNvSpPr/>
              <p:nvPr/>
            </p:nvSpPr>
            <p:spPr bwMode="auto">
              <a:xfrm>
                <a:off x="4621297" y="3575008"/>
                <a:ext cx="288032" cy="458002"/>
              </a:xfrm>
              <a:prstGeom prst="downArrow">
                <a:avLst/>
              </a:prstGeom>
              <a:solidFill>
                <a:schemeClr val="tx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en-GB" sz="3000" b="1" i="0" u="none" strike="noStrike" cap="none" normalizeH="0" baseline="0" dirty="0" smtClean="0">
                  <a:ln>
                    <a:noFill/>
                  </a:ln>
                  <a:solidFill>
                    <a:srgbClr val="065DBC"/>
                  </a:solidFill>
                  <a:effectLst/>
                  <a:latin typeface="OpenHandBold" pitchFamily="2" charset="0"/>
                </a:endParaRPr>
              </a:p>
            </p:txBody>
          </p:sp>
          <p:sp>
            <p:nvSpPr>
              <p:cNvPr id="37" name="Rounded Rectangle 36"/>
              <p:cNvSpPr/>
              <p:nvPr/>
            </p:nvSpPr>
            <p:spPr bwMode="auto">
              <a:xfrm>
                <a:off x="3798131" y="4033010"/>
                <a:ext cx="1944216" cy="914400"/>
              </a:xfrm>
              <a:prstGeom prst="roundRect">
                <a:avLst/>
              </a:prstGeom>
              <a:solidFill>
                <a:srgbClr val="065DBC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lang="en-GB" sz="1600" dirty="0" err="1" smtClean="0">
                    <a:solidFill>
                      <a:schemeClr val="tx1"/>
                    </a:solidFill>
                    <a:latin typeface="+mn-lt"/>
                  </a:rPr>
                  <a:t>TRIzol</a:t>
                </a:r>
                <a:endPara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36" name="Down Arrow 35"/>
              <p:cNvSpPr/>
              <p:nvPr/>
            </p:nvSpPr>
            <p:spPr bwMode="auto">
              <a:xfrm>
                <a:off x="4621297" y="4944948"/>
                <a:ext cx="288032" cy="458002"/>
              </a:xfrm>
              <a:prstGeom prst="downArrow">
                <a:avLst/>
              </a:prstGeom>
              <a:solidFill>
                <a:schemeClr val="tx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en-GB" sz="3000" b="1" i="0" u="none" strike="noStrike" cap="none" normalizeH="0" baseline="0" smtClean="0">
                  <a:ln>
                    <a:noFill/>
                  </a:ln>
                  <a:solidFill>
                    <a:srgbClr val="065DBC"/>
                  </a:solidFill>
                  <a:effectLst/>
                  <a:latin typeface="OpenHandBold" pitchFamily="2" charset="0"/>
                </a:endParaRPr>
              </a:p>
            </p:txBody>
          </p:sp>
        </p:grpSp>
        <p:sp>
          <p:nvSpPr>
            <p:cNvPr id="15" name="Rectangle 14"/>
            <p:cNvSpPr/>
            <p:nvPr/>
          </p:nvSpPr>
          <p:spPr bwMode="auto">
            <a:xfrm>
              <a:off x="7164288" y="5301208"/>
              <a:ext cx="1656184" cy="144016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GB" sz="3000" b="1" i="0" u="none" strike="noStrike" cap="none" normalizeH="0" baseline="0" smtClean="0">
                <a:ln>
                  <a:noFill/>
                </a:ln>
                <a:solidFill>
                  <a:srgbClr val="065DBC"/>
                </a:solidFill>
                <a:effectLst/>
                <a:latin typeface="OpenHandBold" pitchFamily="2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7066377" y="5471462"/>
              <a:ext cx="1728192" cy="793030"/>
            </a:xfrm>
            <a:prstGeom prst="roundRect">
              <a:avLst/>
            </a:prstGeom>
            <a:solidFill>
              <a:srgbClr val="000099"/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GB" sz="1600" dirty="0" smtClean="0">
                  <a:solidFill>
                    <a:schemeClr val="bg1"/>
                  </a:solidFill>
                  <a:latin typeface="+mn-lt"/>
                </a:rPr>
                <a:t>Isopropanol</a:t>
              </a:r>
              <a:endPara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endParaRPr>
            </a:p>
          </p:txBody>
        </p:sp>
      </p:grpSp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029326" cy="719138"/>
          </a:xfrm>
        </p:spPr>
        <p:txBody>
          <a:bodyPr/>
          <a:lstStyle/>
          <a:p>
            <a:r>
              <a:rPr lang="en-GB" dirty="0" smtClean="0"/>
              <a:t>RNA </a:t>
            </a:r>
            <a:r>
              <a:rPr lang="en-GB" dirty="0" smtClean="0"/>
              <a:t>extraction</a:t>
            </a:r>
            <a:endParaRPr lang="en-GB" dirty="0"/>
          </a:p>
        </p:txBody>
      </p:sp>
      <p:cxnSp>
        <p:nvCxnSpPr>
          <p:cNvPr id="25" name="Straight Arrow Connector 24"/>
          <p:cNvCxnSpPr>
            <a:stCxn id="23" idx="3"/>
            <a:endCxn id="18" idx="1"/>
          </p:cNvCxnSpPr>
          <p:nvPr/>
        </p:nvCxnSpPr>
        <p:spPr bwMode="auto">
          <a:xfrm>
            <a:off x="2771800" y="1373710"/>
            <a:ext cx="1023861" cy="374479"/>
          </a:xfrm>
          <a:prstGeom prst="straightConnector1">
            <a:avLst/>
          </a:prstGeom>
          <a:solidFill>
            <a:srgbClr val="3366FF"/>
          </a:solidFill>
          <a:ln w="25400" cap="flat" cmpd="sng" algn="ctr">
            <a:solidFill>
              <a:schemeClr val="tx1"/>
            </a:solidFill>
            <a:prstDash val="lg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8365089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782" y="230354"/>
            <a:ext cx="7197725" cy="719138"/>
          </a:xfrm>
        </p:spPr>
        <p:txBody>
          <a:bodyPr/>
          <a:lstStyle/>
          <a:p>
            <a:r>
              <a:rPr lang="en-GB" dirty="0" smtClean="0"/>
              <a:t>RNA Extraction: What next?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3" t="27658" r="59461" b="15925"/>
          <a:stretch/>
        </p:blipFill>
        <p:spPr>
          <a:xfrm rot="2390399">
            <a:off x="2037416" y="3683514"/>
            <a:ext cx="2444196" cy="2606152"/>
          </a:xfrm>
          <a:ln w="25400">
            <a:solidFill>
              <a:srgbClr val="065DBC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488" y="1124254"/>
            <a:ext cx="2679762" cy="3573016"/>
          </a:xfrm>
          <a:prstGeom prst="rect">
            <a:avLst/>
          </a:prstGeom>
          <a:ln w="25400">
            <a:solidFill>
              <a:srgbClr val="065DBC"/>
            </a:solidFill>
          </a:ln>
        </p:spPr>
      </p:pic>
      <p:grpSp>
        <p:nvGrpSpPr>
          <p:cNvPr id="29" name="Group 28"/>
          <p:cNvGrpSpPr/>
          <p:nvPr/>
        </p:nvGrpSpPr>
        <p:grpSpPr>
          <a:xfrm>
            <a:off x="1094574" y="1484784"/>
            <a:ext cx="3750834" cy="1786018"/>
            <a:chOff x="1126942" y="4907733"/>
            <a:chExt cx="3750834" cy="1786018"/>
          </a:xfrm>
        </p:grpSpPr>
        <p:grpSp>
          <p:nvGrpSpPr>
            <p:cNvPr id="18" name="Group 17"/>
            <p:cNvGrpSpPr/>
            <p:nvPr/>
          </p:nvGrpSpPr>
          <p:grpSpPr>
            <a:xfrm>
              <a:off x="2678955" y="5271593"/>
              <a:ext cx="2198821" cy="1422158"/>
              <a:chOff x="1727684" y="5373216"/>
              <a:chExt cx="2198821" cy="1422158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1727684" y="5373216"/>
                <a:ext cx="360040" cy="1404156"/>
                <a:chOff x="1727684" y="5373216"/>
                <a:chExt cx="360040" cy="1404156"/>
              </a:xfrm>
            </p:grpSpPr>
            <p:sp>
              <p:nvSpPr>
                <p:cNvPr id="6" name="Pentagon 5"/>
                <p:cNvSpPr/>
                <p:nvPr/>
              </p:nvSpPr>
              <p:spPr bwMode="auto">
                <a:xfrm rot="5400000">
                  <a:off x="1565666" y="6255314"/>
                  <a:ext cx="684076" cy="360040"/>
                </a:xfrm>
                <a:prstGeom prst="homePlate">
                  <a:avLst/>
                </a:prstGeom>
                <a:solidFill>
                  <a:srgbClr val="3366FF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en-GB" sz="3000" b="1" i="0" u="none" strike="noStrike" cap="none" normalizeH="0" baseline="0" smtClean="0">
                    <a:ln>
                      <a:noFill/>
                    </a:ln>
                    <a:solidFill>
                      <a:srgbClr val="065DBC"/>
                    </a:solidFill>
                    <a:effectLst/>
                    <a:latin typeface="OpenHandBold" pitchFamily="2" charset="0"/>
                  </a:endParaRPr>
                </a:p>
              </p:txBody>
            </p:sp>
            <p:sp>
              <p:nvSpPr>
                <p:cNvPr id="7" name="Rectangle 6"/>
                <p:cNvSpPr/>
                <p:nvPr/>
              </p:nvSpPr>
              <p:spPr bwMode="auto">
                <a:xfrm>
                  <a:off x="1727684" y="5373216"/>
                  <a:ext cx="360040" cy="720080"/>
                </a:xfrm>
                <a:prstGeom prst="rect">
                  <a:avLst/>
                </a:prstGeom>
                <a:noFill/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tabLst/>
                  </a:pPr>
                  <a:r>
                    <a:rPr kumimoji="0" lang="en-GB" sz="1600" b="1" i="0" u="none" strike="noStrike" cap="none" normalizeH="0" baseline="0" dirty="0" smtClean="0">
                      <a:ln>
                        <a:noFill/>
                      </a:ln>
                      <a:solidFill>
                        <a:srgbClr val="065DBC"/>
                      </a:solidFill>
                      <a:effectLst/>
                      <a:latin typeface="+mn-lt"/>
                    </a:rPr>
                    <a:t>10</a:t>
                  </a:r>
                  <a:r>
                    <a:rPr kumimoji="0" lang="en-GB" sz="1600" b="1" i="0" u="none" strike="noStrike" cap="none" normalizeH="0" baseline="30000" dirty="0" smtClean="0">
                      <a:ln>
                        <a:noFill/>
                      </a:ln>
                      <a:solidFill>
                        <a:srgbClr val="065DBC"/>
                      </a:solidFill>
                      <a:effectLst/>
                      <a:latin typeface="+mn-lt"/>
                    </a:rPr>
                    <a:t>5</a:t>
                  </a:r>
                  <a:endParaRPr kumimoji="0" lang="en-GB" sz="1600" b="1" i="0" u="none" strike="noStrike" cap="none" normalizeH="0" baseline="30000" dirty="0" smtClean="0">
                    <a:ln>
                      <a:noFill/>
                    </a:ln>
                    <a:solidFill>
                      <a:srgbClr val="065DBC"/>
                    </a:solidFill>
                    <a:effectLst/>
                    <a:latin typeface="+mn-lt"/>
                  </a:endParaRPr>
                </a:p>
              </p:txBody>
            </p:sp>
          </p:grpSp>
          <p:grpSp>
            <p:nvGrpSpPr>
              <p:cNvPr id="9" name="Group 8"/>
              <p:cNvGrpSpPr/>
              <p:nvPr/>
            </p:nvGrpSpPr>
            <p:grpSpPr>
              <a:xfrm>
                <a:off x="2340611" y="5373216"/>
                <a:ext cx="360040" cy="1404156"/>
                <a:chOff x="1727684" y="5373216"/>
                <a:chExt cx="360040" cy="1404156"/>
              </a:xfrm>
            </p:grpSpPr>
            <p:sp>
              <p:nvSpPr>
                <p:cNvPr id="10" name="Pentagon 9"/>
                <p:cNvSpPr/>
                <p:nvPr/>
              </p:nvSpPr>
              <p:spPr bwMode="auto">
                <a:xfrm rot="5400000">
                  <a:off x="1565666" y="6255314"/>
                  <a:ext cx="684076" cy="360040"/>
                </a:xfrm>
                <a:prstGeom prst="homePlate">
                  <a:avLst/>
                </a:prstGeom>
                <a:solidFill>
                  <a:srgbClr val="3366FF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en-GB" sz="3000" b="1" i="0" u="none" strike="noStrike" cap="none" normalizeH="0" baseline="0" smtClean="0">
                    <a:ln>
                      <a:noFill/>
                    </a:ln>
                    <a:solidFill>
                      <a:srgbClr val="065DBC"/>
                    </a:solidFill>
                    <a:effectLst/>
                    <a:latin typeface="OpenHandBold" pitchFamily="2" charset="0"/>
                  </a:endParaRPr>
                </a:p>
              </p:txBody>
            </p:sp>
            <p:sp>
              <p:nvSpPr>
                <p:cNvPr id="11" name="Rectangle 10"/>
                <p:cNvSpPr/>
                <p:nvPr/>
              </p:nvSpPr>
              <p:spPr bwMode="auto">
                <a:xfrm>
                  <a:off x="1727684" y="5373216"/>
                  <a:ext cx="360040" cy="720080"/>
                </a:xfrm>
                <a:prstGeom prst="rect">
                  <a:avLst/>
                </a:prstGeom>
                <a:noFill/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>
                    <a:lnSpc>
                      <a:spcPct val="90000"/>
                    </a:lnSpc>
                    <a:spcBef>
                      <a:spcPct val="50000"/>
                    </a:spcBef>
                  </a:pPr>
                  <a:r>
                    <a:rPr lang="en-GB" sz="1600" dirty="0" smtClean="0">
                      <a:latin typeface="+mn-lt"/>
                    </a:rPr>
                    <a:t>10</a:t>
                  </a:r>
                  <a:r>
                    <a:rPr lang="en-GB" sz="1600" baseline="30000" dirty="0">
                      <a:latin typeface="+mn-lt"/>
                    </a:rPr>
                    <a:t>4</a:t>
                  </a:r>
                  <a:endParaRPr lang="en-GB" sz="1600" baseline="30000" dirty="0">
                    <a:latin typeface="+mn-lt"/>
                  </a:endParaRPr>
                </a:p>
              </p:txBody>
            </p:sp>
          </p:grpSp>
          <p:grpSp>
            <p:nvGrpSpPr>
              <p:cNvPr id="12" name="Group 11"/>
              <p:cNvGrpSpPr/>
              <p:nvPr/>
            </p:nvGrpSpPr>
            <p:grpSpPr>
              <a:xfrm>
                <a:off x="2953538" y="5373216"/>
                <a:ext cx="360040" cy="1404156"/>
                <a:chOff x="1727684" y="5373216"/>
                <a:chExt cx="360040" cy="1404156"/>
              </a:xfrm>
            </p:grpSpPr>
            <p:sp>
              <p:nvSpPr>
                <p:cNvPr id="13" name="Pentagon 12"/>
                <p:cNvSpPr/>
                <p:nvPr/>
              </p:nvSpPr>
              <p:spPr bwMode="auto">
                <a:xfrm rot="5400000">
                  <a:off x="1565666" y="6255314"/>
                  <a:ext cx="684076" cy="360040"/>
                </a:xfrm>
                <a:prstGeom prst="homePlate">
                  <a:avLst/>
                </a:prstGeom>
                <a:solidFill>
                  <a:srgbClr val="3366FF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en-GB" sz="3000" b="1" i="0" u="none" strike="noStrike" cap="none" normalizeH="0" baseline="0" smtClean="0">
                    <a:ln>
                      <a:noFill/>
                    </a:ln>
                    <a:solidFill>
                      <a:srgbClr val="065DBC"/>
                    </a:solidFill>
                    <a:effectLst/>
                    <a:latin typeface="OpenHandBold" pitchFamily="2" charset="0"/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 bwMode="auto">
                <a:xfrm>
                  <a:off x="1727684" y="5373216"/>
                  <a:ext cx="360040" cy="720080"/>
                </a:xfrm>
                <a:prstGeom prst="rect">
                  <a:avLst/>
                </a:prstGeom>
                <a:noFill/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>
                    <a:lnSpc>
                      <a:spcPct val="90000"/>
                    </a:lnSpc>
                    <a:spcBef>
                      <a:spcPct val="50000"/>
                    </a:spcBef>
                  </a:pPr>
                  <a:r>
                    <a:rPr lang="en-GB" sz="1600" dirty="0" smtClean="0">
                      <a:latin typeface="+mn-lt"/>
                    </a:rPr>
                    <a:t>10</a:t>
                  </a:r>
                  <a:r>
                    <a:rPr lang="en-GB" sz="1600" baseline="30000" dirty="0">
                      <a:latin typeface="+mn-lt"/>
                    </a:rPr>
                    <a:t>3</a:t>
                  </a:r>
                  <a:endParaRPr lang="en-GB" sz="1600" baseline="30000" dirty="0">
                    <a:latin typeface="+mn-lt"/>
                  </a:endParaRPr>
                </a:p>
              </p:txBody>
            </p:sp>
          </p:grpSp>
          <p:grpSp>
            <p:nvGrpSpPr>
              <p:cNvPr id="15" name="Group 14"/>
              <p:cNvGrpSpPr/>
              <p:nvPr/>
            </p:nvGrpSpPr>
            <p:grpSpPr>
              <a:xfrm>
                <a:off x="3566465" y="5391218"/>
                <a:ext cx="360040" cy="1404156"/>
                <a:chOff x="1727684" y="5373216"/>
                <a:chExt cx="360040" cy="1404156"/>
              </a:xfrm>
            </p:grpSpPr>
            <p:sp>
              <p:nvSpPr>
                <p:cNvPr id="16" name="Pentagon 15"/>
                <p:cNvSpPr/>
                <p:nvPr/>
              </p:nvSpPr>
              <p:spPr bwMode="auto">
                <a:xfrm rot="5400000">
                  <a:off x="1565666" y="6255314"/>
                  <a:ext cx="684076" cy="360040"/>
                </a:xfrm>
                <a:prstGeom prst="homePlate">
                  <a:avLst/>
                </a:prstGeom>
                <a:solidFill>
                  <a:srgbClr val="3366FF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en-GB" sz="3000" b="1" i="0" u="none" strike="noStrike" cap="none" normalizeH="0" baseline="0" smtClean="0">
                    <a:ln>
                      <a:noFill/>
                    </a:ln>
                    <a:solidFill>
                      <a:srgbClr val="065DBC"/>
                    </a:solidFill>
                    <a:effectLst/>
                    <a:latin typeface="OpenHandBold" pitchFamily="2" charset="0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 bwMode="auto">
                <a:xfrm>
                  <a:off x="1727684" y="5373216"/>
                  <a:ext cx="360040" cy="720080"/>
                </a:xfrm>
                <a:prstGeom prst="rect">
                  <a:avLst/>
                </a:prstGeom>
                <a:noFill/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>
                    <a:lnSpc>
                      <a:spcPct val="90000"/>
                    </a:lnSpc>
                    <a:spcBef>
                      <a:spcPct val="50000"/>
                    </a:spcBef>
                  </a:pPr>
                  <a:r>
                    <a:rPr lang="en-GB" sz="1600" dirty="0" smtClean="0">
                      <a:latin typeface="+mn-lt"/>
                    </a:rPr>
                    <a:t>10</a:t>
                  </a:r>
                  <a:r>
                    <a:rPr lang="en-GB" sz="1600" baseline="30000" dirty="0">
                      <a:latin typeface="+mn-lt"/>
                    </a:rPr>
                    <a:t>2</a:t>
                  </a:r>
                  <a:endParaRPr lang="en-GB" sz="1600" baseline="30000" dirty="0">
                    <a:latin typeface="+mn-lt"/>
                  </a:endParaRPr>
                </a:p>
              </p:txBody>
            </p:sp>
          </p:grpSp>
        </p:grpSp>
        <p:grpSp>
          <p:nvGrpSpPr>
            <p:cNvPr id="21" name="Group 20"/>
            <p:cNvGrpSpPr/>
            <p:nvPr/>
          </p:nvGrpSpPr>
          <p:grpSpPr>
            <a:xfrm>
              <a:off x="1126942" y="4907733"/>
              <a:ext cx="1080121" cy="1786017"/>
              <a:chOff x="1126942" y="4907733"/>
              <a:chExt cx="1080121" cy="1786017"/>
            </a:xfrm>
          </p:grpSpPr>
          <p:sp>
            <p:nvSpPr>
              <p:cNvPr id="19" name="Pentagon 18"/>
              <p:cNvSpPr/>
              <p:nvPr/>
            </p:nvSpPr>
            <p:spPr bwMode="auto">
              <a:xfrm rot="5400000">
                <a:off x="1186755" y="5673443"/>
                <a:ext cx="960495" cy="1080120"/>
              </a:xfrm>
              <a:prstGeom prst="homePlate">
                <a:avLst/>
              </a:prstGeom>
              <a:solidFill>
                <a:srgbClr val="3366FF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en-GB" sz="3000" b="1" i="0" u="none" strike="noStrike" cap="none" normalizeH="0" baseline="0" smtClean="0">
                  <a:ln>
                    <a:noFill/>
                  </a:ln>
                  <a:solidFill>
                    <a:srgbClr val="065DBC"/>
                  </a:solidFill>
                  <a:effectLst/>
                  <a:latin typeface="OpenHandBold" pitchFamily="2" charset="0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 bwMode="auto">
              <a:xfrm>
                <a:off x="1126942" y="4907733"/>
                <a:ext cx="1080121" cy="825523"/>
              </a:xfrm>
              <a:prstGeom prst="rect">
                <a:avLst/>
              </a:prstGeom>
              <a:no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GB" sz="3000" b="1" i="0" u="none" strike="noStrike" cap="none" normalizeH="0" baseline="0" dirty="0" smtClean="0">
                    <a:ln>
                      <a:noFill/>
                    </a:ln>
                    <a:solidFill>
                      <a:srgbClr val="065DBC"/>
                    </a:solidFill>
                    <a:effectLst/>
                    <a:latin typeface="+mn-lt"/>
                  </a:rPr>
                  <a:t>10</a:t>
                </a:r>
                <a:r>
                  <a:rPr kumimoji="0" lang="en-GB" sz="3000" b="1" i="0" u="none" strike="noStrike" cap="none" normalizeH="0" baseline="30000" dirty="0" smtClean="0">
                    <a:ln>
                      <a:noFill/>
                    </a:ln>
                    <a:solidFill>
                      <a:srgbClr val="065DBC"/>
                    </a:solidFill>
                    <a:effectLst/>
                    <a:latin typeface="+mn-lt"/>
                  </a:rPr>
                  <a:t>6</a:t>
                </a:r>
                <a:endParaRPr kumimoji="0" lang="en-GB" sz="3000" b="1" i="0" u="none" strike="noStrike" cap="none" normalizeH="0" baseline="30000" dirty="0" smtClean="0">
                  <a:ln>
                    <a:noFill/>
                  </a:ln>
                  <a:solidFill>
                    <a:srgbClr val="065DBC"/>
                  </a:solidFill>
                  <a:effectLst/>
                  <a:latin typeface="+mn-lt"/>
                </a:endParaRPr>
              </a:p>
            </p:txBody>
          </p:sp>
        </p:grpSp>
        <p:cxnSp>
          <p:nvCxnSpPr>
            <p:cNvPr id="23" name="Curved Connector 22"/>
            <p:cNvCxnSpPr>
              <a:stCxn id="20" idx="0"/>
              <a:endCxn id="7" idx="0"/>
            </p:cNvCxnSpPr>
            <p:nvPr/>
          </p:nvCxnSpPr>
          <p:spPr bwMode="auto">
            <a:xfrm rot="16200000" flipH="1">
              <a:off x="2081059" y="4493677"/>
              <a:ext cx="363860" cy="1191972"/>
            </a:xfrm>
            <a:prstGeom prst="curvedConnector3">
              <a:avLst>
                <a:gd name="adj1" fmla="val -62826"/>
              </a:avLst>
            </a:prstGeom>
            <a:solidFill>
              <a:srgbClr val="3366FF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Curved Connector 25"/>
            <p:cNvCxnSpPr>
              <a:stCxn id="7" idx="0"/>
              <a:endCxn id="11" idx="0"/>
            </p:cNvCxnSpPr>
            <p:nvPr/>
          </p:nvCxnSpPr>
          <p:spPr bwMode="auto">
            <a:xfrm rot="5400000" flipH="1" flipV="1">
              <a:off x="3165438" y="4965130"/>
              <a:ext cx="12700" cy="612927"/>
            </a:xfrm>
            <a:prstGeom prst="curvedConnector3">
              <a:avLst>
                <a:gd name="adj1" fmla="val 1800000"/>
              </a:avLst>
            </a:prstGeom>
            <a:solidFill>
              <a:srgbClr val="3366FF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7" name="Curved Connector 26"/>
            <p:cNvCxnSpPr/>
            <p:nvPr/>
          </p:nvCxnSpPr>
          <p:spPr bwMode="auto">
            <a:xfrm rot="5400000" flipH="1" flipV="1">
              <a:off x="3778366" y="4965618"/>
              <a:ext cx="12700" cy="612927"/>
            </a:xfrm>
            <a:prstGeom prst="curvedConnector3">
              <a:avLst>
                <a:gd name="adj1" fmla="val 1800000"/>
              </a:avLst>
            </a:prstGeom>
            <a:solidFill>
              <a:srgbClr val="3366FF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8" name="Curved Connector 27"/>
            <p:cNvCxnSpPr/>
            <p:nvPr/>
          </p:nvCxnSpPr>
          <p:spPr bwMode="auto">
            <a:xfrm rot="5400000" flipH="1" flipV="1">
              <a:off x="4391295" y="4977383"/>
              <a:ext cx="12700" cy="612927"/>
            </a:xfrm>
            <a:prstGeom prst="curvedConnector3">
              <a:avLst>
                <a:gd name="adj1" fmla="val 1800000"/>
              </a:avLst>
            </a:prstGeom>
            <a:solidFill>
              <a:srgbClr val="3366FF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3461907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197725" cy="719138"/>
          </a:xfrm>
        </p:spPr>
        <p:txBody>
          <a:bodyPr/>
          <a:lstStyle/>
          <a:p>
            <a:r>
              <a:rPr lang="en-GB" dirty="0" smtClean="0"/>
              <a:t>RT-qPCR assay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124744"/>
            <a:ext cx="6370805" cy="55692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56176" y="1124744"/>
            <a:ext cx="25922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1"/>
                </a:solidFill>
                <a:latin typeface="+mn-lt"/>
              </a:rPr>
              <a:t>MIQE Guidelines</a:t>
            </a:r>
          </a:p>
          <a:p>
            <a:endParaRPr lang="en-GB" sz="1600" b="0" dirty="0">
              <a:solidFill>
                <a:schemeClr val="tx1"/>
              </a:solidFill>
              <a:latin typeface="+mn-lt"/>
            </a:endParaRPr>
          </a:p>
          <a:p>
            <a:r>
              <a:rPr lang="en-GB" sz="1600" b="0" dirty="0">
                <a:solidFill>
                  <a:schemeClr val="tx1"/>
                </a:solidFill>
                <a:latin typeface="+mn-lt"/>
              </a:rPr>
              <a:t>(</a:t>
            </a:r>
            <a:r>
              <a:rPr lang="en-GB" sz="1600" b="0" dirty="0">
                <a:latin typeface="+mn-lt"/>
              </a:rPr>
              <a:t>M</a:t>
            </a:r>
            <a:r>
              <a:rPr lang="en-GB" sz="1600" b="0" dirty="0">
                <a:solidFill>
                  <a:schemeClr val="tx1"/>
                </a:solidFill>
                <a:latin typeface="+mn-lt"/>
              </a:rPr>
              <a:t>inimum </a:t>
            </a:r>
            <a:r>
              <a:rPr lang="en-GB" sz="1600" b="0" dirty="0">
                <a:latin typeface="+mn-lt"/>
              </a:rPr>
              <a:t>I</a:t>
            </a:r>
            <a:r>
              <a:rPr lang="en-GB" sz="1600" b="0" dirty="0">
                <a:solidFill>
                  <a:schemeClr val="tx1"/>
                </a:solidFill>
                <a:latin typeface="+mn-lt"/>
              </a:rPr>
              <a:t>nformation for Publication of </a:t>
            </a:r>
            <a:r>
              <a:rPr lang="en-GB" sz="1600" b="0" dirty="0">
                <a:latin typeface="+mn-lt"/>
              </a:rPr>
              <a:t>Q</a:t>
            </a:r>
            <a:r>
              <a:rPr lang="en-GB" sz="1600" b="0" dirty="0">
                <a:solidFill>
                  <a:schemeClr val="tx1"/>
                </a:solidFill>
                <a:latin typeface="+mn-lt"/>
              </a:rPr>
              <a:t>uantitative</a:t>
            </a:r>
          </a:p>
          <a:p>
            <a:r>
              <a:rPr lang="en-GB" sz="1600" b="0" dirty="0">
                <a:solidFill>
                  <a:schemeClr val="tx1"/>
                </a:solidFill>
                <a:latin typeface="+mn-lt"/>
              </a:rPr>
              <a:t>Real-Time PCR </a:t>
            </a:r>
            <a:r>
              <a:rPr lang="en-GB" sz="1600" b="0" dirty="0" smtClean="0">
                <a:latin typeface="+mn-lt"/>
              </a:rPr>
              <a:t>E</a:t>
            </a:r>
            <a:r>
              <a:rPr lang="en-GB" sz="1600" b="0" dirty="0" smtClean="0">
                <a:solidFill>
                  <a:schemeClr val="tx1"/>
                </a:solidFill>
                <a:latin typeface="+mn-lt"/>
              </a:rPr>
              <a:t>xperiments)</a:t>
            </a:r>
            <a:endParaRPr lang="en-GB" sz="1600" b="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6802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7236296" y="5229200"/>
            <a:ext cx="1656184" cy="14401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GB" sz="3000" b="1" i="0" u="none" strike="noStrike" cap="none" normalizeH="0" baseline="0" smtClean="0">
              <a:ln>
                <a:noFill/>
              </a:ln>
              <a:solidFill>
                <a:srgbClr val="065DBC"/>
              </a:solidFill>
              <a:effectLst/>
              <a:latin typeface="OpenHandBold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Gene of interest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727031" y="3789040"/>
            <a:ext cx="788531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ACGCTTCTTCTTGGATTGGATTTTGTCGCCTCTCTCGTACTCGGATCACTGGTTACAAGCGCAAGCTTCTTGGTGTGCCATCCGAGAAGGGCTCCGGCGATGTTCCTAGGGCTCGTCTCACCAATATTTTCTTCAGCGAGATTATTGCACCCCTAGTACTTGTTGCTGTGACGCTGGTTCCTTATCTCTACATCAACTCCAGGACTGGAGTACGTGATAACCCGGAACCTACGGATGCCATCCTGCGACTCGCCATTGTTGCCGCTGGACCAATCGCCATCAACGCAGGTGTTGCTGGTGTTTTCTTCGGCATGGCCTGCTGTATGGGACCCATCTTCAGCATGTGCTGCAAGAAATTCGGTGCTGTTCTCGCTGCCATTGCGCACGCTATAGCTGTCATTGTACTGCTCGCCATCTTCGAAGTCATGTTCTTCCTTGAATCCTGGTCCTGGCCGAGAATGCTCATTGGCATGATTGCAGCAGCGGCCATTCAGCGTTTCATCTACAAGCTCATCATTGCCCTTGCATTGACCCGCGAGTTCAAGCATGACCAGTCTAATATCGCATGGTGGACTGGCAAGTGGTACAACATGGGTTGGCACTCGATGTCACAACCCGGTCGTGAGTTCCTGTGCAAGATTACGGAGTTGGGATACTTCTCTGCAGACTTCGTTTTGGGTCACGTACTCTTGTTCGCCATGCTGCCTGCCCTCTGCGTCCCATTCATTGATAAATTCCACTCGGTCATGCTCTTCTGGCTGCGCCCAAGGTAAGGAACAATTTTCACCACGATATTTGATCTTATCTTGTCTAACACTCGTCTAGTCGCCAAATCCGCCCTCCAATTTACTCACTGAAGCAATCGAAGCTCAGGAAGAGAAGAGTCATCCGCTTTGCTATTCTCTACTTTGGGATGCTCATTCTGTTCCTTGTCCTTCTCAT</a:t>
            </a:r>
            <a:r>
              <a:rPr lang="en-GB" sz="1200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TGCCCCACTTGTTGTTCGCTCT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TGGGATTGGTTAAAACTCCCAATCTTCCATTCA</a:t>
            </a:r>
            <a:r>
              <a:rPr lang="en-GB" sz="120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ACTTGCTCCAGCCTCTTGAC</a:t>
            </a:r>
            <a:r>
              <a:rPr lang="en-GB" sz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AAGGACAACAACGATACTATGGTGACATACACCGGCAACAACATTCCCGCTGGATTTGAGCCAGTTGAGAGCGCCTCGAGCGTGGCTACTGCAACGAGCTAG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0127" y="1518464"/>
            <a:ext cx="76328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0" dirty="0" smtClean="0">
                <a:solidFill>
                  <a:schemeClr val="tx1"/>
                </a:solidFill>
                <a:latin typeface="+mn-lt"/>
              </a:rPr>
              <a:t>FKS1 gene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0" dirty="0" smtClean="0">
                <a:solidFill>
                  <a:schemeClr val="tx1"/>
                </a:solidFill>
                <a:latin typeface="+mn-lt"/>
              </a:rPr>
              <a:t>Codes for the </a:t>
            </a:r>
            <a:r>
              <a:rPr lang="en-GB" sz="2400" b="0" dirty="0" err="1" smtClean="0">
                <a:solidFill>
                  <a:schemeClr val="tx1"/>
                </a:solidFill>
                <a:latin typeface="+mn-lt"/>
              </a:rPr>
              <a:t>fksP</a:t>
            </a:r>
            <a:r>
              <a:rPr lang="en-GB" sz="2400" b="0" dirty="0" smtClean="0">
                <a:solidFill>
                  <a:schemeClr val="tx1"/>
                </a:solidFill>
                <a:latin typeface="+mn-lt"/>
              </a:rPr>
              <a:t> protein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0" dirty="0" smtClean="0">
                <a:solidFill>
                  <a:schemeClr val="tx1"/>
                </a:solidFill>
                <a:latin typeface="+mn-lt"/>
              </a:rPr>
              <a:t>Involved in the production of glucan in the cell wall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0" dirty="0" smtClean="0">
                <a:solidFill>
                  <a:schemeClr val="tx1"/>
                </a:solidFill>
                <a:latin typeface="+mn-lt"/>
              </a:rPr>
              <a:t>Single copy gene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293384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422446"/>
            <a:ext cx="7197725" cy="719138"/>
          </a:xfrm>
        </p:spPr>
        <p:txBody>
          <a:bodyPr/>
          <a:lstStyle/>
          <a:p>
            <a:r>
              <a:rPr lang="en-GB" dirty="0" smtClean="0"/>
              <a:t>Primer</a:t>
            </a:r>
            <a:r>
              <a:rPr lang="en-GB" dirty="0" smtClean="0"/>
              <a:t> </a:t>
            </a:r>
            <a:r>
              <a:rPr lang="en-GB" dirty="0" smtClean="0"/>
              <a:t>specificity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20" t="9459" r="1182" b="4054"/>
          <a:stretch/>
        </p:blipFill>
        <p:spPr>
          <a:xfrm>
            <a:off x="647564" y="2420888"/>
            <a:ext cx="8352928" cy="4176464"/>
          </a:xfrm>
          <a:prstGeom prst="rect">
            <a:avLst/>
          </a:prstGeom>
          <a:ln w="25400">
            <a:solidFill>
              <a:srgbClr val="065DBC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19138" y="1393612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0" dirty="0" smtClean="0">
                <a:solidFill>
                  <a:schemeClr val="tx1"/>
                </a:solidFill>
                <a:latin typeface="+mn-lt"/>
              </a:rPr>
              <a:t>NCBI </a:t>
            </a:r>
            <a:r>
              <a:rPr lang="en-GB" sz="2800" b="0" dirty="0" err="1" smtClean="0">
                <a:solidFill>
                  <a:schemeClr val="tx1"/>
                </a:solidFill>
                <a:latin typeface="+mn-lt"/>
              </a:rPr>
              <a:t>Blastn</a:t>
            </a:r>
            <a:r>
              <a:rPr lang="en-GB" sz="2800" b="0" dirty="0" smtClean="0">
                <a:solidFill>
                  <a:schemeClr val="tx1"/>
                </a:solidFill>
                <a:latin typeface="+mn-lt"/>
              </a:rPr>
              <a:t> database</a:t>
            </a:r>
            <a:endParaRPr lang="en-GB" sz="28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899592" y="5805264"/>
            <a:ext cx="7848872" cy="144016"/>
          </a:xfrm>
          <a:prstGeom prst="rect">
            <a:avLst/>
          </a:prstGeom>
          <a:noFill/>
          <a:ln w="25400" cap="flat" cmpd="sng" algn="ctr">
            <a:solidFill>
              <a:schemeClr val="accent1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GB" sz="3000" b="1" i="0" u="none" strike="noStrike" cap="none" normalizeH="0" baseline="0" smtClean="0">
              <a:ln>
                <a:noFill/>
              </a:ln>
              <a:solidFill>
                <a:srgbClr val="065DBC"/>
              </a:solidFill>
              <a:effectLst/>
              <a:latin typeface="OpenHand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289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Primer</a:t>
            </a:r>
            <a:r>
              <a:rPr lang="en-GB" dirty="0" smtClean="0"/>
              <a:t> </a:t>
            </a:r>
            <a:r>
              <a:rPr lang="en-GB" dirty="0" smtClean="0"/>
              <a:t>specificity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106371"/>
              </p:ext>
            </p:extLst>
          </p:nvPr>
        </p:nvGraphicFramePr>
        <p:xfrm>
          <a:off x="719138" y="1258888"/>
          <a:ext cx="5616624" cy="5410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34989"/>
                <a:gridCol w="1407109"/>
                <a:gridCol w="1674526"/>
              </a:tblGrid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Species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Strain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Accession no.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>
                          <a:effectLst/>
                        </a:rPr>
                        <a:t>Aspergillus fumigatus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Af293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XM_746025.1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>
                          <a:effectLst/>
                        </a:rPr>
                        <a:t>Aspergillus </a:t>
                      </a:r>
                      <a:r>
                        <a:rPr lang="en-GB" sz="800" i="1" dirty="0" err="1">
                          <a:effectLst/>
                        </a:rPr>
                        <a:t>clavatus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NRRL 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XM_001268294.1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>
                          <a:effectLst/>
                        </a:rPr>
                        <a:t>Aspergillus </a:t>
                      </a:r>
                      <a:r>
                        <a:rPr lang="en-GB" sz="800" i="1" dirty="0" err="1">
                          <a:effectLst/>
                        </a:rPr>
                        <a:t>flavus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NRRL 3357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XM_002383365.1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>
                          <a:effectLst/>
                        </a:rPr>
                        <a:t>Aspergillus </a:t>
                      </a:r>
                      <a:r>
                        <a:rPr lang="en-GB" sz="800" i="1" dirty="0" err="1">
                          <a:effectLst/>
                        </a:rPr>
                        <a:t>nidulans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FGSC A4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XM_656241.1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>
                          <a:effectLst/>
                        </a:rPr>
                        <a:t>Aspergillus </a:t>
                      </a:r>
                      <a:r>
                        <a:rPr lang="en-GB" sz="800" i="1" dirty="0" err="1">
                          <a:effectLst/>
                        </a:rPr>
                        <a:t>niger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CBS 513.88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XM_001390940.2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>
                          <a:effectLst/>
                        </a:rPr>
                        <a:t>Aspergillus </a:t>
                      </a:r>
                      <a:r>
                        <a:rPr lang="en-GB" sz="800" i="1" dirty="0" err="1">
                          <a:effectLst/>
                        </a:rPr>
                        <a:t>nominus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NRRL 13137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XM_015556015.1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>
                          <a:effectLst/>
                        </a:rPr>
                        <a:t>Aspergillus </a:t>
                      </a:r>
                      <a:r>
                        <a:rPr lang="en-GB" sz="800" i="1" dirty="0" err="1">
                          <a:effectLst/>
                        </a:rPr>
                        <a:t>oryzae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RIB40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XM_001816621.2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>
                          <a:effectLst/>
                        </a:rPr>
                        <a:t>Aspergillus </a:t>
                      </a:r>
                      <a:r>
                        <a:rPr lang="en-GB" sz="800" i="1" dirty="0" err="1">
                          <a:effectLst/>
                        </a:rPr>
                        <a:t>terreus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NIH 2624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XM_001212456.1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 err="1">
                          <a:effectLst/>
                        </a:rPr>
                        <a:t>Baudoinia</a:t>
                      </a:r>
                      <a:r>
                        <a:rPr lang="en-GB" sz="800" i="1" dirty="0">
                          <a:effectLst/>
                        </a:rPr>
                        <a:t> </a:t>
                      </a:r>
                      <a:r>
                        <a:rPr lang="en-GB" sz="800" i="1" dirty="0" err="1">
                          <a:effectLst/>
                        </a:rPr>
                        <a:t>panamericana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UAMH 10762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XM_007675218.1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>
                          <a:effectLst/>
                        </a:rPr>
                        <a:t>Candida </a:t>
                      </a:r>
                      <a:r>
                        <a:rPr lang="en-GB" sz="800" i="1" dirty="0" err="1">
                          <a:effectLst/>
                        </a:rPr>
                        <a:t>dubliniensis</a:t>
                      </a:r>
                      <a:r>
                        <a:rPr lang="en-GB" sz="800" i="1" dirty="0">
                          <a:effectLst/>
                        </a:rPr>
                        <a:t>*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CD36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XM_002417149.1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 err="1">
                          <a:effectLst/>
                        </a:rPr>
                        <a:t>Capronia</a:t>
                      </a:r>
                      <a:r>
                        <a:rPr lang="en-GB" sz="800" i="1" dirty="0">
                          <a:effectLst/>
                        </a:rPr>
                        <a:t> coronate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CBS 617.96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XM_007727032.1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 err="1">
                          <a:effectLst/>
                        </a:rPr>
                        <a:t>Cladophialophora</a:t>
                      </a:r>
                      <a:r>
                        <a:rPr lang="en-GB" sz="800" i="1" dirty="0">
                          <a:effectLst/>
                        </a:rPr>
                        <a:t> </a:t>
                      </a:r>
                      <a:r>
                        <a:rPr lang="en-GB" sz="800" i="1" dirty="0" err="1">
                          <a:effectLst/>
                        </a:rPr>
                        <a:t>bantiana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CBS 173.52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XM_016768205.1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 err="1">
                          <a:effectLst/>
                        </a:rPr>
                        <a:t>Cladophialophora</a:t>
                      </a:r>
                      <a:r>
                        <a:rPr lang="en-GB" sz="800" i="1" dirty="0">
                          <a:effectLst/>
                        </a:rPr>
                        <a:t> </a:t>
                      </a:r>
                      <a:r>
                        <a:rPr lang="en-GB" sz="800" i="1" dirty="0" err="1">
                          <a:effectLst/>
                        </a:rPr>
                        <a:t>carrionii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CBS 160.54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XM_008725355.1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 err="1">
                          <a:effectLst/>
                        </a:rPr>
                        <a:t>Cladophialophora</a:t>
                      </a:r>
                      <a:r>
                        <a:rPr lang="en-GB" sz="800" i="1" dirty="0">
                          <a:effectLst/>
                        </a:rPr>
                        <a:t> </a:t>
                      </a:r>
                      <a:r>
                        <a:rPr lang="en-GB" sz="800" i="1" dirty="0" err="1">
                          <a:effectLst/>
                        </a:rPr>
                        <a:t>immunda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Unknown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XM_016395370.1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 err="1">
                          <a:effectLst/>
                        </a:rPr>
                        <a:t>Cladophialophora</a:t>
                      </a:r>
                      <a:r>
                        <a:rPr lang="en-GB" sz="800" i="1" dirty="0">
                          <a:effectLst/>
                        </a:rPr>
                        <a:t> </a:t>
                      </a:r>
                      <a:r>
                        <a:rPr lang="en-GB" sz="800" i="1" dirty="0" err="1">
                          <a:effectLst/>
                        </a:rPr>
                        <a:t>yegresii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CBS 114405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XM_007757823.1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 err="1">
                          <a:effectLst/>
                        </a:rPr>
                        <a:t>Cyphellophora</a:t>
                      </a:r>
                      <a:r>
                        <a:rPr lang="en-GB" sz="800" i="1" dirty="0">
                          <a:effectLst/>
                        </a:rPr>
                        <a:t> </a:t>
                      </a:r>
                      <a:r>
                        <a:rPr lang="en-GB" sz="800" i="1" dirty="0" err="1">
                          <a:effectLst/>
                        </a:rPr>
                        <a:t>europea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CBS 101466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XM_008721799.1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 err="1">
                          <a:effectLst/>
                        </a:rPr>
                        <a:t>Exophiala</a:t>
                      </a:r>
                      <a:r>
                        <a:rPr lang="en-GB" sz="800" i="1" dirty="0">
                          <a:effectLst/>
                        </a:rPr>
                        <a:t> </a:t>
                      </a:r>
                      <a:r>
                        <a:rPr lang="en-GB" sz="800" i="1" dirty="0" err="1">
                          <a:effectLst/>
                        </a:rPr>
                        <a:t>oligosperma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Unknown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XM_016405660.1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 err="1">
                          <a:effectLst/>
                        </a:rPr>
                        <a:t>Exophiala</a:t>
                      </a:r>
                      <a:r>
                        <a:rPr lang="en-GB" sz="800" i="1" dirty="0">
                          <a:effectLst/>
                        </a:rPr>
                        <a:t> </a:t>
                      </a:r>
                      <a:r>
                        <a:rPr lang="en-GB" sz="800" i="1" dirty="0" err="1">
                          <a:effectLst/>
                        </a:rPr>
                        <a:t>spinifera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Unknown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XM_016384822.1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 err="1">
                          <a:effectLst/>
                        </a:rPr>
                        <a:t>Fonsecaea</a:t>
                      </a:r>
                      <a:r>
                        <a:rPr lang="en-GB" sz="800" i="1" dirty="0">
                          <a:effectLst/>
                        </a:rPr>
                        <a:t> </a:t>
                      </a:r>
                      <a:r>
                        <a:rPr lang="en-GB" sz="800" i="1" dirty="0" err="1">
                          <a:effectLst/>
                        </a:rPr>
                        <a:t>erecta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Unknown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XM_018837737.1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 err="1">
                          <a:effectLst/>
                        </a:rPr>
                        <a:t>Fonsecaea</a:t>
                      </a:r>
                      <a:r>
                        <a:rPr lang="en-GB" sz="800" i="1" dirty="0">
                          <a:effectLst/>
                        </a:rPr>
                        <a:t> </a:t>
                      </a:r>
                      <a:r>
                        <a:rPr lang="en-GB" sz="800" i="1" dirty="0" err="1">
                          <a:effectLst/>
                        </a:rPr>
                        <a:t>pedrosoi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CBS 160.54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XM_013423062.1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 err="1">
                          <a:effectLst/>
                        </a:rPr>
                        <a:t>Neosartorya</a:t>
                      </a:r>
                      <a:r>
                        <a:rPr lang="en-GB" sz="800" i="1" dirty="0">
                          <a:effectLst/>
                        </a:rPr>
                        <a:t> </a:t>
                      </a:r>
                      <a:r>
                        <a:rPr lang="en-GB" sz="800" i="1" dirty="0" err="1">
                          <a:effectLst/>
                        </a:rPr>
                        <a:t>fischeri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NRRL 181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XM_001258382.1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892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 err="1">
                          <a:effectLst/>
                        </a:rPr>
                        <a:t>Neurospora</a:t>
                      </a:r>
                      <a:r>
                        <a:rPr lang="en-GB" sz="800" i="1" dirty="0">
                          <a:effectLst/>
                        </a:rPr>
                        <a:t> </a:t>
                      </a:r>
                      <a:r>
                        <a:rPr lang="en-GB" sz="800" i="1" dirty="0" err="1">
                          <a:effectLst/>
                        </a:rPr>
                        <a:t>tetrasperma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FGSC 2508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 smtClean="0">
                          <a:effectLst/>
                        </a:rPr>
                        <a:t>XM_009854667.1</a:t>
                      </a:r>
                      <a:endParaRPr lang="en-GB" sz="800" dirty="0">
                        <a:effectLst/>
                      </a:endParaRPr>
                    </a:p>
                  </a:txBody>
                  <a:tcPr marL="48552" marR="48552" marT="0" marB="0"/>
                </a:tc>
              </a:tr>
              <a:tr h="1694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>
                          <a:effectLst/>
                        </a:rPr>
                        <a:t>Penicillium </a:t>
                      </a:r>
                      <a:r>
                        <a:rPr lang="en-GB" sz="800" i="1" dirty="0" err="1">
                          <a:effectLst/>
                        </a:rPr>
                        <a:t>chrysogenum</a:t>
                      </a:r>
                      <a:r>
                        <a:rPr lang="en-GB" sz="800" i="1" dirty="0">
                          <a:effectLst/>
                        </a:rPr>
                        <a:t> Wisconsin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54-1255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XM_002564403.1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>
                          <a:effectLst/>
                        </a:rPr>
                        <a:t>Penicillium </a:t>
                      </a:r>
                      <a:r>
                        <a:rPr lang="en-GB" sz="800" i="1" dirty="0" err="1">
                          <a:effectLst/>
                        </a:rPr>
                        <a:t>digitatum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Pd1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XM_014679162.1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>
                          <a:effectLst/>
                        </a:rPr>
                        <a:t>Saccharomyces cerevisiae 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S288C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NM_001182231.1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 err="1">
                          <a:effectLst/>
                        </a:rPr>
                        <a:t>Talaromyces</a:t>
                      </a:r>
                      <a:r>
                        <a:rPr lang="en-GB" sz="800" i="1" dirty="0">
                          <a:effectLst/>
                        </a:rPr>
                        <a:t> </a:t>
                      </a:r>
                      <a:r>
                        <a:rPr lang="en-GB" sz="800" i="1" dirty="0" err="1">
                          <a:effectLst/>
                        </a:rPr>
                        <a:t>atroroseus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Unknown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XM_020260475.1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 err="1">
                          <a:effectLst/>
                        </a:rPr>
                        <a:t>Talaromyces</a:t>
                      </a:r>
                      <a:r>
                        <a:rPr lang="en-GB" sz="800" i="1" dirty="0">
                          <a:effectLst/>
                        </a:rPr>
                        <a:t> </a:t>
                      </a:r>
                      <a:r>
                        <a:rPr lang="en-GB" sz="800" i="1" dirty="0" err="1">
                          <a:effectLst/>
                        </a:rPr>
                        <a:t>marneffei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ATCC 18224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XM_002147459.1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 err="1">
                          <a:effectLst/>
                        </a:rPr>
                        <a:t>Talaormyces</a:t>
                      </a:r>
                      <a:r>
                        <a:rPr lang="en-GB" sz="800" i="1" dirty="0">
                          <a:effectLst/>
                        </a:rPr>
                        <a:t> </a:t>
                      </a:r>
                      <a:r>
                        <a:rPr lang="en-GB" sz="800" i="1" dirty="0" err="1">
                          <a:effectLst/>
                        </a:rPr>
                        <a:t>stipitatus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ATCC 10500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XM_002481595.1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>
                          <a:effectLst/>
                        </a:rPr>
                        <a:t>Trichoderma </a:t>
                      </a:r>
                      <a:r>
                        <a:rPr lang="en-GB" sz="800" i="1" dirty="0" err="1">
                          <a:effectLst/>
                        </a:rPr>
                        <a:t>gamsii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Unknown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XM_018810875.1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 err="1">
                          <a:effectLst/>
                        </a:rPr>
                        <a:t>Ustilago</a:t>
                      </a:r>
                      <a:r>
                        <a:rPr lang="en-GB" sz="800" i="1" dirty="0">
                          <a:effectLst/>
                        </a:rPr>
                        <a:t> </a:t>
                      </a:r>
                      <a:r>
                        <a:rPr lang="en-GB" sz="800" i="1" dirty="0" err="1">
                          <a:effectLst/>
                        </a:rPr>
                        <a:t>maydis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521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XM_011389324.1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  <a:tr h="168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i="1" dirty="0" err="1">
                          <a:effectLst/>
                        </a:rPr>
                        <a:t>Verticillium</a:t>
                      </a:r>
                      <a:r>
                        <a:rPr lang="en-GB" sz="800" i="1" dirty="0">
                          <a:effectLst/>
                        </a:rPr>
                        <a:t> </a:t>
                      </a:r>
                      <a:r>
                        <a:rPr lang="en-GB" sz="800" i="1" dirty="0" err="1">
                          <a:effectLst/>
                        </a:rPr>
                        <a:t>albo-atrum</a:t>
                      </a:r>
                      <a:r>
                        <a:rPr lang="en-GB" sz="800" i="1" dirty="0">
                          <a:effectLst/>
                        </a:rPr>
                        <a:t>*</a:t>
                      </a:r>
                      <a:endParaRPr lang="en-GB" sz="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VaMs.102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XM_003001921.1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2" marR="48552" marT="0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88224" y="1258888"/>
            <a:ext cx="23007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tx1"/>
                </a:solidFill>
                <a:latin typeface="+mj-lt"/>
              </a:rPr>
              <a:t>In silico specificity:</a:t>
            </a:r>
          </a:p>
          <a:p>
            <a:r>
              <a:rPr lang="en-GB" sz="2400" dirty="0" smtClean="0">
                <a:solidFill>
                  <a:schemeClr val="accent1"/>
                </a:solidFill>
                <a:latin typeface="+mj-lt"/>
              </a:rPr>
              <a:t>Sequence is specific for </a:t>
            </a:r>
            <a:r>
              <a:rPr lang="en-GB" sz="2400" i="1" dirty="0" smtClean="0">
                <a:solidFill>
                  <a:schemeClr val="accent1"/>
                </a:solidFill>
                <a:latin typeface="+mj-lt"/>
              </a:rPr>
              <a:t>A. fumigatus</a:t>
            </a:r>
            <a:endParaRPr lang="en-GB" sz="24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797631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Primer </a:t>
            </a:r>
            <a:r>
              <a:rPr lang="en-GB" dirty="0" smtClean="0"/>
              <a:t>specificity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0548086"/>
              </p:ext>
            </p:extLst>
          </p:nvPr>
        </p:nvGraphicFramePr>
        <p:xfrm>
          <a:off x="719138" y="1556792"/>
          <a:ext cx="7128792" cy="35283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64396"/>
                <a:gridCol w="3564396"/>
              </a:tblGrid>
              <a:tr h="3509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Species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Strain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09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i="1" dirty="0">
                          <a:effectLst/>
                        </a:rPr>
                        <a:t>Aspergillus fumigatus</a:t>
                      </a:r>
                      <a:endParaRPr lang="en-GB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Af293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02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i="1" dirty="0">
                          <a:effectLst/>
                        </a:rPr>
                        <a:t>Aspergillus </a:t>
                      </a:r>
                      <a:r>
                        <a:rPr lang="en-GB" sz="1400" i="1" dirty="0" err="1">
                          <a:effectLst/>
                        </a:rPr>
                        <a:t>alliaceus</a:t>
                      </a:r>
                      <a:r>
                        <a:rPr lang="en-GB" sz="1400" i="1" dirty="0">
                          <a:effectLst/>
                        </a:rPr>
                        <a:t> (</a:t>
                      </a:r>
                      <a:r>
                        <a:rPr lang="en-GB" sz="1400" i="1" dirty="0" err="1">
                          <a:effectLst/>
                        </a:rPr>
                        <a:t>Petromyces</a:t>
                      </a:r>
                      <a:r>
                        <a:rPr lang="en-GB" sz="1400" i="1" dirty="0">
                          <a:effectLst/>
                        </a:rPr>
                        <a:t>)</a:t>
                      </a:r>
                      <a:endParaRPr lang="en-GB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DSMZ 813 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09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i="1" dirty="0">
                          <a:effectLst/>
                        </a:rPr>
                        <a:t>Aspergillus </a:t>
                      </a:r>
                      <a:r>
                        <a:rPr lang="en-GB" sz="1400" i="1" dirty="0" err="1">
                          <a:effectLst/>
                        </a:rPr>
                        <a:t>clavatus</a:t>
                      </a:r>
                      <a:endParaRPr lang="en-GB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DSMZ 816 (NRRL 1)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09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i="1" dirty="0">
                          <a:effectLst/>
                        </a:rPr>
                        <a:t>Aspergillus </a:t>
                      </a:r>
                      <a:r>
                        <a:rPr lang="en-GB" sz="1400" i="1" dirty="0" err="1">
                          <a:effectLst/>
                        </a:rPr>
                        <a:t>flavus</a:t>
                      </a:r>
                      <a:endParaRPr lang="en-GB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DSMZ 1959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0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i="1" dirty="0">
                          <a:effectLst/>
                        </a:rPr>
                        <a:t>Aspergillus </a:t>
                      </a:r>
                      <a:r>
                        <a:rPr lang="en-GB" sz="1400" i="1" dirty="0" err="1">
                          <a:effectLst/>
                        </a:rPr>
                        <a:t>nidulans</a:t>
                      </a:r>
                      <a:r>
                        <a:rPr lang="en-GB" sz="1400" i="1" dirty="0">
                          <a:effectLst/>
                        </a:rPr>
                        <a:t> (</a:t>
                      </a:r>
                      <a:r>
                        <a:rPr lang="en-GB" sz="1400" i="1" dirty="0" err="1">
                          <a:effectLst/>
                        </a:rPr>
                        <a:t>Emericella</a:t>
                      </a:r>
                      <a:r>
                        <a:rPr lang="en-GB" sz="1400" i="1" dirty="0">
                          <a:effectLst/>
                        </a:rPr>
                        <a:t>)</a:t>
                      </a:r>
                      <a:endParaRPr lang="en-GB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DSMZ 820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09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i="1" dirty="0">
                          <a:effectLst/>
                        </a:rPr>
                        <a:t>Aspergillus </a:t>
                      </a:r>
                      <a:r>
                        <a:rPr lang="en-GB" sz="1400" i="1" dirty="0" err="1">
                          <a:effectLst/>
                        </a:rPr>
                        <a:t>niger</a:t>
                      </a:r>
                      <a:endParaRPr lang="en-GB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DSMZ 2143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09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i="1" dirty="0">
                          <a:effectLst/>
                        </a:rPr>
                        <a:t>Aspergillus </a:t>
                      </a:r>
                      <a:r>
                        <a:rPr lang="en-GB" sz="1400" i="1" dirty="0" err="1">
                          <a:effectLst/>
                        </a:rPr>
                        <a:t>terreus</a:t>
                      </a:r>
                      <a:endParaRPr lang="en-GB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DSMZ 826 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09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i="1" dirty="0" err="1">
                          <a:effectLst/>
                        </a:rPr>
                        <a:t>Neosartorya</a:t>
                      </a:r>
                      <a:r>
                        <a:rPr lang="en-GB" sz="1400" i="1" dirty="0">
                          <a:effectLst/>
                        </a:rPr>
                        <a:t> </a:t>
                      </a:r>
                      <a:r>
                        <a:rPr lang="en-GB" sz="1400" i="1" dirty="0" err="1">
                          <a:effectLst/>
                        </a:rPr>
                        <a:t>fischeri</a:t>
                      </a:r>
                      <a:endParaRPr lang="en-GB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DSMZ 3700 (NRRL 181)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09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i="1" dirty="0">
                          <a:effectLst/>
                        </a:rPr>
                        <a:t>Penicillium </a:t>
                      </a:r>
                      <a:r>
                        <a:rPr lang="en-GB" sz="1400" i="1" dirty="0" err="1">
                          <a:effectLst/>
                        </a:rPr>
                        <a:t>glabrum</a:t>
                      </a:r>
                      <a:endParaRPr lang="en-GB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DSMZ 2017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7584" y="5445224"/>
            <a:ext cx="3528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tx1"/>
                </a:solidFill>
                <a:latin typeface="+mn-lt"/>
              </a:rPr>
              <a:t>In vivo specificity:</a:t>
            </a:r>
          </a:p>
          <a:p>
            <a:r>
              <a:rPr lang="en-GB" sz="2400" dirty="0" smtClean="0">
                <a:solidFill>
                  <a:schemeClr val="accent1"/>
                </a:solidFill>
                <a:latin typeface="+mn-lt"/>
              </a:rPr>
              <a:t>Awaiting results</a:t>
            </a:r>
            <a:endParaRPr lang="en-GB" sz="2400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827187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RT-qPCR assay: What next?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1619250"/>
            <a:ext cx="8173342" cy="2313806"/>
          </a:xfrm>
        </p:spPr>
        <p:txBody>
          <a:bodyPr/>
          <a:lstStyle/>
          <a:p>
            <a:r>
              <a:rPr lang="en-GB" b="0" dirty="0" smtClean="0"/>
              <a:t>Test the primers </a:t>
            </a:r>
            <a:r>
              <a:rPr lang="en-GB" b="0" dirty="0" smtClean="0"/>
              <a:t>against </a:t>
            </a:r>
            <a:r>
              <a:rPr lang="en-GB" b="0" dirty="0" smtClean="0"/>
              <a:t>micro</a:t>
            </a:r>
            <a:r>
              <a:rPr lang="en-GB" b="0" dirty="0" smtClean="0"/>
              <a:t>organisms similar to </a:t>
            </a:r>
            <a:r>
              <a:rPr lang="en-GB" b="0" i="1" dirty="0" smtClean="0"/>
              <a:t>A. </a:t>
            </a:r>
            <a:r>
              <a:rPr lang="en-GB" b="0" i="1" dirty="0" smtClean="0"/>
              <a:t>fumigatus </a:t>
            </a:r>
          </a:p>
          <a:p>
            <a:pPr marL="0" indent="0">
              <a:buNone/>
            </a:pPr>
            <a:endParaRPr lang="en-GB" b="0" dirty="0" smtClean="0"/>
          </a:p>
          <a:p>
            <a:r>
              <a:rPr lang="en-GB" b="0" dirty="0" smtClean="0">
                <a:solidFill>
                  <a:schemeClr val="tx1"/>
                </a:solidFill>
              </a:rPr>
              <a:t>Test assay against </a:t>
            </a:r>
            <a:r>
              <a:rPr lang="en-GB" b="0" i="1" dirty="0" smtClean="0">
                <a:solidFill>
                  <a:schemeClr val="tx1"/>
                </a:solidFill>
              </a:rPr>
              <a:t>A. fumigatus </a:t>
            </a:r>
            <a:r>
              <a:rPr lang="en-GB" b="0" dirty="0" smtClean="0">
                <a:solidFill>
                  <a:schemeClr val="tx1"/>
                </a:solidFill>
              </a:rPr>
              <a:t>isolates that have been collected from field samples</a:t>
            </a:r>
            <a:endParaRPr lang="en-GB" b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3660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And finally…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1619250"/>
            <a:ext cx="8173342" cy="4318000"/>
          </a:xfrm>
        </p:spPr>
        <p:txBody>
          <a:bodyPr/>
          <a:lstStyle/>
          <a:p>
            <a:pPr marL="0" indent="0">
              <a:buNone/>
            </a:pPr>
            <a:r>
              <a:rPr lang="en-GB" b="0" dirty="0">
                <a:solidFill>
                  <a:schemeClr val="tx1"/>
                </a:solidFill>
              </a:rPr>
              <a:t>A</a:t>
            </a:r>
            <a:r>
              <a:rPr lang="en-GB" b="0" dirty="0" smtClean="0">
                <a:solidFill>
                  <a:schemeClr val="tx1"/>
                </a:solidFill>
              </a:rPr>
              <a:t>ir sampling + RNA extraction+ RT-qPCR assay = Improved method of </a:t>
            </a:r>
            <a:r>
              <a:rPr lang="en-GB" b="0" i="1" dirty="0" smtClean="0">
                <a:solidFill>
                  <a:schemeClr val="tx1"/>
                </a:solidFill>
              </a:rPr>
              <a:t>A. fumigatus </a:t>
            </a:r>
            <a:r>
              <a:rPr lang="en-GB" b="0" dirty="0" smtClean="0">
                <a:solidFill>
                  <a:schemeClr val="tx1"/>
                </a:solidFill>
              </a:rPr>
              <a:t>detection</a:t>
            </a:r>
          </a:p>
          <a:p>
            <a:endParaRPr lang="en-GB" b="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b="0" dirty="0" smtClean="0"/>
              <a:t>Expand </a:t>
            </a:r>
            <a:r>
              <a:rPr lang="en-GB" b="0" dirty="0"/>
              <a:t>the methods to include other pathogens of interest as part of our commercial Pathogen Suite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96981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619250"/>
            <a:ext cx="8424936" cy="4318000"/>
          </a:xfrm>
        </p:spPr>
        <p:txBody>
          <a:bodyPr/>
          <a:lstStyle/>
          <a:p>
            <a:r>
              <a:rPr lang="en-GB" sz="1200" b="0" dirty="0" err="1" smtClean="0"/>
              <a:t>Bustin</a:t>
            </a:r>
            <a:r>
              <a:rPr lang="en-GB" sz="1200" b="0" dirty="0" smtClean="0"/>
              <a:t> et al., 2010. </a:t>
            </a:r>
            <a:r>
              <a:rPr lang="fr-FR" sz="1200" b="0" dirty="0"/>
              <a:t>MIQE précis: </a:t>
            </a:r>
            <a:r>
              <a:rPr lang="en-GB" sz="1200" b="0" dirty="0" smtClean="0"/>
              <a:t>Practical implementation </a:t>
            </a:r>
            <a:r>
              <a:rPr lang="fr-FR" sz="1200" b="0" dirty="0" smtClean="0"/>
              <a:t>of </a:t>
            </a:r>
            <a:r>
              <a:rPr lang="en-GB" sz="1200" b="0" dirty="0" smtClean="0"/>
              <a:t>minimum </a:t>
            </a:r>
            <a:r>
              <a:rPr lang="en-GB" sz="1200" b="0" dirty="0"/>
              <a:t>standard guidelines for </a:t>
            </a:r>
            <a:r>
              <a:rPr lang="en-GB" sz="1200" b="0" dirty="0" smtClean="0"/>
              <a:t>fluorescence based</a:t>
            </a:r>
            <a:r>
              <a:rPr lang="en-GB" sz="1200" b="0" dirty="0"/>
              <a:t> </a:t>
            </a:r>
            <a:r>
              <a:rPr lang="en-GB" sz="1200" b="0" dirty="0" smtClean="0"/>
              <a:t>quantitative </a:t>
            </a:r>
            <a:r>
              <a:rPr lang="en-GB" sz="1200" b="0" dirty="0"/>
              <a:t>real-time PCR </a:t>
            </a:r>
            <a:r>
              <a:rPr lang="en-GB" sz="1200" b="0" dirty="0" smtClean="0"/>
              <a:t>experiments. </a:t>
            </a:r>
            <a:r>
              <a:rPr lang="en-GB" sz="1200" b="0" i="1" dirty="0" smtClean="0"/>
              <a:t>BMC  Molecular Biology, </a:t>
            </a:r>
            <a:r>
              <a:rPr lang="en-GB" sz="1200" dirty="0" smtClean="0"/>
              <a:t>11</a:t>
            </a:r>
            <a:r>
              <a:rPr lang="en-GB" sz="1200" b="0" dirty="0" smtClean="0"/>
              <a:t>:74.</a:t>
            </a:r>
            <a:endParaRPr lang="en-GB" sz="1200" b="0" dirty="0" smtClean="0"/>
          </a:p>
          <a:p>
            <a:r>
              <a:rPr lang="en-GB" sz="1200" b="0" dirty="0" smtClean="0"/>
              <a:t>Denning</a:t>
            </a:r>
            <a:r>
              <a:rPr lang="en-GB" sz="1200" b="0" dirty="0" smtClean="0"/>
              <a:t>, 1998. Invasive Aspergillosis. </a:t>
            </a:r>
            <a:r>
              <a:rPr lang="en-GB" sz="1200" b="0" i="1" dirty="0" smtClean="0"/>
              <a:t>Clinical Infectious Diseases, </a:t>
            </a:r>
            <a:r>
              <a:rPr lang="en-GB" sz="1200" dirty="0" smtClean="0"/>
              <a:t>26:</a:t>
            </a:r>
            <a:r>
              <a:rPr lang="en-GB" sz="1200" b="0" dirty="0" smtClean="0"/>
              <a:t>781-805</a:t>
            </a:r>
          </a:p>
          <a:p>
            <a:r>
              <a:rPr lang="en-GB" sz="1200" b="0" dirty="0"/>
              <a:t>Environment Agency, 2010. </a:t>
            </a:r>
            <a:r>
              <a:rPr lang="en-GB" sz="1200" b="0" i="1" dirty="0"/>
              <a:t>Composting and potential health effects from bioaerosols: our interim guidance for permit applicants. </a:t>
            </a:r>
            <a:r>
              <a:rPr lang="en-GB" sz="1200" b="0" dirty="0"/>
              <a:t>Position Statement 031. </a:t>
            </a:r>
            <a:r>
              <a:rPr lang="en-GB" sz="1200" b="0" dirty="0" smtClean="0"/>
              <a:t>Bristol, UK.</a:t>
            </a:r>
            <a:endParaRPr lang="en-GB" sz="1200" b="0" i="1" dirty="0"/>
          </a:p>
          <a:p>
            <a:r>
              <a:rPr lang="en-GB" sz="1200" b="0" dirty="0" smtClean="0"/>
              <a:t>Environment </a:t>
            </a:r>
            <a:r>
              <a:rPr lang="en-GB" sz="1200" b="0" dirty="0"/>
              <a:t>Agency, 2017. </a:t>
            </a:r>
            <a:r>
              <a:rPr lang="en-GB" sz="1200" b="0" i="1" dirty="0"/>
              <a:t>Environmental Monitoring of Bioaerosols at Regulated Facilities. </a:t>
            </a:r>
            <a:r>
              <a:rPr lang="en-GB" sz="1200" b="0" dirty="0"/>
              <a:t>Technical Guidance Note (Monitoring). </a:t>
            </a:r>
            <a:r>
              <a:rPr lang="en-GB" sz="1200" b="0" dirty="0" smtClean="0"/>
              <a:t>Bristol, UK</a:t>
            </a:r>
            <a:r>
              <a:rPr lang="en-GB" sz="1200" b="0" dirty="0" smtClean="0"/>
              <a:t>.</a:t>
            </a:r>
          </a:p>
          <a:p>
            <a:r>
              <a:rPr lang="en-GB" sz="1200" b="0" dirty="0" err="1" smtClean="0"/>
              <a:t>Hererra</a:t>
            </a:r>
            <a:r>
              <a:rPr lang="en-GB" sz="1200" b="0" dirty="0" smtClean="0"/>
              <a:t> et al., 2009. </a:t>
            </a:r>
            <a:r>
              <a:rPr lang="en-GB" sz="1200" b="0" dirty="0"/>
              <a:t>Strain-Dependent Variation in 18S Ribosomal DNA Copy Numbers </a:t>
            </a:r>
            <a:r>
              <a:rPr lang="en-GB" sz="1200" b="0" dirty="0" smtClean="0"/>
              <a:t>in </a:t>
            </a:r>
            <a:r>
              <a:rPr lang="en-GB" sz="1200" b="0" i="1" dirty="0" smtClean="0"/>
              <a:t>Aspergillus fumigatus</a:t>
            </a:r>
            <a:r>
              <a:rPr lang="en-GB" sz="1200" b="0" dirty="0" smtClean="0"/>
              <a:t>. </a:t>
            </a:r>
            <a:r>
              <a:rPr lang="en-GB" sz="1200" b="0" i="1" dirty="0" smtClean="0"/>
              <a:t>Journal of Clinical Microbiology, </a:t>
            </a:r>
            <a:r>
              <a:rPr lang="en-GB" sz="1200" dirty="0" smtClean="0"/>
              <a:t>47</a:t>
            </a:r>
            <a:r>
              <a:rPr lang="en-GB" sz="1200" i="1" dirty="0" smtClean="0"/>
              <a:t>:</a:t>
            </a:r>
            <a:r>
              <a:rPr lang="en-GB" sz="1200" b="0" dirty="0" smtClean="0"/>
              <a:t>1325-1332.</a:t>
            </a:r>
            <a:endParaRPr lang="en-GB" sz="1200" b="0" dirty="0" smtClean="0"/>
          </a:p>
          <a:p>
            <a:r>
              <a:rPr lang="en-GB" sz="1200" b="0" dirty="0" err="1"/>
              <a:t>Kousha</a:t>
            </a:r>
            <a:r>
              <a:rPr lang="en-GB" sz="1200" b="0" dirty="0"/>
              <a:t> et al., 2011. Pulmonary aspergillosis: a clinical review. </a:t>
            </a:r>
            <a:r>
              <a:rPr lang="en-GB" sz="1200" b="0" i="1" dirty="0"/>
              <a:t>European Respiratory </a:t>
            </a:r>
            <a:r>
              <a:rPr lang="en-GB" sz="1200" b="0" i="1" dirty="0" smtClean="0"/>
              <a:t>Review</a:t>
            </a:r>
            <a:r>
              <a:rPr lang="en-GB" sz="1200" b="0" dirty="0"/>
              <a:t>,</a:t>
            </a:r>
            <a:r>
              <a:rPr lang="en-GB" sz="1200" b="0" dirty="0" smtClean="0"/>
              <a:t> </a:t>
            </a:r>
            <a:r>
              <a:rPr lang="en-GB" sz="1200" dirty="0"/>
              <a:t>20</a:t>
            </a:r>
            <a:r>
              <a:rPr lang="en-GB" sz="1200" b="0" dirty="0"/>
              <a:t>:156-174.</a:t>
            </a:r>
          </a:p>
          <a:p>
            <a:r>
              <a:rPr lang="en-GB" sz="1200" b="0" dirty="0" err="1" smtClean="0"/>
              <a:t>Latge</a:t>
            </a:r>
            <a:r>
              <a:rPr lang="en-GB" sz="1200" b="0" dirty="0" smtClean="0"/>
              <a:t>, 1999. </a:t>
            </a:r>
            <a:r>
              <a:rPr lang="en-GB" sz="1200" b="0" i="1" dirty="0" smtClean="0"/>
              <a:t>Aspergillus fumigatus </a:t>
            </a:r>
            <a:r>
              <a:rPr lang="en-GB" sz="1200" b="0" dirty="0" smtClean="0"/>
              <a:t>and </a:t>
            </a:r>
            <a:r>
              <a:rPr lang="en-GB" sz="1200" b="0" i="1" dirty="0" smtClean="0"/>
              <a:t>Aspergillosis. </a:t>
            </a:r>
            <a:r>
              <a:rPr lang="en-GB" sz="1200" b="0" dirty="0" smtClean="0"/>
              <a:t>Clinical Microbiology Reviews, </a:t>
            </a:r>
            <a:r>
              <a:rPr lang="en-GB" sz="1200" dirty="0" smtClean="0"/>
              <a:t>12</a:t>
            </a:r>
            <a:r>
              <a:rPr lang="en-GB" sz="1200" b="0" dirty="0" smtClean="0"/>
              <a:t>:310-350.</a:t>
            </a:r>
          </a:p>
          <a:p>
            <a:r>
              <a:rPr lang="en-GB" sz="1200" b="0" dirty="0" smtClean="0"/>
              <a:t>Morgan et al., 2005. Incidence of invasive aspergillosis following hematopoietic stem cell and solid organ transplantation: Interim results of a prospective multicentre surveillance program. </a:t>
            </a:r>
            <a:r>
              <a:rPr lang="en-GB" sz="1200" b="0" i="1" dirty="0" smtClean="0"/>
              <a:t>Medical Mycology, </a:t>
            </a:r>
            <a:r>
              <a:rPr lang="en-GB" sz="1200" dirty="0" smtClean="0"/>
              <a:t>43</a:t>
            </a:r>
            <a:r>
              <a:rPr lang="en-GB" sz="1200" b="0" dirty="0" smtClean="0"/>
              <a:t>: S49-S58.</a:t>
            </a:r>
          </a:p>
          <a:p>
            <a:r>
              <a:rPr lang="en-GB" sz="1200" b="0" dirty="0" smtClean="0"/>
              <a:t>Smith, 2005. Quantitative real-time PCR </a:t>
            </a:r>
            <a:r>
              <a:rPr lang="en-GB" sz="1200" b="0" i="1" dirty="0" smtClean="0"/>
              <a:t>in</a:t>
            </a:r>
            <a:r>
              <a:rPr lang="en-GB" sz="1200" b="0" dirty="0" smtClean="0"/>
              <a:t> Osborn &amp; Smith, 2005. </a:t>
            </a:r>
            <a:r>
              <a:rPr lang="en-GB" sz="1200" b="0" i="1" dirty="0" smtClean="0"/>
              <a:t>Molecular Microbial Ecology. </a:t>
            </a:r>
            <a:r>
              <a:rPr lang="en-GB" sz="1200" b="0" dirty="0" smtClean="0"/>
              <a:t>Taylor &amp; Francis, Abingdon, UK.</a:t>
            </a:r>
          </a:p>
          <a:p>
            <a:r>
              <a:rPr lang="en-GB" sz="1200" b="0" dirty="0" smtClean="0"/>
              <a:t>Poole </a:t>
            </a:r>
            <a:r>
              <a:rPr lang="en-GB" sz="1200" b="0" dirty="0"/>
              <a:t>&amp; Wong, 2013. Allergic bronchopulmonary aspergillosis in garden waste (compost) collectors—occupational implications. </a:t>
            </a:r>
            <a:r>
              <a:rPr lang="en-GB" sz="1200" b="0" i="1" dirty="0"/>
              <a:t>Occupational </a:t>
            </a:r>
            <a:r>
              <a:rPr lang="en-GB" sz="1200" b="0" i="1" dirty="0" smtClean="0"/>
              <a:t>Medicine, </a:t>
            </a:r>
            <a:r>
              <a:rPr lang="en-GB" sz="1200" dirty="0"/>
              <a:t>63</a:t>
            </a:r>
            <a:r>
              <a:rPr lang="en-GB" sz="1200" b="0" dirty="0"/>
              <a:t>:517-519</a:t>
            </a:r>
            <a:r>
              <a:rPr lang="en-GB" sz="1200" b="0" dirty="0" smtClean="0"/>
              <a:t>.</a:t>
            </a:r>
          </a:p>
          <a:p>
            <a:r>
              <a:rPr lang="en-GB" sz="1200" b="0" dirty="0" err="1"/>
              <a:t>Qiagen</a:t>
            </a:r>
            <a:r>
              <a:rPr lang="en-GB" sz="1200" b="0" dirty="0"/>
              <a:t>, 2010. </a:t>
            </a:r>
            <a:r>
              <a:rPr lang="en-GB" sz="1200" b="0" i="1" dirty="0"/>
              <a:t>Critical Factors for Successful Real-Time PCR.</a:t>
            </a:r>
            <a:endParaRPr lang="en-GB" sz="1200" b="0" dirty="0"/>
          </a:p>
          <a:p>
            <a:r>
              <a:rPr lang="en-GB" sz="1200" b="0" dirty="0" smtClean="0"/>
              <a:t>Thorne</a:t>
            </a:r>
            <a:r>
              <a:rPr lang="en-GB" sz="1200" b="0" dirty="0"/>
              <a:t>, </a:t>
            </a:r>
            <a:r>
              <a:rPr lang="en-GB" sz="1200" b="0" dirty="0" smtClean="0"/>
              <a:t>et al., 1992</a:t>
            </a:r>
            <a:r>
              <a:rPr lang="en-GB" sz="1200" b="0" dirty="0"/>
              <a:t>. Comparison of bioaerosol sampling methods in barns housing swine. </a:t>
            </a:r>
            <a:r>
              <a:rPr lang="en-GB" sz="1200" b="0" dirty="0" smtClean="0"/>
              <a:t>Applied and Environmental Microbiology, </a:t>
            </a:r>
            <a:r>
              <a:rPr lang="en-GB" sz="1200" dirty="0" smtClean="0"/>
              <a:t>58:</a:t>
            </a:r>
            <a:r>
              <a:rPr lang="en-GB" sz="1200" b="0" dirty="0" smtClean="0"/>
              <a:t>2543–2551</a:t>
            </a:r>
            <a:r>
              <a:rPr lang="en-GB" sz="1200" b="0" dirty="0"/>
              <a:t>.</a:t>
            </a:r>
          </a:p>
          <a:p>
            <a:r>
              <a:rPr lang="en-GB" sz="1200" b="0" dirty="0" smtClean="0"/>
              <a:t>Williams et al., 2013</a:t>
            </a:r>
            <a:r>
              <a:rPr lang="en-GB" sz="1200" b="0" dirty="0"/>
              <a:t>. </a:t>
            </a:r>
            <a:r>
              <a:rPr lang="en-GB" sz="1200" b="0" i="1" dirty="0"/>
              <a:t>WR1121 Defra Project Bioaerosols and odour emissions from composting facilities</a:t>
            </a:r>
            <a:r>
              <a:rPr lang="en-GB" sz="1200" b="0" dirty="0"/>
              <a:t>. London, UK</a:t>
            </a:r>
            <a:r>
              <a:rPr lang="en-GB" sz="1200" b="0" dirty="0" smtClean="0"/>
              <a:t>.</a:t>
            </a:r>
            <a:endParaRPr lang="en-GB" sz="1200" b="0" dirty="0"/>
          </a:p>
        </p:txBody>
      </p:sp>
    </p:spTree>
    <p:extLst>
      <p:ext uri="{BB962C8B-B14F-4D97-AF65-F5344CB8AC3E}">
        <p14:creationId xmlns:p14="http://schemas.microsoft.com/office/powerpoint/2010/main" val="29525332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>
                <a:solidFill>
                  <a:schemeClr val="tx1"/>
                </a:solidFill>
              </a:rPr>
              <a:t>Thanks to HEIF for their funding</a:t>
            </a:r>
          </a:p>
          <a:p>
            <a:pPr marL="0" indent="0" algn="ctr">
              <a:buNone/>
            </a:pPr>
            <a:endParaRPr lang="en-GB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3140968"/>
            <a:ext cx="7808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>
                <a:solidFill>
                  <a:schemeClr val="accent1"/>
                </a:solidFill>
                <a:latin typeface="+mj-lt"/>
              </a:rPr>
              <a:t>Any Questions?</a:t>
            </a:r>
            <a:endParaRPr lang="en-GB" sz="44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9138" y="6297612"/>
            <a:ext cx="6116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1"/>
                </a:solidFill>
                <a:latin typeface="+mj-lt"/>
              </a:rPr>
              <a:t>ceri.gwyther@open.ac.uk</a:t>
            </a:r>
            <a:endParaRPr lang="en-GB" sz="16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646258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IWSOU">
  <a:themeElements>
    <a:clrScheme name="IWSOU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IWSO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66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GB" sz="3000" b="1" i="0" u="none" strike="noStrike" cap="none" normalizeH="0" baseline="0" smtClean="0">
            <a:ln>
              <a:noFill/>
            </a:ln>
            <a:solidFill>
              <a:srgbClr val="065DBC"/>
            </a:solidFill>
            <a:effectLst/>
            <a:latin typeface="OpenHandBold" pitchFamily="2" charset="0"/>
          </a:defRPr>
        </a:defPPr>
      </a:lstStyle>
    </a:spDef>
    <a:lnDef>
      <a:spPr bwMode="auto">
        <a:solidFill>
          <a:srgbClr val="3366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1600" b="0" dirty="0" smtClean="0">
            <a:solidFill>
              <a:schemeClr val="tx1"/>
            </a:solidFill>
            <a:latin typeface="+mn-lt"/>
          </a:defRPr>
        </a:defPPr>
      </a:lstStyle>
    </a:txDef>
  </a:objectDefaults>
  <a:extraClrSchemeLst>
    <a:extraClrScheme>
      <a:clrScheme name="IWSOU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WSOU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WSOU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WSOU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WSOU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WSOU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WSOU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Designs\IWSOU.pot</Template>
  <TotalTime>16952</TotalTime>
  <Words>1399</Words>
  <Application>Microsoft Office PowerPoint</Application>
  <PresentationFormat>On-screen Show (4:3)</PresentationFormat>
  <Paragraphs>420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MingLiU-ExtB</vt:lpstr>
      <vt:lpstr>Arial</vt:lpstr>
      <vt:lpstr>Calibri</vt:lpstr>
      <vt:lpstr>OpenHandBold</vt:lpstr>
      <vt:lpstr>Times New Roman</vt:lpstr>
      <vt:lpstr>IWSOU</vt:lpstr>
      <vt:lpstr>Improved testing for the pathogenic fungi Aspergillus fumigatus </vt:lpstr>
      <vt:lpstr>Aims:</vt:lpstr>
      <vt:lpstr>Aspergillus fumigatus: Leading cause of invasive aspergillosis</vt:lpstr>
      <vt:lpstr>PowerPoint Presentation</vt:lpstr>
      <vt:lpstr>Implications for the waste industry</vt:lpstr>
      <vt:lpstr>Current bioaerosol monitoring methods</vt:lpstr>
      <vt:lpstr>Current bioaerosol monitoring methods</vt:lpstr>
      <vt:lpstr>Why select for A. fumigatus?</vt:lpstr>
      <vt:lpstr>New and improved testing</vt:lpstr>
      <vt:lpstr>Quantitative PCR</vt:lpstr>
      <vt:lpstr>Reverse transcriptase-qPCR</vt:lpstr>
      <vt:lpstr>New and improved testing</vt:lpstr>
      <vt:lpstr>RNA extraction from pure culture</vt:lpstr>
      <vt:lpstr>RNA extraction from pure culture</vt:lpstr>
      <vt:lpstr>Optimising the assay: Bead size</vt:lpstr>
      <vt:lpstr>Optimising the assay: Beating times</vt:lpstr>
      <vt:lpstr>Optimising the assay: filters</vt:lpstr>
      <vt:lpstr>Optimising the assay: precipitation</vt:lpstr>
      <vt:lpstr>RNA extraction</vt:lpstr>
      <vt:lpstr>RNA extraction</vt:lpstr>
      <vt:lpstr>RNA Extraction: What next?</vt:lpstr>
      <vt:lpstr>RT-qPCR assay</vt:lpstr>
      <vt:lpstr>Gene of interest</vt:lpstr>
      <vt:lpstr>Primer specificity</vt:lpstr>
      <vt:lpstr>Primer specificity</vt:lpstr>
      <vt:lpstr>Primer specificity</vt:lpstr>
      <vt:lpstr>RT-qPCR assay: What next?</vt:lpstr>
      <vt:lpstr>And finally…</vt:lpstr>
      <vt:lpstr>References</vt:lpstr>
      <vt:lpstr>Acknowledgements</vt:lpstr>
    </vt:vector>
  </TitlesOfParts>
  <Company>The Slaters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 improved testing</dc:title>
  <dc:creator>Ceri Gwyther</dc:creator>
  <cp:lastModifiedBy>Ceri.Gwyther</cp:lastModifiedBy>
  <cp:revision>589</cp:revision>
  <cp:lastPrinted>2015-11-16T09:44:40Z</cp:lastPrinted>
  <dcterms:created xsi:type="dcterms:W3CDTF">2000-03-07T09:35:40Z</dcterms:created>
  <dcterms:modified xsi:type="dcterms:W3CDTF">2017-10-18T20:45:43Z</dcterms:modified>
</cp:coreProperties>
</file>