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9" r:id="rId9"/>
    <p:sldId id="270" r:id="rId10"/>
    <p:sldId id="263" r:id="rId11"/>
    <p:sldId id="265" r:id="rId12"/>
    <p:sldId id="264" r:id="rId13"/>
    <p:sldId id="267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0" r:id="rId23"/>
    <p:sldId id="268" r:id="rId24"/>
    <p:sldId id="279" r:id="rId25"/>
    <p:sldId id="282" r:id="rId26"/>
    <p:sldId id="284" r:id="rId27"/>
    <p:sldId id="283" r:id="rId28"/>
    <p:sldId id="285" r:id="rId29"/>
    <p:sldId id="286" r:id="rId30"/>
    <p:sldId id="266" r:id="rId31"/>
    <p:sldId id="287" r:id="rId32"/>
    <p:sldId id="288" r:id="rId33"/>
    <p:sldId id="290" r:id="rId34"/>
    <p:sldId id="291" r:id="rId35"/>
    <p:sldId id="292" r:id="rId36"/>
    <p:sldId id="293" r:id="rId37"/>
    <p:sldId id="281" r:id="rId38"/>
    <p:sldId id="294" r:id="rId39"/>
    <p:sldId id="296" r:id="rId40"/>
    <p:sldId id="295" r:id="rId4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5" d="100"/>
          <a:sy n="85" d="100"/>
        </p:scale>
        <p:origin x="-2064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Relationship Id="rId2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16.06.15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16.06.15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16.06.15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16.06.15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16.06.15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16.06.15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16.06.15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16.06.15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16.06.15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16.06.15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16.06.15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16.06.15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.w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2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Relationship Id="rId3" Type="http://schemas.openxmlformats.org/officeDocument/2006/relationships/image" Target="../media/image5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Relationship Id="rId3" Type="http://schemas.openxmlformats.org/officeDocument/2006/relationships/image" Target="../media/image7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Relationship Id="rId3" Type="http://schemas.openxmlformats.org/officeDocument/2006/relationships/image" Target="../media/image9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Relationship Id="rId3" Type="http://schemas.openxmlformats.org/officeDocument/2006/relationships/image" Target="../media/image12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Relationship Id="rId3" Type="http://schemas.openxmlformats.org/officeDocument/2006/relationships/image" Target="../media/image14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3568" y="692696"/>
            <a:ext cx="7772400" cy="2304256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 O</a:t>
            </a:r>
            <a:r>
              <a:rPr lang="en-US" i="1" dirty="0"/>
              <a:t>ptimization of textural properties of predried and deep-fat-fried carrot slices as a function of process conditions </a:t>
            </a:r>
            <a:endParaRPr lang="en-US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08062" y="3861048"/>
            <a:ext cx="8352928" cy="2520280"/>
          </a:xfrm>
        </p:spPr>
        <p:txBody>
          <a:bodyPr>
            <a:normAutofit/>
          </a:bodyPr>
          <a:lstStyle/>
          <a:p>
            <a:r>
              <a:rPr lang="en-US" sz="2800" dirty="0"/>
              <a:t>b</a:t>
            </a:r>
            <a:r>
              <a:rPr lang="en-US" sz="2800" dirty="0" smtClean="0"/>
              <a:t>y Dr. </a:t>
            </a:r>
            <a:r>
              <a:rPr lang="en-US" sz="2800" dirty="0" err="1" smtClean="0"/>
              <a:t>Cem</a:t>
            </a:r>
            <a:r>
              <a:rPr lang="en-US" sz="2800" dirty="0" smtClean="0"/>
              <a:t> BALTACIOĞLU</a:t>
            </a:r>
            <a:r>
              <a:rPr lang="en-US" sz="2800" baseline="30000" dirty="0" smtClean="0"/>
              <a:t>1</a:t>
            </a:r>
            <a:endParaRPr lang="en-US" sz="2800" dirty="0" smtClean="0"/>
          </a:p>
          <a:p>
            <a:r>
              <a:rPr lang="en-US" sz="2800" dirty="0" smtClean="0"/>
              <a:t>Dr. </a:t>
            </a:r>
            <a:r>
              <a:rPr lang="en-US" sz="2800" dirty="0" err="1" smtClean="0"/>
              <a:t>Erkan</a:t>
            </a:r>
            <a:r>
              <a:rPr lang="en-US" sz="2800" dirty="0" smtClean="0"/>
              <a:t> KARACABEY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 and Dr. </a:t>
            </a:r>
            <a:r>
              <a:rPr lang="en-US" sz="2800" dirty="0" err="1" smtClean="0"/>
              <a:t>Erdoğan</a:t>
            </a:r>
            <a:r>
              <a:rPr lang="en-US" sz="2800" dirty="0" smtClean="0"/>
              <a:t> KÜÇÜ</a:t>
            </a:r>
            <a:r>
              <a:rPr lang="tr-TR" sz="2800" smtClean="0"/>
              <a:t>K</a:t>
            </a:r>
            <a:r>
              <a:rPr lang="en-US" sz="2800" smtClean="0"/>
              <a:t>ÖNER</a:t>
            </a:r>
            <a:r>
              <a:rPr lang="en-US" sz="2800" baseline="30000" smtClean="0"/>
              <a:t>2</a:t>
            </a:r>
            <a:endParaRPr lang="en-US" sz="2800" baseline="30000" dirty="0" smtClean="0"/>
          </a:p>
          <a:p>
            <a:endParaRPr lang="en-US" sz="2800" baseline="30000" dirty="0" smtClean="0"/>
          </a:p>
          <a:p>
            <a:r>
              <a:rPr lang="en-US" sz="1600" baseline="30000" dirty="0" smtClean="0"/>
              <a:t>1</a:t>
            </a:r>
            <a:r>
              <a:rPr lang="en-US" sz="1600" dirty="0" smtClean="0"/>
              <a:t> Food Engineering </a:t>
            </a:r>
            <a:r>
              <a:rPr lang="en-US" sz="1600" dirty="0" err="1" smtClean="0"/>
              <a:t>Deparment</a:t>
            </a:r>
            <a:r>
              <a:rPr lang="en-US" sz="1600" dirty="0" smtClean="0"/>
              <a:t>, Engineering Faculty, </a:t>
            </a:r>
            <a:r>
              <a:rPr lang="en-US" sz="1600" dirty="0" err="1" smtClean="0"/>
              <a:t>Niğde</a:t>
            </a:r>
            <a:r>
              <a:rPr lang="en-US" sz="1600" dirty="0" smtClean="0"/>
              <a:t> University, </a:t>
            </a:r>
            <a:r>
              <a:rPr lang="en-US" sz="1600" dirty="0" err="1" smtClean="0"/>
              <a:t>Niğde</a:t>
            </a:r>
            <a:r>
              <a:rPr lang="en-US" sz="1600" dirty="0" smtClean="0"/>
              <a:t>, Turkey</a:t>
            </a:r>
          </a:p>
          <a:p>
            <a:r>
              <a:rPr lang="en-US" sz="1600" baseline="30000" dirty="0" smtClean="0"/>
              <a:t>2</a:t>
            </a:r>
            <a:r>
              <a:rPr lang="en-US" sz="1600" dirty="0" smtClean="0"/>
              <a:t> Food </a:t>
            </a:r>
            <a:r>
              <a:rPr lang="en-US" sz="1600" dirty="0"/>
              <a:t>Engineering </a:t>
            </a:r>
            <a:r>
              <a:rPr lang="en-US" sz="1600" dirty="0" err="1"/>
              <a:t>Deparment</a:t>
            </a:r>
            <a:r>
              <a:rPr lang="en-US" sz="1600" dirty="0"/>
              <a:t>, Engineering Faculty</a:t>
            </a:r>
            <a:r>
              <a:rPr lang="en-US" sz="1600" dirty="0" smtClean="0"/>
              <a:t>, </a:t>
            </a:r>
            <a:r>
              <a:rPr lang="en-US" sz="1600" dirty="0" err="1" smtClean="0"/>
              <a:t>Suleyman</a:t>
            </a:r>
            <a:r>
              <a:rPr lang="en-US" sz="1600" dirty="0" smtClean="0"/>
              <a:t> </a:t>
            </a:r>
            <a:r>
              <a:rPr lang="en-US" sz="1600" dirty="0" err="1" smtClean="0"/>
              <a:t>Demirel</a:t>
            </a:r>
            <a:r>
              <a:rPr lang="en-US" sz="1600" dirty="0" smtClean="0"/>
              <a:t> University, </a:t>
            </a:r>
            <a:r>
              <a:rPr lang="en-US" sz="1600" dirty="0" err="1" smtClean="0"/>
              <a:t>Isparta</a:t>
            </a:r>
            <a:r>
              <a:rPr lang="en-US" sz="1600" dirty="0" smtClean="0"/>
              <a:t>, Turkey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18351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b="1" dirty="0" smtClean="0"/>
              <a:t>Introduction to Deep-Fat-Frying</a:t>
            </a:r>
          </a:p>
          <a:p>
            <a:r>
              <a:rPr lang="en-US" dirty="0" smtClean="0"/>
              <a:t>Aim</a:t>
            </a:r>
          </a:p>
          <a:p>
            <a:r>
              <a:rPr lang="en-US" dirty="0" smtClean="0"/>
              <a:t>What we did</a:t>
            </a:r>
          </a:p>
          <a:p>
            <a:r>
              <a:rPr lang="en-US" dirty="0" smtClean="0"/>
              <a:t>What we obtained</a:t>
            </a:r>
          </a:p>
          <a:p>
            <a:r>
              <a:rPr lang="en-US" dirty="0" smtClean="0"/>
              <a:t>Let’s Discuss it</a:t>
            </a:r>
          </a:p>
          <a:p>
            <a:r>
              <a:rPr lang="en-US" dirty="0" smtClean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363070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Deep-Fat-Frying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Popular cooking method</a:t>
            </a:r>
          </a:p>
          <a:p>
            <a:pPr lvl="1"/>
            <a:r>
              <a:rPr lang="en-US" dirty="0" smtClean="0"/>
              <a:t>Especially for vegetables</a:t>
            </a:r>
          </a:p>
          <a:p>
            <a:pPr lvl="2"/>
            <a:r>
              <a:rPr lang="en-US" dirty="0" smtClean="0"/>
              <a:t>Carrot</a:t>
            </a:r>
          </a:p>
          <a:p>
            <a:r>
              <a:rPr lang="en-US" dirty="0" smtClean="0"/>
              <a:t>Frying</a:t>
            </a:r>
          </a:p>
          <a:p>
            <a:pPr lvl="1"/>
            <a:r>
              <a:rPr lang="en-US" dirty="0" smtClean="0"/>
              <a:t>Using vegetable oil</a:t>
            </a:r>
          </a:p>
          <a:p>
            <a:pPr lvl="1"/>
            <a:r>
              <a:rPr lang="en-US" dirty="0" smtClean="0"/>
              <a:t>At high temperature levels</a:t>
            </a:r>
          </a:p>
          <a:p>
            <a:pPr lvl="1"/>
            <a:r>
              <a:rPr lang="en-US" dirty="0" smtClean="0"/>
              <a:t>For certain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329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Deep-Fat-Frying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going on during deep-fat-frying?</a:t>
            </a:r>
          </a:p>
          <a:p>
            <a:pPr lvl="1"/>
            <a:r>
              <a:rPr lang="en-US" dirty="0" smtClean="0"/>
              <a:t>Type of dehydration process including simultaneous heat and mass transfer</a:t>
            </a:r>
          </a:p>
          <a:p>
            <a:pPr lvl="2"/>
            <a:r>
              <a:rPr lang="en-US" dirty="0" smtClean="0"/>
              <a:t>Rapid temperature raise</a:t>
            </a:r>
          </a:p>
          <a:p>
            <a:pPr lvl="2"/>
            <a:r>
              <a:rPr lang="en-US" dirty="0" smtClean="0"/>
              <a:t>Water molecules evaporate</a:t>
            </a:r>
          </a:p>
          <a:p>
            <a:pPr lvl="2"/>
            <a:r>
              <a:rPr lang="en-US" dirty="0" smtClean="0"/>
              <a:t>Increasing internal pressure of frying material</a:t>
            </a:r>
            <a:endParaRPr lang="en-US" dirty="0"/>
          </a:p>
          <a:p>
            <a:pPr lvl="2"/>
            <a:r>
              <a:rPr lang="en-US" dirty="0" smtClean="0"/>
              <a:t>Decreasing moisture content</a:t>
            </a:r>
          </a:p>
          <a:p>
            <a:pPr lvl="2"/>
            <a:r>
              <a:rPr lang="en-US" dirty="0" smtClean="0"/>
              <a:t>Case hardening</a:t>
            </a:r>
          </a:p>
          <a:p>
            <a:pPr lvl="2"/>
            <a:r>
              <a:rPr lang="en-US" dirty="0" smtClean="0"/>
              <a:t>Crust formation depending on frying material</a:t>
            </a:r>
          </a:p>
        </p:txBody>
      </p:sp>
    </p:spTree>
    <p:extLst>
      <p:ext uri="{BB962C8B-B14F-4D97-AF65-F5344CB8AC3E}">
        <p14:creationId xmlns:p14="http://schemas.microsoft.com/office/powerpoint/2010/main" val="547068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Deep-Fat-Frying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Important points for evaluation of deep-fat-fried products</a:t>
            </a:r>
          </a:p>
          <a:p>
            <a:pPr lvl="1"/>
            <a:r>
              <a:rPr lang="en-US" dirty="0" smtClean="0"/>
              <a:t>Oil uptake</a:t>
            </a:r>
          </a:p>
          <a:p>
            <a:pPr lvl="1"/>
            <a:r>
              <a:rPr lang="en-US" dirty="0" smtClean="0"/>
              <a:t>Moisture content</a:t>
            </a:r>
          </a:p>
          <a:p>
            <a:pPr lvl="1"/>
            <a:r>
              <a:rPr lang="en-US" sz="3600" b="1" dirty="0" smtClean="0"/>
              <a:t>Textural properties</a:t>
            </a:r>
          </a:p>
          <a:p>
            <a:pPr lvl="1"/>
            <a:r>
              <a:rPr lang="en-US" dirty="0" smtClean="0"/>
              <a:t>Taste, flavor, aroma</a:t>
            </a:r>
          </a:p>
          <a:p>
            <a:pPr lvl="1"/>
            <a:r>
              <a:rPr lang="en-US" dirty="0" smtClean="0"/>
              <a:t>Surface color</a:t>
            </a:r>
          </a:p>
          <a:p>
            <a:pPr lvl="1"/>
            <a:r>
              <a:rPr lang="en-US" dirty="0" smtClean="0"/>
              <a:t>Shape, size etc.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439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Deep-Fat-Frying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Textural properties should meet the consumer expectations</a:t>
            </a:r>
          </a:p>
          <a:p>
            <a:pPr lvl="1"/>
            <a:r>
              <a:rPr lang="en-US" dirty="0" smtClean="0"/>
              <a:t>Texture is significant and determinative characteristic for fried products for consumer’s perception</a:t>
            </a:r>
          </a:p>
          <a:p>
            <a:pPr lvl="1"/>
            <a:r>
              <a:rPr lang="en-US" dirty="0" smtClean="0"/>
              <a:t>Vary depending on type of product</a:t>
            </a:r>
          </a:p>
        </p:txBody>
      </p:sp>
    </p:spTree>
    <p:extLst>
      <p:ext uri="{BB962C8B-B14F-4D97-AF65-F5344CB8AC3E}">
        <p14:creationId xmlns:p14="http://schemas.microsoft.com/office/powerpoint/2010/main" val="3440639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Deep-Fat-Frying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Factors affecting textural properties of final fried product</a:t>
            </a:r>
          </a:p>
          <a:p>
            <a:pPr lvl="1"/>
            <a:r>
              <a:rPr lang="en-US" dirty="0" smtClean="0"/>
              <a:t>Raw material</a:t>
            </a:r>
          </a:p>
          <a:p>
            <a:pPr lvl="2"/>
            <a:r>
              <a:rPr lang="en-US" dirty="0" smtClean="0"/>
              <a:t>Type</a:t>
            </a:r>
          </a:p>
          <a:p>
            <a:pPr lvl="2"/>
            <a:r>
              <a:rPr lang="en-US" dirty="0" smtClean="0"/>
              <a:t>Composition</a:t>
            </a:r>
          </a:p>
          <a:p>
            <a:pPr lvl="1"/>
            <a:r>
              <a:rPr lang="en-US" dirty="0" smtClean="0"/>
              <a:t>Preprocess</a:t>
            </a:r>
          </a:p>
          <a:p>
            <a:pPr lvl="2"/>
            <a:r>
              <a:rPr lang="en-US" dirty="0" smtClean="0"/>
              <a:t>Boiling</a:t>
            </a:r>
          </a:p>
          <a:p>
            <a:pPr lvl="2"/>
            <a:r>
              <a:rPr lang="en-US" sz="3200" b="1" dirty="0" smtClean="0"/>
              <a:t>Drying</a:t>
            </a:r>
          </a:p>
          <a:p>
            <a:pPr lvl="2"/>
            <a:r>
              <a:rPr lang="en-US" dirty="0" smtClean="0"/>
              <a:t>Other possible applications</a:t>
            </a:r>
          </a:p>
        </p:txBody>
      </p:sp>
    </p:spTree>
    <p:extLst>
      <p:ext uri="{BB962C8B-B14F-4D97-AF65-F5344CB8AC3E}">
        <p14:creationId xmlns:p14="http://schemas.microsoft.com/office/powerpoint/2010/main" val="2030520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Deep-Fat-Frying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Main project was about the control of oil absorption of fried carrot slices.</a:t>
            </a:r>
          </a:p>
          <a:p>
            <a:r>
              <a:rPr lang="en-US" dirty="0" smtClean="0"/>
              <a:t>As a pretreatment, drying was performed to decrease the moisture content of carrot slices</a:t>
            </a:r>
          </a:p>
          <a:p>
            <a:r>
              <a:rPr lang="en-US" dirty="0" smtClean="0"/>
              <a:t>There is a relation between initial moisture content of frying material and its final oil content. </a:t>
            </a:r>
          </a:p>
          <a:p>
            <a:r>
              <a:rPr lang="en-US" dirty="0" smtClean="0"/>
              <a:t>Less moisture content resulted in limited oil absorption.</a:t>
            </a:r>
          </a:p>
        </p:txBody>
      </p:sp>
    </p:spTree>
    <p:extLst>
      <p:ext uri="{BB962C8B-B14F-4D97-AF65-F5344CB8AC3E}">
        <p14:creationId xmlns:p14="http://schemas.microsoft.com/office/powerpoint/2010/main" val="2814474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Deep-Fat-Frying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a pretreatment,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Conventional oven drying</a:t>
            </a:r>
          </a:p>
          <a:p>
            <a:pPr lvl="1"/>
            <a:r>
              <a:rPr lang="en-US" dirty="0" smtClean="0"/>
              <a:t>Microwave oven drying</a:t>
            </a:r>
          </a:p>
          <a:p>
            <a:pPr lvl="1"/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To decrease the moisture content of carrot slices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310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Deep-Fat-Frying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Factors affecting textural properties of final fried product</a:t>
            </a:r>
          </a:p>
          <a:p>
            <a:pPr lvl="1"/>
            <a:r>
              <a:rPr lang="en-US" dirty="0" smtClean="0"/>
              <a:t>Frying process</a:t>
            </a:r>
          </a:p>
          <a:p>
            <a:pPr lvl="2"/>
            <a:r>
              <a:rPr lang="en-US" dirty="0" smtClean="0"/>
              <a:t>Oil temperature</a:t>
            </a:r>
          </a:p>
          <a:p>
            <a:pPr lvl="2"/>
            <a:r>
              <a:rPr lang="en-US" dirty="0" smtClean="0"/>
              <a:t>Process time</a:t>
            </a:r>
          </a:p>
          <a:p>
            <a:pPr lvl="2"/>
            <a:r>
              <a:rPr lang="en-US" dirty="0" smtClean="0"/>
              <a:t>Frying material/Oil volume (w/v)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884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Deep-Fat-Frying</a:t>
            </a:r>
          </a:p>
          <a:p>
            <a:r>
              <a:rPr lang="en-US" sz="4000" b="1" dirty="0" smtClean="0"/>
              <a:t>Aim</a:t>
            </a:r>
          </a:p>
          <a:p>
            <a:r>
              <a:rPr lang="en-US" dirty="0" smtClean="0"/>
              <a:t>What we did</a:t>
            </a:r>
          </a:p>
          <a:p>
            <a:r>
              <a:rPr lang="en-US" dirty="0" smtClean="0"/>
              <a:t>What we obtained</a:t>
            </a:r>
          </a:p>
          <a:p>
            <a:r>
              <a:rPr lang="en-US" dirty="0" smtClean="0"/>
              <a:t>Let’s Discuss it</a:t>
            </a:r>
          </a:p>
          <a:p>
            <a:r>
              <a:rPr lang="en-US" dirty="0" smtClean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978652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 of the study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Main purpose of the current study as a part of main project was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To evaluate the change of textural properties of deep-fat-fried product , initial moisture content was lowered by two different drying methods (conventional oven</a:t>
            </a:r>
            <a:r>
              <a:rPr lang="en-US" dirty="0"/>
              <a:t> </a:t>
            </a:r>
            <a:r>
              <a:rPr lang="en-US" dirty="0" smtClean="0"/>
              <a:t>and microwave oven).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To optimize the </a:t>
            </a:r>
            <a:r>
              <a:rPr lang="en-US" dirty="0" err="1" smtClean="0"/>
              <a:t>predrying</a:t>
            </a:r>
            <a:r>
              <a:rPr lang="en-US" dirty="0" smtClean="0"/>
              <a:t> and deep-fat-frying process conditions in terms of textural properties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535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Deep-Fat-Frying</a:t>
            </a:r>
          </a:p>
          <a:p>
            <a:r>
              <a:rPr lang="en-US" dirty="0" smtClean="0"/>
              <a:t>Aim</a:t>
            </a:r>
          </a:p>
          <a:p>
            <a:r>
              <a:rPr lang="en-US" sz="4000" b="1" dirty="0" smtClean="0"/>
              <a:t>What we did</a:t>
            </a:r>
          </a:p>
          <a:p>
            <a:r>
              <a:rPr lang="en-US" dirty="0" smtClean="0"/>
              <a:t>What we obtained</a:t>
            </a:r>
          </a:p>
          <a:p>
            <a:r>
              <a:rPr lang="en-US" dirty="0" smtClean="0"/>
              <a:t>Let’s Discuss it</a:t>
            </a:r>
          </a:p>
          <a:p>
            <a:r>
              <a:rPr lang="en-US" dirty="0" smtClean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4733180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 &amp; Methods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7260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Carrots were purchased from local producer’s orchard to avoid changes due to carrot type and environmental-climatic variations. </a:t>
            </a:r>
          </a:p>
          <a:p>
            <a:r>
              <a:rPr lang="en-US" dirty="0" smtClean="0"/>
              <a:t>Stored @ +4</a:t>
            </a:r>
            <a:r>
              <a:rPr lang="en-US" baseline="30000" dirty="0" smtClean="0"/>
              <a:t>o</a:t>
            </a:r>
            <a:r>
              <a:rPr lang="en-US" dirty="0" smtClean="0"/>
              <a:t>C</a:t>
            </a:r>
          </a:p>
          <a:p>
            <a:r>
              <a:rPr lang="en-US" dirty="0" smtClean="0"/>
              <a:t>Before process</a:t>
            </a:r>
          </a:p>
          <a:p>
            <a:pPr lvl="1"/>
            <a:r>
              <a:rPr lang="en-US" dirty="0" smtClean="0"/>
              <a:t>washed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eeled</a:t>
            </a:r>
          </a:p>
          <a:p>
            <a:pPr lvl="1"/>
            <a:r>
              <a:rPr lang="en-US" dirty="0" smtClean="0"/>
              <a:t>sliced (slice thickness selected according to preliminary studies to determine consumer demands towards conventionally fried carrot slices)</a:t>
            </a:r>
          </a:p>
          <a:p>
            <a:pPr lvl="1"/>
            <a:r>
              <a:rPr lang="en-US" dirty="0"/>
              <a:t>b</a:t>
            </a:r>
            <a:r>
              <a:rPr lang="en-US" dirty="0" smtClean="0"/>
              <a:t>oiled for 90 sec in boiling water (~ 100</a:t>
            </a:r>
            <a:r>
              <a:rPr lang="en-US" baseline="30000" dirty="0" smtClean="0"/>
              <a:t>o</a:t>
            </a:r>
            <a:r>
              <a:rPr lang="en-US" dirty="0" smtClean="0"/>
              <a:t>C) (enough for enzyme inactivation)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0886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was carrot slice predried and fried?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Predrying</a:t>
            </a:r>
            <a:endParaRPr lang="en-US" dirty="0" smtClean="0"/>
          </a:p>
          <a:p>
            <a:pPr lvl="1"/>
            <a:r>
              <a:rPr lang="en-US" dirty="0" smtClean="0"/>
              <a:t>Conventional oven</a:t>
            </a:r>
          </a:p>
          <a:p>
            <a:pPr lvl="2"/>
            <a:r>
              <a:rPr lang="en-US" dirty="0" smtClean="0"/>
              <a:t>Constant air flow (around 0.8 m/sec)</a:t>
            </a:r>
          </a:p>
          <a:p>
            <a:pPr lvl="2"/>
            <a:r>
              <a:rPr lang="en-US" dirty="0"/>
              <a:t>t</a:t>
            </a:r>
            <a:r>
              <a:rPr lang="en-US" dirty="0" smtClean="0"/>
              <a:t>emperature </a:t>
            </a:r>
            <a:r>
              <a:rPr lang="en-US" dirty="0"/>
              <a:t>is adjustable (from 50</a:t>
            </a:r>
            <a:r>
              <a:rPr lang="en-US" baseline="30000" dirty="0"/>
              <a:t>o</a:t>
            </a:r>
            <a:r>
              <a:rPr lang="en-US" dirty="0"/>
              <a:t>C to </a:t>
            </a:r>
            <a:r>
              <a:rPr lang="en-US" dirty="0" smtClean="0"/>
              <a:t>300</a:t>
            </a:r>
            <a:r>
              <a:rPr lang="en-US" baseline="30000" dirty="0" smtClean="0"/>
              <a:t>o</a:t>
            </a:r>
            <a:r>
              <a:rPr lang="en-US" dirty="0" smtClean="0"/>
              <a:t>C)</a:t>
            </a:r>
          </a:p>
          <a:p>
            <a:pPr lvl="1"/>
            <a:r>
              <a:rPr lang="en-US" dirty="0" smtClean="0"/>
              <a:t>Microwave oven</a:t>
            </a:r>
          </a:p>
          <a:p>
            <a:pPr lvl="2"/>
            <a:r>
              <a:rPr lang="en-US" dirty="0" smtClean="0"/>
              <a:t>Temperature  </a:t>
            </a:r>
            <a:r>
              <a:rPr lang="en-US" dirty="0"/>
              <a:t>is adjustable (from </a:t>
            </a:r>
            <a:r>
              <a:rPr lang="en-US" dirty="0" smtClean="0"/>
              <a:t>30</a:t>
            </a:r>
            <a:r>
              <a:rPr lang="en-US" baseline="30000" dirty="0" smtClean="0"/>
              <a:t>o</a:t>
            </a:r>
            <a:r>
              <a:rPr lang="en-US" dirty="0" smtClean="0"/>
              <a:t>C </a:t>
            </a:r>
            <a:r>
              <a:rPr lang="en-US" dirty="0"/>
              <a:t>to </a:t>
            </a:r>
            <a:r>
              <a:rPr lang="en-US" dirty="0" smtClean="0"/>
              <a:t>100</a:t>
            </a:r>
            <a:r>
              <a:rPr lang="en-US" baseline="30000" dirty="0" smtClean="0"/>
              <a:t>o</a:t>
            </a:r>
            <a:r>
              <a:rPr lang="en-US" dirty="0" smtClean="0"/>
              <a:t>C)</a:t>
            </a:r>
            <a:endParaRPr lang="en-US" dirty="0"/>
          </a:p>
          <a:p>
            <a:r>
              <a:rPr lang="en-US" dirty="0" smtClean="0"/>
              <a:t>Deep-fat-frying</a:t>
            </a:r>
          </a:p>
          <a:p>
            <a:pPr lvl="1"/>
            <a:r>
              <a:rPr lang="en-US" dirty="0" smtClean="0"/>
              <a:t>Industrial fryer</a:t>
            </a:r>
          </a:p>
          <a:p>
            <a:pPr lvl="2"/>
            <a:r>
              <a:rPr lang="en-US" dirty="0" smtClean="0"/>
              <a:t>Temperature is adjustable (from 50</a:t>
            </a:r>
            <a:r>
              <a:rPr lang="en-US" baseline="30000" dirty="0" smtClean="0"/>
              <a:t>o</a:t>
            </a:r>
            <a:r>
              <a:rPr lang="en-US" dirty="0" smtClean="0"/>
              <a:t>C to 200</a:t>
            </a:r>
            <a:r>
              <a:rPr lang="en-US" baseline="30000" dirty="0" smtClean="0"/>
              <a:t>o</a:t>
            </a:r>
            <a:r>
              <a:rPr lang="en-US" dirty="0" smtClean="0"/>
              <a:t>C)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3881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Design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/>
          <a:lstStyle/>
          <a:p>
            <a:r>
              <a:rPr lang="en-US" dirty="0" smtClean="0"/>
              <a:t>For optimization experimental design should be created using different tools including statistical based ones</a:t>
            </a:r>
          </a:p>
          <a:p>
            <a:r>
              <a:rPr lang="en-US" dirty="0" smtClean="0"/>
              <a:t>For conventional </a:t>
            </a:r>
            <a:r>
              <a:rPr lang="en-US" dirty="0" err="1" smtClean="0"/>
              <a:t>predrying</a:t>
            </a:r>
            <a:r>
              <a:rPr lang="en-US" dirty="0" smtClean="0"/>
              <a:t> &amp; frying</a:t>
            </a:r>
          </a:p>
          <a:p>
            <a:pPr lvl="1"/>
            <a:r>
              <a:rPr lang="en-US" dirty="0" smtClean="0"/>
              <a:t>Central Composite Design</a:t>
            </a:r>
          </a:p>
          <a:p>
            <a:pPr lvl="2"/>
            <a:r>
              <a:rPr lang="en-US" dirty="0" smtClean="0"/>
              <a:t>4 independent variables at 5 levels with 4 central points</a:t>
            </a:r>
          </a:p>
          <a:p>
            <a:r>
              <a:rPr lang="en-US" dirty="0" smtClean="0"/>
              <a:t>For microwave </a:t>
            </a:r>
            <a:r>
              <a:rPr lang="en-US" dirty="0" err="1" smtClean="0"/>
              <a:t>predrying</a:t>
            </a:r>
            <a:r>
              <a:rPr lang="en-US" dirty="0" smtClean="0"/>
              <a:t> &amp; frying</a:t>
            </a:r>
          </a:p>
          <a:p>
            <a:pPr lvl="1"/>
            <a:r>
              <a:rPr lang="en-US" dirty="0" smtClean="0"/>
              <a:t>Full Factorial Design</a:t>
            </a:r>
          </a:p>
          <a:p>
            <a:pPr lvl="2"/>
            <a:r>
              <a:rPr lang="en-US" dirty="0" smtClean="0"/>
              <a:t>3 independent variables at 3 levels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5382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Coded &amp; Real Values of Independent Variables of Conventionally </a:t>
            </a:r>
            <a:r>
              <a:rPr lang="en-US" sz="2800" dirty="0" err="1" smtClean="0"/>
              <a:t>Predrying</a:t>
            </a:r>
            <a:r>
              <a:rPr lang="en-US" sz="2800" dirty="0" smtClean="0"/>
              <a:t> &amp; </a:t>
            </a:r>
            <a:r>
              <a:rPr lang="en-US" sz="2800" dirty="0"/>
              <a:t>Deep-Fat-</a:t>
            </a:r>
            <a:r>
              <a:rPr lang="en-US" sz="2800" dirty="0" smtClean="0"/>
              <a:t>Frying</a:t>
            </a:r>
            <a:endParaRPr lang="en-US" sz="2800" dirty="0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826190"/>
              </p:ext>
            </p:extLst>
          </p:nvPr>
        </p:nvGraphicFramePr>
        <p:xfrm>
          <a:off x="223415" y="2348880"/>
          <a:ext cx="8712968" cy="25922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98461"/>
                <a:gridCol w="1240476"/>
                <a:gridCol w="1195517"/>
                <a:gridCol w="1195517"/>
                <a:gridCol w="1287480"/>
                <a:gridCol w="1195517"/>
              </a:tblGrid>
              <a:tr h="518458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Independent Variable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+mn-ea"/>
                        </a:rPr>
                        <a:t>Real/Coded</a:t>
                      </a:r>
                      <a:r>
                        <a:rPr lang="en-US" sz="1800" baseline="0" dirty="0" smtClean="0">
                          <a:effectLst/>
                          <a:latin typeface="+mn-lt"/>
                          <a:ea typeface="+mn-ea"/>
                        </a:rPr>
                        <a:t> Values of  Variables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18458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Drying Temperature</a:t>
                      </a:r>
                      <a:r>
                        <a:rPr lang="tr-TR" sz="1800" dirty="0" smtClean="0">
                          <a:effectLst/>
                        </a:rPr>
                        <a:t> </a:t>
                      </a:r>
                      <a:r>
                        <a:rPr lang="tr-TR" sz="1800" dirty="0">
                          <a:effectLst/>
                        </a:rPr>
                        <a:t>(</a:t>
                      </a:r>
                      <a:r>
                        <a:rPr lang="tr-TR" sz="1800" baseline="30000" dirty="0" err="1">
                          <a:effectLst/>
                        </a:rPr>
                        <a:t>o</a:t>
                      </a:r>
                      <a:r>
                        <a:rPr lang="tr-TR" sz="1800" dirty="0" err="1">
                          <a:effectLst/>
                        </a:rPr>
                        <a:t>C</a:t>
                      </a:r>
                      <a:r>
                        <a:rPr lang="tr-TR" sz="1800" dirty="0">
                          <a:effectLst/>
                        </a:rPr>
                        <a:t>)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41 / -2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48 / -1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55 / 0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62 / 1</a:t>
                      </a:r>
                      <a:endParaRPr lang="en-US" sz="3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69</a:t>
                      </a:r>
                      <a:r>
                        <a:rPr lang="tr-TR" sz="1800" baseline="30000">
                          <a:effectLst/>
                        </a:rPr>
                        <a:t> </a:t>
                      </a:r>
                      <a:r>
                        <a:rPr lang="tr-TR" sz="1800">
                          <a:effectLst/>
                        </a:rPr>
                        <a:t>/ 2</a:t>
                      </a:r>
                      <a:endParaRPr lang="en-US" sz="3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18458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Weight Loss</a:t>
                      </a:r>
                      <a:r>
                        <a:rPr lang="tr-TR" sz="1800" dirty="0" smtClean="0">
                          <a:effectLst/>
                        </a:rPr>
                        <a:t> </a:t>
                      </a:r>
                      <a:r>
                        <a:rPr lang="tr-TR" sz="1800" dirty="0">
                          <a:effectLst/>
                        </a:rPr>
                        <a:t>(%)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10 / -2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effectLst/>
                        </a:rPr>
                        <a:t>12</a:t>
                      </a:r>
                      <a:r>
                        <a:rPr lang="en-US" sz="1800" dirty="0" smtClean="0">
                          <a:effectLst/>
                        </a:rPr>
                        <a:t>.</a:t>
                      </a:r>
                      <a:r>
                        <a:rPr lang="tr-TR" sz="1800" dirty="0" smtClean="0">
                          <a:effectLst/>
                        </a:rPr>
                        <a:t>5 </a:t>
                      </a:r>
                      <a:r>
                        <a:rPr lang="tr-TR" sz="1800" dirty="0">
                          <a:effectLst/>
                        </a:rPr>
                        <a:t>/ -1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15 / 0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effectLst/>
                        </a:rPr>
                        <a:t>17</a:t>
                      </a:r>
                      <a:r>
                        <a:rPr lang="en-US" sz="1800" dirty="0" smtClean="0">
                          <a:effectLst/>
                        </a:rPr>
                        <a:t>.</a:t>
                      </a:r>
                      <a:r>
                        <a:rPr lang="tr-TR" sz="1800" dirty="0" smtClean="0">
                          <a:effectLst/>
                        </a:rPr>
                        <a:t>5 </a:t>
                      </a:r>
                      <a:r>
                        <a:rPr lang="tr-TR" sz="1800" dirty="0">
                          <a:effectLst/>
                        </a:rPr>
                        <a:t>/ 1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20 / 2</a:t>
                      </a:r>
                      <a:endParaRPr lang="en-US" sz="3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18458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Frying Temperature</a:t>
                      </a:r>
                      <a:r>
                        <a:rPr lang="tr-TR" sz="1800" dirty="0" smtClean="0">
                          <a:effectLst/>
                        </a:rPr>
                        <a:t> </a:t>
                      </a:r>
                      <a:r>
                        <a:rPr lang="tr-TR" sz="1800" dirty="0">
                          <a:effectLst/>
                        </a:rPr>
                        <a:t>(</a:t>
                      </a:r>
                      <a:r>
                        <a:rPr lang="tr-TR" sz="1800" baseline="30000" dirty="0" err="1">
                          <a:effectLst/>
                        </a:rPr>
                        <a:t>o</a:t>
                      </a:r>
                      <a:r>
                        <a:rPr lang="tr-TR" sz="1800" dirty="0" err="1">
                          <a:effectLst/>
                        </a:rPr>
                        <a:t>C</a:t>
                      </a:r>
                      <a:r>
                        <a:rPr lang="tr-TR" sz="1800" dirty="0">
                          <a:effectLst/>
                        </a:rPr>
                        <a:t>)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120 / -2</a:t>
                      </a:r>
                      <a:endParaRPr lang="en-US" sz="3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135 / -1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160</a:t>
                      </a:r>
                      <a:r>
                        <a:rPr lang="tr-TR" sz="1800" baseline="30000" dirty="0">
                          <a:effectLst/>
                        </a:rPr>
                        <a:t> </a:t>
                      </a:r>
                      <a:r>
                        <a:rPr lang="tr-TR" sz="1800" dirty="0">
                          <a:effectLst/>
                        </a:rPr>
                        <a:t>/ 0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165 / 1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180 / 2</a:t>
                      </a:r>
                      <a:endParaRPr lang="en-US" sz="3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18458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Frying Time</a:t>
                      </a:r>
                      <a:r>
                        <a:rPr lang="tr-TR" sz="1800" dirty="0" smtClean="0">
                          <a:effectLst/>
                        </a:rPr>
                        <a:t> </a:t>
                      </a:r>
                      <a:r>
                        <a:rPr lang="tr-TR" sz="1800" dirty="0">
                          <a:effectLst/>
                        </a:rPr>
                        <a:t>(</a:t>
                      </a:r>
                      <a:r>
                        <a:rPr lang="tr-TR" sz="1800" dirty="0" smtClean="0">
                          <a:effectLst/>
                        </a:rPr>
                        <a:t>s</a:t>
                      </a:r>
                      <a:r>
                        <a:rPr lang="en-US" sz="1800" dirty="0" err="1" smtClean="0">
                          <a:effectLst/>
                        </a:rPr>
                        <a:t>ec</a:t>
                      </a:r>
                      <a:r>
                        <a:rPr lang="tr-TR" sz="1800" dirty="0" smtClean="0">
                          <a:effectLst/>
                        </a:rPr>
                        <a:t>)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120 / -2</a:t>
                      </a:r>
                      <a:endParaRPr lang="en-US" sz="3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240 / -1</a:t>
                      </a:r>
                      <a:endParaRPr lang="en-US" sz="3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360 / 0</a:t>
                      </a:r>
                      <a:endParaRPr lang="en-US" sz="3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480 / 1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600 / 2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95475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52237"/>
            <a:ext cx="8229600" cy="418058"/>
          </a:xfrm>
        </p:spPr>
        <p:txBody>
          <a:bodyPr>
            <a:noAutofit/>
          </a:bodyPr>
          <a:lstStyle/>
          <a:p>
            <a:r>
              <a:rPr lang="en-US" sz="2000" dirty="0" smtClean="0"/>
              <a:t>Experimental Design of Conventional </a:t>
            </a:r>
            <a:r>
              <a:rPr lang="en-US" sz="2000" dirty="0" err="1" smtClean="0"/>
              <a:t>Predrying</a:t>
            </a:r>
            <a:r>
              <a:rPr lang="en-US" sz="2000" dirty="0" smtClean="0"/>
              <a:t> &amp; Deep-Fat-Frying</a:t>
            </a:r>
            <a:endParaRPr lang="en-US" sz="2000" dirty="0"/>
          </a:p>
        </p:txBody>
      </p:sp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408422"/>
              </p:ext>
            </p:extLst>
          </p:nvPr>
        </p:nvGraphicFramePr>
        <p:xfrm>
          <a:off x="395536" y="476672"/>
          <a:ext cx="8280921" cy="63813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67854"/>
                <a:gridCol w="1832844"/>
                <a:gridCol w="1347030"/>
                <a:gridCol w="1832844"/>
                <a:gridCol w="1700349"/>
              </a:tblGrid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Run Order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Drying Temperature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Weight Loss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Frying Temperature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Frying Time</a:t>
                      </a:r>
                      <a:r>
                        <a:rPr lang="tr-TR" sz="1400" b="1" dirty="0" smtClean="0">
                          <a:effectLst/>
                        </a:rPr>
                        <a:t> 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</a:rPr>
                        <a:t>1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</a:rPr>
                        <a:t>1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</a:rPr>
                        <a:t>2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3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4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2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5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-2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6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7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8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9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-2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12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2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</a:rPr>
                        <a:t>0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13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14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15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-2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16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-2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17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18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2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19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20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21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22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23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24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</a:rPr>
                        <a:t>2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25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26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27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-1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0046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28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</a:rPr>
                        <a:t>0</a:t>
                      </a:r>
                      <a:endParaRPr lang="en-US" sz="2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</a:rPr>
                        <a:t>0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</a:rPr>
                        <a:t>0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</a:rPr>
                        <a:t>0</a:t>
                      </a:r>
                      <a:endParaRPr lang="en-US" sz="2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30308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Coded &amp; Real Values of Independent Variables of </a:t>
            </a:r>
            <a:r>
              <a:rPr lang="en-US" sz="2800" dirty="0" err="1" smtClean="0"/>
              <a:t>Predrying</a:t>
            </a:r>
            <a:r>
              <a:rPr lang="en-US" sz="2800" dirty="0" smtClean="0"/>
              <a:t> Using Microwave oven &amp; Deep-Fat-Frying</a:t>
            </a:r>
            <a:endParaRPr lang="en-US" sz="2800" dirty="0"/>
          </a:p>
        </p:txBody>
      </p:sp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7596428"/>
              </p:ext>
            </p:extLst>
          </p:nvPr>
        </p:nvGraphicFramePr>
        <p:xfrm>
          <a:off x="467544" y="2636912"/>
          <a:ext cx="8280920" cy="30243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52534"/>
                <a:gridCol w="1650208"/>
                <a:gridCol w="1589089"/>
                <a:gridCol w="1589089"/>
              </a:tblGrid>
              <a:tr h="756084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Independent Variable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+mn-lt"/>
                          <a:ea typeface="+mn-ea"/>
                        </a:rPr>
                        <a:t>Real/Coded</a:t>
                      </a:r>
                      <a:r>
                        <a:rPr lang="en-US" sz="1800" baseline="0" dirty="0" smtClean="0">
                          <a:effectLst/>
                          <a:latin typeface="+mn-lt"/>
                          <a:ea typeface="+mn-ea"/>
                        </a:rPr>
                        <a:t> Values of  Variables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56084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Weight Loss</a:t>
                      </a:r>
                      <a:r>
                        <a:rPr lang="tr-TR" sz="1800" dirty="0" smtClean="0">
                          <a:effectLst/>
                        </a:rPr>
                        <a:t> (%)</a:t>
                      </a:r>
                      <a:r>
                        <a:rPr lang="en-US" sz="1800" dirty="0" smtClean="0">
                          <a:effectLst/>
                        </a:rPr>
                        <a:t> in Microwave Oven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10/ -1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15/ 0</a:t>
                      </a:r>
                      <a:endParaRPr lang="en-US" sz="3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20/ 1</a:t>
                      </a:r>
                      <a:endParaRPr lang="en-US" sz="3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56084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Frying Temperature</a:t>
                      </a:r>
                      <a:r>
                        <a:rPr lang="tr-TR" sz="1800" dirty="0" smtClean="0">
                          <a:effectLst/>
                        </a:rPr>
                        <a:t> </a:t>
                      </a:r>
                      <a:r>
                        <a:rPr lang="tr-TR" sz="1800" dirty="0">
                          <a:effectLst/>
                        </a:rPr>
                        <a:t>(</a:t>
                      </a:r>
                      <a:r>
                        <a:rPr lang="tr-TR" sz="1800" baseline="30000" dirty="0" err="1">
                          <a:effectLst/>
                        </a:rPr>
                        <a:t>o</a:t>
                      </a:r>
                      <a:r>
                        <a:rPr lang="tr-TR" sz="1800" dirty="0" err="1">
                          <a:effectLst/>
                        </a:rPr>
                        <a:t>C</a:t>
                      </a:r>
                      <a:r>
                        <a:rPr lang="tr-TR" sz="1800" dirty="0">
                          <a:effectLst/>
                        </a:rPr>
                        <a:t>)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140 / -1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160</a:t>
                      </a:r>
                      <a:r>
                        <a:rPr lang="tr-TR" sz="1800" baseline="30000" dirty="0">
                          <a:effectLst/>
                        </a:rPr>
                        <a:t> </a:t>
                      </a:r>
                      <a:r>
                        <a:rPr lang="tr-TR" sz="1800" dirty="0">
                          <a:effectLst/>
                        </a:rPr>
                        <a:t>/ 0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>
                          <a:effectLst/>
                        </a:rPr>
                        <a:t>180 / 1</a:t>
                      </a:r>
                      <a:endParaRPr lang="en-US" sz="3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56084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Frying Time</a:t>
                      </a:r>
                      <a:r>
                        <a:rPr lang="tr-TR" sz="1800" dirty="0" smtClean="0">
                          <a:effectLst/>
                        </a:rPr>
                        <a:t> </a:t>
                      </a:r>
                      <a:r>
                        <a:rPr lang="tr-TR" sz="1800" dirty="0">
                          <a:effectLst/>
                        </a:rPr>
                        <a:t>(</a:t>
                      </a:r>
                      <a:r>
                        <a:rPr lang="tr-TR" sz="1800" dirty="0" smtClean="0">
                          <a:effectLst/>
                        </a:rPr>
                        <a:t>s</a:t>
                      </a:r>
                      <a:r>
                        <a:rPr lang="en-US" sz="1800" dirty="0" err="1" smtClean="0">
                          <a:effectLst/>
                        </a:rPr>
                        <a:t>ec</a:t>
                      </a:r>
                      <a:r>
                        <a:rPr lang="tr-TR" sz="1800" dirty="0" smtClean="0">
                          <a:effectLst/>
                        </a:rPr>
                        <a:t>)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200 / -1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350 / 0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500 / 1</a:t>
                      </a:r>
                      <a:endParaRPr lang="en-US" sz="3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44524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4665" y="58614"/>
            <a:ext cx="8229600" cy="418058"/>
          </a:xfrm>
        </p:spPr>
        <p:txBody>
          <a:bodyPr>
            <a:noAutofit/>
          </a:bodyPr>
          <a:lstStyle/>
          <a:p>
            <a:r>
              <a:rPr lang="en-US" sz="2000" dirty="0" smtClean="0"/>
              <a:t>Experimental Design of Microwave </a:t>
            </a:r>
            <a:r>
              <a:rPr lang="en-US" sz="2000" dirty="0" err="1" smtClean="0"/>
              <a:t>Predrying</a:t>
            </a:r>
            <a:r>
              <a:rPr lang="en-US" sz="2000" dirty="0" smtClean="0"/>
              <a:t> &amp; Deep-Fat-Frying</a:t>
            </a:r>
            <a:endParaRPr lang="en-US" sz="2000" dirty="0"/>
          </a:p>
        </p:txBody>
      </p:sp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190708"/>
              </p:ext>
            </p:extLst>
          </p:nvPr>
        </p:nvGraphicFramePr>
        <p:xfrm>
          <a:off x="1822817" y="692696"/>
          <a:ext cx="5400600" cy="59740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4136"/>
                <a:gridCol w="1224136"/>
                <a:gridCol w="1584176"/>
                <a:gridCol w="1368152"/>
              </a:tblGrid>
              <a:tr h="210881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Run Order</a:t>
                      </a:r>
                      <a:endParaRPr lang="en-US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Weight Loss</a:t>
                      </a:r>
                      <a:endParaRPr lang="en-US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Frying Temperature</a:t>
                      </a:r>
                      <a:endParaRPr lang="en-US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Frying Time</a:t>
                      </a:r>
                      <a:r>
                        <a:rPr lang="tr-TR" sz="1400" b="1" dirty="0" smtClean="0">
                          <a:effectLst/>
                        </a:rPr>
                        <a:t> </a:t>
                      </a:r>
                      <a:endParaRPr lang="en-US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9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12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13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14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15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16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17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18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19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22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23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24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25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26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210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27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-1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-1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0418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Textural Properties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Predried and Fried Carrot Slices were subjected to texture analysis.</a:t>
            </a:r>
          </a:p>
          <a:p>
            <a:pPr lvl="1"/>
            <a:r>
              <a:rPr lang="en-US" dirty="0" smtClean="0"/>
              <a:t>TPA Analysis </a:t>
            </a:r>
            <a:r>
              <a:rPr lang="en-US" dirty="0" smtClean="0"/>
              <a:t>(</a:t>
            </a:r>
            <a:r>
              <a:rPr lang="en-US" dirty="0" err="1" smtClean="0"/>
              <a:t>cylindirical</a:t>
            </a:r>
            <a:r>
              <a:rPr lang="en-US" dirty="0" smtClean="0"/>
              <a:t> prob-30 mm diameter)</a:t>
            </a:r>
          </a:p>
          <a:p>
            <a:pPr lvl="2"/>
            <a:r>
              <a:rPr lang="en-US" dirty="0" err="1" smtClean="0"/>
              <a:t>har</a:t>
            </a:r>
            <a:r>
              <a:rPr lang="tr-TR" dirty="0" smtClean="0"/>
              <a:t>d</a:t>
            </a:r>
            <a:r>
              <a:rPr lang="en-US" dirty="0" smtClean="0"/>
              <a:t>ness</a:t>
            </a:r>
          </a:p>
          <a:p>
            <a:pPr lvl="2"/>
            <a:r>
              <a:rPr lang="en-US" dirty="0" smtClean="0"/>
              <a:t>elasticity</a:t>
            </a:r>
          </a:p>
          <a:p>
            <a:pPr lvl="2"/>
            <a:r>
              <a:rPr lang="en-US" dirty="0" smtClean="0"/>
              <a:t>cohesiveness</a:t>
            </a:r>
          </a:p>
          <a:p>
            <a:pPr lvl="2"/>
            <a:r>
              <a:rPr lang="en-US" dirty="0" smtClean="0"/>
              <a:t>chewiness</a:t>
            </a:r>
          </a:p>
          <a:p>
            <a:pPr lvl="1"/>
            <a:r>
              <a:rPr lang="en-US" dirty="0" smtClean="0"/>
              <a:t>Cutting Hardness (LKB </a:t>
            </a:r>
            <a:r>
              <a:rPr lang="en-US" dirty="0" err="1" smtClean="0"/>
              <a:t>prob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cutting hardness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7502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-13394"/>
            <a:ext cx="8229600" cy="706090"/>
          </a:xfrm>
        </p:spPr>
        <p:txBody>
          <a:bodyPr>
            <a:noAutofit/>
          </a:bodyPr>
          <a:lstStyle/>
          <a:p>
            <a:r>
              <a:rPr lang="en-US" sz="4800" dirty="0" smtClean="0"/>
              <a:t>Optimization</a:t>
            </a:r>
            <a:endParaRPr lang="en-US" sz="48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904656"/>
          </a:xfrm>
        </p:spPr>
        <p:txBody>
          <a:bodyPr/>
          <a:lstStyle/>
          <a:p>
            <a:r>
              <a:rPr lang="en-US" dirty="0" smtClean="0"/>
              <a:t>Statistical method</a:t>
            </a:r>
          </a:p>
          <a:p>
            <a:pPr lvl="1"/>
            <a:r>
              <a:rPr lang="en-US" dirty="0" smtClean="0"/>
              <a:t>Response Surface Methodology</a:t>
            </a:r>
          </a:p>
          <a:p>
            <a:pPr lvl="2"/>
            <a:r>
              <a:rPr lang="en-US" dirty="0" smtClean="0"/>
              <a:t>Minitab Statistical Package Program</a:t>
            </a:r>
          </a:p>
          <a:p>
            <a:pPr lvl="1"/>
            <a:r>
              <a:rPr lang="en-US" dirty="0" smtClean="0"/>
              <a:t>Full Quadratic Model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/>
              <a:t>For conventional drying and frying</a:t>
            </a:r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r>
              <a:rPr lang="en-US" dirty="0" smtClean="0"/>
              <a:t>For microwave drying and frying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Nesne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3006894"/>
              </p:ext>
            </p:extLst>
          </p:nvPr>
        </p:nvGraphicFramePr>
        <p:xfrm>
          <a:off x="35496" y="3812131"/>
          <a:ext cx="9036496" cy="9850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6" name="Denklem" r:id="rId3" imgW="4013200" imgH="444500" progId="Equation.3">
                  <p:embed/>
                </p:oleObj>
              </mc:Choice>
              <mc:Fallback>
                <p:oleObj name="Denklem" r:id="rId3" imgW="4013200" imgH="4445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" y="3812131"/>
                        <a:ext cx="9036496" cy="98502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Nesne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1450969"/>
              </p:ext>
            </p:extLst>
          </p:nvPr>
        </p:nvGraphicFramePr>
        <p:xfrm>
          <a:off x="1187624" y="5527387"/>
          <a:ext cx="6768752" cy="9979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7" name="Denklem" r:id="rId5" imgW="2971800" imgH="444500" progId="Equation.3">
                  <p:embed/>
                </p:oleObj>
              </mc:Choice>
              <mc:Fallback>
                <p:oleObj name="Denklem" r:id="rId5" imgW="2971800" imgH="4445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5527387"/>
                        <a:ext cx="6768752" cy="99795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871506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Deep-Fat-Frying</a:t>
            </a:r>
          </a:p>
          <a:p>
            <a:r>
              <a:rPr lang="en-US" dirty="0" smtClean="0"/>
              <a:t>Aim</a:t>
            </a:r>
          </a:p>
          <a:p>
            <a:r>
              <a:rPr lang="en-US" dirty="0" smtClean="0"/>
              <a:t>What we did</a:t>
            </a:r>
          </a:p>
          <a:p>
            <a:r>
              <a:rPr lang="en-US" sz="4000" b="1" dirty="0" smtClean="0"/>
              <a:t>What we obtained</a:t>
            </a:r>
          </a:p>
          <a:p>
            <a:r>
              <a:rPr lang="en-US" dirty="0" smtClean="0"/>
              <a:t>Let’s Discuss it</a:t>
            </a:r>
          </a:p>
          <a:p>
            <a:r>
              <a:rPr lang="en-US" dirty="0" smtClean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4733180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0" y="23563"/>
            <a:ext cx="9144000" cy="360040"/>
          </a:xfrm>
        </p:spPr>
        <p:txBody>
          <a:bodyPr>
            <a:noAutofit/>
          </a:bodyPr>
          <a:lstStyle/>
          <a:p>
            <a:r>
              <a:rPr lang="en-US" sz="2000" dirty="0" smtClean="0"/>
              <a:t>Textural properties measured for conventionally predried and fried carrot slices</a:t>
            </a:r>
            <a:endParaRPr lang="en-US" sz="2000" dirty="0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7385765"/>
              </p:ext>
            </p:extLst>
          </p:nvPr>
        </p:nvGraphicFramePr>
        <p:xfrm>
          <a:off x="467544" y="362272"/>
          <a:ext cx="8064896" cy="64617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08112"/>
                <a:gridCol w="1008112"/>
                <a:gridCol w="1584176"/>
                <a:gridCol w="1440160"/>
                <a:gridCol w="1368152"/>
                <a:gridCol w="1656184"/>
              </a:tblGrid>
              <a:tr h="388843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</a:rPr>
                        <a:t>Run Order</a:t>
                      </a:r>
                      <a:endParaRPr lang="en-US" sz="2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Hardness</a:t>
                      </a:r>
                      <a:r>
                        <a:rPr lang="tr-TR" sz="1600" dirty="0" smtClean="0">
                          <a:effectLst/>
                        </a:rPr>
                        <a:t>, </a:t>
                      </a:r>
                      <a:r>
                        <a:rPr lang="tr-TR" sz="1600" dirty="0">
                          <a:effectLst/>
                        </a:rPr>
                        <a:t>g </a:t>
                      </a:r>
                      <a:r>
                        <a:rPr lang="en-US" sz="1600" dirty="0" smtClean="0">
                          <a:effectLst/>
                        </a:rPr>
                        <a:t> force</a:t>
                      </a:r>
                      <a:endParaRPr lang="en-US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Elasticity </a:t>
                      </a:r>
                      <a:endParaRPr lang="en-US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n-lt"/>
                          <a:ea typeface="+mn-ea"/>
                        </a:rPr>
                        <a:t>Cohesiveness</a:t>
                      </a:r>
                      <a:r>
                        <a:rPr lang="en-US" sz="1600" baseline="0" dirty="0" smtClean="0">
                          <a:effectLst/>
                          <a:latin typeface="+mn-lt"/>
                          <a:ea typeface="+mn-ea"/>
                        </a:rPr>
                        <a:t> </a:t>
                      </a:r>
                      <a:endParaRPr lang="en-US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lvl="2" indent="0" algn="ctr"/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Chewiness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Cutting force</a:t>
                      </a:r>
                      <a:r>
                        <a:rPr lang="tr-TR" sz="1600" dirty="0" smtClean="0">
                          <a:effectLst/>
                        </a:rPr>
                        <a:t>, g</a:t>
                      </a:r>
                      <a:r>
                        <a:rPr lang="en-US" sz="1600" dirty="0" smtClean="0">
                          <a:effectLst/>
                        </a:rPr>
                        <a:t> force</a:t>
                      </a:r>
                      <a:endParaRPr lang="en-US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1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494.10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7.25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0.77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2746.34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418.42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491.29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8.98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0.35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5223.12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762.95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3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747.02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7.35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0.35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7401.48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871.39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420.07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3.72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0.16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2519.88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401.29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5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2055.64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16.47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0.85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29136.72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1137.52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6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492.18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4.49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0.33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2001.03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662.77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7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836.92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6.53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0.69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11768.32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638.08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8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637.78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8.46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0.50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4370.96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785.44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9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374.93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4.13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0.17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3159.75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1065.72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10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1254.31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10.80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0.53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16388.11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925.73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11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1029.35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3.60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0.17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4554.69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1041.91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12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697.35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9.11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0.34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6673.15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941.92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13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1003.17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10.94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0.70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9427.18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736.27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14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1142.03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8.58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0.50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3288.18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667.85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15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2605.95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4.34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0.85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15615.83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855.06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16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699.12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7.43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0.51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4980.77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1236.99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17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605.08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2.98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0.13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3662.58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907.23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18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301.12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3.00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0.10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2300.00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888.83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19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2105.69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18.18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0.87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33048.78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1513.50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20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648.90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5.00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0.16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2950.00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413.10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21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1883.51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4.20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0.84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3196.26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950.37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22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2871.82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12.67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0.85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30828.77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1056.23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23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1204.07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8.37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0.51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9090.02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1017.36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24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597.44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6.68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0.61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5957.69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585.70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25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1248.08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16.20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0.70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21379.64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1228.83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26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132.02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0.00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0.30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1990.00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689.77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27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770.65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14.45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0.85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8535.15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992.32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28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1050.38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4.18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0.39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2376.30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846.08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2791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0" y="-27384"/>
            <a:ext cx="9144000" cy="1143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Developed models and corresponding performance parameters of conventionally predried and fried carrot slice’s textural properties</a:t>
            </a:r>
            <a:endParaRPr lang="en-US" sz="2800" dirty="0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3563515"/>
              </p:ext>
            </p:extLst>
          </p:nvPr>
        </p:nvGraphicFramePr>
        <p:xfrm>
          <a:off x="152877" y="1314974"/>
          <a:ext cx="8856985" cy="53543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51711"/>
                <a:gridCol w="865585"/>
                <a:gridCol w="708479"/>
                <a:gridCol w="850575"/>
                <a:gridCol w="709479"/>
                <a:gridCol w="851575"/>
                <a:gridCol w="708479"/>
                <a:gridCol w="977661"/>
                <a:gridCol w="641433"/>
                <a:gridCol w="850575"/>
                <a:gridCol w="641433"/>
              </a:tblGrid>
              <a:tr h="453979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Model coefficients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Hardness</a:t>
                      </a:r>
                      <a:r>
                        <a:rPr lang="tr-TR" sz="1400" dirty="0" smtClean="0">
                          <a:effectLst/>
                        </a:rPr>
                        <a:t>, g </a:t>
                      </a:r>
                      <a:r>
                        <a:rPr lang="en-US" sz="1400" dirty="0" smtClean="0">
                          <a:effectLst/>
                        </a:rPr>
                        <a:t> force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Elasticity 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+mn-ea"/>
                        </a:rPr>
                        <a:t>Cohesiveness</a:t>
                      </a:r>
                      <a:r>
                        <a:rPr lang="en-US" sz="1400" baseline="0" dirty="0" smtClean="0">
                          <a:effectLst/>
                          <a:latin typeface="+mn-lt"/>
                          <a:ea typeface="+mn-ea"/>
                        </a:rPr>
                        <a:t> 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2" indent="0" algn="ctr"/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Chewiness</a:t>
                      </a: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Cutting force</a:t>
                      </a:r>
                      <a:r>
                        <a:rPr lang="tr-TR" sz="1400" dirty="0" smtClean="0">
                          <a:effectLst/>
                        </a:rPr>
                        <a:t>, g</a:t>
                      </a:r>
                      <a:r>
                        <a:rPr lang="en-US" sz="1400" dirty="0" smtClean="0">
                          <a:effectLst/>
                        </a:rPr>
                        <a:t> force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53095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100" dirty="0">
                          <a:effectLst/>
                        </a:rPr>
                        <a:t>Model Sabiti Etiketi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US" sz="1100" smtClean="0">
                          <a:effectLst/>
                        </a:rPr>
                        <a:t>coefficient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p-value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coefficient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p-value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coefficient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p-value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coefficient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p-value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coefficient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p-value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6990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intercept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512.38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*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3.20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*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0.30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**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2381.77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effectLst/>
                        </a:rPr>
                        <a:t>ns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816.09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***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0072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</a:rPr>
                        <a:t>DTemp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-208.60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effectLst/>
                        </a:rPr>
                        <a:t>ns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2.52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*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0.00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effectLst/>
                        </a:rPr>
                        <a:t>ns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2477.09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effectLst/>
                        </a:rPr>
                        <a:t>ns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65.83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effectLst/>
                        </a:rPr>
                        <a:t>ns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6990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+mn-ea"/>
                        </a:rPr>
                        <a:t>WL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-298.84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 dirty="0" err="1">
                          <a:effectLst/>
                        </a:rPr>
                        <a:t>ns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-2.17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*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-0.22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**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-2739.23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effectLst/>
                        </a:rPr>
                        <a:t>ns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-117.84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effectLst/>
                        </a:rPr>
                        <a:t>ns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6990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  <a:latin typeface="+mn-lt"/>
                          <a:ea typeface="+mn-ea"/>
                        </a:rPr>
                        <a:t>FTemp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-841.22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***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-1.88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effectLst/>
                        </a:rPr>
                        <a:t>ns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-0.23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**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-8594.12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***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-209.13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*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6990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  <a:latin typeface="+mn-lt"/>
                          <a:ea typeface="+mn-ea"/>
                        </a:rPr>
                        <a:t>FTim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-596.93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**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-5.73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***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-0.18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*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-11599.20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***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-310.83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***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69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DTemp</a:t>
                      </a:r>
                      <a:r>
                        <a:rPr lang="tr-TR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sz="14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Dtemp</a:t>
                      </a:r>
                      <a:endParaRPr lang="en-US" sz="14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398.15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effectLst/>
                        </a:rPr>
                        <a:t>ns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4.91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*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0.05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effectLst/>
                        </a:rPr>
                        <a:t>ns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4474.96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effectLst/>
                        </a:rPr>
                        <a:t>ns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163.60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effectLst/>
                        </a:rPr>
                        <a:t>ns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6990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+mn-ea"/>
                        </a:rPr>
                        <a:t>WL</a:t>
                      </a:r>
                      <a:r>
                        <a:rPr lang="tr-TR" sz="1400" dirty="0" smtClean="0">
                          <a:effectLst/>
                        </a:rPr>
                        <a:t>*</a:t>
                      </a:r>
                      <a:r>
                        <a:rPr lang="en-US" sz="1400" dirty="0" smtClean="0">
                          <a:effectLst/>
                          <a:latin typeface="+mn-lt"/>
                          <a:ea typeface="+mn-ea"/>
                        </a:rPr>
                        <a:t>WL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34.92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effectLst/>
                        </a:rPr>
                        <a:t>ns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3.78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effectLst/>
                        </a:rPr>
                        <a:t>ns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0.10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effectLst/>
                        </a:rPr>
                        <a:t>ns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2501.42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effectLst/>
                        </a:rPr>
                        <a:t>ns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234.60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effectLst/>
                        </a:rPr>
                        <a:t>ns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6990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  <a:latin typeface="+mn-lt"/>
                          <a:ea typeface="+mn-ea"/>
                        </a:rPr>
                        <a:t>FTemp</a:t>
                      </a:r>
                      <a:r>
                        <a:rPr lang="tr-TR" sz="1400" dirty="0" smtClean="0">
                          <a:effectLst/>
                        </a:rPr>
                        <a:t>*</a:t>
                      </a:r>
                      <a:r>
                        <a:rPr lang="en-US" sz="1400" dirty="0" err="1" smtClean="0">
                          <a:effectLst/>
                          <a:latin typeface="+mn-lt"/>
                          <a:ea typeface="+mn-ea"/>
                        </a:rPr>
                        <a:t>Ftemp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1047.81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**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2.59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effectLst/>
                        </a:rPr>
                        <a:t>ns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0.30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*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7928.90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*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-200.13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effectLst/>
                        </a:rPr>
                        <a:t>ns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6990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  <a:latin typeface="+mn-lt"/>
                          <a:ea typeface="+mn-ea"/>
                        </a:rPr>
                        <a:t>FTim</a:t>
                      </a:r>
                      <a:r>
                        <a:rPr lang="tr-TR" sz="1400" dirty="0" smtClean="0">
                          <a:effectLst/>
                        </a:rPr>
                        <a:t>*</a:t>
                      </a:r>
                      <a:r>
                        <a:rPr lang="en-US" sz="1400" dirty="0" err="1" smtClean="0">
                          <a:effectLst/>
                          <a:latin typeface="+mn-lt"/>
                          <a:ea typeface="+mn-ea"/>
                        </a:rPr>
                        <a:t>Ftim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861.34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*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10.14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***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0.52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***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16408.25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***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33.30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effectLst/>
                        </a:rPr>
                        <a:t>ns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6990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Dtemp</a:t>
                      </a:r>
                      <a:r>
                        <a:rPr lang="tr-TR" sz="1400" dirty="0" smtClean="0">
                          <a:effectLst/>
                        </a:rPr>
                        <a:t>*</a:t>
                      </a:r>
                      <a:r>
                        <a:rPr lang="en-US" sz="1400" dirty="0" smtClean="0">
                          <a:effectLst/>
                          <a:latin typeface="+mn-lt"/>
                          <a:ea typeface="+mn-ea"/>
                        </a:rPr>
                        <a:t>WL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609.18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effectLst/>
                        </a:rPr>
                        <a:t>ns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-2.15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effectLst/>
                        </a:rPr>
                        <a:t>ns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0.29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effectLst/>
                        </a:rPr>
                        <a:t>ns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2367.04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effectLst/>
                        </a:rPr>
                        <a:t>ns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-241.94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effectLst/>
                        </a:rPr>
                        <a:t>ns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6990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</a:rPr>
                        <a:t>FTemp</a:t>
                      </a:r>
                      <a:r>
                        <a:rPr lang="tr-TR" sz="1400" dirty="0" smtClean="0">
                          <a:effectLst/>
                        </a:rPr>
                        <a:t>*</a:t>
                      </a:r>
                      <a:r>
                        <a:rPr lang="en-US" sz="1400" dirty="0" err="1" smtClean="0">
                          <a:effectLst/>
                        </a:rPr>
                        <a:t>FTim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501.39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effectLst/>
                        </a:rPr>
                        <a:t>ns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2.48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effectLst/>
                        </a:rPr>
                        <a:t>ns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-0.15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effectLst/>
                        </a:rPr>
                        <a:t>ns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15876.63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***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195.95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effectLst/>
                        </a:rPr>
                        <a:t>ns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6990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 err="1" smtClean="0">
                          <a:effectLst/>
                        </a:rPr>
                        <a:t>Regres</a:t>
                      </a:r>
                      <a:r>
                        <a:rPr lang="en-US" sz="1400" dirty="0" err="1" smtClean="0">
                          <a:effectLst/>
                        </a:rPr>
                        <a:t>sion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***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***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***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***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**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6990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R</a:t>
                      </a:r>
                      <a:r>
                        <a:rPr lang="tr-TR" sz="1400" baseline="30000">
                          <a:effectLst/>
                        </a:rPr>
                        <a:t>2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78.6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82.1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75.5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90.4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70.1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6990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R</a:t>
                      </a:r>
                      <a:r>
                        <a:rPr lang="tr-TR" sz="1400" baseline="30000">
                          <a:effectLst/>
                        </a:rPr>
                        <a:t>2</a:t>
                      </a:r>
                      <a:r>
                        <a:rPr lang="tr-TR" sz="1400" baseline="-25000">
                          <a:effectLst/>
                        </a:rPr>
                        <a:t>adj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66.0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71.6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61.1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84.7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52.5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6990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Lack-of-fit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effectLst/>
                        </a:rPr>
                        <a:t>ns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effectLst/>
                        </a:rPr>
                        <a:t>ns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effectLst/>
                        </a:rPr>
                        <a:t>ns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**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effectLst/>
                        </a:rPr>
                        <a:t>ns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56632">
                <a:tc gridSpan="11"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*, p≤0.05; **, p≤0.01; ***,p≤0.001, </a:t>
                      </a:r>
                      <a:r>
                        <a:rPr lang="tr-TR" sz="1600" baseline="30000" dirty="0" err="1">
                          <a:effectLst/>
                        </a:rPr>
                        <a:t>ns</a:t>
                      </a:r>
                      <a:r>
                        <a:rPr lang="tr-TR" sz="1600" dirty="0">
                          <a:effectLst/>
                        </a:rPr>
                        <a:t>: </a:t>
                      </a:r>
                      <a:r>
                        <a:rPr lang="en-US" sz="1600" dirty="0" smtClean="0">
                          <a:effectLst/>
                        </a:rPr>
                        <a:t>statistically non-significant</a:t>
                      </a:r>
                      <a:endParaRPr lang="en-US" sz="2000" dirty="0">
                        <a:effectLst/>
                      </a:endParaRPr>
                    </a:p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en-US" sz="1600" dirty="0" err="1" smtClean="0">
                          <a:effectLst/>
                        </a:rPr>
                        <a:t>DTemp</a:t>
                      </a:r>
                      <a:r>
                        <a:rPr lang="tr-TR" sz="1600" dirty="0" smtClean="0">
                          <a:effectLst/>
                        </a:rPr>
                        <a:t>: </a:t>
                      </a:r>
                      <a:r>
                        <a:rPr lang="en-US" sz="1600" dirty="0" smtClean="0">
                          <a:effectLst/>
                        </a:rPr>
                        <a:t>Drying</a:t>
                      </a:r>
                      <a:r>
                        <a:rPr lang="en-US" sz="1600" baseline="0" dirty="0" smtClean="0">
                          <a:effectLst/>
                        </a:rPr>
                        <a:t> temperature </a:t>
                      </a:r>
                      <a:r>
                        <a:rPr lang="tr-TR" sz="1600" dirty="0" smtClean="0">
                          <a:effectLst/>
                        </a:rPr>
                        <a:t>(</a:t>
                      </a:r>
                      <a:r>
                        <a:rPr lang="tr-TR" sz="1600" baseline="30000" dirty="0" err="1" smtClean="0">
                          <a:effectLst/>
                        </a:rPr>
                        <a:t>o</a:t>
                      </a:r>
                      <a:r>
                        <a:rPr lang="tr-TR" sz="1600" dirty="0" err="1" smtClean="0">
                          <a:effectLst/>
                        </a:rPr>
                        <a:t>C</a:t>
                      </a:r>
                      <a:r>
                        <a:rPr lang="tr-TR" sz="1600" dirty="0">
                          <a:effectLst/>
                        </a:rPr>
                        <a:t>), </a:t>
                      </a:r>
                      <a:r>
                        <a:rPr lang="en-US" sz="1600" dirty="0" smtClean="0">
                          <a:effectLst/>
                        </a:rPr>
                        <a:t>WL</a:t>
                      </a:r>
                      <a:r>
                        <a:rPr lang="tr-TR" sz="1600" dirty="0" smtClean="0">
                          <a:effectLst/>
                        </a:rPr>
                        <a:t>: </a:t>
                      </a:r>
                      <a:r>
                        <a:rPr lang="en-US" sz="1600" dirty="0" smtClean="0">
                          <a:effectLst/>
                        </a:rPr>
                        <a:t>Weight loss</a:t>
                      </a:r>
                      <a:r>
                        <a:rPr lang="tr-TR" sz="1600" dirty="0" smtClean="0">
                          <a:effectLst/>
                        </a:rPr>
                        <a:t> (%),</a:t>
                      </a:r>
                      <a:r>
                        <a:rPr lang="en-US" sz="1600" baseline="0" dirty="0" smtClean="0">
                          <a:effectLst/>
                        </a:rPr>
                        <a:t> </a:t>
                      </a:r>
                      <a:r>
                        <a:rPr lang="en-US" sz="1600" baseline="0" dirty="0" err="1" smtClean="0">
                          <a:effectLst/>
                        </a:rPr>
                        <a:t>FTemp</a:t>
                      </a:r>
                      <a:r>
                        <a:rPr lang="tr-TR" sz="1600" dirty="0" smtClean="0">
                          <a:effectLst/>
                        </a:rPr>
                        <a:t>: </a:t>
                      </a:r>
                      <a:r>
                        <a:rPr lang="en-US" sz="1600" dirty="0" smtClean="0">
                          <a:effectLst/>
                        </a:rPr>
                        <a:t>Frying temperature</a:t>
                      </a:r>
                      <a:r>
                        <a:rPr lang="tr-TR" sz="1600" dirty="0" smtClean="0">
                          <a:effectLst/>
                        </a:rPr>
                        <a:t> </a:t>
                      </a:r>
                      <a:r>
                        <a:rPr lang="tr-TR" sz="1600" dirty="0">
                          <a:effectLst/>
                        </a:rPr>
                        <a:t>(</a:t>
                      </a:r>
                      <a:r>
                        <a:rPr lang="tr-TR" sz="1600" baseline="30000" dirty="0" err="1">
                          <a:effectLst/>
                        </a:rPr>
                        <a:t>o</a:t>
                      </a:r>
                      <a:r>
                        <a:rPr lang="tr-TR" sz="1600" dirty="0" err="1">
                          <a:effectLst/>
                        </a:rPr>
                        <a:t>C</a:t>
                      </a:r>
                      <a:r>
                        <a:rPr lang="tr-TR" sz="1600" dirty="0">
                          <a:effectLst/>
                        </a:rPr>
                        <a:t>), </a:t>
                      </a:r>
                      <a:r>
                        <a:rPr lang="en-US" sz="1600" dirty="0" err="1" smtClean="0">
                          <a:effectLst/>
                        </a:rPr>
                        <a:t>FTim</a:t>
                      </a:r>
                      <a:r>
                        <a:rPr lang="tr-TR" sz="1600" dirty="0" smtClean="0">
                          <a:effectLst/>
                        </a:rPr>
                        <a:t>: </a:t>
                      </a:r>
                      <a:r>
                        <a:rPr lang="en-US" sz="1600" dirty="0" smtClean="0">
                          <a:effectLst/>
                        </a:rPr>
                        <a:t>Frying time</a:t>
                      </a:r>
                      <a:r>
                        <a:rPr lang="tr-TR" sz="1600" dirty="0" smtClean="0">
                          <a:effectLst/>
                        </a:rPr>
                        <a:t> (</a:t>
                      </a:r>
                      <a:r>
                        <a:rPr lang="en-US" sz="1600" dirty="0" smtClean="0">
                          <a:effectLst/>
                        </a:rPr>
                        <a:t>sec</a:t>
                      </a:r>
                      <a:r>
                        <a:rPr lang="tr-TR" sz="1600" dirty="0" smtClean="0">
                          <a:effectLst/>
                        </a:rPr>
                        <a:t>)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52437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22114"/>
          </a:xfrm>
        </p:spPr>
        <p:txBody>
          <a:bodyPr>
            <a:noAutofit/>
          </a:bodyPr>
          <a:lstStyle/>
          <a:p>
            <a:r>
              <a:rPr lang="en-US" sz="2800" dirty="0" smtClean="0"/>
              <a:t>Optimal process conditions for desired values of corresponding responses of conventionally dried and fried carrot slices</a:t>
            </a:r>
            <a:endParaRPr lang="en-US" sz="2800" dirty="0"/>
          </a:p>
        </p:txBody>
      </p:sp>
      <p:grpSp>
        <p:nvGrpSpPr>
          <p:cNvPr id="10" name="Grup 9"/>
          <p:cNvGrpSpPr/>
          <p:nvPr/>
        </p:nvGrpSpPr>
        <p:grpSpPr>
          <a:xfrm>
            <a:off x="2227371" y="1412776"/>
            <a:ext cx="4675519" cy="5333224"/>
            <a:chOff x="2227371" y="1412776"/>
            <a:chExt cx="4675519" cy="5333224"/>
          </a:xfrm>
        </p:grpSpPr>
        <p:grpSp>
          <p:nvGrpSpPr>
            <p:cNvPr id="5" name="Grup 4"/>
            <p:cNvGrpSpPr/>
            <p:nvPr/>
          </p:nvGrpSpPr>
          <p:grpSpPr>
            <a:xfrm>
              <a:off x="2227371" y="1412776"/>
              <a:ext cx="4675519" cy="5333224"/>
              <a:chOff x="1907704" y="1412776"/>
              <a:chExt cx="4675519" cy="5333224"/>
            </a:xfrm>
          </p:grpSpPr>
          <p:pic>
            <p:nvPicPr>
              <p:cNvPr id="8194" name="Picture 2" descr="Optimization Plot-I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2400"/>
              <a:stretch>
                <a:fillRect/>
              </a:stretch>
            </p:blipFill>
            <p:spPr bwMode="auto">
              <a:xfrm>
                <a:off x="1907704" y="1412776"/>
                <a:ext cx="4675519" cy="53332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" name="Metin kutusu 3"/>
              <p:cNvSpPr txBox="1"/>
              <p:nvPr/>
            </p:nvSpPr>
            <p:spPr>
              <a:xfrm>
                <a:off x="1944200" y="2234705"/>
                <a:ext cx="1152128" cy="27699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Cutting force</a:t>
                </a:r>
                <a:endParaRPr lang="en-US" sz="1200" dirty="0"/>
              </a:p>
            </p:txBody>
          </p:sp>
          <p:sp>
            <p:nvSpPr>
              <p:cNvPr id="6" name="Metin kutusu 5"/>
              <p:cNvSpPr txBox="1"/>
              <p:nvPr/>
            </p:nvSpPr>
            <p:spPr>
              <a:xfrm>
                <a:off x="1945674" y="3152001"/>
                <a:ext cx="1152128" cy="27699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Chewiness</a:t>
                </a:r>
                <a:endParaRPr lang="en-US" sz="1200" dirty="0"/>
              </a:p>
            </p:txBody>
          </p:sp>
          <p:sp>
            <p:nvSpPr>
              <p:cNvPr id="7" name="Metin kutusu 6"/>
              <p:cNvSpPr txBox="1"/>
              <p:nvPr/>
            </p:nvSpPr>
            <p:spPr>
              <a:xfrm>
                <a:off x="1961956" y="4016097"/>
                <a:ext cx="1152128" cy="27699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Cohesiveness</a:t>
                </a:r>
                <a:endParaRPr lang="en-US" sz="1200" dirty="0"/>
              </a:p>
            </p:txBody>
          </p:sp>
          <p:sp>
            <p:nvSpPr>
              <p:cNvPr id="8" name="Metin kutusu 7"/>
              <p:cNvSpPr txBox="1"/>
              <p:nvPr/>
            </p:nvSpPr>
            <p:spPr>
              <a:xfrm>
                <a:off x="1954062" y="4915705"/>
                <a:ext cx="1152128" cy="27699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Elasticity</a:t>
                </a:r>
                <a:endParaRPr lang="en-US" sz="1200" dirty="0"/>
              </a:p>
            </p:txBody>
          </p:sp>
          <p:sp>
            <p:nvSpPr>
              <p:cNvPr id="9" name="Metin kutusu 8"/>
              <p:cNvSpPr txBox="1"/>
              <p:nvPr/>
            </p:nvSpPr>
            <p:spPr>
              <a:xfrm>
                <a:off x="1951102" y="5816297"/>
                <a:ext cx="1152128" cy="27699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Hardness</a:t>
                </a:r>
                <a:endParaRPr lang="en-US" sz="1200" dirty="0"/>
              </a:p>
            </p:txBody>
          </p:sp>
        </p:grpSp>
        <p:sp>
          <p:nvSpPr>
            <p:cNvPr id="11" name="Metin kutusu 10"/>
            <p:cNvSpPr txBox="1"/>
            <p:nvPr/>
          </p:nvSpPr>
          <p:spPr>
            <a:xfrm>
              <a:off x="3275856" y="1412776"/>
              <a:ext cx="3627034" cy="2769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Drying Temp     Weight Loss     Frying Temp   Frying Time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61025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0" y="23563"/>
            <a:ext cx="9144000" cy="360040"/>
          </a:xfrm>
        </p:spPr>
        <p:txBody>
          <a:bodyPr>
            <a:noAutofit/>
          </a:bodyPr>
          <a:lstStyle/>
          <a:p>
            <a:r>
              <a:rPr lang="en-US" sz="2000" dirty="0" smtClean="0"/>
              <a:t>Textural properties measured for predried in microwave oven and fried carrot slices</a:t>
            </a:r>
            <a:endParaRPr lang="en-US" sz="2000" dirty="0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89665"/>
              </p:ext>
            </p:extLst>
          </p:nvPr>
        </p:nvGraphicFramePr>
        <p:xfrm>
          <a:off x="467544" y="362272"/>
          <a:ext cx="8064896" cy="62483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08112"/>
                <a:gridCol w="1008112"/>
                <a:gridCol w="1584176"/>
                <a:gridCol w="1440160"/>
                <a:gridCol w="1368152"/>
                <a:gridCol w="1656184"/>
              </a:tblGrid>
              <a:tr h="388843"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</a:rPr>
                        <a:t>Run Order</a:t>
                      </a:r>
                      <a:endParaRPr lang="en-US" sz="2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Hardness</a:t>
                      </a:r>
                      <a:r>
                        <a:rPr lang="tr-TR" sz="1600" dirty="0" smtClean="0">
                          <a:effectLst/>
                        </a:rPr>
                        <a:t>, </a:t>
                      </a:r>
                      <a:r>
                        <a:rPr lang="tr-TR" sz="1600" dirty="0">
                          <a:effectLst/>
                        </a:rPr>
                        <a:t>g </a:t>
                      </a:r>
                      <a:r>
                        <a:rPr lang="en-US" sz="1600" dirty="0" smtClean="0">
                          <a:effectLst/>
                        </a:rPr>
                        <a:t> force</a:t>
                      </a:r>
                      <a:endParaRPr lang="en-US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Elasticity </a:t>
                      </a:r>
                      <a:endParaRPr lang="en-US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n-lt"/>
                          <a:ea typeface="+mn-ea"/>
                        </a:rPr>
                        <a:t>Cohesiveness</a:t>
                      </a:r>
                      <a:r>
                        <a:rPr lang="en-US" sz="1600" baseline="0" dirty="0" smtClean="0">
                          <a:effectLst/>
                          <a:latin typeface="+mn-lt"/>
                          <a:ea typeface="+mn-ea"/>
                        </a:rPr>
                        <a:t> </a:t>
                      </a:r>
                      <a:endParaRPr lang="en-US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lvl="2" indent="0" algn="ctr"/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Chewiness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Cutting force</a:t>
                      </a:r>
                      <a:r>
                        <a:rPr lang="tr-TR" sz="1600" dirty="0" smtClean="0">
                          <a:effectLst/>
                        </a:rPr>
                        <a:t>, g</a:t>
                      </a:r>
                      <a:r>
                        <a:rPr lang="en-US" sz="1600" dirty="0" smtClean="0">
                          <a:effectLst/>
                        </a:rPr>
                        <a:t> force</a:t>
                      </a:r>
                      <a:endParaRPr lang="en-US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1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1101.22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18.63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0.67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17980.71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896.39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169.63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0.86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0.28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57.62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1035.09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3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461.42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12.87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0.54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7185.23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776.04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138.97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1.79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0.43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37.61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466.35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5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559.64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3.29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0.38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2125.79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783.24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6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444.34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5.01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0.28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6841.00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713.91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7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163.89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2.07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0.17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134.72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928.47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8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2294.74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8.45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0.83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17203.22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1566.36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9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611.27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8.12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0.26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5055.00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723.34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10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771.65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4.30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0.26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2229.00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1123.72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11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176.15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6.96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0.39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4106.00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369.84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12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70.92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3.12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0.47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100.09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819.33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13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1382.92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9.01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0.83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7893.84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1571.29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14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1314.98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16.32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0.65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16307.72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935.99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15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2322.30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12.34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0.88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12394.11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1949.03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16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548.87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6.12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0.44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5892.00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493.61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17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1074.70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11.87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0.68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11387.37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1058.99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18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1088.61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16.10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0.66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12929.68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2050.40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19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171.18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2.98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0.37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225.24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1365.27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20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748.40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5.57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0.65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9155.67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958.91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21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1414.92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9.75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0.53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17158.30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1716.83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22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1040.12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4.12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0.34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5559.23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1182.99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23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1637.41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18.55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0.86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26248.23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1411.81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24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2257.98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10.10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0.86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17042.78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1118.68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25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896.79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16.07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0.67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13331.84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1073.59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26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2558.09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10.61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0.69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23273.52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2126.19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9442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27</a:t>
                      </a:r>
                      <a:endParaRPr lang="en-US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3537.92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5.60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0.89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13044.46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1926.10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53216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0" y="53752"/>
            <a:ext cx="9144000" cy="1143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Developed models and corresponding performance parameters of predried in microwave oven and fried carrot slice’s textural properties</a:t>
            </a:r>
            <a:endParaRPr lang="en-US" sz="2800" dirty="0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8272472"/>
              </p:ext>
            </p:extLst>
          </p:nvPr>
        </p:nvGraphicFramePr>
        <p:xfrm>
          <a:off x="152877" y="1314974"/>
          <a:ext cx="8856985" cy="52862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51711"/>
                <a:gridCol w="865585"/>
                <a:gridCol w="708479"/>
                <a:gridCol w="850575"/>
                <a:gridCol w="709479"/>
                <a:gridCol w="851575"/>
                <a:gridCol w="708479"/>
                <a:gridCol w="977661"/>
                <a:gridCol w="641433"/>
                <a:gridCol w="850575"/>
                <a:gridCol w="641433"/>
              </a:tblGrid>
              <a:tr h="453979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Model coefficients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Hardness</a:t>
                      </a:r>
                      <a:r>
                        <a:rPr lang="tr-TR" sz="1400" dirty="0" smtClean="0">
                          <a:effectLst/>
                        </a:rPr>
                        <a:t>, g </a:t>
                      </a:r>
                      <a:r>
                        <a:rPr lang="en-US" sz="1400" dirty="0" smtClean="0">
                          <a:effectLst/>
                        </a:rPr>
                        <a:t> force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Elasticity 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+mn-ea"/>
                        </a:rPr>
                        <a:t>Cohesiveness</a:t>
                      </a:r>
                      <a:r>
                        <a:rPr lang="en-US" sz="1400" baseline="0" dirty="0" smtClean="0">
                          <a:effectLst/>
                          <a:latin typeface="+mn-lt"/>
                          <a:ea typeface="+mn-ea"/>
                        </a:rPr>
                        <a:t> 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2" indent="0" algn="ctr"/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Chewiness</a:t>
                      </a: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Cutting force</a:t>
                      </a:r>
                      <a:r>
                        <a:rPr lang="tr-TR" sz="1400" dirty="0" smtClean="0">
                          <a:effectLst/>
                        </a:rPr>
                        <a:t>, g</a:t>
                      </a:r>
                      <a:r>
                        <a:rPr lang="en-US" sz="1400" dirty="0" smtClean="0">
                          <a:effectLst/>
                        </a:rPr>
                        <a:t> force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53095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100" dirty="0">
                          <a:effectLst/>
                        </a:rPr>
                        <a:t>Model Sabiti Etiketi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US" sz="1100" smtClean="0">
                          <a:effectLst/>
                        </a:rPr>
                        <a:t>coefficient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p-value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coefficient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p-value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coefficient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p-value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coefficient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p-value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coefficient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p-value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6990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intercept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831.71</a:t>
                      </a:r>
                      <a:endParaRPr lang="en-US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*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16.6182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***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0.611766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***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15062.0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***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771.916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***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6990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+mn-ea"/>
                        </a:rPr>
                        <a:t>WL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-308.71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***</a:t>
                      </a:r>
                      <a:endParaRPr lang="en-US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-0.6032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ns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-0.024588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ns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-3444.8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***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-51.993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ns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6990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  <a:latin typeface="+mn-lt"/>
                          <a:ea typeface="+mn-ea"/>
                        </a:rPr>
                        <a:t>FTemp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-438.211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***</a:t>
                      </a:r>
                      <a:endParaRPr lang="en-US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-1.2822</a:t>
                      </a:r>
                      <a:endParaRPr lang="en-US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ns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-0.176086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***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-2533.1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**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-23.013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ns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6990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  <a:latin typeface="+mn-lt"/>
                          <a:ea typeface="+mn-ea"/>
                        </a:rPr>
                        <a:t>FTim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-807.187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***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-3.4305</a:t>
                      </a:r>
                      <a:endParaRPr lang="en-US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***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-0.161492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***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-6326.1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***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-460.049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***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6990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+mn-ea"/>
                        </a:rPr>
                        <a:t>WL</a:t>
                      </a:r>
                      <a:r>
                        <a:rPr lang="tr-TR" sz="1400" dirty="0" smtClean="0">
                          <a:effectLst/>
                        </a:rPr>
                        <a:t>*</a:t>
                      </a:r>
                      <a:r>
                        <a:rPr lang="en-US" sz="1400" dirty="0" smtClean="0">
                          <a:effectLst/>
                          <a:latin typeface="+mn-lt"/>
                          <a:ea typeface="+mn-ea"/>
                        </a:rPr>
                        <a:t>WL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186.000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ns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-3.7132</a:t>
                      </a:r>
                      <a:endParaRPr lang="en-US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**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-0.018118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ns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-2373.2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ns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23.389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ns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6990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  <a:latin typeface="+mn-lt"/>
                          <a:ea typeface="+mn-ea"/>
                        </a:rPr>
                        <a:t>FTemp</a:t>
                      </a:r>
                      <a:r>
                        <a:rPr lang="tr-TR" sz="1400" dirty="0" smtClean="0">
                          <a:effectLst/>
                        </a:rPr>
                        <a:t>*</a:t>
                      </a:r>
                      <a:r>
                        <a:rPr lang="en-US" sz="1400" dirty="0" err="1" smtClean="0">
                          <a:effectLst/>
                          <a:latin typeface="+mn-lt"/>
                          <a:ea typeface="+mn-ea"/>
                        </a:rPr>
                        <a:t>Ftemp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55.496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ns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-3.9997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**</a:t>
                      </a:r>
                      <a:endParaRPr lang="en-US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-0.087511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*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-3993.0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*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222.179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*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6990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  <a:latin typeface="+mn-lt"/>
                          <a:ea typeface="+mn-ea"/>
                        </a:rPr>
                        <a:t>FTim</a:t>
                      </a:r>
                      <a:r>
                        <a:rPr lang="tr-TR" sz="1400" dirty="0" smtClean="0">
                          <a:effectLst/>
                        </a:rPr>
                        <a:t>*</a:t>
                      </a:r>
                      <a:r>
                        <a:rPr lang="en-US" sz="1400" dirty="0" err="1" smtClean="0">
                          <a:effectLst/>
                          <a:latin typeface="+mn-lt"/>
                          <a:ea typeface="+mn-ea"/>
                        </a:rPr>
                        <a:t>Ftim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119.777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ns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-4.4039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**</a:t>
                      </a:r>
                      <a:endParaRPr lang="en-US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0.020801</a:t>
                      </a:r>
                      <a:endParaRPr lang="en-US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ns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-2065.7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ns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326.656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**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6990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</a:rPr>
                        <a:t>FTemp</a:t>
                      </a:r>
                      <a:r>
                        <a:rPr lang="tr-TR" sz="1400" dirty="0" smtClean="0">
                          <a:effectLst/>
                        </a:rPr>
                        <a:t>*</a:t>
                      </a:r>
                      <a:r>
                        <a:rPr lang="en-US" sz="1400" dirty="0" err="1" smtClean="0">
                          <a:effectLst/>
                        </a:rPr>
                        <a:t>FTim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311.419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**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-0.8048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ns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0.031397</a:t>
                      </a:r>
                      <a:endParaRPr lang="en-US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ns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-330.8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ns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104.885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ns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26990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 err="1" smtClean="0">
                          <a:effectLst/>
                        </a:rPr>
                        <a:t>Regres</a:t>
                      </a:r>
                      <a:r>
                        <a:rPr lang="en-US" sz="1400" dirty="0" err="1" smtClean="0">
                          <a:effectLst/>
                        </a:rPr>
                        <a:t>sion</a:t>
                      </a:r>
                      <a:endParaRPr lang="en-US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***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***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***</a:t>
                      </a:r>
                      <a:endParaRPr lang="en-US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***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***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6990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R</a:t>
                      </a:r>
                      <a:r>
                        <a:rPr lang="tr-TR" sz="1400" baseline="30000">
                          <a:effectLst/>
                        </a:rPr>
                        <a:t>2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90.96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74.5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85.4</a:t>
                      </a:r>
                      <a:endParaRPr lang="en-US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82.9</a:t>
                      </a:r>
                      <a:endParaRPr lang="en-US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78.7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6990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R</a:t>
                      </a:r>
                      <a:r>
                        <a:rPr lang="tr-TR" sz="1400" baseline="30000">
                          <a:effectLst/>
                        </a:rPr>
                        <a:t>2</a:t>
                      </a:r>
                      <a:r>
                        <a:rPr lang="tr-TR" sz="1400" baseline="-25000">
                          <a:effectLst/>
                        </a:rPr>
                        <a:t>adj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87.55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65.2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80.1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76.6</a:t>
                      </a:r>
                      <a:endParaRPr lang="en-US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70.8</a:t>
                      </a:r>
                      <a:endParaRPr lang="en-US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6990"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Lack-of-fit</a:t>
                      </a:r>
                      <a:endParaRPr lang="en-US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ns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ns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ns</a:t>
                      </a:r>
                      <a:endParaRPr lang="en-US" sz="14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 baseline="30000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ns</a:t>
                      </a:r>
                      <a:endParaRPr lang="en-US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tr-TR" sz="1400" baseline="30000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ns</a:t>
                      </a:r>
                      <a:endParaRPr lang="en-US" sz="14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56632">
                <a:tc gridSpan="11"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*, p≤0.05; **, p≤0.01; ***,p≤0.001, </a:t>
                      </a:r>
                      <a:r>
                        <a:rPr lang="tr-TR" sz="1600" baseline="30000" dirty="0" err="1">
                          <a:effectLst/>
                        </a:rPr>
                        <a:t>ns</a:t>
                      </a:r>
                      <a:r>
                        <a:rPr lang="tr-TR" sz="1600" dirty="0">
                          <a:effectLst/>
                        </a:rPr>
                        <a:t>: </a:t>
                      </a:r>
                      <a:r>
                        <a:rPr lang="en-US" sz="1600" dirty="0" smtClean="0">
                          <a:effectLst/>
                        </a:rPr>
                        <a:t>statistically non-significant</a:t>
                      </a:r>
                      <a:endParaRPr lang="en-US" sz="2000" dirty="0">
                        <a:effectLst/>
                      </a:endParaRPr>
                    </a:p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WL</a:t>
                      </a:r>
                      <a:r>
                        <a:rPr lang="tr-TR" sz="1600" dirty="0" smtClean="0">
                          <a:effectLst/>
                        </a:rPr>
                        <a:t>: </a:t>
                      </a:r>
                      <a:r>
                        <a:rPr lang="en-US" sz="1600" dirty="0" smtClean="0">
                          <a:effectLst/>
                        </a:rPr>
                        <a:t>Weight loss</a:t>
                      </a:r>
                      <a:r>
                        <a:rPr lang="tr-TR" sz="1600" dirty="0" smtClean="0">
                          <a:effectLst/>
                        </a:rPr>
                        <a:t> (%),</a:t>
                      </a:r>
                      <a:r>
                        <a:rPr lang="en-US" sz="1600" baseline="0" dirty="0" smtClean="0">
                          <a:effectLst/>
                        </a:rPr>
                        <a:t> </a:t>
                      </a:r>
                      <a:r>
                        <a:rPr lang="en-US" sz="1600" baseline="0" dirty="0" err="1" smtClean="0">
                          <a:effectLst/>
                        </a:rPr>
                        <a:t>FTemp</a:t>
                      </a:r>
                      <a:r>
                        <a:rPr lang="tr-TR" sz="1600" dirty="0" smtClean="0">
                          <a:effectLst/>
                        </a:rPr>
                        <a:t>: </a:t>
                      </a:r>
                      <a:r>
                        <a:rPr lang="en-US" sz="1600" dirty="0" smtClean="0">
                          <a:effectLst/>
                        </a:rPr>
                        <a:t>Frying temperature</a:t>
                      </a:r>
                      <a:r>
                        <a:rPr lang="tr-TR" sz="1600" dirty="0" smtClean="0">
                          <a:effectLst/>
                        </a:rPr>
                        <a:t> </a:t>
                      </a:r>
                      <a:r>
                        <a:rPr lang="tr-TR" sz="1600" dirty="0">
                          <a:effectLst/>
                        </a:rPr>
                        <a:t>(</a:t>
                      </a:r>
                      <a:r>
                        <a:rPr lang="tr-TR" sz="1600" baseline="30000" dirty="0" err="1">
                          <a:effectLst/>
                        </a:rPr>
                        <a:t>o</a:t>
                      </a:r>
                      <a:r>
                        <a:rPr lang="tr-TR" sz="1600" dirty="0" err="1">
                          <a:effectLst/>
                        </a:rPr>
                        <a:t>C</a:t>
                      </a:r>
                      <a:r>
                        <a:rPr lang="tr-TR" sz="1600" dirty="0">
                          <a:effectLst/>
                        </a:rPr>
                        <a:t>), </a:t>
                      </a:r>
                      <a:r>
                        <a:rPr lang="en-US" sz="1600" dirty="0" err="1" smtClean="0">
                          <a:effectLst/>
                        </a:rPr>
                        <a:t>FTim</a:t>
                      </a:r>
                      <a:r>
                        <a:rPr lang="tr-TR" sz="1600" dirty="0" smtClean="0">
                          <a:effectLst/>
                        </a:rPr>
                        <a:t>: </a:t>
                      </a:r>
                      <a:r>
                        <a:rPr lang="en-US" sz="1600" dirty="0" smtClean="0">
                          <a:effectLst/>
                        </a:rPr>
                        <a:t>Frying time</a:t>
                      </a:r>
                      <a:r>
                        <a:rPr lang="tr-TR" sz="1600" dirty="0" smtClean="0">
                          <a:effectLst/>
                        </a:rPr>
                        <a:t> (</a:t>
                      </a:r>
                      <a:r>
                        <a:rPr lang="en-US" sz="1600" dirty="0" smtClean="0">
                          <a:effectLst/>
                        </a:rPr>
                        <a:t>sec</a:t>
                      </a:r>
                      <a:r>
                        <a:rPr lang="tr-TR" sz="1600" dirty="0" smtClean="0">
                          <a:effectLst/>
                        </a:rPr>
                        <a:t>)</a:t>
                      </a:r>
                      <a:endParaRPr lang="en-U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92941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22114"/>
          </a:xfrm>
        </p:spPr>
        <p:txBody>
          <a:bodyPr>
            <a:noAutofit/>
          </a:bodyPr>
          <a:lstStyle/>
          <a:p>
            <a:r>
              <a:rPr lang="en-US" sz="2800" dirty="0" smtClean="0"/>
              <a:t>Optimal process conditions for desired values of corresponding responses of dried in microwave oven and fried carrot slices</a:t>
            </a:r>
            <a:endParaRPr lang="en-US" sz="2800" dirty="0"/>
          </a:p>
        </p:txBody>
      </p:sp>
      <p:grpSp>
        <p:nvGrpSpPr>
          <p:cNvPr id="19" name="Grup 18"/>
          <p:cNvGrpSpPr/>
          <p:nvPr/>
        </p:nvGrpSpPr>
        <p:grpSpPr>
          <a:xfrm>
            <a:off x="2519700" y="1538217"/>
            <a:ext cx="4105453" cy="5000825"/>
            <a:chOff x="3130843" y="1596527"/>
            <a:chExt cx="3280943" cy="4288771"/>
          </a:xfrm>
        </p:grpSpPr>
        <p:grpSp>
          <p:nvGrpSpPr>
            <p:cNvPr id="3" name="Grup 2"/>
            <p:cNvGrpSpPr/>
            <p:nvPr/>
          </p:nvGrpSpPr>
          <p:grpSpPr>
            <a:xfrm>
              <a:off x="3131840" y="1596527"/>
              <a:ext cx="3279946" cy="4288771"/>
              <a:chOff x="3575602" y="1395129"/>
              <a:chExt cx="3279946" cy="4288771"/>
            </a:xfrm>
          </p:grpSpPr>
          <p:pic>
            <p:nvPicPr>
              <p:cNvPr id="11266" name="Picture 2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6772" b="85542"/>
              <a:stretch/>
            </p:blipFill>
            <p:spPr bwMode="auto">
              <a:xfrm>
                <a:off x="3575602" y="1395129"/>
                <a:ext cx="3275013" cy="7057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267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8645" r="56770"/>
              <a:stretch>
                <a:fillRect/>
              </a:stretch>
            </p:blipFill>
            <p:spPr bwMode="auto">
              <a:xfrm>
                <a:off x="3581158" y="2100912"/>
                <a:ext cx="3274390" cy="35829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2" name="Metin kutusu 21"/>
            <p:cNvSpPr txBox="1"/>
            <p:nvPr/>
          </p:nvSpPr>
          <p:spPr>
            <a:xfrm>
              <a:off x="3137396" y="2288402"/>
              <a:ext cx="1074564" cy="2616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 smtClean="0"/>
                <a:t>Cutting force</a:t>
              </a:r>
              <a:endParaRPr lang="en-US" sz="1100" dirty="0"/>
            </a:p>
          </p:txBody>
        </p:sp>
        <p:sp>
          <p:nvSpPr>
            <p:cNvPr id="23" name="Metin kutusu 22"/>
            <p:cNvSpPr txBox="1"/>
            <p:nvPr/>
          </p:nvSpPr>
          <p:spPr>
            <a:xfrm>
              <a:off x="3131840" y="2997754"/>
              <a:ext cx="1080120" cy="2616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 smtClean="0"/>
                <a:t>Chewiness</a:t>
              </a:r>
              <a:endParaRPr lang="en-US" sz="1100" dirty="0"/>
            </a:p>
          </p:txBody>
        </p:sp>
        <p:sp>
          <p:nvSpPr>
            <p:cNvPr id="24" name="Metin kutusu 23"/>
            <p:cNvSpPr txBox="1"/>
            <p:nvPr/>
          </p:nvSpPr>
          <p:spPr>
            <a:xfrm>
              <a:off x="3131840" y="3688829"/>
              <a:ext cx="1080120" cy="2616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 smtClean="0"/>
                <a:t>Cohesiveness</a:t>
              </a:r>
              <a:endParaRPr lang="en-US" sz="1100" dirty="0"/>
            </a:p>
          </p:txBody>
        </p:sp>
        <p:sp>
          <p:nvSpPr>
            <p:cNvPr id="25" name="Metin kutusu 24"/>
            <p:cNvSpPr txBox="1"/>
            <p:nvPr/>
          </p:nvSpPr>
          <p:spPr>
            <a:xfrm>
              <a:off x="3143004" y="4397851"/>
              <a:ext cx="1068956" cy="2616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 smtClean="0"/>
                <a:t>Elasticity</a:t>
              </a:r>
              <a:endParaRPr lang="en-US" sz="1100" dirty="0"/>
            </a:p>
          </p:txBody>
        </p:sp>
        <p:sp>
          <p:nvSpPr>
            <p:cNvPr id="26" name="Metin kutusu 25"/>
            <p:cNvSpPr txBox="1"/>
            <p:nvPr/>
          </p:nvSpPr>
          <p:spPr>
            <a:xfrm>
              <a:off x="3130843" y="5093078"/>
              <a:ext cx="1089995" cy="2616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 smtClean="0"/>
                <a:t>Hardness</a:t>
              </a:r>
              <a:endParaRPr lang="en-US" sz="1100" dirty="0"/>
            </a:p>
          </p:txBody>
        </p:sp>
        <p:sp>
          <p:nvSpPr>
            <p:cNvPr id="27" name="Metin kutusu 26"/>
            <p:cNvSpPr txBox="1"/>
            <p:nvPr/>
          </p:nvSpPr>
          <p:spPr>
            <a:xfrm>
              <a:off x="4211960" y="1598603"/>
              <a:ext cx="2199826" cy="24622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Weight Loss  Frying Temp   Frying Time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77232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Deep-Fat-Frying</a:t>
            </a:r>
          </a:p>
          <a:p>
            <a:r>
              <a:rPr lang="en-US" dirty="0" smtClean="0"/>
              <a:t>Aim</a:t>
            </a:r>
          </a:p>
          <a:p>
            <a:r>
              <a:rPr lang="en-US" dirty="0" smtClean="0"/>
              <a:t>What we did</a:t>
            </a:r>
          </a:p>
          <a:p>
            <a:r>
              <a:rPr lang="en-US" dirty="0" smtClean="0"/>
              <a:t>What we obtained</a:t>
            </a:r>
          </a:p>
          <a:p>
            <a:r>
              <a:rPr lang="en-US" sz="4000" b="1" dirty="0" smtClean="0"/>
              <a:t>Let’s Discuss it</a:t>
            </a:r>
          </a:p>
          <a:p>
            <a:r>
              <a:rPr lang="en-US" dirty="0" smtClean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4733180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322544" y="3212976"/>
            <a:ext cx="84969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0"/>
            <a:r>
              <a:rPr lang="en-US" sz="1200" dirty="0" smtClean="0"/>
              <a:t>Figure </a:t>
            </a:r>
            <a:r>
              <a:rPr lang="tr-TR" sz="1200" dirty="0" smtClean="0"/>
              <a:t>1</a:t>
            </a:r>
            <a:r>
              <a:rPr lang="tr-TR" sz="1200" dirty="0"/>
              <a:t>. </a:t>
            </a:r>
            <a:r>
              <a:rPr lang="en-US" sz="1200" dirty="0" smtClean="0"/>
              <a:t>Change of hardness of carrot slices conventionally predried and fried under effects of frying temperature and time</a:t>
            </a:r>
            <a:endParaRPr lang="en-US" sz="1200" dirty="0"/>
          </a:p>
        </p:txBody>
      </p:sp>
      <p:grpSp>
        <p:nvGrpSpPr>
          <p:cNvPr id="9" name="Grup 8"/>
          <p:cNvGrpSpPr/>
          <p:nvPr/>
        </p:nvGrpSpPr>
        <p:grpSpPr>
          <a:xfrm>
            <a:off x="1756340" y="10294"/>
            <a:ext cx="5570704" cy="3202682"/>
            <a:chOff x="-993" y="10294"/>
            <a:chExt cx="5570704" cy="3202682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61" t="22414" r="16945" b="23004"/>
            <a:stretch>
              <a:fillRect/>
            </a:stretch>
          </p:blipFill>
          <p:spPr bwMode="auto">
            <a:xfrm>
              <a:off x="-993" y="10294"/>
              <a:ext cx="5570704" cy="3202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Metin kutusu 4"/>
            <p:cNvSpPr txBox="1"/>
            <p:nvPr/>
          </p:nvSpPr>
          <p:spPr>
            <a:xfrm>
              <a:off x="3779913" y="621849"/>
              <a:ext cx="1789798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/>
                <a:t>Drying temperature, 55</a:t>
              </a:r>
              <a:r>
                <a:rPr lang="en-US" sz="1100" b="1" baseline="30000" dirty="0" smtClean="0"/>
                <a:t>o</a:t>
              </a:r>
              <a:r>
                <a:rPr lang="en-US" sz="1100" b="1" dirty="0" smtClean="0"/>
                <a:t>C</a:t>
              </a:r>
            </a:p>
            <a:p>
              <a:r>
                <a:rPr lang="en-US" sz="1100" b="1" dirty="0" smtClean="0"/>
                <a:t>Weight loss, 15%</a:t>
              </a:r>
              <a:endParaRPr lang="en-US" sz="1100" b="1" dirty="0"/>
            </a:p>
          </p:txBody>
        </p:sp>
        <p:sp>
          <p:nvSpPr>
            <p:cNvPr id="6" name="Metin kutusu 5"/>
            <p:cNvSpPr txBox="1"/>
            <p:nvPr/>
          </p:nvSpPr>
          <p:spPr>
            <a:xfrm>
              <a:off x="827583" y="847113"/>
              <a:ext cx="353943" cy="1529043"/>
            </a:xfrm>
            <a:prstGeom prst="rect">
              <a:avLst/>
            </a:prstGeom>
            <a:solidFill>
              <a:schemeClr val="bg1"/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sz="1100" b="1" dirty="0" smtClean="0"/>
                <a:t>hardness, g force</a:t>
              </a:r>
              <a:endParaRPr lang="en-US" sz="1100" b="1" dirty="0"/>
            </a:p>
          </p:txBody>
        </p:sp>
        <p:sp>
          <p:nvSpPr>
            <p:cNvPr id="7" name="Dikdörtgen 6"/>
            <p:cNvSpPr/>
            <p:nvPr/>
          </p:nvSpPr>
          <p:spPr>
            <a:xfrm>
              <a:off x="251520" y="1611635"/>
              <a:ext cx="576063" cy="3772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251520" y="2570572"/>
              <a:ext cx="1694650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/>
                <a:t>frying temperature, </a:t>
              </a:r>
              <a:r>
                <a:rPr lang="en-US" sz="1100" b="1" baseline="30000" dirty="0" err="1" smtClean="0"/>
                <a:t>o</a:t>
              </a:r>
              <a:r>
                <a:rPr lang="en-US" sz="1100" b="1" dirty="0" err="1" smtClean="0"/>
                <a:t>C</a:t>
              </a:r>
              <a:endParaRPr lang="en-US" sz="1100" b="1" dirty="0"/>
            </a:p>
            <a:p>
              <a:endParaRPr lang="en-US" sz="1100" b="1" dirty="0"/>
            </a:p>
          </p:txBody>
        </p:sp>
        <p:sp>
          <p:nvSpPr>
            <p:cNvPr id="10" name="Metin kutusu 9"/>
            <p:cNvSpPr txBox="1"/>
            <p:nvPr/>
          </p:nvSpPr>
          <p:spPr>
            <a:xfrm>
              <a:off x="3059832" y="2781174"/>
              <a:ext cx="1440160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100" b="1" dirty="0" smtClean="0"/>
                <a:t>frying time, sec</a:t>
              </a:r>
              <a:endParaRPr lang="en-US" sz="1100" b="1" dirty="0"/>
            </a:p>
            <a:p>
              <a:pPr algn="ctr"/>
              <a:endParaRPr lang="en-US" sz="1100" b="1" dirty="0"/>
            </a:p>
          </p:txBody>
        </p:sp>
      </p:grpSp>
      <p:grpSp>
        <p:nvGrpSpPr>
          <p:cNvPr id="11" name="Grup 10"/>
          <p:cNvGrpSpPr/>
          <p:nvPr/>
        </p:nvGrpSpPr>
        <p:grpSpPr>
          <a:xfrm>
            <a:off x="2127597" y="3506842"/>
            <a:ext cx="5458337" cy="3204000"/>
            <a:chOff x="2127597" y="3506842"/>
            <a:chExt cx="5458337" cy="3204000"/>
          </a:xfrm>
        </p:grpSpPr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40" t="21407" r="24803" b="13992"/>
            <a:stretch>
              <a:fillRect/>
            </a:stretch>
          </p:blipFill>
          <p:spPr bwMode="auto">
            <a:xfrm>
              <a:off x="2127597" y="3506842"/>
              <a:ext cx="5116439" cy="320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Metin kutusu 12"/>
            <p:cNvSpPr txBox="1"/>
            <p:nvPr/>
          </p:nvSpPr>
          <p:spPr>
            <a:xfrm>
              <a:off x="5796136" y="3861048"/>
              <a:ext cx="1789798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/>
                <a:t>Drying temperature, 55</a:t>
              </a:r>
              <a:r>
                <a:rPr lang="en-US" sz="1100" b="1" baseline="30000" dirty="0" smtClean="0"/>
                <a:t>o</a:t>
              </a:r>
              <a:r>
                <a:rPr lang="en-US" sz="1100" b="1" dirty="0" smtClean="0"/>
                <a:t>C</a:t>
              </a:r>
            </a:p>
            <a:p>
              <a:r>
                <a:rPr lang="en-US" sz="1100" b="1" dirty="0" smtClean="0"/>
                <a:t>Weight loss, 15%</a:t>
              </a:r>
              <a:endParaRPr lang="en-US" sz="1100" b="1" dirty="0"/>
            </a:p>
          </p:txBody>
        </p:sp>
        <p:sp>
          <p:nvSpPr>
            <p:cNvPr id="14" name="Metin kutusu 13"/>
            <p:cNvSpPr txBox="1"/>
            <p:nvPr/>
          </p:nvSpPr>
          <p:spPr>
            <a:xfrm>
              <a:off x="5146632" y="6279955"/>
              <a:ext cx="1694650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/>
                <a:t>frying temperature, </a:t>
              </a:r>
              <a:r>
                <a:rPr lang="en-US" sz="1100" b="1" baseline="30000" dirty="0" err="1" smtClean="0"/>
                <a:t>o</a:t>
              </a:r>
              <a:r>
                <a:rPr lang="en-US" sz="1100" b="1" dirty="0" err="1" smtClean="0"/>
                <a:t>C</a:t>
              </a:r>
              <a:endParaRPr lang="en-US" sz="1100" b="1" dirty="0"/>
            </a:p>
            <a:p>
              <a:endParaRPr lang="en-US" sz="1100" b="1" dirty="0"/>
            </a:p>
          </p:txBody>
        </p:sp>
        <p:sp>
          <p:nvSpPr>
            <p:cNvPr id="15" name="Metin kutusu 14"/>
            <p:cNvSpPr txBox="1"/>
            <p:nvPr/>
          </p:nvSpPr>
          <p:spPr>
            <a:xfrm>
              <a:off x="2218779" y="5949280"/>
              <a:ext cx="1440160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100" b="1" dirty="0" smtClean="0"/>
                <a:t>frying time, sec</a:t>
              </a:r>
              <a:endParaRPr lang="en-US" sz="1100" b="1" dirty="0"/>
            </a:p>
            <a:p>
              <a:pPr algn="ctr"/>
              <a:endParaRPr lang="en-US" sz="1100" b="1" dirty="0"/>
            </a:p>
          </p:txBody>
        </p:sp>
        <p:sp>
          <p:nvSpPr>
            <p:cNvPr id="16" name="Metin kutusu 15"/>
            <p:cNvSpPr txBox="1"/>
            <p:nvPr/>
          </p:nvSpPr>
          <p:spPr>
            <a:xfrm>
              <a:off x="2679206" y="4218489"/>
              <a:ext cx="353943" cy="1529043"/>
            </a:xfrm>
            <a:prstGeom prst="rect">
              <a:avLst/>
            </a:prstGeom>
            <a:solidFill>
              <a:schemeClr val="bg1"/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sz="1100" b="1" dirty="0" smtClean="0"/>
                <a:t>elasticity</a:t>
              </a:r>
              <a:endParaRPr lang="en-US" sz="1100" b="1" dirty="0"/>
            </a:p>
          </p:txBody>
        </p:sp>
        <p:sp>
          <p:nvSpPr>
            <p:cNvPr id="17" name="Dikdörtgen 16"/>
            <p:cNvSpPr/>
            <p:nvPr/>
          </p:nvSpPr>
          <p:spPr>
            <a:xfrm>
              <a:off x="2216033" y="4920239"/>
              <a:ext cx="576063" cy="3772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Metin kutusu 18"/>
          <p:cNvSpPr txBox="1"/>
          <p:nvPr/>
        </p:nvSpPr>
        <p:spPr>
          <a:xfrm>
            <a:off x="319577" y="6515685"/>
            <a:ext cx="84969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0"/>
            <a:r>
              <a:rPr lang="en-US" sz="1200" dirty="0" smtClean="0"/>
              <a:t>Figure 2</a:t>
            </a:r>
            <a:r>
              <a:rPr lang="tr-TR" sz="1200" dirty="0" smtClean="0"/>
              <a:t>. </a:t>
            </a:r>
            <a:r>
              <a:rPr lang="en-US" sz="1200" dirty="0" smtClean="0"/>
              <a:t>Change of elasticity of carrot slices conventionally predried and fried under effects of frying temperature and time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280534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323528" y="3198591"/>
            <a:ext cx="84969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0"/>
            <a:r>
              <a:rPr lang="en-US" sz="1200" dirty="0" smtClean="0"/>
              <a:t>Figure 3</a:t>
            </a:r>
            <a:r>
              <a:rPr lang="tr-TR" sz="1200" dirty="0" smtClean="0"/>
              <a:t>. </a:t>
            </a:r>
            <a:r>
              <a:rPr lang="en-US" sz="1200" dirty="0" smtClean="0"/>
              <a:t>Change of cohesiveness of carrot slices conventionally predried and fried under effects of frying temperature and time</a:t>
            </a:r>
            <a:endParaRPr lang="en-US" sz="1200" dirty="0"/>
          </a:p>
        </p:txBody>
      </p:sp>
      <p:grpSp>
        <p:nvGrpSpPr>
          <p:cNvPr id="5" name="Grup 4"/>
          <p:cNvGrpSpPr/>
          <p:nvPr/>
        </p:nvGrpSpPr>
        <p:grpSpPr>
          <a:xfrm>
            <a:off x="1646955" y="29684"/>
            <a:ext cx="5938979" cy="3204000"/>
            <a:chOff x="1646955" y="29684"/>
            <a:chExt cx="5938979" cy="3204000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01" t="22209" r="19063" b="17587"/>
            <a:stretch>
              <a:fillRect/>
            </a:stretch>
          </p:blipFill>
          <p:spPr bwMode="auto">
            <a:xfrm>
              <a:off x="1707324" y="29684"/>
              <a:ext cx="5727383" cy="320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Metin kutusu 9"/>
            <p:cNvSpPr txBox="1"/>
            <p:nvPr/>
          </p:nvSpPr>
          <p:spPr>
            <a:xfrm>
              <a:off x="5796136" y="188640"/>
              <a:ext cx="1789798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/>
                <a:t>Drying temperature, 55</a:t>
              </a:r>
              <a:r>
                <a:rPr lang="en-US" sz="1100" b="1" baseline="30000" dirty="0" smtClean="0"/>
                <a:t>o</a:t>
              </a:r>
              <a:r>
                <a:rPr lang="en-US" sz="1100" b="1" dirty="0" smtClean="0"/>
                <a:t>C</a:t>
              </a:r>
            </a:p>
            <a:p>
              <a:r>
                <a:rPr lang="en-US" sz="1100" b="1" dirty="0" smtClean="0"/>
                <a:t>Weight loss, 15%</a:t>
              </a:r>
              <a:endParaRPr lang="en-US" sz="1100" b="1" dirty="0"/>
            </a:p>
          </p:txBody>
        </p:sp>
        <p:sp>
          <p:nvSpPr>
            <p:cNvPr id="11" name="Metin kutusu 10"/>
            <p:cNvSpPr txBox="1"/>
            <p:nvPr/>
          </p:nvSpPr>
          <p:spPr>
            <a:xfrm>
              <a:off x="2214149" y="1008294"/>
              <a:ext cx="353943" cy="1529043"/>
            </a:xfrm>
            <a:prstGeom prst="rect">
              <a:avLst/>
            </a:prstGeom>
            <a:solidFill>
              <a:schemeClr val="bg1"/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sz="1100" b="1" dirty="0" smtClean="0"/>
                <a:t>cohesiveness</a:t>
              </a:r>
              <a:endParaRPr lang="en-US" sz="1100" b="1" dirty="0"/>
            </a:p>
          </p:txBody>
        </p:sp>
        <p:sp>
          <p:nvSpPr>
            <p:cNvPr id="12" name="Dikdörtgen 11"/>
            <p:cNvSpPr/>
            <p:nvPr/>
          </p:nvSpPr>
          <p:spPr>
            <a:xfrm>
              <a:off x="1646955" y="1631684"/>
              <a:ext cx="576063" cy="3772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Metin kutusu 12"/>
            <p:cNvSpPr txBox="1"/>
            <p:nvPr/>
          </p:nvSpPr>
          <p:spPr>
            <a:xfrm>
              <a:off x="5652120" y="2276872"/>
              <a:ext cx="1694650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/>
                <a:t>frying temperature, </a:t>
              </a:r>
              <a:r>
                <a:rPr lang="en-US" sz="1100" b="1" baseline="30000" dirty="0" err="1" smtClean="0"/>
                <a:t>o</a:t>
              </a:r>
              <a:r>
                <a:rPr lang="en-US" sz="1100" b="1" dirty="0" err="1" smtClean="0"/>
                <a:t>C</a:t>
              </a:r>
              <a:endParaRPr lang="en-US" sz="1100" b="1" dirty="0"/>
            </a:p>
          </p:txBody>
        </p:sp>
        <p:sp>
          <p:nvSpPr>
            <p:cNvPr id="14" name="Metin kutusu 13"/>
            <p:cNvSpPr txBox="1"/>
            <p:nvPr/>
          </p:nvSpPr>
          <p:spPr>
            <a:xfrm>
              <a:off x="2922035" y="2937574"/>
              <a:ext cx="1440160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100" b="1" dirty="0" smtClean="0"/>
                <a:t>frying time, sec</a:t>
              </a:r>
              <a:endParaRPr lang="en-US" sz="1100" b="1" dirty="0"/>
            </a:p>
          </p:txBody>
        </p:sp>
      </p:grpSp>
      <p:grpSp>
        <p:nvGrpSpPr>
          <p:cNvPr id="15" name="Grup 14"/>
          <p:cNvGrpSpPr/>
          <p:nvPr/>
        </p:nvGrpSpPr>
        <p:grpSpPr>
          <a:xfrm>
            <a:off x="1628550" y="3520731"/>
            <a:ext cx="5887043" cy="3204000"/>
            <a:chOff x="1547664" y="3645023"/>
            <a:chExt cx="5887043" cy="3204000"/>
          </a:xfrm>
        </p:grpSpPr>
        <p:pic>
          <p:nvPicPr>
            <p:cNvPr id="819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69" t="23802" r="22801" b="14983"/>
            <a:stretch>
              <a:fillRect/>
            </a:stretch>
          </p:blipFill>
          <p:spPr bwMode="auto">
            <a:xfrm>
              <a:off x="1614403" y="3645023"/>
              <a:ext cx="5664620" cy="320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Metin kutusu 15"/>
            <p:cNvSpPr txBox="1"/>
            <p:nvPr/>
          </p:nvSpPr>
          <p:spPr>
            <a:xfrm>
              <a:off x="5644909" y="3861048"/>
              <a:ext cx="1789798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/>
                <a:t>Drying temperature, 55</a:t>
              </a:r>
              <a:r>
                <a:rPr lang="en-US" sz="1100" b="1" baseline="30000" dirty="0" smtClean="0"/>
                <a:t>o</a:t>
              </a:r>
              <a:r>
                <a:rPr lang="en-US" sz="1100" b="1" dirty="0" smtClean="0"/>
                <a:t>C</a:t>
              </a:r>
            </a:p>
            <a:p>
              <a:r>
                <a:rPr lang="en-US" sz="1100" b="1" dirty="0" smtClean="0"/>
                <a:t>Weight loss, 15%</a:t>
              </a:r>
              <a:endParaRPr lang="en-US" sz="1100" b="1" dirty="0"/>
            </a:p>
          </p:txBody>
        </p:sp>
        <p:sp>
          <p:nvSpPr>
            <p:cNvPr id="19" name="Metin kutusu 18"/>
            <p:cNvSpPr txBox="1"/>
            <p:nvPr/>
          </p:nvSpPr>
          <p:spPr>
            <a:xfrm>
              <a:off x="5740057" y="6021288"/>
              <a:ext cx="1694650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/>
                <a:t>frying temperature, </a:t>
              </a:r>
              <a:r>
                <a:rPr lang="en-US" sz="1100" b="1" baseline="30000" dirty="0" err="1" smtClean="0"/>
                <a:t>o</a:t>
              </a:r>
              <a:r>
                <a:rPr lang="en-US" sz="1100" b="1" dirty="0" err="1" smtClean="0"/>
                <a:t>C</a:t>
              </a:r>
              <a:endParaRPr lang="en-US" sz="1100" b="1" dirty="0"/>
            </a:p>
          </p:txBody>
        </p:sp>
        <p:sp>
          <p:nvSpPr>
            <p:cNvPr id="20" name="Metin kutusu 19"/>
            <p:cNvSpPr txBox="1"/>
            <p:nvPr/>
          </p:nvSpPr>
          <p:spPr>
            <a:xfrm>
              <a:off x="2971040" y="6453336"/>
              <a:ext cx="1440160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100" b="1" dirty="0" smtClean="0"/>
                <a:t>frying time, sec</a:t>
              </a:r>
              <a:endParaRPr lang="en-US" sz="1100" b="1" dirty="0"/>
            </a:p>
          </p:txBody>
        </p:sp>
        <p:sp>
          <p:nvSpPr>
            <p:cNvPr id="21" name="Metin kutusu 20"/>
            <p:cNvSpPr txBox="1"/>
            <p:nvPr/>
          </p:nvSpPr>
          <p:spPr>
            <a:xfrm>
              <a:off x="2223018" y="4492245"/>
              <a:ext cx="353943" cy="1529043"/>
            </a:xfrm>
            <a:prstGeom prst="rect">
              <a:avLst/>
            </a:prstGeom>
            <a:solidFill>
              <a:schemeClr val="bg1"/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sz="1100" b="1" dirty="0" smtClean="0"/>
                <a:t>chewiness</a:t>
              </a:r>
              <a:endParaRPr lang="en-US" sz="1100" b="1" dirty="0"/>
            </a:p>
          </p:txBody>
        </p:sp>
        <p:sp>
          <p:nvSpPr>
            <p:cNvPr id="22" name="Dikdörtgen 21"/>
            <p:cNvSpPr/>
            <p:nvPr/>
          </p:nvSpPr>
          <p:spPr>
            <a:xfrm>
              <a:off x="1547664" y="5058420"/>
              <a:ext cx="735723" cy="3772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Metin kutusu 24"/>
          <p:cNvSpPr txBox="1"/>
          <p:nvPr/>
        </p:nvSpPr>
        <p:spPr>
          <a:xfrm>
            <a:off x="318586" y="6581776"/>
            <a:ext cx="84969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0"/>
            <a:r>
              <a:rPr lang="en-US" sz="1200" dirty="0" smtClean="0"/>
              <a:t>Figure 4</a:t>
            </a:r>
            <a:r>
              <a:rPr lang="tr-TR" sz="1200" dirty="0" smtClean="0"/>
              <a:t>. </a:t>
            </a:r>
            <a:r>
              <a:rPr lang="en-US" sz="1200" dirty="0" smtClean="0"/>
              <a:t>Change of chewiness of carrot slices conventionally predried and fried under effects of frying temperature and time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872848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 3"/>
          <p:cNvGrpSpPr/>
          <p:nvPr/>
        </p:nvGrpSpPr>
        <p:grpSpPr>
          <a:xfrm>
            <a:off x="1079120" y="432282"/>
            <a:ext cx="7381312" cy="3212742"/>
            <a:chOff x="1079120" y="432282"/>
            <a:chExt cx="7381312" cy="3212742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41" t="28784" r="22408" b="21204"/>
            <a:stretch>
              <a:fillRect/>
            </a:stretch>
          </p:blipFill>
          <p:spPr bwMode="auto">
            <a:xfrm>
              <a:off x="1079120" y="432282"/>
              <a:ext cx="6974103" cy="320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Metin kutusu 4"/>
            <p:cNvSpPr txBox="1"/>
            <p:nvPr/>
          </p:nvSpPr>
          <p:spPr>
            <a:xfrm>
              <a:off x="5940152" y="548680"/>
              <a:ext cx="2520280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/>
                <a:t>Drying temperature, 55</a:t>
              </a:r>
              <a:r>
                <a:rPr lang="en-US" sz="1600" b="1" baseline="30000" dirty="0" smtClean="0"/>
                <a:t>o</a:t>
              </a:r>
              <a:r>
                <a:rPr lang="en-US" sz="1600" b="1" dirty="0" smtClean="0"/>
                <a:t>C</a:t>
              </a:r>
            </a:p>
            <a:p>
              <a:r>
                <a:rPr lang="en-US" sz="1600" b="1" dirty="0" smtClean="0"/>
                <a:t>Weight loss, 15%</a:t>
              </a:r>
              <a:endParaRPr lang="en-US" sz="1600" b="1" dirty="0"/>
            </a:p>
          </p:txBody>
        </p:sp>
        <p:sp>
          <p:nvSpPr>
            <p:cNvPr id="6" name="Metin kutusu 5"/>
            <p:cNvSpPr txBox="1"/>
            <p:nvPr/>
          </p:nvSpPr>
          <p:spPr>
            <a:xfrm>
              <a:off x="1997034" y="1231114"/>
              <a:ext cx="677108" cy="1808364"/>
            </a:xfrm>
            <a:prstGeom prst="rect">
              <a:avLst/>
            </a:prstGeom>
            <a:solidFill>
              <a:schemeClr val="bg1"/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sz="1600" b="1" dirty="0"/>
                <a:t>c</a:t>
              </a:r>
              <a:r>
                <a:rPr lang="en-US" sz="1600" b="1" dirty="0" smtClean="0"/>
                <a:t>utting force, </a:t>
              </a:r>
            </a:p>
            <a:p>
              <a:pPr algn="ctr"/>
              <a:r>
                <a:rPr lang="en-US" sz="1600" b="1" dirty="0" smtClean="0"/>
                <a:t>g force</a:t>
              </a:r>
              <a:endParaRPr lang="en-US" sz="1600" b="1" dirty="0"/>
            </a:p>
          </p:txBody>
        </p:sp>
        <p:sp>
          <p:nvSpPr>
            <p:cNvPr id="7" name="Dikdörtgen 6"/>
            <p:cNvSpPr/>
            <p:nvPr/>
          </p:nvSpPr>
          <p:spPr>
            <a:xfrm>
              <a:off x="1101798" y="2132856"/>
              <a:ext cx="895236" cy="3772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5076056" y="3306470"/>
              <a:ext cx="2166459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/>
                <a:t>frying temperature, </a:t>
              </a:r>
              <a:r>
                <a:rPr lang="en-US" sz="1600" b="1" baseline="30000" dirty="0" err="1" smtClean="0"/>
                <a:t>o</a:t>
              </a:r>
              <a:r>
                <a:rPr lang="en-US" sz="1600" b="1" dirty="0" err="1" smtClean="0"/>
                <a:t>C</a:t>
              </a:r>
              <a:endParaRPr lang="en-US" sz="1600" b="1" dirty="0"/>
            </a:p>
          </p:txBody>
        </p:sp>
        <p:sp>
          <p:nvSpPr>
            <p:cNvPr id="9" name="Metin kutusu 8"/>
            <p:cNvSpPr txBox="1"/>
            <p:nvPr/>
          </p:nvSpPr>
          <p:spPr>
            <a:xfrm>
              <a:off x="1993926" y="3145599"/>
              <a:ext cx="1641969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b="1" dirty="0" smtClean="0"/>
                <a:t>frying time, sec</a:t>
              </a:r>
              <a:endParaRPr lang="en-US" sz="1600" b="1" dirty="0"/>
            </a:p>
          </p:txBody>
        </p:sp>
      </p:grpSp>
      <p:sp>
        <p:nvSpPr>
          <p:cNvPr id="11" name="Metin kutusu 10"/>
          <p:cNvSpPr txBox="1"/>
          <p:nvPr/>
        </p:nvSpPr>
        <p:spPr>
          <a:xfrm>
            <a:off x="467544" y="3645024"/>
            <a:ext cx="84969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0"/>
            <a:r>
              <a:rPr lang="en-US" sz="1200" dirty="0" smtClean="0"/>
              <a:t>Figure 5</a:t>
            </a:r>
            <a:r>
              <a:rPr lang="tr-TR" sz="1200" dirty="0" smtClean="0"/>
              <a:t>. </a:t>
            </a:r>
            <a:r>
              <a:rPr lang="en-US" sz="1200" dirty="0" smtClean="0"/>
              <a:t>Change of cutting force of carrot slices conventionally predried and fried under effects of frying temperature and time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406638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322544" y="3212976"/>
            <a:ext cx="84969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0"/>
            <a:r>
              <a:rPr lang="en-US" sz="1200" dirty="0" smtClean="0"/>
              <a:t>Figure 6</a:t>
            </a:r>
            <a:r>
              <a:rPr lang="tr-TR" sz="1200" dirty="0" smtClean="0"/>
              <a:t>. </a:t>
            </a:r>
            <a:r>
              <a:rPr lang="en-US" sz="1200" dirty="0" smtClean="0"/>
              <a:t>Change of hardness of carrot slices predried in a microwave and fried under effects of frying temperature and time</a:t>
            </a:r>
            <a:endParaRPr lang="en-US" sz="1200" dirty="0"/>
          </a:p>
        </p:txBody>
      </p:sp>
      <p:sp>
        <p:nvSpPr>
          <p:cNvPr id="19" name="Metin kutusu 18"/>
          <p:cNvSpPr txBox="1"/>
          <p:nvPr/>
        </p:nvSpPr>
        <p:spPr>
          <a:xfrm>
            <a:off x="319577" y="6515685"/>
            <a:ext cx="84969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0"/>
            <a:r>
              <a:rPr lang="en-US" sz="1200" dirty="0" smtClean="0"/>
              <a:t>Figure 7</a:t>
            </a:r>
            <a:r>
              <a:rPr lang="tr-TR" sz="1200" dirty="0" smtClean="0"/>
              <a:t>. </a:t>
            </a:r>
            <a:r>
              <a:rPr lang="en-US" sz="1200" dirty="0" smtClean="0"/>
              <a:t>Change of elasticity of carrot slices </a:t>
            </a:r>
            <a:r>
              <a:rPr lang="en-US" sz="1200" dirty="0"/>
              <a:t>predried in a microwave </a:t>
            </a:r>
            <a:r>
              <a:rPr lang="en-US" sz="1200" dirty="0" smtClean="0"/>
              <a:t>and fried under effects of frying temperature and time</a:t>
            </a:r>
            <a:endParaRPr lang="en-US" sz="1200" dirty="0"/>
          </a:p>
        </p:txBody>
      </p:sp>
      <p:grpSp>
        <p:nvGrpSpPr>
          <p:cNvPr id="3" name="Grup 2"/>
          <p:cNvGrpSpPr/>
          <p:nvPr/>
        </p:nvGrpSpPr>
        <p:grpSpPr>
          <a:xfrm>
            <a:off x="1497750" y="98876"/>
            <a:ext cx="6152838" cy="3060000"/>
            <a:chOff x="1488872" y="20942"/>
            <a:chExt cx="6152838" cy="3060000"/>
          </a:xfrm>
        </p:grpSpPr>
        <p:pic>
          <p:nvPicPr>
            <p:cNvPr id="1024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58" t="26302" r="21863" b="18820"/>
            <a:stretch>
              <a:fillRect/>
            </a:stretch>
          </p:blipFill>
          <p:spPr bwMode="auto">
            <a:xfrm>
              <a:off x="1488872" y="20942"/>
              <a:ext cx="6143960" cy="306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Metin kutusu 19"/>
            <p:cNvSpPr txBox="1"/>
            <p:nvPr/>
          </p:nvSpPr>
          <p:spPr>
            <a:xfrm>
              <a:off x="5851912" y="116632"/>
              <a:ext cx="1789798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/>
                <a:t>Weight loss, 15%</a:t>
              </a:r>
              <a:endParaRPr lang="en-US" sz="1100" b="1" dirty="0"/>
            </a:p>
          </p:txBody>
        </p:sp>
        <p:sp>
          <p:nvSpPr>
            <p:cNvPr id="21" name="Metin kutusu 20"/>
            <p:cNvSpPr txBox="1"/>
            <p:nvPr/>
          </p:nvSpPr>
          <p:spPr>
            <a:xfrm>
              <a:off x="2319215" y="803431"/>
              <a:ext cx="353943" cy="1529043"/>
            </a:xfrm>
            <a:prstGeom prst="rect">
              <a:avLst/>
            </a:prstGeom>
            <a:solidFill>
              <a:schemeClr val="bg1"/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sz="1100" b="1" dirty="0" smtClean="0"/>
                <a:t>hardness, g force</a:t>
              </a:r>
              <a:endParaRPr lang="en-US" sz="1100" b="1" dirty="0"/>
            </a:p>
          </p:txBody>
        </p:sp>
        <p:sp>
          <p:nvSpPr>
            <p:cNvPr id="23" name="Metin kutusu 22"/>
            <p:cNvSpPr txBox="1"/>
            <p:nvPr/>
          </p:nvSpPr>
          <p:spPr>
            <a:xfrm>
              <a:off x="2679206" y="2790940"/>
              <a:ext cx="1694650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/>
                <a:t>frying temperature, </a:t>
              </a:r>
              <a:r>
                <a:rPr lang="en-US" sz="1100" b="1" baseline="30000" dirty="0" err="1" smtClean="0"/>
                <a:t>o</a:t>
              </a:r>
              <a:r>
                <a:rPr lang="en-US" sz="1100" b="1" dirty="0" err="1" smtClean="0"/>
                <a:t>C</a:t>
              </a:r>
              <a:endParaRPr lang="en-US" sz="1100" b="1" dirty="0"/>
            </a:p>
          </p:txBody>
        </p:sp>
        <p:sp>
          <p:nvSpPr>
            <p:cNvPr id="24" name="Metin kutusu 23"/>
            <p:cNvSpPr txBox="1"/>
            <p:nvPr/>
          </p:nvSpPr>
          <p:spPr>
            <a:xfrm>
              <a:off x="5691357" y="2483517"/>
              <a:ext cx="1929646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100" b="1" dirty="0" smtClean="0"/>
                <a:t>frying time, sec</a:t>
              </a:r>
              <a:endParaRPr lang="en-US" sz="1100" b="1" dirty="0"/>
            </a:p>
          </p:txBody>
        </p:sp>
      </p:grpSp>
      <p:grpSp>
        <p:nvGrpSpPr>
          <p:cNvPr id="2" name="Grup 1"/>
          <p:cNvGrpSpPr/>
          <p:nvPr/>
        </p:nvGrpSpPr>
        <p:grpSpPr>
          <a:xfrm>
            <a:off x="1663279" y="3501008"/>
            <a:ext cx="5978431" cy="3060000"/>
            <a:chOff x="1663279" y="3501008"/>
            <a:chExt cx="5978431" cy="3060000"/>
          </a:xfrm>
        </p:grpSpPr>
        <p:pic>
          <p:nvPicPr>
            <p:cNvPr id="10243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49" t="26614" r="21423" b="17209"/>
            <a:stretch>
              <a:fillRect/>
            </a:stretch>
          </p:blipFill>
          <p:spPr bwMode="auto">
            <a:xfrm>
              <a:off x="1663279" y="3501008"/>
              <a:ext cx="5726062" cy="306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Metin kutusu 24"/>
            <p:cNvSpPr txBox="1"/>
            <p:nvPr/>
          </p:nvSpPr>
          <p:spPr>
            <a:xfrm>
              <a:off x="5851912" y="3631813"/>
              <a:ext cx="1789798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/>
                <a:t>Weight loss, 15%</a:t>
              </a:r>
              <a:endParaRPr lang="en-US" sz="1100" b="1" dirty="0"/>
            </a:p>
          </p:txBody>
        </p:sp>
        <p:sp>
          <p:nvSpPr>
            <p:cNvPr id="26" name="Metin kutusu 25"/>
            <p:cNvSpPr txBox="1"/>
            <p:nvPr/>
          </p:nvSpPr>
          <p:spPr>
            <a:xfrm>
              <a:off x="5691357" y="5877272"/>
              <a:ext cx="1694650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/>
                <a:t>frying temperature, </a:t>
              </a:r>
              <a:r>
                <a:rPr lang="en-US" sz="1100" b="1" baseline="30000" dirty="0" err="1" smtClean="0"/>
                <a:t>o</a:t>
              </a:r>
              <a:r>
                <a:rPr lang="en-US" sz="1100" b="1" dirty="0" err="1" smtClean="0"/>
                <a:t>C</a:t>
              </a:r>
              <a:endParaRPr lang="en-US" sz="1100" b="1" dirty="0"/>
            </a:p>
          </p:txBody>
        </p:sp>
        <p:sp>
          <p:nvSpPr>
            <p:cNvPr id="27" name="Metin kutusu 26"/>
            <p:cNvSpPr txBox="1"/>
            <p:nvPr/>
          </p:nvSpPr>
          <p:spPr>
            <a:xfrm>
              <a:off x="2086370" y="6229637"/>
              <a:ext cx="2125589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100" b="1" dirty="0" smtClean="0"/>
                <a:t>frying time, sec</a:t>
              </a:r>
              <a:endParaRPr lang="en-US" sz="1100" b="1" dirty="0"/>
            </a:p>
          </p:txBody>
        </p:sp>
        <p:sp>
          <p:nvSpPr>
            <p:cNvPr id="28" name="Metin kutusu 27"/>
            <p:cNvSpPr txBox="1"/>
            <p:nvPr/>
          </p:nvSpPr>
          <p:spPr>
            <a:xfrm>
              <a:off x="2215395" y="4218489"/>
              <a:ext cx="353943" cy="1529043"/>
            </a:xfrm>
            <a:prstGeom prst="rect">
              <a:avLst/>
            </a:prstGeom>
            <a:solidFill>
              <a:schemeClr val="bg1"/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sz="1100" b="1" dirty="0" smtClean="0"/>
                <a:t>elasticity</a:t>
              </a:r>
              <a:endParaRPr lang="en-US" sz="1100" b="1" dirty="0"/>
            </a:p>
          </p:txBody>
        </p:sp>
      </p:grpSp>
      <p:sp>
        <p:nvSpPr>
          <p:cNvPr id="29" name="Dikdörtgen 28"/>
          <p:cNvSpPr/>
          <p:nvPr/>
        </p:nvSpPr>
        <p:spPr>
          <a:xfrm>
            <a:off x="1684970" y="4642294"/>
            <a:ext cx="576063" cy="377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ikdörtgen 31"/>
          <p:cNvSpPr/>
          <p:nvPr/>
        </p:nvSpPr>
        <p:spPr>
          <a:xfrm>
            <a:off x="1542140" y="1225037"/>
            <a:ext cx="819546" cy="377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2688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323528" y="3198591"/>
            <a:ext cx="84969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0"/>
            <a:r>
              <a:rPr lang="en-US" sz="1200" dirty="0" smtClean="0"/>
              <a:t>Figure 8</a:t>
            </a:r>
            <a:r>
              <a:rPr lang="tr-TR" sz="1200" dirty="0" smtClean="0"/>
              <a:t>. </a:t>
            </a:r>
            <a:r>
              <a:rPr lang="en-US" sz="1200" dirty="0" smtClean="0"/>
              <a:t>Change of cohesiveness of carrot slices </a:t>
            </a:r>
            <a:r>
              <a:rPr lang="en-US" sz="1200" dirty="0"/>
              <a:t>predried in a microwave </a:t>
            </a:r>
            <a:r>
              <a:rPr lang="en-US" sz="1200" dirty="0" smtClean="0"/>
              <a:t>and fried under effects of frying temperature and time</a:t>
            </a:r>
            <a:endParaRPr lang="en-US" sz="1200" dirty="0"/>
          </a:p>
        </p:txBody>
      </p:sp>
      <p:sp>
        <p:nvSpPr>
          <p:cNvPr id="25" name="Metin kutusu 24"/>
          <p:cNvSpPr txBox="1"/>
          <p:nvPr/>
        </p:nvSpPr>
        <p:spPr>
          <a:xfrm>
            <a:off x="318586" y="6581776"/>
            <a:ext cx="84969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0"/>
            <a:r>
              <a:rPr lang="en-US" sz="1200" dirty="0" smtClean="0"/>
              <a:t>Figure 9</a:t>
            </a:r>
            <a:r>
              <a:rPr lang="tr-TR" sz="1200" dirty="0" smtClean="0"/>
              <a:t>. </a:t>
            </a:r>
            <a:r>
              <a:rPr lang="en-US" sz="1200" dirty="0" smtClean="0"/>
              <a:t>Change of chewiness of carrot slices </a:t>
            </a:r>
            <a:r>
              <a:rPr lang="en-US" sz="1200" dirty="0"/>
              <a:t>predried in a microwave </a:t>
            </a:r>
            <a:r>
              <a:rPr lang="en-US" sz="1200" dirty="0" smtClean="0"/>
              <a:t>and fried under effects of frying temperature and time</a:t>
            </a:r>
            <a:endParaRPr lang="en-US" sz="1200" dirty="0"/>
          </a:p>
        </p:txBody>
      </p:sp>
      <p:pic>
        <p:nvPicPr>
          <p:cNvPr id="1126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8" t="25000" r="19040" b="17865"/>
          <a:stretch>
            <a:fillRect/>
          </a:stretch>
        </p:blipFill>
        <p:spPr bwMode="auto">
          <a:xfrm>
            <a:off x="1665046" y="45608"/>
            <a:ext cx="5803876" cy="30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Metin kutusu 22"/>
          <p:cNvSpPr txBox="1"/>
          <p:nvPr/>
        </p:nvSpPr>
        <p:spPr>
          <a:xfrm>
            <a:off x="5940152" y="207605"/>
            <a:ext cx="1789798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Weight loss, 15%</a:t>
            </a:r>
            <a:endParaRPr lang="en-US" sz="1100" b="1" dirty="0"/>
          </a:p>
        </p:txBody>
      </p:sp>
      <p:sp>
        <p:nvSpPr>
          <p:cNvPr id="24" name="Metin kutusu 23"/>
          <p:cNvSpPr txBox="1"/>
          <p:nvPr/>
        </p:nvSpPr>
        <p:spPr>
          <a:xfrm>
            <a:off x="2126932" y="908720"/>
            <a:ext cx="353943" cy="1529043"/>
          </a:xfrm>
          <a:prstGeom prst="rect">
            <a:avLst/>
          </a:prstGeom>
          <a:solidFill>
            <a:schemeClr val="bg1"/>
          </a:solidFill>
        </p:spPr>
        <p:txBody>
          <a:bodyPr vert="vert270" wrap="square" rtlCol="0">
            <a:spAutoFit/>
          </a:bodyPr>
          <a:lstStyle/>
          <a:p>
            <a:pPr algn="ctr"/>
            <a:r>
              <a:rPr lang="en-US" sz="1100" b="1" dirty="0" smtClean="0"/>
              <a:t>cohesiveness</a:t>
            </a:r>
            <a:endParaRPr lang="en-US" sz="1100" b="1" dirty="0"/>
          </a:p>
        </p:txBody>
      </p:sp>
      <p:sp>
        <p:nvSpPr>
          <p:cNvPr id="26" name="Dikdörtgen 25"/>
          <p:cNvSpPr/>
          <p:nvPr/>
        </p:nvSpPr>
        <p:spPr>
          <a:xfrm>
            <a:off x="241445" y="3384507"/>
            <a:ext cx="576063" cy="377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Metin kutusu 26"/>
          <p:cNvSpPr txBox="1"/>
          <p:nvPr/>
        </p:nvSpPr>
        <p:spPr>
          <a:xfrm>
            <a:off x="5575865" y="2560458"/>
            <a:ext cx="169465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frying temperature, </a:t>
            </a:r>
            <a:r>
              <a:rPr lang="en-US" sz="1100" b="1" baseline="30000" dirty="0" err="1" smtClean="0"/>
              <a:t>o</a:t>
            </a:r>
            <a:r>
              <a:rPr lang="en-US" sz="1100" b="1" dirty="0" err="1" smtClean="0"/>
              <a:t>C</a:t>
            </a:r>
            <a:endParaRPr lang="en-US" sz="1100" b="1" dirty="0"/>
          </a:p>
        </p:txBody>
      </p:sp>
      <p:sp>
        <p:nvSpPr>
          <p:cNvPr id="28" name="Metin kutusu 27"/>
          <p:cNvSpPr txBox="1"/>
          <p:nvPr/>
        </p:nvSpPr>
        <p:spPr>
          <a:xfrm>
            <a:off x="2195736" y="2822068"/>
            <a:ext cx="144016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b="1" dirty="0" smtClean="0"/>
              <a:t>frying time, sec</a:t>
            </a:r>
            <a:endParaRPr lang="en-US" sz="1100" b="1" dirty="0"/>
          </a:p>
        </p:txBody>
      </p:sp>
      <p:sp>
        <p:nvSpPr>
          <p:cNvPr id="29" name="Dikdörtgen 28"/>
          <p:cNvSpPr/>
          <p:nvPr/>
        </p:nvSpPr>
        <p:spPr>
          <a:xfrm>
            <a:off x="1460013" y="1107579"/>
            <a:ext cx="735723" cy="377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1" t="28889" r="25972" b="21753"/>
          <a:stretch>
            <a:fillRect/>
          </a:stretch>
        </p:blipFill>
        <p:spPr bwMode="auto">
          <a:xfrm>
            <a:off x="1459986" y="3461205"/>
            <a:ext cx="6199480" cy="30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Metin kutusu 35"/>
          <p:cNvSpPr txBox="1"/>
          <p:nvPr/>
        </p:nvSpPr>
        <p:spPr>
          <a:xfrm>
            <a:off x="6139405" y="3630907"/>
            <a:ext cx="1789798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Weight loss, 15%</a:t>
            </a:r>
            <a:endParaRPr lang="en-US" sz="1100" b="1" dirty="0"/>
          </a:p>
        </p:txBody>
      </p:sp>
      <p:sp>
        <p:nvSpPr>
          <p:cNvPr id="37" name="Metin kutusu 36"/>
          <p:cNvSpPr txBox="1"/>
          <p:nvPr/>
        </p:nvSpPr>
        <p:spPr>
          <a:xfrm>
            <a:off x="5292080" y="6198239"/>
            <a:ext cx="169465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frying temperature, </a:t>
            </a:r>
            <a:r>
              <a:rPr lang="en-US" sz="1100" b="1" baseline="30000" dirty="0" err="1" smtClean="0"/>
              <a:t>o</a:t>
            </a:r>
            <a:r>
              <a:rPr lang="en-US" sz="1100" b="1" dirty="0" err="1" smtClean="0"/>
              <a:t>C</a:t>
            </a:r>
            <a:endParaRPr lang="en-US" sz="1100" b="1" dirty="0"/>
          </a:p>
        </p:txBody>
      </p:sp>
      <p:sp>
        <p:nvSpPr>
          <p:cNvPr id="38" name="Metin kutusu 37"/>
          <p:cNvSpPr txBox="1"/>
          <p:nvPr/>
        </p:nvSpPr>
        <p:spPr>
          <a:xfrm>
            <a:off x="1760794" y="6067434"/>
            <a:ext cx="1731085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b="1" dirty="0" smtClean="0"/>
              <a:t>frying time, sec</a:t>
            </a:r>
            <a:endParaRPr lang="en-US" sz="1100" b="1" dirty="0"/>
          </a:p>
        </p:txBody>
      </p:sp>
      <p:sp>
        <p:nvSpPr>
          <p:cNvPr id="39" name="Metin kutusu 38"/>
          <p:cNvSpPr txBox="1"/>
          <p:nvPr/>
        </p:nvSpPr>
        <p:spPr>
          <a:xfrm>
            <a:off x="2303904" y="4367953"/>
            <a:ext cx="353943" cy="1529043"/>
          </a:xfrm>
          <a:prstGeom prst="rect">
            <a:avLst/>
          </a:prstGeom>
          <a:solidFill>
            <a:schemeClr val="bg1"/>
          </a:solidFill>
        </p:spPr>
        <p:txBody>
          <a:bodyPr vert="vert270" wrap="square" rtlCol="0">
            <a:spAutoFit/>
          </a:bodyPr>
          <a:lstStyle/>
          <a:p>
            <a:pPr algn="ctr"/>
            <a:r>
              <a:rPr lang="en-US" sz="1100" b="1" dirty="0" smtClean="0"/>
              <a:t>chewiness</a:t>
            </a:r>
            <a:endParaRPr lang="en-US" sz="1100" b="1" dirty="0"/>
          </a:p>
        </p:txBody>
      </p:sp>
      <p:sp>
        <p:nvSpPr>
          <p:cNvPr id="40" name="Dikdörtgen 39"/>
          <p:cNvSpPr/>
          <p:nvPr/>
        </p:nvSpPr>
        <p:spPr>
          <a:xfrm>
            <a:off x="1460014" y="4934128"/>
            <a:ext cx="904260" cy="377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5831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etin kutusu 10"/>
          <p:cNvSpPr txBox="1"/>
          <p:nvPr/>
        </p:nvSpPr>
        <p:spPr>
          <a:xfrm>
            <a:off x="467544" y="3645024"/>
            <a:ext cx="84969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0"/>
            <a:r>
              <a:rPr lang="en-US" sz="1200" dirty="0" smtClean="0"/>
              <a:t>Figure 10</a:t>
            </a:r>
            <a:r>
              <a:rPr lang="tr-TR" sz="1200" dirty="0" smtClean="0"/>
              <a:t>. </a:t>
            </a:r>
            <a:r>
              <a:rPr lang="en-US" sz="1200" dirty="0" smtClean="0"/>
              <a:t>Change of cutting force of carrot slices </a:t>
            </a:r>
            <a:r>
              <a:rPr lang="en-US" sz="1200" dirty="0"/>
              <a:t>predried in a microwave </a:t>
            </a:r>
            <a:r>
              <a:rPr lang="en-US" sz="1200" dirty="0" smtClean="0"/>
              <a:t>and fried under effects of frying temperature and time</a:t>
            </a:r>
            <a:endParaRPr lang="en-US" sz="1200" dirty="0"/>
          </a:p>
        </p:txBody>
      </p:sp>
      <p:grpSp>
        <p:nvGrpSpPr>
          <p:cNvPr id="3" name="Grup 2"/>
          <p:cNvGrpSpPr/>
          <p:nvPr/>
        </p:nvGrpSpPr>
        <p:grpSpPr>
          <a:xfrm>
            <a:off x="993512" y="44624"/>
            <a:ext cx="7725167" cy="3204000"/>
            <a:chOff x="993512" y="44624"/>
            <a:chExt cx="7725167" cy="3204000"/>
          </a:xfrm>
        </p:grpSpPr>
        <p:pic>
          <p:nvPicPr>
            <p:cNvPr id="12290" name="Picture 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46" t="26633" r="21423" b="24670"/>
            <a:stretch>
              <a:fillRect/>
            </a:stretch>
          </p:blipFill>
          <p:spPr bwMode="auto">
            <a:xfrm>
              <a:off x="993512" y="44624"/>
              <a:ext cx="7166837" cy="320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Metin kutusu 17"/>
            <p:cNvSpPr txBox="1"/>
            <p:nvPr/>
          </p:nvSpPr>
          <p:spPr>
            <a:xfrm>
              <a:off x="6198399" y="44624"/>
              <a:ext cx="2520280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/>
                <a:t>Weight loss, 15%</a:t>
              </a:r>
              <a:endParaRPr lang="en-US" sz="1600" b="1" dirty="0"/>
            </a:p>
          </p:txBody>
        </p:sp>
        <p:sp>
          <p:nvSpPr>
            <p:cNvPr id="19" name="Metin kutusu 18"/>
            <p:cNvSpPr txBox="1"/>
            <p:nvPr/>
          </p:nvSpPr>
          <p:spPr>
            <a:xfrm>
              <a:off x="1878668" y="549956"/>
              <a:ext cx="677108" cy="1808364"/>
            </a:xfrm>
            <a:prstGeom prst="rect">
              <a:avLst/>
            </a:prstGeom>
            <a:solidFill>
              <a:schemeClr val="bg1"/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sz="1600" b="1" dirty="0"/>
                <a:t>c</a:t>
              </a:r>
              <a:r>
                <a:rPr lang="en-US" sz="1600" b="1" dirty="0" smtClean="0"/>
                <a:t>utting force, </a:t>
              </a:r>
            </a:p>
            <a:p>
              <a:pPr algn="ctr"/>
              <a:r>
                <a:rPr lang="en-US" sz="1600" b="1" dirty="0" smtClean="0"/>
                <a:t>g force</a:t>
              </a:r>
              <a:endParaRPr lang="en-US" sz="1600" b="1" dirty="0"/>
            </a:p>
          </p:txBody>
        </p:sp>
        <p:sp>
          <p:nvSpPr>
            <p:cNvPr id="20" name="Dikdörtgen 19"/>
            <p:cNvSpPr/>
            <p:nvPr/>
          </p:nvSpPr>
          <p:spPr>
            <a:xfrm>
              <a:off x="1079101" y="1076933"/>
              <a:ext cx="895236" cy="3772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Metin kutusu 20"/>
            <p:cNvSpPr txBox="1"/>
            <p:nvPr/>
          </p:nvSpPr>
          <p:spPr>
            <a:xfrm>
              <a:off x="5292080" y="2870201"/>
              <a:ext cx="2166459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/>
                <a:t>frying temperature, </a:t>
              </a:r>
              <a:r>
                <a:rPr lang="en-US" sz="1600" b="1" baseline="30000" dirty="0" err="1" smtClean="0"/>
                <a:t>o</a:t>
              </a:r>
              <a:r>
                <a:rPr lang="en-US" sz="1600" b="1" dirty="0" err="1" smtClean="0"/>
                <a:t>C</a:t>
              </a:r>
              <a:endParaRPr lang="en-US" sz="1600" b="1" dirty="0"/>
            </a:p>
          </p:txBody>
        </p:sp>
        <p:sp>
          <p:nvSpPr>
            <p:cNvPr id="22" name="Metin kutusu 21"/>
            <p:cNvSpPr txBox="1"/>
            <p:nvPr/>
          </p:nvSpPr>
          <p:spPr>
            <a:xfrm>
              <a:off x="2051720" y="2910070"/>
              <a:ext cx="1641969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b="1" dirty="0" smtClean="0"/>
                <a:t>frying time, sec</a:t>
              </a:r>
              <a:endParaRPr lang="en-US" sz="1600" b="1" dirty="0"/>
            </a:p>
          </p:txBody>
        </p:sp>
        <p:sp>
          <p:nvSpPr>
            <p:cNvPr id="2" name="Dikdörtgen 1"/>
            <p:cNvSpPr/>
            <p:nvPr/>
          </p:nvSpPr>
          <p:spPr>
            <a:xfrm>
              <a:off x="2420638" y="1147591"/>
              <a:ext cx="504056" cy="1534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964387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Deep-Fat-Frying</a:t>
            </a:r>
          </a:p>
          <a:p>
            <a:r>
              <a:rPr lang="en-US" dirty="0" smtClean="0"/>
              <a:t>Aim</a:t>
            </a:r>
          </a:p>
          <a:p>
            <a:r>
              <a:rPr lang="en-US" dirty="0" smtClean="0"/>
              <a:t>What we did</a:t>
            </a:r>
          </a:p>
          <a:p>
            <a:r>
              <a:rPr lang="en-US" dirty="0" smtClean="0"/>
              <a:t>What we obtained</a:t>
            </a:r>
          </a:p>
          <a:p>
            <a:r>
              <a:rPr lang="en-US" dirty="0" smtClean="0"/>
              <a:t>Let’s Discuss it</a:t>
            </a:r>
          </a:p>
          <a:p>
            <a:r>
              <a:rPr lang="en-US" sz="4000" b="1" dirty="0" smtClean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4183950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58824" y="127173"/>
            <a:ext cx="8877672" cy="65421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It could be suggested that</a:t>
            </a:r>
          </a:p>
          <a:p>
            <a:pPr lvl="1"/>
            <a:r>
              <a:rPr lang="en-US" dirty="0" smtClean="0"/>
              <a:t>Partial drying before frying is important pretreatment in terms of food characteristics.</a:t>
            </a:r>
          </a:p>
          <a:p>
            <a:pPr lvl="1"/>
            <a:r>
              <a:rPr lang="en-US" dirty="0" smtClean="0"/>
              <a:t>Texture is one of them and mainly affected by frying conditions and partially </a:t>
            </a:r>
            <a:r>
              <a:rPr lang="en-US" dirty="0" err="1" smtClean="0"/>
              <a:t>predrying</a:t>
            </a:r>
            <a:r>
              <a:rPr lang="en-US" dirty="0" smtClean="0"/>
              <a:t> ones.</a:t>
            </a:r>
          </a:p>
          <a:p>
            <a:pPr lvl="1"/>
            <a:r>
              <a:rPr lang="en-US" dirty="0" smtClean="0"/>
              <a:t>Weight loss is the main factor affecting textural properties of carrot slices during </a:t>
            </a:r>
            <a:r>
              <a:rPr lang="en-US" dirty="0" err="1" smtClean="0"/>
              <a:t>predrying</a:t>
            </a:r>
            <a:r>
              <a:rPr lang="en-US" dirty="0" smtClean="0"/>
              <a:t> carried according to both drying method in case of the range of parameters studied.</a:t>
            </a:r>
          </a:p>
          <a:p>
            <a:pPr lvl="1"/>
            <a:r>
              <a:rPr lang="en-US" dirty="0" smtClean="0"/>
              <a:t>Studied parameters ranges were not severe to modify textural properties of carrot slices, but its partial effects on moisture content directly affects further frying process, so indirectly textural properties.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945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1143000"/>
          </a:xfrm>
        </p:spPr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996952"/>
            <a:ext cx="8229600" cy="190080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Current study was financially supported by TUBITAK (Project No: 113R015).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0089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2996952"/>
            <a:ext cx="8229600" cy="1180728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Thank </a:t>
            </a:r>
            <a:r>
              <a:rPr lang="en-US" dirty="0" smtClean="0"/>
              <a:t>you for your </a:t>
            </a:r>
            <a:r>
              <a:rPr lang="en-US" dirty="0" smtClean="0"/>
              <a:t>attentions</a:t>
            </a:r>
            <a:r>
              <a:rPr lang="en-US" dirty="0" smtClean="0"/>
              <a:t>…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35105545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Saddle.thmx</Template>
  <TotalTime>890</TotalTime>
  <Words>2825</Words>
  <Application>Microsoft Macintosh PowerPoint</Application>
  <PresentationFormat>On-screen Show (4:3)</PresentationFormat>
  <Paragraphs>1178</Paragraphs>
  <Slides>40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2" baseType="lpstr">
      <vt:lpstr>Ofis Teması</vt:lpstr>
      <vt:lpstr>Denklem</vt:lpstr>
      <vt:lpstr>  Optimization of textural properties of predried and deep-fat-fried carrot slices as a function of process conditions </vt:lpstr>
      <vt:lpstr>Outline</vt:lpstr>
      <vt:lpstr>Deep-Fat-Frying</vt:lpstr>
      <vt:lpstr>Deep-Fat-Frying</vt:lpstr>
      <vt:lpstr>Deep-Fat-Frying</vt:lpstr>
      <vt:lpstr>Deep-Fat-Frying</vt:lpstr>
      <vt:lpstr>Deep-Fat-Frying</vt:lpstr>
      <vt:lpstr>Deep-Fat-Frying</vt:lpstr>
      <vt:lpstr>Deep-Fat-Frying</vt:lpstr>
      <vt:lpstr>Deep-Fat-Frying</vt:lpstr>
      <vt:lpstr>Outline</vt:lpstr>
      <vt:lpstr>Aim of the study</vt:lpstr>
      <vt:lpstr>Outline</vt:lpstr>
      <vt:lpstr>Material &amp; Methods</vt:lpstr>
      <vt:lpstr>How was carrot slice predried and fried?</vt:lpstr>
      <vt:lpstr>Experimental Design</vt:lpstr>
      <vt:lpstr>Coded &amp; Real Values of Independent Variables of Conventionally Predrying &amp; Deep-Fat-Frying</vt:lpstr>
      <vt:lpstr>Experimental Design of Conventional Predrying &amp; Deep-Fat-Frying</vt:lpstr>
      <vt:lpstr>Coded &amp; Real Values of Independent Variables of Predrying Using Microwave oven &amp; Deep-Fat-Frying</vt:lpstr>
      <vt:lpstr>Experimental Design of Microwave Predrying &amp; Deep-Fat-Frying</vt:lpstr>
      <vt:lpstr>Textural Properties</vt:lpstr>
      <vt:lpstr>Optimization</vt:lpstr>
      <vt:lpstr>Outline</vt:lpstr>
      <vt:lpstr>Textural properties measured for conventionally predried and fried carrot slices</vt:lpstr>
      <vt:lpstr>Developed models and corresponding performance parameters of conventionally predried and fried carrot slice’s textural properties</vt:lpstr>
      <vt:lpstr>Optimal process conditions for desired values of corresponding responses of conventionally dried and fried carrot slices</vt:lpstr>
      <vt:lpstr>Textural properties measured for predried in microwave oven and fried carrot slices</vt:lpstr>
      <vt:lpstr>Developed models and corresponding performance parameters of predried in microwave oven and fried carrot slice’s textural properties</vt:lpstr>
      <vt:lpstr>Optimal process conditions for desired values of corresponding responses of dried in microwave oven and fried carrot slices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Outline</vt:lpstr>
      <vt:lpstr>PowerPoint Presentation</vt:lpstr>
      <vt:lpstr>Acknowledgements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Optimization of textural properties of predried and deep-fat-fried carrot slices as a function of process conditions </dc:title>
  <dc:creator>EK</dc:creator>
  <cp:lastModifiedBy>Erdogan Kucukoner</cp:lastModifiedBy>
  <cp:revision>32</cp:revision>
  <dcterms:created xsi:type="dcterms:W3CDTF">2015-05-23T08:51:23Z</dcterms:created>
  <dcterms:modified xsi:type="dcterms:W3CDTF">2015-06-16T20:55:49Z</dcterms:modified>
</cp:coreProperties>
</file>