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80" r:id="rId19"/>
    <p:sldId id="281" r:id="rId20"/>
    <p:sldId id="265" r:id="rId21"/>
    <p:sldId id="267" r:id="rId22"/>
    <p:sldId id="282" r:id="rId23"/>
    <p:sldId id="264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-258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-TextureFore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796303"/>
            <a:ext cx="7086600" cy="1847850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66565"/>
            <a:ext cx="7086600" cy="1752600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423" y="6221506"/>
            <a:ext cx="2743200" cy="365125"/>
          </a:xfrm>
        </p:spPr>
        <p:txBody>
          <a:bodyPr/>
          <a:lstStyle/>
          <a:p>
            <a:fld id="{C0AF837D-CCB6-0B4E-92EF-D090AE14E537}" type="datetimeFigureOut">
              <a:rPr lang="en-US" smtClean="0"/>
              <a:t>10/09/16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95400" y="6221506"/>
            <a:ext cx="2743200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837D-CCB6-0B4E-92EF-D090AE14E537}" type="datetimeFigureOut">
              <a:rPr lang="en-US" smtClean="0"/>
              <a:t>10/09/16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4E75-2228-8C43-B02C-E2E1250821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792224"/>
            <a:ext cx="7086600" cy="1847088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666744"/>
            <a:ext cx="7086600" cy="1755648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837D-CCB6-0B4E-92EF-D090AE14E537}" type="datetimeFigureOut">
              <a:rPr lang="en-US" smtClean="0"/>
              <a:t>10/09/16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4E75-2228-8C43-B02C-E2E1250821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2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36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837D-CCB6-0B4E-92EF-D090AE14E537}" type="datetimeFigureOut">
              <a:rPr lang="en-US" smtClean="0"/>
              <a:t>10/09/16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4E75-2228-8C43-B02C-E2E1250821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024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2363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2363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837D-CCB6-0B4E-92EF-D090AE14E537}" type="datetimeFigureOut">
              <a:rPr lang="en-US" smtClean="0"/>
              <a:t>10/09/16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4E75-2228-8C43-B02C-E2E1250821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837D-CCB6-0B4E-92EF-D090AE14E537}" type="datetimeFigureOut">
              <a:rPr lang="en-US" smtClean="0"/>
              <a:t>10/09/16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4E75-2228-8C43-B02C-E2E1250821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837D-CCB6-0B4E-92EF-D090AE14E537}" type="datetimeFigureOut">
              <a:rPr lang="en-US" smtClean="0"/>
              <a:t>10/09/16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4E75-2228-8C43-B02C-E2E1250821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29" y="381000"/>
            <a:ext cx="3429000" cy="1649506"/>
          </a:xfrm>
        </p:spPr>
        <p:txBody>
          <a:bodyPr anchor="b"/>
          <a:lstStyle>
            <a:lvl1pPr algn="ctr">
              <a:lnSpc>
                <a:spcPct val="100000"/>
              </a:lnSpc>
              <a:defRPr sz="3600" b="1"/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8" y="381000"/>
            <a:ext cx="3429000" cy="57451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4729" y="2057401"/>
            <a:ext cx="3429000" cy="3657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837D-CCB6-0B4E-92EF-D090AE14E537}" type="datetimeFigureOut">
              <a:rPr lang="en-US" smtClean="0"/>
              <a:t>10/09/16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4E75-2228-8C43-B02C-E2E1250821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363" y="739588"/>
            <a:ext cx="3429000" cy="129038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88136" y="779929"/>
            <a:ext cx="3429000" cy="4935071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2057400"/>
            <a:ext cx="342900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837D-CCB6-0B4E-92EF-D090AE14E537}" type="datetimeFigureOut">
              <a:rPr lang="en-US" smtClean="0"/>
              <a:t>10/09/16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4E75-2228-8C43-B02C-E2E1250821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5" y="3765177"/>
            <a:ext cx="7272338" cy="1098176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8013" y="777240"/>
            <a:ext cx="4294363" cy="2866913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x-none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9025" y="4867836"/>
            <a:ext cx="7272338" cy="126402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837D-CCB6-0B4E-92EF-D090AE14E537}" type="datetimeFigureOut">
              <a:rPr lang="en-US" smtClean="0"/>
              <a:t>10/09/16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4E75-2228-8C43-B02C-E2E1250821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837D-CCB6-0B4E-92EF-D090AE14E537}" type="datetimeFigureOut">
              <a:rPr lang="en-US" smtClean="0"/>
              <a:t>10/09/16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4E75-2228-8C43-B02C-E2E1250821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6588" y="609600"/>
            <a:ext cx="1524000" cy="5516563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24" y="609600"/>
            <a:ext cx="5921376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F837D-CCB6-0B4E-92EF-D090AE14E537}" type="datetimeFigureOut">
              <a:rPr lang="en-US" smtClean="0"/>
              <a:t>10/09/16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24E75-2228-8C43-B02C-E2E1250821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x-none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801906"/>
            <a:ext cx="7272339" cy="4324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02187" y="6356350"/>
            <a:ext cx="24294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0AF837D-CCB6-0B4E-92EF-D090AE14E537}" type="datetimeFigureOut">
              <a:rPr lang="en-US" smtClean="0"/>
              <a:t>10/09/16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20393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D724E75-2228-8C43-B02C-E2E12508214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defTabSz="914400" rtl="0" eaLnBrk="1" latinLnBrk="0" hangingPunct="1">
        <a:lnSpc>
          <a:spcPts val="5200"/>
        </a:lnSpc>
        <a:spcBef>
          <a:spcPct val="0"/>
        </a:spcBef>
        <a:buNone/>
        <a:defRPr sz="48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" pitchFamily="2" charset="2"/>
        <a:buChar char="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" pitchFamily="2" charset="2"/>
        <a:buChar char="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6321" y="291126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Health Promotion and Life Course Dynamics: Transitions of Brazilian Elderly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62500"/>
            <a:ext cx="6400800" cy="1752600"/>
          </a:xfrm>
        </p:spPr>
        <p:txBody>
          <a:bodyPr>
            <a:normAutofit/>
          </a:bodyPr>
          <a:lstStyle/>
          <a:p>
            <a:r>
              <a:rPr lang="en-US" b="1" dirty="0" smtClean="0"/>
              <a:t>Dr. Celia Caldas</a:t>
            </a:r>
          </a:p>
          <a:p>
            <a:r>
              <a:rPr lang="en-US" b="1" dirty="0" smtClean="0"/>
              <a:t>Associate Professor</a:t>
            </a:r>
          </a:p>
          <a:p>
            <a:r>
              <a:rPr lang="en-US" b="1" dirty="0" smtClean="0"/>
              <a:t>Rio de Janeiro State University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2755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400" y="1295400"/>
            <a:ext cx="6794500" cy="42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791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5703" y="344381"/>
            <a:ext cx="7879232" cy="6124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Introduction</a:t>
            </a:r>
          </a:p>
          <a:p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Growing old is a life span transition. Retirement is a social and cultural transition. Both transitions may make older persons vulnerable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Transition </a:t>
            </a:r>
            <a:r>
              <a:rPr lang="en-US" sz="2400" dirty="0"/>
              <a:t>into old age seems to be about habitation; to take care of oneself and live independently as long as possible </a:t>
            </a:r>
            <a:endParaRPr lang="en-US" sz="2400" dirty="0" smtClean="0"/>
          </a:p>
          <a:p>
            <a:pPr marL="342900" indent="-342900">
              <a:buFont typeface="Arial"/>
              <a:buChar char="•"/>
            </a:pPr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Understanding </a:t>
            </a:r>
            <a:r>
              <a:rPr lang="en-US" sz="2400" dirty="0"/>
              <a:t>life transitions is important to help people to achieve their developmental needs</a:t>
            </a:r>
            <a:r>
              <a:rPr lang="en-US" sz="2400" dirty="0" smtClean="0"/>
              <a:t>.</a:t>
            </a:r>
          </a:p>
          <a:p>
            <a:pPr marL="342900" indent="-342900">
              <a:buFont typeface="Arial"/>
              <a:buChar char="•"/>
            </a:pPr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 </a:t>
            </a:r>
            <a:r>
              <a:rPr lang="en-US" sz="2400" dirty="0"/>
              <a:t>In examining transition experience, it may be useful for Health Promotion professionals to consider a client’s ability to deal with change and differences. </a:t>
            </a:r>
          </a:p>
        </p:txBody>
      </p:sp>
    </p:spTree>
    <p:extLst>
      <p:ext uri="{BB962C8B-B14F-4D97-AF65-F5344CB8AC3E}">
        <p14:creationId xmlns:p14="http://schemas.microsoft.com/office/powerpoint/2010/main" val="3345715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9024" y="2506132"/>
            <a:ext cx="7272339" cy="4324257"/>
          </a:xfrm>
        </p:spPr>
        <p:txBody>
          <a:bodyPr/>
          <a:lstStyle/>
          <a:p>
            <a:r>
              <a:rPr lang="en-US" sz="3600" baseline="30000" dirty="0"/>
              <a:t>The aim of this study is to identify and describe the patterns of responses to life transitions of Brazilian retired older </a:t>
            </a:r>
            <a:r>
              <a:rPr lang="en-US" sz="3600" baseline="30000" dirty="0" smtClean="0"/>
              <a:t>adults</a:t>
            </a:r>
            <a:r>
              <a:rPr lang="en-US" sz="3600" baseline="30000" dirty="0"/>
              <a:t>, eliciting their experiences of growing old. </a:t>
            </a:r>
            <a:endParaRPr lang="en-US" sz="3600" baseline="30000" dirty="0" smtClean="0"/>
          </a:p>
          <a:p>
            <a:pPr marL="0" indent="0">
              <a:buNone/>
            </a:pPr>
            <a:endParaRPr lang="en-US" sz="3600" baseline="30000" dirty="0"/>
          </a:p>
          <a:p>
            <a:pPr marL="0" indent="0">
              <a:buNone/>
            </a:pPr>
            <a:r>
              <a:rPr lang="en-US" sz="3600" baseline="30000" dirty="0" smtClean="0"/>
              <a:t>The </a:t>
            </a:r>
            <a:r>
              <a:rPr lang="en-US" sz="3600" baseline="30000" dirty="0"/>
              <a:t>study spanned the </a:t>
            </a:r>
            <a:r>
              <a:rPr lang="en-US" sz="3600" baseline="30000" dirty="0" smtClean="0"/>
              <a:t>period </a:t>
            </a:r>
            <a:r>
              <a:rPr lang="en-US" sz="3600" baseline="30000" dirty="0"/>
              <a:t>between the working life, retirement and old age.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554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Transitions Theory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Afaf</a:t>
            </a:r>
            <a:r>
              <a:rPr lang="en-US" dirty="0" smtClean="0"/>
              <a:t> </a:t>
            </a:r>
            <a:r>
              <a:rPr lang="en-US" dirty="0" err="1" smtClean="0"/>
              <a:t>Meleis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9024" y="1995620"/>
            <a:ext cx="7272339" cy="4324257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Meleis</a:t>
            </a:r>
            <a:r>
              <a:rPr lang="en-US" dirty="0" smtClean="0"/>
              <a:t> </a:t>
            </a:r>
            <a:r>
              <a:rPr lang="en-US" dirty="0"/>
              <a:t>defined the goal of healthy transitions as mastering behaviors, sentiments, cues, and symbols associated with new roles.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components of this theoretical framework are: types and patterns of transitions; properties of transition experiences; transition conditions: facilitators and inhibitors; patterns of response (process </a:t>
            </a:r>
            <a:r>
              <a:rPr lang="en-US" dirty="0" smtClean="0"/>
              <a:t>indicators </a:t>
            </a:r>
            <a:r>
              <a:rPr lang="en-US" dirty="0"/>
              <a:t>and outcome indicators) and therapeutics. </a:t>
            </a:r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his </a:t>
            </a:r>
            <a:r>
              <a:rPr lang="en-US" dirty="0"/>
              <a:t>study </a:t>
            </a:r>
            <a:r>
              <a:rPr lang="en-US" dirty="0" smtClean="0"/>
              <a:t>analyzed </a:t>
            </a:r>
            <a:r>
              <a:rPr lang="en-US" dirty="0"/>
              <a:t>each component, and the component “</a:t>
            </a:r>
            <a:r>
              <a:rPr lang="en-US" dirty="0" smtClean="0"/>
              <a:t>patterns </a:t>
            </a:r>
            <a:r>
              <a:rPr lang="en-US" dirty="0"/>
              <a:t>of response” emerged as an important result. </a:t>
            </a:r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research question posed was: What were the patterns of responses to the transitions?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221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444500"/>
            <a:ext cx="8178800" cy="595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23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-10625"/>
            <a:ext cx="7272339" cy="1339009"/>
          </a:xfrm>
        </p:spPr>
        <p:txBody>
          <a:bodyPr/>
          <a:lstStyle/>
          <a:p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9024" y="1328384"/>
            <a:ext cx="7272339" cy="4324257"/>
          </a:xfrm>
        </p:spPr>
        <p:txBody>
          <a:bodyPr>
            <a:noAutofit/>
          </a:bodyPr>
          <a:lstStyle/>
          <a:p>
            <a:r>
              <a:rPr lang="en-US" sz="2800" dirty="0" smtClean="0"/>
              <a:t>Qualitative Study using </a:t>
            </a:r>
            <a:r>
              <a:rPr lang="en-US" sz="2800" dirty="0"/>
              <a:t>narrative </a:t>
            </a:r>
            <a:r>
              <a:rPr lang="en-US" sz="2800" dirty="0" smtClean="0"/>
              <a:t>research Method and the </a:t>
            </a:r>
            <a:r>
              <a:rPr lang="en-US" sz="2800" dirty="0"/>
              <a:t>framework of </a:t>
            </a:r>
            <a:r>
              <a:rPr lang="en-US" sz="2800" dirty="0" smtClean="0"/>
              <a:t>Transition Theory to </a:t>
            </a:r>
            <a:r>
              <a:rPr lang="en-US" sz="2800" dirty="0"/>
              <a:t>guide the analysis</a:t>
            </a:r>
            <a:endParaRPr lang="en-US" sz="2800" dirty="0" smtClean="0"/>
          </a:p>
          <a:p>
            <a:r>
              <a:rPr lang="en-US" sz="2800" dirty="0" smtClean="0"/>
              <a:t>Eleven </a:t>
            </a:r>
            <a:r>
              <a:rPr lang="en-US" sz="2800" dirty="0"/>
              <a:t>autonomous and independent persons, 64 - 82 years old, who were </a:t>
            </a:r>
            <a:r>
              <a:rPr lang="en-US" sz="2800" dirty="0" smtClean="0"/>
              <a:t>living </a:t>
            </a:r>
            <a:r>
              <a:rPr lang="en-US" sz="2800" dirty="0"/>
              <a:t>in their own homes, agreed to participate in the study. </a:t>
            </a:r>
            <a:endParaRPr lang="en-US" sz="2800" dirty="0" smtClean="0"/>
          </a:p>
          <a:p>
            <a:r>
              <a:rPr lang="en-US" sz="2800" dirty="0" smtClean="0"/>
              <a:t>Qualitative </a:t>
            </a:r>
            <a:r>
              <a:rPr lang="en-US" sz="2800" dirty="0"/>
              <a:t>interviews were conducted at a geriatric </a:t>
            </a:r>
            <a:r>
              <a:rPr lang="en-US" sz="2800" dirty="0" smtClean="0"/>
              <a:t>outpatient </a:t>
            </a:r>
            <a:r>
              <a:rPr lang="en-US" sz="2800" dirty="0"/>
              <a:t>unit at Rio de Janeiro State </a:t>
            </a:r>
            <a:r>
              <a:rPr lang="en-US" sz="2800" dirty="0" smtClean="0"/>
              <a:t>University.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55773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837" y="667236"/>
            <a:ext cx="7666022" cy="503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274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6819" y="56079"/>
            <a:ext cx="8327283" cy="6247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/>
              <a:t>The Data </a:t>
            </a:r>
            <a:r>
              <a:rPr lang="en-US" sz="4000" b="1" dirty="0" smtClean="0"/>
              <a:t>Analysis</a:t>
            </a:r>
            <a:endParaRPr lang="en-US" sz="4000" b="1" dirty="0"/>
          </a:p>
          <a:p>
            <a:pPr marL="457200" indent="-457200">
              <a:buFont typeface="Arial"/>
              <a:buChar char="•"/>
            </a:pPr>
            <a:r>
              <a:rPr lang="en-US" sz="2400" dirty="0" smtClean="0"/>
              <a:t>The </a:t>
            </a:r>
            <a:r>
              <a:rPr lang="en-US" sz="2400" dirty="0"/>
              <a:t>transcripts were </a:t>
            </a:r>
            <a:r>
              <a:rPr lang="en-US" sz="2400" dirty="0" smtClean="0"/>
              <a:t>analyzed </a:t>
            </a:r>
            <a:r>
              <a:rPr lang="en-US" sz="2400" dirty="0"/>
              <a:t>and interpreted using narrative research from a holistic-content </a:t>
            </a:r>
            <a:r>
              <a:rPr lang="en-US" sz="2400" dirty="0" smtClean="0"/>
              <a:t>perspective.</a:t>
            </a:r>
          </a:p>
          <a:p>
            <a:pPr marL="457200" indent="-457200">
              <a:buFont typeface="Arial"/>
              <a:buChar char="•"/>
            </a:pPr>
            <a:endParaRPr lang="en-US" sz="2400" dirty="0" smtClean="0"/>
          </a:p>
          <a:p>
            <a:pPr marL="457200" indent="-457200">
              <a:buFont typeface="Arial"/>
              <a:buChar char="•"/>
            </a:pPr>
            <a:r>
              <a:rPr lang="en-US" sz="2400" dirty="0" smtClean="0"/>
              <a:t>Analyzing </a:t>
            </a:r>
            <a:r>
              <a:rPr lang="en-US" sz="2400" dirty="0"/>
              <a:t>the structure of a story </a:t>
            </a:r>
            <a:r>
              <a:rPr lang="en-US" sz="2400" dirty="0" smtClean="0"/>
              <a:t>reveals </a:t>
            </a:r>
            <a:r>
              <a:rPr lang="en-US" sz="2400" dirty="0"/>
              <a:t>the individual’s personal construction of his or her evolving life experience. </a:t>
            </a:r>
            <a:endParaRPr lang="en-US" sz="2400" dirty="0" smtClean="0"/>
          </a:p>
          <a:p>
            <a:pPr marL="457200" indent="-457200">
              <a:buFont typeface="Arial"/>
              <a:buChar char="•"/>
            </a:pPr>
            <a:endParaRPr lang="en-US" sz="2400" dirty="0"/>
          </a:p>
          <a:p>
            <a:pPr marL="457200" indent="-457200">
              <a:buFont typeface="Arial"/>
              <a:buChar char="•"/>
            </a:pPr>
            <a:r>
              <a:rPr lang="en-US" sz="2400" dirty="0"/>
              <a:t>The framework of transition articulated by </a:t>
            </a:r>
            <a:r>
              <a:rPr lang="en-US" sz="2400" dirty="0" err="1" smtClean="0"/>
              <a:t>Meleis</a:t>
            </a:r>
            <a:r>
              <a:rPr lang="en-US" sz="2400" dirty="0" smtClean="0"/>
              <a:t> </a:t>
            </a:r>
            <a:r>
              <a:rPr lang="en-US" sz="2400" dirty="0"/>
              <a:t>was </a:t>
            </a:r>
            <a:r>
              <a:rPr lang="en-US" sz="2400" dirty="0" smtClean="0"/>
              <a:t>used </a:t>
            </a:r>
            <a:r>
              <a:rPr lang="en-US" sz="2400" dirty="0"/>
              <a:t>to guide the </a:t>
            </a:r>
            <a:r>
              <a:rPr lang="en-US" sz="2400" dirty="0" smtClean="0"/>
              <a:t>analysis, resulting </a:t>
            </a:r>
            <a:r>
              <a:rPr lang="en-US" sz="2400" dirty="0"/>
              <a:t>in identification of the “patterns of response”. </a:t>
            </a:r>
            <a:endParaRPr lang="en-US" sz="2400" dirty="0" smtClean="0"/>
          </a:p>
          <a:p>
            <a:pPr marL="457200" indent="-457200">
              <a:buFont typeface="Arial"/>
              <a:buChar char="•"/>
            </a:pPr>
            <a:endParaRPr lang="en-US" sz="2400" dirty="0" smtClean="0"/>
          </a:p>
          <a:p>
            <a:pPr marL="457200" indent="-457200">
              <a:buFont typeface="Arial"/>
              <a:buChar char="•"/>
            </a:pPr>
            <a:r>
              <a:rPr lang="en-US" sz="2400" dirty="0"/>
              <a:t>T</a:t>
            </a:r>
            <a:r>
              <a:rPr lang="en-US" sz="2400" dirty="0" smtClean="0"/>
              <a:t>he </a:t>
            </a:r>
            <a:r>
              <a:rPr lang="en-US" sz="2400" dirty="0"/>
              <a:t>analysis started with the identification of </a:t>
            </a:r>
            <a:r>
              <a:rPr lang="en-US" sz="2400" dirty="0" smtClean="0"/>
              <a:t>type (situational </a:t>
            </a:r>
            <a:r>
              <a:rPr lang="en-US" sz="2400" dirty="0"/>
              <a:t>or </a:t>
            </a:r>
            <a:r>
              <a:rPr lang="en-US" sz="2400" dirty="0" smtClean="0"/>
              <a:t>developmental). </a:t>
            </a:r>
            <a:r>
              <a:rPr lang="en-US" sz="2400" dirty="0"/>
              <a:t>From that the different patterns of response emerged, with their properties and conditions (facilitators and inhibitors)</a:t>
            </a:r>
            <a:r>
              <a:rPr lang="en-US" sz="2400" dirty="0" smtClean="0"/>
              <a:t>.</a:t>
            </a:r>
          </a:p>
          <a:p>
            <a:pPr marL="457200" indent="-457200">
              <a:buFont typeface="Arial"/>
              <a:buChar char="•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76133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84850" y="1613646"/>
            <a:ext cx="7272339" cy="1339009"/>
          </a:xfrm>
        </p:spPr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2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57653" y="554445"/>
            <a:ext cx="6194670" cy="1339009"/>
          </a:xfrm>
        </p:spPr>
        <p:txBody>
          <a:bodyPr/>
          <a:lstStyle/>
          <a:p>
            <a:r>
              <a:rPr lang="en-US" sz="2800" dirty="0"/>
              <a:t>The patterns of responses to life transitions were found to be structured around five turning </a:t>
            </a:r>
            <a:r>
              <a:rPr lang="en-US" sz="2800" dirty="0" smtClean="0"/>
              <a:t>points: 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33471" y="2533743"/>
            <a:ext cx="7272339" cy="43242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1- An </a:t>
            </a:r>
            <a:r>
              <a:rPr lang="en-US" dirty="0"/>
              <a:t>event in </a:t>
            </a:r>
            <a:r>
              <a:rPr lang="en-US" dirty="0" smtClean="0"/>
              <a:t>childhood (Situational transition)</a:t>
            </a:r>
          </a:p>
          <a:p>
            <a:pPr marL="0" indent="0">
              <a:buNone/>
            </a:pPr>
            <a:r>
              <a:rPr lang="en-US" dirty="0" smtClean="0"/>
              <a:t>2- The </a:t>
            </a:r>
            <a:r>
              <a:rPr lang="en-US" dirty="0"/>
              <a:t>first </a:t>
            </a:r>
            <a:r>
              <a:rPr lang="en-US" dirty="0" smtClean="0"/>
              <a:t>job (</a:t>
            </a:r>
            <a:r>
              <a:rPr lang="en-US" dirty="0"/>
              <a:t>D</a:t>
            </a:r>
            <a:r>
              <a:rPr lang="en-US" dirty="0" smtClean="0"/>
              <a:t>evelopmental transition)</a:t>
            </a:r>
          </a:p>
          <a:p>
            <a:pPr marL="0" indent="0">
              <a:buNone/>
            </a:pPr>
            <a:r>
              <a:rPr lang="en-US" dirty="0" smtClean="0"/>
              <a:t>3- Moving </a:t>
            </a:r>
            <a:r>
              <a:rPr lang="en-US" dirty="0"/>
              <a:t>to another place/house or another </a:t>
            </a:r>
            <a:r>
              <a:rPr lang="en-US" dirty="0" smtClean="0"/>
              <a:t>city (situational transition)</a:t>
            </a:r>
          </a:p>
          <a:p>
            <a:pPr marL="0" indent="0">
              <a:buNone/>
            </a:pPr>
            <a:r>
              <a:rPr lang="en-US" dirty="0" smtClean="0"/>
              <a:t>4-  </a:t>
            </a:r>
            <a:r>
              <a:rPr lang="en-US" dirty="0"/>
              <a:t>Starting a family </a:t>
            </a:r>
            <a:r>
              <a:rPr lang="en-US" dirty="0" smtClean="0"/>
              <a:t>(Developmental transition)</a:t>
            </a:r>
          </a:p>
          <a:p>
            <a:pPr marL="0" indent="0">
              <a:buNone/>
            </a:pPr>
            <a:r>
              <a:rPr lang="en-US" dirty="0" smtClean="0"/>
              <a:t>5- Retirement (Both types)</a:t>
            </a:r>
          </a:p>
        </p:txBody>
      </p:sp>
    </p:spTree>
    <p:extLst>
      <p:ext uri="{BB962C8B-B14F-4D97-AF65-F5344CB8AC3E}">
        <p14:creationId xmlns:p14="http://schemas.microsoft.com/office/powerpoint/2010/main" val="255542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683" y="817902"/>
            <a:ext cx="7167060" cy="583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74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6672" y="269606"/>
            <a:ext cx="6131453" cy="5970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An Event in Childhood</a:t>
            </a:r>
          </a:p>
          <a:p>
            <a:endParaRPr lang="en-US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W</a:t>
            </a:r>
            <a:r>
              <a:rPr lang="en-US" sz="2400" dirty="0" smtClean="0"/>
              <a:t>hat </a:t>
            </a:r>
            <a:r>
              <a:rPr lang="en-US" sz="2400" dirty="0"/>
              <a:t>happened in childhood affected their entire </a:t>
            </a:r>
            <a:r>
              <a:rPr lang="en-US" sz="2400" dirty="0" smtClean="0"/>
              <a:t>life:</a:t>
            </a:r>
          </a:p>
          <a:p>
            <a:r>
              <a:rPr lang="en-US" sz="2400" dirty="0" smtClean="0"/>
              <a:t> “</a:t>
            </a:r>
            <a:r>
              <a:rPr lang="en-US" sz="2400" dirty="0"/>
              <a:t>Then my dad died and I had to work, and never stopped working until today.</a:t>
            </a:r>
            <a:r>
              <a:rPr lang="en-US" sz="2400" dirty="0" smtClean="0"/>
              <a:t>”</a:t>
            </a:r>
          </a:p>
          <a:p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T</a:t>
            </a:r>
            <a:r>
              <a:rPr lang="en-US" sz="2400" dirty="0" smtClean="0"/>
              <a:t>here </a:t>
            </a:r>
            <a:r>
              <a:rPr lang="en-US" sz="2400" dirty="0"/>
              <a:t>were possibilities to have a better life after this turning point: “When I grew up, I managed to have a better life, no doubt about it. Let’s put it this way: a 180-degree turn”</a:t>
            </a:r>
            <a:r>
              <a:rPr lang="en-US" sz="2400" dirty="0" smtClean="0"/>
              <a:t>.</a:t>
            </a:r>
            <a:endParaRPr lang="en-US" sz="2400" dirty="0"/>
          </a:p>
          <a:p>
            <a:pPr marL="342900" indent="-342900">
              <a:buFont typeface="Arial"/>
              <a:buChar char="•"/>
            </a:pPr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T</a:t>
            </a:r>
            <a:r>
              <a:rPr lang="en-US" sz="2400" dirty="0" smtClean="0"/>
              <a:t>hey </a:t>
            </a:r>
            <a:r>
              <a:rPr lang="en-US" sz="2400" dirty="0"/>
              <a:t>had to assume an adult role very early and all of them were proud of having “opened their way</a:t>
            </a:r>
            <a:r>
              <a:rPr lang="en-US" sz="2400" dirty="0" smtClean="0"/>
              <a:t>”.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20202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7366" y="327332"/>
            <a:ext cx="759937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The First </a:t>
            </a:r>
            <a:r>
              <a:rPr lang="en-US" sz="2000" b="1" dirty="0" smtClean="0"/>
              <a:t>Job</a:t>
            </a:r>
          </a:p>
          <a:p>
            <a:endParaRPr lang="en-US" sz="2000" b="1" dirty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Being </a:t>
            </a:r>
            <a:r>
              <a:rPr lang="en-US" sz="2000" dirty="0"/>
              <a:t>a child worker meant being treated as a minor regarding decisions and payment, yet responsible for doing the </a:t>
            </a:r>
            <a:r>
              <a:rPr lang="en-US" sz="2000" dirty="0" smtClean="0"/>
              <a:t>work:</a:t>
            </a:r>
          </a:p>
          <a:p>
            <a:r>
              <a:rPr lang="en-US" sz="2000" dirty="0" smtClean="0"/>
              <a:t> “</a:t>
            </a:r>
            <a:r>
              <a:rPr lang="en-US" sz="2000" dirty="0"/>
              <a:t>One day I waited for payment time. Everybody got their payment. The boss asked me what I was waiting for and I said I was waiting for the payment. No, you have nothing to </a:t>
            </a:r>
            <a:r>
              <a:rPr lang="en-US" sz="2000" dirty="0" smtClean="0"/>
              <a:t>receive</a:t>
            </a:r>
            <a:r>
              <a:rPr lang="en-US" sz="2000" dirty="0"/>
              <a:t>. How come? Your father has already taken it</a:t>
            </a:r>
            <a:r>
              <a:rPr lang="en-US" sz="2000" dirty="0" smtClean="0"/>
              <a:t>.”</a:t>
            </a:r>
          </a:p>
          <a:p>
            <a:endParaRPr lang="en-US" sz="2000" dirty="0" smtClean="0"/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T</a:t>
            </a:r>
            <a:r>
              <a:rPr lang="en-US" sz="2000" dirty="0" smtClean="0"/>
              <a:t>hey </a:t>
            </a:r>
            <a:r>
              <a:rPr lang="en-US" sz="2000" dirty="0"/>
              <a:t>could improve their earnings if there were possibilities to study or be educated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The responses and outcomes were clearly different when the working conditions enabled personal development or sense of belonging.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13611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1256" y="664246"/>
            <a:ext cx="856274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Moving to Another Place/House or Another </a:t>
            </a:r>
            <a:r>
              <a:rPr lang="en-US" sz="2800" b="1" dirty="0" smtClean="0"/>
              <a:t>City</a:t>
            </a:r>
            <a:endParaRPr lang="en-US" sz="2400" b="1" dirty="0" smtClean="0"/>
          </a:p>
          <a:p>
            <a:endParaRPr lang="en-US" sz="2400" b="1" dirty="0"/>
          </a:p>
          <a:p>
            <a:pPr marL="342900" indent="-342900">
              <a:buFont typeface="Arial"/>
              <a:buChar char="•"/>
            </a:pPr>
            <a:r>
              <a:rPr lang="en-US" sz="2800" dirty="0"/>
              <a:t>Moving was connected to what happened in childhood but also to work opportunities. </a:t>
            </a:r>
            <a:endParaRPr lang="en-US" sz="2800" dirty="0" smtClean="0"/>
          </a:p>
          <a:p>
            <a:endParaRPr lang="en-US" sz="2800" dirty="0" smtClean="0"/>
          </a:p>
          <a:p>
            <a:pPr marL="342900" indent="-342900">
              <a:buFont typeface="Arial"/>
              <a:buChar char="•"/>
            </a:pPr>
            <a:r>
              <a:rPr lang="en-US" sz="2800" dirty="0" smtClean="0"/>
              <a:t>Moving </a:t>
            </a:r>
            <a:r>
              <a:rPr lang="en-US" sz="2800" dirty="0"/>
              <a:t>was a turning point, but also a response. Moving was found to be a response to parents passing away and to changing jobs. </a:t>
            </a:r>
            <a:endParaRPr lang="en-US" sz="2800" dirty="0" smtClean="0"/>
          </a:p>
          <a:p>
            <a:endParaRPr lang="en-US" sz="2800" dirty="0"/>
          </a:p>
          <a:p>
            <a:pPr marL="342900" indent="-342900">
              <a:buFont typeface="Arial"/>
              <a:buChar char="•"/>
            </a:pPr>
            <a:r>
              <a:rPr lang="en-US" sz="2800" dirty="0" smtClean="0"/>
              <a:t>Moving </a:t>
            </a:r>
            <a:r>
              <a:rPr lang="en-US" sz="2800" dirty="0"/>
              <a:t>could be seen as an opportunity, and could open a way for something new and good. 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27935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6671" y="176750"/>
            <a:ext cx="8072984" cy="6617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Starting a </a:t>
            </a:r>
            <a:r>
              <a:rPr lang="en-US" sz="3200" b="1" dirty="0" smtClean="0"/>
              <a:t>Family</a:t>
            </a:r>
          </a:p>
          <a:p>
            <a:endParaRPr lang="en-US" sz="3200" b="1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The  </a:t>
            </a:r>
            <a:r>
              <a:rPr lang="en-US" sz="2400" dirty="0"/>
              <a:t>need for stability and security not only </a:t>
            </a:r>
            <a:endParaRPr lang="en-US" sz="2400" dirty="0" smtClean="0"/>
          </a:p>
          <a:p>
            <a:r>
              <a:rPr lang="en-US" sz="2400" dirty="0" smtClean="0"/>
              <a:t>for </a:t>
            </a:r>
            <a:r>
              <a:rPr lang="en-US" sz="2400" dirty="0"/>
              <a:t>starting, but also for raising a family. </a:t>
            </a:r>
            <a:endParaRPr lang="en-US" sz="2400" dirty="0" smtClean="0"/>
          </a:p>
          <a:p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This </a:t>
            </a:r>
            <a:r>
              <a:rPr lang="en-US" sz="2400" dirty="0"/>
              <a:t>need guided all decisions they had to make through their lives until old age: “If I work, and fortunately have a salary, I can support my family, no matter what; if I don’t work, no politician will give me money. No government will give me money, my family will starve, will be in need, and this is not useful to anyone.” </a:t>
            </a:r>
          </a:p>
          <a:p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S</a:t>
            </a:r>
            <a:r>
              <a:rPr lang="en-US" sz="2400" dirty="0" smtClean="0"/>
              <a:t>tarting </a:t>
            </a:r>
            <a:r>
              <a:rPr lang="en-US" sz="2400" dirty="0"/>
              <a:t>a family </a:t>
            </a:r>
            <a:r>
              <a:rPr lang="en-US" sz="2400" dirty="0" smtClean="0"/>
              <a:t>was  </a:t>
            </a:r>
            <a:r>
              <a:rPr lang="en-US" sz="2400" dirty="0"/>
              <a:t>a response and outcome a shift in social </a:t>
            </a:r>
            <a:r>
              <a:rPr lang="en-US" sz="2400" dirty="0" smtClean="0"/>
              <a:t>activities </a:t>
            </a:r>
            <a:r>
              <a:rPr lang="en-US" sz="2400" dirty="0"/>
              <a:t>and in the quality of life: “After I was married, when we went out, we visited relatives. Then the children came, sometimes we went to the zoo, or... these things that we do, parks... always some activity.”</a:t>
            </a:r>
          </a:p>
        </p:txBody>
      </p:sp>
    </p:spTree>
    <p:extLst>
      <p:ext uri="{BB962C8B-B14F-4D97-AF65-F5344CB8AC3E}">
        <p14:creationId xmlns:p14="http://schemas.microsoft.com/office/powerpoint/2010/main" val="4145407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3649" y="160330"/>
            <a:ext cx="8675767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Retirement</a:t>
            </a:r>
            <a:endParaRPr lang="en-US" sz="2800" b="1" dirty="0"/>
          </a:p>
          <a:p>
            <a:endParaRPr lang="en-US" sz="2800" b="1" dirty="0"/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A</a:t>
            </a:r>
            <a:r>
              <a:rPr lang="en-US" sz="2000" dirty="0" smtClean="0"/>
              <a:t> </a:t>
            </a:r>
            <a:r>
              <a:rPr lang="en-US" sz="2000" dirty="0"/>
              <a:t>progressive loss of respect in the relationship </a:t>
            </a:r>
            <a:r>
              <a:rPr lang="en-US" sz="2000" dirty="0" smtClean="0"/>
              <a:t>with </a:t>
            </a:r>
            <a:r>
              <a:rPr lang="en-US" sz="2000" dirty="0"/>
              <a:t>the younger colleagues</a:t>
            </a:r>
            <a:r>
              <a:rPr lang="en-US" sz="2000" dirty="0" smtClean="0"/>
              <a:t>:</a:t>
            </a:r>
          </a:p>
          <a:p>
            <a:r>
              <a:rPr lang="en-US" sz="2000" dirty="0" smtClean="0"/>
              <a:t> </a:t>
            </a:r>
            <a:r>
              <a:rPr lang="en-US" sz="2000" dirty="0"/>
              <a:t>“I had a good </a:t>
            </a:r>
            <a:r>
              <a:rPr lang="en-US" sz="2000" dirty="0" smtClean="0"/>
              <a:t>relationship with </a:t>
            </a:r>
            <a:r>
              <a:rPr lang="en-US" sz="2000" dirty="0"/>
              <a:t>younger colleagues</a:t>
            </a:r>
            <a:r>
              <a:rPr lang="en-US" sz="2000" dirty="0" smtClean="0"/>
              <a:t>, but </a:t>
            </a:r>
            <a:r>
              <a:rPr lang="en-US" sz="2000" dirty="0"/>
              <a:t>in the last five years in </a:t>
            </a:r>
            <a:r>
              <a:rPr lang="en-US" sz="2000" dirty="0" smtClean="0"/>
              <a:t>the company, </a:t>
            </a:r>
            <a:r>
              <a:rPr lang="en-US" sz="2000" dirty="0"/>
              <a:t>some new employees appeared in the company that had no respect for the white hair or the knowledge of the older </a:t>
            </a:r>
            <a:r>
              <a:rPr lang="en-US" sz="2000" dirty="0" smtClean="0"/>
              <a:t>ones."</a:t>
            </a:r>
          </a:p>
          <a:p>
            <a:endParaRPr lang="en-US" sz="2000" dirty="0" smtClean="0"/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T</a:t>
            </a:r>
            <a:r>
              <a:rPr lang="en-US" sz="2000" dirty="0" smtClean="0"/>
              <a:t>he </a:t>
            </a:r>
            <a:r>
              <a:rPr lang="en-US" sz="2000" dirty="0"/>
              <a:t>importance of planning early for retirement</a:t>
            </a:r>
            <a:r>
              <a:rPr lang="en-US" sz="2000" dirty="0" smtClean="0"/>
              <a:t>:”</a:t>
            </a:r>
          </a:p>
          <a:p>
            <a:r>
              <a:rPr lang="en-US" sz="2000" dirty="0" smtClean="0"/>
              <a:t> </a:t>
            </a:r>
            <a:r>
              <a:rPr lang="en-US" sz="2000" dirty="0"/>
              <a:t>“I planned myself, for retirement... I earned less (as a retired person), but I was not bothered. I did not need to leave early for work and such. It was good for me, I had my savings to live on, I mean, I made a good deal retiring then...</a:t>
            </a:r>
            <a:r>
              <a:rPr lang="en-US" sz="2000" dirty="0" smtClean="0"/>
              <a:t>”</a:t>
            </a:r>
          </a:p>
          <a:p>
            <a:pPr marL="285750" indent="-285750">
              <a:buFont typeface="Arial"/>
              <a:buChar char="•"/>
            </a:pPr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Some narrators did regret retiring. They missed working </a:t>
            </a:r>
            <a:r>
              <a:rPr lang="en-US" sz="2000" dirty="0" smtClean="0"/>
              <a:t>activities</a:t>
            </a:r>
          </a:p>
          <a:p>
            <a:pPr marL="285750" indent="-285750">
              <a:buFont typeface="Arial"/>
              <a:buChar char="•"/>
            </a:pPr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T</a:t>
            </a:r>
            <a:r>
              <a:rPr lang="en-US" sz="2000" dirty="0" smtClean="0"/>
              <a:t>he </a:t>
            </a:r>
            <a:r>
              <a:rPr lang="en-US" sz="2000" dirty="0"/>
              <a:t>loss of physical health being one of the causes for retirement. </a:t>
            </a:r>
            <a:endParaRPr lang="en-US" sz="2000" dirty="0" smtClean="0"/>
          </a:p>
          <a:p>
            <a:pPr marL="285750" indent="-285750">
              <a:buFont typeface="Arial"/>
              <a:buChar char="•"/>
            </a:pPr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“</a:t>
            </a:r>
            <a:r>
              <a:rPr lang="en-US" sz="2000" dirty="0"/>
              <a:t>senior work” should be adapted to their actual conditions, and they could advise young workers. </a:t>
            </a:r>
          </a:p>
        </p:txBody>
      </p:sp>
    </p:spTree>
    <p:extLst>
      <p:ext uri="{BB962C8B-B14F-4D97-AF65-F5344CB8AC3E}">
        <p14:creationId xmlns:p14="http://schemas.microsoft.com/office/powerpoint/2010/main" val="4036762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4311" y="476017"/>
            <a:ext cx="8029928" cy="6340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Retirement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 </a:t>
            </a:r>
            <a:r>
              <a:rPr lang="en-US" sz="2400" dirty="0" smtClean="0"/>
              <a:t>Not being seen or respected as the senior person they are could lead to the response of retirement</a:t>
            </a:r>
          </a:p>
          <a:p>
            <a:pPr marL="285750" indent="-285750">
              <a:buFont typeface="Arial"/>
              <a:buChar char="•"/>
            </a:pPr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 The importance of being psychologically prepared, and their awareness of physical insufficiency. </a:t>
            </a:r>
          </a:p>
          <a:p>
            <a:pPr marL="285750" indent="-285750">
              <a:buFont typeface="Arial"/>
              <a:buChar char="•"/>
            </a:pPr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Some men expressed a preoccupation with sexual performance and sexuality. Women reflected upon the changes in the household</a:t>
            </a:r>
          </a:p>
          <a:p>
            <a:pPr marL="285750" indent="-285750">
              <a:buFont typeface="Arial"/>
              <a:buChar char="•"/>
            </a:pP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All narrators recognized that they had gained at least some wisdom from their life experiences: </a:t>
            </a:r>
          </a:p>
          <a:p>
            <a:pPr marL="285750" indent="-285750">
              <a:buFont typeface="Arial"/>
              <a:buChar char="•"/>
            </a:pP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E</a:t>
            </a:r>
            <a:r>
              <a:rPr lang="en-US" sz="2400" dirty="0" smtClean="0"/>
              <a:t>ngaging in old age meant to assume roles mainly related to housework, health care, or self-care</a:t>
            </a:r>
          </a:p>
        </p:txBody>
      </p:sp>
    </p:spTree>
    <p:extLst>
      <p:ext uri="{BB962C8B-B14F-4D97-AF65-F5344CB8AC3E}">
        <p14:creationId xmlns:p14="http://schemas.microsoft.com/office/powerpoint/2010/main" val="175324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9727" y="759772"/>
            <a:ext cx="8137568" cy="6370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Retirement</a:t>
            </a:r>
          </a:p>
          <a:p>
            <a:pPr marL="285750" indent="-285750">
              <a:buFont typeface="Arial"/>
              <a:buChar char="•"/>
            </a:pP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For some people, old age was identified as a withdrawal from society, as a response. </a:t>
            </a:r>
          </a:p>
          <a:p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For others, there are positive responses and consequential positive outcomes to old age:</a:t>
            </a:r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 “Today I do not consider myself old, because I wash, iron clothes, cook, wax the house. I have my activities, I go to the movies, take saunas, I jump rope, ride a bike... Old age, for now, is not a burden.”</a:t>
            </a:r>
          </a:p>
          <a:p>
            <a:pPr marL="285750" indent="-285750">
              <a:buFont typeface="Arial"/>
              <a:buChar char="•"/>
            </a:pPr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 A response to old age was being aware of biological and physical changes and limitations, but continuing life as normal even though some adaptations were made </a:t>
            </a:r>
            <a:r>
              <a:rPr lang="en-US" sz="2400" dirty="0"/>
              <a:t>in activities and performance. </a:t>
            </a:r>
            <a:endParaRPr lang="en-US" sz="2400" dirty="0" smtClean="0"/>
          </a:p>
          <a:p>
            <a:pPr marL="285750" indent="-285750">
              <a:buFont typeface="Arial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012532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04175" y="322857"/>
            <a:ext cx="7642424" cy="6370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Conclusion </a:t>
            </a:r>
            <a:endParaRPr lang="en-US" sz="2400" b="1" dirty="0" smtClean="0"/>
          </a:p>
          <a:p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Bridges [13] states “every transition begins with an ending</a:t>
            </a:r>
            <a:r>
              <a:rPr lang="en-US" sz="2400" dirty="0" smtClean="0"/>
              <a:t>”. </a:t>
            </a:r>
          </a:p>
          <a:p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The </a:t>
            </a:r>
            <a:r>
              <a:rPr lang="en-US" sz="2400" dirty="0"/>
              <a:t>goal of Health Promotion should be to empower </a:t>
            </a:r>
            <a:r>
              <a:rPr lang="en-US" sz="2400" dirty="0" smtClean="0"/>
              <a:t>individuals </a:t>
            </a:r>
            <a:r>
              <a:rPr lang="en-US" sz="2400" dirty="0"/>
              <a:t>at vulnerable points during the transition process, facilitating health outcomes. </a:t>
            </a:r>
            <a:endParaRPr lang="en-US" sz="2400" dirty="0" smtClean="0"/>
          </a:p>
          <a:p>
            <a:pPr marL="342900" indent="-342900">
              <a:buFont typeface="Arial"/>
              <a:buChar char="•"/>
            </a:pPr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Many </a:t>
            </a:r>
            <a:r>
              <a:rPr lang="en-US" sz="2400" dirty="0"/>
              <a:t>older people feel environmentally disconnected throughout life. </a:t>
            </a:r>
            <a:endParaRPr lang="en-US" sz="2400" dirty="0" smtClean="0"/>
          </a:p>
          <a:p>
            <a:pPr marL="342900" indent="-342900">
              <a:buFont typeface="Arial"/>
              <a:buChar char="•"/>
            </a:pPr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Environment </a:t>
            </a:r>
            <a:r>
              <a:rPr lang="en-US" sz="2400" dirty="0"/>
              <a:t>and social disconnectedness are vulnerabilities that can be addressed by health care providers during the life course and with people of all ages, particularly with frail older persons</a:t>
            </a:r>
            <a:r>
              <a:rPr lang="en-US" sz="2400" dirty="0" smtClean="0"/>
              <a:t>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20959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05567" y="1859340"/>
            <a:ext cx="73840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Transitions can be characterized as cultural adjustments. </a:t>
            </a:r>
          </a:p>
          <a:p>
            <a:pPr marL="342900" indent="-342900">
              <a:buFont typeface="Arial"/>
              <a:buChar char="•"/>
            </a:pPr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Community support, socioeconomic status and knowledge are conditions that facilitate cultural adjustment. </a:t>
            </a:r>
          </a:p>
          <a:p>
            <a:pPr marL="342900" indent="-342900">
              <a:buFont typeface="Arial"/>
              <a:buChar char="•"/>
            </a:pPr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This knowledge is important to inform Health Pro- motion practice, particularly when working with older persons living abroad.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429341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485" y="1079500"/>
            <a:ext cx="6845891" cy="35050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70858" y="5703790"/>
            <a:ext cx="305243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/>
              <a:t>ccaldas@uerj.br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0479911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2647" y="473522"/>
            <a:ext cx="7771592" cy="6186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baseline="30000" dirty="0"/>
              <a:t>References</a:t>
            </a:r>
          </a:p>
          <a:p>
            <a:r>
              <a:rPr lang="en-US" baseline="30000" dirty="0"/>
              <a:t>[1] </a:t>
            </a:r>
            <a:r>
              <a:rPr lang="en-US" baseline="30000" dirty="0" err="1"/>
              <a:t>Meleis</a:t>
            </a:r>
            <a:r>
              <a:rPr lang="en-US" baseline="30000" dirty="0"/>
              <a:t>, A.I., Sawyer, L.M., </a:t>
            </a:r>
            <a:r>
              <a:rPr lang="en-US" baseline="30000" dirty="0" err="1"/>
              <a:t>Im</a:t>
            </a:r>
            <a:r>
              <a:rPr lang="en-US" baseline="30000" dirty="0"/>
              <a:t>, E.O., </a:t>
            </a:r>
            <a:r>
              <a:rPr lang="en-US" baseline="30000" dirty="0" err="1"/>
              <a:t>Messias</a:t>
            </a:r>
            <a:r>
              <a:rPr lang="en-US" baseline="30000" dirty="0"/>
              <a:t>, D.K. and Schumacher, K. (2000) Experiencing Transitions: An </a:t>
            </a:r>
            <a:r>
              <a:rPr lang="en-US" baseline="30000" dirty="0" err="1"/>
              <a:t>Emerg</a:t>
            </a:r>
            <a:r>
              <a:rPr lang="en-US" baseline="30000" dirty="0"/>
              <a:t>- </a:t>
            </a:r>
            <a:r>
              <a:rPr lang="en-US" baseline="30000" dirty="0" err="1"/>
              <a:t>ing</a:t>
            </a:r>
            <a:r>
              <a:rPr lang="en-US" baseline="30000" dirty="0"/>
              <a:t> Middle-Range Theory. </a:t>
            </a:r>
            <a:r>
              <a:rPr lang="en-US" i="1" baseline="30000" dirty="0"/>
              <a:t>Advances in Health Promotion Science</a:t>
            </a:r>
            <a:r>
              <a:rPr lang="en-US" baseline="30000" dirty="0"/>
              <a:t>, </a:t>
            </a:r>
            <a:r>
              <a:rPr lang="en-US" b="1" baseline="30000" dirty="0"/>
              <a:t>23</a:t>
            </a:r>
            <a:r>
              <a:rPr lang="en-US" baseline="30000" dirty="0"/>
              <a:t>, 12-28.</a:t>
            </a:r>
          </a:p>
          <a:p>
            <a:r>
              <a:rPr lang="en-US" baseline="30000" dirty="0"/>
              <a:t>[2] </a:t>
            </a:r>
            <a:r>
              <a:rPr lang="en-US" baseline="30000" dirty="0" err="1"/>
              <a:t>Graefe</a:t>
            </a:r>
            <a:r>
              <a:rPr lang="en-US" baseline="30000" dirty="0"/>
              <a:t>, S., Van </a:t>
            </a:r>
            <a:r>
              <a:rPr lang="en-US" baseline="30000" dirty="0" err="1"/>
              <a:t>Dyk</a:t>
            </a:r>
            <a:r>
              <a:rPr lang="en-US" baseline="30000" dirty="0"/>
              <a:t>, S. and </a:t>
            </a:r>
            <a:r>
              <a:rPr lang="en-US" baseline="30000" dirty="0" err="1"/>
              <a:t>Lessenich</a:t>
            </a:r>
            <a:r>
              <a:rPr lang="en-US" baseline="30000" dirty="0"/>
              <a:t>, S. (2011) </a:t>
            </a:r>
            <a:r>
              <a:rPr lang="en-US" baseline="30000" dirty="0" err="1"/>
              <a:t>Altsein</a:t>
            </a:r>
            <a:r>
              <a:rPr lang="en-US" baseline="30000" dirty="0"/>
              <a:t> </a:t>
            </a:r>
            <a:r>
              <a:rPr lang="en-US" baseline="30000" dirty="0" err="1"/>
              <a:t>ist</a:t>
            </a:r>
            <a:r>
              <a:rPr lang="en-US" baseline="30000" dirty="0"/>
              <a:t> </a:t>
            </a:r>
            <a:r>
              <a:rPr lang="en-US" baseline="30000" dirty="0" err="1"/>
              <a:t>Später</a:t>
            </a:r>
            <a:r>
              <a:rPr lang="en-US" baseline="30000" dirty="0"/>
              <a:t>. </a:t>
            </a:r>
            <a:r>
              <a:rPr lang="en-US" i="1" baseline="30000" dirty="0" err="1"/>
              <a:t>Zeitschrift</a:t>
            </a:r>
            <a:r>
              <a:rPr lang="en-US" i="1" baseline="30000" dirty="0"/>
              <a:t> </a:t>
            </a:r>
            <a:r>
              <a:rPr lang="en-US" i="1" baseline="30000" dirty="0" err="1"/>
              <a:t>für</a:t>
            </a:r>
            <a:r>
              <a:rPr lang="en-US" i="1" baseline="30000" dirty="0"/>
              <a:t> </a:t>
            </a:r>
            <a:r>
              <a:rPr lang="en-US" i="1" baseline="30000" dirty="0" err="1"/>
              <a:t>Gerontologie</a:t>
            </a:r>
            <a:r>
              <a:rPr lang="en-US" i="1" baseline="30000" dirty="0"/>
              <a:t> und </a:t>
            </a:r>
            <a:r>
              <a:rPr lang="en-US" i="1" baseline="30000" dirty="0" err="1"/>
              <a:t>Geriatrie</a:t>
            </a:r>
            <a:r>
              <a:rPr lang="en-US" baseline="30000" dirty="0"/>
              <a:t>, </a:t>
            </a:r>
            <a:r>
              <a:rPr lang="en-US" b="1" baseline="30000" dirty="0"/>
              <a:t>5</a:t>
            </a:r>
            <a:r>
              <a:rPr lang="en-US" baseline="30000" dirty="0"/>
              <a:t>, 299-305. http://</a:t>
            </a:r>
            <a:r>
              <a:rPr lang="en-US" baseline="30000" dirty="0" err="1"/>
              <a:t>dx.doi.org</a:t>
            </a:r>
            <a:r>
              <a:rPr lang="en-US" baseline="30000" dirty="0"/>
              <a:t>/10.1007/s00391-011-0190-5</a:t>
            </a:r>
          </a:p>
          <a:p>
            <a:r>
              <a:rPr lang="en-US" baseline="30000" dirty="0"/>
              <a:t>[3] </a:t>
            </a:r>
            <a:r>
              <a:rPr lang="en-US" baseline="30000" dirty="0" err="1"/>
              <a:t>Hochheim</a:t>
            </a:r>
            <a:r>
              <a:rPr lang="en-US" baseline="30000" dirty="0"/>
              <a:t>, E. and Otto, U. (2011) Das </a:t>
            </a:r>
            <a:r>
              <a:rPr lang="en-US" baseline="30000" dirty="0" err="1"/>
              <a:t>Erstrebenswerteste</a:t>
            </a:r>
            <a:r>
              <a:rPr lang="en-US" baseline="30000" dirty="0"/>
              <a:t> </a:t>
            </a:r>
            <a:r>
              <a:rPr lang="en-US" baseline="30000" dirty="0" err="1"/>
              <a:t>ist</a:t>
            </a:r>
            <a:r>
              <a:rPr lang="en-US" baseline="30000" dirty="0"/>
              <a:t>, </a:t>
            </a:r>
            <a:r>
              <a:rPr lang="en-US" baseline="30000" dirty="0" err="1"/>
              <a:t>dass</a:t>
            </a:r>
            <a:r>
              <a:rPr lang="en-US" baseline="30000" dirty="0"/>
              <a:t> man </a:t>
            </a:r>
            <a:r>
              <a:rPr lang="en-US" baseline="30000" dirty="0" err="1"/>
              <a:t>sich</a:t>
            </a:r>
            <a:r>
              <a:rPr lang="en-US" baseline="30000" dirty="0"/>
              <a:t> so </a:t>
            </a:r>
            <a:r>
              <a:rPr lang="en-US" baseline="30000" dirty="0" err="1"/>
              <a:t>lange</a:t>
            </a:r>
            <a:r>
              <a:rPr lang="en-US" baseline="30000" dirty="0"/>
              <a:t> </a:t>
            </a:r>
            <a:r>
              <a:rPr lang="en-US" baseline="30000" dirty="0" err="1"/>
              <a:t>wie</a:t>
            </a:r>
            <a:r>
              <a:rPr lang="en-US" baseline="30000" dirty="0"/>
              <a:t> </a:t>
            </a:r>
            <a:r>
              <a:rPr lang="en-US" baseline="30000" dirty="0" err="1"/>
              <a:t>möglich</a:t>
            </a:r>
            <a:r>
              <a:rPr lang="en-US" baseline="30000" dirty="0"/>
              <a:t> </a:t>
            </a:r>
            <a:r>
              <a:rPr lang="en-US" baseline="30000" dirty="0" err="1"/>
              <a:t>selbst</a:t>
            </a:r>
            <a:r>
              <a:rPr lang="en-US" baseline="30000" dirty="0"/>
              <a:t> </a:t>
            </a:r>
            <a:r>
              <a:rPr lang="en-US" baseline="30000" dirty="0" err="1"/>
              <a:t>versorgt</a:t>
            </a:r>
            <a:r>
              <a:rPr lang="en-US" baseline="30000" dirty="0"/>
              <a:t>. </a:t>
            </a:r>
            <a:r>
              <a:rPr lang="en-US" i="1" baseline="30000" dirty="0" err="1"/>
              <a:t>Zeitschrift</a:t>
            </a:r>
            <a:r>
              <a:rPr lang="en-US" i="1" baseline="30000" dirty="0"/>
              <a:t> </a:t>
            </a:r>
            <a:r>
              <a:rPr lang="en-US" i="1" baseline="30000" dirty="0" err="1"/>
              <a:t>für</a:t>
            </a:r>
            <a:r>
              <a:rPr lang="en-US" i="1" baseline="30000" dirty="0"/>
              <a:t> </a:t>
            </a:r>
            <a:r>
              <a:rPr lang="en-US" i="1" baseline="30000" dirty="0" err="1"/>
              <a:t>Gerontologie</a:t>
            </a:r>
            <a:r>
              <a:rPr lang="en-US" i="1" baseline="30000" dirty="0"/>
              <a:t> und </a:t>
            </a:r>
            <a:r>
              <a:rPr lang="en-US" i="1" baseline="30000" dirty="0" err="1"/>
              <a:t>Geriatrie</a:t>
            </a:r>
            <a:r>
              <a:rPr lang="en-US" baseline="30000" dirty="0"/>
              <a:t>, </a:t>
            </a:r>
            <a:r>
              <a:rPr lang="en-US" b="1" baseline="30000" dirty="0"/>
              <a:t>5</a:t>
            </a:r>
            <a:r>
              <a:rPr lang="en-US" baseline="30000" dirty="0"/>
              <a:t>, 306-312. http://</a:t>
            </a:r>
            <a:r>
              <a:rPr lang="en-US" baseline="30000" dirty="0" err="1"/>
              <a:t>dx.doi.org</a:t>
            </a:r>
            <a:r>
              <a:rPr lang="en-US" baseline="30000" dirty="0"/>
              <a:t>/10.1007/s00391-011-0191-4</a:t>
            </a:r>
          </a:p>
          <a:p>
            <a:r>
              <a:rPr lang="en-US" baseline="30000" dirty="0"/>
              <a:t>[4] </a:t>
            </a:r>
            <a:r>
              <a:rPr lang="en-US" baseline="30000" dirty="0" err="1"/>
              <a:t>Uborsky</a:t>
            </a:r>
            <a:r>
              <a:rPr lang="en-US" baseline="30000" dirty="0"/>
              <a:t>, M.R., </a:t>
            </a:r>
            <a:r>
              <a:rPr lang="en-US" baseline="30000" dirty="0" err="1"/>
              <a:t>Lysack</a:t>
            </a:r>
            <a:r>
              <a:rPr lang="en-US" baseline="30000" dirty="0"/>
              <a:t>, C.L. and Van </a:t>
            </a:r>
            <a:r>
              <a:rPr lang="en-US" baseline="30000" dirty="0" err="1"/>
              <a:t>Nuil</a:t>
            </a:r>
            <a:r>
              <a:rPr lang="en-US" baseline="30000" dirty="0"/>
              <a:t>, J. (2011) Refashioning One’s Place in Time: Stories of Household Down- sizing in Later Life. </a:t>
            </a:r>
            <a:r>
              <a:rPr lang="en-US" i="1" baseline="30000" dirty="0"/>
              <a:t>Journal of Aging Studies</a:t>
            </a:r>
            <a:r>
              <a:rPr lang="en-US" baseline="30000" dirty="0"/>
              <a:t>, </a:t>
            </a:r>
            <a:r>
              <a:rPr lang="en-US" b="1" baseline="30000" dirty="0"/>
              <a:t>25</a:t>
            </a:r>
            <a:r>
              <a:rPr lang="en-US" baseline="30000" dirty="0"/>
              <a:t>, 243-252. http://</a:t>
            </a:r>
            <a:r>
              <a:rPr lang="en-US" baseline="30000" dirty="0" err="1"/>
              <a:t>dx.doi.org</a:t>
            </a:r>
            <a:r>
              <a:rPr lang="en-US" baseline="30000" dirty="0"/>
              <a:t>/10.1016/j.jaging.2011.03.009</a:t>
            </a:r>
          </a:p>
          <a:p>
            <a:r>
              <a:rPr lang="en-US" baseline="30000" dirty="0"/>
              <a:t>623C. P. Caldas, C. </a:t>
            </a:r>
            <a:r>
              <a:rPr lang="en-US" baseline="30000" dirty="0" err="1"/>
              <a:t>Berterö</a:t>
            </a:r>
            <a:endParaRPr lang="en-US" baseline="30000" dirty="0"/>
          </a:p>
          <a:p>
            <a:r>
              <a:rPr lang="en-US" baseline="30000" dirty="0"/>
              <a:t>[5] Heaton, J. (2004) Reworking Qualitative Data. Sage Publications Ltd., London.</a:t>
            </a:r>
          </a:p>
          <a:p>
            <a:r>
              <a:rPr lang="en-US" baseline="30000" dirty="0"/>
              <a:t>[6] Ritchie, J. and Lewis, J. (2003) Qualitative Research Practice. Sage Publications, London.</a:t>
            </a:r>
          </a:p>
          <a:p>
            <a:r>
              <a:rPr lang="en-US" baseline="30000" dirty="0"/>
              <a:t>[7] Caldas C.P . (1997) </a:t>
            </a:r>
            <a:r>
              <a:rPr lang="en-US" baseline="30000" dirty="0" err="1"/>
              <a:t>Memória</a:t>
            </a:r>
            <a:r>
              <a:rPr lang="en-US" baseline="30000" dirty="0"/>
              <a:t>, </a:t>
            </a:r>
            <a:r>
              <a:rPr lang="en-US" baseline="30000" dirty="0" err="1"/>
              <a:t>Trabalho</a:t>
            </a:r>
            <a:r>
              <a:rPr lang="en-US" baseline="30000" dirty="0"/>
              <a:t> e V </a:t>
            </a:r>
            <a:r>
              <a:rPr lang="en-US" baseline="30000" dirty="0" err="1"/>
              <a:t>elhice</a:t>
            </a:r>
            <a:r>
              <a:rPr lang="en-US" baseline="30000" dirty="0"/>
              <a:t>: Um </a:t>
            </a:r>
            <a:r>
              <a:rPr lang="en-US" baseline="30000" dirty="0" err="1"/>
              <a:t>Estudo</a:t>
            </a:r>
            <a:r>
              <a:rPr lang="en-US" baseline="30000" dirty="0"/>
              <a:t> das </a:t>
            </a:r>
            <a:r>
              <a:rPr lang="en-US" baseline="30000" dirty="0" err="1"/>
              <a:t>Memórias</a:t>
            </a:r>
            <a:r>
              <a:rPr lang="en-US" baseline="30000" dirty="0"/>
              <a:t> de V </a:t>
            </a:r>
            <a:r>
              <a:rPr lang="en-US" baseline="30000" dirty="0" err="1"/>
              <a:t>elhos</a:t>
            </a:r>
            <a:r>
              <a:rPr lang="en-US" baseline="30000" dirty="0"/>
              <a:t> </a:t>
            </a:r>
            <a:r>
              <a:rPr lang="en-US" baseline="30000" dirty="0" err="1"/>
              <a:t>Trabalhadores</a:t>
            </a:r>
            <a:r>
              <a:rPr lang="en-US" baseline="30000" dirty="0"/>
              <a:t>. In: V eras, R.P ., Ed., </a:t>
            </a:r>
            <a:r>
              <a:rPr lang="en-US" i="1" baseline="30000" dirty="0"/>
              <a:t>Terceira </a:t>
            </a:r>
            <a:r>
              <a:rPr lang="en-US" i="1" baseline="30000" dirty="0" err="1"/>
              <a:t>Idade</a:t>
            </a:r>
            <a:r>
              <a:rPr lang="en-US" baseline="30000" dirty="0"/>
              <a:t>: </a:t>
            </a:r>
            <a:r>
              <a:rPr lang="en-US" i="1" baseline="30000" dirty="0" err="1"/>
              <a:t>Desafios</a:t>
            </a:r>
            <a:r>
              <a:rPr lang="en-US" i="1" baseline="30000" dirty="0"/>
              <a:t> </a:t>
            </a:r>
            <a:r>
              <a:rPr lang="en-US" i="1" baseline="30000" dirty="0" err="1"/>
              <a:t>para</a:t>
            </a:r>
            <a:r>
              <a:rPr lang="en-US" i="1" baseline="30000" dirty="0"/>
              <a:t> o </a:t>
            </a:r>
            <a:r>
              <a:rPr lang="en-US" i="1" baseline="30000" dirty="0" err="1"/>
              <a:t>Terceiro</a:t>
            </a:r>
            <a:r>
              <a:rPr lang="en-US" i="1" baseline="30000" dirty="0"/>
              <a:t> </a:t>
            </a:r>
            <a:r>
              <a:rPr lang="en-US" i="1" baseline="30000" dirty="0" err="1"/>
              <a:t>Milenio</a:t>
            </a:r>
            <a:r>
              <a:rPr lang="en-US" baseline="30000" dirty="0"/>
              <a:t>, </a:t>
            </a:r>
            <a:r>
              <a:rPr lang="en-US" baseline="30000" dirty="0" err="1"/>
              <a:t>Relume-Dumará</a:t>
            </a:r>
            <a:r>
              <a:rPr lang="en-US" baseline="30000" dirty="0"/>
              <a:t>, Rio de Janeiro, 121-142.</a:t>
            </a:r>
          </a:p>
          <a:p>
            <a:r>
              <a:rPr lang="en-US" baseline="30000" dirty="0"/>
              <a:t>[8] Squires, A. (2008) Language Barriers and Qualitative Health Promotion Research: Methodological Considerations. </a:t>
            </a:r>
            <a:r>
              <a:rPr lang="en-US" i="1" baseline="30000" dirty="0"/>
              <a:t>In- </a:t>
            </a:r>
            <a:r>
              <a:rPr lang="en-US" i="1" baseline="30000" dirty="0" err="1"/>
              <a:t>ternational</a:t>
            </a:r>
            <a:r>
              <a:rPr lang="en-US" i="1" baseline="30000" dirty="0"/>
              <a:t> Health Promotion Review</a:t>
            </a:r>
            <a:r>
              <a:rPr lang="en-US" baseline="30000" dirty="0"/>
              <a:t>, </a:t>
            </a:r>
            <a:r>
              <a:rPr lang="en-US" b="1" baseline="30000" dirty="0"/>
              <a:t>55</a:t>
            </a:r>
            <a:r>
              <a:rPr lang="en-US" baseline="30000" dirty="0"/>
              <a:t>, 265-273.</a:t>
            </a:r>
          </a:p>
          <a:p>
            <a:r>
              <a:rPr lang="en-US" baseline="30000" dirty="0"/>
              <a:t>[9] </a:t>
            </a:r>
            <a:r>
              <a:rPr lang="en-US" baseline="30000" dirty="0" err="1"/>
              <a:t>Arizcum</a:t>
            </a:r>
            <a:r>
              <a:rPr lang="en-US" baseline="30000" dirty="0"/>
              <a:t>, M.A. (2011) The Right Message. </a:t>
            </a:r>
            <a:r>
              <a:rPr lang="en-US" baseline="30000" dirty="0" err="1"/>
              <a:t>Seprotec</a:t>
            </a:r>
            <a:r>
              <a:rPr lang="en-US" baseline="30000" dirty="0"/>
              <a:t>.</a:t>
            </a:r>
          </a:p>
          <a:p>
            <a:r>
              <a:rPr lang="en-US" baseline="30000" dirty="0"/>
              <a:t>http://</a:t>
            </a:r>
            <a:r>
              <a:rPr lang="en-US" baseline="30000" dirty="0" err="1"/>
              <a:t>www.seprotec.com</a:t>
            </a:r>
            <a:r>
              <a:rPr lang="en-US" baseline="30000" dirty="0"/>
              <a:t>/</a:t>
            </a:r>
            <a:r>
              <a:rPr lang="en-US" baseline="30000" dirty="0" err="1"/>
              <a:t>index.php?option</a:t>
            </a:r>
            <a:r>
              <a:rPr lang="en-US" baseline="30000" dirty="0"/>
              <a:t>=</a:t>
            </a:r>
            <a:r>
              <a:rPr lang="en-US" baseline="30000" dirty="0" err="1"/>
              <a:t>com_docman&amp;task</a:t>
            </a:r>
            <a:r>
              <a:rPr lang="en-US" baseline="30000" dirty="0"/>
              <a:t>=</a:t>
            </a:r>
            <a:r>
              <a:rPr lang="en-US" baseline="30000" dirty="0" err="1"/>
              <a:t>doc_view&amp;gid</a:t>
            </a:r>
            <a:r>
              <a:rPr lang="en-US" baseline="30000" dirty="0"/>
              <a:t>=99&amp;Itemid</a:t>
            </a:r>
          </a:p>
          <a:p>
            <a:r>
              <a:rPr lang="en-US" baseline="30000" dirty="0"/>
              <a:t>[10] </a:t>
            </a:r>
            <a:r>
              <a:rPr lang="en-US" baseline="30000" dirty="0" err="1"/>
              <a:t>Lieblich</a:t>
            </a:r>
            <a:r>
              <a:rPr lang="en-US" baseline="30000" dirty="0"/>
              <a:t>, A., </a:t>
            </a:r>
            <a:r>
              <a:rPr lang="en-US" baseline="30000" dirty="0" err="1"/>
              <a:t>Tuval-Mashiach</a:t>
            </a:r>
            <a:r>
              <a:rPr lang="en-US" baseline="30000" dirty="0"/>
              <a:t>, R. and </a:t>
            </a:r>
            <a:r>
              <a:rPr lang="en-US" baseline="30000" dirty="0" err="1"/>
              <a:t>Zilber</a:t>
            </a:r>
            <a:r>
              <a:rPr lang="en-US" baseline="30000" dirty="0"/>
              <a:t>, T. (1998) Narrative Research: Reading, Analysis and Interpretation. </a:t>
            </a:r>
            <a:r>
              <a:rPr lang="en-US" baseline="30000" dirty="0" err="1"/>
              <a:t>Ap</a:t>
            </a:r>
            <a:r>
              <a:rPr lang="en-US" baseline="30000" dirty="0"/>
              <a:t>- plied Social Research Methods. Sage Publications, Thousand Oaks.</a:t>
            </a:r>
          </a:p>
          <a:p>
            <a:r>
              <a:rPr lang="en-US" baseline="30000" dirty="0"/>
              <a:t>[11] </a:t>
            </a:r>
            <a:r>
              <a:rPr lang="en-US" baseline="30000" dirty="0" err="1"/>
              <a:t>Meleis</a:t>
            </a:r>
            <a:r>
              <a:rPr lang="en-US" baseline="30000" dirty="0"/>
              <a:t>, A.I. (2010) Transitions Theory. Springer Publishing, New York.</a:t>
            </a:r>
          </a:p>
          <a:p>
            <a:r>
              <a:rPr lang="en-US" baseline="30000" dirty="0"/>
              <a:t>[12] Godfrey, M. and Townsend, J. (2008) Older People in Transition from Illness to Health: Trajectories of Recovery. </a:t>
            </a:r>
            <a:r>
              <a:rPr lang="en-US" i="1" baseline="30000" dirty="0" err="1"/>
              <a:t>Qu</a:t>
            </a:r>
            <a:r>
              <a:rPr lang="en-US" i="1" baseline="30000" dirty="0" err="1" smtClean="0"/>
              <a:t>-alitative</a:t>
            </a:r>
            <a:r>
              <a:rPr lang="en-US" i="1" baseline="30000" dirty="0" smtClean="0"/>
              <a:t> </a:t>
            </a:r>
            <a:r>
              <a:rPr lang="en-US" i="1" baseline="30000" dirty="0"/>
              <a:t>Health Research</a:t>
            </a:r>
            <a:r>
              <a:rPr lang="en-US" baseline="30000" dirty="0"/>
              <a:t>, </a:t>
            </a:r>
            <a:r>
              <a:rPr lang="en-US" b="1" baseline="30000" dirty="0"/>
              <a:t>18</a:t>
            </a:r>
            <a:r>
              <a:rPr lang="en-US" baseline="30000" dirty="0"/>
              <a:t>, 939-951.</a:t>
            </a:r>
          </a:p>
          <a:p>
            <a:r>
              <a:rPr lang="en-US" baseline="30000" dirty="0"/>
              <a:t>[13] Bridges, W. (2004) Transitions: Making Sense of Life’s Changes. Da Capo Press, Cambridge.</a:t>
            </a:r>
          </a:p>
          <a:p>
            <a:r>
              <a:rPr lang="en-US" baseline="30000" dirty="0"/>
              <a:t>[14] Chang, S.O., Kim, J.H., Kong, E.S., Kim, C.G., </a:t>
            </a:r>
            <a:r>
              <a:rPr lang="en-US" baseline="30000" dirty="0" err="1"/>
              <a:t>Ahn</a:t>
            </a:r>
            <a:r>
              <a:rPr lang="en-US" baseline="30000" dirty="0"/>
              <a:t>, S.Y. and Cho, N.O. (2008) Exploring Ego-Integrity in Old Adults: A Q-Methodology Study. </a:t>
            </a:r>
            <a:r>
              <a:rPr lang="en-US" i="1" baseline="30000" dirty="0"/>
              <a:t>International Journal of Health Promotion Studies</a:t>
            </a:r>
            <a:r>
              <a:rPr lang="en-US" baseline="30000" dirty="0"/>
              <a:t>, </a:t>
            </a:r>
            <a:r>
              <a:rPr lang="en-US" b="1" baseline="30000" dirty="0"/>
              <a:t>45</a:t>
            </a:r>
            <a:r>
              <a:rPr lang="en-US" baseline="30000" dirty="0"/>
              <a:t>, 246-256.</a:t>
            </a:r>
          </a:p>
          <a:p>
            <a:r>
              <a:rPr lang="en-US" baseline="30000" dirty="0"/>
              <a:t>[15] Nicholson, C., Meyer, J., </a:t>
            </a:r>
            <a:r>
              <a:rPr lang="en-US" baseline="30000" dirty="0" err="1"/>
              <a:t>Flatley</a:t>
            </a:r>
            <a:r>
              <a:rPr lang="en-US" baseline="30000" dirty="0"/>
              <a:t>, M. and Holman C. (2012) The Experience of Living at Home with Frailty in Old Age: A Psychosocial Qualitative Study. </a:t>
            </a:r>
            <a:r>
              <a:rPr lang="en-US" i="1" baseline="30000" dirty="0"/>
              <a:t>International Journal of Health Promotion Studies</a:t>
            </a:r>
            <a:r>
              <a:rPr lang="en-US" baseline="30000" dirty="0"/>
              <a:t>, </a:t>
            </a:r>
            <a:r>
              <a:rPr lang="en-US" b="1" baseline="30000" dirty="0"/>
              <a:t>50</a:t>
            </a:r>
            <a:r>
              <a:rPr lang="en-US" baseline="30000" dirty="0"/>
              <a:t>, 1172-1179.</a:t>
            </a:r>
          </a:p>
          <a:p>
            <a:r>
              <a:rPr lang="en-US" baseline="30000" dirty="0"/>
              <a:t>[16] Squires, A. (2009) Methodological Challenges in Cross-Language Qualitative Research: A Research Review. </a:t>
            </a:r>
            <a:r>
              <a:rPr lang="en-US" i="1" baseline="30000" dirty="0"/>
              <a:t>Inter- national Journal of Health Promotion Studies</a:t>
            </a:r>
            <a:r>
              <a:rPr lang="en-US" baseline="30000" dirty="0"/>
              <a:t>, </a:t>
            </a:r>
            <a:r>
              <a:rPr lang="en-US" b="1" baseline="30000" dirty="0"/>
              <a:t>46</a:t>
            </a:r>
            <a:r>
              <a:rPr lang="en-US" baseline="30000" dirty="0"/>
              <a:t>, 277-287.</a:t>
            </a:r>
          </a:p>
          <a:p>
            <a:r>
              <a:rPr lang="en-US" baseline="30000" dirty="0"/>
              <a:t>[17] Temple, B. (2008) Narrative Analysis of Written Texts: Reflexivity in Cross Language Research. </a:t>
            </a:r>
            <a:r>
              <a:rPr lang="en-US" i="1" baseline="30000" dirty="0"/>
              <a:t>Qualitative Research</a:t>
            </a:r>
            <a:r>
              <a:rPr lang="en-US" baseline="30000" dirty="0"/>
              <a:t>, </a:t>
            </a:r>
            <a:r>
              <a:rPr lang="en-US" b="1" baseline="30000" dirty="0"/>
              <a:t>8</a:t>
            </a:r>
            <a:r>
              <a:rPr lang="en-US" baseline="30000" dirty="0"/>
              <a:t>, 355-365. http://</a:t>
            </a:r>
            <a:r>
              <a:rPr lang="en-US" baseline="30000" dirty="0" err="1"/>
              <a:t>dx.doi.org</a:t>
            </a:r>
            <a:r>
              <a:rPr lang="en-US" baseline="30000" dirty="0"/>
              <a:t>/10.1177/1468794106093632</a:t>
            </a:r>
          </a:p>
        </p:txBody>
      </p:sp>
    </p:spTree>
    <p:extLst>
      <p:ext uri="{BB962C8B-B14F-4D97-AF65-F5344CB8AC3E}">
        <p14:creationId xmlns:p14="http://schemas.microsoft.com/office/powerpoint/2010/main" val="2001937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Tradition">
  <a:themeElements>
    <a:clrScheme name="Tradition">
      <a:dk1>
        <a:srgbClr val="000000"/>
      </a:dk1>
      <a:lt1>
        <a:srgbClr val="FFFFFF"/>
      </a:lt1>
      <a:dk2>
        <a:srgbClr val="59480D"/>
      </a:dk2>
      <a:lt2>
        <a:srgbClr val="D28E11"/>
      </a:lt2>
      <a:accent1>
        <a:srgbClr val="6B4A0B"/>
      </a:accent1>
      <a:accent2>
        <a:srgbClr val="790A14"/>
      </a:accent2>
      <a:accent3>
        <a:srgbClr val="908342"/>
      </a:accent3>
      <a:accent4>
        <a:srgbClr val="423E5C"/>
      </a:accent4>
      <a:accent5>
        <a:srgbClr val="641345"/>
      </a:accent5>
      <a:accent6>
        <a:srgbClr val="748A2F"/>
      </a:accent6>
      <a:hlink>
        <a:srgbClr val="DD7E0E"/>
      </a:hlink>
      <a:folHlink>
        <a:srgbClr val="7F6F6F"/>
      </a:folHlink>
    </a:clrScheme>
    <a:fontScheme name="Tradition">
      <a:majorFont>
        <a:latin typeface="Candara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Tradit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90000"/>
            </a:schemeClr>
          </a:solidFill>
          <a:prstDash val="solid"/>
          <a:miter/>
        </a:ln>
        <a:ln w="76200" cap="flat" cmpd="dbl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innerShdw blurRad="127000">
              <a:srgbClr val="FFFFFF">
                <a:alpha val="35000"/>
              </a:srgbClr>
            </a:innerShdw>
          </a:effectLst>
          <a:scene3d>
            <a:camera prst="orthographicFront">
              <a:rot lat="0" lon="0" rev="0"/>
            </a:camera>
            <a:lightRig rig="chilly" dir="tl">
              <a:rot lat="0" lon="0" rev="5400000"/>
            </a:lightRig>
          </a:scene3d>
          <a:sp3d prstMaterial="softEdge">
            <a:bevelT w="0" h="0"/>
          </a:sp3d>
        </a:effectStyle>
        <a:effectStyle>
          <a:effectLst>
            <a:outerShdw blurRad="63500" dist="25400" dir="5400000" algn="b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3600000"/>
            </a:lightRig>
          </a:scene3d>
          <a:sp3d>
            <a:bevelT w="889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75000"/>
              </a:schemeClr>
              <a:schemeClr val="phClr">
                <a:satMod val="3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Tradition.thmx</Template>
  <TotalTime>175</TotalTime>
  <Words>2164</Words>
  <Application>Microsoft Macintosh PowerPoint</Application>
  <PresentationFormat>On-screen Show (4:3)</PresentationFormat>
  <Paragraphs>139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Tradition</vt:lpstr>
      <vt:lpstr>Health Promotion and Life Course Dynamics: Transitions of Brazilian Elderly  </vt:lpstr>
      <vt:lpstr>PowerPoint Presentation</vt:lpstr>
      <vt:lpstr>PowerPoint Presentation</vt:lpstr>
      <vt:lpstr>Objective</vt:lpstr>
      <vt:lpstr>Transitions Theory (Afaf Meleis)</vt:lpstr>
      <vt:lpstr>PowerPoint Presentation</vt:lpstr>
      <vt:lpstr>Method</vt:lpstr>
      <vt:lpstr>PowerPoint Presentation</vt:lpstr>
      <vt:lpstr>PowerPoint Presentation</vt:lpstr>
      <vt:lpstr>RESULTS</vt:lpstr>
      <vt:lpstr>The patterns of responses to life transitions were found to be structured around five turning points: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UERJ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Promotion and Life Course Dynamics: Transitions of Brazilian Elderly  </dc:title>
  <dc:creator>Celia  Pereira Caldas</dc:creator>
  <cp:lastModifiedBy>Celia  Pereira Caldas</cp:lastModifiedBy>
  <cp:revision>20</cp:revision>
  <dcterms:created xsi:type="dcterms:W3CDTF">2016-09-10T16:51:32Z</dcterms:created>
  <dcterms:modified xsi:type="dcterms:W3CDTF">2016-09-10T20:20:42Z</dcterms:modified>
</cp:coreProperties>
</file>