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jpg" ContentType="image/jpg"/>
  <Override PartName="/ppt/slides/slide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03607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03607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03607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974"/>
            <a:ext cx="9143999" cy="10271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4406459" y="2652"/>
            <a:ext cx="4737539" cy="5974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0"/>
            <a:ext cx="9088511" cy="102056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-750" y="52456"/>
            <a:ext cx="9145633" cy="90168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1044697"/>
            <a:ext cx="8254999" cy="762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03607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251707"/>
            <a:ext cx="8072119" cy="4194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974"/>
            <a:ext cx="9143999" cy="1027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6459" y="2652"/>
            <a:ext cx="4737539" cy="5974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511" cy="1020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50" y="52456"/>
            <a:ext cx="9145633" cy="9016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36675" y="1110996"/>
            <a:ext cx="8159496" cy="29215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188337" y="3527930"/>
            <a:ext cx="4535170" cy="2407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L="12700" marR="5080" indent="472440">
              <a:lnSpc>
                <a:spcPct val="120000"/>
              </a:lnSpc>
            </a:pPr>
            <a:r>
              <a:rPr dirty="0" sz="2600" b="1">
                <a:solidFill>
                  <a:srgbClr val="FFFFFF"/>
                </a:solidFill>
                <a:latin typeface="Constantia"/>
                <a:cs typeface="Constantia"/>
              </a:rPr>
              <a:t>Odejobi,</a:t>
            </a:r>
            <a:r>
              <a:rPr dirty="0" sz="2600" spc="-5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600" spc="-5" b="1">
                <a:solidFill>
                  <a:srgbClr val="FFFFFF"/>
                </a:solidFill>
                <a:latin typeface="Constantia"/>
                <a:cs typeface="Constantia"/>
              </a:rPr>
              <a:t>Cecilia</a:t>
            </a:r>
            <a:r>
              <a:rPr dirty="0" sz="2600" spc="-12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600" b="1">
                <a:solidFill>
                  <a:srgbClr val="FFFFFF"/>
                </a:solidFill>
                <a:latin typeface="Constantia"/>
                <a:cs typeface="Constantia"/>
              </a:rPr>
              <a:t>Omobola </a:t>
            </a:r>
            <a:r>
              <a:rPr dirty="0" sz="26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spc="-5" b="1">
                <a:solidFill>
                  <a:srgbClr val="FFFFFF"/>
                </a:solidFill>
                <a:latin typeface="Constantia"/>
                <a:cs typeface="Constantia"/>
              </a:rPr>
              <a:t>Institute</a:t>
            </a:r>
            <a:r>
              <a:rPr dirty="0" sz="2600" spc="-185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600" b="1">
                <a:solidFill>
                  <a:srgbClr val="FFFFFF"/>
                </a:solidFill>
                <a:latin typeface="Constantia"/>
                <a:cs typeface="Constantia"/>
              </a:rPr>
              <a:t>of</a:t>
            </a:r>
            <a:r>
              <a:rPr dirty="0" sz="2600" spc="3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600" b="1">
                <a:solidFill>
                  <a:srgbClr val="FFFFFF"/>
                </a:solidFill>
                <a:latin typeface="Constantia"/>
                <a:cs typeface="Constantia"/>
              </a:rPr>
              <a:t>Education </a:t>
            </a:r>
            <a:r>
              <a:rPr dirty="0" sz="26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600" b="1">
                <a:solidFill>
                  <a:srgbClr val="FFFFFF"/>
                </a:solidFill>
                <a:latin typeface="Constantia"/>
                <a:cs typeface="Constantia"/>
              </a:rPr>
              <a:t>Obafemi </a:t>
            </a:r>
            <a:r>
              <a:rPr dirty="0" sz="2600" spc="-45" b="1">
                <a:solidFill>
                  <a:srgbClr val="FFFFFF"/>
                </a:solidFill>
                <a:latin typeface="Constantia"/>
                <a:cs typeface="Constantia"/>
              </a:rPr>
              <a:t>Awolowo</a:t>
            </a:r>
            <a:r>
              <a:rPr dirty="0" sz="2600" spc="-18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600" spc="-15" b="1">
                <a:solidFill>
                  <a:srgbClr val="FFFFFF"/>
                </a:solidFill>
                <a:latin typeface="Constantia"/>
                <a:cs typeface="Constantia"/>
              </a:rPr>
              <a:t>University</a:t>
            </a:r>
            <a:endParaRPr sz="2600">
              <a:latin typeface="Constantia"/>
              <a:cs typeface="Constantia"/>
            </a:endParaRPr>
          </a:p>
          <a:p>
            <a:pPr algn="r" marR="6350">
              <a:lnSpc>
                <a:spcPct val="100000"/>
              </a:lnSpc>
              <a:spcBef>
                <a:spcPts val="625"/>
              </a:spcBef>
            </a:pPr>
            <a:r>
              <a:rPr dirty="0" sz="2600" b="1">
                <a:solidFill>
                  <a:srgbClr val="FFFFFF"/>
                </a:solidFill>
                <a:latin typeface="Constantia"/>
                <a:cs typeface="Constantia"/>
              </a:rPr>
              <a:t>Ile-Ife, </a:t>
            </a:r>
            <a:r>
              <a:rPr dirty="0" sz="2600" b="1">
                <a:solidFill>
                  <a:srgbClr val="FFFFFF"/>
                </a:solidFill>
                <a:latin typeface="Constantia"/>
                <a:cs typeface="Constantia"/>
              </a:rPr>
              <a:t>Osun</a:t>
            </a:r>
            <a:r>
              <a:rPr dirty="0" sz="2600" spc="-16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600" spc="-10" b="1">
                <a:solidFill>
                  <a:srgbClr val="FFFFFF"/>
                </a:solidFill>
                <a:latin typeface="Constantia"/>
                <a:cs typeface="Constantia"/>
              </a:rPr>
              <a:t>State</a:t>
            </a:r>
            <a:endParaRPr sz="2600">
              <a:latin typeface="Constantia"/>
              <a:cs typeface="Constantia"/>
            </a:endParaRPr>
          </a:p>
          <a:p>
            <a:pPr algn="r" marR="5080">
              <a:lnSpc>
                <a:spcPct val="100000"/>
              </a:lnSpc>
              <a:spcBef>
                <a:spcPts val="620"/>
              </a:spcBef>
            </a:pPr>
            <a:r>
              <a:rPr dirty="0" sz="2600" b="1">
                <a:solidFill>
                  <a:srgbClr val="FFFFFF"/>
                </a:solidFill>
                <a:latin typeface="Constantia"/>
                <a:cs typeface="Constantia"/>
              </a:rPr>
              <a:t>Ni</a:t>
            </a:r>
            <a:r>
              <a:rPr dirty="0" sz="2600" spc="-70" b="1">
                <a:solidFill>
                  <a:srgbClr val="FFFFFF"/>
                </a:solidFill>
                <a:latin typeface="Constantia"/>
                <a:cs typeface="Constantia"/>
              </a:rPr>
              <a:t>g</a:t>
            </a:r>
            <a:r>
              <a:rPr dirty="0" sz="2600" b="1">
                <a:solidFill>
                  <a:srgbClr val="FFFFFF"/>
                </a:solidFill>
                <a:latin typeface="Constantia"/>
                <a:cs typeface="Constantia"/>
              </a:rPr>
              <a:t>eria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61003"/>
            <a:ext cx="7861300" cy="2536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marR="508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10">
                <a:latin typeface="Constantia"/>
                <a:cs typeface="Constantia"/>
              </a:rPr>
              <a:t>Children</a:t>
            </a:r>
            <a:r>
              <a:rPr dirty="0" sz="2600" spc="-45">
                <a:latin typeface="Constantia"/>
                <a:cs typeface="Constantia"/>
              </a:rPr>
              <a:t> </a:t>
            </a:r>
            <a:r>
              <a:rPr dirty="0" sz="2600" spc="-30">
                <a:latin typeface="Constantia"/>
                <a:cs typeface="Constantia"/>
              </a:rPr>
              <a:t>have</a:t>
            </a:r>
            <a:r>
              <a:rPr dirty="0" sz="2600" spc="-7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no</a:t>
            </a:r>
            <a:r>
              <a:rPr dirty="0" sz="2600" spc="-135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say</a:t>
            </a:r>
            <a:r>
              <a:rPr dirty="0" sz="2600" spc="-15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especially</a:t>
            </a:r>
            <a:r>
              <a:rPr dirty="0" sz="2600" spc="-15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on</a:t>
            </a:r>
            <a:r>
              <a:rPr dirty="0" sz="2600" spc="-5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issues</a:t>
            </a:r>
            <a:r>
              <a:rPr dirty="0" sz="2600" spc="-11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that</a:t>
            </a:r>
            <a:r>
              <a:rPr dirty="0" sz="2600" spc="-7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borders  </a:t>
            </a:r>
            <a:r>
              <a:rPr dirty="0" sz="2600">
                <a:latin typeface="Constantia"/>
                <a:cs typeface="Constantia"/>
              </a:rPr>
              <a:t>on </a:t>
            </a:r>
            <a:r>
              <a:rPr dirty="0" sz="2600">
                <a:latin typeface="Constantia"/>
                <a:cs typeface="Constantia"/>
              </a:rPr>
              <a:t>their </a:t>
            </a:r>
            <a:r>
              <a:rPr dirty="0" sz="2600" spc="-10">
                <a:latin typeface="Constantia"/>
                <a:cs typeface="Constantia"/>
              </a:rPr>
              <a:t>development </a:t>
            </a:r>
            <a:r>
              <a:rPr dirty="0" sz="2600">
                <a:latin typeface="Constantia"/>
                <a:cs typeface="Constantia"/>
              </a:rPr>
              <a:t>and </a:t>
            </a:r>
            <a:r>
              <a:rPr dirty="0" sz="2600" spc="-5">
                <a:latin typeface="Constantia"/>
                <a:cs typeface="Constantia"/>
              </a:rPr>
              <a:t>wellbeing </a:t>
            </a:r>
            <a:r>
              <a:rPr dirty="0" sz="2600" spc="-5">
                <a:latin typeface="Constantia"/>
                <a:cs typeface="Constantia"/>
              </a:rPr>
              <a:t>in </a:t>
            </a:r>
            <a:r>
              <a:rPr dirty="0" sz="2600" spc="-35">
                <a:latin typeface="Constantia"/>
                <a:cs typeface="Constantia"/>
              </a:rPr>
              <a:t>Yoruba  </a:t>
            </a:r>
            <a:r>
              <a:rPr dirty="0" sz="2600" spc="-5">
                <a:latin typeface="Constantia"/>
                <a:cs typeface="Constantia"/>
              </a:rPr>
              <a:t>community</a:t>
            </a:r>
            <a:r>
              <a:rPr dirty="0" sz="2600" spc="-21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.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latin typeface="Constantia"/>
                <a:cs typeface="Constantia"/>
              </a:rPr>
              <a:t>parents</a:t>
            </a:r>
            <a:r>
              <a:rPr dirty="0" sz="2600" spc="-65">
                <a:latin typeface="Constantia"/>
                <a:cs typeface="Constantia"/>
              </a:rPr>
              <a:t> </a:t>
            </a:r>
            <a:r>
              <a:rPr dirty="0" sz="2600" spc="-30">
                <a:latin typeface="Constantia"/>
                <a:cs typeface="Constantia"/>
              </a:rPr>
              <a:t>have</a:t>
            </a:r>
            <a:r>
              <a:rPr dirty="0" sz="2600" spc="-8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major</a:t>
            </a:r>
            <a:r>
              <a:rPr dirty="0" sz="2600" spc="-125">
                <a:latin typeface="Constantia"/>
                <a:cs typeface="Constantia"/>
              </a:rPr>
              <a:t> </a:t>
            </a:r>
            <a:r>
              <a:rPr dirty="0" sz="2600" spc="15">
                <a:latin typeface="Constantia"/>
                <a:cs typeface="Constantia"/>
              </a:rPr>
              <a:t>influence</a:t>
            </a:r>
            <a:r>
              <a:rPr dirty="0" sz="2600" spc="-8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in</a:t>
            </a:r>
            <a:r>
              <a:rPr dirty="0" sz="2600" spc="-8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their</a:t>
            </a:r>
            <a:r>
              <a:rPr dirty="0" sz="2600" spc="-15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children's</a:t>
            </a:r>
            <a:r>
              <a:rPr dirty="0" sz="2600" spc="-75">
                <a:latin typeface="Constantia"/>
                <a:cs typeface="Constantia"/>
              </a:rPr>
              <a:t> </a:t>
            </a:r>
            <a:r>
              <a:rPr dirty="0" sz="2600" spc="-25">
                <a:latin typeface="Constantia"/>
                <a:cs typeface="Constantia"/>
              </a:rPr>
              <a:t>lives.</a:t>
            </a:r>
            <a:endParaRPr sz="2600">
              <a:latin typeface="Constantia"/>
              <a:cs typeface="Constantia"/>
            </a:endParaRPr>
          </a:p>
          <a:p>
            <a:pPr marL="287020" marR="19050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latin typeface="Constantia"/>
                <a:cs typeface="Constantia"/>
              </a:rPr>
              <a:t>Their</a:t>
            </a:r>
            <a:r>
              <a:rPr dirty="0" sz="2600" spc="-12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perception</a:t>
            </a:r>
            <a:r>
              <a:rPr dirty="0" sz="2600" spc="-12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of</a:t>
            </a:r>
            <a:r>
              <a:rPr dirty="0" sz="2600" spc="45">
                <a:latin typeface="Constantia"/>
                <a:cs typeface="Constantia"/>
              </a:rPr>
              <a:t> </a:t>
            </a:r>
            <a:r>
              <a:rPr dirty="0" sz="2600" spc="-20">
                <a:latin typeface="Constantia"/>
                <a:cs typeface="Constantia"/>
              </a:rPr>
              <a:t>how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children</a:t>
            </a:r>
            <a:r>
              <a:rPr dirty="0" sz="2600" spc="-10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should</a:t>
            </a:r>
            <a:r>
              <a:rPr dirty="0" sz="2600" spc="-3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be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raised</a:t>
            </a:r>
            <a:r>
              <a:rPr dirty="0" sz="2600" spc="-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is  </a:t>
            </a:r>
            <a:r>
              <a:rPr dirty="0" sz="2600" spc="-5">
                <a:latin typeface="Constantia"/>
                <a:cs typeface="Constantia"/>
              </a:rPr>
              <a:t>crucial </a:t>
            </a:r>
            <a:r>
              <a:rPr dirty="0" sz="2600" spc="-20">
                <a:latin typeface="Constantia"/>
                <a:cs typeface="Constantia"/>
              </a:rPr>
              <a:t>to </a:t>
            </a:r>
            <a:r>
              <a:rPr dirty="0" sz="2600" spc="-5">
                <a:latin typeface="Constantia"/>
                <a:cs typeface="Constantia"/>
              </a:rPr>
              <a:t>determining </a:t>
            </a:r>
            <a:r>
              <a:rPr dirty="0" sz="2600" spc="-5">
                <a:latin typeface="Constantia"/>
                <a:cs typeface="Constantia"/>
              </a:rPr>
              <a:t>children's</a:t>
            </a:r>
            <a:r>
              <a:rPr dirty="0" sz="2600" spc="-335">
                <a:latin typeface="Constantia"/>
                <a:cs typeface="Constantia"/>
              </a:rPr>
              <a:t> </a:t>
            </a:r>
            <a:r>
              <a:rPr dirty="0" sz="2600" spc="-30">
                <a:latin typeface="Constantia"/>
                <a:cs typeface="Constantia"/>
              </a:rPr>
              <a:t>behaviour.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"/>
              <a:t>Introduction</a:t>
            </a:r>
            <a:r>
              <a:rPr dirty="0" spc="-80"/>
              <a:t> </a:t>
            </a:r>
            <a:r>
              <a:rPr dirty="0" spc="-20"/>
              <a:t>Contd.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61003"/>
            <a:ext cx="7922259" cy="2457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marR="297815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latin typeface="Constantia"/>
                <a:cs typeface="Constantia"/>
              </a:rPr>
              <a:t>parenting </a:t>
            </a:r>
            <a:r>
              <a:rPr dirty="0" sz="2600" spc="-5">
                <a:latin typeface="Constantia"/>
                <a:cs typeface="Constantia"/>
              </a:rPr>
              <a:t>is </a:t>
            </a:r>
            <a:r>
              <a:rPr dirty="0" sz="2600">
                <a:latin typeface="Constantia"/>
                <a:cs typeface="Constantia"/>
              </a:rPr>
              <a:t>the </a:t>
            </a:r>
            <a:r>
              <a:rPr dirty="0" sz="2600" spc="-15">
                <a:latin typeface="Constantia"/>
                <a:cs typeface="Constantia"/>
              </a:rPr>
              <a:t>process </a:t>
            </a:r>
            <a:r>
              <a:rPr dirty="0" sz="2600">
                <a:latin typeface="Constantia"/>
                <a:cs typeface="Constantia"/>
              </a:rPr>
              <a:t>of </a:t>
            </a:r>
            <a:r>
              <a:rPr dirty="0" sz="2600" spc="-5">
                <a:latin typeface="Constantia"/>
                <a:cs typeface="Constantia"/>
              </a:rPr>
              <a:t>caring </a:t>
            </a:r>
            <a:r>
              <a:rPr dirty="0" sz="2600" spc="-10">
                <a:latin typeface="Constantia"/>
                <a:cs typeface="Constantia"/>
              </a:rPr>
              <a:t>for </a:t>
            </a:r>
            <a:r>
              <a:rPr dirty="0" sz="2600">
                <a:latin typeface="Constantia"/>
                <a:cs typeface="Constantia"/>
              </a:rPr>
              <a:t>the </a:t>
            </a:r>
            <a:r>
              <a:rPr dirty="0" sz="2600" spc="-10">
                <a:latin typeface="Constantia"/>
                <a:cs typeface="Constantia"/>
              </a:rPr>
              <a:t>physical,  </a:t>
            </a:r>
            <a:r>
              <a:rPr dirty="0" sz="2600" spc="-5">
                <a:latin typeface="Constantia"/>
                <a:cs typeface="Constantia"/>
              </a:rPr>
              <a:t>emotional, </a:t>
            </a:r>
            <a:r>
              <a:rPr dirty="0" sz="2600">
                <a:latin typeface="Constantia"/>
                <a:cs typeface="Constantia"/>
              </a:rPr>
              <a:t>social, </a:t>
            </a:r>
            <a:r>
              <a:rPr dirty="0" sz="2600">
                <a:latin typeface="Constantia"/>
                <a:cs typeface="Constantia"/>
              </a:rPr>
              <a:t>and </a:t>
            </a:r>
            <a:r>
              <a:rPr dirty="0" sz="2600" spc="-5">
                <a:latin typeface="Constantia"/>
                <a:cs typeface="Constantia"/>
              </a:rPr>
              <a:t>intellectual </a:t>
            </a:r>
            <a:r>
              <a:rPr dirty="0" sz="2600" spc="-10">
                <a:latin typeface="Constantia"/>
                <a:cs typeface="Constantia"/>
              </a:rPr>
              <a:t>development </a:t>
            </a:r>
            <a:r>
              <a:rPr dirty="0" sz="2600">
                <a:latin typeface="Constantia"/>
                <a:cs typeface="Constantia"/>
              </a:rPr>
              <a:t>of</a:t>
            </a:r>
            <a:r>
              <a:rPr dirty="0" sz="2600" spc="-42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  </a:t>
            </a:r>
            <a:r>
              <a:rPr dirty="0" sz="2600" spc="-5">
                <a:latin typeface="Constantia"/>
                <a:cs typeface="Constantia"/>
              </a:rPr>
              <a:t>child </a:t>
            </a:r>
            <a:r>
              <a:rPr dirty="0" sz="2600" spc="-10">
                <a:latin typeface="Constantia"/>
                <a:cs typeface="Constantia"/>
              </a:rPr>
              <a:t>from </a:t>
            </a:r>
            <a:r>
              <a:rPr dirty="0" sz="2600">
                <a:latin typeface="Constantia"/>
                <a:cs typeface="Constantia"/>
              </a:rPr>
              <a:t>infancy </a:t>
            </a:r>
            <a:r>
              <a:rPr dirty="0" sz="2600" spc="-20">
                <a:latin typeface="Constantia"/>
                <a:cs typeface="Constantia"/>
              </a:rPr>
              <a:t>to</a:t>
            </a:r>
            <a:r>
              <a:rPr dirty="0" sz="2600" spc="-36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adulthood.</a:t>
            </a:r>
            <a:endParaRPr sz="2600">
              <a:latin typeface="Constantia"/>
              <a:cs typeface="Constantia"/>
            </a:endParaRPr>
          </a:p>
          <a:p>
            <a:pPr marL="287020" marR="508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10">
                <a:latin typeface="Constantia"/>
                <a:cs typeface="Constantia"/>
              </a:rPr>
              <a:t>Parenting </a:t>
            </a:r>
            <a:r>
              <a:rPr dirty="0" sz="2600" spc="-10">
                <a:latin typeface="Constantia"/>
                <a:cs typeface="Constantia"/>
              </a:rPr>
              <a:t>behaviours </a:t>
            </a:r>
            <a:r>
              <a:rPr dirty="0" sz="2600" spc="-15">
                <a:latin typeface="Constantia"/>
                <a:cs typeface="Constantia"/>
              </a:rPr>
              <a:t>are </a:t>
            </a:r>
            <a:r>
              <a:rPr dirty="0" sz="2600" spc="-5">
                <a:latin typeface="Constantia"/>
                <a:cs typeface="Constantia"/>
              </a:rPr>
              <a:t>inherited </a:t>
            </a:r>
            <a:r>
              <a:rPr dirty="0" sz="2600" spc="-10">
                <a:latin typeface="Constantia"/>
                <a:cs typeface="Constantia"/>
              </a:rPr>
              <a:t>from </a:t>
            </a:r>
            <a:r>
              <a:rPr dirty="0" sz="2600" spc="-30">
                <a:latin typeface="Constantia"/>
                <a:cs typeface="Constantia"/>
              </a:rPr>
              <a:t>one’s</a:t>
            </a:r>
            <a:r>
              <a:rPr dirty="0" sz="2600" spc="-409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parents  </a:t>
            </a:r>
            <a:r>
              <a:rPr dirty="0" sz="2600" spc="-5">
                <a:latin typeface="Constantia"/>
                <a:cs typeface="Constantia"/>
              </a:rPr>
              <a:t>based </a:t>
            </a:r>
            <a:r>
              <a:rPr dirty="0" sz="2600">
                <a:latin typeface="Constantia"/>
                <a:cs typeface="Constantia"/>
              </a:rPr>
              <a:t>on </a:t>
            </a:r>
            <a:r>
              <a:rPr dirty="0" sz="2600">
                <a:latin typeface="Constantia"/>
                <a:cs typeface="Constantia"/>
              </a:rPr>
              <a:t>the </a:t>
            </a:r>
            <a:r>
              <a:rPr dirty="0" sz="2600" spc="-5">
                <a:latin typeface="Constantia"/>
                <a:cs typeface="Constantia"/>
              </a:rPr>
              <a:t>particular </a:t>
            </a:r>
            <a:r>
              <a:rPr dirty="0" sz="2600" spc="-5">
                <a:latin typeface="Constantia"/>
                <a:cs typeface="Constantia"/>
              </a:rPr>
              <a:t>style </a:t>
            </a:r>
            <a:r>
              <a:rPr dirty="0" sz="2600">
                <a:latin typeface="Constantia"/>
                <a:cs typeface="Constantia"/>
              </a:rPr>
              <a:t>of </a:t>
            </a:r>
            <a:r>
              <a:rPr dirty="0" sz="2600" spc="-5">
                <a:latin typeface="Constantia"/>
                <a:cs typeface="Constantia"/>
              </a:rPr>
              <a:t>parenting </a:t>
            </a:r>
            <a:r>
              <a:rPr dirty="0" sz="2600">
                <a:latin typeface="Constantia"/>
                <a:cs typeface="Constantia"/>
              </a:rPr>
              <a:t>that </a:t>
            </a:r>
            <a:r>
              <a:rPr dirty="0" sz="2600" spc="-5">
                <a:latin typeface="Constantia"/>
                <a:cs typeface="Constantia"/>
              </a:rPr>
              <a:t>is  </a:t>
            </a:r>
            <a:r>
              <a:rPr dirty="0" sz="2600">
                <a:latin typeface="Constantia"/>
                <a:cs typeface="Constantia"/>
              </a:rPr>
              <a:t>popular </a:t>
            </a:r>
            <a:r>
              <a:rPr dirty="0" sz="2600" spc="-5">
                <a:latin typeface="Constantia"/>
                <a:cs typeface="Constantia"/>
              </a:rPr>
              <a:t>in </a:t>
            </a:r>
            <a:r>
              <a:rPr dirty="0" sz="2600">
                <a:latin typeface="Constantia"/>
                <a:cs typeface="Constantia"/>
              </a:rPr>
              <a:t>that</a:t>
            </a:r>
            <a:r>
              <a:rPr dirty="0" sz="2600" spc="-375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culture.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974"/>
            <a:ext cx="9143999" cy="1027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6459" y="2652"/>
            <a:ext cx="4737539" cy="5974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511" cy="1020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50" y="52456"/>
            <a:ext cx="9145633" cy="9016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"/>
              <a:t>What </a:t>
            </a:r>
            <a:r>
              <a:rPr dirty="0" spc="-25"/>
              <a:t>Research</a:t>
            </a:r>
            <a:r>
              <a:rPr dirty="0" spc="-70"/>
              <a:t> </a:t>
            </a:r>
            <a:r>
              <a:rPr dirty="0" spc="-35"/>
              <a:t>says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961003"/>
            <a:ext cx="7948930" cy="2933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marR="1016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  <a:tab pos="3914775" algn="l"/>
                <a:tab pos="6001385" algn="l"/>
              </a:tabLst>
            </a:pPr>
            <a:r>
              <a:rPr dirty="0" sz="2600" spc="-90">
                <a:latin typeface="Constantia"/>
                <a:cs typeface="Constantia"/>
              </a:rPr>
              <a:t>Two </a:t>
            </a:r>
            <a:r>
              <a:rPr dirty="0" sz="2600" spc="2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important</a:t>
            </a:r>
            <a:r>
              <a:rPr dirty="0" sz="2600" spc="42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elements</a:t>
            </a:r>
            <a:r>
              <a:rPr dirty="0" sz="2600">
                <a:latin typeface="Times New Roman"/>
                <a:cs typeface="Times New Roman"/>
              </a:rPr>
              <a:t>	</a:t>
            </a:r>
            <a:r>
              <a:rPr dirty="0" sz="2600" spc="-5">
                <a:latin typeface="Constantia"/>
                <a:cs typeface="Constantia"/>
              </a:rPr>
              <a:t>which </a:t>
            </a:r>
            <a:r>
              <a:rPr dirty="0" sz="2600" spc="42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anchor</a:t>
            </a:r>
            <a:r>
              <a:rPr dirty="0" sz="2600">
                <a:latin typeface="Times New Roman"/>
                <a:cs typeface="Times New Roman"/>
              </a:rPr>
              <a:t>	</a:t>
            </a:r>
            <a:r>
              <a:rPr dirty="0" sz="2600" spc="-5">
                <a:latin typeface="Constantia"/>
                <a:cs typeface="Constantia"/>
              </a:rPr>
              <a:t>parenting</a:t>
            </a:r>
            <a:r>
              <a:rPr dirty="0" sz="2600" spc="-160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are </a:t>
            </a:r>
            <a:r>
              <a:rPr dirty="0" sz="2600">
                <a:latin typeface="Times New Roman"/>
                <a:cs typeface="Times New Roman"/>
              </a:rPr>
              <a:t> </a:t>
            </a:r>
            <a:r>
              <a:rPr dirty="0" sz="2600" spc="-5">
                <a:latin typeface="Constantia"/>
                <a:cs typeface="Constantia"/>
              </a:rPr>
              <a:t>parental </a:t>
            </a:r>
            <a:r>
              <a:rPr dirty="0" sz="2600" spc="-10">
                <a:latin typeface="Constantia"/>
                <a:cs typeface="Constantia"/>
              </a:rPr>
              <a:t>responsiveness </a:t>
            </a:r>
            <a:r>
              <a:rPr dirty="0" sz="2600">
                <a:latin typeface="Constantia"/>
                <a:cs typeface="Constantia"/>
              </a:rPr>
              <a:t>and </a:t>
            </a:r>
            <a:r>
              <a:rPr dirty="0" sz="2600" spc="-5">
                <a:latin typeface="Constantia"/>
                <a:cs typeface="Constantia"/>
              </a:rPr>
              <a:t>parental</a:t>
            </a:r>
            <a:r>
              <a:rPr dirty="0" sz="2600" spc="-35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demandingness.</a:t>
            </a:r>
            <a:endParaRPr sz="2600">
              <a:latin typeface="Constantia"/>
              <a:cs typeface="Constantia"/>
            </a:endParaRPr>
          </a:p>
          <a:p>
            <a:pPr marL="287020" marR="325755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10">
                <a:latin typeface="Constantia"/>
                <a:cs typeface="Constantia"/>
              </a:rPr>
              <a:t>Parental </a:t>
            </a:r>
            <a:r>
              <a:rPr dirty="0" sz="2600" spc="-10">
                <a:latin typeface="Constantia"/>
                <a:cs typeface="Constantia"/>
              </a:rPr>
              <a:t>responsiveness </a:t>
            </a:r>
            <a:r>
              <a:rPr dirty="0" sz="2600" spc="-5">
                <a:latin typeface="Constantia"/>
                <a:cs typeface="Constantia"/>
              </a:rPr>
              <a:t>is </a:t>
            </a:r>
            <a:r>
              <a:rPr dirty="0" sz="2600">
                <a:latin typeface="Constantia"/>
                <a:cs typeface="Constantia"/>
              </a:rPr>
              <a:t>the </a:t>
            </a:r>
            <a:r>
              <a:rPr dirty="0" sz="2600" spc="-10">
                <a:latin typeface="Constantia"/>
                <a:cs typeface="Constantia"/>
              </a:rPr>
              <a:t>parents </a:t>
            </a:r>
            <a:r>
              <a:rPr dirty="0" sz="2600" spc="-15">
                <a:latin typeface="Constantia"/>
                <a:cs typeface="Constantia"/>
              </a:rPr>
              <a:t>show </a:t>
            </a:r>
            <a:r>
              <a:rPr dirty="0" sz="2600">
                <a:latin typeface="Constantia"/>
                <a:cs typeface="Constantia"/>
              </a:rPr>
              <a:t>of  </a:t>
            </a:r>
            <a:r>
              <a:rPr dirty="0" sz="2600" spc="-5">
                <a:latin typeface="Constantia"/>
                <a:cs typeface="Constantia"/>
              </a:rPr>
              <a:t>affection, </a:t>
            </a:r>
            <a:r>
              <a:rPr dirty="0" sz="2600" spc="-15">
                <a:latin typeface="Constantia"/>
                <a:cs typeface="Constantia"/>
              </a:rPr>
              <a:t>acceptance, </a:t>
            </a:r>
            <a:r>
              <a:rPr dirty="0" sz="2600">
                <a:latin typeface="Constantia"/>
                <a:cs typeface="Constantia"/>
              </a:rPr>
              <a:t>and </a:t>
            </a:r>
            <a:r>
              <a:rPr dirty="0" sz="2600" spc="-20">
                <a:latin typeface="Constantia"/>
                <a:cs typeface="Constantia"/>
              </a:rPr>
              <a:t>involvement </a:t>
            </a:r>
            <a:r>
              <a:rPr dirty="0" sz="2600" spc="-15">
                <a:latin typeface="Constantia"/>
                <a:cs typeface="Constantia"/>
              </a:rPr>
              <a:t>to</a:t>
            </a:r>
            <a:r>
              <a:rPr dirty="0" sz="2600" spc="-459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children's  </a:t>
            </a:r>
            <a:r>
              <a:rPr dirty="0" sz="2600" spc="-5">
                <a:latin typeface="Constantia"/>
                <a:cs typeface="Constantia"/>
              </a:rPr>
              <a:t>special </a:t>
            </a:r>
            <a:r>
              <a:rPr dirty="0" sz="2600" spc="-5">
                <a:latin typeface="Constantia"/>
                <a:cs typeface="Constantia"/>
              </a:rPr>
              <a:t>needs </a:t>
            </a:r>
            <a:r>
              <a:rPr dirty="0" sz="2600">
                <a:latin typeface="Constantia"/>
                <a:cs typeface="Constantia"/>
              </a:rPr>
              <a:t>and</a:t>
            </a:r>
            <a:r>
              <a:rPr dirty="0" sz="2600" spc="-204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demands.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latin typeface="Constantia"/>
                <a:cs typeface="Constantia"/>
              </a:rPr>
              <a:t>demandingness</a:t>
            </a:r>
            <a:r>
              <a:rPr dirty="0" sz="2600" spc="-4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is</a:t>
            </a:r>
            <a:r>
              <a:rPr dirty="0" sz="2600" spc="-8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control,</a:t>
            </a:r>
            <a:r>
              <a:rPr dirty="0" sz="2600" spc="-3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maturity</a:t>
            </a:r>
            <a:r>
              <a:rPr dirty="0" sz="2600" spc="-15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demands,</a:t>
            </a:r>
            <a:r>
              <a:rPr dirty="0" sz="2600" spc="-8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and</a:t>
            </a:r>
            <a:endParaRPr sz="2600">
              <a:latin typeface="Constantia"/>
              <a:cs typeface="Constantia"/>
            </a:endParaRPr>
          </a:p>
          <a:p>
            <a:pPr marL="287020">
              <a:lnSpc>
                <a:spcPct val="100000"/>
              </a:lnSpc>
            </a:pPr>
            <a:r>
              <a:rPr dirty="0" sz="2600">
                <a:latin typeface="Constantia"/>
                <a:cs typeface="Constantia"/>
              </a:rPr>
              <a:t>supervision </a:t>
            </a:r>
            <a:r>
              <a:rPr dirty="0" sz="2600" spc="-5">
                <a:latin typeface="Constantia"/>
                <a:cs typeface="Constantia"/>
              </a:rPr>
              <a:t>parents </a:t>
            </a:r>
            <a:r>
              <a:rPr dirty="0" sz="2600" spc="-15">
                <a:latin typeface="Constantia"/>
                <a:cs typeface="Constantia"/>
              </a:rPr>
              <a:t>exercised </a:t>
            </a:r>
            <a:r>
              <a:rPr dirty="0" sz="2600">
                <a:latin typeface="Constantia"/>
                <a:cs typeface="Constantia"/>
              </a:rPr>
              <a:t>on</a:t>
            </a:r>
            <a:r>
              <a:rPr dirty="0" sz="2600" spc="-42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children.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"/>
              <a:t>What </a:t>
            </a:r>
            <a:r>
              <a:rPr dirty="0" spc="-25"/>
              <a:t>Research </a:t>
            </a:r>
            <a:r>
              <a:rPr dirty="0" spc="-35"/>
              <a:t>Says</a:t>
            </a:r>
            <a:r>
              <a:rPr dirty="0" spc="-50"/>
              <a:t> </a:t>
            </a:r>
            <a:r>
              <a:rPr dirty="0" spc="-20"/>
              <a:t>Contd.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61003"/>
            <a:ext cx="7763509" cy="3884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20">
                <a:latin typeface="Constantia"/>
                <a:cs typeface="Constantia"/>
              </a:rPr>
              <a:t>Four </a:t>
            </a:r>
            <a:r>
              <a:rPr dirty="0" sz="2600">
                <a:latin typeface="Constantia"/>
                <a:cs typeface="Constantia"/>
              </a:rPr>
              <a:t>types </a:t>
            </a:r>
            <a:r>
              <a:rPr dirty="0" sz="2600">
                <a:latin typeface="Constantia"/>
                <a:cs typeface="Constantia"/>
              </a:rPr>
              <a:t>of </a:t>
            </a:r>
            <a:r>
              <a:rPr dirty="0" sz="2600" spc="-5">
                <a:latin typeface="Constantia"/>
                <a:cs typeface="Constantia"/>
              </a:rPr>
              <a:t>parenting </a:t>
            </a:r>
            <a:r>
              <a:rPr dirty="0" sz="2600" spc="-10">
                <a:latin typeface="Constantia"/>
                <a:cs typeface="Constantia"/>
              </a:rPr>
              <a:t>was</a:t>
            </a:r>
            <a:r>
              <a:rPr dirty="0" sz="2600" spc="-434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identified:</a:t>
            </a:r>
            <a:endParaRPr sz="2600">
              <a:latin typeface="Constantia"/>
              <a:cs typeface="Constantia"/>
            </a:endParaRPr>
          </a:p>
          <a:p>
            <a:pPr marL="287020" marR="4953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365125" algn="l"/>
              </a:tabLst>
            </a:pPr>
            <a:r>
              <a:rPr dirty="0" sz="2600" spc="-5">
                <a:latin typeface="Constantia"/>
                <a:cs typeface="Constantia"/>
              </a:rPr>
              <a:t>Authoritarian </a:t>
            </a:r>
            <a:r>
              <a:rPr dirty="0" sz="2600" spc="-10">
                <a:latin typeface="Constantia"/>
                <a:cs typeface="Constantia"/>
              </a:rPr>
              <a:t>parents </a:t>
            </a:r>
            <a:r>
              <a:rPr dirty="0" sz="2600" spc="-5">
                <a:latin typeface="Constantia"/>
                <a:cs typeface="Constantia"/>
              </a:rPr>
              <a:t>(obedience, </a:t>
            </a:r>
            <a:r>
              <a:rPr dirty="0" sz="2600" spc="-5">
                <a:latin typeface="Constantia"/>
                <a:cs typeface="Constantia"/>
              </a:rPr>
              <a:t>status-oriented  </a:t>
            </a:r>
            <a:r>
              <a:rPr dirty="0" sz="2600">
                <a:latin typeface="Constantia"/>
                <a:cs typeface="Constantia"/>
              </a:rPr>
              <a:t>and</a:t>
            </a:r>
            <a:r>
              <a:rPr dirty="0" sz="2600" spc="-7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expect</a:t>
            </a:r>
            <a:r>
              <a:rPr dirty="0" sz="2600" spc="-11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their</a:t>
            </a:r>
            <a:r>
              <a:rPr dirty="0" sz="2600" spc="-15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orders</a:t>
            </a:r>
            <a:r>
              <a:rPr dirty="0" sz="2600" spc="-125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obeyed</a:t>
            </a:r>
            <a:r>
              <a:rPr dirty="0" sz="2600" spc="-8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without</a:t>
            </a:r>
            <a:r>
              <a:rPr dirty="0" sz="2600" spc="-17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explanation)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10">
                <a:latin typeface="Constantia"/>
                <a:cs typeface="Constantia"/>
              </a:rPr>
              <a:t>Authoritative </a:t>
            </a:r>
            <a:r>
              <a:rPr dirty="0" sz="2600" spc="-5">
                <a:latin typeface="Constantia"/>
                <a:cs typeface="Constantia"/>
              </a:rPr>
              <a:t>parents </a:t>
            </a:r>
            <a:r>
              <a:rPr dirty="0" sz="2600" spc="-10">
                <a:latin typeface="Constantia"/>
                <a:cs typeface="Constantia"/>
              </a:rPr>
              <a:t>(assertive, </a:t>
            </a:r>
            <a:r>
              <a:rPr dirty="0" sz="2600" spc="-5">
                <a:latin typeface="Constantia"/>
                <a:cs typeface="Constantia"/>
              </a:rPr>
              <a:t>listening </a:t>
            </a:r>
            <a:r>
              <a:rPr dirty="0" sz="2600" spc="-5">
                <a:latin typeface="Constantia"/>
                <a:cs typeface="Constantia"/>
              </a:rPr>
              <a:t>but</a:t>
            </a:r>
            <a:r>
              <a:rPr dirty="0" sz="2600" spc="-32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not</a:t>
            </a:r>
            <a:endParaRPr sz="2600">
              <a:latin typeface="Constantia"/>
              <a:cs typeface="Constantia"/>
            </a:endParaRPr>
          </a:p>
          <a:p>
            <a:pPr marL="287020">
              <a:lnSpc>
                <a:spcPct val="100000"/>
              </a:lnSpc>
            </a:pPr>
            <a:r>
              <a:rPr dirty="0" sz="2600" spc="-10">
                <a:latin typeface="Constantia"/>
                <a:cs typeface="Constantia"/>
              </a:rPr>
              <a:t>intrusive </a:t>
            </a:r>
            <a:r>
              <a:rPr dirty="0" sz="2600">
                <a:latin typeface="Constantia"/>
                <a:cs typeface="Constantia"/>
              </a:rPr>
              <a:t>and</a:t>
            </a:r>
            <a:r>
              <a:rPr dirty="0" sz="2600" spc="-28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restrictive)</a:t>
            </a:r>
            <a:endParaRPr sz="2600">
              <a:latin typeface="Constantia"/>
              <a:cs typeface="Constantia"/>
            </a:endParaRPr>
          </a:p>
          <a:p>
            <a:pPr marL="369570" indent="-35687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370205" algn="l"/>
              </a:tabLst>
            </a:pPr>
            <a:r>
              <a:rPr dirty="0" sz="2600" spc="-25">
                <a:latin typeface="Constantia"/>
                <a:cs typeface="Constantia"/>
              </a:rPr>
              <a:t>Uninvolved </a:t>
            </a:r>
            <a:r>
              <a:rPr dirty="0" sz="2600" spc="-10">
                <a:latin typeface="Constantia"/>
                <a:cs typeface="Constantia"/>
              </a:rPr>
              <a:t>parents </a:t>
            </a:r>
            <a:r>
              <a:rPr dirty="0" sz="2600" spc="-15">
                <a:latin typeface="Constantia"/>
                <a:cs typeface="Constantia"/>
              </a:rPr>
              <a:t>(low </a:t>
            </a:r>
            <a:r>
              <a:rPr dirty="0" sz="2600" spc="-5">
                <a:latin typeface="Constantia"/>
                <a:cs typeface="Constantia"/>
              </a:rPr>
              <a:t>in </a:t>
            </a:r>
            <a:r>
              <a:rPr dirty="0" sz="2600" spc="-5">
                <a:latin typeface="Constantia"/>
                <a:cs typeface="Constantia"/>
              </a:rPr>
              <a:t>both </a:t>
            </a:r>
            <a:r>
              <a:rPr dirty="0" sz="2600" spc="-10">
                <a:latin typeface="Constantia"/>
                <a:cs typeface="Constantia"/>
              </a:rPr>
              <a:t>responsiveness</a:t>
            </a:r>
            <a:r>
              <a:rPr dirty="0" sz="2600" spc="-43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and</a:t>
            </a:r>
            <a:endParaRPr sz="2600">
              <a:latin typeface="Constantia"/>
              <a:cs typeface="Constantia"/>
            </a:endParaRPr>
          </a:p>
          <a:p>
            <a:pPr marL="287020">
              <a:lnSpc>
                <a:spcPct val="100000"/>
              </a:lnSpc>
            </a:pPr>
            <a:r>
              <a:rPr dirty="0" sz="2600" spc="-5">
                <a:latin typeface="Constantia"/>
                <a:cs typeface="Constantia"/>
              </a:rPr>
              <a:t>demandingness </a:t>
            </a:r>
            <a:r>
              <a:rPr dirty="0" sz="2600" spc="-5">
                <a:latin typeface="Constantia"/>
                <a:cs typeface="Constantia"/>
              </a:rPr>
              <a:t>(Nancy </a:t>
            </a:r>
            <a:r>
              <a:rPr dirty="0" sz="2600" spc="-5">
                <a:latin typeface="Constantia"/>
                <a:cs typeface="Constantia"/>
              </a:rPr>
              <a:t>1999; </a:t>
            </a:r>
            <a:r>
              <a:rPr dirty="0" sz="2600" spc="-5">
                <a:latin typeface="Constantia"/>
                <a:cs typeface="Constantia"/>
              </a:rPr>
              <a:t>Baumrind,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1991).</a:t>
            </a:r>
            <a:endParaRPr sz="2600">
              <a:latin typeface="Constantia"/>
              <a:cs typeface="Constantia"/>
            </a:endParaRPr>
          </a:p>
          <a:p>
            <a:pPr marL="287020" marR="536575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latin typeface="Constantia"/>
                <a:cs typeface="Constantia"/>
              </a:rPr>
              <a:t>Indulgent </a:t>
            </a:r>
            <a:r>
              <a:rPr dirty="0" sz="2600" spc="-10">
                <a:latin typeface="Constantia"/>
                <a:cs typeface="Constantia"/>
              </a:rPr>
              <a:t>parents </a:t>
            </a:r>
            <a:r>
              <a:rPr dirty="0" sz="2600" spc="-10">
                <a:latin typeface="Constantia"/>
                <a:cs typeface="Constantia"/>
              </a:rPr>
              <a:t>(permissive, </a:t>
            </a:r>
            <a:r>
              <a:rPr dirty="0" sz="2600" spc="-15">
                <a:latin typeface="Constantia"/>
                <a:cs typeface="Constantia"/>
              </a:rPr>
              <a:t>non-directive</a:t>
            </a:r>
            <a:r>
              <a:rPr dirty="0" sz="2600" spc="-30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and  </a:t>
            </a:r>
            <a:r>
              <a:rPr dirty="0" sz="2600" spc="-5">
                <a:latin typeface="Constantia"/>
                <a:cs typeface="Constantia"/>
              </a:rPr>
              <a:t>lenient)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797809"/>
            <a:ext cx="6711315" cy="7620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25"/>
              <a:t>Statement </a:t>
            </a:r>
            <a:r>
              <a:rPr dirty="0" spc="-5"/>
              <a:t>of </a:t>
            </a:r>
            <a:r>
              <a:rPr dirty="0"/>
              <a:t>the</a:t>
            </a:r>
            <a:r>
              <a:rPr dirty="0" spc="-45"/>
              <a:t> </a:t>
            </a:r>
            <a:r>
              <a:rPr dirty="0" spc="-15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40" y="1625342"/>
            <a:ext cx="8431530" cy="3393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>
                <a:latin typeface="Constantia"/>
                <a:cs typeface="Constantia"/>
              </a:rPr>
              <a:t>Observation </a:t>
            </a:r>
            <a:r>
              <a:rPr dirty="0" sz="2600">
                <a:latin typeface="Constantia"/>
                <a:cs typeface="Constantia"/>
              </a:rPr>
              <a:t>has </a:t>
            </a:r>
            <a:r>
              <a:rPr dirty="0" sz="2600" spc="-10">
                <a:latin typeface="Constantia"/>
                <a:cs typeface="Constantia"/>
              </a:rPr>
              <a:t>shown</a:t>
            </a:r>
            <a:r>
              <a:rPr dirty="0" sz="2600" spc="-31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that:</a:t>
            </a:r>
            <a:endParaRPr sz="2600">
              <a:latin typeface="Constantia"/>
              <a:cs typeface="Constantia"/>
            </a:endParaRPr>
          </a:p>
          <a:p>
            <a:pPr lvl="1" marL="927100" marR="87630" indent="-247015">
              <a:lnSpc>
                <a:spcPct val="100000"/>
              </a:lnSpc>
              <a:spcBef>
                <a:spcPts val="535"/>
              </a:spcBef>
              <a:buClr>
                <a:srgbClr val="009CD9"/>
              </a:buClr>
              <a:buSzPct val="69047"/>
              <a:buFont typeface="Wingdings"/>
              <a:buChar char=""/>
              <a:tabLst>
                <a:tab pos="927735" algn="l"/>
                <a:tab pos="6778625" algn="l"/>
              </a:tabLst>
            </a:pPr>
            <a:r>
              <a:rPr dirty="0" sz="2100" spc="-10">
                <a:latin typeface="Constantia"/>
                <a:cs typeface="Constantia"/>
              </a:rPr>
              <a:t>Parenting </a:t>
            </a:r>
            <a:r>
              <a:rPr dirty="0" sz="2100" spc="-5">
                <a:latin typeface="Constantia"/>
                <a:cs typeface="Constantia"/>
              </a:rPr>
              <a:t>styles </a:t>
            </a:r>
            <a:r>
              <a:rPr dirty="0" sz="2100" spc="-5">
                <a:latin typeface="Constantia"/>
                <a:cs typeface="Constantia"/>
              </a:rPr>
              <a:t>is </a:t>
            </a:r>
            <a:r>
              <a:rPr dirty="0" sz="2100">
                <a:latin typeface="Constantia"/>
                <a:cs typeface="Constantia"/>
              </a:rPr>
              <a:t>a </a:t>
            </a:r>
            <a:r>
              <a:rPr dirty="0" sz="2100" spc="-10">
                <a:latin typeface="Constantia"/>
                <a:cs typeface="Constantia"/>
              </a:rPr>
              <a:t>predictors </a:t>
            </a:r>
            <a:r>
              <a:rPr dirty="0" sz="2100">
                <a:latin typeface="Constantia"/>
                <a:cs typeface="Constantia"/>
              </a:rPr>
              <a:t>of </a:t>
            </a:r>
            <a:r>
              <a:rPr dirty="0" sz="2100" spc="-5">
                <a:latin typeface="Constantia"/>
                <a:cs typeface="Constantia"/>
              </a:rPr>
              <a:t>social </a:t>
            </a:r>
            <a:r>
              <a:rPr dirty="0" sz="2100" spc="114">
                <a:latin typeface="Constantia"/>
                <a:cs typeface="Constantia"/>
              </a:rPr>
              <a:t> </a:t>
            </a:r>
            <a:r>
              <a:rPr dirty="0" sz="2100">
                <a:latin typeface="Constantia"/>
                <a:cs typeface="Constantia"/>
              </a:rPr>
              <a:t>and</a:t>
            </a:r>
            <a:r>
              <a:rPr dirty="0" sz="2100" spc="180">
                <a:latin typeface="Constantia"/>
                <a:cs typeface="Constantia"/>
              </a:rPr>
              <a:t> </a:t>
            </a:r>
            <a:r>
              <a:rPr dirty="0" sz="2100" spc="-10">
                <a:latin typeface="Constantia"/>
                <a:cs typeface="Constantia"/>
              </a:rPr>
              <a:t>moral</a:t>
            </a:r>
            <a:r>
              <a:rPr dirty="0" sz="2100" spc="-10">
                <a:latin typeface="Times New Roman"/>
                <a:cs typeface="Times New Roman"/>
              </a:rPr>
              <a:t>	</a:t>
            </a:r>
            <a:r>
              <a:rPr dirty="0" sz="2100" spc="-5">
                <a:latin typeface="Constantia"/>
                <a:cs typeface="Constantia"/>
              </a:rPr>
              <a:t>behaviours</a:t>
            </a:r>
            <a:r>
              <a:rPr dirty="0" sz="2100" spc="-150">
                <a:latin typeface="Constantia"/>
                <a:cs typeface="Constantia"/>
              </a:rPr>
              <a:t> </a:t>
            </a:r>
            <a:r>
              <a:rPr dirty="0" sz="2100" spc="-5">
                <a:latin typeface="Constantia"/>
                <a:cs typeface="Constantia"/>
              </a:rPr>
              <a:t>in </a:t>
            </a:r>
            <a:r>
              <a:rPr dirty="0" sz="2100" spc="-5">
                <a:latin typeface="Times New Roman"/>
                <a:cs typeface="Times New Roman"/>
              </a:rPr>
              <a:t> </a:t>
            </a:r>
            <a:r>
              <a:rPr dirty="0" sz="2100" spc="-10">
                <a:latin typeface="Constantia"/>
                <a:cs typeface="Constantia"/>
              </a:rPr>
              <a:t>children</a:t>
            </a:r>
            <a:endParaRPr sz="2100">
              <a:latin typeface="Constantia"/>
              <a:cs typeface="Constantia"/>
            </a:endParaRPr>
          </a:p>
          <a:p>
            <a:pPr lvl="1" marL="927100" marR="664845" indent="-247015">
              <a:lnSpc>
                <a:spcPct val="100000"/>
              </a:lnSpc>
              <a:spcBef>
                <a:spcPts val="505"/>
              </a:spcBef>
              <a:buClr>
                <a:srgbClr val="009CD9"/>
              </a:buClr>
              <a:buSzPct val="69047"/>
              <a:buFont typeface="Wingdings"/>
              <a:buChar char=""/>
              <a:tabLst>
                <a:tab pos="927735" algn="l"/>
              </a:tabLst>
            </a:pPr>
            <a:r>
              <a:rPr dirty="0" sz="2100">
                <a:latin typeface="Constantia"/>
                <a:cs typeface="Constantia"/>
              </a:rPr>
              <a:t>the</a:t>
            </a:r>
            <a:r>
              <a:rPr dirty="0" sz="2100" spc="-125">
                <a:latin typeface="Constantia"/>
                <a:cs typeface="Constantia"/>
              </a:rPr>
              <a:t> </a:t>
            </a:r>
            <a:r>
              <a:rPr dirty="0" sz="2100" spc="-10">
                <a:latin typeface="Constantia"/>
                <a:cs typeface="Constantia"/>
              </a:rPr>
              <a:t>extent</a:t>
            </a:r>
            <a:r>
              <a:rPr dirty="0" sz="2100" spc="-95">
                <a:latin typeface="Constantia"/>
                <a:cs typeface="Constantia"/>
              </a:rPr>
              <a:t> </a:t>
            </a:r>
            <a:r>
              <a:rPr dirty="0" sz="2100" spc="-20">
                <a:latin typeface="Constantia"/>
                <a:cs typeface="Constantia"/>
              </a:rPr>
              <a:t>to</a:t>
            </a:r>
            <a:r>
              <a:rPr dirty="0" sz="2100" spc="-105">
                <a:latin typeface="Constantia"/>
                <a:cs typeface="Constantia"/>
              </a:rPr>
              <a:t> </a:t>
            </a:r>
            <a:r>
              <a:rPr dirty="0" sz="2100" spc="-5">
                <a:latin typeface="Constantia"/>
                <a:cs typeface="Constantia"/>
              </a:rPr>
              <a:t>which</a:t>
            </a:r>
            <a:r>
              <a:rPr dirty="0" sz="2100" spc="-55">
                <a:latin typeface="Constantia"/>
                <a:cs typeface="Constantia"/>
              </a:rPr>
              <a:t> </a:t>
            </a:r>
            <a:r>
              <a:rPr dirty="0" sz="2100">
                <a:latin typeface="Constantia"/>
                <a:cs typeface="Constantia"/>
              </a:rPr>
              <a:t>this</a:t>
            </a:r>
            <a:r>
              <a:rPr dirty="0" sz="2100" spc="-95">
                <a:latin typeface="Constantia"/>
                <a:cs typeface="Constantia"/>
              </a:rPr>
              <a:t> </a:t>
            </a:r>
            <a:r>
              <a:rPr dirty="0" sz="2100" spc="-10">
                <a:latin typeface="Constantia"/>
                <a:cs typeface="Constantia"/>
              </a:rPr>
              <a:t>could</a:t>
            </a:r>
            <a:r>
              <a:rPr dirty="0" sz="2100" spc="-25">
                <a:latin typeface="Constantia"/>
                <a:cs typeface="Constantia"/>
              </a:rPr>
              <a:t> </a:t>
            </a:r>
            <a:r>
              <a:rPr dirty="0" sz="2100" spc="10">
                <a:latin typeface="Constantia"/>
                <a:cs typeface="Constantia"/>
              </a:rPr>
              <a:t>influence</a:t>
            </a:r>
            <a:r>
              <a:rPr dirty="0" sz="2100" spc="-100">
                <a:latin typeface="Constantia"/>
                <a:cs typeface="Constantia"/>
              </a:rPr>
              <a:t> </a:t>
            </a:r>
            <a:r>
              <a:rPr dirty="0" sz="2100">
                <a:latin typeface="Constantia"/>
                <a:cs typeface="Constantia"/>
              </a:rPr>
              <a:t>the</a:t>
            </a:r>
            <a:r>
              <a:rPr dirty="0" sz="2100" spc="-75">
                <a:latin typeface="Constantia"/>
                <a:cs typeface="Constantia"/>
              </a:rPr>
              <a:t> </a:t>
            </a:r>
            <a:r>
              <a:rPr dirty="0" sz="2100" spc="-5">
                <a:latin typeface="Constantia"/>
                <a:cs typeface="Constantia"/>
              </a:rPr>
              <a:t>feeding</a:t>
            </a:r>
            <a:r>
              <a:rPr dirty="0" sz="2100" spc="-35">
                <a:latin typeface="Constantia"/>
                <a:cs typeface="Constantia"/>
              </a:rPr>
              <a:t> </a:t>
            </a:r>
            <a:r>
              <a:rPr dirty="0" sz="2100">
                <a:latin typeface="Constantia"/>
                <a:cs typeface="Constantia"/>
              </a:rPr>
              <a:t>habit</a:t>
            </a:r>
            <a:r>
              <a:rPr dirty="0" sz="2100" spc="-105">
                <a:latin typeface="Constantia"/>
                <a:cs typeface="Constantia"/>
              </a:rPr>
              <a:t> </a:t>
            </a:r>
            <a:r>
              <a:rPr dirty="0" sz="2100">
                <a:latin typeface="Constantia"/>
                <a:cs typeface="Constantia"/>
              </a:rPr>
              <a:t>of  </a:t>
            </a:r>
            <a:r>
              <a:rPr dirty="0" sz="2100" spc="-10">
                <a:latin typeface="Constantia"/>
                <a:cs typeface="Constantia"/>
              </a:rPr>
              <a:t>children </a:t>
            </a:r>
            <a:r>
              <a:rPr dirty="0" sz="2100" spc="-5">
                <a:latin typeface="Constantia"/>
                <a:cs typeface="Constantia"/>
              </a:rPr>
              <a:t>in </a:t>
            </a:r>
            <a:r>
              <a:rPr dirty="0" sz="2100" spc="-30">
                <a:latin typeface="Constantia"/>
                <a:cs typeface="Constantia"/>
              </a:rPr>
              <a:t>Yoruba </a:t>
            </a:r>
            <a:r>
              <a:rPr dirty="0" sz="2100" spc="-5">
                <a:latin typeface="Constantia"/>
                <a:cs typeface="Constantia"/>
              </a:rPr>
              <a:t>Community </a:t>
            </a:r>
            <a:r>
              <a:rPr dirty="0" sz="2100" spc="-5">
                <a:latin typeface="Constantia"/>
                <a:cs typeface="Constantia"/>
              </a:rPr>
              <a:t>has </a:t>
            </a:r>
            <a:r>
              <a:rPr dirty="0" sz="2100">
                <a:latin typeface="Constantia"/>
                <a:cs typeface="Constantia"/>
              </a:rPr>
              <a:t>not </a:t>
            </a:r>
            <a:r>
              <a:rPr dirty="0" sz="2100" spc="-5">
                <a:latin typeface="Constantia"/>
                <a:cs typeface="Constantia"/>
              </a:rPr>
              <a:t>been </a:t>
            </a:r>
            <a:r>
              <a:rPr dirty="0" sz="2100" spc="-10">
                <a:latin typeface="Constantia"/>
                <a:cs typeface="Constantia"/>
              </a:rPr>
              <a:t>thoroughly  </a:t>
            </a:r>
            <a:r>
              <a:rPr dirty="0" sz="2100" spc="-5">
                <a:latin typeface="Constantia"/>
                <a:cs typeface="Constantia"/>
              </a:rPr>
              <a:t>examined.</a:t>
            </a:r>
            <a:endParaRPr sz="2100">
              <a:latin typeface="Constantia"/>
              <a:cs typeface="Constantia"/>
            </a:endParaRPr>
          </a:p>
          <a:p>
            <a:pPr marL="287020" marR="5080" indent="-274320">
              <a:lnSpc>
                <a:spcPct val="100000"/>
              </a:lnSpc>
              <a:spcBef>
                <a:spcPts val="590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20">
                <a:latin typeface="Constantia"/>
                <a:cs typeface="Constantia"/>
              </a:rPr>
              <a:t>Hence</a:t>
            </a:r>
            <a:r>
              <a:rPr dirty="0" sz="2600" spc="-11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this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study</a:t>
            </a:r>
            <a:r>
              <a:rPr dirty="0" sz="2600" spc="-175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conceptualized</a:t>
            </a:r>
            <a:r>
              <a:rPr dirty="0" sz="2600" spc="-10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examining</a:t>
            </a:r>
            <a:r>
              <a:rPr dirty="0" sz="2600" spc="-1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</a:t>
            </a:r>
            <a:r>
              <a:rPr dirty="0" sz="2600" spc="-80">
                <a:latin typeface="Constantia"/>
                <a:cs typeface="Constantia"/>
              </a:rPr>
              <a:t> </a:t>
            </a:r>
            <a:r>
              <a:rPr dirty="0" sz="2600" spc="15">
                <a:latin typeface="Constantia"/>
                <a:cs typeface="Constantia"/>
              </a:rPr>
              <a:t>influence  </a:t>
            </a:r>
            <a:r>
              <a:rPr dirty="0" sz="2600" spc="-10">
                <a:latin typeface="Constantia"/>
                <a:cs typeface="Constantia"/>
              </a:rPr>
              <a:t>between </a:t>
            </a:r>
            <a:r>
              <a:rPr dirty="0" sz="2600" spc="-5">
                <a:latin typeface="Constantia"/>
                <a:cs typeface="Constantia"/>
              </a:rPr>
              <a:t>parenting </a:t>
            </a:r>
            <a:r>
              <a:rPr dirty="0" sz="2600" spc="-5">
                <a:latin typeface="Constantia"/>
                <a:cs typeface="Constantia"/>
              </a:rPr>
              <a:t>style </a:t>
            </a:r>
            <a:r>
              <a:rPr dirty="0" sz="2600">
                <a:latin typeface="Constantia"/>
                <a:cs typeface="Constantia"/>
              </a:rPr>
              <a:t>and </a:t>
            </a:r>
            <a:r>
              <a:rPr dirty="0" sz="2600" spc="-5">
                <a:latin typeface="Constantia"/>
                <a:cs typeface="Constantia"/>
              </a:rPr>
              <a:t>feeding </a:t>
            </a:r>
            <a:r>
              <a:rPr dirty="0" sz="2600">
                <a:latin typeface="Constantia"/>
                <a:cs typeface="Constantia"/>
              </a:rPr>
              <a:t>habit </a:t>
            </a:r>
            <a:r>
              <a:rPr dirty="0" sz="2600">
                <a:latin typeface="Constantia"/>
                <a:cs typeface="Constantia"/>
              </a:rPr>
              <a:t>of </a:t>
            </a:r>
            <a:r>
              <a:rPr dirty="0" sz="2600" spc="-10">
                <a:latin typeface="Constantia"/>
                <a:cs typeface="Constantia"/>
              </a:rPr>
              <a:t>children  </a:t>
            </a:r>
            <a:r>
              <a:rPr dirty="0" sz="2600">
                <a:latin typeface="Constantia"/>
                <a:cs typeface="Constantia"/>
              </a:rPr>
              <a:t>among </a:t>
            </a:r>
            <a:r>
              <a:rPr dirty="0" sz="2600" spc="-35">
                <a:latin typeface="Constantia"/>
                <a:cs typeface="Constantia"/>
              </a:rPr>
              <a:t>Yoruba </a:t>
            </a:r>
            <a:r>
              <a:rPr dirty="0" sz="2600" spc="-5">
                <a:latin typeface="Constantia"/>
                <a:cs typeface="Constantia"/>
              </a:rPr>
              <a:t>mothers </a:t>
            </a:r>
            <a:r>
              <a:rPr dirty="0" sz="2600">
                <a:latin typeface="Constantia"/>
                <a:cs typeface="Constantia"/>
              </a:rPr>
              <a:t>in </a:t>
            </a:r>
            <a:r>
              <a:rPr dirty="0" sz="2600" spc="-35">
                <a:latin typeface="Constantia"/>
                <a:cs typeface="Constantia"/>
              </a:rPr>
              <a:t>Yoruba</a:t>
            </a:r>
            <a:r>
              <a:rPr dirty="0" sz="2600" spc="-480">
                <a:latin typeface="Constantia"/>
                <a:cs typeface="Constantia"/>
              </a:rPr>
              <a:t> </a:t>
            </a:r>
            <a:r>
              <a:rPr dirty="0" sz="2600" spc="-35">
                <a:latin typeface="Constantia"/>
                <a:cs typeface="Constantia"/>
              </a:rPr>
              <a:t>community.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Objectives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61003"/>
            <a:ext cx="8018145" cy="2615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latin typeface="Constantia"/>
                <a:cs typeface="Constantia"/>
              </a:rPr>
              <a:t>examine</a:t>
            </a:r>
            <a:r>
              <a:rPr dirty="0" sz="2600" spc="-8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parenting</a:t>
            </a:r>
            <a:r>
              <a:rPr dirty="0" sz="2600" spc="-7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styles</a:t>
            </a:r>
            <a:r>
              <a:rPr dirty="0" sz="2600" spc="-15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among</a:t>
            </a:r>
            <a:r>
              <a:rPr dirty="0" sz="2600" spc="-75">
                <a:latin typeface="Constantia"/>
                <a:cs typeface="Constantia"/>
              </a:rPr>
              <a:t> </a:t>
            </a:r>
            <a:r>
              <a:rPr dirty="0" sz="2600" spc="-35">
                <a:latin typeface="Constantia"/>
                <a:cs typeface="Constantia"/>
              </a:rPr>
              <a:t>Yoruba</a:t>
            </a:r>
            <a:r>
              <a:rPr dirty="0" sz="2600" spc="-10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mother;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>
                <a:latin typeface="Constantia"/>
                <a:cs typeface="Constantia"/>
              </a:rPr>
              <a:t>assess </a:t>
            </a:r>
            <a:r>
              <a:rPr dirty="0" sz="2600" spc="-5">
                <a:latin typeface="Constantia"/>
                <a:cs typeface="Constantia"/>
              </a:rPr>
              <a:t>child </a:t>
            </a:r>
            <a:r>
              <a:rPr dirty="0" sz="2600" spc="-5">
                <a:latin typeface="Constantia"/>
                <a:cs typeface="Constantia"/>
              </a:rPr>
              <a:t>feeding </a:t>
            </a:r>
            <a:r>
              <a:rPr dirty="0" sz="2600" spc="-15">
                <a:latin typeface="Constantia"/>
                <a:cs typeface="Constantia"/>
              </a:rPr>
              <a:t>practices </a:t>
            </a:r>
            <a:r>
              <a:rPr dirty="0" sz="2600">
                <a:latin typeface="Constantia"/>
                <a:cs typeface="Constantia"/>
              </a:rPr>
              <a:t>among </a:t>
            </a:r>
            <a:r>
              <a:rPr dirty="0" sz="2600" spc="-35">
                <a:latin typeface="Constantia"/>
                <a:cs typeface="Constantia"/>
              </a:rPr>
              <a:t>Yoruba</a:t>
            </a:r>
            <a:r>
              <a:rPr dirty="0" sz="2600" spc="-409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mothers;</a:t>
            </a:r>
            <a:endParaRPr sz="2600">
              <a:latin typeface="Constantia"/>
              <a:cs typeface="Constantia"/>
            </a:endParaRPr>
          </a:p>
          <a:p>
            <a:pPr marL="287020" marR="3251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latin typeface="Constantia"/>
                <a:cs typeface="Constantia"/>
              </a:rPr>
              <a:t>determine </a:t>
            </a:r>
            <a:r>
              <a:rPr dirty="0" sz="2600">
                <a:latin typeface="Constantia"/>
                <a:cs typeface="Constantia"/>
              </a:rPr>
              <a:t>the </a:t>
            </a:r>
            <a:r>
              <a:rPr dirty="0" sz="2600" spc="-5">
                <a:latin typeface="Constantia"/>
                <a:cs typeface="Constantia"/>
              </a:rPr>
              <a:t>relationship </a:t>
            </a:r>
            <a:r>
              <a:rPr dirty="0" sz="2600" spc="-10">
                <a:latin typeface="Constantia"/>
                <a:cs typeface="Constantia"/>
              </a:rPr>
              <a:t>between</a:t>
            </a:r>
            <a:r>
              <a:rPr dirty="0" sz="2600" spc="-46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parenting </a:t>
            </a:r>
            <a:r>
              <a:rPr dirty="0" sz="2600" spc="-5">
                <a:latin typeface="Constantia"/>
                <a:cs typeface="Constantia"/>
              </a:rPr>
              <a:t>styles  </a:t>
            </a:r>
            <a:r>
              <a:rPr dirty="0" sz="2600">
                <a:latin typeface="Constantia"/>
                <a:cs typeface="Constantia"/>
              </a:rPr>
              <a:t>and </a:t>
            </a:r>
            <a:r>
              <a:rPr dirty="0" sz="2600" spc="-5">
                <a:latin typeface="Constantia"/>
                <a:cs typeface="Constantia"/>
              </a:rPr>
              <a:t>feeding </a:t>
            </a:r>
            <a:r>
              <a:rPr dirty="0" sz="2600" spc="-15">
                <a:latin typeface="Constantia"/>
                <a:cs typeface="Constantia"/>
              </a:rPr>
              <a:t>practices </a:t>
            </a:r>
            <a:r>
              <a:rPr dirty="0" sz="2600">
                <a:latin typeface="Constantia"/>
                <a:cs typeface="Constantia"/>
              </a:rPr>
              <a:t>of </a:t>
            </a:r>
            <a:r>
              <a:rPr dirty="0" sz="2600" spc="-35">
                <a:latin typeface="Constantia"/>
                <a:cs typeface="Constantia"/>
              </a:rPr>
              <a:t>Yoruba </a:t>
            </a:r>
            <a:r>
              <a:rPr dirty="0" sz="2600" spc="-5">
                <a:latin typeface="Constantia"/>
                <a:cs typeface="Constantia"/>
              </a:rPr>
              <a:t>Mothers;</a:t>
            </a:r>
            <a:r>
              <a:rPr dirty="0" sz="2600" spc="-36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and</a:t>
            </a:r>
            <a:endParaRPr sz="2600">
              <a:latin typeface="Constantia"/>
              <a:cs typeface="Constantia"/>
            </a:endParaRPr>
          </a:p>
          <a:p>
            <a:pPr marL="287020" marR="508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latin typeface="Constantia"/>
                <a:cs typeface="Constantia"/>
              </a:rPr>
              <a:t>examine</a:t>
            </a:r>
            <a:r>
              <a:rPr dirty="0" sz="2600" spc="-8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</a:t>
            </a:r>
            <a:r>
              <a:rPr dirty="0" sz="2600" spc="-80">
                <a:latin typeface="Constantia"/>
                <a:cs typeface="Constantia"/>
              </a:rPr>
              <a:t> </a:t>
            </a:r>
            <a:r>
              <a:rPr dirty="0" sz="2600" spc="15">
                <a:latin typeface="Constantia"/>
                <a:cs typeface="Constantia"/>
              </a:rPr>
              <a:t>influence</a:t>
            </a:r>
            <a:r>
              <a:rPr dirty="0" sz="2600" spc="-15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of</a:t>
            </a:r>
            <a:r>
              <a:rPr dirty="0" sz="2600" spc="-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parental</a:t>
            </a:r>
            <a:r>
              <a:rPr dirty="0" sz="2600" spc="-3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factors</a:t>
            </a:r>
            <a:r>
              <a:rPr dirty="0" sz="2600" spc="-15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on</a:t>
            </a:r>
            <a:r>
              <a:rPr dirty="0" sz="2600" spc="-11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parenting  </a:t>
            </a:r>
            <a:r>
              <a:rPr dirty="0" sz="2600" spc="-5">
                <a:latin typeface="Constantia"/>
                <a:cs typeface="Constantia"/>
              </a:rPr>
              <a:t>styles </a:t>
            </a:r>
            <a:r>
              <a:rPr dirty="0" sz="2600">
                <a:latin typeface="Constantia"/>
                <a:cs typeface="Constantia"/>
              </a:rPr>
              <a:t>and </a:t>
            </a:r>
            <a:r>
              <a:rPr dirty="0" sz="2600" spc="-5">
                <a:latin typeface="Constantia"/>
                <a:cs typeface="Constantia"/>
              </a:rPr>
              <a:t>child </a:t>
            </a:r>
            <a:r>
              <a:rPr dirty="0" sz="2600" spc="-5">
                <a:latin typeface="Constantia"/>
                <a:cs typeface="Constantia"/>
              </a:rPr>
              <a:t>feeding</a:t>
            </a:r>
            <a:r>
              <a:rPr dirty="0" sz="2600" spc="-26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habits.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39161"/>
            <a:ext cx="4457065" cy="72771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0" spc="-20" b="1">
                <a:latin typeface="Calibri"/>
                <a:cs typeface="Calibri"/>
              </a:rPr>
              <a:t>Research</a:t>
            </a:r>
            <a:r>
              <a:rPr dirty="0" sz="4500" spc="-55" b="1">
                <a:latin typeface="Calibri"/>
                <a:cs typeface="Calibri"/>
              </a:rPr>
              <a:t> </a:t>
            </a:r>
            <a:r>
              <a:rPr dirty="0" sz="4500" spc="-10" b="1">
                <a:latin typeface="Calibri"/>
                <a:cs typeface="Calibri"/>
              </a:rPr>
              <a:t>Question</a:t>
            </a:r>
            <a:endParaRPr sz="45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961003"/>
            <a:ext cx="7924800" cy="3437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marR="64135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>
                <a:latin typeface="Constantia"/>
                <a:cs typeface="Constantia"/>
              </a:rPr>
              <a:t>What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are</a:t>
            </a:r>
            <a:r>
              <a:rPr dirty="0" sz="2600" spc="-9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parenting</a:t>
            </a:r>
            <a:r>
              <a:rPr dirty="0" sz="2600" spc="-7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styles</a:t>
            </a:r>
            <a:r>
              <a:rPr dirty="0" sz="2600" spc="-15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among</a:t>
            </a:r>
            <a:r>
              <a:rPr dirty="0" sz="2600" spc="-75">
                <a:latin typeface="Constantia"/>
                <a:cs typeface="Constantia"/>
              </a:rPr>
              <a:t> </a:t>
            </a:r>
            <a:r>
              <a:rPr dirty="0" sz="2600" spc="-35">
                <a:latin typeface="Constantia"/>
                <a:cs typeface="Constantia"/>
              </a:rPr>
              <a:t>Yoruba</a:t>
            </a:r>
            <a:r>
              <a:rPr dirty="0" sz="2600" spc="-9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mothers  </a:t>
            </a:r>
            <a:r>
              <a:rPr dirty="0" sz="2600" spc="-5">
                <a:latin typeface="Constantia"/>
                <a:cs typeface="Constantia"/>
              </a:rPr>
              <a:t>in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Nigeria?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>
                <a:latin typeface="Constantia"/>
                <a:cs typeface="Constantia"/>
              </a:rPr>
              <a:t>What</a:t>
            </a:r>
            <a:r>
              <a:rPr dirty="0" sz="2600" spc="-465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are </a:t>
            </a:r>
            <a:r>
              <a:rPr dirty="0" sz="2600" spc="-5">
                <a:latin typeface="Constantia"/>
                <a:cs typeface="Constantia"/>
              </a:rPr>
              <a:t>child </a:t>
            </a:r>
            <a:r>
              <a:rPr dirty="0" sz="2600" spc="-5">
                <a:latin typeface="Constantia"/>
                <a:cs typeface="Constantia"/>
              </a:rPr>
              <a:t>feeding </a:t>
            </a:r>
            <a:r>
              <a:rPr dirty="0" sz="2600" spc="-15">
                <a:latin typeface="Constantia"/>
                <a:cs typeface="Constantia"/>
              </a:rPr>
              <a:t>practices </a:t>
            </a:r>
            <a:r>
              <a:rPr dirty="0" sz="2600">
                <a:latin typeface="Constantia"/>
                <a:cs typeface="Constantia"/>
              </a:rPr>
              <a:t>among </a:t>
            </a:r>
            <a:r>
              <a:rPr dirty="0" sz="2600" spc="-35">
                <a:latin typeface="Constantia"/>
                <a:cs typeface="Constantia"/>
              </a:rPr>
              <a:t>Yoruba</a:t>
            </a:r>
            <a:endParaRPr sz="2600">
              <a:latin typeface="Constantia"/>
              <a:cs typeface="Constantia"/>
            </a:endParaRPr>
          </a:p>
          <a:p>
            <a:pPr marL="287020">
              <a:lnSpc>
                <a:spcPct val="100000"/>
              </a:lnSpc>
            </a:pPr>
            <a:r>
              <a:rPr dirty="0" sz="2600" spc="-5">
                <a:latin typeface="Constantia"/>
                <a:cs typeface="Constantia"/>
              </a:rPr>
              <a:t>mothers </a:t>
            </a:r>
            <a:r>
              <a:rPr dirty="0" sz="2600">
                <a:latin typeface="Constantia"/>
                <a:cs typeface="Constantia"/>
              </a:rPr>
              <a:t>in</a:t>
            </a:r>
            <a:r>
              <a:rPr dirty="0" sz="2600" spc="-17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Nigeria?</a:t>
            </a:r>
            <a:endParaRPr sz="2600">
              <a:latin typeface="Constantia"/>
              <a:cs typeface="Constantia"/>
            </a:endParaRPr>
          </a:p>
          <a:p>
            <a:pPr marL="287020" marR="508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15">
                <a:latin typeface="Constantia"/>
                <a:cs typeface="Constantia"/>
              </a:rPr>
              <a:t>Is</a:t>
            </a:r>
            <a:r>
              <a:rPr dirty="0" sz="2600" spc="-9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there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any</a:t>
            </a:r>
            <a:r>
              <a:rPr dirty="0" sz="2600" spc="-11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relationship</a:t>
            </a:r>
            <a:r>
              <a:rPr dirty="0" sz="2600" spc="-9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between</a:t>
            </a:r>
            <a:r>
              <a:rPr dirty="0" sz="2600" spc="-11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parenting</a:t>
            </a:r>
            <a:r>
              <a:rPr dirty="0" sz="2600" spc="-5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styles</a:t>
            </a:r>
            <a:r>
              <a:rPr dirty="0" sz="2600" spc="-15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and  </a:t>
            </a:r>
            <a:r>
              <a:rPr dirty="0" sz="2600" spc="-5">
                <a:latin typeface="Constantia"/>
                <a:cs typeface="Constantia"/>
              </a:rPr>
              <a:t>feeding </a:t>
            </a:r>
            <a:r>
              <a:rPr dirty="0" sz="2600" spc="-15">
                <a:latin typeface="Constantia"/>
                <a:cs typeface="Constantia"/>
              </a:rPr>
              <a:t>practices </a:t>
            </a:r>
            <a:r>
              <a:rPr dirty="0" sz="2600">
                <a:latin typeface="Constantia"/>
                <a:cs typeface="Constantia"/>
              </a:rPr>
              <a:t>of </a:t>
            </a:r>
            <a:r>
              <a:rPr dirty="0" sz="2600" spc="-35">
                <a:latin typeface="Constantia"/>
                <a:cs typeface="Constantia"/>
              </a:rPr>
              <a:t>Yoruba</a:t>
            </a:r>
            <a:r>
              <a:rPr dirty="0" sz="2600" spc="-28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Mothers?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>
                <a:latin typeface="Constantia"/>
                <a:cs typeface="Constantia"/>
              </a:rPr>
              <a:t>What</a:t>
            </a:r>
            <a:r>
              <a:rPr dirty="0" sz="2600" spc="-145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are</a:t>
            </a:r>
            <a:r>
              <a:rPr dirty="0" sz="2600" spc="-9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</a:t>
            </a:r>
            <a:r>
              <a:rPr dirty="0" sz="2600" spc="-80">
                <a:latin typeface="Constantia"/>
                <a:cs typeface="Constantia"/>
              </a:rPr>
              <a:t> </a:t>
            </a:r>
            <a:r>
              <a:rPr dirty="0" sz="2600" spc="15">
                <a:latin typeface="Constantia"/>
                <a:cs typeface="Constantia"/>
              </a:rPr>
              <a:t>influence</a:t>
            </a:r>
            <a:r>
              <a:rPr dirty="0" sz="2600" spc="-15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of</a:t>
            </a:r>
            <a:r>
              <a:rPr dirty="0" sz="2600" spc="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parental</a:t>
            </a:r>
            <a:r>
              <a:rPr dirty="0" sz="2600" spc="-35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factors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on</a:t>
            </a:r>
            <a:endParaRPr sz="2600">
              <a:latin typeface="Constantia"/>
              <a:cs typeface="Constantia"/>
            </a:endParaRPr>
          </a:p>
          <a:p>
            <a:pPr marL="287020">
              <a:lnSpc>
                <a:spcPct val="100000"/>
              </a:lnSpc>
            </a:pPr>
            <a:r>
              <a:rPr dirty="0" sz="2600" spc="-5">
                <a:latin typeface="Constantia"/>
                <a:cs typeface="Constantia"/>
              </a:rPr>
              <a:t>parenting </a:t>
            </a:r>
            <a:r>
              <a:rPr dirty="0" sz="2600" spc="-5">
                <a:latin typeface="Constantia"/>
                <a:cs typeface="Constantia"/>
              </a:rPr>
              <a:t>styles </a:t>
            </a:r>
            <a:r>
              <a:rPr dirty="0" sz="2600">
                <a:latin typeface="Constantia"/>
                <a:cs typeface="Constantia"/>
              </a:rPr>
              <a:t>and </a:t>
            </a:r>
            <a:r>
              <a:rPr dirty="0" sz="2600" spc="-5">
                <a:latin typeface="Constantia"/>
                <a:cs typeface="Constantia"/>
              </a:rPr>
              <a:t>child </a:t>
            </a:r>
            <a:r>
              <a:rPr dirty="0" sz="2600" spc="-5">
                <a:latin typeface="Constantia"/>
                <a:cs typeface="Constantia"/>
              </a:rPr>
              <a:t>feeding</a:t>
            </a:r>
            <a:r>
              <a:rPr dirty="0" sz="2600" spc="-31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habits?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Methodology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961003"/>
            <a:ext cx="7713980" cy="2549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>
                <a:latin typeface="Constantia"/>
                <a:cs typeface="Constantia"/>
              </a:rPr>
              <a:t>survey </a:t>
            </a:r>
            <a:r>
              <a:rPr dirty="0" sz="2600" spc="-10">
                <a:latin typeface="Constantia"/>
                <a:cs typeface="Constantia"/>
              </a:rPr>
              <a:t>research</a:t>
            </a:r>
            <a:r>
              <a:rPr dirty="0" sz="2600" spc="-31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design.</a:t>
            </a:r>
            <a:endParaRPr sz="2600">
              <a:latin typeface="Constantia"/>
              <a:cs typeface="Constantia"/>
            </a:endParaRPr>
          </a:p>
          <a:p>
            <a:pPr marL="287020" marR="508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10">
                <a:latin typeface="Constantia"/>
                <a:cs typeface="Constantia"/>
              </a:rPr>
              <a:t>three </a:t>
            </a:r>
            <a:r>
              <a:rPr dirty="0" sz="2600" spc="-5">
                <a:latin typeface="Constantia"/>
                <a:cs typeface="Constantia"/>
              </a:rPr>
              <a:t>hundred </a:t>
            </a:r>
            <a:r>
              <a:rPr dirty="0" sz="2600" spc="-5">
                <a:latin typeface="Constantia"/>
                <a:cs typeface="Constantia"/>
              </a:rPr>
              <a:t>(300) </a:t>
            </a:r>
            <a:r>
              <a:rPr dirty="0" sz="2600" spc="-35">
                <a:latin typeface="Constantia"/>
                <a:cs typeface="Constantia"/>
              </a:rPr>
              <a:t>Yoruba </a:t>
            </a:r>
            <a:r>
              <a:rPr dirty="0" sz="2600" spc="-10">
                <a:latin typeface="Constantia"/>
                <a:cs typeface="Constantia"/>
              </a:rPr>
              <a:t>women </a:t>
            </a:r>
            <a:r>
              <a:rPr dirty="0" sz="2600" spc="-10">
                <a:latin typeface="Constantia"/>
                <a:cs typeface="Constantia"/>
              </a:rPr>
              <a:t>from </a:t>
            </a:r>
            <a:r>
              <a:rPr dirty="0" sz="2600" spc="-10">
                <a:latin typeface="Constantia"/>
                <a:cs typeface="Constantia"/>
              </a:rPr>
              <a:t>Ife</a:t>
            </a:r>
            <a:r>
              <a:rPr dirty="0" sz="2600" spc="-425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Central  </a:t>
            </a:r>
            <a:r>
              <a:rPr dirty="0" sz="2600" spc="-10">
                <a:latin typeface="Constantia"/>
                <a:cs typeface="Constantia"/>
              </a:rPr>
              <a:t>LGA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>
                <a:latin typeface="Constantia"/>
                <a:cs typeface="Constantia"/>
              </a:rPr>
              <a:t>Instrument</a:t>
            </a:r>
            <a:r>
              <a:rPr dirty="0" sz="2600" spc="-21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used</a:t>
            </a:r>
            <a:endParaRPr sz="2600">
              <a:latin typeface="Constantia"/>
              <a:cs typeface="Constantia"/>
            </a:endParaRPr>
          </a:p>
          <a:p>
            <a:pPr lvl="1" marL="927100" marR="421005" indent="-247015">
              <a:lnSpc>
                <a:spcPct val="100000"/>
              </a:lnSpc>
              <a:spcBef>
                <a:spcPts val="585"/>
              </a:spcBef>
              <a:buClr>
                <a:srgbClr val="009CD9"/>
              </a:buClr>
              <a:buSzPct val="69047"/>
              <a:buFont typeface="Wingdings"/>
              <a:buChar char=""/>
              <a:tabLst>
                <a:tab pos="1127125" algn="l"/>
              </a:tabLst>
            </a:pPr>
            <a:r>
              <a:rPr dirty="0" sz="2100" spc="-10">
                <a:latin typeface="Constantia"/>
                <a:cs typeface="Constantia"/>
              </a:rPr>
              <a:t>Parent-Child </a:t>
            </a:r>
            <a:r>
              <a:rPr dirty="0" sz="2100" spc="-15">
                <a:latin typeface="Constantia"/>
                <a:cs typeface="Constantia"/>
              </a:rPr>
              <a:t>Feeding </a:t>
            </a:r>
            <a:r>
              <a:rPr dirty="0" sz="2100" spc="-5">
                <a:latin typeface="Constantia"/>
                <a:cs typeface="Constantia"/>
              </a:rPr>
              <a:t>Styles’ </a:t>
            </a:r>
            <a:r>
              <a:rPr dirty="0" sz="2100">
                <a:latin typeface="Constantia"/>
                <a:cs typeface="Constantia"/>
              </a:rPr>
              <a:t>(PCFS) that </a:t>
            </a:r>
            <a:r>
              <a:rPr dirty="0" sz="2400" spc="-10">
                <a:latin typeface="Constantia"/>
                <a:cs typeface="Constantia"/>
              </a:rPr>
              <a:t>measured  </a:t>
            </a:r>
            <a:r>
              <a:rPr dirty="0" sz="2400" spc="-5">
                <a:latin typeface="Constantia"/>
                <a:cs typeface="Constantia"/>
              </a:rPr>
              <a:t>parents' </a:t>
            </a:r>
            <a:r>
              <a:rPr dirty="0" sz="2400" spc="-10">
                <a:latin typeface="Constantia"/>
                <a:cs typeface="Constantia"/>
              </a:rPr>
              <a:t>pattern </a:t>
            </a:r>
            <a:r>
              <a:rPr dirty="0" sz="2400">
                <a:latin typeface="Constantia"/>
                <a:cs typeface="Constantia"/>
              </a:rPr>
              <a:t>and </a:t>
            </a:r>
            <a:r>
              <a:rPr dirty="0" sz="2400" spc="-5">
                <a:latin typeface="Constantia"/>
                <a:cs typeface="Constantia"/>
              </a:rPr>
              <a:t>manner </a:t>
            </a:r>
            <a:r>
              <a:rPr dirty="0" sz="2400">
                <a:latin typeface="Constantia"/>
                <a:cs typeface="Constantia"/>
              </a:rPr>
              <a:t>of </a:t>
            </a:r>
            <a:r>
              <a:rPr dirty="0" sz="2400" spc="-5">
                <a:latin typeface="Constantia"/>
                <a:cs typeface="Constantia"/>
              </a:rPr>
              <a:t>feeding</a:t>
            </a:r>
            <a:r>
              <a:rPr dirty="0" sz="2400" spc="-330">
                <a:latin typeface="Constantia"/>
                <a:cs typeface="Constantia"/>
              </a:rPr>
              <a:t> </a:t>
            </a:r>
            <a:r>
              <a:rPr dirty="0" sz="2400" spc="-10">
                <a:latin typeface="Constantia"/>
                <a:cs typeface="Constantia"/>
              </a:rPr>
              <a:t>children</a:t>
            </a:r>
            <a:r>
              <a:rPr dirty="0" sz="2100" spc="-10">
                <a:latin typeface="Constantia"/>
                <a:cs typeface="Constantia"/>
              </a:rPr>
              <a:t>.</a:t>
            </a:r>
            <a:endParaRPr sz="21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908553"/>
            <a:ext cx="7458075" cy="85280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700" spc="-15" b="1">
                <a:latin typeface="Calibri"/>
                <a:cs typeface="Calibri"/>
              </a:rPr>
              <a:t>Research </a:t>
            </a:r>
            <a:r>
              <a:rPr dirty="0" sz="2700" spc="-5" b="1">
                <a:latin typeface="Calibri"/>
                <a:cs typeface="Calibri"/>
              </a:rPr>
              <a:t>Questions </a:t>
            </a:r>
            <a:r>
              <a:rPr dirty="0" sz="2700" b="1">
                <a:latin typeface="Calibri"/>
                <a:cs typeface="Calibri"/>
              </a:rPr>
              <a:t>1: </a:t>
            </a:r>
            <a:r>
              <a:rPr dirty="0" sz="2700" spc="-10" b="1">
                <a:latin typeface="Calibri"/>
                <a:cs typeface="Calibri"/>
              </a:rPr>
              <a:t>What </a:t>
            </a:r>
            <a:r>
              <a:rPr dirty="0" sz="2700" spc="-15" b="1">
                <a:latin typeface="Calibri"/>
                <a:cs typeface="Calibri"/>
              </a:rPr>
              <a:t>are </a:t>
            </a:r>
            <a:r>
              <a:rPr dirty="0" sz="2700" b="1">
                <a:latin typeface="Calibri"/>
                <a:cs typeface="Calibri"/>
              </a:rPr>
              <a:t>the </a:t>
            </a:r>
            <a:r>
              <a:rPr dirty="0" sz="2700" spc="-10" b="1">
                <a:latin typeface="Calibri"/>
                <a:cs typeface="Calibri"/>
              </a:rPr>
              <a:t>parenting </a:t>
            </a:r>
            <a:r>
              <a:rPr dirty="0" sz="2700" spc="-5" b="1">
                <a:latin typeface="Calibri"/>
                <a:cs typeface="Calibri"/>
              </a:rPr>
              <a:t>styles  </a:t>
            </a:r>
            <a:r>
              <a:rPr dirty="0" sz="2700" b="1">
                <a:latin typeface="Calibri"/>
                <a:cs typeface="Calibri"/>
              </a:rPr>
              <a:t>among </a:t>
            </a:r>
            <a:r>
              <a:rPr dirty="0" sz="2700" spc="-35" b="1">
                <a:latin typeface="Calibri"/>
                <a:cs typeface="Calibri"/>
              </a:rPr>
              <a:t>Yoruba </a:t>
            </a:r>
            <a:r>
              <a:rPr dirty="0" sz="2700" spc="-10" b="1">
                <a:latin typeface="Calibri"/>
                <a:cs typeface="Calibri"/>
              </a:rPr>
              <a:t>mothers </a:t>
            </a:r>
            <a:r>
              <a:rPr dirty="0" sz="2700" b="1">
                <a:latin typeface="Calibri"/>
                <a:cs typeface="Calibri"/>
              </a:rPr>
              <a:t>in</a:t>
            </a:r>
            <a:r>
              <a:rPr dirty="0" sz="2700" spc="-30" b="1">
                <a:latin typeface="Calibri"/>
                <a:cs typeface="Calibri"/>
              </a:rPr>
              <a:t> </a:t>
            </a:r>
            <a:r>
              <a:rPr dirty="0" sz="2700" spc="-10" b="1">
                <a:latin typeface="Calibri"/>
                <a:cs typeface="Calibri"/>
              </a:rPr>
              <a:t>Nigeria?</a:t>
            </a:r>
            <a:endParaRPr sz="27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725920"/>
          <a:ext cx="8248650" cy="5138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1999"/>
                <a:gridCol w="3809999"/>
                <a:gridCol w="1142999"/>
                <a:gridCol w="1371599"/>
                <a:gridCol w="1142999"/>
              </a:tblGrid>
              <a:tr h="370850">
                <a:tc gridSpan="5">
                  <a:txBody>
                    <a:bodyPr/>
                    <a:lstStyle/>
                    <a:p>
                      <a:pPr marL="62230">
                        <a:lnSpc>
                          <a:spcPts val="2065"/>
                        </a:lnSpc>
                      </a:pPr>
                      <a:r>
                        <a:rPr dirty="0" sz="1800" spc="-3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Table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1: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Percentage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Distribution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on 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Mothers’</a:t>
                      </a:r>
                      <a:r>
                        <a:rPr dirty="0" sz="1800" spc="110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Responses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14399">
                <a:tc>
                  <a:txBody>
                    <a:bodyPr/>
                    <a:lstStyle/>
                    <a:p>
                      <a:pPr marL="201930">
                        <a:lnSpc>
                          <a:spcPts val="1955"/>
                        </a:lnSpc>
                      </a:pP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S/N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800" spc="-20" b="1">
                          <a:latin typeface="Times New Roman"/>
                          <a:cs typeface="Times New Roman"/>
                        </a:rPr>
                        <a:t>Variables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Usually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355600">
                        <a:lnSpc>
                          <a:spcPct val="100000"/>
                        </a:lnSpc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86360" marR="1689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Sometime 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410845">
                        <a:lnSpc>
                          <a:spcPct val="100000"/>
                        </a:lnSpc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86360" marR="38671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Not</a:t>
                      </a:r>
                      <a:r>
                        <a:rPr dirty="0" sz="1800" spc="-17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at 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all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356235">
                        <a:lnSpc>
                          <a:spcPct val="100000"/>
                        </a:lnSpc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61977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1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1612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When my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child refuse new food, I will 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make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him/ her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see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8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value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74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ts val="214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24.7%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128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117475">
                        <a:lnSpc>
                          <a:spcPts val="214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42.7%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98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3810">
                        <a:lnSpc>
                          <a:spcPts val="214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32.6%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</a:tr>
              <a:tr h="294620">
                <a:tc>
                  <a:txBody>
                    <a:bodyPr/>
                    <a:lstStyle/>
                    <a:p>
                      <a:pPr/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190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(Authoritative)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2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13384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My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children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must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eat food I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offer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to 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them at all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cost.(authoritarian)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34798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157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91465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52.3%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123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117475">
                        <a:lnSpc>
                          <a:spcPts val="2140"/>
                        </a:lnSpc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41.0%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6.7%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304181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dirty="0" sz="1600">
                          <a:latin typeface="Constantia"/>
                          <a:cs typeface="Constantia"/>
                        </a:rPr>
                        <a:t>3</a:t>
                      </a:r>
                      <a:endParaRPr sz="16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  <a:tabLst>
                          <a:tab pos="276860" algn="l"/>
                          <a:tab pos="808990" algn="l"/>
                          <a:tab pos="1278255" algn="l"/>
                          <a:tab pos="1606550" algn="l"/>
                          <a:tab pos="2240280" algn="l"/>
                          <a:tab pos="2557145" algn="l"/>
                          <a:tab pos="2987040" algn="l"/>
                        </a:tabLst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	give	lots	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of	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junks	to	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my	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children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2060"/>
                        </a:lnSpc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90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2060"/>
                        </a:lnSpc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199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0"/>
                        </a:lnSpc>
                      </a:pPr>
                      <a:r>
                        <a:rPr dirty="0" sz="1800" spc="-75">
                          <a:latin typeface="Times New Roman"/>
                          <a:cs typeface="Times New Roman"/>
                        </a:rPr>
                        <a:t>11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</a:tr>
              <a:tr h="270252"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875"/>
                        </a:lnSpc>
                        <a:tabLst>
                          <a:tab pos="2999105" algn="l"/>
                        </a:tabLst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because  I 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don't  </a:t>
                      </a:r>
                      <a:r>
                        <a:rPr dirty="0" sz="18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have </a:t>
                      </a:r>
                      <a:r>
                        <a:rPr dirty="0" sz="180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time.	(Laisse-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39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30.0%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39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66.3%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839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3.7%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BF5"/>
                    </a:solidFill>
                  </a:tcPr>
                </a:tc>
              </a:tr>
              <a:tr h="248526">
                <a:tc>
                  <a:txBody>
                    <a:bodyPr/>
                    <a:lstStyle/>
                    <a:p>
                      <a:pPr/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90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faire or</a:t>
                      </a:r>
                      <a:r>
                        <a:rPr dirty="0" sz="18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indulgent)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4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1987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 give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my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children whatever food they 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want.  (Indulgent/Laisse-</a:t>
                      </a:r>
                      <a:r>
                        <a:rPr dirty="0" sz="18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faire)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34163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159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47980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53.0%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109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142875">
                        <a:lnSpc>
                          <a:spcPts val="2140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36.3%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0645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6350">
                        <a:lnSpc>
                          <a:spcPts val="2140"/>
                        </a:lnSpc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10.7%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82295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5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6057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 force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my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children to drink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water 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regularly(Athoritarian)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5400">
                        <a:lnSpc>
                          <a:spcPts val="204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106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10795">
                        <a:lnSpc>
                          <a:spcPts val="2140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35.3%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0">
                        <a:lnSpc>
                          <a:spcPts val="204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180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462280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60.0%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80645">
                        <a:lnSpc>
                          <a:spcPts val="204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R="59055">
                        <a:lnSpc>
                          <a:spcPts val="2140"/>
                        </a:lnSpc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4.7%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0850" y="1928886"/>
          <a:ext cx="8248650" cy="2573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599"/>
                <a:gridCol w="3505199"/>
                <a:gridCol w="1142999"/>
                <a:gridCol w="1523999"/>
                <a:gridCol w="1447799"/>
              </a:tblGrid>
              <a:tr h="109727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6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55"/>
                        </a:lnSpc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regulate the amount of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food  </a:t>
                      </a:r>
                      <a:r>
                        <a:rPr dirty="0" sz="1800" spc="29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230" marR="54610">
                        <a:lnSpc>
                          <a:spcPct val="100000"/>
                        </a:lnSpc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children consume </a:t>
                      </a: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so </a:t>
                      </a:r>
                      <a:r>
                        <a:rPr dirty="0" sz="1800" b="1">
                          <a:latin typeface="Times New Roman"/>
                          <a:cs typeface="Times New Roman"/>
                        </a:rPr>
                        <a:t>that </a:t>
                      </a: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they </a:t>
                      </a:r>
                      <a:r>
                        <a:rPr dirty="0" sz="1800" b="1">
                          <a:latin typeface="Times New Roman"/>
                          <a:cs typeface="Times New Roman"/>
                        </a:rPr>
                        <a:t>will  </a:t>
                      </a:r>
                      <a:r>
                        <a:rPr dirty="0" sz="1800" b="1">
                          <a:latin typeface="Times New Roman"/>
                          <a:cs typeface="Times New Roman"/>
                        </a:rPr>
                        <a:t>not eat too </a:t>
                      </a: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much(authoritative </a:t>
                      </a:r>
                      <a:r>
                        <a:rPr dirty="0" sz="1800" b="1">
                          <a:latin typeface="Times New Roman"/>
                          <a:cs typeface="Times New Roman"/>
                        </a:rPr>
                        <a:t>/  </a:t>
                      </a: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authoritarian)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70485">
                        <a:lnSpc>
                          <a:spcPts val="2035"/>
                        </a:lnSpc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47980">
                        <a:lnSpc>
                          <a:spcPts val="2140"/>
                        </a:lnSpc>
                      </a:pPr>
                      <a:r>
                        <a:rPr dirty="0" sz="1800" b="1">
                          <a:latin typeface="Constantia"/>
                          <a:cs typeface="Constantia"/>
                        </a:rPr>
                        <a:t>14.0%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0014">
                        <a:lnSpc>
                          <a:spcPts val="2035"/>
                        </a:lnSpc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178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R="102235">
                        <a:lnSpc>
                          <a:spcPts val="2140"/>
                        </a:lnSpc>
                      </a:pPr>
                      <a:r>
                        <a:rPr dirty="0" sz="1800" spc="-5" b="1">
                          <a:latin typeface="Constantia"/>
                          <a:cs typeface="Constantia"/>
                        </a:rPr>
                        <a:t>59.3%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85445">
                        <a:lnSpc>
                          <a:spcPts val="2030"/>
                        </a:lnSpc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80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R="379095">
                        <a:lnSpc>
                          <a:spcPts val="2135"/>
                        </a:lnSpc>
                      </a:pPr>
                      <a:r>
                        <a:rPr dirty="0" sz="1800" spc="-5" b="1">
                          <a:latin typeface="Constantia"/>
                          <a:cs typeface="Constantia"/>
                        </a:rPr>
                        <a:t>26.7%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619798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7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 do not tolerate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my</a:t>
                      </a:r>
                      <a:r>
                        <a:rPr dirty="0" sz="18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children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leaving food on their plates at</a:t>
                      </a:r>
                      <a:r>
                        <a:rPr dirty="0" sz="1800" spc="-1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the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3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78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47980">
                        <a:lnSpc>
                          <a:spcPts val="214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26.0%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20014">
                        <a:lnSpc>
                          <a:spcPts val="193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182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462280">
                        <a:lnSpc>
                          <a:spcPts val="214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60.7%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501650">
                        <a:lnSpc>
                          <a:spcPts val="193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40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R="434975">
                        <a:lnSpc>
                          <a:spcPts val="2135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13.3%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</a:tr>
              <a:tr h="294595">
                <a:tc>
                  <a:txBody>
                    <a:bodyPr/>
                    <a:lstStyle/>
                    <a:p>
                      <a:pPr/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190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end of the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meal</a:t>
                      </a:r>
                      <a:r>
                        <a:rPr dirty="0" sz="180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(Authoritarian)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318413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8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 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monitor  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my  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children’s 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intake  </a:t>
                      </a:r>
                      <a:r>
                        <a:rPr dirty="0" sz="18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of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6839">
                        <a:lnSpc>
                          <a:spcPts val="20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20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41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87350">
                        <a:lnSpc>
                          <a:spcPts val="20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250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</a:tr>
              <a:tr h="230226"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7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snacks</a:t>
                      </a:r>
                      <a:r>
                        <a:rPr dirty="0" sz="1800" spc="3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.(Authoritative)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73355">
                        <a:lnSpc>
                          <a:spcPts val="172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3.0%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72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13.7%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86715">
                        <a:lnSpc>
                          <a:spcPts val="1725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83.3%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76734"/>
            <a:ext cx="8019415" cy="9271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 indent="141605">
              <a:lnSpc>
                <a:spcPct val="122900"/>
              </a:lnSpc>
            </a:pPr>
            <a:r>
              <a:rPr dirty="0" sz="2400" spc="-10" b="1">
                <a:latin typeface="Calibri"/>
                <a:cs typeface="Calibri"/>
              </a:rPr>
              <a:t>Research </a:t>
            </a:r>
            <a:r>
              <a:rPr dirty="0" sz="2400" spc="-5" b="1">
                <a:latin typeface="Calibri"/>
                <a:cs typeface="Calibri"/>
              </a:rPr>
              <a:t>Questions </a:t>
            </a:r>
            <a:r>
              <a:rPr dirty="0" sz="2400" b="1">
                <a:latin typeface="Calibri"/>
                <a:cs typeface="Calibri"/>
              </a:rPr>
              <a:t>2: </a:t>
            </a:r>
            <a:r>
              <a:rPr dirty="0" sz="2400" spc="-10" b="1">
                <a:latin typeface="Calibri"/>
                <a:cs typeface="Calibri"/>
              </a:rPr>
              <a:t>What </a:t>
            </a:r>
            <a:r>
              <a:rPr dirty="0" sz="2400" spc="-10" b="1">
                <a:latin typeface="Calibri"/>
                <a:cs typeface="Calibri"/>
              </a:rPr>
              <a:t>are </a:t>
            </a:r>
            <a:r>
              <a:rPr dirty="0" sz="2400" spc="-5" b="1">
                <a:latin typeface="Calibri"/>
                <a:cs typeface="Calibri"/>
              </a:rPr>
              <a:t>child </a:t>
            </a:r>
            <a:r>
              <a:rPr dirty="0" sz="2400" spc="-10" b="1">
                <a:latin typeface="Calibri"/>
                <a:cs typeface="Calibri"/>
              </a:rPr>
              <a:t>feeding </a:t>
            </a:r>
            <a:r>
              <a:rPr dirty="0" sz="2400" spc="-10" b="1">
                <a:latin typeface="Calibri"/>
                <a:cs typeface="Calibri"/>
              </a:rPr>
              <a:t>practices </a:t>
            </a:r>
            <a:r>
              <a:rPr dirty="0" sz="2400" b="1">
                <a:latin typeface="Calibri"/>
                <a:cs typeface="Calibri"/>
              </a:rPr>
              <a:t>among  </a:t>
            </a:r>
            <a:r>
              <a:rPr dirty="0" sz="2400" spc="-35" b="1">
                <a:latin typeface="Calibri"/>
                <a:cs typeface="Calibri"/>
              </a:rPr>
              <a:t>Yoruba </a:t>
            </a:r>
            <a:r>
              <a:rPr dirty="0" sz="2400" spc="-10" b="1">
                <a:latin typeface="Calibri"/>
                <a:cs typeface="Calibri"/>
              </a:rPr>
              <a:t>mothers </a:t>
            </a:r>
            <a:r>
              <a:rPr dirty="0" sz="2400" b="1">
                <a:latin typeface="Calibri"/>
                <a:cs typeface="Calibri"/>
              </a:rPr>
              <a:t>in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Nigeria?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365250"/>
          <a:ext cx="8248650" cy="4809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199"/>
                <a:gridCol w="3200399"/>
                <a:gridCol w="1447799"/>
                <a:gridCol w="1447799"/>
                <a:gridCol w="1295399"/>
              </a:tblGrid>
              <a:tr h="752215">
                <a:tc gridSpan="5">
                  <a:txBody>
                    <a:bodyPr/>
                    <a:lstStyle/>
                    <a:p>
                      <a:pPr marL="62230">
                        <a:lnSpc>
                          <a:spcPts val="2065"/>
                        </a:lnSpc>
                      </a:pPr>
                      <a:r>
                        <a:rPr dirty="0" sz="1800" spc="-3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Table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2: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Percentage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Distribution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of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Participants’</a:t>
                      </a:r>
                      <a:r>
                        <a:rPr dirty="0" sz="1800" spc="75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mbria"/>
                          <a:cs typeface="Cambria"/>
                        </a:rPr>
                        <a:t>Responses</a:t>
                      </a:r>
                      <a:endParaRPr sz="1800">
                        <a:latin typeface="Cambria"/>
                        <a:cs typeface="Cambr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752215">
                <a:tc>
                  <a:txBody>
                    <a:bodyPr/>
                    <a:lstStyle/>
                    <a:p>
                      <a:pPr marL="201930">
                        <a:lnSpc>
                          <a:spcPts val="1955"/>
                        </a:lnSpc>
                      </a:pP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S/N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800" spc="-20" b="1">
                          <a:latin typeface="Times New Roman"/>
                          <a:cs typeface="Times New Roman"/>
                        </a:rPr>
                        <a:t>Variables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Usually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355600">
                        <a:lnSpc>
                          <a:spcPct val="100000"/>
                        </a:lnSpc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410845" marR="140335" indent="-325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Sometimes 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355600" marR="224790" indent="-2698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Not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at</a:t>
                      </a:r>
                      <a:r>
                        <a:rPr dirty="0" sz="1800" spc="-27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all 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548639">
                <a:tc>
                  <a:txBody>
                    <a:bodyPr/>
                    <a:lstStyle/>
                    <a:p>
                      <a:pPr marL="62230">
                        <a:lnSpc>
                          <a:spcPts val="20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55"/>
                        </a:lnSpc>
                        <a:tabLst>
                          <a:tab pos="276860" algn="l"/>
                          <a:tab pos="885190" algn="l"/>
                          <a:tab pos="1441450" algn="l"/>
                          <a:tab pos="2086610" algn="l"/>
                          <a:tab pos="2515870" algn="l"/>
                        </a:tabLst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	force	food	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down	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my	</a:t>
                      </a:r>
                      <a:r>
                        <a:rPr dirty="0" sz="1800" spc="-20">
                          <a:latin typeface="Times New Roman"/>
                          <a:cs typeface="Times New Roman"/>
                        </a:rPr>
                        <a:t>child’s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throat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35"/>
                        </a:lnSpc>
                      </a:pPr>
                      <a:r>
                        <a:rPr dirty="0" sz="1800" spc="-25">
                          <a:latin typeface="Times New Roman"/>
                          <a:cs typeface="Times New Roman"/>
                        </a:rPr>
                        <a:t>110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865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36.7%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3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162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7.3%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3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28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9.3%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548646"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 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terrify  him/her 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with 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cane </a:t>
                      </a:r>
                      <a:r>
                        <a:rPr dirty="0" sz="18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for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him/her to</a:t>
                      </a:r>
                      <a:r>
                        <a:rPr dirty="0" sz="1800" spc="-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eat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106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865">
                        <a:lnSpc>
                          <a:spcPts val="2140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35.3%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3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170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3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56.7%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24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40"/>
                        </a:lnSpc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8.0%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548639"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  <a:tabLst>
                          <a:tab pos="272415" algn="l"/>
                          <a:tab pos="635000" algn="l"/>
                          <a:tab pos="1137920" algn="l"/>
                          <a:tab pos="1562100" algn="l"/>
                          <a:tab pos="2331720" algn="l"/>
                          <a:tab pos="2744470" algn="l"/>
                        </a:tabLst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	do	lose	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my	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temper	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the	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way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he/she</a:t>
                      </a:r>
                      <a:r>
                        <a:rPr dirty="0" sz="1800" spc="-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eats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151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865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50.3%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134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40"/>
                        </a:lnSpc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44.7%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5.0%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548639"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 pet him/her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before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he/she</a:t>
                      </a:r>
                      <a:r>
                        <a:rPr dirty="0" sz="1800" spc="1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could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eat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164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865">
                        <a:lnSpc>
                          <a:spcPts val="2145"/>
                        </a:lnSpc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54.7%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39"/>
                        </a:lnSpc>
                      </a:pPr>
                      <a:r>
                        <a:rPr dirty="0" sz="1800" spc="-75">
                          <a:latin typeface="Times New Roman"/>
                          <a:cs typeface="Times New Roman"/>
                        </a:rPr>
                        <a:t>111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4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37.0%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25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4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8.3%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548688"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 take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time 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my 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child </a:t>
                      </a:r>
                      <a:r>
                        <a:rPr dirty="0" sz="1800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when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he/she is</a:t>
                      </a:r>
                      <a:r>
                        <a:rPr dirty="0" sz="1800" spc="-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eating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104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865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34.7%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180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60.0%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39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4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5.3%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548639"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 do not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give my    </a:t>
                      </a:r>
                      <a:r>
                        <a:rPr dirty="0" sz="1800" spc="2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child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room to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pick</a:t>
                      </a:r>
                      <a:r>
                        <a:rPr dirty="0" sz="1800" spc="-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food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4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194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865">
                        <a:lnSpc>
                          <a:spcPts val="214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64.7%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4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88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45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29.3%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ts val="204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2145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6.0%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0850" y="1928886"/>
          <a:ext cx="7374890" cy="3304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799"/>
                <a:gridCol w="3047999"/>
                <a:gridCol w="1219199"/>
                <a:gridCol w="1183629"/>
                <a:gridCol w="1219199"/>
              </a:tblGrid>
              <a:tr h="822959">
                <a:tc>
                  <a:txBody>
                    <a:bodyPr/>
                    <a:lstStyle/>
                    <a:p>
                      <a:pPr marL="62230">
                        <a:lnSpc>
                          <a:spcPts val="2055"/>
                        </a:lnSpc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55"/>
                        </a:lnSpc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Whatever I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give 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my 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child </a:t>
                      </a:r>
                      <a:r>
                        <a:rPr dirty="0" sz="1800" spc="2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230" marR="52705">
                        <a:lnSpc>
                          <a:spcPct val="100000"/>
                        </a:lnSpc>
                        <a:tabLst>
                          <a:tab pos="509905" algn="l"/>
                          <a:tab pos="958215" algn="l"/>
                          <a:tab pos="1429385" algn="l"/>
                          <a:tab pos="1913889" algn="l"/>
                          <a:tab pos="2259965" algn="l"/>
                          <a:tab pos="2834640" algn="l"/>
                        </a:tabLst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eat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he/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sh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has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	to	take	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it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without any</a:t>
                      </a:r>
                      <a:r>
                        <a:rPr dirty="0" sz="1800" spc="-9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question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35"/>
                        </a:lnSpc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104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865">
                        <a:lnSpc>
                          <a:spcPts val="2140"/>
                        </a:lnSpc>
                      </a:pPr>
                      <a:r>
                        <a:rPr dirty="0" sz="1800" spc="-5" b="1">
                          <a:latin typeface="Constantia"/>
                          <a:cs typeface="Constantia"/>
                        </a:rPr>
                        <a:t>34.7%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35"/>
                        </a:lnSpc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172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865">
                        <a:lnSpc>
                          <a:spcPts val="2140"/>
                        </a:lnSpc>
                      </a:pPr>
                      <a:r>
                        <a:rPr dirty="0" sz="1800" spc="-5" b="1">
                          <a:latin typeface="Constantia"/>
                          <a:cs typeface="Constantia"/>
                        </a:rPr>
                        <a:t>57.3%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73050">
                        <a:lnSpc>
                          <a:spcPts val="2055"/>
                        </a:lnSpc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R="328295">
                        <a:lnSpc>
                          <a:spcPct val="100000"/>
                        </a:lnSpc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8.0%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298014">
                <a:tc>
                  <a:txBody>
                    <a:bodyPr/>
                    <a:lstStyle/>
                    <a:p>
                      <a:pPr marL="62230">
                        <a:lnSpc>
                          <a:spcPts val="19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955"/>
                        </a:lnSpc>
                        <a:tabLst>
                          <a:tab pos="357505" algn="l"/>
                        </a:tabLst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I	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give 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room 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for  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my 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child</a:t>
                      </a:r>
                      <a:r>
                        <a:rPr dirty="0" sz="1800" spc="2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to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9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9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102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9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166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</a:tr>
              <a:tr h="250625"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914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choose what to</a:t>
                      </a:r>
                      <a:r>
                        <a:rPr dirty="0" sz="1800" spc="-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eat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10.7%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34.0%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55.3%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298432">
                <a:tc>
                  <a:txBody>
                    <a:bodyPr/>
                    <a:lstStyle/>
                    <a:p>
                      <a:pPr marL="62230">
                        <a:lnSpc>
                          <a:spcPts val="20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55"/>
                        </a:lnSpc>
                        <a:tabLst>
                          <a:tab pos="509905" algn="l"/>
                          <a:tab pos="1098550" algn="l"/>
                          <a:tab pos="1710055" algn="l"/>
                          <a:tab pos="2132330" algn="l"/>
                          <a:tab pos="2528570" algn="l"/>
                        </a:tabLst>
                      </a:pP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My	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child	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dares	not	eat	meat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45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55"/>
                        </a:lnSpc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154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55"/>
                        </a:lnSpc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101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</a:tr>
              <a:tr h="275608"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914"/>
                        </a:lnSpc>
                        <a:tabLst>
                          <a:tab pos="775335" algn="l"/>
                          <a:tab pos="1499870" algn="l"/>
                          <a:tab pos="2351405" algn="l"/>
                        </a:tabLst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unless	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he/she	finishes	his/her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15.0%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>
                          <a:latin typeface="Constantia"/>
                          <a:cs typeface="Constantia"/>
                        </a:rPr>
                        <a:t>51.3%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33.7%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EBF5"/>
                    </a:solidFill>
                  </a:tcPr>
                </a:tc>
              </a:tr>
              <a:tr h="248912">
                <a:tc>
                  <a:txBody>
                    <a:bodyPr/>
                    <a:lstStyle/>
                    <a:p>
                      <a:pPr/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90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food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298402">
                <a:tc>
                  <a:txBody>
                    <a:bodyPr/>
                    <a:lstStyle/>
                    <a:p>
                      <a:pPr marL="62230">
                        <a:lnSpc>
                          <a:spcPts val="20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55"/>
                        </a:lnSpc>
                        <a:tabLst>
                          <a:tab pos="763270" algn="l"/>
                          <a:tab pos="1209675" algn="l"/>
                          <a:tab pos="1821180" algn="l"/>
                          <a:tab pos="2127250" algn="l"/>
                          <a:tab pos="2896870" algn="l"/>
                        </a:tabLst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When	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my	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child	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is	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eating,	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I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37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143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55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D5EA"/>
                    </a:solidFill>
                  </a:tcPr>
                </a:tc>
              </a:tr>
              <a:tr h="250105"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914"/>
                        </a:lnSpc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monitor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the size of</a:t>
                      </a:r>
                      <a:r>
                        <a:rPr dirty="0" sz="18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morsel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12.3%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47.7%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40.0%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298825"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 spc="-75">
                          <a:latin typeface="Times New Roman"/>
                          <a:cs typeface="Times New Roman"/>
                        </a:rPr>
                        <a:t>11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If </a:t>
                      </a:r>
                      <a:r>
                        <a:rPr dirty="0" sz="1800" spc="-10">
                          <a:latin typeface="Times New Roman"/>
                          <a:cs typeface="Times New Roman"/>
                        </a:rPr>
                        <a:t>my </a:t>
                      </a:r>
                      <a:r>
                        <a:rPr dirty="0" sz="1800" spc="-5">
                          <a:latin typeface="Times New Roman"/>
                          <a:cs typeface="Times New Roman"/>
                        </a:rPr>
                        <a:t>child shows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reluctance</a:t>
                      </a:r>
                      <a:r>
                        <a:rPr dirty="0" sz="1800" spc="25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to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22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60"/>
                        </a:lnSpc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165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2060"/>
                        </a:lnSpc>
                      </a:pPr>
                      <a:r>
                        <a:rPr dirty="0" sz="1800" spc="-25">
                          <a:latin typeface="Times New Roman"/>
                          <a:cs typeface="Times New Roman"/>
                        </a:rPr>
                        <a:t>113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EBF5"/>
                    </a:solidFill>
                  </a:tcPr>
                </a:tc>
              </a:tr>
              <a:tr h="249945"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914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food, I will just leave</a:t>
                      </a:r>
                      <a:r>
                        <a:rPr dirty="0" sz="18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>
                          <a:latin typeface="Times New Roman"/>
                          <a:cs typeface="Times New Roman"/>
                        </a:rPr>
                        <a:t>him/her.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7.3%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55.0%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88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37.7%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8716" y="544313"/>
            <a:ext cx="7125334" cy="759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0" b="1">
                <a:solidFill>
                  <a:srgbClr val="03607A"/>
                </a:solidFill>
                <a:latin typeface="Calibri"/>
                <a:cs typeface="Calibri"/>
              </a:rPr>
              <a:t>Research </a:t>
            </a:r>
            <a:r>
              <a:rPr dirty="0" sz="2400" spc="-5" b="1">
                <a:solidFill>
                  <a:srgbClr val="03607A"/>
                </a:solidFill>
                <a:latin typeface="Calibri"/>
                <a:cs typeface="Calibri"/>
              </a:rPr>
              <a:t>Questions </a:t>
            </a:r>
            <a:r>
              <a:rPr dirty="0" sz="2400" b="1">
                <a:solidFill>
                  <a:srgbClr val="03607A"/>
                </a:solidFill>
                <a:latin typeface="Calibri"/>
                <a:cs typeface="Calibri"/>
              </a:rPr>
              <a:t>3: </a:t>
            </a:r>
            <a:r>
              <a:rPr dirty="0" sz="2400" spc="-5" b="1">
                <a:solidFill>
                  <a:srgbClr val="03607A"/>
                </a:solidFill>
                <a:latin typeface="Calibri"/>
                <a:cs typeface="Calibri"/>
              </a:rPr>
              <a:t>Is </a:t>
            </a:r>
            <a:r>
              <a:rPr dirty="0" sz="2400" spc="-10" b="1">
                <a:solidFill>
                  <a:srgbClr val="03607A"/>
                </a:solidFill>
                <a:latin typeface="Calibri"/>
                <a:cs typeface="Calibri"/>
              </a:rPr>
              <a:t>there </a:t>
            </a:r>
            <a:r>
              <a:rPr dirty="0" sz="2400" spc="-20" b="1">
                <a:solidFill>
                  <a:srgbClr val="03607A"/>
                </a:solidFill>
                <a:latin typeface="Calibri"/>
                <a:cs typeface="Calibri"/>
              </a:rPr>
              <a:t>any </a:t>
            </a:r>
            <a:r>
              <a:rPr dirty="0" sz="2400" spc="-10" b="1">
                <a:solidFill>
                  <a:srgbClr val="03607A"/>
                </a:solidFill>
                <a:latin typeface="Calibri"/>
                <a:cs typeface="Calibri"/>
              </a:rPr>
              <a:t>relationship</a:t>
            </a:r>
            <a:r>
              <a:rPr dirty="0" sz="2400" spc="25" b="1">
                <a:solidFill>
                  <a:srgbClr val="03607A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3607A"/>
                </a:solidFill>
                <a:latin typeface="Calibri"/>
                <a:cs typeface="Calibri"/>
              </a:rPr>
              <a:t>between</a:t>
            </a:r>
            <a:endParaRPr sz="2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</a:pPr>
            <a:r>
              <a:rPr dirty="0" sz="2400" spc="-5" b="1">
                <a:solidFill>
                  <a:srgbClr val="03607A"/>
                </a:solidFill>
                <a:latin typeface="Calibri"/>
                <a:cs typeface="Calibri"/>
              </a:rPr>
              <a:t>styles </a:t>
            </a:r>
            <a:r>
              <a:rPr dirty="0" sz="2400" b="1">
                <a:solidFill>
                  <a:srgbClr val="03607A"/>
                </a:solidFill>
                <a:latin typeface="Calibri"/>
                <a:cs typeface="Calibri"/>
              </a:rPr>
              <a:t>and </a:t>
            </a:r>
            <a:r>
              <a:rPr dirty="0" sz="2400" spc="-10" b="1">
                <a:solidFill>
                  <a:srgbClr val="03607A"/>
                </a:solidFill>
                <a:latin typeface="Calibri"/>
                <a:cs typeface="Calibri"/>
              </a:rPr>
              <a:t>feeding </a:t>
            </a:r>
            <a:r>
              <a:rPr dirty="0" sz="2400" spc="-10" b="1">
                <a:solidFill>
                  <a:srgbClr val="03607A"/>
                </a:solidFill>
                <a:latin typeface="Calibri"/>
                <a:cs typeface="Calibri"/>
              </a:rPr>
              <a:t>practices </a:t>
            </a:r>
            <a:r>
              <a:rPr dirty="0" sz="2400" b="1">
                <a:solidFill>
                  <a:srgbClr val="03607A"/>
                </a:solidFill>
                <a:latin typeface="Calibri"/>
                <a:cs typeface="Calibri"/>
              </a:rPr>
              <a:t>of </a:t>
            </a:r>
            <a:r>
              <a:rPr dirty="0" sz="2400" spc="-35" b="1">
                <a:solidFill>
                  <a:srgbClr val="03607A"/>
                </a:solidFill>
                <a:latin typeface="Calibri"/>
                <a:cs typeface="Calibri"/>
              </a:rPr>
              <a:t>Yoruba</a:t>
            </a:r>
            <a:r>
              <a:rPr dirty="0" sz="2400" spc="-40" b="1">
                <a:solidFill>
                  <a:srgbClr val="03607A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03607A"/>
                </a:solidFill>
                <a:latin typeface="Calibri"/>
                <a:cs typeface="Calibri"/>
              </a:rPr>
              <a:t>Mothers?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55650" y="1822450"/>
          <a:ext cx="8020050" cy="4980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0249"/>
                <a:gridCol w="2000249"/>
                <a:gridCol w="2000249"/>
                <a:gridCol w="2000249"/>
              </a:tblGrid>
              <a:tr h="701039">
                <a:tc gridSpan="4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2000" spc="-3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Table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3: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Correlation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Matrix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on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Parental </a:t>
                      </a:r>
                      <a:r>
                        <a:rPr dirty="0" sz="2000" spc="-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Styles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and</a:t>
                      </a:r>
                      <a:r>
                        <a:rPr dirty="0" sz="2000" spc="-29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Feeding</a:t>
                      </a:r>
                      <a:endParaRPr sz="2000">
                        <a:latin typeface="Constantia"/>
                        <a:cs typeface="Constantia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2000" spc="-1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Practice</a:t>
                      </a:r>
                      <a:endParaRPr sz="20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09599">
                <a:tc gridSpan="2">
                  <a:txBody>
                    <a:bodyPr/>
                    <a:lstStyle/>
                    <a:p>
                      <a:pPr/>
                      <a:endParaRPr sz="20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2185"/>
                        </a:lnSpc>
                      </a:pPr>
                      <a:r>
                        <a:rPr dirty="0" sz="2000" spc="-5" b="1">
                          <a:latin typeface="Times New Roman"/>
                          <a:cs typeface="Times New Roman"/>
                        </a:rPr>
                        <a:t>Parenting</a:t>
                      </a:r>
                      <a:r>
                        <a:rPr dirty="0" sz="2000" spc="-9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latin typeface="Times New Roman"/>
                          <a:cs typeface="Times New Roman"/>
                        </a:rPr>
                        <a:t>styles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2185"/>
                        </a:lnSpc>
                      </a:pPr>
                      <a:r>
                        <a:rPr dirty="0" sz="2000" b="1">
                          <a:latin typeface="Times New Roman"/>
                          <a:cs typeface="Times New Roman"/>
                        </a:rPr>
                        <a:t>Child</a:t>
                      </a:r>
                      <a:r>
                        <a:rPr dirty="0" sz="2000" spc="-8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latin typeface="Times New Roman"/>
                          <a:cs typeface="Times New Roman"/>
                        </a:rPr>
                        <a:t>Feeding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 marL="3175">
                        <a:lnSpc>
                          <a:spcPct val="100000"/>
                        </a:lnSpc>
                      </a:pPr>
                      <a:r>
                        <a:rPr dirty="0" sz="2000" b="1">
                          <a:latin typeface="Times New Roman"/>
                          <a:cs typeface="Times New Roman"/>
                        </a:rPr>
                        <a:t>practices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914399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2000" spc="-10">
                          <a:latin typeface="Constantia"/>
                          <a:cs typeface="Constantia"/>
                        </a:rPr>
                        <a:t>Parenting</a:t>
                      </a:r>
                      <a:r>
                        <a:rPr dirty="0" sz="2000" spc="-90"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2000" spc="-5">
                          <a:latin typeface="Constantia"/>
                          <a:cs typeface="Constantia"/>
                        </a:rPr>
                        <a:t>Styles</a:t>
                      </a:r>
                      <a:endParaRPr sz="20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Pearson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Correlation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2000" spc="5">
                          <a:latin typeface="Times New Roman"/>
                          <a:cs typeface="Times New Roman"/>
                        </a:rPr>
                        <a:t>.486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4571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Sig.</a:t>
                      </a:r>
                      <a:r>
                        <a:rPr dirty="0" sz="2000" spc="-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(2-tailed)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2000" spc="5">
                          <a:latin typeface="Times New Roman"/>
                          <a:cs typeface="Times New Roman"/>
                        </a:rPr>
                        <a:t>.001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4571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300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2000" spc="5">
                          <a:latin typeface="Times New Roman"/>
                          <a:cs typeface="Times New Roman"/>
                        </a:rPr>
                        <a:t>100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914399">
                <a:tc rowSpan="3">
                  <a:txBody>
                    <a:bodyPr/>
                    <a:lstStyle/>
                    <a:p>
                      <a:pPr marL="85090" marR="36576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2000" spc="-5">
                          <a:latin typeface="Constantia"/>
                          <a:cs typeface="Constantia"/>
                        </a:rPr>
                        <a:t>Child </a:t>
                      </a:r>
                      <a:r>
                        <a:rPr dirty="0" sz="2000" spc="-10">
                          <a:latin typeface="Constantia"/>
                          <a:cs typeface="Constantia"/>
                        </a:rPr>
                        <a:t>Feeding  </a:t>
                      </a:r>
                      <a:r>
                        <a:rPr dirty="0" sz="2000" spc="-10">
                          <a:latin typeface="Constantia"/>
                          <a:cs typeface="Constantia"/>
                        </a:rPr>
                        <a:t>Practices</a:t>
                      </a:r>
                      <a:endParaRPr sz="20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Pearson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Correlation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.486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4571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Sig.</a:t>
                      </a:r>
                      <a:r>
                        <a:rPr dirty="0" sz="20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latin typeface="Times New Roman"/>
                          <a:cs typeface="Times New Roman"/>
                        </a:rPr>
                        <a:t>(2-tailed)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.001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45719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2000">
                          <a:latin typeface="Times New Roman"/>
                          <a:cs typeface="Times New Roman"/>
                        </a:rPr>
                        <a:t>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2000" spc="5">
                          <a:latin typeface="Times New Roman"/>
                          <a:cs typeface="Times New Roman"/>
                        </a:rPr>
                        <a:t>300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2000" spc="5">
                          <a:latin typeface="Times New Roman"/>
                          <a:cs typeface="Times New Roman"/>
                        </a:rPr>
                        <a:t>300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961003"/>
            <a:ext cx="7311390" cy="121793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7020" marR="5080" indent="-274320">
              <a:lnSpc>
                <a:spcPct val="100000"/>
              </a:lnSpc>
            </a:pPr>
            <a:r>
              <a:rPr dirty="0" sz="2450" spc="-108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r>
              <a:rPr dirty="0" sz="2450" spc="170">
                <a:solidFill>
                  <a:srgbClr val="0AD0D9"/>
                </a:solidFill>
                <a:latin typeface="Times New Roman"/>
                <a:cs typeface="Times New Roman"/>
              </a:rPr>
              <a:t> </a:t>
            </a:r>
            <a:r>
              <a:rPr dirty="0" sz="2600" spc="-35">
                <a:solidFill>
                  <a:srgbClr val="000000"/>
                </a:solidFill>
                <a:latin typeface="Constantia"/>
                <a:cs typeface="Constantia"/>
              </a:rPr>
              <a:t>Table</a:t>
            </a:r>
            <a:r>
              <a:rPr dirty="0" sz="2600" spc="-65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3</a:t>
            </a:r>
            <a:r>
              <a:rPr dirty="0" sz="2600" spc="-65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 spc="-10">
                <a:solidFill>
                  <a:srgbClr val="000000"/>
                </a:solidFill>
                <a:latin typeface="Constantia"/>
                <a:cs typeface="Constantia"/>
              </a:rPr>
              <a:t>shows</a:t>
            </a:r>
            <a:r>
              <a:rPr dirty="0" sz="2600" spc="-114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that</a:t>
            </a:r>
            <a:r>
              <a:rPr dirty="0" sz="2600" spc="-95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 spc="-10">
                <a:solidFill>
                  <a:srgbClr val="000000"/>
                </a:solidFill>
                <a:latin typeface="Constantia"/>
                <a:cs typeface="Constantia"/>
              </a:rPr>
              <a:t>there</a:t>
            </a:r>
            <a:r>
              <a:rPr dirty="0" sz="2600" spc="-8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is</a:t>
            </a:r>
            <a:r>
              <a:rPr dirty="0" sz="2600" spc="-12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a</a:t>
            </a:r>
            <a:r>
              <a:rPr dirty="0" sz="2600" spc="-12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relationship</a:t>
            </a:r>
            <a:r>
              <a:rPr dirty="0" sz="2600" spc="-9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 spc="-10">
                <a:solidFill>
                  <a:srgbClr val="000000"/>
                </a:solidFill>
                <a:latin typeface="Constantia"/>
                <a:cs typeface="Constantia"/>
              </a:rPr>
              <a:t>between 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parental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styles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of </a:t>
            </a:r>
            <a:r>
              <a:rPr dirty="0" sz="2600" spc="-35">
                <a:solidFill>
                  <a:srgbClr val="000000"/>
                </a:solidFill>
                <a:latin typeface="Constantia"/>
                <a:cs typeface="Constantia"/>
              </a:rPr>
              <a:t>Yoruba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mothers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on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the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feeding  </a:t>
            </a:r>
            <a:r>
              <a:rPr dirty="0" sz="2600" spc="-15">
                <a:solidFill>
                  <a:srgbClr val="000000"/>
                </a:solidFill>
                <a:latin typeface="Constantia"/>
                <a:cs typeface="Constantia"/>
              </a:rPr>
              <a:t>practices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of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their </a:t>
            </a:r>
            <a:r>
              <a:rPr dirty="0" sz="2600" spc="-10">
                <a:solidFill>
                  <a:srgbClr val="000000"/>
                </a:solidFill>
                <a:latin typeface="Constantia"/>
                <a:cs typeface="Constantia"/>
              </a:rPr>
              <a:t>children</a:t>
            </a:r>
            <a:r>
              <a:rPr dirty="0" sz="2600" spc="-31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(.001=p&lt;0.05)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791205"/>
            <a:ext cx="7366634" cy="7594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400" spc="-10" b="1">
                <a:latin typeface="Calibri"/>
                <a:cs typeface="Calibri"/>
              </a:rPr>
              <a:t>Research </a:t>
            </a:r>
            <a:r>
              <a:rPr dirty="0" sz="2400" spc="-5" b="1">
                <a:latin typeface="Calibri"/>
                <a:cs typeface="Calibri"/>
              </a:rPr>
              <a:t>Questions </a:t>
            </a:r>
            <a:r>
              <a:rPr dirty="0" sz="2400" b="1">
                <a:latin typeface="Calibri"/>
                <a:cs typeface="Calibri"/>
              </a:rPr>
              <a:t>4: </a:t>
            </a:r>
            <a:r>
              <a:rPr dirty="0" sz="2400" spc="-10" b="1">
                <a:latin typeface="Calibri"/>
                <a:cs typeface="Calibri"/>
              </a:rPr>
              <a:t>What </a:t>
            </a:r>
            <a:r>
              <a:rPr dirty="0" sz="2400" spc="-10" b="1">
                <a:latin typeface="Calibri"/>
                <a:cs typeface="Calibri"/>
              </a:rPr>
              <a:t>are </a:t>
            </a:r>
            <a:r>
              <a:rPr dirty="0" sz="2400" spc="-5" b="1">
                <a:latin typeface="Calibri"/>
                <a:cs typeface="Calibri"/>
              </a:rPr>
              <a:t>the </a:t>
            </a:r>
            <a:r>
              <a:rPr dirty="0" sz="2400" spc="-5" b="1">
                <a:latin typeface="Calibri"/>
                <a:cs typeface="Calibri"/>
              </a:rPr>
              <a:t>influences </a:t>
            </a:r>
            <a:r>
              <a:rPr dirty="0" sz="2400" b="1">
                <a:latin typeface="Calibri"/>
                <a:cs typeface="Calibri"/>
              </a:rPr>
              <a:t>of </a:t>
            </a:r>
            <a:r>
              <a:rPr dirty="0" sz="2400" spc="-15" b="1">
                <a:latin typeface="Calibri"/>
                <a:cs typeface="Calibri"/>
              </a:rPr>
              <a:t>parental  </a:t>
            </a:r>
            <a:r>
              <a:rPr dirty="0" sz="2400" spc="-15" b="1">
                <a:latin typeface="Calibri"/>
                <a:cs typeface="Calibri"/>
              </a:rPr>
              <a:t>factors </a:t>
            </a:r>
            <a:r>
              <a:rPr dirty="0" sz="2400" b="1">
                <a:latin typeface="Calibri"/>
                <a:cs typeface="Calibri"/>
              </a:rPr>
              <a:t>on </a:t>
            </a:r>
            <a:r>
              <a:rPr dirty="0" sz="2400" spc="-10" b="1">
                <a:latin typeface="Calibri"/>
                <a:cs typeface="Calibri"/>
              </a:rPr>
              <a:t>parenting </a:t>
            </a:r>
            <a:r>
              <a:rPr dirty="0" sz="2400" spc="-5" b="1">
                <a:latin typeface="Calibri"/>
                <a:cs typeface="Calibri"/>
              </a:rPr>
              <a:t>styles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?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928886"/>
          <a:ext cx="8248650" cy="3126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9199"/>
                <a:gridCol w="1904999"/>
                <a:gridCol w="1523999"/>
                <a:gridCol w="838199"/>
                <a:gridCol w="1142999"/>
                <a:gridCol w="1600199"/>
              </a:tblGrid>
              <a:tr h="370819">
                <a:tc gridSpan="6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1800" spc="-3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Table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4: 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Chi-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Square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Analysis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of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Parental </a:t>
                      </a:r>
                      <a:r>
                        <a:rPr dirty="0" sz="1800" spc="-2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Factors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on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Parental</a:t>
                      </a:r>
                      <a:r>
                        <a:rPr dirty="0" sz="1800" spc="-24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Styles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97279">
                <a:tc>
                  <a:txBody>
                    <a:bodyPr/>
                    <a:lstStyle/>
                    <a:p>
                      <a:pPr/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295"/>
                        </a:spcBef>
                        <a:tabLst>
                          <a:tab pos="1158240" algn="l"/>
                        </a:tabLst>
                      </a:pP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Parental	factors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dirty="0" sz="1800" spc="-20" b="1">
                          <a:latin typeface="Times New Roman"/>
                          <a:cs typeface="Times New Roman"/>
                        </a:rPr>
                        <a:t>Variables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dirty="0" sz="1800" spc="-10" b="1">
                          <a:latin typeface="Times New Roman"/>
                          <a:cs typeface="Times New Roman"/>
                        </a:rPr>
                        <a:t>Chi-Square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dirty="0" sz="1800" spc="-30" b="1">
                          <a:latin typeface="Times New Roman"/>
                          <a:cs typeface="Times New Roman"/>
                        </a:rPr>
                        <a:t>Values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dirty="0" sz="1800" spc="-10" b="1">
                          <a:latin typeface="Times New Roman"/>
                          <a:cs typeface="Times New Roman"/>
                        </a:rPr>
                        <a:t>Df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p-</a:t>
                      </a:r>
                      <a:r>
                        <a:rPr dirty="0" sz="1800" spc="-9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b="1">
                          <a:latin typeface="Times New Roman"/>
                          <a:cs typeface="Times New Roman"/>
                        </a:rPr>
                        <a:t>value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dirty="0" sz="1800" b="1">
                          <a:latin typeface="Times New Roman"/>
                          <a:cs typeface="Times New Roman"/>
                        </a:rPr>
                        <a:t>Decision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54864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Parenting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1800" spc="-5">
                          <a:latin typeface="Constantia"/>
                          <a:cs typeface="Constantia"/>
                        </a:rPr>
                        <a:t>Styles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Mother’s</a:t>
                      </a:r>
                      <a:r>
                        <a:rPr dirty="0" sz="1800" spc="-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Age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3.938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.369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dirty="0" sz="18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Significant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54852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Occupation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7.563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.488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dirty="0" sz="18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Significant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54875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206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Educational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Background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12.139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.269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dirty="0" sz="18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Significant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974"/>
            <a:ext cx="9143999" cy="1027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6459" y="2652"/>
            <a:ext cx="4737539" cy="5974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511" cy="1020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50" y="52456"/>
            <a:ext cx="9145633" cy="9016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1961003"/>
            <a:ext cx="7694295" cy="121793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7020" marR="5080" indent="-274320">
              <a:lnSpc>
                <a:spcPct val="100000"/>
              </a:lnSpc>
              <a:tabLst>
                <a:tab pos="3922395" algn="l"/>
              </a:tabLst>
            </a:pPr>
            <a:r>
              <a:rPr dirty="0" sz="2450" spc="-108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r>
              <a:rPr dirty="0" sz="2450" spc="170">
                <a:solidFill>
                  <a:srgbClr val="0AD0D9"/>
                </a:solidFill>
                <a:latin typeface="Times New Roman"/>
                <a:cs typeface="Times New Roman"/>
              </a:rPr>
              <a:t> </a:t>
            </a:r>
            <a:r>
              <a:rPr dirty="0" sz="2600" spc="-35">
                <a:solidFill>
                  <a:srgbClr val="000000"/>
                </a:solidFill>
                <a:latin typeface="Constantia"/>
                <a:cs typeface="Constantia"/>
              </a:rPr>
              <a:t>Table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4 </a:t>
            </a:r>
            <a:r>
              <a:rPr dirty="0" sz="2600" spc="-10">
                <a:solidFill>
                  <a:srgbClr val="000000"/>
                </a:solidFill>
                <a:latin typeface="Constantia"/>
                <a:cs typeface="Constantia"/>
              </a:rPr>
              <a:t>shows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that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the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parental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factors </a:t>
            </a:r>
            <a:r>
              <a:rPr dirty="0" sz="2600" spc="-15">
                <a:solidFill>
                  <a:srgbClr val="000000"/>
                </a:solidFill>
                <a:latin typeface="Constantia"/>
                <a:cs typeface="Constantia"/>
              </a:rPr>
              <a:t>(age,  </a:t>
            </a:r>
            <a:r>
              <a:rPr dirty="0" sz="2600" spc="-10">
                <a:solidFill>
                  <a:srgbClr val="000000"/>
                </a:solidFill>
                <a:latin typeface="Constantia"/>
                <a:cs typeface="Constantia"/>
              </a:rPr>
              <a:t>occupation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and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educational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background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is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not 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significantly </a:t>
            </a:r>
            <a:r>
              <a:rPr dirty="0" sz="2600" spc="59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 spc="15">
                <a:solidFill>
                  <a:srgbClr val="000000"/>
                </a:solidFill>
                <a:latin typeface="Constantia"/>
                <a:cs typeface="Constantia"/>
              </a:rPr>
              <a:t>influencing</a:t>
            </a:r>
            <a:r>
              <a:rPr dirty="0" sz="2600" spc="15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parental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styles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of</a:t>
            </a:r>
            <a:r>
              <a:rPr dirty="0" sz="2600" spc="-229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mothers.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2" y="573273"/>
            <a:ext cx="5083810" cy="72771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0" spc="-20"/>
              <a:t>Research </a:t>
            </a:r>
            <a:r>
              <a:rPr dirty="0" sz="4500" spc="-10"/>
              <a:t>Question</a:t>
            </a:r>
            <a:r>
              <a:rPr dirty="0" sz="4500" spc="-70"/>
              <a:t> </a:t>
            </a:r>
            <a:r>
              <a:rPr dirty="0" sz="4500"/>
              <a:t>4b</a:t>
            </a:r>
            <a:endParaRPr sz="45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8450" y="1593850"/>
          <a:ext cx="8553450" cy="36753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7264"/>
                <a:gridCol w="1843018"/>
                <a:gridCol w="1869704"/>
                <a:gridCol w="1014983"/>
                <a:gridCol w="1153027"/>
                <a:gridCol w="1676399"/>
              </a:tblGrid>
              <a:tr h="370850">
                <a:tc gridSpan="6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1800" spc="-3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Table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5 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Chi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Square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Analysis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of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Parental </a:t>
                      </a:r>
                      <a:r>
                        <a:rPr dirty="0" sz="1800" spc="-2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Factors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on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Child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Feeding</a:t>
                      </a:r>
                      <a:r>
                        <a:rPr dirty="0" sz="1800" spc="-28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Practices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97279">
                <a:tc>
                  <a:txBody>
                    <a:bodyPr/>
                    <a:lstStyle/>
                    <a:p>
                      <a:pPr/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290"/>
                        </a:spcBef>
                        <a:tabLst>
                          <a:tab pos="1095375" algn="l"/>
                        </a:tabLst>
                      </a:pP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Parental	factors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dirty="0" sz="1800" spc="-25" b="1">
                          <a:latin typeface="Times New Roman"/>
                          <a:cs typeface="Times New Roman"/>
                        </a:rPr>
                        <a:t>Variable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800" spc="-10" b="1">
                          <a:latin typeface="Times New Roman"/>
                          <a:cs typeface="Times New Roman"/>
                        </a:rPr>
                        <a:t>Chi-Square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dirty="0" sz="1800" spc="-30" b="1">
                          <a:latin typeface="Times New Roman"/>
                          <a:cs typeface="Times New Roman"/>
                        </a:rPr>
                        <a:t>Values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800" spc="-10" b="1">
                          <a:latin typeface="Times New Roman"/>
                          <a:cs typeface="Times New Roman"/>
                        </a:rPr>
                        <a:t>Df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800" spc="-5" b="1">
                          <a:latin typeface="Times New Roman"/>
                          <a:cs typeface="Times New Roman"/>
                        </a:rPr>
                        <a:t>p-</a:t>
                      </a:r>
                      <a:r>
                        <a:rPr dirty="0" sz="1800" spc="-9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b="1">
                          <a:latin typeface="Times New Roman"/>
                          <a:cs typeface="Times New Roman"/>
                        </a:rPr>
                        <a:t>value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800" b="1">
                          <a:latin typeface="Times New Roman"/>
                          <a:cs typeface="Times New Roman"/>
                        </a:rPr>
                        <a:t>Decision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548639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1800" spc="-15">
                          <a:latin typeface="Constantia"/>
                          <a:cs typeface="Constantia"/>
                        </a:rPr>
                        <a:t>Child’s</a:t>
                      </a:r>
                      <a:endParaRPr sz="1800">
                        <a:latin typeface="Constantia"/>
                        <a:cs typeface="Constantia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1800" spc="-10">
                          <a:latin typeface="Constantia"/>
                          <a:cs typeface="Constantia"/>
                        </a:rPr>
                        <a:t>Feeding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Mother’s</a:t>
                      </a:r>
                      <a:r>
                        <a:rPr dirty="0" sz="1800" spc="-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Age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7.746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.406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dirty="0" sz="18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Significant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54863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Occupation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57.189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 spc="-5">
                          <a:latin typeface="Times New Roman"/>
                          <a:cs typeface="Times New Roman"/>
                        </a:rPr>
                        <a:t>.001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Significant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5EA"/>
                    </a:solidFill>
                  </a:tcPr>
                </a:tc>
              </a:tr>
              <a:tr h="109727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Educational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Background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5.432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.203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dirty="0" sz="180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dirty="0" sz="18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>
                          <a:latin typeface="Times New Roman"/>
                          <a:cs typeface="Times New Roman"/>
                        </a:rPr>
                        <a:t>Significant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974"/>
            <a:ext cx="9143999" cy="1027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6459" y="2652"/>
            <a:ext cx="4737539" cy="5974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511" cy="1020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50" y="52456"/>
            <a:ext cx="9145633" cy="9016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" y="1961003"/>
            <a:ext cx="7877809" cy="161480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7020" marR="5080" indent="-274320">
              <a:lnSpc>
                <a:spcPct val="100000"/>
              </a:lnSpc>
            </a:pPr>
            <a:r>
              <a:rPr dirty="0" sz="2450" spc="-108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r>
              <a:rPr dirty="0" sz="2450" spc="170">
                <a:solidFill>
                  <a:srgbClr val="0AD0D9"/>
                </a:solidFill>
                <a:latin typeface="Times New Roman"/>
                <a:cs typeface="Times New Roman"/>
              </a:rPr>
              <a:t> </a:t>
            </a:r>
            <a:r>
              <a:rPr dirty="0" sz="2600" spc="-35">
                <a:solidFill>
                  <a:srgbClr val="000000"/>
                </a:solidFill>
                <a:latin typeface="Constantia"/>
                <a:cs typeface="Constantia"/>
              </a:rPr>
              <a:t>Table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5 </a:t>
            </a:r>
            <a:r>
              <a:rPr dirty="0" sz="2600" spc="-10">
                <a:solidFill>
                  <a:srgbClr val="000000"/>
                </a:solidFill>
                <a:latin typeface="Constantia"/>
                <a:cs typeface="Constantia"/>
              </a:rPr>
              <a:t>shows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that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the </a:t>
            </a:r>
            <a:r>
              <a:rPr dirty="0" sz="2600" spc="-20">
                <a:solidFill>
                  <a:srgbClr val="000000"/>
                </a:solidFill>
                <a:latin typeface="Constantia"/>
                <a:cs typeface="Constantia"/>
              </a:rPr>
              <a:t>age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and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educational 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background</a:t>
            </a:r>
            <a:r>
              <a:rPr dirty="0" sz="2600" spc="-10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of</a:t>
            </a:r>
            <a:r>
              <a:rPr dirty="0" sz="2600" spc="2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mothers</a:t>
            </a:r>
            <a:r>
              <a:rPr dirty="0" sz="2600" spc="-135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do</a:t>
            </a:r>
            <a:r>
              <a:rPr dirty="0" sz="2600" spc="-8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not</a:t>
            </a:r>
            <a:r>
              <a:rPr dirty="0" sz="2600" spc="-145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significantly</a:t>
            </a:r>
            <a:r>
              <a:rPr dirty="0" sz="2600" spc="-80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 spc="15">
                <a:solidFill>
                  <a:srgbClr val="000000"/>
                </a:solidFill>
                <a:latin typeface="Constantia"/>
                <a:cs typeface="Constantia"/>
              </a:rPr>
              <a:t>influence 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child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feeding </a:t>
            </a:r>
            <a:r>
              <a:rPr dirty="0" sz="2600" spc="-15">
                <a:solidFill>
                  <a:srgbClr val="000000"/>
                </a:solidFill>
                <a:latin typeface="Constantia"/>
                <a:cs typeface="Constantia"/>
              </a:rPr>
              <a:t>practices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but mothers’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occupation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is 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significant( </a:t>
            </a:r>
            <a:r>
              <a:rPr dirty="0" sz="2600" spc="-5">
                <a:solidFill>
                  <a:srgbClr val="000000"/>
                </a:solidFill>
                <a:latin typeface="Constantia"/>
                <a:cs typeface="Constantia"/>
              </a:rPr>
              <a:t>x²=</a:t>
            </a:r>
            <a:r>
              <a:rPr dirty="0" sz="2600" spc="-114">
                <a:solidFill>
                  <a:srgbClr val="000000"/>
                </a:solidFill>
                <a:latin typeface="Constantia"/>
                <a:cs typeface="Constantia"/>
              </a:rPr>
              <a:t> </a:t>
            </a:r>
            <a:r>
              <a:rPr dirty="0" sz="2600">
                <a:solidFill>
                  <a:srgbClr val="000000"/>
                </a:solidFill>
                <a:latin typeface="Constantia"/>
                <a:cs typeface="Constantia"/>
              </a:rPr>
              <a:t>57.189;p&lt;0.05).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7938" y="573273"/>
            <a:ext cx="4888230" cy="6788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340"/>
              </a:lnSpc>
            </a:pPr>
            <a:r>
              <a:rPr dirty="0" sz="4500"/>
              <a:t>Summary </a:t>
            </a:r>
            <a:r>
              <a:rPr dirty="0" sz="4500" spc="-5"/>
              <a:t>of</a:t>
            </a:r>
            <a:r>
              <a:rPr dirty="0" sz="4500" spc="-80"/>
              <a:t> </a:t>
            </a:r>
            <a:r>
              <a:rPr dirty="0" sz="4500" spc="-5"/>
              <a:t>Findings</a:t>
            </a:r>
            <a:endParaRPr sz="4500"/>
          </a:p>
        </p:txBody>
      </p:sp>
      <p:sp>
        <p:nvSpPr>
          <p:cNvPr id="3" name="object 3"/>
          <p:cNvSpPr txBox="1"/>
          <p:nvPr/>
        </p:nvSpPr>
        <p:spPr>
          <a:xfrm>
            <a:off x="535940" y="1251707"/>
            <a:ext cx="8065134" cy="4194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indent="-274320">
              <a:lnSpc>
                <a:spcPts val="3060"/>
              </a:lnSpc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35">
                <a:latin typeface="Constantia"/>
                <a:cs typeface="Constantia"/>
              </a:rPr>
              <a:t>Yoruba</a:t>
            </a:r>
            <a:r>
              <a:rPr dirty="0" sz="2600" spc="-9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mothers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did</a:t>
            </a:r>
            <a:r>
              <a:rPr dirty="0" sz="2600" spc="-1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not</a:t>
            </a:r>
            <a:r>
              <a:rPr dirty="0" sz="2600" spc="-8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monitor</a:t>
            </a:r>
            <a:r>
              <a:rPr dirty="0" sz="2600" spc="-15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their</a:t>
            </a:r>
            <a:r>
              <a:rPr dirty="0" sz="2600" spc="-155">
                <a:latin typeface="Constantia"/>
                <a:cs typeface="Constantia"/>
              </a:rPr>
              <a:t> </a:t>
            </a:r>
            <a:r>
              <a:rPr dirty="0" sz="2600" spc="-25">
                <a:latin typeface="Constantia"/>
                <a:cs typeface="Constantia"/>
              </a:rPr>
              <a:t>children’s</a:t>
            </a:r>
            <a:r>
              <a:rPr dirty="0" sz="2600" spc="-8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intake</a:t>
            </a:r>
            <a:endParaRPr sz="2600">
              <a:latin typeface="Constantia"/>
              <a:cs typeface="Constantia"/>
            </a:endParaRPr>
          </a:p>
          <a:p>
            <a:pPr marL="287020">
              <a:lnSpc>
                <a:spcPct val="100000"/>
              </a:lnSpc>
            </a:pPr>
            <a:r>
              <a:rPr dirty="0" sz="2600">
                <a:latin typeface="Constantia"/>
                <a:cs typeface="Constantia"/>
              </a:rPr>
              <a:t>of</a:t>
            </a:r>
            <a:r>
              <a:rPr dirty="0" sz="2600" spc="-9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snacks.</a:t>
            </a:r>
            <a:endParaRPr sz="2600">
              <a:latin typeface="Constantia"/>
              <a:cs typeface="Constantia"/>
            </a:endParaRPr>
          </a:p>
          <a:p>
            <a:pPr marL="287020" marR="25146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35">
                <a:latin typeface="Constantia"/>
                <a:cs typeface="Constantia"/>
              </a:rPr>
              <a:t>Yoruba</a:t>
            </a:r>
            <a:r>
              <a:rPr dirty="0" sz="2600" spc="-9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mothers</a:t>
            </a:r>
            <a:r>
              <a:rPr dirty="0" sz="2600" spc="-13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did</a:t>
            </a:r>
            <a:r>
              <a:rPr dirty="0" sz="2600" spc="-1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not</a:t>
            </a:r>
            <a:r>
              <a:rPr dirty="0" sz="2600" spc="-11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usually</a:t>
            </a:r>
            <a:r>
              <a:rPr dirty="0" sz="2600" spc="-170">
                <a:latin typeface="Constantia"/>
                <a:cs typeface="Constantia"/>
              </a:rPr>
              <a:t> </a:t>
            </a:r>
            <a:r>
              <a:rPr dirty="0" sz="2600" spc="-25">
                <a:latin typeface="Constantia"/>
                <a:cs typeface="Constantia"/>
              </a:rPr>
              <a:t>give</a:t>
            </a:r>
            <a:r>
              <a:rPr dirty="0" sz="2600" spc="-10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their</a:t>
            </a:r>
            <a:r>
              <a:rPr dirty="0" sz="2600" spc="-15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children</a:t>
            </a:r>
            <a:r>
              <a:rPr dirty="0" sz="2600" spc="-10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an  </a:t>
            </a:r>
            <a:r>
              <a:rPr dirty="0" sz="2600" spc="-20">
                <a:latin typeface="Constantia"/>
                <a:cs typeface="Constantia"/>
              </a:rPr>
              <a:t>avenue </a:t>
            </a:r>
            <a:r>
              <a:rPr dirty="0" sz="2600" spc="-20">
                <a:latin typeface="Constantia"/>
                <a:cs typeface="Constantia"/>
              </a:rPr>
              <a:t>to </a:t>
            </a:r>
            <a:r>
              <a:rPr dirty="0" sz="2600" spc="-5">
                <a:latin typeface="Constantia"/>
                <a:cs typeface="Constantia"/>
              </a:rPr>
              <a:t>pick </a:t>
            </a:r>
            <a:r>
              <a:rPr dirty="0" sz="2600" spc="-10">
                <a:latin typeface="Constantia"/>
                <a:cs typeface="Constantia"/>
              </a:rPr>
              <a:t>food</a:t>
            </a:r>
            <a:r>
              <a:rPr dirty="0" sz="2600" spc="-35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themselves.</a:t>
            </a:r>
            <a:endParaRPr sz="2600">
              <a:latin typeface="Constantia"/>
              <a:cs typeface="Constantia"/>
            </a:endParaRPr>
          </a:p>
          <a:p>
            <a:pPr marL="287020" marR="66421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latin typeface="Constantia"/>
                <a:cs typeface="Constantia"/>
              </a:rPr>
              <a:t>parenting</a:t>
            </a:r>
            <a:r>
              <a:rPr dirty="0" sz="2600" spc="-7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styles</a:t>
            </a:r>
            <a:r>
              <a:rPr dirty="0" sz="2600" spc="-8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has</a:t>
            </a:r>
            <a:r>
              <a:rPr dirty="0" sz="2600" spc="-12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</a:t>
            </a:r>
            <a:r>
              <a:rPr dirty="0" sz="2600" spc="-12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significant</a:t>
            </a:r>
            <a:r>
              <a:rPr dirty="0" sz="2600" spc="-10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relationship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with  </a:t>
            </a:r>
            <a:r>
              <a:rPr dirty="0" sz="2600" spc="-5">
                <a:latin typeface="Constantia"/>
                <a:cs typeface="Constantia"/>
              </a:rPr>
              <a:t>child </a:t>
            </a:r>
            <a:r>
              <a:rPr dirty="0" sz="2600" spc="-5">
                <a:latin typeface="Constantia"/>
                <a:cs typeface="Constantia"/>
              </a:rPr>
              <a:t>feeding </a:t>
            </a:r>
            <a:r>
              <a:rPr dirty="0" sz="2600" spc="-15">
                <a:latin typeface="Constantia"/>
                <a:cs typeface="Constantia"/>
              </a:rPr>
              <a:t>practices </a:t>
            </a:r>
            <a:r>
              <a:rPr dirty="0" sz="2600">
                <a:latin typeface="Constantia"/>
                <a:cs typeface="Constantia"/>
              </a:rPr>
              <a:t>among </a:t>
            </a:r>
            <a:r>
              <a:rPr dirty="0" sz="2600" spc="-35">
                <a:latin typeface="Constantia"/>
                <a:cs typeface="Constantia"/>
              </a:rPr>
              <a:t>Yoruba</a:t>
            </a:r>
            <a:r>
              <a:rPr dirty="0" sz="2600" spc="-315">
                <a:latin typeface="Constantia"/>
                <a:cs typeface="Constantia"/>
              </a:rPr>
              <a:t> </a:t>
            </a:r>
            <a:r>
              <a:rPr dirty="0" sz="2600" spc="-35">
                <a:latin typeface="Constantia"/>
                <a:cs typeface="Constantia"/>
              </a:rPr>
              <a:t>mother.</a:t>
            </a:r>
            <a:endParaRPr sz="2600">
              <a:latin typeface="Constantia"/>
              <a:cs typeface="Constantia"/>
            </a:endParaRPr>
          </a:p>
          <a:p>
            <a:pPr marL="287020" marR="180975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latin typeface="Constantia"/>
                <a:cs typeface="Constantia"/>
              </a:rPr>
              <a:t>parental</a:t>
            </a:r>
            <a:r>
              <a:rPr dirty="0" sz="2600" spc="-3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factor</a:t>
            </a:r>
            <a:r>
              <a:rPr dirty="0" sz="2600" spc="-20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variables</a:t>
            </a:r>
            <a:r>
              <a:rPr dirty="0" sz="2600" spc="-75">
                <a:latin typeface="Constantia"/>
                <a:cs typeface="Constantia"/>
              </a:rPr>
              <a:t> </a:t>
            </a:r>
            <a:r>
              <a:rPr dirty="0" sz="2600" spc="-30">
                <a:latin typeface="Constantia"/>
                <a:cs typeface="Constantia"/>
              </a:rPr>
              <a:t>have</a:t>
            </a:r>
            <a:r>
              <a:rPr dirty="0" sz="2600" spc="-8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no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significant</a:t>
            </a:r>
            <a:r>
              <a:rPr dirty="0" sz="2600" spc="-65">
                <a:latin typeface="Constantia"/>
                <a:cs typeface="Constantia"/>
              </a:rPr>
              <a:t> </a:t>
            </a:r>
            <a:r>
              <a:rPr dirty="0" sz="2600" spc="15">
                <a:latin typeface="Constantia"/>
                <a:cs typeface="Constantia"/>
              </a:rPr>
              <a:t>influence  </a:t>
            </a:r>
            <a:r>
              <a:rPr dirty="0" sz="2600">
                <a:latin typeface="Constantia"/>
                <a:cs typeface="Constantia"/>
              </a:rPr>
              <a:t>on </a:t>
            </a:r>
            <a:r>
              <a:rPr dirty="0" sz="2600">
                <a:latin typeface="Constantia"/>
                <a:cs typeface="Constantia"/>
              </a:rPr>
              <a:t>the </a:t>
            </a:r>
            <a:r>
              <a:rPr dirty="0" sz="2600" spc="-5">
                <a:latin typeface="Constantia"/>
                <a:cs typeface="Constantia"/>
              </a:rPr>
              <a:t>parenting </a:t>
            </a:r>
            <a:r>
              <a:rPr dirty="0" sz="2600" spc="-5">
                <a:latin typeface="Constantia"/>
                <a:cs typeface="Constantia"/>
              </a:rPr>
              <a:t>styles </a:t>
            </a:r>
            <a:r>
              <a:rPr dirty="0" sz="2600">
                <a:latin typeface="Constantia"/>
                <a:cs typeface="Constantia"/>
              </a:rPr>
              <a:t>among </a:t>
            </a:r>
            <a:r>
              <a:rPr dirty="0" sz="2600" spc="-35">
                <a:latin typeface="Constantia"/>
                <a:cs typeface="Constantia"/>
              </a:rPr>
              <a:t>Yoruba </a:t>
            </a:r>
            <a:r>
              <a:rPr dirty="0" sz="2600" spc="-10">
                <a:latin typeface="Constantia"/>
                <a:cs typeface="Constantia"/>
              </a:rPr>
              <a:t>mother’s, </a:t>
            </a:r>
            <a:r>
              <a:rPr dirty="0" sz="2600">
                <a:latin typeface="Constantia"/>
                <a:cs typeface="Constantia"/>
              </a:rPr>
              <a:t>but  </a:t>
            </a:r>
            <a:r>
              <a:rPr dirty="0" sz="2600" spc="-10">
                <a:latin typeface="Constantia"/>
                <a:cs typeface="Constantia"/>
              </a:rPr>
              <a:t>parent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occupation</a:t>
            </a:r>
            <a:r>
              <a:rPr dirty="0" sz="2600" spc="-7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has</a:t>
            </a:r>
            <a:r>
              <a:rPr dirty="0" sz="2600" spc="-13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</a:t>
            </a:r>
            <a:r>
              <a:rPr dirty="0" sz="2600" spc="-12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significant</a:t>
            </a:r>
            <a:r>
              <a:rPr dirty="0" sz="2600" spc="-60">
                <a:latin typeface="Constantia"/>
                <a:cs typeface="Constantia"/>
              </a:rPr>
              <a:t> </a:t>
            </a:r>
            <a:r>
              <a:rPr dirty="0" sz="2600" spc="15">
                <a:latin typeface="Constantia"/>
                <a:cs typeface="Constantia"/>
              </a:rPr>
              <a:t>influence</a:t>
            </a:r>
            <a:r>
              <a:rPr dirty="0" sz="2600" spc="-15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on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child  </a:t>
            </a:r>
            <a:r>
              <a:rPr dirty="0" sz="2600" spc="-5">
                <a:latin typeface="Constantia"/>
                <a:cs typeface="Constantia"/>
              </a:rPr>
              <a:t>feeding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974"/>
            <a:ext cx="9143999" cy="1027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6459" y="2652"/>
            <a:ext cx="4737539" cy="5974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511" cy="1020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50" y="52456"/>
            <a:ext cx="9145633" cy="9016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00" y="39618"/>
            <a:ext cx="2421890" cy="6858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0" spc="-5"/>
              <a:t>D</a:t>
            </a:r>
            <a:r>
              <a:rPr dirty="0" sz="4500"/>
              <a:t>i</a:t>
            </a:r>
            <a:r>
              <a:rPr dirty="0" sz="4500" spc="-5"/>
              <a:t>scu</a:t>
            </a:r>
            <a:r>
              <a:rPr dirty="0" sz="4500" spc="-60"/>
              <a:t>r</a:t>
            </a:r>
            <a:r>
              <a:rPr dirty="0" sz="4500" spc="-5"/>
              <a:t>s</a:t>
            </a:r>
            <a:r>
              <a:rPr dirty="0" sz="4500"/>
              <a:t>i</a:t>
            </a:r>
            <a:r>
              <a:rPr dirty="0" sz="4500" spc="-5"/>
              <a:t>on</a:t>
            </a:r>
            <a:endParaRPr sz="4500"/>
          </a:p>
        </p:txBody>
      </p:sp>
      <p:sp>
        <p:nvSpPr>
          <p:cNvPr id="8" name="object 8"/>
          <p:cNvSpPr txBox="1"/>
          <p:nvPr/>
        </p:nvSpPr>
        <p:spPr>
          <a:xfrm>
            <a:off x="307340" y="787141"/>
            <a:ext cx="8485505" cy="5390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287020" marR="5334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latin typeface="Constantia"/>
                <a:cs typeface="Constantia"/>
              </a:rPr>
              <a:t>The</a:t>
            </a:r>
            <a:r>
              <a:rPr dirty="0" sz="2600" spc="-7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findings</a:t>
            </a:r>
            <a:r>
              <a:rPr dirty="0" sz="2600" spc="-85">
                <a:latin typeface="Constantia"/>
                <a:cs typeface="Constantia"/>
              </a:rPr>
              <a:t> </a:t>
            </a:r>
            <a:r>
              <a:rPr dirty="0" sz="2600" spc="-20">
                <a:latin typeface="Constantia"/>
                <a:cs typeface="Constantia"/>
              </a:rPr>
              <a:t>showed</a:t>
            </a:r>
            <a:r>
              <a:rPr dirty="0" sz="2600" spc="-5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that</a:t>
            </a:r>
            <a:r>
              <a:rPr dirty="0" sz="2600" spc="-9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though</a:t>
            </a:r>
            <a:r>
              <a:rPr dirty="0" sz="2600" spc="-5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most</a:t>
            </a:r>
            <a:r>
              <a:rPr dirty="0" sz="2600" spc="-155">
                <a:latin typeface="Constantia"/>
                <a:cs typeface="Constantia"/>
              </a:rPr>
              <a:t> </a:t>
            </a:r>
            <a:r>
              <a:rPr dirty="0" sz="2600" spc="-35">
                <a:latin typeface="Constantia"/>
                <a:cs typeface="Constantia"/>
              </a:rPr>
              <a:t>Yoruba</a:t>
            </a:r>
            <a:r>
              <a:rPr dirty="0" sz="2600" spc="-13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parents</a:t>
            </a:r>
            <a:r>
              <a:rPr dirty="0" sz="2600" spc="-12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do  </a:t>
            </a:r>
            <a:r>
              <a:rPr dirty="0" sz="2600" spc="-5">
                <a:latin typeface="Constantia"/>
                <a:cs typeface="Constantia"/>
              </a:rPr>
              <a:t>not</a:t>
            </a:r>
            <a:r>
              <a:rPr dirty="0" sz="2600" spc="-7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monitor</a:t>
            </a:r>
            <a:r>
              <a:rPr dirty="0" sz="2600" spc="-14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their</a:t>
            </a:r>
            <a:r>
              <a:rPr dirty="0" sz="2600" spc="-165">
                <a:latin typeface="Constantia"/>
                <a:cs typeface="Constantia"/>
              </a:rPr>
              <a:t> </a:t>
            </a:r>
            <a:r>
              <a:rPr dirty="0" sz="2600" spc="-25">
                <a:latin typeface="Constantia"/>
                <a:cs typeface="Constantia"/>
              </a:rPr>
              <a:t>children’s</a:t>
            </a:r>
            <a:r>
              <a:rPr dirty="0" sz="2600" spc="-65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intake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of</a:t>
            </a:r>
            <a:r>
              <a:rPr dirty="0" sz="2600" spc="-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snacks</a:t>
            </a:r>
            <a:r>
              <a:rPr dirty="0" sz="2600" spc="-11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they</a:t>
            </a:r>
            <a:r>
              <a:rPr dirty="0" sz="2600" spc="-135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control  </a:t>
            </a:r>
            <a:r>
              <a:rPr dirty="0" sz="2600">
                <a:latin typeface="Constantia"/>
                <a:cs typeface="Constantia"/>
              </a:rPr>
              <a:t>their </a:t>
            </a:r>
            <a:r>
              <a:rPr dirty="0" sz="2600" spc="-10">
                <a:latin typeface="Constantia"/>
                <a:cs typeface="Constantia"/>
              </a:rPr>
              <a:t>food </a:t>
            </a:r>
            <a:r>
              <a:rPr dirty="0" sz="2600" spc="-10">
                <a:latin typeface="Constantia"/>
                <a:cs typeface="Constantia"/>
              </a:rPr>
              <a:t>intake. </a:t>
            </a:r>
            <a:r>
              <a:rPr dirty="0" sz="2600" spc="-5">
                <a:latin typeface="Constantia"/>
                <a:cs typeface="Constantia"/>
              </a:rPr>
              <a:t>This </a:t>
            </a:r>
            <a:r>
              <a:rPr dirty="0" sz="2600" spc="-5">
                <a:latin typeface="Constantia"/>
                <a:cs typeface="Constantia"/>
              </a:rPr>
              <a:t>tallied </a:t>
            </a:r>
            <a:r>
              <a:rPr dirty="0" sz="2600">
                <a:latin typeface="Constantia"/>
                <a:cs typeface="Constantia"/>
              </a:rPr>
              <a:t>with </a:t>
            </a:r>
            <a:r>
              <a:rPr dirty="0" sz="2600" spc="-15">
                <a:latin typeface="Constantia"/>
                <a:cs typeface="Constantia"/>
              </a:rPr>
              <a:t>Davison </a:t>
            </a:r>
            <a:r>
              <a:rPr dirty="0" sz="2600">
                <a:latin typeface="Constantia"/>
                <a:cs typeface="Constantia"/>
              </a:rPr>
              <a:t>et. </a:t>
            </a:r>
            <a:r>
              <a:rPr dirty="0" sz="2600">
                <a:latin typeface="Constantia"/>
                <a:cs typeface="Constantia"/>
              </a:rPr>
              <a:t>al.</a:t>
            </a:r>
            <a:r>
              <a:rPr dirty="0" sz="2600" spc="6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(2003).</a:t>
            </a:r>
            <a:endParaRPr sz="2600">
              <a:latin typeface="Constantia"/>
              <a:cs typeface="Constantia"/>
            </a:endParaRPr>
          </a:p>
          <a:p>
            <a:pPr marL="287020" marR="54737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10">
                <a:latin typeface="Constantia"/>
                <a:cs typeface="Constantia"/>
              </a:rPr>
              <a:t>Findings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also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 spc="-20">
                <a:latin typeface="Constantia"/>
                <a:cs typeface="Constantia"/>
              </a:rPr>
              <a:t>showed</a:t>
            </a:r>
            <a:r>
              <a:rPr dirty="0" sz="2600" spc="-4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that</a:t>
            </a:r>
            <a:r>
              <a:rPr dirty="0" sz="2600" spc="-11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parents</a:t>
            </a:r>
            <a:r>
              <a:rPr dirty="0" sz="2600" spc="-130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are</a:t>
            </a:r>
            <a:r>
              <a:rPr dirty="0" sz="2600" spc="-12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authoritarian</a:t>
            </a:r>
            <a:r>
              <a:rPr dirty="0" sz="2600" spc="-6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in  </a:t>
            </a:r>
            <a:r>
              <a:rPr dirty="0" sz="2600">
                <a:latin typeface="Constantia"/>
                <a:cs typeface="Constantia"/>
              </a:rPr>
              <a:t>their </a:t>
            </a:r>
            <a:r>
              <a:rPr dirty="0" sz="2600" spc="-5">
                <a:latin typeface="Constantia"/>
                <a:cs typeface="Constantia"/>
              </a:rPr>
              <a:t>feeding </a:t>
            </a:r>
            <a:r>
              <a:rPr dirty="0" sz="2600" spc="-5">
                <a:latin typeface="Constantia"/>
                <a:cs typeface="Constantia"/>
              </a:rPr>
              <a:t>style </a:t>
            </a:r>
            <a:r>
              <a:rPr dirty="0" sz="2600" spc="-10">
                <a:latin typeface="Constantia"/>
                <a:cs typeface="Constantia"/>
              </a:rPr>
              <a:t>for </a:t>
            </a:r>
            <a:r>
              <a:rPr dirty="0" sz="2600">
                <a:latin typeface="Constantia"/>
                <a:cs typeface="Constantia"/>
              </a:rPr>
              <a:t>they </a:t>
            </a:r>
            <a:r>
              <a:rPr dirty="0" sz="2600" spc="-5">
                <a:latin typeface="Constantia"/>
                <a:cs typeface="Constantia"/>
              </a:rPr>
              <a:t>do </a:t>
            </a:r>
            <a:r>
              <a:rPr dirty="0" sz="2600" spc="-5">
                <a:latin typeface="Constantia"/>
                <a:cs typeface="Constantia"/>
              </a:rPr>
              <a:t>not </a:t>
            </a:r>
            <a:r>
              <a:rPr dirty="0" sz="2600" spc="-5">
                <a:latin typeface="Constantia"/>
                <a:cs typeface="Constantia"/>
              </a:rPr>
              <a:t>usually </a:t>
            </a:r>
            <a:r>
              <a:rPr dirty="0" sz="2600" spc="-25">
                <a:latin typeface="Constantia"/>
                <a:cs typeface="Constantia"/>
              </a:rPr>
              <a:t>give </a:t>
            </a:r>
            <a:r>
              <a:rPr dirty="0" sz="2600">
                <a:latin typeface="Constantia"/>
                <a:cs typeface="Constantia"/>
              </a:rPr>
              <a:t>their  </a:t>
            </a:r>
            <a:r>
              <a:rPr dirty="0" sz="2600" spc="-10">
                <a:latin typeface="Constantia"/>
                <a:cs typeface="Constantia"/>
              </a:rPr>
              <a:t>children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an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 spc="-20">
                <a:latin typeface="Constantia"/>
                <a:cs typeface="Constantia"/>
              </a:rPr>
              <a:t>avenue</a:t>
            </a:r>
            <a:r>
              <a:rPr dirty="0" sz="2600" spc="-120">
                <a:latin typeface="Constantia"/>
                <a:cs typeface="Constantia"/>
              </a:rPr>
              <a:t> </a:t>
            </a:r>
            <a:r>
              <a:rPr dirty="0" sz="2600" spc="-20">
                <a:latin typeface="Constantia"/>
                <a:cs typeface="Constantia"/>
              </a:rPr>
              <a:t>to</a:t>
            </a:r>
            <a:r>
              <a:rPr dirty="0" sz="2600" spc="-14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pick</a:t>
            </a:r>
            <a:r>
              <a:rPr dirty="0" sz="2600" spc="-5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food</a:t>
            </a:r>
            <a:r>
              <a:rPr dirty="0" sz="2600" spc="-5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themselves.</a:t>
            </a:r>
            <a:endParaRPr sz="2600">
              <a:latin typeface="Constantia"/>
              <a:cs typeface="Constantia"/>
            </a:endParaRPr>
          </a:p>
          <a:p>
            <a:pPr marL="287020" marR="785495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30">
                <a:latin typeface="Constantia"/>
                <a:cs typeface="Constantia"/>
              </a:rPr>
              <a:t>It </a:t>
            </a:r>
            <a:r>
              <a:rPr dirty="0" sz="2600" spc="-5">
                <a:latin typeface="Constantia"/>
                <a:cs typeface="Constantia"/>
              </a:rPr>
              <a:t>was </a:t>
            </a:r>
            <a:r>
              <a:rPr dirty="0" sz="2600" spc="-10">
                <a:latin typeface="Constantia"/>
                <a:cs typeface="Constantia"/>
              </a:rPr>
              <a:t>revealed </a:t>
            </a:r>
            <a:r>
              <a:rPr dirty="0" sz="2600">
                <a:latin typeface="Constantia"/>
                <a:cs typeface="Constantia"/>
              </a:rPr>
              <a:t>that </a:t>
            </a:r>
            <a:r>
              <a:rPr dirty="0" sz="2600">
                <a:latin typeface="Constantia"/>
                <a:cs typeface="Constantia"/>
              </a:rPr>
              <a:t>a </a:t>
            </a:r>
            <a:r>
              <a:rPr dirty="0" sz="2600">
                <a:latin typeface="Constantia"/>
                <a:cs typeface="Constantia"/>
              </a:rPr>
              <a:t>significant </a:t>
            </a:r>
            <a:r>
              <a:rPr dirty="0" sz="2600" spc="-5">
                <a:latin typeface="Constantia"/>
                <a:cs typeface="Constantia"/>
              </a:rPr>
              <a:t>relationship </a:t>
            </a:r>
            <a:r>
              <a:rPr dirty="0" sz="2600" spc="-5">
                <a:latin typeface="Constantia"/>
                <a:cs typeface="Constantia"/>
              </a:rPr>
              <a:t>exist  </a:t>
            </a:r>
            <a:r>
              <a:rPr dirty="0" sz="2600" spc="-10">
                <a:latin typeface="Constantia"/>
                <a:cs typeface="Constantia"/>
              </a:rPr>
              <a:t>between </a:t>
            </a:r>
            <a:r>
              <a:rPr dirty="0" sz="2600" spc="-5">
                <a:latin typeface="Constantia"/>
                <a:cs typeface="Constantia"/>
              </a:rPr>
              <a:t>parenting </a:t>
            </a:r>
            <a:r>
              <a:rPr dirty="0" sz="2600" spc="-5">
                <a:latin typeface="Constantia"/>
                <a:cs typeface="Constantia"/>
              </a:rPr>
              <a:t>styles </a:t>
            </a:r>
            <a:r>
              <a:rPr dirty="0" sz="2600">
                <a:latin typeface="Constantia"/>
                <a:cs typeface="Constantia"/>
              </a:rPr>
              <a:t>and </a:t>
            </a:r>
            <a:r>
              <a:rPr dirty="0" sz="2600" spc="-5">
                <a:latin typeface="Constantia"/>
                <a:cs typeface="Constantia"/>
              </a:rPr>
              <a:t>child </a:t>
            </a:r>
            <a:r>
              <a:rPr dirty="0" sz="2600" spc="-5">
                <a:latin typeface="Constantia"/>
                <a:cs typeface="Constantia"/>
              </a:rPr>
              <a:t>feeding</a:t>
            </a:r>
            <a:r>
              <a:rPr dirty="0" sz="2600" spc="-400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practices  </a:t>
            </a:r>
            <a:r>
              <a:rPr dirty="0" sz="2600">
                <a:latin typeface="Constantia"/>
                <a:cs typeface="Constantia"/>
              </a:rPr>
              <a:t>among </a:t>
            </a:r>
            <a:r>
              <a:rPr dirty="0" sz="2600" spc="-35">
                <a:latin typeface="Constantia"/>
                <a:cs typeface="Constantia"/>
              </a:rPr>
              <a:t>Yoruba</a:t>
            </a:r>
            <a:r>
              <a:rPr dirty="0" sz="2600" spc="-23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mothers</a:t>
            </a:r>
            <a:endParaRPr sz="2600">
              <a:latin typeface="Constantia"/>
              <a:cs typeface="Constantia"/>
            </a:endParaRPr>
          </a:p>
          <a:p>
            <a:pPr marL="287020" marR="508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35">
                <a:latin typeface="Constantia"/>
                <a:cs typeface="Constantia"/>
              </a:rPr>
              <a:t>)n </a:t>
            </a:r>
            <a:r>
              <a:rPr dirty="0" sz="2600">
                <a:latin typeface="Constantia"/>
                <a:cs typeface="Constantia"/>
              </a:rPr>
              <a:t>table 4a of </a:t>
            </a:r>
            <a:r>
              <a:rPr dirty="0" sz="2600" spc="-40">
                <a:latin typeface="Constantia"/>
                <a:cs typeface="Constantia"/>
              </a:rPr>
              <a:t>RQ </a:t>
            </a:r>
            <a:r>
              <a:rPr dirty="0" sz="2600">
                <a:latin typeface="Constantia"/>
                <a:cs typeface="Constantia"/>
              </a:rPr>
              <a:t>4, </a:t>
            </a:r>
            <a:r>
              <a:rPr dirty="0" sz="2600" spc="-5">
                <a:latin typeface="Constantia"/>
                <a:cs typeface="Constantia"/>
              </a:rPr>
              <a:t>mother’s </a:t>
            </a:r>
            <a:r>
              <a:rPr dirty="0" sz="2600" spc="-15">
                <a:latin typeface="Constantia"/>
                <a:cs typeface="Constantia"/>
              </a:rPr>
              <a:t>age, </a:t>
            </a:r>
            <a:r>
              <a:rPr dirty="0" sz="2600" spc="-5">
                <a:latin typeface="Constantia"/>
                <a:cs typeface="Constantia"/>
              </a:rPr>
              <a:t>occupation and  </a:t>
            </a:r>
            <a:r>
              <a:rPr dirty="0" sz="2600" spc="-5">
                <a:latin typeface="Constantia"/>
                <a:cs typeface="Constantia"/>
              </a:rPr>
              <a:t>educational </a:t>
            </a:r>
            <a:r>
              <a:rPr dirty="0" sz="2600" spc="-5">
                <a:latin typeface="Constantia"/>
                <a:cs typeface="Constantia"/>
              </a:rPr>
              <a:t>background </a:t>
            </a:r>
            <a:r>
              <a:rPr dirty="0" sz="2600" spc="-5">
                <a:latin typeface="Constantia"/>
                <a:cs typeface="Constantia"/>
              </a:rPr>
              <a:t>do </a:t>
            </a:r>
            <a:r>
              <a:rPr dirty="0" sz="2600" spc="-5">
                <a:latin typeface="Constantia"/>
                <a:cs typeface="Constantia"/>
              </a:rPr>
              <a:t>not </a:t>
            </a:r>
            <a:r>
              <a:rPr dirty="0" sz="2600" spc="-30">
                <a:latin typeface="Constantia"/>
                <a:cs typeface="Constantia"/>
              </a:rPr>
              <a:t>have </a:t>
            </a:r>
            <a:r>
              <a:rPr dirty="0" sz="2600">
                <a:latin typeface="Constantia"/>
                <a:cs typeface="Constantia"/>
              </a:rPr>
              <a:t>significant</a:t>
            </a:r>
            <a:r>
              <a:rPr dirty="0" sz="2600" spc="-415">
                <a:latin typeface="Constantia"/>
                <a:cs typeface="Constantia"/>
              </a:rPr>
              <a:t> </a:t>
            </a:r>
            <a:r>
              <a:rPr dirty="0" sz="2600" spc="15">
                <a:latin typeface="Constantia"/>
                <a:cs typeface="Constantia"/>
              </a:rPr>
              <a:t>influence  </a:t>
            </a:r>
            <a:r>
              <a:rPr dirty="0" sz="2600">
                <a:latin typeface="Constantia"/>
                <a:cs typeface="Constantia"/>
              </a:rPr>
              <a:t>on </a:t>
            </a:r>
            <a:r>
              <a:rPr dirty="0" sz="2600" spc="-5">
                <a:latin typeface="Constantia"/>
                <a:cs typeface="Constantia"/>
              </a:rPr>
              <a:t>parenting style, while </a:t>
            </a:r>
            <a:r>
              <a:rPr dirty="0" sz="2600">
                <a:latin typeface="Constantia"/>
                <a:cs typeface="Constantia"/>
              </a:rPr>
              <a:t>in table 4b </a:t>
            </a:r>
            <a:r>
              <a:rPr dirty="0" sz="2600" spc="-10">
                <a:latin typeface="Constantia"/>
                <a:cs typeface="Constantia"/>
              </a:rPr>
              <a:t>only </a:t>
            </a:r>
            <a:r>
              <a:rPr dirty="0" sz="2600">
                <a:latin typeface="Constantia"/>
                <a:cs typeface="Constantia"/>
              </a:rPr>
              <a:t>the </a:t>
            </a:r>
            <a:r>
              <a:rPr dirty="0" sz="2600" spc="-5">
                <a:latin typeface="Constantia"/>
                <a:cs typeface="Constantia"/>
              </a:rPr>
              <a:t>mother’s  </a:t>
            </a:r>
            <a:r>
              <a:rPr dirty="0" sz="2600" spc="-10">
                <a:latin typeface="Constantia"/>
                <a:cs typeface="Constantia"/>
              </a:rPr>
              <a:t>occupation</a:t>
            </a:r>
            <a:r>
              <a:rPr dirty="0" sz="2600" spc="-7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has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significant</a:t>
            </a:r>
            <a:r>
              <a:rPr dirty="0" sz="2600" spc="-60">
                <a:latin typeface="Constantia"/>
                <a:cs typeface="Constantia"/>
              </a:rPr>
              <a:t> </a:t>
            </a:r>
            <a:r>
              <a:rPr dirty="0" sz="2600" spc="15">
                <a:latin typeface="Constantia"/>
                <a:cs typeface="Constantia"/>
              </a:rPr>
              <a:t>influence</a:t>
            </a:r>
            <a:r>
              <a:rPr dirty="0" sz="2600" spc="-15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on</a:t>
            </a:r>
            <a:r>
              <a:rPr dirty="0" sz="2600" spc="-11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child</a:t>
            </a:r>
            <a:r>
              <a:rPr dirty="0" sz="2600" spc="-2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feeding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053"/>
            <a:ext cx="6253480" cy="5486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spc="-5"/>
              <a:t>Conclusion </a:t>
            </a:r>
            <a:r>
              <a:rPr dirty="0" sz="3600"/>
              <a:t>and</a:t>
            </a:r>
            <a:r>
              <a:rPr dirty="0" sz="3600" spc="-30"/>
              <a:t> </a:t>
            </a:r>
            <a:r>
              <a:rPr dirty="0" sz="3600" spc="-15"/>
              <a:t>Recommendation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83540" y="939541"/>
            <a:ext cx="8199120" cy="4122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marR="723900" indent="-274320">
              <a:lnSpc>
                <a:spcPct val="100000"/>
              </a:lnSpc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10">
                <a:latin typeface="Constantia"/>
                <a:cs typeface="Constantia"/>
              </a:rPr>
              <a:t>children </a:t>
            </a:r>
            <a:r>
              <a:rPr dirty="0" sz="2600" spc="-5">
                <a:latin typeface="Constantia"/>
                <a:cs typeface="Constantia"/>
              </a:rPr>
              <a:t>depend </a:t>
            </a:r>
            <a:r>
              <a:rPr dirty="0" sz="2600">
                <a:latin typeface="Constantia"/>
                <a:cs typeface="Constantia"/>
              </a:rPr>
              <a:t>on </a:t>
            </a:r>
            <a:r>
              <a:rPr dirty="0" sz="2600" spc="-10">
                <a:latin typeface="Constantia"/>
                <a:cs typeface="Constantia"/>
              </a:rPr>
              <a:t>parents </a:t>
            </a:r>
            <a:r>
              <a:rPr dirty="0" sz="2600" spc="-10">
                <a:latin typeface="Constantia"/>
                <a:cs typeface="Constantia"/>
              </a:rPr>
              <a:t>for </a:t>
            </a:r>
            <a:r>
              <a:rPr dirty="0" sz="2600" spc="-10">
                <a:latin typeface="Constantia"/>
                <a:cs typeface="Constantia"/>
              </a:rPr>
              <a:t>food </a:t>
            </a:r>
            <a:r>
              <a:rPr dirty="0" sz="2600" spc="-5">
                <a:latin typeface="Constantia"/>
                <a:cs typeface="Constantia"/>
              </a:rPr>
              <a:t>which </a:t>
            </a:r>
            <a:r>
              <a:rPr dirty="0" sz="2600" spc="-20">
                <a:latin typeface="Constantia"/>
                <a:cs typeface="Constantia"/>
              </a:rPr>
              <a:t>make  </a:t>
            </a:r>
            <a:r>
              <a:rPr dirty="0" sz="2600" spc="-5">
                <a:latin typeface="Constantia"/>
                <a:cs typeface="Constantia"/>
              </a:rPr>
              <a:t>parents'</a:t>
            </a:r>
            <a:r>
              <a:rPr dirty="0" sz="2600" spc="-95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choices</a:t>
            </a:r>
            <a:r>
              <a:rPr dirty="0" sz="2600" spc="-120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about</a:t>
            </a:r>
            <a:r>
              <a:rPr dirty="0" sz="2600" spc="-12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feeding </a:t>
            </a:r>
            <a:r>
              <a:rPr dirty="0" sz="2600" spc="-20">
                <a:latin typeface="Constantia"/>
                <a:cs typeface="Constantia"/>
              </a:rPr>
              <a:t>key</a:t>
            </a:r>
            <a:r>
              <a:rPr dirty="0" sz="2600" spc="-15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determinants</a:t>
            </a:r>
            <a:r>
              <a:rPr dirty="0" sz="2600" spc="-145">
                <a:latin typeface="Constantia"/>
                <a:cs typeface="Constantia"/>
              </a:rPr>
              <a:t> </a:t>
            </a:r>
            <a:r>
              <a:rPr dirty="0" sz="2600">
                <a:latin typeface="Constantia"/>
                <a:cs typeface="Constantia"/>
              </a:rPr>
              <a:t>of  </a:t>
            </a:r>
            <a:r>
              <a:rPr dirty="0" sz="2600" spc="-5">
                <a:latin typeface="Constantia"/>
                <a:cs typeface="Constantia"/>
              </a:rPr>
              <a:t>children's </a:t>
            </a:r>
            <a:r>
              <a:rPr dirty="0" sz="2600">
                <a:latin typeface="Constantia"/>
                <a:cs typeface="Constantia"/>
              </a:rPr>
              <a:t>eating</a:t>
            </a:r>
            <a:r>
              <a:rPr dirty="0" sz="2600" spc="-29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experiences.</a:t>
            </a:r>
            <a:endParaRPr sz="2600">
              <a:latin typeface="Constantia"/>
              <a:cs typeface="Constantia"/>
            </a:endParaRPr>
          </a:p>
          <a:p>
            <a:pPr marL="287020" marR="110489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10">
                <a:latin typeface="Constantia"/>
                <a:cs typeface="Constantia"/>
              </a:rPr>
              <a:t>Parents </a:t>
            </a:r>
            <a:r>
              <a:rPr dirty="0" sz="2600" spc="-10">
                <a:latin typeface="Constantia"/>
                <a:cs typeface="Constantia"/>
              </a:rPr>
              <a:t>who </a:t>
            </a:r>
            <a:r>
              <a:rPr dirty="0" sz="2600">
                <a:latin typeface="Constantia"/>
                <a:cs typeface="Constantia"/>
              </a:rPr>
              <a:t>establish </a:t>
            </a:r>
            <a:r>
              <a:rPr dirty="0" sz="2600" spc="-5">
                <a:latin typeface="Constantia"/>
                <a:cs typeface="Constantia"/>
              </a:rPr>
              <a:t>regular </a:t>
            </a:r>
            <a:r>
              <a:rPr dirty="0" sz="2600" spc="-5">
                <a:latin typeface="Constantia"/>
                <a:cs typeface="Constantia"/>
              </a:rPr>
              <a:t>mealtime </a:t>
            </a:r>
            <a:r>
              <a:rPr dirty="0" sz="2600" spc="-5">
                <a:latin typeface="Constantia"/>
                <a:cs typeface="Constantia"/>
              </a:rPr>
              <a:t>routines </a:t>
            </a:r>
            <a:r>
              <a:rPr dirty="0" sz="2600">
                <a:latin typeface="Constantia"/>
                <a:cs typeface="Constantia"/>
              </a:rPr>
              <a:t>and  </a:t>
            </a:r>
            <a:r>
              <a:rPr dirty="0" sz="2600" spc="-10">
                <a:latin typeface="Constantia"/>
                <a:cs typeface="Constantia"/>
              </a:rPr>
              <a:t>who</a:t>
            </a:r>
            <a:r>
              <a:rPr dirty="0" sz="2600" spc="-155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engage</a:t>
            </a:r>
            <a:r>
              <a:rPr dirty="0" sz="2600" spc="-6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in</a:t>
            </a:r>
            <a:r>
              <a:rPr dirty="0" sz="2600" spc="-70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positive</a:t>
            </a:r>
            <a:r>
              <a:rPr dirty="0" sz="2600" spc="-180">
                <a:latin typeface="Constantia"/>
                <a:cs typeface="Constantia"/>
              </a:rPr>
              <a:t> </a:t>
            </a:r>
            <a:r>
              <a:rPr dirty="0" sz="2600" spc="-25">
                <a:latin typeface="Constantia"/>
                <a:cs typeface="Constantia"/>
              </a:rPr>
              <a:t>yet</a:t>
            </a:r>
            <a:r>
              <a:rPr dirty="0" sz="2600" spc="-135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directive</a:t>
            </a:r>
            <a:r>
              <a:rPr dirty="0" sz="2600" spc="-12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parenting</a:t>
            </a:r>
            <a:r>
              <a:rPr dirty="0" sz="2600" spc="-55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practices  </a:t>
            </a:r>
            <a:r>
              <a:rPr dirty="0" sz="2600" spc="-5">
                <a:latin typeface="Constantia"/>
                <a:cs typeface="Constantia"/>
              </a:rPr>
              <a:t>during </a:t>
            </a:r>
            <a:r>
              <a:rPr dirty="0" sz="2600" spc="-5">
                <a:latin typeface="Constantia"/>
                <a:cs typeface="Constantia"/>
              </a:rPr>
              <a:t>mealtimes </a:t>
            </a:r>
            <a:r>
              <a:rPr dirty="0" sz="2600" spc="-30">
                <a:latin typeface="Constantia"/>
                <a:cs typeface="Constantia"/>
              </a:rPr>
              <a:t>have </a:t>
            </a:r>
            <a:r>
              <a:rPr dirty="0" sz="2600" spc="-10">
                <a:latin typeface="Constantia"/>
                <a:cs typeface="Constantia"/>
              </a:rPr>
              <a:t>children </a:t>
            </a:r>
            <a:r>
              <a:rPr dirty="0" sz="2600">
                <a:latin typeface="Constantia"/>
                <a:cs typeface="Constantia"/>
              </a:rPr>
              <a:t>with </a:t>
            </a:r>
            <a:r>
              <a:rPr dirty="0" sz="2600">
                <a:latin typeface="Constantia"/>
                <a:cs typeface="Constantia"/>
              </a:rPr>
              <a:t>the </a:t>
            </a:r>
            <a:r>
              <a:rPr dirty="0" sz="2600" spc="-5">
                <a:latin typeface="Constantia"/>
                <a:cs typeface="Constantia"/>
              </a:rPr>
              <a:t>best </a:t>
            </a:r>
            <a:r>
              <a:rPr dirty="0" sz="2600">
                <a:latin typeface="Constantia"/>
                <a:cs typeface="Constantia"/>
              </a:rPr>
              <a:t>eating  </a:t>
            </a:r>
            <a:r>
              <a:rPr dirty="0" sz="2600">
                <a:latin typeface="Constantia"/>
                <a:cs typeface="Constantia"/>
              </a:rPr>
              <a:t>habits</a:t>
            </a:r>
            <a:endParaRPr sz="2600">
              <a:latin typeface="Constantia"/>
              <a:cs typeface="Constantia"/>
            </a:endParaRPr>
          </a:p>
          <a:p>
            <a:pPr marL="287020" marR="5080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Wingdings"/>
              <a:buChar char=""/>
              <a:tabLst>
                <a:tab pos="287020" algn="l"/>
              </a:tabLst>
            </a:pPr>
            <a:r>
              <a:rPr dirty="0" sz="2600" spc="-30">
                <a:latin typeface="Constantia"/>
                <a:cs typeface="Constantia"/>
              </a:rPr>
              <a:t>It </a:t>
            </a:r>
            <a:r>
              <a:rPr dirty="0" sz="2600" spc="-5">
                <a:latin typeface="Constantia"/>
                <a:cs typeface="Constantia"/>
              </a:rPr>
              <a:t>is </a:t>
            </a:r>
            <a:r>
              <a:rPr dirty="0" sz="2600" spc="-10">
                <a:latin typeface="Constantia"/>
                <a:cs typeface="Constantia"/>
              </a:rPr>
              <a:t>recommended </a:t>
            </a:r>
            <a:r>
              <a:rPr dirty="0" sz="2600">
                <a:latin typeface="Constantia"/>
                <a:cs typeface="Constantia"/>
              </a:rPr>
              <a:t>that </a:t>
            </a:r>
            <a:r>
              <a:rPr dirty="0" sz="2600" spc="-10">
                <a:latin typeface="Constantia"/>
                <a:cs typeface="Constantia"/>
              </a:rPr>
              <a:t>parents </a:t>
            </a:r>
            <a:r>
              <a:rPr dirty="0" sz="2600">
                <a:latin typeface="Constantia"/>
                <a:cs typeface="Constantia"/>
              </a:rPr>
              <a:t>should </a:t>
            </a:r>
            <a:r>
              <a:rPr dirty="0" sz="2600" spc="-5">
                <a:latin typeface="Constantia"/>
                <a:cs typeface="Constantia"/>
              </a:rPr>
              <a:t>utilized </a:t>
            </a:r>
            <a:r>
              <a:rPr dirty="0" sz="2600" spc="-5">
                <a:latin typeface="Constantia"/>
                <a:cs typeface="Constantia"/>
              </a:rPr>
              <a:t>child-  </a:t>
            </a:r>
            <a:r>
              <a:rPr dirty="0" sz="2600" spc="-15">
                <a:latin typeface="Constantia"/>
                <a:cs typeface="Constantia"/>
              </a:rPr>
              <a:t>centered/</a:t>
            </a:r>
            <a:r>
              <a:rPr dirty="0" sz="2600" spc="-7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authoritative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feeding</a:t>
            </a:r>
            <a:r>
              <a:rPr dirty="0" sz="2600" spc="-50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style</a:t>
            </a:r>
            <a:r>
              <a:rPr dirty="0" sz="2600" spc="-8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in</a:t>
            </a:r>
            <a:r>
              <a:rPr dirty="0" sz="2600" spc="-110">
                <a:latin typeface="Constantia"/>
                <a:cs typeface="Constantia"/>
              </a:rPr>
              <a:t> </a:t>
            </a:r>
            <a:r>
              <a:rPr dirty="0" sz="2600" spc="-10">
                <a:latin typeface="Constantia"/>
                <a:cs typeface="Constantia"/>
              </a:rPr>
              <a:t>order</a:t>
            </a:r>
            <a:r>
              <a:rPr dirty="0" sz="2600" spc="-114">
                <a:latin typeface="Constantia"/>
                <a:cs typeface="Constantia"/>
              </a:rPr>
              <a:t> </a:t>
            </a:r>
            <a:r>
              <a:rPr dirty="0" sz="2600" spc="-20">
                <a:latin typeface="Constantia"/>
                <a:cs typeface="Constantia"/>
              </a:rPr>
              <a:t>to</a:t>
            </a:r>
            <a:r>
              <a:rPr dirty="0" sz="2600" spc="-125">
                <a:latin typeface="Constantia"/>
                <a:cs typeface="Constantia"/>
              </a:rPr>
              <a:t> </a:t>
            </a:r>
            <a:r>
              <a:rPr dirty="0" sz="2600" spc="-5">
                <a:latin typeface="Constantia"/>
                <a:cs typeface="Constantia"/>
              </a:rPr>
              <a:t>shaping  </a:t>
            </a:r>
            <a:r>
              <a:rPr dirty="0" sz="2600" spc="-10">
                <a:latin typeface="Constantia"/>
                <a:cs typeface="Constantia"/>
              </a:rPr>
              <a:t>children </a:t>
            </a:r>
            <a:r>
              <a:rPr dirty="0" sz="2600">
                <a:latin typeface="Constantia"/>
                <a:cs typeface="Constantia"/>
              </a:rPr>
              <a:t>eating</a:t>
            </a:r>
            <a:r>
              <a:rPr dirty="0" sz="2600" spc="-195">
                <a:latin typeface="Constantia"/>
                <a:cs typeface="Constantia"/>
              </a:rPr>
              <a:t> </a:t>
            </a:r>
            <a:r>
              <a:rPr dirty="0" sz="2600" spc="-15">
                <a:latin typeface="Constantia"/>
                <a:cs typeface="Constantia"/>
              </a:rPr>
              <a:t>practices.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310" y="1044697"/>
            <a:ext cx="1136650" cy="807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0" spc="-5">
                <a:latin typeface="Calibri"/>
                <a:cs typeface="Calibri"/>
              </a:rPr>
              <a:t>END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2444111"/>
            <a:ext cx="2070735" cy="40957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50" spc="-1080">
                <a:solidFill>
                  <a:srgbClr val="0AD0D9"/>
                </a:solidFill>
                <a:latin typeface="Wingdings"/>
                <a:cs typeface="Wingdings"/>
              </a:rPr>
              <a:t></a:t>
            </a:r>
            <a:r>
              <a:rPr dirty="0" sz="2450" spc="125">
                <a:solidFill>
                  <a:srgbClr val="0AD0D9"/>
                </a:solidFill>
                <a:latin typeface="Times New Roman"/>
                <a:cs typeface="Times New Roman"/>
              </a:rPr>
              <a:t> </a:t>
            </a:r>
            <a:r>
              <a:rPr dirty="0" sz="2600" spc="-75">
                <a:solidFill>
                  <a:srgbClr val="000000"/>
                </a:solidFill>
                <a:latin typeface="Arial"/>
                <a:cs typeface="Arial"/>
              </a:rPr>
              <a:t>THANK</a:t>
            </a:r>
            <a:r>
              <a:rPr dirty="0" sz="2600" spc="-13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600" spc="-26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3599" y="1935236"/>
            <a:ext cx="5876787" cy="4389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3599" y="1935236"/>
            <a:ext cx="5876787" cy="43893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2015-10-13T17:08:02Z</dcterms:created>
  <dcterms:modified xsi:type="dcterms:W3CDTF">2015-10-13T17:08:02Z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2015-10-13T00:00:00Z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2015-10-13T00:00:00Z</vt:filetime>
  </property>
</Properties>
</file>