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4032" r:id="rId1"/>
  </p:sldMasterIdLst>
  <p:notesMasterIdLst>
    <p:notesMasterId r:id="rId29"/>
  </p:notesMasterIdLst>
  <p:sldIdLst>
    <p:sldId id="256" r:id="rId2"/>
    <p:sldId id="259" r:id="rId3"/>
    <p:sldId id="258" r:id="rId4"/>
    <p:sldId id="281" r:id="rId5"/>
    <p:sldId id="282" r:id="rId6"/>
    <p:sldId id="283" r:id="rId7"/>
    <p:sldId id="284" r:id="rId8"/>
    <p:sldId id="285" r:id="rId9"/>
    <p:sldId id="260" r:id="rId10"/>
    <p:sldId id="261" r:id="rId11"/>
    <p:sldId id="262" r:id="rId12"/>
    <p:sldId id="263" r:id="rId13"/>
    <p:sldId id="264" r:id="rId14"/>
    <p:sldId id="265" r:id="rId15"/>
    <p:sldId id="267" r:id="rId16"/>
    <p:sldId id="269" r:id="rId17"/>
    <p:sldId id="270" r:id="rId18"/>
    <p:sldId id="271" r:id="rId19"/>
    <p:sldId id="268" r:id="rId20"/>
    <p:sldId id="272" r:id="rId21"/>
    <p:sldId id="273" r:id="rId22"/>
    <p:sldId id="286" r:id="rId23"/>
    <p:sldId id="278" r:id="rId24"/>
    <p:sldId id="280" r:id="rId25"/>
    <p:sldId id="279" r:id="rId26"/>
    <p:sldId id="275" r:id="rId27"/>
    <p:sldId id="277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0" autoAdjust="0"/>
    <p:restoredTop sz="94660"/>
  </p:normalViewPr>
  <p:slideViewPr>
    <p:cSldViewPr snapToGrid="0">
      <p:cViewPr varScale="1">
        <p:scale>
          <a:sx n="92" d="100"/>
          <a:sy n="92" d="100"/>
        </p:scale>
        <p:origin x="50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9DE429-4A1F-46CF-8D62-33153D6951C1}" type="datetimeFigureOut">
              <a:rPr lang="en-US" smtClean="0"/>
              <a:t>8/10/2015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259387-7C54-405A-820D-DDE42C3CE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9646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59387-7C54-405A-820D-DDE42C3CE6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4759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259387-7C54-405A-820D-DDE42C3CE6F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553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BA5F4-F07F-46BE-AD94-94B93E51F1D2}" type="datetime1">
              <a:rPr lang="en-US" smtClean="0"/>
              <a:t>8/10/2015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679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68D12-2F7D-419D-BECF-BD143AA28A60}" type="datetime1">
              <a:rPr lang="en-US" smtClean="0"/>
              <a:t>8/10/2015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08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27CD8-7551-4B62-9142-D3AB24BA168E}" type="datetime1">
              <a:rPr lang="en-US" smtClean="0"/>
              <a:t>8/10/2015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99719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100DC-50A2-4204-A722-C7B65AEF0095}" type="datetime1">
              <a:rPr lang="en-US" smtClean="0"/>
              <a:t>8/10/2015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96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D3756-0A2F-4614-9366-FAB35D004A03}" type="datetime1">
              <a:rPr lang="en-US" smtClean="0"/>
              <a:t>8/10/2015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286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0710C-B36D-4883-BB4B-D09809A75956}" type="datetime1">
              <a:rPr lang="en-US" smtClean="0"/>
              <a:t>8/10/2015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5700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0AB7-A313-4596-ADD3-9E8B0CFADEFA}" type="datetime1">
              <a:rPr lang="en-US" smtClean="0"/>
              <a:t>8/10/2015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110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ED77A-3CA9-46CF-9A0F-B47D9741B399}" type="datetime1">
              <a:rPr lang="en-US" smtClean="0"/>
              <a:t>8/10/2015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5849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FC158-A4DF-49D6-BA0D-5BB619C88680}" type="datetime1">
              <a:rPr lang="en-US" smtClean="0"/>
              <a:t>8/10/2015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9455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286950-0E3E-499A-B348-4636FC9501C1}" type="datetime1">
              <a:rPr lang="en-US" smtClean="0"/>
              <a:t>8/10/2015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2919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E1427B-2D16-4E43-B321-8A14D7452B5A}" type="datetime1">
              <a:rPr lang="en-US" smtClean="0"/>
              <a:t>8/10/2015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8006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DE6D0-77F5-46B3-A836-1F8A1828FF7B}" type="datetime1">
              <a:rPr lang="en-US" smtClean="0"/>
              <a:t>8/10/2015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745135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9CEB7-2367-4CD5-9D35-0C106BD0DE57}" type="datetime1">
              <a:rPr lang="en-US" smtClean="0"/>
              <a:t>8/10/2015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7125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BD450-F041-48E5-AF55-CA3EED858A07}" type="datetime1">
              <a:rPr lang="en-US" smtClean="0"/>
              <a:t>8/10/2015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897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46BEEF-7518-4FFA-A1C1-C79BBBC22507}" type="datetime1">
              <a:rPr lang="en-US" smtClean="0"/>
              <a:t>8/10/2015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15638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4F8D0C-3001-4367-8E31-6F531316BDF9}" type="datetime1">
              <a:rPr lang="en-US" smtClean="0"/>
              <a:t>8/10/2015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2232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F11AD-0D95-40CB-840C-846AED9FEA79}" type="datetime1">
              <a:rPr lang="en-US" smtClean="0"/>
              <a:t>8/10/2015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92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BD49178-9A20-4EE4-935C-9F733144C31B}" type="datetime1">
              <a:rPr lang="en-US" smtClean="0"/>
              <a:t>8/10/2015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315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  <p:sldLayoutId id="2147484044" r:id="rId12"/>
    <p:sldLayoutId id="2147484045" r:id="rId13"/>
    <p:sldLayoutId id="2147484046" r:id="rId14"/>
    <p:sldLayoutId id="2147484047" r:id="rId15"/>
    <p:sldLayoutId id="2147484048" r:id="rId16"/>
    <p:sldLayoutId id="2147484049" r:id="rId17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9.png"/><Relationship Id="rId5" Type="http://schemas.openxmlformats.org/officeDocument/2006/relationships/image" Target="../media/image8.wmf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3.em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8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1.e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0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38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01856" y="1328309"/>
            <a:ext cx="8751765" cy="2616199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Novel Carbohydrate-based Ligands with </a:t>
            </a:r>
            <a:r>
              <a:rPr lang="en-US" dirty="0" err="1" smtClean="0"/>
              <a:t>Immunostimulatory</a:t>
            </a:r>
            <a:r>
              <a:rPr lang="en-US" dirty="0" smtClean="0"/>
              <a:t> Properties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98637" y="4076700"/>
            <a:ext cx="8689976" cy="137159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Cecilia H Marzabadi, </a:t>
            </a:r>
            <a:r>
              <a:rPr lang="en-US" u="sng" dirty="0" smtClean="0">
                <a:solidFill>
                  <a:srgbClr val="FF0000"/>
                </a:solidFill>
              </a:rPr>
              <a:t>Vikram </a:t>
            </a:r>
            <a:r>
              <a:rPr lang="en-US" u="sng" dirty="0" err="1" smtClean="0">
                <a:solidFill>
                  <a:srgbClr val="FF0000"/>
                </a:solidFill>
              </a:rPr>
              <a:t>Basava</a:t>
            </a:r>
            <a:r>
              <a:rPr lang="en-US" dirty="0" smtClean="0">
                <a:solidFill>
                  <a:srgbClr val="FF0000"/>
                </a:solidFill>
              </a:rPr>
              <a:t> and Constantine </a:t>
            </a:r>
            <a:r>
              <a:rPr lang="en-US" dirty="0" err="1" smtClean="0">
                <a:solidFill>
                  <a:srgbClr val="FF0000"/>
                </a:solidFill>
              </a:rPr>
              <a:t>Bitsaktsis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smtClean="0">
                <a:solidFill>
                  <a:srgbClr val="FF0000"/>
                </a:solidFill>
              </a:rPr>
              <a:t>Seton Hall University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South Orange, NJ USA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991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3773" y="2367092"/>
            <a:ext cx="5210801" cy="3424107"/>
          </a:xfrm>
        </p:spPr>
        <p:txBody>
          <a:bodyPr>
            <a:normAutofit fontScale="92500"/>
          </a:bodyPr>
          <a:lstStyle/>
          <a:p>
            <a:r>
              <a:rPr lang="en-US" altLang="en-US" dirty="0">
                <a:latin typeface="Baskerville Old Face" panose="02020602080505020303" pitchFamily="18" charset="0"/>
              </a:rPr>
              <a:t>The </a:t>
            </a:r>
            <a:r>
              <a:rPr lang="en-US" altLang="en-US" dirty="0" err="1">
                <a:latin typeface="Baskerville Old Face" panose="02020602080505020303" pitchFamily="18" charset="0"/>
              </a:rPr>
              <a:t>zwitterionic</a:t>
            </a:r>
            <a:r>
              <a:rPr lang="en-US" altLang="en-US" dirty="0">
                <a:latin typeface="Baskerville Old Face" panose="02020602080505020303" pitchFamily="18" charset="0"/>
              </a:rPr>
              <a:t> polysaccharide, PSA1, isolated from the capsule of </a:t>
            </a:r>
            <a:r>
              <a:rPr lang="en-US" altLang="en-US" b="1" i="1" dirty="0" err="1">
                <a:latin typeface="Baskerville Old Face" panose="02020602080505020303" pitchFamily="18" charset="0"/>
              </a:rPr>
              <a:t>Bacteroides</a:t>
            </a:r>
            <a:r>
              <a:rPr lang="en-US" altLang="en-US" b="1" i="1" dirty="0">
                <a:latin typeface="Baskerville Old Face" panose="02020602080505020303" pitchFamily="18" charset="0"/>
              </a:rPr>
              <a:t> </a:t>
            </a:r>
            <a:r>
              <a:rPr lang="en-US" altLang="en-US" b="1" i="1" dirty="0" err="1">
                <a:latin typeface="Baskerville Old Face" panose="02020602080505020303" pitchFamily="18" charset="0"/>
              </a:rPr>
              <a:t>fragilis</a:t>
            </a:r>
            <a:r>
              <a:rPr lang="en-US" altLang="en-US" dirty="0">
                <a:latin typeface="Baskerville Old Face" panose="02020602080505020303" pitchFamily="18" charset="0"/>
              </a:rPr>
              <a:t>, has been shown to stimulate both innate and adaptive immune responses in mammals and is believed to be important in establishing a balanced immune system which is mediated by </a:t>
            </a:r>
            <a:r>
              <a:rPr lang="en-US" altLang="en-US" dirty="0" smtClean="0">
                <a:latin typeface="Baskerville Old Face" panose="02020602080505020303" pitchFamily="18" charset="0"/>
              </a:rPr>
              <a:t>T-lymphocytes.</a:t>
            </a:r>
            <a:endParaRPr lang="en-US" dirty="0"/>
          </a:p>
        </p:txBody>
      </p:sp>
      <p:graphicFrame>
        <p:nvGraphicFramePr>
          <p:cNvPr id="5" name="Object 63"/>
          <p:cNvGraphicFramePr>
            <a:graphicFrameLocks noGrp="1" noChangeAspect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75458928"/>
              </p:ext>
            </p:extLst>
          </p:nvPr>
        </p:nvGraphicFramePr>
        <p:xfrm>
          <a:off x="6927012" y="2139352"/>
          <a:ext cx="3562710" cy="31208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ChemSketch" r:id="rId4" imgW="2968752" imgH="2471928" progId="ACD.ChemSketch.20">
                  <p:embed/>
                </p:oleObj>
              </mc:Choice>
              <mc:Fallback>
                <p:oleObj name="ChemSketch" r:id="rId4" imgW="2968752" imgH="2471928" progId="ACD.ChemSketch.2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7012" y="2139352"/>
                        <a:ext cx="3562710" cy="312081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477250" y="5229225"/>
            <a:ext cx="314325" cy="3714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1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9814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51874" y="2338517"/>
            <a:ext cx="5106026" cy="3424107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en-US" dirty="0">
                <a:latin typeface="Baskerville Old Face" panose="02020602080505020303" pitchFamily="18" charset="0"/>
              </a:rPr>
              <a:t>Work in our laboratory involves the synthesis of simpler </a:t>
            </a:r>
            <a:r>
              <a:rPr lang="en-US" altLang="en-US" dirty="0" err="1">
                <a:latin typeface="Baskerville Old Face" panose="02020602080505020303" pitchFamily="18" charset="0"/>
              </a:rPr>
              <a:t>zwitterionic</a:t>
            </a:r>
            <a:r>
              <a:rPr lang="en-US" altLang="en-US" dirty="0">
                <a:latin typeface="Baskerville Old Face" panose="02020602080505020303" pitchFamily="18" charset="0"/>
              </a:rPr>
              <a:t> saccharide </a:t>
            </a:r>
            <a:r>
              <a:rPr lang="en-US" altLang="en-US" dirty="0" smtClean="0">
                <a:latin typeface="Baskerville Old Face" panose="02020602080505020303" pitchFamily="18" charset="0"/>
              </a:rPr>
              <a:t>analogues </a:t>
            </a:r>
            <a:r>
              <a:rPr lang="en-US" altLang="en-US" dirty="0">
                <a:latin typeface="Baskerville Old Face" panose="02020602080505020303" pitchFamily="18" charset="0"/>
              </a:rPr>
              <a:t>for evaluation as potential stimulants of innate and/or adaptive immunity.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en-US" dirty="0" smtClean="0">
                <a:latin typeface="Baskerville Old Face" panose="02020602080505020303" pitchFamily="18" charset="0"/>
              </a:rPr>
              <a:t>Recently, One </a:t>
            </a:r>
            <a:r>
              <a:rPr lang="en-US" altLang="en-US" dirty="0">
                <a:latin typeface="Baskerville Old Face" panose="02020602080505020303" pitchFamily="18" charset="0"/>
              </a:rPr>
              <a:t>such </a:t>
            </a:r>
            <a:r>
              <a:rPr lang="en-US" altLang="en-US" dirty="0" smtClean="0">
                <a:latin typeface="Baskerville Old Face" panose="02020602080505020303" pitchFamily="18" charset="0"/>
              </a:rPr>
              <a:t>analog,  </a:t>
            </a:r>
            <a:r>
              <a:rPr lang="en-US" altLang="en-US" b="1" dirty="0" smtClean="0">
                <a:latin typeface="Baskerville Old Face" panose="02020602080505020303" pitchFamily="18" charset="0"/>
              </a:rPr>
              <a:t>2,</a:t>
            </a:r>
            <a:r>
              <a:rPr lang="en-US" altLang="en-US" dirty="0" smtClean="0">
                <a:latin typeface="Baskerville Old Face" panose="02020602080505020303" pitchFamily="18" charset="0"/>
              </a:rPr>
              <a:t> </a:t>
            </a:r>
            <a:r>
              <a:rPr lang="en-US" altLang="en-US" dirty="0">
                <a:latin typeface="Baskerville Old Face" panose="02020602080505020303" pitchFamily="18" charset="0"/>
              </a:rPr>
              <a:t>has been </a:t>
            </a:r>
            <a:r>
              <a:rPr lang="en-US" altLang="en-US" dirty="0" smtClean="0">
                <a:latin typeface="Baskerville Old Face" panose="02020602080505020303" pitchFamily="18" charset="0"/>
              </a:rPr>
              <a:t>synthesized and has been shown to possess </a:t>
            </a:r>
            <a:r>
              <a:rPr lang="en-US" altLang="en-US" dirty="0" err="1" smtClean="0">
                <a:latin typeface="Baskerville Old Face" panose="02020602080505020303" pitchFamily="18" charset="0"/>
              </a:rPr>
              <a:t>immunostimulatory</a:t>
            </a:r>
            <a:r>
              <a:rPr lang="en-US" altLang="en-US" dirty="0" smtClean="0">
                <a:latin typeface="Baskerville Old Face" panose="02020602080505020303" pitchFamily="18" charset="0"/>
              </a:rPr>
              <a:t> properties.</a:t>
            </a:r>
            <a:endParaRPr lang="en-US" dirty="0"/>
          </a:p>
          <a:p>
            <a:endParaRPr lang="en-US" dirty="0"/>
          </a:p>
        </p:txBody>
      </p:sp>
      <p:graphicFrame>
        <p:nvGraphicFramePr>
          <p:cNvPr id="5" name="Object 69"/>
          <p:cNvGraphicFramePr>
            <a:graphicFrameLocks noGrp="1" noChangeAspect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925867948"/>
              </p:ext>
            </p:extLst>
          </p:nvPr>
        </p:nvGraphicFramePr>
        <p:xfrm>
          <a:off x="6719977" y="1998291"/>
          <a:ext cx="4071667" cy="36169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5" name="ChemSketch" r:id="rId3" imgW="4136136" imgH="3776472" progId="ACD.ChemSketch.20">
                  <p:embed/>
                </p:oleObj>
              </mc:Choice>
              <mc:Fallback>
                <p:oleObj name="ChemSketch" r:id="rId3" imgW="4136136" imgH="3776472" progId="ACD.ChemSketch.2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9977" y="1998291"/>
                        <a:ext cx="4071667" cy="361695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020175" y="5876925"/>
            <a:ext cx="485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2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585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352510"/>
              </p:ext>
            </p:extLst>
          </p:nvPr>
        </p:nvGraphicFramePr>
        <p:xfrm>
          <a:off x="1601207" y="897297"/>
          <a:ext cx="4784725" cy="560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2" name="CS ChemDraw Drawing" r:id="rId3" imgW="6362589" imgH="7450877" progId="ChemDraw.Document.6.0">
                  <p:embed/>
                </p:oleObj>
              </mc:Choice>
              <mc:Fallback>
                <p:oleObj name="CS ChemDraw Drawing" r:id="rId3" imgW="6362589" imgH="7450877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1207" y="897297"/>
                        <a:ext cx="4784725" cy="560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834196" y="1577733"/>
            <a:ext cx="37519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Synthesis of Subunit A: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    </a:t>
            </a:r>
            <a:r>
              <a:rPr lang="en-US" sz="2000" dirty="0" smtClean="0">
                <a:solidFill>
                  <a:srgbClr val="FF0000"/>
                </a:solidFill>
              </a:rPr>
              <a:t>(Proposed Scheme)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656653" y="518156"/>
            <a:ext cx="5052127" cy="1596177"/>
          </a:xfrm>
        </p:spPr>
        <p:txBody>
          <a:bodyPr/>
          <a:lstStyle/>
          <a:p>
            <a:r>
              <a:rPr lang="en-US" dirty="0" smtClean="0"/>
              <a:t>Synthetic </a:t>
            </a:r>
            <a:r>
              <a:rPr lang="en-US" dirty="0" err="1" smtClean="0"/>
              <a:t>STUdies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103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0858809"/>
              </p:ext>
            </p:extLst>
          </p:nvPr>
        </p:nvGraphicFramePr>
        <p:xfrm>
          <a:off x="3232611" y="1527292"/>
          <a:ext cx="4581525" cy="1370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5" name="CS ChemDraw Drawing" r:id="rId3" imgW="3579699" imgH="1069972" progId="ChemDraw.Document.6.0">
                  <p:embed/>
                </p:oleObj>
              </mc:Choice>
              <mc:Fallback>
                <p:oleObj name="CS ChemDraw Drawing" r:id="rId3" imgW="3579699" imgH="1069972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2611" y="1527292"/>
                        <a:ext cx="4581525" cy="1370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5" descr="plot1"/>
          <p:cNvPicPr/>
          <p:nvPr/>
        </p:nvPicPr>
        <p:blipFill>
          <a:blip r:embed="rId5" cstate="print"/>
          <a:srcRect l="8646" t="17033" r="12187" b="17033"/>
          <a:stretch>
            <a:fillRect/>
          </a:stretch>
        </p:blipFill>
        <p:spPr bwMode="auto">
          <a:xfrm rot="5400000">
            <a:off x="1846357" y="3126984"/>
            <a:ext cx="2075373" cy="2292626"/>
          </a:xfrm>
          <a:prstGeom prst="rect">
            <a:avLst/>
          </a:prstGeom>
          <a:noFill/>
        </p:spPr>
      </p:pic>
      <p:pic>
        <p:nvPicPr>
          <p:cNvPr id="7" name="Picture 6"/>
          <p:cNvPicPr/>
          <p:nvPr/>
        </p:nvPicPr>
        <p:blipFill>
          <a:blip r:embed="rId6" cstate="print"/>
          <a:srcRect l="18683" t="21533" r="20804" b="22369"/>
          <a:stretch>
            <a:fillRect/>
          </a:stretch>
        </p:blipFill>
        <p:spPr bwMode="auto">
          <a:xfrm>
            <a:off x="5765181" y="3055435"/>
            <a:ext cx="5105078" cy="2255548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948440" y="5346003"/>
            <a:ext cx="20819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ORTEP representation </a:t>
            </a:r>
          </a:p>
          <a:p>
            <a:pPr algn="just"/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of the anhydride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65181" y="5469114"/>
            <a:ext cx="521649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3,6-Anhydride molecules showing intermolecular H-bonding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869170" y="0"/>
            <a:ext cx="10364451" cy="1596177"/>
          </a:xfrm>
        </p:spPr>
        <p:txBody>
          <a:bodyPr/>
          <a:lstStyle/>
          <a:p>
            <a:r>
              <a:rPr lang="en-US" dirty="0" smtClean="0"/>
              <a:t>Synthetic </a:t>
            </a:r>
            <a:r>
              <a:rPr lang="en-US" dirty="0" err="1" smtClean="0"/>
              <a:t>STUdies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176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69989710"/>
              </p:ext>
            </p:extLst>
          </p:nvPr>
        </p:nvGraphicFramePr>
        <p:xfrm>
          <a:off x="3295185" y="1587190"/>
          <a:ext cx="5998653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1" name="CS ChemDraw Drawing" r:id="rId3" imgW="6163118" imgH="1252697" progId="ChemDraw.Document.6.0">
                  <p:embed/>
                </p:oleObj>
              </mc:Choice>
              <mc:Fallback>
                <p:oleObj name="CS ChemDraw Drawing" r:id="rId3" imgW="6163118" imgH="1252697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95185" y="1587190"/>
                        <a:ext cx="5998653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3664559"/>
              </p:ext>
            </p:extLst>
          </p:nvPr>
        </p:nvGraphicFramePr>
        <p:xfrm>
          <a:off x="2914185" y="3257240"/>
          <a:ext cx="6634163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2" name="CS ChemDraw Drawing" r:id="rId5" imgW="6734548" imgH="1526894" progId="ChemDraw.Document.6.0">
                  <p:embed/>
                </p:oleObj>
              </mc:Choice>
              <mc:Fallback>
                <p:oleObj name="CS ChemDraw Drawing" r:id="rId5" imgW="6734548" imgH="1526894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4185" y="3257240"/>
                        <a:ext cx="6634163" cy="151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22774996"/>
              </p:ext>
            </p:extLst>
          </p:nvPr>
        </p:nvGraphicFramePr>
        <p:xfrm>
          <a:off x="4819185" y="5049528"/>
          <a:ext cx="2809875" cy="1527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3" name="CS ChemDraw Drawing" r:id="rId7" imgW="2567876" imgH="1406662" progId="ChemDraw.Document.6.0">
                  <p:embed/>
                </p:oleObj>
              </mc:Choice>
              <mc:Fallback>
                <p:oleObj name="CS ChemDraw Drawing" r:id="rId7" imgW="2567876" imgH="1406662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9185" y="5049528"/>
                        <a:ext cx="2809875" cy="1527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80321" y="-234412"/>
            <a:ext cx="10364451" cy="1596177"/>
          </a:xfrm>
        </p:spPr>
        <p:txBody>
          <a:bodyPr/>
          <a:lstStyle/>
          <a:p>
            <a:r>
              <a:rPr lang="en-US" dirty="0" smtClean="0"/>
              <a:t>Synthetic </a:t>
            </a:r>
            <a:r>
              <a:rPr lang="en-US" dirty="0" err="1" smtClean="0"/>
              <a:t>STUdies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667572" y="1040594"/>
            <a:ext cx="7515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Reactivity of 3,6-Anhydro-</a:t>
            </a:r>
            <a:r>
              <a:rPr lang="en-US" sz="2000" dirty="0" smtClean="0">
                <a:solidFill>
                  <a:srgbClr val="FF0000"/>
                </a:solidFill>
              </a:rPr>
              <a:t>D</a:t>
            </a:r>
            <a:r>
              <a:rPr lang="en-US" sz="2400" dirty="0" smtClean="0">
                <a:solidFill>
                  <a:srgbClr val="FF0000"/>
                </a:solidFill>
              </a:rPr>
              <a:t>-glucal: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702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1641122"/>
              </p:ext>
            </p:extLst>
          </p:nvPr>
        </p:nvGraphicFramePr>
        <p:xfrm>
          <a:off x="2616820" y="1709853"/>
          <a:ext cx="7087493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3" name="CS ChemDraw Drawing" r:id="rId3" imgW="6445055" imgH="4088727" progId="ChemDraw.Document.6.0">
                  <p:embed/>
                </p:oleObj>
              </mc:Choice>
              <mc:Fallback>
                <p:oleObj name="CS ChemDraw Drawing" r:id="rId3" imgW="6445055" imgH="4088727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6820" y="1709853"/>
                        <a:ext cx="7087493" cy="449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667572" y="1040594"/>
            <a:ext cx="7515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Reactivity of 3,6-Anhydro-</a:t>
            </a:r>
            <a:r>
              <a:rPr lang="en-US" sz="2000" dirty="0" smtClean="0">
                <a:solidFill>
                  <a:srgbClr val="FF0000"/>
                </a:solidFill>
              </a:rPr>
              <a:t>D</a:t>
            </a:r>
            <a:r>
              <a:rPr lang="en-US" sz="2400" dirty="0" smtClean="0">
                <a:solidFill>
                  <a:srgbClr val="FF0000"/>
                </a:solidFill>
              </a:rPr>
              <a:t>-glucal: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80321" y="-234412"/>
            <a:ext cx="10364451" cy="1596177"/>
          </a:xfrm>
        </p:spPr>
        <p:txBody>
          <a:bodyPr/>
          <a:lstStyle/>
          <a:p>
            <a:r>
              <a:rPr lang="en-US" dirty="0" smtClean="0"/>
              <a:t>Synthetic </a:t>
            </a:r>
            <a:r>
              <a:rPr lang="en-US" dirty="0" err="1" smtClean="0"/>
              <a:t>STUdies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798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>
            <a:lum bright="-8000" contrast="24000"/>
          </a:blip>
          <a:srcRect/>
          <a:stretch>
            <a:fillRect/>
          </a:stretch>
        </p:blipFill>
        <p:spPr bwMode="auto">
          <a:xfrm>
            <a:off x="1639229" y="1050072"/>
            <a:ext cx="8938154" cy="3811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807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Synthetic </a:t>
            </a:r>
            <a:r>
              <a:rPr lang="en-US" dirty="0" err="1" smtClean="0"/>
              <a:t>STUdies</a:t>
            </a:r>
            <a:endParaRPr lang="en-US" dirty="0"/>
          </a:p>
        </p:txBody>
      </p:sp>
      <p:graphicFrame>
        <p:nvGraphicFramePr>
          <p:cNvPr id="6" name="Object 8"/>
          <p:cNvGraphicFramePr>
            <a:graphicFrameLocks noGrp="1" noChangeAspect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039941907"/>
              </p:ext>
            </p:extLst>
          </p:nvPr>
        </p:nvGraphicFramePr>
        <p:xfrm>
          <a:off x="3122469" y="2307027"/>
          <a:ext cx="5760999" cy="349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CS ChemDraw Drawing" r:id="rId3" imgW="5731792" imgH="3736899" progId="ChemDraw.Document.6.0">
                  <p:embed/>
                </p:oleObj>
              </mc:Choice>
              <mc:Fallback>
                <p:oleObj name="CS ChemDraw Drawing" r:id="rId3" imgW="5731792" imgH="3736899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2469" y="2307027"/>
                        <a:ext cx="5760999" cy="349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38450" y="1845362"/>
            <a:ext cx="7515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Synthesis of Subunit A: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40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Synthetic studies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928936" y="1851906"/>
            <a:ext cx="5886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Synthesis of Subunit B: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7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38990282"/>
              </p:ext>
            </p:extLst>
          </p:nvPr>
        </p:nvGraphicFramePr>
        <p:xfrm>
          <a:off x="2757097" y="2491754"/>
          <a:ext cx="6577444" cy="2889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3" name="CS ChemDraw Drawing" r:id="rId3" imgW="5195334" imgH="2282880" progId="ChemDraw.Document.6.0">
                  <p:embed/>
                </p:oleObj>
              </mc:Choice>
              <mc:Fallback>
                <p:oleObj name="CS ChemDraw Drawing" r:id="rId3" imgW="5195334" imgH="2282880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7097" y="2491754"/>
                        <a:ext cx="6577444" cy="2889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Oval 7"/>
          <p:cNvSpPr/>
          <p:nvPr/>
        </p:nvSpPr>
        <p:spPr>
          <a:xfrm>
            <a:off x="6667583" y="2359640"/>
            <a:ext cx="2895600" cy="15240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9551019" y="3295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Baskerville Old Face" panose="02020602080505020303" pitchFamily="18" charset="0"/>
              </a:rPr>
              <a:t>B</a:t>
            </a:r>
            <a:endParaRPr lang="en-US" sz="2400" dirty="0">
              <a:latin typeface="Baskerville Old Face" panose="02020602080505020303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086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Synthetic studies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502054" y="1753029"/>
            <a:ext cx="58864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Synthesis of Subunit C: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518703"/>
              </p:ext>
            </p:extLst>
          </p:nvPr>
        </p:nvGraphicFramePr>
        <p:xfrm>
          <a:off x="2368009" y="2304832"/>
          <a:ext cx="7255262" cy="36638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0" name="CS ChemDraw Drawing" r:id="rId3" imgW="6362249" imgH="3213608" progId="ChemDraw.Document.6.0">
                  <p:embed/>
                </p:oleObj>
              </mc:Choice>
              <mc:Fallback>
                <p:oleObj name="CS ChemDraw Drawing" r:id="rId3" imgW="6362249" imgH="3213608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68009" y="2304832"/>
                        <a:ext cx="7255262" cy="36638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Oval 8"/>
          <p:cNvSpPr/>
          <p:nvPr/>
        </p:nvSpPr>
        <p:spPr>
          <a:xfrm>
            <a:off x="1672683" y="3546088"/>
            <a:ext cx="3005253" cy="2341755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54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886433"/>
          </a:xfrm>
        </p:spPr>
        <p:txBody>
          <a:bodyPr/>
          <a:lstStyle/>
          <a:p>
            <a:r>
              <a:rPr lang="en-US" dirty="0" smtClean="0"/>
              <a:t>Synthetic studies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514600" y="1733550"/>
            <a:ext cx="60102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Synthesis of Subunit C (</a:t>
            </a:r>
            <a:r>
              <a:rPr lang="en-US" sz="2400" dirty="0" err="1" smtClean="0">
                <a:solidFill>
                  <a:srgbClr val="FF0000"/>
                </a:solidFill>
              </a:rPr>
              <a:t>cont</a:t>
            </a:r>
            <a:r>
              <a:rPr lang="en-US" sz="2400" dirty="0" smtClean="0">
                <a:solidFill>
                  <a:srgbClr val="FF0000"/>
                </a:solidFill>
              </a:rPr>
              <a:t>):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309628" y="4655648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Baskerville Old Face" panose="02020602080505020303" pitchFamily="18" charset="0"/>
              </a:rPr>
              <a:t>C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724197"/>
              </p:ext>
            </p:extLst>
          </p:nvPr>
        </p:nvGraphicFramePr>
        <p:xfrm>
          <a:off x="2225157" y="2651318"/>
          <a:ext cx="7441203" cy="20098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" name="CS ChemDraw Drawing" r:id="rId3" imgW="6159458" imgH="1663700" progId="ChemDraw.Document.6.0">
                  <p:embed/>
                </p:oleObj>
              </mc:Choice>
              <mc:Fallback>
                <p:oleObj name="CS ChemDraw Drawing" r:id="rId3" imgW="6159458" imgH="1663700" progId="ChemDraw.Document.6.0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225157" y="2651318"/>
                        <a:ext cx="7441203" cy="20098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45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0319" y="87405"/>
            <a:ext cx="10364451" cy="1596177"/>
          </a:xfrm>
        </p:spPr>
        <p:txBody>
          <a:bodyPr/>
          <a:lstStyle/>
          <a:p>
            <a:r>
              <a:rPr lang="en-US" dirty="0" smtClean="0"/>
              <a:t>Synthetic studies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301100" y="1364221"/>
            <a:ext cx="63341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Coupling of Subunits A and B:</a:t>
            </a:r>
            <a:endParaRPr lang="en-US" sz="2400" dirty="0">
              <a:solidFill>
                <a:srgbClr val="FF0000"/>
              </a:solidFill>
            </a:endParaRPr>
          </a:p>
        </p:txBody>
      </p:sp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44740267"/>
              </p:ext>
            </p:extLst>
          </p:nvPr>
        </p:nvGraphicFramePr>
        <p:xfrm>
          <a:off x="1891860" y="1831211"/>
          <a:ext cx="8532711" cy="449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4" name="CS ChemDraw Drawing" r:id="rId3" imgW="8295135" imgH="4370925" progId="ChemDraw.Document.6.0">
                  <p:embed/>
                </p:oleObj>
              </mc:Choice>
              <mc:Fallback>
                <p:oleObj name="CS ChemDraw Drawing" r:id="rId3" imgW="8295135" imgH="4370925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1860" y="1831211"/>
                        <a:ext cx="8532711" cy="4495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86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7660791"/>
              </p:ext>
            </p:extLst>
          </p:nvPr>
        </p:nvGraphicFramePr>
        <p:xfrm>
          <a:off x="36423600" y="11227904"/>
          <a:ext cx="5886450" cy="34977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8" name="CS ChemDraw Drawing" r:id="rId3" imgW="5106824" imgH="2886415" progId="ChemDraw.Document.6.0">
                  <p:embed/>
                </p:oleObj>
              </mc:Choice>
              <mc:Fallback>
                <p:oleObj name="CS ChemDraw Drawing" r:id="rId3" imgW="5106824" imgH="2886415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23600" y="11227904"/>
                        <a:ext cx="5886450" cy="34977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2255641"/>
              </p:ext>
            </p:extLst>
          </p:nvPr>
        </p:nvGraphicFramePr>
        <p:xfrm>
          <a:off x="3630930" y="1006793"/>
          <a:ext cx="5205413" cy="552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79" name="CS ChemDraw Drawing" r:id="rId5" imgW="5205912" imgH="5521339" progId="ChemDraw.Document.6.0">
                  <p:embed/>
                </p:oleObj>
              </mc:Choice>
              <mc:Fallback>
                <p:oleObj name="CS ChemDraw Drawing" r:id="rId5" imgW="5205912" imgH="5521339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0930" y="1006793"/>
                        <a:ext cx="5205413" cy="552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57459" y="-95475"/>
            <a:ext cx="10364451" cy="1596177"/>
          </a:xfrm>
        </p:spPr>
        <p:txBody>
          <a:bodyPr/>
          <a:lstStyle/>
          <a:p>
            <a:r>
              <a:rPr lang="en-US" dirty="0" smtClean="0"/>
              <a:t>Synthetic studies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45362" y="1006793"/>
            <a:ext cx="4229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Coupling of Subunit A+B with C: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1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BIOLogical</a:t>
            </a:r>
            <a:r>
              <a:rPr lang="en-US" dirty="0" smtClean="0"/>
              <a:t> Evaluation</a:t>
            </a:r>
            <a:endParaRPr lang="en-US" dirty="0"/>
          </a:p>
        </p:txBody>
      </p:sp>
      <p:sp>
        <p:nvSpPr>
          <p:cNvPr id="4" name="Rectangle 142"/>
          <p:cNvSpPr>
            <a:spLocks noGrp="1" noChangeArrowheads="1"/>
          </p:cNvSpPr>
          <p:nvPr>
            <p:ph sz="quarter" idx="13"/>
          </p:nvPr>
        </p:nvSpPr>
        <p:spPr bwMode="auto">
          <a:xfrm>
            <a:off x="913774" y="2367092"/>
            <a:ext cx="10363826" cy="186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48" tIns="45674" rIns="91348" bIns="45674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7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5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3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914400" eaLnBrk="1" hangingPunct="1">
              <a:spcBef>
                <a:spcPct val="0"/>
              </a:spcBef>
              <a:buFontTx/>
              <a:buChar char="•"/>
            </a:pPr>
            <a:r>
              <a:rPr lang="en-US" altLang="en-US" sz="2400" dirty="0" smtClean="0">
                <a:latin typeface="Baskerville Old Face" panose="02020602080505020303" pitchFamily="18" charset="0"/>
              </a:rPr>
              <a:t>Protected </a:t>
            </a:r>
            <a:r>
              <a:rPr lang="en-US" altLang="en-US" sz="2400" dirty="0">
                <a:latin typeface="Baskerville Old Face" panose="02020602080505020303" pitchFamily="18" charset="0"/>
              </a:rPr>
              <a:t>analog </a:t>
            </a:r>
            <a:r>
              <a:rPr lang="en-US" altLang="en-US" sz="2400" b="1" dirty="0" smtClean="0">
                <a:latin typeface="Baskerville Old Face" panose="02020602080505020303" pitchFamily="18" charset="0"/>
              </a:rPr>
              <a:t>2 wa</a:t>
            </a:r>
            <a:r>
              <a:rPr lang="en-US" altLang="en-US" sz="2400" dirty="0" smtClean="0">
                <a:latin typeface="Baskerville Old Face" panose="02020602080505020303" pitchFamily="18" charset="0"/>
              </a:rPr>
              <a:t>s </a:t>
            </a:r>
            <a:r>
              <a:rPr lang="en-US" altLang="en-US" sz="2400" dirty="0">
                <a:latin typeface="Baskerville Old Face" panose="02020602080505020303" pitchFamily="18" charset="0"/>
              </a:rPr>
              <a:t>evaluated in ELISA assays for the production of the </a:t>
            </a:r>
            <a:r>
              <a:rPr lang="en-US" altLang="en-US" sz="2400" dirty="0" err="1">
                <a:latin typeface="Baskerville Old Face" panose="02020602080505020303" pitchFamily="18" charset="0"/>
              </a:rPr>
              <a:t>proinflammatory</a:t>
            </a:r>
            <a:r>
              <a:rPr lang="en-US" altLang="en-US" sz="2400" dirty="0">
                <a:latin typeface="Baskerville Old Face" panose="02020602080505020303" pitchFamily="18" charset="0"/>
              </a:rPr>
              <a:t> cytokines TNF-</a:t>
            </a:r>
            <a:r>
              <a:rPr lang="en-US" altLang="en-US" sz="2400" dirty="0">
                <a:latin typeface="Symbol" panose="05050102010706020507" pitchFamily="18" charset="2"/>
              </a:rPr>
              <a:t>a </a:t>
            </a:r>
            <a:r>
              <a:rPr lang="en-US" altLang="en-US" sz="2400" dirty="0">
                <a:latin typeface="Baskerville Old Face" panose="02020602080505020303" pitchFamily="18" charset="0"/>
              </a:rPr>
              <a:t>and IL-6 using Raw 264.7 and mouse peritoneal macrophages (C57 BL/6, Jackson</a:t>
            </a:r>
            <a:r>
              <a:rPr lang="en-US" altLang="en-US" sz="2400" dirty="0" smtClean="0">
                <a:latin typeface="Baskerville Old Face" panose="02020602080505020303" pitchFamily="18" charset="0"/>
              </a:rPr>
              <a:t>)</a:t>
            </a:r>
            <a:endParaRPr lang="en-US" altLang="en-US" sz="2400" dirty="0">
              <a:latin typeface="Baskerville Old Face" panose="020206020805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76710" y="1753029"/>
            <a:ext cx="3976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Innate Immunity: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73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BIOLogical</a:t>
            </a:r>
            <a:r>
              <a:rPr lang="en-US" dirty="0" smtClean="0"/>
              <a:t> Evaluation</a:t>
            </a:r>
            <a:endParaRPr lang="en-US" dirty="0"/>
          </a:p>
        </p:txBody>
      </p:sp>
      <p:sp>
        <p:nvSpPr>
          <p:cNvPr id="4" name="Rectangle 142"/>
          <p:cNvSpPr>
            <a:spLocks noGrp="1" noChangeArrowheads="1"/>
          </p:cNvSpPr>
          <p:nvPr>
            <p:ph sz="quarter" idx="13"/>
          </p:nvPr>
        </p:nvSpPr>
        <p:spPr bwMode="auto"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48" tIns="45674" rIns="91348" bIns="45674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7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5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3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defTabSz="914400" eaLnBrk="1" hangingPunct="1">
              <a:spcBef>
                <a:spcPct val="0"/>
              </a:spcBef>
              <a:buNone/>
            </a:pPr>
            <a:r>
              <a:rPr lang="en-US" altLang="en-US" sz="2400" dirty="0" err="1" smtClean="0">
                <a:latin typeface="Baskerville Old Face" panose="02020602080505020303" pitchFamily="18" charset="0"/>
              </a:rPr>
              <a:t>Tnf</a:t>
            </a:r>
            <a:r>
              <a:rPr lang="en-US" altLang="en-US" sz="2400" dirty="0" smtClean="0">
                <a:latin typeface="Baskerville Old Face" panose="02020602080505020303" pitchFamily="18" charset="0"/>
              </a:rPr>
              <a:t>-</a:t>
            </a:r>
            <a:r>
              <a:rPr lang="en-US" altLang="en-US" sz="2400" dirty="0">
                <a:latin typeface="Symbol" panose="05050102010706020507" pitchFamily="18" charset="2"/>
              </a:rPr>
              <a:t>a</a:t>
            </a:r>
            <a:endParaRPr lang="en-US" altLang="en-US" sz="2400" dirty="0">
              <a:latin typeface="Baskerville Old Face" panose="02020602080505020303" pitchFamily="18" charset="0"/>
            </a:endParaRPr>
          </a:p>
        </p:txBody>
      </p:sp>
      <p:pic>
        <p:nvPicPr>
          <p:cNvPr id="8" name="Picture 5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94140" y="2368324"/>
            <a:ext cx="4861520" cy="3421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76710" y="1753029"/>
            <a:ext cx="3976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Innate Immunity: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6875" y="2665562"/>
            <a:ext cx="4356340" cy="3062137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863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BIOLogical</a:t>
            </a:r>
            <a:r>
              <a:rPr lang="en-US" dirty="0" smtClean="0"/>
              <a:t> Evaluation</a:t>
            </a:r>
            <a:endParaRPr lang="en-US" dirty="0"/>
          </a:p>
        </p:txBody>
      </p:sp>
      <p:sp>
        <p:nvSpPr>
          <p:cNvPr id="4" name="Rectangle 142"/>
          <p:cNvSpPr>
            <a:spLocks noGrp="1" noChangeArrowheads="1"/>
          </p:cNvSpPr>
          <p:nvPr>
            <p:ph sz="quarter" idx="13"/>
          </p:nvPr>
        </p:nvSpPr>
        <p:spPr bwMode="auto">
          <a:xfrm>
            <a:off x="913774" y="2367092"/>
            <a:ext cx="5106026" cy="5086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48" tIns="45674" rIns="91348" bIns="45674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76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5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3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11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defTabSz="914400" eaLnBrk="1" hangingPunct="1">
              <a:spcBef>
                <a:spcPct val="0"/>
              </a:spcBef>
              <a:buNone/>
            </a:pPr>
            <a:r>
              <a:rPr lang="en-US" altLang="en-US" sz="2400" dirty="0" smtClean="0">
                <a:latin typeface="Baskerville Old Face" panose="02020602080505020303" pitchFamily="18" charset="0"/>
              </a:rPr>
              <a:t>IL-6</a:t>
            </a:r>
            <a:endParaRPr lang="en-US" altLang="en-US" sz="2400" dirty="0">
              <a:latin typeface="Baskerville Old Face" panose="02020602080505020303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76710" y="1753029"/>
            <a:ext cx="39767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Innate Immunity: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3890" y="2622430"/>
            <a:ext cx="4108939" cy="2967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3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139" y="2368324"/>
            <a:ext cx="4681521" cy="3421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96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BIOLOGICAL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2513742"/>
            <a:ext cx="10363826" cy="3424107"/>
          </a:xfrm>
        </p:spPr>
        <p:txBody>
          <a:bodyPr>
            <a:normAutofit lnSpcReduction="10000"/>
          </a:bodyPr>
          <a:lstStyle/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z="2400" dirty="0">
                <a:latin typeface="Baskerville Old Face" panose="02020602080505020303" pitchFamily="18" charset="0"/>
              </a:rPr>
              <a:t>The molecule synthesized was also tested in spleen cells from the same mice looking for T and B cell proliferation, levels of </a:t>
            </a:r>
            <a:r>
              <a:rPr lang="en-US" altLang="en-US" sz="2400" dirty="0" smtClean="0">
                <a:latin typeface="Baskerville Old Face" panose="02020602080505020303" pitchFamily="18" charset="0"/>
              </a:rPr>
              <a:t>IFN-</a:t>
            </a:r>
            <a:r>
              <a:rPr lang="en-US" altLang="en-US" sz="2400" dirty="0">
                <a:latin typeface="Baskerville Old Face" panose="02020602080505020303" pitchFamily="18" charset="0"/>
              </a:rPr>
              <a:t>g</a:t>
            </a:r>
            <a:r>
              <a:rPr lang="en-US" altLang="en-US" sz="2400" dirty="0" smtClean="0">
                <a:latin typeface="Baskerville Old Face" panose="02020602080505020303" pitchFamily="18" charset="0"/>
              </a:rPr>
              <a:t> </a:t>
            </a:r>
            <a:r>
              <a:rPr lang="en-US" altLang="en-US" sz="2400" dirty="0">
                <a:latin typeface="Baskerville Old Face" panose="02020602080505020303" pitchFamily="18" charset="0"/>
              </a:rPr>
              <a:t>in the supernatants (indicative of a T cell response), and polyclonal IgM and IgG levels in the supernatants l (indicative of a B cell response</a:t>
            </a:r>
            <a:r>
              <a:rPr lang="en-US" altLang="en-US" sz="2400" dirty="0" smtClean="0">
                <a:latin typeface="Baskerville Old Face" panose="02020602080505020303" pitchFamily="18" charset="0"/>
              </a:rPr>
              <a:t>) were Measured.</a:t>
            </a:r>
          </a:p>
          <a:p>
            <a:pPr marL="0" indent="0">
              <a:spcBef>
                <a:spcPct val="0"/>
              </a:spcBef>
              <a:buNone/>
            </a:pPr>
            <a:endParaRPr lang="en-US" altLang="en-US" sz="2400" dirty="0" smtClean="0">
              <a:latin typeface="Baskerville Old Face" panose="02020602080505020303" pitchFamily="18" charset="0"/>
            </a:endParaRPr>
          </a:p>
          <a:p>
            <a:pPr>
              <a:spcBef>
                <a:spcPct val="0"/>
              </a:spcBef>
              <a:buFontTx/>
              <a:buChar char="•"/>
            </a:pPr>
            <a:r>
              <a:rPr lang="en-US" altLang="en-US" sz="2400" dirty="0" smtClean="0">
                <a:latin typeface="Baskerville Old Face" panose="02020602080505020303" pitchFamily="18" charset="0"/>
              </a:rPr>
              <a:t>No T Cell or B Cell responses were observed.</a:t>
            </a:r>
            <a:endParaRPr lang="en-US" altLang="en-US" sz="2400" dirty="0">
              <a:latin typeface="Baskerville Old Face" panose="02020602080505020303" pitchFamily="18" charset="0"/>
            </a:endParaRPr>
          </a:p>
          <a:p>
            <a:pPr marL="0" indent="0">
              <a:spcBef>
                <a:spcPct val="0"/>
              </a:spcBef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81819" y="1829228"/>
            <a:ext cx="49946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Adaptive Immunity</a:t>
            </a:r>
            <a:r>
              <a:rPr lang="en-US" sz="2800" dirty="0" smtClean="0">
                <a:solidFill>
                  <a:srgbClr val="FF0000"/>
                </a:solidFill>
              </a:rPr>
              <a:t>: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08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BIOLOGICAL EVALUATION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14400" y="2513742"/>
            <a:ext cx="10363826" cy="3424107"/>
          </a:xfrm>
        </p:spPr>
        <p:txBody>
          <a:bodyPr>
            <a:normAutofit/>
          </a:bodyPr>
          <a:lstStyle/>
          <a:p>
            <a:pPr marL="0" indent="0">
              <a:spcBef>
                <a:spcPct val="0"/>
              </a:spcBef>
              <a:buNone/>
            </a:pPr>
            <a:r>
              <a:rPr lang="en-US" sz="2400" dirty="0" smtClean="0">
                <a:latin typeface="Baskerville Old Face" panose="02020602080505020303" pitchFamily="18" charset="0"/>
              </a:rPr>
              <a:t>To elucidate the bacterial Toll Like Receptor responsible for cytokine production, the peritoneal macrophages from TLR2 and TLR4 knockout mice (female, 4-6 week old C57BL6) were dosed with compound </a:t>
            </a:r>
            <a:r>
              <a:rPr lang="en-US" sz="2400" b="1" dirty="0" smtClean="0">
                <a:latin typeface="Baskerville Old Face" panose="02020602080505020303" pitchFamily="18" charset="0"/>
              </a:rPr>
              <a:t>2</a:t>
            </a:r>
            <a:r>
              <a:rPr lang="en-US" sz="2400" dirty="0" smtClean="0">
                <a:latin typeface="Baskerville Old Face" panose="02020602080505020303" pitchFamily="18" charset="0"/>
              </a:rPr>
              <a:t> and, </a:t>
            </a:r>
            <a:r>
              <a:rPr lang="en-US" sz="2400" dirty="0" err="1" smtClean="0">
                <a:latin typeface="Baskerville Old Face" panose="02020602080505020303" pitchFamily="18" charset="0"/>
              </a:rPr>
              <a:t>tnf</a:t>
            </a:r>
            <a:r>
              <a:rPr lang="en-US" sz="2400" dirty="0" smtClean="0">
                <a:latin typeface="Baskerville Old Face" panose="02020602080505020303" pitchFamily="18" charset="0"/>
              </a:rPr>
              <a:t>-a and IL6 levels were measured overtime in the </a:t>
            </a:r>
            <a:r>
              <a:rPr lang="en-US" sz="2400" dirty="0" err="1" smtClean="0">
                <a:latin typeface="Baskerville Old Face" panose="02020602080505020303" pitchFamily="18" charset="0"/>
              </a:rPr>
              <a:t>supernatents</a:t>
            </a:r>
            <a:r>
              <a:rPr lang="en-US" sz="2400" dirty="0" smtClean="0">
                <a:latin typeface="Baskerville Old Face" panose="02020602080505020303" pitchFamily="18" charset="0"/>
              </a:rPr>
              <a:t>.</a:t>
            </a:r>
            <a:endParaRPr lang="en-US" sz="2400" dirty="0">
              <a:latin typeface="Baskerville Old Face" panose="020206020805050203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3775" y="1840998"/>
            <a:ext cx="80576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Innate Immunity: TLR2 vs TLR4 Ligand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786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BIOLOGICAL EVALUATION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42202" y="1811249"/>
            <a:ext cx="5710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TLR KO MICE: TNF-</a:t>
            </a:r>
            <a:r>
              <a:rPr lang="en-US" sz="3200" dirty="0" smtClean="0">
                <a:solidFill>
                  <a:srgbClr val="FF0000"/>
                </a:solidFill>
                <a:latin typeface="Symbol" panose="05050102010706020507" pitchFamily="18" charset="2"/>
              </a:rPr>
              <a:t>a</a:t>
            </a:r>
            <a:r>
              <a:rPr lang="en-US" sz="3200" dirty="0" smtClean="0">
                <a:solidFill>
                  <a:srgbClr val="FF0000"/>
                </a:solidFill>
              </a:rPr>
              <a:t> Production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123580" y="2366963"/>
            <a:ext cx="4687039" cy="3424237"/>
          </a:xfrm>
          <a:prstGeom prst="rect">
            <a:avLst/>
          </a:prstGeom>
        </p:spPr>
      </p:pic>
      <p:pic>
        <p:nvPicPr>
          <p:cNvPr id="7" name="Content Placeholder 6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381380" y="2366963"/>
            <a:ext cx="4687039" cy="342423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0094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BIOLOGICAL EVALUATION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181818" y="1829228"/>
            <a:ext cx="5710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TLR KO MICE: IL-6 Production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3"/>
          </p:nvPr>
        </p:nvPicPr>
        <p:blipFill>
          <a:blip r:embed="rId2"/>
          <a:stretch>
            <a:fillRect/>
          </a:stretch>
        </p:blipFill>
        <p:spPr>
          <a:xfrm>
            <a:off x="1073734" y="2366963"/>
            <a:ext cx="4786732" cy="3424237"/>
          </a:xfrm>
          <a:prstGeom prst="rect">
            <a:avLst/>
          </a:prstGeom>
        </p:spPr>
      </p:pic>
      <p:pic>
        <p:nvPicPr>
          <p:cNvPr id="9" name="Content Placeholder 8"/>
          <p:cNvPicPr>
            <a:picLocks noGrp="1" noChangeAspect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6331534" y="2366963"/>
            <a:ext cx="4786732" cy="342423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05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96191" y="2367092"/>
            <a:ext cx="10588336" cy="342410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 smtClean="0">
                <a:latin typeface="Baskerville Old Face" panose="02020602080505020303" pitchFamily="18" charset="0"/>
              </a:rPr>
              <a:t>the extent of binding of analogue </a:t>
            </a:r>
            <a:r>
              <a:rPr lang="en-US" sz="2400" b="1" dirty="0" smtClean="0">
                <a:latin typeface="Baskerville Old Face" panose="02020602080505020303" pitchFamily="18" charset="0"/>
              </a:rPr>
              <a:t>2</a:t>
            </a:r>
            <a:r>
              <a:rPr lang="en-US" sz="2400" dirty="0" smtClean="0">
                <a:latin typeface="Baskerville Old Face" panose="02020602080505020303" pitchFamily="18" charset="0"/>
              </a:rPr>
              <a:t> to the TLR-4 receptors was illustrated by treating the peritoneal exudate cells (pec) with different concentrations of the compound. The cells were pre-incubated with the compound, after which were washed. To the washed cells was added the antibody followed by the </a:t>
            </a:r>
            <a:r>
              <a:rPr lang="en-US" sz="2400" dirty="0" err="1" smtClean="0">
                <a:latin typeface="Baskerville Old Face" panose="02020602080505020303" pitchFamily="18" charset="0"/>
              </a:rPr>
              <a:t>phytoerythrin</a:t>
            </a:r>
            <a:r>
              <a:rPr lang="en-US" sz="2400" dirty="0" smtClean="0">
                <a:latin typeface="Baskerville Old Face" panose="02020602080505020303" pitchFamily="18" charset="0"/>
              </a:rPr>
              <a:t> dye and, the number of the </a:t>
            </a:r>
            <a:r>
              <a:rPr lang="en-US" sz="2400" dirty="0" err="1" smtClean="0">
                <a:latin typeface="Baskerville Old Face" panose="02020602080505020303" pitchFamily="18" charset="0"/>
              </a:rPr>
              <a:t>coloured</a:t>
            </a:r>
            <a:r>
              <a:rPr lang="en-US" sz="2400" dirty="0" smtClean="0">
                <a:latin typeface="Baskerville Old Face" panose="02020602080505020303" pitchFamily="18" charset="0"/>
              </a:rPr>
              <a:t> cells was observed by flow cytometry.  </a:t>
            </a:r>
            <a:endParaRPr lang="en-US" sz="2400" dirty="0">
              <a:latin typeface="Baskerville Old Face" panose="02020602080505020303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8909" y="1532989"/>
            <a:ext cx="104886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TLR-4 EXPRESSION: Flow Cytometry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13149" y="21998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BIOLOGICAL EVALUATION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292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3799" y="3004143"/>
            <a:ext cx="2638693" cy="278705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74" y="3004142"/>
            <a:ext cx="3064225" cy="27789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2492" y="3004145"/>
            <a:ext cx="2977801" cy="27870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2668" y="2996025"/>
            <a:ext cx="2638692" cy="278705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1644" y="2029511"/>
            <a:ext cx="1466850" cy="9810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90145" y="2023070"/>
            <a:ext cx="2286000" cy="9810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91893" y="2023070"/>
            <a:ext cx="2286000" cy="9810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18399" y="2023070"/>
            <a:ext cx="2409825" cy="981075"/>
          </a:xfrm>
          <a:prstGeom prst="rect">
            <a:avLst/>
          </a:prstGeom>
        </p:spPr>
      </p:pic>
      <p:sp>
        <p:nvSpPr>
          <p:cNvPr id="13" name="Title 1"/>
          <p:cNvSpPr txBox="1">
            <a:spLocks/>
          </p:cNvSpPr>
          <p:nvPr/>
        </p:nvSpPr>
        <p:spPr>
          <a:xfrm>
            <a:off x="913149" y="21998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BIOLOGICAL EVALUATION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788909" y="1532989"/>
            <a:ext cx="104886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TLR-4 EXPRESSION: Flow Cytometry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668796" y="3569756"/>
            <a:ext cx="608804" cy="31265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400" dirty="0" smtClean="0">
                <a:latin typeface="Calibri" panose="020F0502020204030204" pitchFamily="34" charset="0"/>
                <a:ea typeface="Calibri" panose="020F0502020204030204" pitchFamily="34" charset="0"/>
                <a:cs typeface="Gautami" panose="020B0502040204020203" pitchFamily="34" charset="0"/>
              </a:rPr>
              <a:t>TLR-4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Gautam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726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592292"/>
              </p:ext>
            </p:extLst>
          </p:nvPr>
        </p:nvGraphicFramePr>
        <p:xfrm>
          <a:off x="3798326" y="2214694"/>
          <a:ext cx="4032250" cy="403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9" name="Prism Project" r:id="rId3" imgW="4032000" imgH="4032000" progId="Prism5.Document">
                  <p:embed/>
                </p:oleObj>
              </mc:Choice>
              <mc:Fallback>
                <p:oleObj name="Prism Project" r:id="rId3" imgW="4032000" imgH="403200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98326" y="2214694"/>
                        <a:ext cx="4032250" cy="4032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1"/>
          <p:cNvSpPr txBox="1">
            <a:spLocks/>
          </p:cNvSpPr>
          <p:nvPr/>
        </p:nvSpPr>
        <p:spPr>
          <a:xfrm>
            <a:off x="913149" y="219985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BIOLOGICAL EVALUATION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88909" y="1532989"/>
            <a:ext cx="99943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TLR-4 EXPRESSION: Flow Cytometry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36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989974" y="276956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BIOLOGICAL EVALUATION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5536" y="3313724"/>
            <a:ext cx="2916143" cy="274890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6510" y="3286124"/>
            <a:ext cx="2628710" cy="277650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182" y="2332649"/>
            <a:ext cx="1466850" cy="9810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5952" y="2305049"/>
            <a:ext cx="2409825" cy="9810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88910" y="1532989"/>
            <a:ext cx="102061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TLR-2 EXPRESSION: Flow Cytometry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53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BIOLOGICAL EVALUATION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3"/>
          </p:nvPr>
        </p:nvSpPr>
        <p:spPr>
          <a:xfrm>
            <a:off x="913775" y="2574126"/>
            <a:ext cx="10363826" cy="3424107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Baskerville Old Face" panose="02020602080505020303" pitchFamily="18" charset="0"/>
              </a:rPr>
              <a:t>A reduction in the production of both TNF-a and IL-6 was observed in only the TLR4 knockout mice suggesting that signaling of </a:t>
            </a:r>
            <a:r>
              <a:rPr lang="en-US" sz="2400" b="1" dirty="0" smtClean="0">
                <a:latin typeface="Baskerville Old Face" panose="02020602080505020303" pitchFamily="18" charset="0"/>
              </a:rPr>
              <a:t>2</a:t>
            </a:r>
            <a:r>
              <a:rPr lang="en-US" sz="2400" b="1" i="1" dirty="0" smtClean="0">
                <a:latin typeface="Baskerville Old Face" panose="02020602080505020303" pitchFamily="18" charset="0"/>
              </a:rPr>
              <a:t> </a:t>
            </a:r>
            <a:r>
              <a:rPr lang="en-US" sz="2400" dirty="0" smtClean="0">
                <a:latin typeface="Baskerville Old Face" panose="02020602080505020303" pitchFamily="18" charset="0"/>
              </a:rPr>
              <a:t>occurs through TLR4. Furthermore, the magnitude of TLR4 signaling with </a:t>
            </a:r>
            <a:r>
              <a:rPr lang="en-US" sz="2400" b="1" dirty="0" smtClean="0">
                <a:latin typeface="Baskerville Old Face" panose="02020602080505020303" pitchFamily="18" charset="0"/>
              </a:rPr>
              <a:t>2</a:t>
            </a:r>
            <a:r>
              <a:rPr lang="en-US" sz="2400" dirty="0" smtClean="0">
                <a:latin typeface="Baskerville Old Face" panose="02020602080505020303" pitchFamily="18" charset="0"/>
              </a:rPr>
              <a:t> was greater than the known TLR4 </a:t>
            </a:r>
            <a:r>
              <a:rPr lang="en-US" sz="2400" dirty="0" err="1" smtClean="0">
                <a:latin typeface="Baskerville Old Face" panose="02020602080505020303" pitchFamily="18" charset="0"/>
              </a:rPr>
              <a:t>AGONist</a:t>
            </a:r>
            <a:r>
              <a:rPr lang="en-US" sz="2400" dirty="0" smtClean="0">
                <a:latin typeface="Baskerville Old Face" panose="02020602080505020303" pitchFamily="18" charset="0"/>
              </a:rPr>
              <a:t>, </a:t>
            </a:r>
            <a:r>
              <a:rPr lang="en-US" sz="2400" i="1" dirty="0" smtClean="0">
                <a:latin typeface="Baskerville Old Face" panose="02020602080505020303" pitchFamily="18" charset="0"/>
              </a:rPr>
              <a:t>e. coli</a:t>
            </a:r>
            <a:r>
              <a:rPr lang="en-US" sz="2400" dirty="0" smtClean="0">
                <a:latin typeface="Baskerville Old Face" panose="02020602080505020303" pitchFamily="18" charset="0"/>
              </a:rPr>
              <a:t>  LPS (</a:t>
            </a:r>
            <a:r>
              <a:rPr lang="en-US" sz="2400" dirty="0" err="1" smtClean="0">
                <a:latin typeface="Baskerville Old Face" panose="02020602080505020303" pitchFamily="18" charset="0"/>
              </a:rPr>
              <a:t>LIPOPOLYsaccharide</a:t>
            </a:r>
            <a:r>
              <a:rPr lang="en-US" sz="2400" dirty="0" smtClean="0">
                <a:latin typeface="Baskerville Old Face" panose="02020602080505020303" pitchFamily="18" charset="0"/>
              </a:rPr>
              <a:t>)</a:t>
            </a:r>
            <a:endParaRPr lang="en-US" sz="2400" dirty="0">
              <a:latin typeface="Baskerville Old Face" panose="02020602080505020303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81818" y="1829228"/>
            <a:ext cx="57106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SUMMARY: TLR KO MICE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721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1800" dirty="0" smtClean="0">
                <a:latin typeface="Baskerville Old Face" panose="02020602080505020303" pitchFamily="18" charset="0"/>
              </a:rPr>
              <a:t>The desired </a:t>
            </a:r>
            <a:r>
              <a:rPr lang="en-US" sz="1800" dirty="0" err="1" smtClean="0">
                <a:latin typeface="Baskerville Old Face" panose="02020602080505020303" pitchFamily="18" charset="0"/>
              </a:rPr>
              <a:t>zwitterionic</a:t>
            </a:r>
            <a:r>
              <a:rPr lang="en-US" sz="1800" dirty="0" smtClean="0">
                <a:latin typeface="Baskerville Old Face" panose="02020602080505020303" pitchFamily="18" charset="0"/>
              </a:rPr>
              <a:t> polysaccharide, an analogue of psa1, was successfully synthesized with both amino and carboxylate moieties</a:t>
            </a:r>
          </a:p>
          <a:p>
            <a:r>
              <a:rPr lang="en-US" sz="1800" dirty="0" smtClean="0">
                <a:latin typeface="Baskerville Old Face" panose="02020602080505020303" pitchFamily="18" charset="0"/>
              </a:rPr>
              <a:t>The biological evaluation clearly denotes that the analogue </a:t>
            </a:r>
            <a:r>
              <a:rPr lang="en-US" sz="1800" b="1" dirty="0" smtClean="0">
                <a:latin typeface="Baskerville Old Face" panose="02020602080505020303" pitchFamily="18" charset="0"/>
              </a:rPr>
              <a:t>2</a:t>
            </a:r>
            <a:r>
              <a:rPr lang="en-US" sz="1800" dirty="0" smtClean="0">
                <a:latin typeface="Baskerville Old Face" panose="02020602080505020303" pitchFamily="18" charset="0"/>
              </a:rPr>
              <a:t> shows </a:t>
            </a:r>
            <a:r>
              <a:rPr lang="en-US" sz="1800" dirty="0" err="1" smtClean="0">
                <a:latin typeface="Baskerville Old Face" panose="02020602080505020303" pitchFamily="18" charset="0"/>
              </a:rPr>
              <a:t>immunostimulatory</a:t>
            </a:r>
            <a:r>
              <a:rPr lang="en-US" sz="1800" dirty="0" smtClean="0">
                <a:latin typeface="Baskerville Old Face" panose="02020602080505020303" pitchFamily="18" charset="0"/>
              </a:rPr>
              <a:t> properties </a:t>
            </a:r>
          </a:p>
          <a:p>
            <a:r>
              <a:rPr lang="en-US" altLang="en-US" sz="1800" dirty="0" smtClean="0">
                <a:latin typeface="Baskerville Old Face" panose="02020602080505020303" pitchFamily="18" charset="0"/>
              </a:rPr>
              <a:t>Analogue </a:t>
            </a:r>
            <a:r>
              <a:rPr lang="en-US" altLang="en-US" sz="1800" b="1" dirty="0" smtClean="0">
                <a:latin typeface="Baskerville Old Face" panose="02020602080505020303" pitchFamily="18" charset="0"/>
              </a:rPr>
              <a:t>2</a:t>
            </a:r>
            <a:r>
              <a:rPr lang="en-US" altLang="en-US" sz="1800" dirty="0" smtClean="0">
                <a:latin typeface="Baskerville Old Face" panose="02020602080505020303" pitchFamily="18" charset="0"/>
              </a:rPr>
              <a:t> was found to stimulate the innate immune system, and not the adaptive immune system</a:t>
            </a:r>
            <a:endParaRPr lang="en-US" sz="1800" dirty="0" smtClean="0">
              <a:latin typeface="Baskerville Old Face" panose="02020602080505020303" pitchFamily="18" charset="0"/>
            </a:endParaRPr>
          </a:p>
          <a:p>
            <a:r>
              <a:rPr lang="en-US" sz="1800" dirty="0" smtClean="0">
                <a:latin typeface="Baskerville Old Face" panose="02020602080505020303" pitchFamily="18" charset="0"/>
              </a:rPr>
              <a:t>an unexpected and an efficient synthesis of 3, 6-anhydro-</a:t>
            </a:r>
            <a:r>
              <a:rPr lang="en-US" sz="1600" dirty="0" smtClean="0">
                <a:latin typeface="Baskerville Old Face" panose="02020602080505020303" pitchFamily="18" charset="0"/>
              </a:rPr>
              <a:t>d</a:t>
            </a:r>
            <a:r>
              <a:rPr lang="en-US" sz="1800" dirty="0" smtClean="0">
                <a:latin typeface="Baskerville Old Face" panose="02020602080505020303" pitchFamily="18" charset="0"/>
              </a:rPr>
              <a:t>-glucal paves a route to the synthesis of interesting new carbohydrate moieties</a:t>
            </a:r>
            <a:endParaRPr lang="en-US" sz="1800" dirty="0">
              <a:latin typeface="Baskerville Old Face" panose="02020602080505020303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18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812</TotalTime>
  <Words>647</Words>
  <Application>Microsoft Office PowerPoint</Application>
  <PresentationFormat>Widescreen</PresentationFormat>
  <Paragraphs>103</Paragraphs>
  <Slides>27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27</vt:i4>
      </vt:variant>
    </vt:vector>
  </HeadingPairs>
  <TitlesOfParts>
    <vt:vector size="39" baseType="lpstr">
      <vt:lpstr>Arial</vt:lpstr>
      <vt:lpstr>Baskerville Old Face</vt:lpstr>
      <vt:lpstr>Calibri</vt:lpstr>
      <vt:lpstr>Gautami</vt:lpstr>
      <vt:lpstr>Symbol</vt:lpstr>
      <vt:lpstr>Times New Roman</vt:lpstr>
      <vt:lpstr>Tw Cen MT</vt:lpstr>
      <vt:lpstr>Wingdings</vt:lpstr>
      <vt:lpstr>Droplet</vt:lpstr>
      <vt:lpstr>ChemSketch</vt:lpstr>
      <vt:lpstr>CS ChemDraw Drawing</vt:lpstr>
      <vt:lpstr>Prism Project</vt:lpstr>
      <vt:lpstr>Novel Carbohydrate-based Ligands with Immunostimulatory Properties</vt:lpstr>
      <vt:lpstr>Introduction</vt:lpstr>
      <vt:lpstr>INtroduction</vt:lpstr>
      <vt:lpstr>Synthetic STUdies</vt:lpstr>
      <vt:lpstr>Synthetic STUdies</vt:lpstr>
      <vt:lpstr>Synthetic STUdies</vt:lpstr>
      <vt:lpstr>Synthetic STUdies</vt:lpstr>
      <vt:lpstr>PowerPoint Presentation</vt:lpstr>
      <vt:lpstr>Synthetic STUdies</vt:lpstr>
      <vt:lpstr>Synthetic studies</vt:lpstr>
      <vt:lpstr>Synthetic studies</vt:lpstr>
      <vt:lpstr>Synthetic studies</vt:lpstr>
      <vt:lpstr>Synthetic studies</vt:lpstr>
      <vt:lpstr>Synthetic studies</vt:lpstr>
      <vt:lpstr>BIOLogical Evaluation</vt:lpstr>
      <vt:lpstr>BIOLogical Evaluation</vt:lpstr>
      <vt:lpstr>BIOLogical Evaluation</vt:lpstr>
      <vt:lpstr>BIOLOGICAL EVALUATION</vt:lpstr>
      <vt:lpstr>BIOLOGICAL EVALUATION</vt:lpstr>
      <vt:lpstr>BIOLOGICAL EVALUATION</vt:lpstr>
      <vt:lpstr>BIOLOGICAL EVALUATION</vt:lpstr>
      <vt:lpstr>PowerPoint Presentation</vt:lpstr>
      <vt:lpstr>PowerPoint Presentation</vt:lpstr>
      <vt:lpstr>PowerPoint Presentation</vt:lpstr>
      <vt:lpstr>PowerPoint Presentation</vt:lpstr>
      <vt:lpstr>BIOLOGICAL EVALUATION</vt:lpstr>
      <vt:lpstr>Conclusions</vt:lpstr>
    </vt:vector>
  </TitlesOfParts>
  <Company>Seton Hall University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Novel Carbohydrate-based Ligands with Immunostimulatory Properties</dc:title>
  <dc:creator>Cecilia Marzabadi</dc:creator>
  <cp:lastModifiedBy>Vikram B</cp:lastModifiedBy>
  <cp:revision>53</cp:revision>
  <dcterms:created xsi:type="dcterms:W3CDTF">2015-08-04T17:35:50Z</dcterms:created>
  <dcterms:modified xsi:type="dcterms:W3CDTF">2015-08-10T11:44:18Z</dcterms:modified>
</cp:coreProperties>
</file>