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1" r:id="rId2"/>
  </p:sldMasterIdLst>
  <p:notesMasterIdLst>
    <p:notesMasterId r:id="rId27"/>
  </p:notesMasterIdLst>
  <p:handoutMasterIdLst>
    <p:handoutMasterId r:id="rId28"/>
  </p:handoutMasterIdLst>
  <p:sldIdLst>
    <p:sldId id="256" r:id="rId3"/>
    <p:sldId id="451" r:id="rId4"/>
    <p:sldId id="454" r:id="rId5"/>
    <p:sldId id="452" r:id="rId6"/>
    <p:sldId id="455" r:id="rId7"/>
    <p:sldId id="456" r:id="rId8"/>
    <p:sldId id="409" r:id="rId9"/>
    <p:sldId id="449" r:id="rId10"/>
    <p:sldId id="405" r:id="rId11"/>
    <p:sldId id="434" r:id="rId12"/>
    <p:sldId id="410" r:id="rId13"/>
    <p:sldId id="433" r:id="rId14"/>
    <p:sldId id="435" r:id="rId15"/>
    <p:sldId id="448" r:id="rId16"/>
    <p:sldId id="457" r:id="rId17"/>
    <p:sldId id="459" r:id="rId18"/>
    <p:sldId id="458" r:id="rId19"/>
    <p:sldId id="442" r:id="rId20"/>
    <p:sldId id="460" r:id="rId21"/>
    <p:sldId id="461" r:id="rId22"/>
    <p:sldId id="444" r:id="rId23"/>
    <p:sldId id="447" r:id="rId24"/>
    <p:sldId id="445" r:id="rId25"/>
    <p:sldId id="450" r:id="rId26"/>
  </p:sldIdLst>
  <p:sldSz cx="9144000" cy="6858000" type="screen4x3"/>
  <p:notesSz cx="6797675" cy="9926638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rgbClr val="FF3300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FF3300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FF3300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FF3300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rgbClr val="FF3300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rgbClr val="FF3300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rgbClr val="FF3300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rgbClr val="FF3300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rgbClr val="FF3300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66FFFF"/>
    <a:srgbClr val="CCFFFF"/>
    <a:srgbClr val="990000"/>
    <a:srgbClr val="9900CC"/>
    <a:srgbClr val="8AEDFA"/>
    <a:srgbClr val="0000FF"/>
    <a:srgbClr val="000099"/>
    <a:srgbClr val="000066"/>
    <a:srgbClr val="006600"/>
    <a:srgbClr val="00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E3FDE45-AF77-4B5C-9715-49D594BDF05E}" styleName="Stile chiaro 1 - Colore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25E5076-3810-47DD-B79F-674D7AD40C01}" styleName="Stile scuro 1 - Color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5758FB7-9AC5-4552-8A53-C91805E547FA}" styleName="Stile con tema 1 - Colore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Stile con tema 1 - Colore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8EC20E35-A176-4012-BC5E-935CFFF8708E}" styleName="Stile medio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Stile medio 2 - Color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5BE263C-DBD7-4A20-BB59-AAB30ACAA65A}" styleName="Stile medio 3 - Colore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6E25E649-3F16-4E02-A733-19D2CDBF48F0}" styleName="Stile medio 3 - Colore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4C1A8A3-306A-4EB7-A6B1-4F7E0EB9C5D6}" styleName="Stile medio 3 - Colore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46F890A9-2807-4EBB-B81D-B2AA78EC7F39}" styleName="Stile scuro 2 - Colore 5/Colore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EB344D84-9AFB-497E-A393-DC336BA19D2E}" styleName="Stile medio 3 - Colore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A111915-BE36-4E01-A7E5-04B1672EAD32}" styleName="Stile chiaro 2 - Colore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083" autoAdjust="0"/>
    <p:restoredTop sz="86353" autoAdjust="0"/>
  </p:normalViewPr>
  <p:slideViewPr>
    <p:cSldViewPr>
      <p:cViewPr varScale="1">
        <p:scale>
          <a:sx n="89" d="100"/>
          <a:sy n="89" d="100"/>
        </p:scale>
        <p:origin x="1262" y="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92" d="100"/>
        <a:sy n="92" d="100"/>
      </p:scale>
      <p:origin x="0" y="-3955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tableStyles" Target="tableStyle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theme" Target="theme/theme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png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17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</a:defRPr>
            </a:lvl1pPr>
          </a:lstStyle>
          <a:p>
            <a:fld id="{9301B3D7-8F0D-4AD9-A858-8600B55ADFAF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64338453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205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15988" y="744538"/>
            <a:ext cx="4965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2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noProof="0" smtClean="0"/>
              <a:t>Fare clic per modificare gli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922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2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chemeClr val="tx1"/>
                </a:solidFill>
              </a:defRPr>
            </a:lvl1pPr>
          </a:lstStyle>
          <a:p>
            <a:fld id="{E6CD0803-B174-42FF-B76C-2E42D9D7647E}" type="slidenum">
              <a:rPr lang="it-IT" altLang="it-IT"/>
              <a:pPr/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01264125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5123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it-IT" altLang="it-IT" smtClean="0">
              <a:latin typeface="Arial" charset="0"/>
            </a:endParaRPr>
          </a:p>
        </p:txBody>
      </p:sp>
      <p:sp>
        <p:nvSpPr>
          <p:cNvPr id="5124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F67C343-EBA3-4AAC-A84A-75F9E61251FB}" type="slidenum">
              <a:rPr lang="it-IT" altLang="it-IT"/>
              <a:pPr/>
              <a:t>1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4981659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0750"/>
            <a:fld id="{3882E08F-8E79-4FD9-BAB5-676BDAB01062}" type="slidenum">
              <a:rPr lang="en-US" altLang="it-IT">
                <a:latin typeface="Tahoma" pitchFamily="34" charset="0"/>
              </a:rPr>
              <a:pPr defTabSz="920750"/>
              <a:t>2</a:t>
            </a:fld>
            <a:endParaRPr lang="en-US" altLang="it-IT">
              <a:latin typeface="Tahoma" pitchFamily="34" charset="0"/>
            </a:endParaRPr>
          </a:p>
        </p:txBody>
      </p:sp>
      <p:sp>
        <p:nvSpPr>
          <p:cNvPr id="2048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048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altLang="it-IT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60453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1267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altLang="it-IT" smtClean="0">
              <a:latin typeface="Arial" charset="0"/>
            </a:endParaRPr>
          </a:p>
        </p:txBody>
      </p:sp>
      <p:sp>
        <p:nvSpPr>
          <p:cNvPr id="11268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7A4431B-957D-40E7-84E7-9CCEA0B0981F}" type="slidenum">
              <a:rPr lang="it-IT" altLang="it-IT"/>
              <a:pPr/>
              <a:t>7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0595725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3315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altLang="it-IT" smtClean="0">
              <a:latin typeface="Arial" charset="0"/>
            </a:endParaRPr>
          </a:p>
        </p:txBody>
      </p:sp>
      <p:sp>
        <p:nvSpPr>
          <p:cNvPr id="13316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B9BE43-5416-4DBD-B2B2-553F75EC3E87}" type="slidenum">
              <a:rPr lang="it-IT" altLang="it-IT">
                <a:solidFill>
                  <a:srgbClr val="000000"/>
                </a:solidFill>
              </a:rPr>
              <a:pPr/>
              <a:t>8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115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5363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altLang="it-IT" smtClean="0">
              <a:latin typeface="Arial" charset="0"/>
            </a:endParaRPr>
          </a:p>
        </p:txBody>
      </p:sp>
      <p:sp>
        <p:nvSpPr>
          <p:cNvPr id="15364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235434-4498-4987-A640-E02B8CA0E5A6}" type="slidenum">
              <a:rPr lang="it-IT" altLang="it-IT"/>
              <a:pPr/>
              <a:t>9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76430122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D0803-B174-42FF-B76C-2E42D9D7647E}" type="slidenum">
              <a:rPr lang="it-IT" altLang="it-IT" smtClean="0"/>
              <a:pPr/>
              <a:t>10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7023714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17411" name="Segnaposto note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altLang="it-IT" smtClean="0">
              <a:latin typeface="Arial" charset="0"/>
            </a:endParaRPr>
          </a:p>
        </p:txBody>
      </p:sp>
      <p:sp>
        <p:nvSpPr>
          <p:cNvPr id="17412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F493515-B558-450B-B32B-E70AA91A0194}" type="slidenum">
              <a:rPr lang="it-IT" altLang="it-IT"/>
              <a:pPr/>
              <a:t>11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96270876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0750"/>
            <a:fld id="{B77C8600-387D-44E8-8DB4-B4A2E24AFE72}" type="slidenum">
              <a:rPr lang="en-US" altLang="it-IT">
                <a:latin typeface="Tahoma" pitchFamily="34" charset="0"/>
              </a:rPr>
              <a:pPr defTabSz="920750"/>
              <a:t>12</a:t>
            </a:fld>
            <a:endParaRPr lang="en-US" altLang="it-IT">
              <a:latin typeface="Tahoma" pitchFamily="34" charset="0"/>
            </a:endParaRPr>
          </a:p>
        </p:txBody>
      </p:sp>
      <p:sp>
        <p:nvSpPr>
          <p:cNvPr id="245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458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altLang="it-IT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3376576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D0803-B174-42FF-B76C-2E42D9D7647E}" type="slidenum">
              <a:rPr lang="it-IT" altLang="it-IT" smtClean="0"/>
              <a:pPr/>
              <a:t>13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8583548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20750"/>
            <a:fld id="{80D62A70-3948-4313-90E0-DF7B558201BC}" type="slidenum">
              <a:rPr lang="en-US" altLang="it-IT">
                <a:latin typeface="Tahoma" pitchFamily="34" charset="0"/>
              </a:rPr>
              <a:pPr defTabSz="920750"/>
              <a:t>14</a:t>
            </a:fld>
            <a:endParaRPr lang="en-US" altLang="it-IT">
              <a:latin typeface="Tahoma" pitchFamily="34" charset="0"/>
            </a:endParaRPr>
          </a:p>
        </p:txBody>
      </p:sp>
      <p:sp>
        <p:nvSpPr>
          <p:cNvPr id="225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225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it-IT" altLang="it-IT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932582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D0803-B174-42FF-B76C-2E42D9D7647E}" type="slidenum">
              <a:rPr lang="it-IT" altLang="it-IT" smtClean="0"/>
              <a:pPr/>
              <a:t>18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2198383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D0803-B174-42FF-B76C-2E42D9D7647E}" type="slidenum">
              <a:rPr lang="it-IT" altLang="it-IT" smtClean="0"/>
              <a:pPr/>
              <a:t>21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0279278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917575" y="744538"/>
            <a:ext cx="4962525" cy="3722687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CD0803-B174-42FF-B76C-2E42D9D7647E}" type="slidenum">
              <a:rPr lang="it-IT" altLang="it-IT" smtClean="0"/>
              <a:pPr/>
              <a:t>23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4547006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egnaposto immagine diapositiva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917575" y="744538"/>
            <a:ext cx="4962525" cy="3722687"/>
          </a:xfrm>
          <a:ln/>
        </p:spPr>
      </p:sp>
      <p:sp>
        <p:nvSpPr>
          <p:cNvPr id="48131" name="Segnaposto note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it-IT" altLang="it-IT" smtClean="0"/>
          </a:p>
        </p:txBody>
      </p:sp>
      <p:sp>
        <p:nvSpPr>
          <p:cNvPr id="48132" name="Segnaposto numero diapositiva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fld id="{67EC534D-B316-4E0F-83D3-A15EBD59300F}" type="slidenum">
              <a:rPr lang="it-IT" altLang="it-IT">
                <a:solidFill>
                  <a:srgbClr val="000000"/>
                </a:solidFill>
              </a:rPr>
              <a:pPr>
                <a:spcBef>
                  <a:spcPct val="0"/>
                </a:spcBef>
              </a:pPr>
              <a:t>24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23540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078B40F-74FA-42D2-9BE3-24774C943CE2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6A0F9A7-6734-478C-9330-926E796539BF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436D379-1287-4A6A-995C-1FC9B5865064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2EF5F04-7D43-4583-A1C2-E05B8C171113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001F37A-1A15-4D9C-87EC-7BCC536E6E4F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E212075-2C38-4E79-8EE5-0B9F5431616A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FDF24F9-0880-4B0A-89E6-EB754897F199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F609C1B-01B8-439C-B669-D684B6C2C6CD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8AB6340-AB70-43E5-8817-AB8464B6A4A4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C909B47D-5F73-4F7E-9D03-F8E9EDA270D1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68E6FBC9-6C53-482D-ADCF-E6089E8CA378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42FD917-31B1-4078-8C26-24C607337B6C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4081B19-A1FD-46C1-8930-488E114AF721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8184400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7478F3-72EA-4DA9-837B-FC0EC31C8151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1893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B0AF493-8F85-4A54-8CC4-6D95AB1D5358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75967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DA126EF-3EF5-406E-9AF9-AEA0DAE0DEFA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28083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6733CF8-66DA-4B57-AE55-B7EC57B2F4BA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3202231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D78835-4232-42BF-875A-BCC12C45C9B5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698929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F4A1A7-07B3-40AE-9C5F-DD36C88F0CBF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2528788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532B60F-ABF9-491F-91CA-8DD310688624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494573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F31236-3C6B-410C-910D-9F8EF17D5597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9061111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703D83A-80AD-4C60-8449-3F4D8DE356DD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543542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4314F45-015E-4CA1-9D82-6BD65B91E1ED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9996115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contenuto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854EE55-9F9A-451C-8F86-28354955652C}" type="slidenum">
              <a:rPr lang="it-IT" altLang="it-IT">
                <a:solidFill>
                  <a:srgbClr val="000000"/>
                </a:solidFill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00568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>
                <a:solidFill>
                  <a:schemeClr val="tx1"/>
                </a:solidFill>
              </a:defRPr>
            </a:lvl1pPr>
          </a:lstStyle>
          <a:p>
            <a:fld id="{CCD5BF49-484C-44D2-A9AD-AA8CAAC21AE2}" type="slidenum">
              <a:rPr lang="it-IT" altLang="it-IT"/>
              <a:pPr/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gli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>
                <a:solidFill>
                  <a:schemeClr val="tx1"/>
                </a:solidFill>
                <a:latin typeface="Arial" pitchFamily="34" charset="0"/>
              </a:defRPr>
            </a:lvl1pPr>
          </a:lstStyle>
          <a:p>
            <a:pPr>
              <a:defRPr/>
            </a:pPr>
            <a:endParaRPr lang="it-IT">
              <a:solidFill>
                <a:srgbClr val="000000"/>
              </a:solidFill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BECF5500-FC03-44FE-84D9-612E3D05842E}" type="slidenum">
              <a:rPr lang="it-IT" altLang="it-IT">
                <a:solidFill>
                  <a:srgbClr val="000000"/>
                </a:solidFill>
                <a:latin typeface="Arial" panose="020B0604020202020204" pitchFamily="34" charset="0"/>
              </a:rPr>
              <a:pPr>
                <a:defRPr/>
              </a:pPr>
              <a:t>‹N›</a:t>
            </a:fld>
            <a:endParaRPr lang="it-IT" altLang="it-IT">
              <a:solidFill>
                <a:srgbClr val="000000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130064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7" Type="http://schemas.openxmlformats.org/officeDocument/2006/relationships/image" Target="../media/image4.jpe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2.png"/><Relationship Id="rId5" Type="http://schemas.openxmlformats.org/officeDocument/2006/relationships/oleObject" Target="../embeddings/oleObject1.bin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hyperlink" Target="http://izasc.ethz.ch/fmi/xsl/IZA-SC/ftc_main_image.xsl?-db=Atlas_main&amp;-lay=fw&amp;STC=FAU&amp;-find%20" TargetMode="External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zasc.ethz.ch/fmi/xsl/IZA-SC/ftc_main_image.xsl?-db=Atlas_main&amp;-lay=fw&amp;STC=LTA&amp;-find%20" TargetMode="External"/><Relationship Id="rId5" Type="http://schemas.openxmlformats.org/officeDocument/2006/relationships/image" Target="../media/image7.png"/><Relationship Id="rId4" Type="http://schemas.openxmlformats.org/officeDocument/2006/relationships/hyperlink" Target="http://izasc.ethz.ch/fmi/xsl/IZA-SC/ftc_main_image.xsl?-db=Atlas_main&amp;-lay=fw&amp;STC=MFI&amp;-find%20" TargetMode="External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w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.png"/><Relationship Id="rId5" Type="http://schemas.openxmlformats.org/officeDocument/2006/relationships/image" Target="../media/image21.png"/><Relationship Id="rId4" Type="http://schemas.openxmlformats.org/officeDocument/2006/relationships/image" Target="../media/image20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emf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notesSlide" Target="../notesSlides/notesSlide8.xml"/><Relationship Id="rId7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1.png"/><Relationship Id="rId9" Type="http://schemas.openxmlformats.org/officeDocument/2006/relationships/image" Target="../media/image2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png"/><Relationship Id="rId4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4.png"/><Relationship Id="rId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36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9.emf"/><Relationship Id="rId4" Type="http://schemas.openxmlformats.org/officeDocument/2006/relationships/image" Target="../media/image3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59159"/>
            <a:ext cx="2051050" cy="417513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</p:pic>
      <p:sp>
        <p:nvSpPr>
          <p:cNvPr id="4099" name="Rectangle 36"/>
          <p:cNvSpPr>
            <a:spLocks noChangeArrowheads="1"/>
          </p:cNvSpPr>
          <p:nvPr/>
        </p:nvSpPr>
        <p:spPr bwMode="auto">
          <a:xfrm>
            <a:off x="2195513" y="1989138"/>
            <a:ext cx="184150" cy="519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eaLnBrk="1" fontAlgn="t" hangingPunct="1"/>
            <a:endParaRPr lang="en-GB" altLang="it-IT" sz="2800" b="1">
              <a:solidFill>
                <a:srgbClr val="000099"/>
              </a:solidFill>
            </a:endParaRPr>
          </a:p>
        </p:txBody>
      </p:sp>
      <p:sp>
        <p:nvSpPr>
          <p:cNvPr id="4101" name="WordArt 7"/>
          <p:cNvSpPr>
            <a:spLocks noChangeArrowheads="1" noChangeShapeType="1" noTextEdit="1"/>
          </p:cNvSpPr>
          <p:nvPr/>
        </p:nvSpPr>
        <p:spPr bwMode="auto">
          <a:xfrm>
            <a:off x="1143000" y="1643063"/>
            <a:ext cx="6481763" cy="1295400"/>
          </a:xfrm>
          <a:prstGeom prst="rect">
            <a:avLst/>
          </a:prstGeom>
        </p:spPr>
        <p:txBody>
          <a:bodyPr wrap="none" fromWordArt="1">
            <a:prstTxWarp prst="textCanDown">
              <a:avLst>
                <a:gd name="adj" fmla="val 18810"/>
              </a:avLst>
            </a:prstTxWarp>
          </a:bodyPr>
          <a:lstStyle/>
          <a:p>
            <a:pPr algn="ctr"/>
            <a:endParaRPr lang="it-IT" sz="1400" b="1" kern="10">
              <a:ln w="9525">
                <a:noFill/>
                <a:round/>
                <a:headEnd/>
                <a:tailEnd/>
              </a:ln>
              <a:solidFill>
                <a:srgbClr val="4382FF"/>
              </a:solidFill>
              <a:latin typeface="Arial"/>
              <a:cs typeface="Arial"/>
            </a:endParaRPr>
          </a:p>
        </p:txBody>
      </p:sp>
      <p:sp>
        <p:nvSpPr>
          <p:cNvPr id="8" name="Text Box 5"/>
          <p:cNvSpPr txBox="1">
            <a:spLocks noChangeArrowheads="1"/>
          </p:cNvSpPr>
          <p:nvPr/>
        </p:nvSpPr>
        <p:spPr bwMode="auto">
          <a:xfrm>
            <a:off x="-33966" y="1768912"/>
            <a:ext cx="9114729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2800" b="1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</a:t>
            </a:r>
            <a:endParaRPr lang="it-IT" sz="2800" dirty="0">
              <a:solidFill>
                <a:srgbClr val="002060"/>
              </a:solidFill>
            </a:endParaRPr>
          </a:p>
        </p:txBody>
      </p:sp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323528" y="4474823"/>
            <a:ext cx="8243738" cy="1241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GB" sz="1600" i="1" baseline="30000" dirty="0">
              <a:solidFill>
                <a:schemeClr val="accent2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1600" b="0" i="1" u="none" strike="noStrike" cap="none" normalizeH="0" baseline="3000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1</a:t>
            </a:r>
            <a:r>
              <a:rPr kumimoji="0" lang="en-GB" sz="1600" b="0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National Research Council ‑ Institute for Membrane Technology (ITM–CNR)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c/o The University of Calabria, </a:t>
            </a:r>
            <a:r>
              <a:rPr kumimoji="0" lang="en-US" sz="1600" b="0" i="1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cubo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17C, Via Pietro BUCCI, 87036 Rende (CS), Italy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1600" b="0" i="1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1" u="none" strike="noStrike" cap="none" normalizeH="0" baseline="3000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2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King </a:t>
            </a:r>
            <a:r>
              <a:rPr kumimoji="0" lang="en-US" sz="1600" b="0" i="1" u="none" strike="noStrike" cap="none" normalizeH="0" baseline="0" dirty="0" err="1" smtClean="0">
                <a:ln>
                  <a:noFill/>
                </a:ln>
                <a:solidFill>
                  <a:schemeClr val="accent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Abdulaziz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City </a:t>
            </a:r>
            <a:r>
              <a:rPr kumimoji="0" lang="en-US" sz="1600" b="0" i="1" u="none" strike="noStrike" cap="none" normalizeH="0" baseline="0" dirty="0" smtClean="0">
                <a:ln>
                  <a:noFill/>
                </a:ln>
                <a:solidFill>
                  <a:schemeClr val="accent2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for Science and Technology (KACST) (Saudi Arabia)</a:t>
            </a:r>
            <a:endParaRPr kumimoji="0" lang="en-US" sz="1600" b="0" i="0" u="none" strike="noStrike" cap="none" normalizeH="0" baseline="0" dirty="0" smtClean="0">
              <a:ln>
                <a:noFill/>
              </a:ln>
              <a:solidFill>
                <a:schemeClr val="accent2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Rettangolo 4"/>
          <p:cNvSpPr/>
          <p:nvPr/>
        </p:nvSpPr>
        <p:spPr>
          <a:xfrm>
            <a:off x="467544" y="3182161"/>
            <a:ext cx="835242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800" b="1" dirty="0"/>
              <a:t>Catia Algieri</a:t>
            </a:r>
            <a:r>
              <a:rPr lang="it-IT" sz="1800" b="1" baseline="30000" dirty="0"/>
              <a:t>1</a:t>
            </a:r>
            <a:r>
              <a:rPr lang="it-IT" sz="1800" b="1" dirty="0"/>
              <a:t>,</a:t>
            </a:r>
            <a:r>
              <a:rPr lang="it-IT" sz="1800" b="1" baseline="30000" dirty="0"/>
              <a:t> </a:t>
            </a:r>
            <a:r>
              <a:rPr lang="it-IT" sz="1800" b="1" dirty="0"/>
              <a:t>Angelo Garofalo</a:t>
            </a:r>
            <a:r>
              <a:rPr lang="it-IT" sz="1800" b="1" baseline="30000" dirty="0"/>
              <a:t>1</a:t>
            </a:r>
            <a:r>
              <a:rPr lang="it-IT" sz="1800" b="1" dirty="0"/>
              <a:t>, Laura Donato</a:t>
            </a:r>
            <a:r>
              <a:rPr lang="it-IT" sz="1800" b="1" baseline="30000" dirty="0"/>
              <a:t>1</a:t>
            </a:r>
            <a:r>
              <a:rPr lang="it-IT" sz="1800" b="1" dirty="0"/>
              <a:t>, Enrico Drioli</a:t>
            </a:r>
            <a:r>
              <a:rPr lang="it-IT" sz="1800" b="1" baseline="30000" dirty="0"/>
              <a:t>1</a:t>
            </a:r>
            <a:r>
              <a:rPr lang="it-IT" sz="1800" b="1" dirty="0"/>
              <a:t>, Alessandra Criscuoli</a:t>
            </a:r>
            <a:r>
              <a:rPr lang="it-IT" sz="1800" b="1" baseline="30000" dirty="0"/>
              <a:t>1</a:t>
            </a:r>
            <a:r>
              <a:rPr lang="it-IT" sz="1800" b="1" dirty="0"/>
              <a:t>, Maria Concetta Carnevale</a:t>
            </a:r>
            <a:r>
              <a:rPr lang="it-IT" sz="1800" b="1" baseline="30000" dirty="0"/>
              <a:t>1</a:t>
            </a:r>
            <a:r>
              <a:rPr lang="it-IT" sz="1800" b="1" dirty="0"/>
              <a:t>, Omar Alharbi</a:t>
            </a:r>
            <a:r>
              <a:rPr lang="it-IT" sz="1800" b="1" baseline="30000" dirty="0"/>
              <a:t>2</a:t>
            </a:r>
            <a:r>
              <a:rPr lang="it-IT" sz="1800" b="1" dirty="0"/>
              <a:t>, Saad Aljlil</a:t>
            </a:r>
            <a:r>
              <a:rPr lang="it-IT" sz="1800" b="1" baseline="30000" dirty="0"/>
              <a:t>2</a:t>
            </a:r>
            <a:endParaRPr lang="it-IT" sz="1800" b="1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827584" y="1902182"/>
            <a:ext cx="69847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solidFill>
                  <a:srgbClr val="002060"/>
                </a:solidFill>
              </a:rPr>
              <a:t>MFI Zeolite Membranes for Water Desalination </a:t>
            </a:r>
            <a:endParaRPr lang="it-IT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Rectangle 63"/>
          <p:cNvSpPr>
            <a:spLocks noChangeArrowheads="1"/>
          </p:cNvSpPr>
          <p:nvPr/>
        </p:nvSpPr>
        <p:spPr bwMode="auto">
          <a:xfrm>
            <a:off x="182044" y="2852936"/>
            <a:ext cx="6612662" cy="1506085"/>
          </a:xfrm>
          <a:prstGeom prst="rect">
            <a:avLst/>
          </a:prstGeom>
          <a:solidFill>
            <a:schemeClr val="accent5"/>
          </a:solidFill>
          <a:ln w="57150" cmpd="thickThin">
            <a:solidFill>
              <a:srgbClr val="333399"/>
            </a:solidFill>
            <a:miter lim="800000"/>
            <a:headEnd/>
            <a:tailEnd/>
          </a:ln>
        </p:spPr>
        <p:txBody>
          <a:bodyPr wrap="square" lIns="84992" tIns="42497" rIns="84992" bIns="42497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en-GB" altLang="it-IT" sz="1846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Seeding parameters studied:</a:t>
            </a:r>
          </a:p>
          <a:p>
            <a:pPr eaLnBrk="1" hangingPunct="1">
              <a:defRPr/>
            </a:pPr>
            <a:endParaRPr lang="en-GB" altLang="it-IT" sz="1846" dirty="0" smtClean="0">
              <a:solidFill>
                <a:srgbClr val="000080"/>
              </a:solidFill>
              <a:latin typeface="Comic Sans MS" panose="030F0702030302020204" pitchFamily="66" charset="0"/>
            </a:endParaRP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en-GB" altLang="it-IT" sz="1846" dirty="0" smtClean="0">
                <a:solidFill>
                  <a:srgbClr val="000080"/>
                </a:solidFill>
                <a:latin typeface="Comic Sans MS" panose="030F0702030302020204" pitchFamily="66" charset="0"/>
              </a:rPr>
              <a:t> Support pore size (70 and 200 nm)</a:t>
            </a:r>
          </a:p>
          <a:p>
            <a:pPr eaLnBrk="1" hangingPunct="1">
              <a:defRPr/>
            </a:pPr>
            <a:endParaRPr lang="en-GB" altLang="it-IT" sz="1846" dirty="0" smtClean="0">
              <a:solidFill>
                <a:srgbClr val="000080"/>
              </a:solidFill>
              <a:latin typeface="Comic Sans MS" panose="030F0702030302020204" pitchFamily="66" charset="0"/>
            </a:endParaRPr>
          </a:p>
          <a:p>
            <a:pPr eaLnBrk="1" hangingPunct="1">
              <a:buFont typeface="Wingdings" panose="05000000000000000000" pitchFamily="2" charset="2"/>
              <a:buChar char="§"/>
              <a:defRPr/>
            </a:pPr>
            <a:r>
              <a:rPr lang="en-GB" altLang="it-IT" sz="1846" dirty="0" smtClean="0">
                <a:solidFill>
                  <a:srgbClr val="000080"/>
                </a:solidFill>
                <a:latin typeface="Comic Sans MS" panose="030F0702030302020204" pitchFamily="66" charset="0"/>
              </a:rPr>
              <a:t> </a:t>
            </a:r>
            <a:r>
              <a:rPr lang="en-GB" altLang="it-IT" sz="1846" dirty="0" err="1" smtClean="0">
                <a:solidFill>
                  <a:srgbClr val="000080"/>
                </a:solidFill>
                <a:latin typeface="Comic Sans MS" panose="030F0702030302020204" pitchFamily="66" charset="0"/>
              </a:rPr>
              <a:t>Zeolite</a:t>
            </a:r>
            <a:r>
              <a:rPr lang="en-GB" altLang="it-IT" sz="1846" dirty="0" smtClean="0">
                <a:solidFill>
                  <a:srgbClr val="000080"/>
                </a:solidFill>
                <a:latin typeface="Comic Sans MS" panose="030F0702030302020204" pitchFamily="66" charset="0"/>
              </a:rPr>
              <a:t> slurry concentrations (0.032; 0.07 and 0.1 wt.%) </a:t>
            </a:r>
          </a:p>
        </p:txBody>
      </p:sp>
      <p:sp>
        <p:nvSpPr>
          <p:cNvPr id="10244" name="Text Box 65"/>
          <p:cNvSpPr txBox="1">
            <a:spLocks noChangeArrowheads="1"/>
          </p:cNvSpPr>
          <p:nvPr/>
        </p:nvSpPr>
        <p:spPr bwMode="auto">
          <a:xfrm>
            <a:off x="122023" y="5157192"/>
            <a:ext cx="7016192" cy="1506085"/>
          </a:xfrm>
          <a:prstGeom prst="rect">
            <a:avLst/>
          </a:prstGeom>
          <a:solidFill>
            <a:schemeClr val="accent1">
              <a:alpha val="21000"/>
            </a:schemeClr>
          </a:solidFill>
          <a:ln w="57150" cmpd="thinThick">
            <a:solidFill>
              <a:schemeClr val="tx2"/>
            </a:solidFill>
            <a:miter lim="800000"/>
            <a:headEnd/>
            <a:tailEnd/>
          </a:ln>
        </p:spPr>
        <p:txBody>
          <a:bodyPr wrap="square" lIns="84992" tIns="42497" rIns="84992" bIns="42497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defRPr/>
            </a:pPr>
            <a:r>
              <a:rPr lang="en-GB" altLang="it-IT" sz="1846" b="1" dirty="0" smtClean="0">
                <a:solidFill>
                  <a:srgbClr val="FF0000"/>
                </a:solidFill>
                <a:latin typeface="Comic Sans MS" panose="030F0702030302020204" pitchFamily="66" charset="0"/>
              </a:rPr>
              <a:t>The prepared membranes were characterized by means of:</a:t>
            </a:r>
          </a:p>
          <a:p>
            <a:pPr eaLnBrk="1" hangingPunct="1">
              <a:defRPr/>
            </a:pPr>
            <a:endParaRPr lang="en-GB" altLang="it-IT" sz="1846" dirty="0" smtClean="0">
              <a:solidFill>
                <a:srgbClr val="000080"/>
              </a:solidFill>
              <a:latin typeface="Comic Sans MS" panose="030F0702030302020204" pitchFamily="66" charset="0"/>
            </a:endParaRPr>
          </a:p>
          <a:p>
            <a:pPr eaLnBrk="1" hangingPunct="1">
              <a:buFontTx/>
              <a:buChar char="•"/>
              <a:defRPr/>
            </a:pPr>
            <a:r>
              <a:rPr lang="en-GB" altLang="it-IT" sz="1846" dirty="0" smtClean="0">
                <a:solidFill>
                  <a:srgbClr val="000080"/>
                </a:solidFill>
                <a:latin typeface="Comic Sans MS" panose="030F0702030302020204" pitchFamily="66" charset="0"/>
              </a:rPr>
              <a:t> Single gas permeation tests</a:t>
            </a:r>
          </a:p>
          <a:p>
            <a:pPr eaLnBrk="1" hangingPunct="1">
              <a:defRPr/>
            </a:pPr>
            <a:endParaRPr lang="en-GB" altLang="it-IT" sz="1846" dirty="0" smtClean="0">
              <a:solidFill>
                <a:srgbClr val="000080"/>
              </a:solidFill>
              <a:latin typeface="Comic Sans MS" panose="030F0702030302020204" pitchFamily="66" charset="0"/>
            </a:endParaRPr>
          </a:p>
          <a:p>
            <a:pPr eaLnBrk="1" hangingPunct="1">
              <a:buFontTx/>
              <a:buChar char="•"/>
              <a:defRPr/>
            </a:pPr>
            <a:r>
              <a:rPr lang="en-GB" altLang="it-IT" sz="1846" dirty="0" smtClean="0">
                <a:solidFill>
                  <a:srgbClr val="000080"/>
                </a:solidFill>
                <a:latin typeface="Comic Sans MS" panose="030F0702030302020204" pitchFamily="66" charset="0"/>
              </a:rPr>
              <a:t> Vacuum membrane distillation</a:t>
            </a:r>
          </a:p>
        </p:txBody>
      </p:sp>
      <p:pic>
        <p:nvPicPr>
          <p:cNvPr id="5" name="Picture 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59159"/>
            <a:ext cx="2051050" cy="417513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843808" y="37082"/>
            <a:ext cx="259228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it-IT" altLang="it-IT" b="1" dirty="0" smtClean="0">
                <a:solidFill>
                  <a:srgbClr val="FF0000"/>
                </a:solidFill>
                <a:cs typeface="Times New Roman" pitchFamily="18" charset="0"/>
              </a:rPr>
              <a:t>IN THIS WORK</a:t>
            </a:r>
            <a:endParaRPr lang="it-IT" altLang="it-IT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2" name="Rettangolo 1"/>
          <p:cNvSpPr/>
          <p:nvPr/>
        </p:nvSpPr>
        <p:spPr>
          <a:xfrm>
            <a:off x="182044" y="1082247"/>
            <a:ext cx="6012160" cy="923330"/>
          </a:xfrm>
          <a:prstGeom prst="rect">
            <a:avLst/>
          </a:prstGeom>
          <a:ln>
            <a:solidFill>
              <a:srgbClr val="002060"/>
            </a:solidFill>
          </a:ln>
        </p:spPr>
        <p:txBody>
          <a:bodyPr wrap="square">
            <a:spAutoFit/>
          </a:bodyPr>
          <a:lstStyle/>
          <a:p>
            <a:pPr algn="just"/>
            <a:r>
              <a:rPr lang="en-US" sz="1800" b="1" dirty="0" smtClean="0">
                <a:solidFill>
                  <a:srgbClr val="002060"/>
                </a:solidFill>
              </a:rPr>
              <a:t>Tubular MFI </a:t>
            </a:r>
            <a:r>
              <a:rPr lang="en-US" sz="1800" b="1" dirty="0">
                <a:solidFill>
                  <a:srgbClr val="002060"/>
                </a:solidFill>
              </a:rPr>
              <a:t>(</a:t>
            </a:r>
            <a:r>
              <a:rPr lang="en-US" sz="1800" b="1" dirty="0" err="1">
                <a:solidFill>
                  <a:srgbClr val="002060"/>
                </a:solidFill>
              </a:rPr>
              <a:t>Silicalite</a:t>
            </a:r>
            <a:r>
              <a:rPr lang="en-US" sz="1800" b="1" dirty="0">
                <a:solidFill>
                  <a:srgbClr val="002060"/>
                </a:solidFill>
              </a:rPr>
              <a:t>) zeolite </a:t>
            </a:r>
            <a:r>
              <a:rPr lang="en-US" sz="1800" b="1" dirty="0" smtClean="0">
                <a:solidFill>
                  <a:srgbClr val="002060"/>
                </a:solidFill>
              </a:rPr>
              <a:t>membranes were prepared by </a:t>
            </a:r>
            <a:r>
              <a:rPr lang="en-US" sz="1800" b="1" dirty="0">
                <a:solidFill>
                  <a:srgbClr val="002060"/>
                </a:solidFill>
              </a:rPr>
              <a:t>secondary growth method </a:t>
            </a:r>
            <a:r>
              <a:rPr lang="en-US" sz="1800" b="1" dirty="0" smtClean="0">
                <a:solidFill>
                  <a:srgbClr val="002060"/>
                </a:solidFill>
              </a:rPr>
              <a:t>coupled with the </a:t>
            </a:r>
            <a:r>
              <a:rPr lang="en-US" sz="1800" b="1" dirty="0">
                <a:solidFill>
                  <a:srgbClr val="002060"/>
                </a:solidFill>
              </a:rPr>
              <a:t>cross-flow seeding procedure</a:t>
            </a:r>
          </a:p>
        </p:txBody>
      </p:sp>
      <p:graphicFrame>
        <p:nvGraphicFramePr>
          <p:cNvPr id="12" name="Group 7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5571639"/>
              </p:ext>
            </p:extLst>
          </p:nvPr>
        </p:nvGraphicFramePr>
        <p:xfrm>
          <a:off x="6444208" y="909203"/>
          <a:ext cx="2449513" cy="1271819"/>
        </p:xfrm>
        <a:graphic>
          <a:graphicData uri="http://schemas.openxmlformats.org/drawingml/2006/table">
            <a:tbl>
              <a:tblPr/>
              <a:tblGrid>
                <a:gridCol w="991320"/>
                <a:gridCol w="1458193"/>
              </a:tblGrid>
              <a:tr h="417107"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4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4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2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w Cen MT" panose="020B0602020104020603" pitchFamily="34" charset="0"/>
                        </a:rPr>
                        <a:t>MFI Zeolite </a:t>
                      </a:r>
                    </a:p>
                  </a:txBody>
                  <a:tcPr marL="92075" marR="92075" marT="46038" marB="46038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15719"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4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4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GB" altLang="it-IT" sz="16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w Cen MT" panose="020B0602020104020603" pitchFamily="34" charset="0"/>
                        </a:rPr>
                        <a:t>Silicalite</a:t>
                      </a:r>
                      <a:endParaRPr kumimoji="0" lang="it-IT" altLang="it-IT" sz="16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Tw Cen MT" panose="020B0602020104020603" pitchFamily="34" charset="0"/>
                      </a:endParaRPr>
                    </a:p>
                  </a:txBody>
                  <a:tcPr marL="92075" marR="92075" marT="46038" marB="46038"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spcBef>
                          <a:spcPct val="20000"/>
                        </a:spcBef>
                        <a:defRPr sz="24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457200" algn="l" defTabSz="914400" rtl="0" eaLnBrk="1" latinLnBrk="0" hangingPunct="1">
                        <a:spcBef>
                          <a:spcPct val="20000"/>
                        </a:spcBef>
                        <a:defRPr sz="20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914400" algn="l" defTabSz="914400" rtl="0" eaLnBrk="1" latinLnBrk="0" hangingPunct="1">
                        <a:spcBef>
                          <a:spcPct val="20000"/>
                        </a:spcBef>
                        <a:defRPr sz="18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371600" algn="l" defTabSz="914400" rtl="0" eaLnBrk="1" latinLnBrk="0" hangingPunct="1">
                        <a:spcBef>
                          <a:spcPct val="20000"/>
                        </a:spcBef>
                        <a:defRPr sz="14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1828800" algn="l" defTabSz="914400" rtl="0" eaLnBrk="1" latinLnBrk="0" hangingPunct="1">
                        <a:spcBef>
                          <a:spcPct val="20000"/>
                        </a:spcBef>
                        <a:defRPr sz="14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2860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7432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2004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657600" algn="l" defTabSz="914400" rtl="0" eaLnBrk="0" fontAlgn="base" latinLnBrk="0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defRPr sz="1400" kern="1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w Cen MT" panose="020B0602020104020603" pitchFamily="34" charset="0"/>
                          <a:cs typeface="Times New Roman" panose="02020603050405020304" pitchFamily="18" charset="0"/>
                        </a:rPr>
                        <a:t>Hydrophobic</a:t>
                      </a:r>
                      <a:r>
                        <a:rPr kumimoji="0" lang="it-IT" alt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w Cen MT" panose="020B0602020104020603" pitchFamily="34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kumimoji="0" lang="it-IT" altLang="it-IT" sz="14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w Cen MT" panose="020B0602020104020603" pitchFamily="34" charset="0"/>
                          <a:cs typeface="Times New Roman" panose="02020603050405020304" pitchFamily="18" charset="0"/>
                        </a:rPr>
                        <a:t>aluminum</a:t>
                      </a:r>
                      <a:r>
                        <a:rPr kumimoji="0" lang="it-IT" altLang="it-IT" sz="14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w Cen MT" panose="020B0602020104020603" pitchFamily="34" charset="0"/>
                          <a:cs typeface="Times New Roman" panose="02020603050405020304" pitchFamily="18" charset="0"/>
                        </a:rPr>
                        <a:t> free)</a:t>
                      </a:r>
                    </a:p>
                  </a:txBody>
                  <a:tcPr marL="92075" marR="92075" marT="46038" marB="46038"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  <a:tr h="20442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6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w Cen MT" panose="020B0602020104020603" pitchFamily="34" charset="0"/>
                        </a:rPr>
                        <a:t>ZSM5</a:t>
                      </a:r>
                    </a:p>
                  </a:txBody>
                  <a:tcPr marL="92075" marR="92075" marT="46038" marB="46038"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altLang="it-IT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w Cen MT" panose="020B0602020104020603" pitchFamily="34" charset="0"/>
                          <a:ea typeface="+mn-ea"/>
                          <a:cs typeface="Times New Roman" panose="02020603050405020304" pitchFamily="18" charset="0"/>
                        </a:rPr>
                        <a:t>Hydrophilic</a:t>
                      </a:r>
                      <a:r>
                        <a:rPr kumimoji="0" lang="it-IT" altLang="it-IT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Tw Cen MT" panose="020B0602020104020603" pitchFamily="34" charset="0"/>
                          <a:ea typeface="+mn-ea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2075" marR="92075" marT="46038" marB="46038" anchor="ctr" horzOverflow="overflow">
                    <a:lnL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10055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9925" y="0"/>
            <a:ext cx="2124075" cy="433388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3"/>
          <p:cNvSpPr txBox="1">
            <a:spLocks noChangeArrowheads="1"/>
          </p:cNvSpPr>
          <p:nvPr/>
        </p:nvSpPr>
        <p:spPr bwMode="auto">
          <a:xfrm>
            <a:off x="21187" y="435664"/>
            <a:ext cx="8856663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  <a:buFontTx/>
              <a:buChar char="•"/>
              <a:tabLst>
                <a:tab pos="4210050" algn="l"/>
              </a:tabLst>
              <a:defRPr/>
            </a:pPr>
            <a:endParaRPr lang="en-GB" sz="1600" kern="0" dirty="0" smtClean="0">
              <a:solidFill>
                <a:srgbClr val="000066"/>
              </a:solidFill>
              <a:latin typeface="Verdana" pitchFamily="34" charset="0"/>
            </a:endParaRPr>
          </a:p>
          <a:p>
            <a:pPr marL="342900" indent="-342900">
              <a:spcBef>
                <a:spcPct val="20000"/>
              </a:spcBef>
              <a:buFont typeface="Arial" pitchFamily="34" charset="0"/>
              <a:buChar char="•"/>
              <a:tabLst>
                <a:tab pos="4210050" algn="l"/>
              </a:tabLst>
              <a:defRPr/>
            </a:pPr>
            <a:r>
              <a:rPr lang="en-GB" sz="1600" kern="0" dirty="0" err="1" smtClean="0">
                <a:solidFill>
                  <a:srgbClr val="000066"/>
                </a:solidFill>
                <a:latin typeface="Verdana" pitchFamily="34" charset="0"/>
              </a:rPr>
              <a:t>Aluminosilicate</a:t>
            </a:r>
            <a:r>
              <a:rPr lang="en-GB" sz="1600" kern="0" dirty="0" smtClean="0">
                <a:solidFill>
                  <a:srgbClr val="000066"/>
                </a:solidFill>
                <a:latin typeface="Verdana" pitchFamily="34" charset="0"/>
              </a:rPr>
              <a:t> </a:t>
            </a:r>
            <a:r>
              <a:rPr lang="en-GB" sz="1600" kern="0" dirty="0">
                <a:solidFill>
                  <a:srgbClr val="000066"/>
                </a:solidFill>
                <a:latin typeface="Verdana" pitchFamily="34" charset="0"/>
              </a:rPr>
              <a:t>mineral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tabLst>
                <a:tab pos="4210050" algn="l"/>
              </a:tabLst>
              <a:defRPr/>
            </a:pPr>
            <a:r>
              <a:rPr lang="en-GB" sz="1600" kern="0" dirty="0">
                <a:solidFill>
                  <a:srgbClr val="000066"/>
                </a:solidFill>
                <a:latin typeface="Verdana" pitchFamily="34" charset="0"/>
              </a:rPr>
              <a:t>Stable at high temperatures (several hundred </a:t>
            </a:r>
            <a:r>
              <a:rPr lang="en-US" sz="1600" kern="0" dirty="0">
                <a:solidFill>
                  <a:srgbClr val="000066"/>
                </a:solidFill>
                <a:latin typeface="Verdana" pitchFamily="34" charset="0"/>
                <a:cs typeface="Arial" charset="0"/>
              </a:rPr>
              <a:t>°C)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tabLst>
                <a:tab pos="4210050" algn="l"/>
              </a:tabLst>
              <a:defRPr/>
            </a:pPr>
            <a:r>
              <a:rPr lang="en-GB" sz="1600" kern="0" dirty="0">
                <a:solidFill>
                  <a:srgbClr val="000066"/>
                </a:solidFill>
                <a:latin typeface="Verdana" pitchFamily="34" charset="0"/>
              </a:rPr>
              <a:t>Well defined pore size (0.3-1.3 nm)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tabLst>
                <a:tab pos="4210050" algn="l"/>
              </a:tabLst>
              <a:defRPr/>
            </a:pPr>
            <a:r>
              <a:rPr lang="en-GB" sz="1600" kern="0" dirty="0">
                <a:solidFill>
                  <a:srgbClr val="000066"/>
                </a:solidFill>
                <a:latin typeface="Verdana" pitchFamily="34" charset="0"/>
              </a:rPr>
              <a:t>Over 176 different </a:t>
            </a:r>
            <a:r>
              <a:rPr lang="en-GB" sz="1600" kern="0" dirty="0" err="1">
                <a:solidFill>
                  <a:srgbClr val="000066"/>
                </a:solidFill>
                <a:latin typeface="Verdana" pitchFamily="34" charset="0"/>
              </a:rPr>
              <a:t>zeolites</a:t>
            </a:r>
            <a:r>
              <a:rPr lang="en-GB" sz="1600" kern="0" dirty="0">
                <a:solidFill>
                  <a:srgbClr val="000066"/>
                </a:solidFill>
                <a:latin typeface="Verdana" pitchFamily="34" charset="0"/>
              </a:rPr>
              <a:t> are known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tabLst>
                <a:tab pos="4210050" algn="l"/>
              </a:tabLst>
              <a:defRPr/>
            </a:pPr>
            <a:r>
              <a:rPr lang="en-GB" sz="1600" kern="0" dirty="0">
                <a:solidFill>
                  <a:srgbClr val="000066"/>
                </a:solidFill>
                <a:latin typeface="Verdana" pitchFamily="34" charset="0"/>
              </a:rPr>
              <a:t>Occur in nature as minerals and can also be prepared synthetically</a:t>
            </a:r>
          </a:p>
          <a:p>
            <a:pPr marL="342900" indent="-342900">
              <a:spcBef>
                <a:spcPct val="20000"/>
              </a:spcBef>
              <a:buFontTx/>
              <a:buChar char="•"/>
              <a:tabLst>
                <a:tab pos="4210050" algn="l"/>
              </a:tabLst>
              <a:defRPr/>
            </a:pPr>
            <a:r>
              <a:rPr lang="en-GB" sz="1600" kern="0" dirty="0">
                <a:solidFill>
                  <a:srgbClr val="000066"/>
                </a:solidFill>
                <a:latin typeface="Verdana" pitchFamily="34" charset="0"/>
              </a:rPr>
              <a:t>Good adsorbents, ion-exchangers and </a:t>
            </a:r>
            <a:r>
              <a:rPr lang="en-GB" sz="1600" kern="0" dirty="0" smtClean="0">
                <a:solidFill>
                  <a:srgbClr val="000066"/>
                </a:solidFill>
                <a:latin typeface="Verdana" pitchFamily="34" charset="0"/>
              </a:rPr>
              <a:t>catalysts</a:t>
            </a:r>
            <a:endParaRPr lang="en-GB" sz="1600" kern="0" dirty="0">
              <a:solidFill>
                <a:srgbClr val="000066"/>
              </a:solidFill>
              <a:latin typeface="Verdana" pitchFamily="34" charset="0"/>
            </a:endParaRPr>
          </a:p>
        </p:txBody>
      </p:sp>
      <p:sp>
        <p:nvSpPr>
          <p:cNvPr id="9" name="CasellaDiTesto 43"/>
          <p:cNvSpPr txBox="1">
            <a:spLocks noChangeArrowheads="1"/>
          </p:cNvSpPr>
          <p:nvPr/>
        </p:nvSpPr>
        <p:spPr bwMode="auto">
          <a:xfrm>
            <a:off x="1143000" y="0"/>
            <a:ext cx="42862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it-IT" altLang="it-IT" sz="2400" dirty="0">
                <a:solidFill>
                  <a:srgbClr val="FF3300"/>
                </a:solidFill>
              </a:rPr>
              <a:t>Zeolite </a:t>
            </a:r>
            <a:r>
              <a:rPr lang="it-IT" altLang="it-IT" sz="2400" dirty="0" err="1">
                <a:solidFill>
                  <a:srgbClr val="FF3300"/>
                </a:solidFill>
              </a:rPr>
              <a:t>is</a:t>
            </a:r>
            <a:r>
              <a:rPr lang="it-IT" altLang="it-IT" sz="2400" dirty="0">
                <a:solidFill>
                  <a:srgbClr val="FF3300"/>
                </a:solidFill>
              </a:rPr>
              <a:t>………….</a:t>
            </a:r>
          </a:p>
        </p:txBody>
      </p:sp>
      <p:sp>
        <p:nvSpPr>
          <p:cNvPr id="10" name="Rectangle 2"/>
          <p:cNvSpPr>
            <a:spLocks noGrp="1" noChangeArrowheads="1"/>
          </p:cNvSpPr>
          <p:nvPr>
            <p:ph type="title"/>
          </p:nvPr>
        </p:nvSpPr>
        <p:spPr>
          <a:xfrm>
            <a:off x="571500" y="3163197"/>
            <a:ext cx="7500938" cy="431800"/>
          </a:xfrm>
        </p:spPr>
        <p:txBody>
          <a:bodyPr/>
          <a:lstStyle/>
          <a:p>
            <a:r>
              <a:rPr lang="en-GB" altLang="it-IT" sz="1800" smtClean="0">
                <a:solidFill>
                  <a:srgbClr val="000066"/>
                </a:solidFill>
              </a:rPr>
              <a:t>Major current applications for zeolites in the form of powders or pellets</a:t>
            </a:r>
          </a:p>
        </p:txBody>
      </p:sp>
      <p:grpSp>
        <p:nvGrpSpPr>
          <p:cNvPr id="11" name="Group 6"/>
          <p:cNvGrpSpPr>
            <a:grpSpLocks/>
          </p:cNvGrpSpPr>
          <p:nvPr/>
        </p:nvGrpSpPr>
        <p:grpSpPr bwMode="auto">
          <a:xfrm>
            <a:off x="857250" y="3877572"/>
            <a:ext cx="7215188" cy="1758950"/>
            <a:chOff x="144" y="2024"/>
            <a:chExt cx="5492" cy="1700"/>
          </a:xfrm>
        </p:grpSpPr>
        <p:pic>
          <p:nvPicPr>
            <p:cNvPr id="12" name="Picture 7" descr="molekylsikt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44" y="2024"/>
              <a:ext cx="1700" cy="1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graphicFrame>
          <p:nvGraphicFramePr>
            <p:cNvPr id="13" name="Object 42"/>
            <p:cNvGraphicFramePr>
              <a:graphicFrameLocks noChangeAspect="1"/>
            </p:cNvGraphicFramePr>
            <p:nvPr/>
          </p:nvGraphicFramePr>
          <p:xfrm>
            <a:off x="2064" y="2024"/>
            <a:ext cx="1700" cy="17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616" name="Photo Editor-foto" r:id="rId5" imgW="6190476" imgH="6190476" progId="MSPhotoEd.3">
                    <p:embed/>
                  </p:oleObj>
                </mc:Choice>
                <mc:Fallback>
                  <p:oleObj name="Photo Editor-foto" r:id="rId5" imgW="6190476" imgH="6190476" progId="MSPhotoEd.3">
                    <p:embed/>
                    <p:pic>
                      <p:nvPicPr>
                        <p:cNvPr id="0" name="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064" y="2024"/>
                          <a:ext cx="1700" cy="1700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dist="35921" dir="2700000" algn="ctr" rotWithShape="0">
                                  <a:schemeClr val="bg2"/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14" name="Picture 9" descr="extrudat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36" y="2024"/>
              <a:ext cx="1700" cy="17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5" name="Rectangle 14"/>
          <p:cNvSpPr>
            <a:spLocks noChangeArrowheads="1"/>
          </p:cNvSpPr>
          <p:nvPr/>
        </p:nvSpPr>
        <p:spPr bwMode="auto">
          <a:xfrm>
            <a:off x="3419475" y="3590235"/>
            <a:ext cx="1928813" cy="2873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buFontTx/>
              <a:buNone/>
            </a:pPr>
            <a:r>
              <a:rPr lang="en-GB" altLang="it-IT" sz="1600" b="1">
                <a:solidFill>
                  <a:srgbClr val="000066"/>
                </a:solidFill>
              </a:rPr>
              <a:t>Detergent powder</a:t>
            </a:r>
          </a:p>
        </p:txBody>
      </p:sp>
      <p:sp>
        <p:nvSpPr>
          <p:cNvPr id="16" name="Rectangle 18"/>
          <p:cNvSpPr>
            <a:spLocks noChangeArrowheads="1"/>
          </p:cNvSpPr>
          <p:nvPr/>
        </p:nvSpPr>
        <p:spPr bwMode="auto">
          <a:xfrm>
            <a:off x="642938" y="5806385"/>
            <a:ext cx="2357437" cy="928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FontTx/>
              <a:buNone/>
            </a:pPr>
            <a:r>
              <a:rPr lang="en-US" altLang="it-IT" sz="1600">
                <a:solidFill>
                  <a:srgbClr val="000066"/>
                </a:solidFill>
              </a:rPr>
              <a:t>Zeolite beads (d= 4mm)</a:t>
            </a:r>
          </a:p>
          <a:p>
            <a:pPr algn="just" eaLnBrk="1" hangingPunct="1">
              <a:buFontTx/>
              <a:buNone/>
            </a:pPr>
            <a:r>
              <a:rPr lang="en-US" altLang="it-IT" sz="1600">
                <a:solidFill>
                  <a:srgbClr val="000066"/>
                </a:solidFill>
              </a:rPr>
              <a:t>for drying of gas and</a:t>
            </a:r>
          </a:p>
          <a:p>
            <a:pPr algn="just" eaLnBrk="1" hangingPunct="1">
              <a:buFontTx/>
              <a:buNone/>
            </a:pPr>
            <a:r>
              <a:rPr lang="en-US" altLang="it-IT" sz="1600">
                <a:solidFill>
                  <a:srgbClr val="000066"/>
                </a:solidFill>
              </a:rPr>
              <a:t>liquids</a:t>
            </a:r>
          </a:p>
        </p:txBody>
      </p:sp>
      <p:sp>
        <p:nvSpPr>
          <p:cNvPr id="17" name="Rectangle 19"/>
          <p:cNvSpPr>
            <a:spLocks noChangeArrowheads="1"/>
          </p:cNvSpPr>
          <p:nvPr/>
        </p:nvSpPr>
        <p:spPr bwMode="auto">
          <a:xfrm>
            <a:off x="3336222" y="5663511"/>
            <a:ext cx="2357438" cy="100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FontTx/>
              <a:buNone/>
            </a:pPr>
            <a:r>
              <a:rPr lang="en-US" altLang="it-IT" sz="1600" dirty="0">
                <a:solidFill>
                  <a:srgbClr val="000066"/>
                </a:solidFill>
              </a:rPr>
              <a:t>Zeolite A crystals act as </a:t>
            </a:r>
          </a:p>
          <a:p>
            <a:pPr algn="just" eaLnBrk="1" hangingPunct="1">
              <a:buFontTx/>
              <a:buNone/>
            </a:pPr>
            <a:r>
              <a:rPr lang="en-US" altLang="it-IT" sz="1600" dirty="0">
                <a:solidFill>
                  <a:srgbClr val="000066"/>
                </a:solidFill>
              </a:rPr>
              <a:t>softeners (by ion-</a:t>
            </a:r>
          </a:p>
          <a:p>
            <a:pPr algn="just" eaLnBrk="1" hangingPunct="1">
              <a:buFontTx/>
              <a:buNone/>
            </a:pPr>
            <a:r>
              <a:rPr lang="en-US" altLang="it-IT" sz="1600" dirty="0">
                <a:solidFill>
                  <a:srgbClr val="000066"/>
                </a:solidFill>
              </a:rPr>
              <a:t>exchange) in detergent</a:t>
            </a:r>
          </a:p>
        </p:txBody>
      </p:sp>
      <p:sp>
        <p:nvSpPr>
          <p:cNvPr id="18" name="Rectangle 20"/>
          <p:cNvSpPr>
            <a:spLocks noChangeArrowheads="1"/>
          </p:cNvSpPr>
          <p:nvPr/>
        </p:nvSpPr>
        <p:spPr bwMode="auto">
          <a:xfrm>
            <a:off x="5715000" y="5663510"/>
            <a:ext cx="2428875" cy="1214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US" altLang="it-IT" sz="1600" dirty="0" smtClean="0">
                <a:solidFill>
                  <a:srgbClr val="000066"/>
                </a:solidFill>
              </a:rPr>
              <a:t> </a:t>
            </a:r>
            <a:r>
              <a:rPr lang="en-US" altLang="it-IT" sz="1600" dirty="0">
                <a:solidFill>
                  <a:srgbClr val="000066"/>
                </a:solidFill>
              </a:rPr>
              <a:t>Zeolites can be used for catalytic cracking </a:t>
            </a:r>
          </a:p>
        </p:txBody>
      </p:sp>
      <p:sp>
        <p:nvSpPr>
          <p:cNvPr id="19" name="Rectangle 14"/>
          <p:cNvSpPr>
            <a:spLocks noChangeArrowheads="1"/>
          </p:cNvSpPr>
          <p:nvPr/>
        </p:nvSpPr>
        <p:spPr bwMode="auto">
          <a:xfrm>
            <a:off x="1116013" y="3590235"/>
            <a:ext cx="15716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it-IT" sz="1600" b="1" dirty="0">
                <a:solidFill>
                  <a:srgbClr val="000066"/>
                </a:solidFill>
              </a:rPr>
              <a:t>Adsorbent</a:t>
            </a:r>
          </a:p>
        </p:txBody>
      </p:sp>
      <p:sp>
        <p:nvSpPr>
          <p:cNvPr id="20" name="Rectangle 14"/>
          <p:cNvSpPr>
            <a:spLocks noChangeArrowheads="1"/>
          </p:cNvSpPr>
          <p:nvPr/>
        </p:nvSpPr>
        <p:spPr bwMode="auto">
          <a:xfrm>
            <a:off x="6156325" y="3590235"/>
            <a:ext cx="1571625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buFontTx/>
              <a:buNone/>
            </a:pPr>
            <a:r>
              <a:rPr lang="en-GB" altLang="it-IT" sz="1600" b="1">
                <a:solidFill>
                  <a:srgbClr val="000066"/>
                </a:solidFill>
              </a:rPr>
              <a:t>Catalyst</a:t>
            </a:r>
          </a:p>
        </p:txBody>
      </p:sp>
    </p:spTree>
    <p:extLst>
      <p:ext uri="{BB962C8B-B14F-4D97-AF65-F5344CB8AC3E}">
        <p14:creationId xmlns:p14="http://schemas.microsoft.com/office/powerpoint/2010/main" val="10304688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699020" y="37873"/>
            <a:ext cx="3671887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b="1" dirty="0">
                <a:solidFill>
                  <a:srgbClr val="000099"/>
                </a:solidFill>
                <a:cs typeface="Times New Roman" panose="02020603050405020304" pitchFamily="18" charset="0"/>
              </a:rPr>
              <a:t>Zeolite </a:t>
            </a:r>
            <a:r>
              <a:rPr lang="it-IT" altLang="it-IT" b="1" dirty="0" err="1">
                <a:solidFill>
                  <a:srgbClr val="000099"/>
                </a:solidFill>
                <a:cs typeface="Times New Roman" panose="02020603050405020304" pitchFamily="18" charset="0"/>
              </a:rPr>
              <a:t>Membranes</a:t>
            </a:r>
            <a:endParaRPr lang="it-IT" altLang="it-IT" b="1" dirty="0">
              <a:solidFill>
                <a:srgbClr val="000099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Text Box 12"/>
          <p:cNvSpPr txBox="1">
            <a:spLocks noChangeArrowheads="1"/>
          </p:cNvSpPr>
          <p:nvPr/>
        </p:nvSpPr>
        <p:spPr bwMode="auto">
          <a:xfrm>
            <a:off x="2555875" y="981075"/>
            <a:ext cx="3240088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it-IT" altLang="it-IT" sz="1600">
                <a:solidFill>
                  <a:srgbClr val="000099"/>
                </a:solidFill>
                <a:cs typeface="Times New Roman" panose="02020603050405020304" pitchFamily="18" charset="0"/>
              </a:rPr>
              <a:t>Supported zeolite membranes</a:t>
            </a:r>
          </a:p>
        </p:txBody>
      </p:sp>
      <p:pic>
        <p:nvPicPr>
          <p:cNvPr id="9" name="Picture 13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9FFFF"/>
              </a:clrFrom>
              <a:clrTo>
                <a:srgbClr val="F9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675" y="2133600"/>
            <a:ext cx="25146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 useBgFill="1">
        <p:nvSpPr>
          <p:cNvPr id="10" name="Rectangle 14"/>
          <p:cNvSpPr>
            <a:spLocks noChangeArrowheads="1"/>
          </p:cNvSpPr>
          <p:nvPr/>
        </p:nvSpPr>
        <p:spPr bwMode="auto">
          <a:xfrm>
            <a:off x="2771775" y="4221163"/>
            <a:ext cx="3024188" cy="1511300"/>
          </a:xfrm>
          <a:prstGeom prst="rect">
            <a:avLst/>
          </a:prstGeom>
          <a:ln w="31750">
            <a:solidFill>
              <a:srgbClr val="FF0000"/>
            </a:solidFill>
            <a:prstDash val="dash"/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>
              <a:buFontTx/>
              <a:buChar char="•"/>
            </a:pPr>
            <a:r>
              <a:rPr lang="it-IT" altLang="it-IT" sz="1800">
                <a:solidFill>
                  <a:schemeClr val="tx1"/>
                </a:solidFill>
              </a:rPr>
              <a:t> </a:t>
            </a:r>
            <a:r>
              <a:rPr lang="it-IT" altLang="it-IT" sz="1800">
                <a:solidFill>
                  <a:srgbClr val="000066"/>
                </a:solidFill>
              </a:rPr>
              <a:t>High selectivitiy</a:t>
            </a:r>
          </a:p>
          <a:p>
            <a:pPr algn="just" eaLnBrk="1" hangingPunct="1">
              <a:buFontTx/>
              <a:buChar char="•"/>
            </a:pPr>
            <a:endParaRPr lang="it-IT" altLang="it-IT" sz="1800">
              <a:solidFill>
                <a:srgbClr val="000066"/>
              </a:solidFill>
            </a:endParaRPr>
          </a:p>
          <a:p>
            <a:pPr algn="just" eaLnBrk="1" hangingPunct="1">
              <a:buFontTx/>
              <a:buChar char="•"/>
            </a:pPr>
            <a:r>
              <a:rPr lang="it-IT" altLang="it-IT" sz="1800">
                <a:solidFill>
                  <a:srgbClr val="000066"/>
                </a:solidFill>
              </a:rPr>
              <a:t>High thermal and chemical </a:t>
            </a:r>
          </a:p>
          <a:p>
            <a:pPr algn="just" eaLnBrk="1" hangingPunct="1"/>
            <a:r>
              <a:rPr lang="it-IT" altLang="it-IT" sz="1800">
                <a:solidFill>
                  <a:srgbClr val="000066"/>
                </a:solidFill>
              </a:rPr>
              <a:t>stability</a:t>
            </a:r>
          </a:p>
          <a:p>
            <a:pPr algn="just" eaLnBrk="1" hangingPunct="1">
              <a:buFontTx/>
              <a:buChar char="•"/>
            </a:pPr>
            <a:endParaRPr lang="it-IT" altLang="it-IT" sz="1800">
              <a:solidFill>
                <a:srgbClr val="000066"/>
              </a:solidFill>
            </a:endParaRPr>
          </a:p>
        </p:txBody>
      </p:sp>
      <p:sp>
        <p:nvSpPr>
          <p:cNvPr id="11" name="Text Box 15"/>
          <p:cNvSpPr txBox="1">
            <a:spLocks noChangeArrowheads="1"/>
          </p:cNvSpPr>
          <p:nvPr/>
        </p:nvSpPr>
        <p:spPr bwMode="auto">
          <a:xfrm>
            <a:off x="7092950" y="908050"/>
            <a:ext cx="14398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it-IT" altLang="it-IT" sz="1600">
                <a:solidFill>
                  <a:srgbClr val="000099"/>
                </a:solidFill>
                <a:cs typeface="Times New Roman" panose="02020603050405020304" pitchFamily="18" charset="0"/>
              </a:rPr>
              <a:t>Applications </a:t>
            </a:r>
          </a:p>
        </p:txBody>
      </p:sp>
      <p:sp>
        <p:nvSpPr>
          <p:cNvPr id="12" name="Line 16"/>
          <p:cNvSpPr>
            <a:spLocks noChangeShapeType="1"/>
          </p:cNvSpPr>
          <p:nvPr/>
        </p:nvSpPr>
        <p:spPr bwMode="auto">
          <a:xfrm>
            <a:off x="1908175" y="2997200"/>
            <a:ext cx="719138" cy="0"/>
          </a:xfrm>
          <a:prstGeom prst="line">
            <a:avLst/>
          </a:prstGeom>
          <a:noFill/>
          <a:ln w="38100">
            <a:solidFill>
              <a:srgbClr val="000099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3" name="Line 17"/>
          <p:cNvSpPr>
            <a:spLocks noChangeShapeType="1"/>
          </p:cNvSpPr>
          <p:nvPr/>
        </p:nvSpPr>
        <p:spPr bwMode="auto">
          <a:xfrm>
            <a:off x="5724525" y="3141663"/>
            <a:ext cx="719138" cy="0"/>
          </a:xfrm>
          <a:prstGeom prst="line">
            <a:avLst/>
          </a:prstGeom>
          <a:noFill/>
          <a:ln w="38100">
            <a:pattFill prst="wdDnDiag">
              <a:fgClr>
                <a:srgbClr val="000099"/>
              </a:fgClr>
              <a:bgClr>
                <a:srgbClr val="FF3300"/>
              </a:bgClr>
            </a:patt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it-IT"/>
          </a:p>
        </p:txBody>
      </p:sp>
      <p:sp>
        <p:nvSpPr>
          <p:cNvPr id="14" name="Text Box 18"/>
          <p:cNvSpPr txBox="1">
            <a:spLocks noChangeArrowheads="1"/>
          </p:cNvSpPr>
          <p:nvPr/>
        </p:nvSpPr>
        <p:spPr bwMode="auto">
          <a:xfrm>
            <a:off x="6443663" y="1628775"/>
            <a:ext cx="24479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it-IT" sz="1600">
                <a:solidFill>
                  <a:srgbClr val="000099"/>
                </a:solidFill>
                <a:cs typeface="Times New Roman" panose="02020603050405020304" pitchFamily="18" charset="0"/>
              </a:rPr>
              <a:t>Separation membranes</a:t>
            </a:r>
          </a:p>
        </p:txBody>
      </p:sp>
      <p:sp>
        <p:nvSpPr>
          <p:cNvPr id="15" name="Text Box 19"/>
          <p:cNvSpPr txBox="1">
            <a:spLocks noChangeArrowheads="1"/>
          </p:cNvSpPr>
          <p:nvPr/>
        </p:nvSpPr>
        <p:spPr bwMode="auto">
          <a:xfrm>
            <a:off x="6443663" y="2349500"/>
            <a:ext cx="24479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altLang="it-IT" sz="1600">
                <a:solidFill>
                  <a:srgbClr val="000099"/>
                </a:solidFill>
                <a:cs typeface="Times New Roman" panose="02020603050405020304" pitchFamily="18" charset="0"/>
              </a:rPr>
              <a:t>Catalytic  membranes</a:t>
            </a:r>
          </a:p>
        </p:txBody>
      </p:sp>
      <p:sp>
        <p:nvSpPr>
          <p:cNvPr id="16" name="Text Box 20"/>
          <p:cNvSpPr txBox="1">
            <a:spLocks noChangeArrowheads="1"/>
          </p:cNvSpPr>
          <p:nvPr/>
        </p:nvSpPr>
        <p:spPr bwMode="auto">
          <a:xfrm>
            <a:off x="6372225" y="3284538"/>
            <a:ext cx="24479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sz="1600">
                <a:solidFill>
                  <a:srgbClr val="000099"/>
                </a:solidFill>
                <a:cs typeface="Times New Roman" panose="02020603050405020304" pitchFamily="18" charset="0"/>
              </a:rPr>
              <a:t>Chemical sensor</a:t>
            </a:r>
          </a:p>
        </p:txBody>
      </p:sp>
      <p:sp>
        <p:nvSpPr>
          <p:cNvPr id="17" name="Text Box 21"/>
          <p:cNvSpPr txBox="1">
            <a:spLocks noChangeArrowheads="1"/>
          </p:cNvSpPr>
          <p:nvPr/>
        </p:nvSpPr>
        <p:spPr bwMode="auto">
          <a:xfrm>
            <a:off x="6443663" y="4149725"/>
            <a:ext cx="24479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</a:pPr>
            <a:r>
              <a:rPr lang="en-US" altLang="it-IT" sz="1600">
                <a:solidFill>
                  <a:srgbClr val="000099"/>
                </a:solidFill>
                <a:cs typeface="Times New Roman" panose="02020603050405020304" pitchFamily="18" charset="0"/>
              </a:rPr>
              <a:t>Thermoelectric devices</a:t>
            </a:r>
          </a:p>
        </p:txBody>
      </p:sp>
      <p:pic>
        <p:nvPicPr>
          <p:cNvPr id="18" name="Immagine 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95566" y="37873"/>
            <a:ext cx="2048434" cy="414564"/>
          </a:xfrm>
          <a:prstGeom prst="rect">
            <a:avLst/>
          </a:prstGeom>
        </p:spPr>
      </p:pic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260470" y="949325"/>
            <a:ext cx="118745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it-IT" altLang="it-IT" sz="1600" dirty="0" err="1">
                <a:solidFill>
                  <a:srgbClr val="000099"/>
                </a:solidFill>
                <a:cs typeface="Times New Roman" panose="02020603050405020304" pitchFamily="18" charset="0"/>
              </a:rPr>
              <a:t>Zeolites</a:t>
            </a:r>
            <a:endParaRPr lang="it-IT" altLang="it-IT" sz="1600" dirty="0">
              <a:solidFill>
                <a:srgbClr val="000099"/>
              </a:solidFill>
              <a:cs typeface="Times New Roman" panose="02020603050405020304" pitchFamily="18" charset="0"/>
            </a:endParaRPr>
          </a:p>
        </p:txBody>
      </p:sp>
      <p:pic>
        <p:nvPicPr>
          <p:cNvPr id="20" name="Picture 6" descr="MFI_010s">
            <a:hlinkClick r:id="rId4"/>
          </p:cNvPr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00438"/>
            <a:ext cx="1943100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Text Box 7"/>
          <p:cNvSpPr txBox="1">
            <a:spLocks noChangeArrowheads="1"/>
          </p:cNvSpPr>
          <p:nvPr/>
        </p:nvSpPr>
        <p:spPr bwMode="auto">
          <a:xfrm>
            <a:off x="0" y="3068638"/>
            <a:ext cx="2195513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1400">
                <a:solidFill>
                  <a:schemeClr val="tx1"/>
                </a:solidFill>
              </a:rPr>
              <a:t>MFI, d</a:t>
            </a:r>
            <a:r>
              <a:rPr lang="it-IT" altLang="it-IT" sz="1400" baseline="-25000">
                <a:solidFill>
                  <a:schemeClr val="tx1"/>
                </a:solidFill>
              </a:rPr>
              <a:t>pore</a:t>
            </a:r>
            <a:r>
              <a:rPr lang="it-IT" altLang="it-IT" sz="1400">
                <a:solidFill>
                  <a:schemeClr val="tx1"/>
                </a:solidFill>
              </a:rPr>
              <a:t>=5.4× 5.6 </a:t>
            </a:r>
            <a:r>
              <a:rPr lang="en-GB" altLang="it-IT" sz="1400">
                <a:solidFill>
                  <a:schemeClr val="tx1"/>
                </a:solidFill>
              </a:rPr>
              <a:t>Å</a:t>
            </a:r>
            <a:endParaRPr lang="it-IT" altLang="it-IT" sz="1400">
              <a:solidFill>
                <a:schemeClr val="tx1"/>
              </a:solidFill>
            </a:endParaRPr>
          </a:p>
        </p:txBody>
      </p:sp>
      <p:pic>
        <p:nvPicPr>
          <p:cNvPr id="22" name="Picture 8" descr="LTA_sod_100s">
            <a:hlinkClick r:id="rId6"/>
          </p:cNvPr>
          <p:cNvPicPr>
            <a:picLocks noChangeAspect="1" noChangeArrowheads="1"/>
          </p:cNvPicPr>
          <p:nvPr/>
        </p:nvPicPr>
        <p:blipFill>
          <a:blip r:embed="rId7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1700213"/>
            <a:ext cx="1352550" cy="12763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9" descr="FAU_111s">
            <a:hlinkClick r:id="rId8"/>
          </p:cNvPr>
          <p:cNvPicPr>
            <a:picLocks noChangeAspect="1" noChangeArrowheads="1"/>
          </p:cNvPicPr>
          <p:nvPr/>
        </p:nvPicPr>
        <p:blipFill>
          <a:blip r:embed="rId9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50" y="5373688"/>
            <a:ext cx="1352550" cy="1352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 Box 10"/>
          <p:cNvSpPr txBox="1">
            <a:spLocks noChangeArrowheads="1"/>
          </p:cNvSpPr>
          <p:nvPr/>
        </p:nvSpPr>
        <p:spPr bwMode="auto">
          <a:xfrm>
            <a:off x="0" y="5013325"/>
            <a:ext cx="1800225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1400">
                <a:solidFill>
                  <a:schemeClr val="tx1"/>
                </a:solidFill>
              </a:rPr>
              <a:t>FAU, dpore= 7.4 </a:t>
            </a:r>
            <a:r>
              <a:rPr lang="en-GB" altLang="it-IT" sz="1400">
                <a:solidFill>
                  <a:schemeClr val="tx1"/>
                </a:solidFill>
              </a:rPr>
              <a:t>Å</a:t>
            </a:r>
            <a:endParaRPr lang="it-IT" altLang="it-IT" sz="1400">
              <a:solidFill>
                <a:schemeClr val="tx1"/>
              </a:solidFill>
            </a:endParaRPr>
          </a:p>
        </p:txBody>
      </p:sp>
      <p:sp>
        <p:nvSpPr>
          <p:cNvPr id="25" name="Text Box 11"/>
          <p:cNvSpPr txBox="1">
            <a:spLocks noChangeArrowheads="1"/>
          </p:cNvSpPr>
          <p:nvPr/>
        </p:nvSpPr>
        <p:spPr bwMode="auto">
          <a:xfrm>
            <a:off x="0" y="1412875"/>
            <a:ext cx="1979613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it-IT" altLang="it-IT" sz="1600">
                <a:solidFill>
                  <a:schemeClr val="tx1"/>
                </a:solidFill>
              </a:rPr>
              <a:t>LTA, d</a:t>
            </a:r>
            <a:r>
              <a:rPr lang="it-IT" altLang="it-IT" sz="1600" baseline="-25000">
                <a:solidFill>
                  <a:schemeClr val="tx1"/>
                </a:solidFill>
              </a:rPr>
              <a:t>pore</a:t>
            </a:r>
            <a:r>
              <a:rPr lang="it-IT" altLang="it-IT" sz="1600">
                <a:solidFill>
                  <a:schemeClr val="tx1"/>
                </a:solidFill>
              </a:rPr>
              <a:t>= </a:t>
            </a:r>
            <a:r>
              <a:rPr lang="it-IT" altLang="it-IT" sz="1400">
                <a:solidFill>
                  <a:schemeClr val="tx1"/>
                </a:solidFill>
              </a:rPr>
              <a:t>4.0 </a:t>
            </a:r>
            <a:r>
              <a:rPr lang="en-GB" altLang="it-IT" sz="1400">
                <a:solidFill>
                  <a:schemeClr val="tx1"/>
                </a:solidFill>
              </a:rPr>
              <a:t>Å</a:t>
            </a:r>
            <a:endParaRPr lang="it-IT" altLang="it-IT" sz="14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99110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188" y="3052523"/>
            <a:ext cx="3082925" cy="3857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 cap="sq" algn="ctr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</p:pic>
      <p:sp>
        <p:nvSpPr>
          <p:cNvPr id="5" name="Rectangle 54"/>
          <p:cNvSpPr>
            <a:spLocks noChangeArrowheads="1"/>
          </p:cNvSpPr>
          <p:nvPr/>
        </p:nvSpPr>
        <p:spPr bwMode="auto">
          <a:xfrm>
            <a:off x="0" y="9015"/>
            <a:ext cx="6948488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it-IT" altLang="it-IT" b="1">
                <a:solidFill>
                  <a:srgbClr val="000066"/>
                </a:solidFill>
              </a:rPr>
              <a:t> </a:t>
            </a:r>
            <a:r>
              <a:rPr lang="it-IT" altLang="it-IT" sz="2000" b="1">
                <a:solidFill>
                  <a:srgbClr val="000066"/>
                </a:solidFill>
              </a:rPr>
              <a:t>Zeolite Membranes-Hurdles of a Commercialization</a:t>
            </a:r>
            <a:endParaRPr lang="it-IT" altLang="it-IT" sz="2000">
              <a:solidFill>
                <a:srgbClr val="000066"/>
              </a:solidFill>
            </a:endParaRPr>
          </a:p>
        </p:txBody>
      </p:sp>
      <p:sp>
        <p:nvSpPr>
          <p:cNvPr id="6" name="Text Box 57"/>
          <p:cNvSpPr txBox="1">
            <a:spLocks noChangeArrowheads="1"/>
          </p:cNvSpPr>
          <p:nvPr/>
        </p:nvSpPr>
        <p:spPr bwMode="auto">
          <a:xfrm>
            <a:off x="214313" y="623648"/>
            <a:ext cx="8208962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it-IT" altLang="it-IT" sz="1800" b="1" i="1" dirty="0">
                <a:solidFill>
                  <a:srgbClr val="FF66CC"/>
                </a:solidFill>
              </a:rPr>
              <a:t> </a:t>
            </a:r>
            <a:r>
              <a:rPr lang="it-IT" altLang="it-IT" sz="1800" b="1" i="1" dirty="0" err="1">
                <a:solidFill>
                  <a:srgbClr val="FF0000"/>
                </a:solidFill>
              </a:rPr>
              <a:t>Reproducibility</a:t>
            </a:r>
            <a:r>
              <a:rPr lang="it-IT" altLang="it-IT" sz="1800" b="1" i="1" dirty="0">
                <a:solidFill>
                  <a:srgbClr val="FF0000"/>
                </a:solidFill>
              </a:rPr>
              <a:t> </a:t>
            </a:r>
            <a:r>
              <a:rPr lang="it-IT" altLang="it-IT" sz="1800" b="1" i="1" dirty="0" err="1">
                <a:solidFill>
                  <a:srgbClr val="FF0000"/>
                </a:solidFill>
              </a:rPr>
              <a:t>problems</a:t>
            </a:r>
            <a:r>
              <a:rPr lang="it-IT" altLang="it-IT" sz="1800" dirty="0">
                <a:solidFill>
                  <a:srgbClr val="FF0000"/>
                </a:solidFill>
              </a:rPr>
              <a:t> of the membrane </a:t>
            </a:r>
            <a:r>
              <a:rPr lang="it-IT" altLang="it-IT" sz="1800" dirty="0" err="1" smtClean="0">
                <a:solidFill>
                  <a:srgbClr val="FF0000"/>
                </a:solidFill>
              </a:rPr>
              <a:t>synthesis</a:t>
            </a:r>
            <a:endParaRPr lang="it-IT" altLang="it-IT" sz="1800" dirty="0">
              <a:solidFill>
                <a:srgbClr val="FF0000"/>
              </a:solidFill>
            </a:endParaRP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it-IT" altLang="it-IT" sz="1800" dirty="0">
                <a:solidFill>
                  <a:srgbClr val="FF0000"/>
                </a:solidFill>
              </a:rPr>
              <a:t> </a:t>
            </a:r>
            <a:r>
              <a:rPr lang="it-IT" altLang="it-IT" sz="1800" b="1" i="1" dirty="0">
                <a:solidFill>
                  <a:srgbClr val="FF0000"/>
                </a:solidFill>
              </a:rPr>
              <a:t>Inter-</a:t>
            </a:r>
            <a:r>
              <a:rPr lang="it-IT" altLang="it-IT" sz="1800" b="1" i="1" dirty="0" err="1">
                <a:solidFill>
                  <a:srgbClr val="FF0000"/>
                </a:solidFill>
              </a:rPr>
              <a:t>crystaline</a:t>
            </a:r>
            <a:r>
              <a:rPr lang="it-IT" altLang="it-IT" sz="1800" b="1" i="1" dirty="0">
                <a:solidFill>
                  <a:srgbClr val="FF0000"/>
                </a:solidFill>
              </a:rPr>
              <a:t> </a:t>
            </a:r>
            <a:r>
              <a:rPr lang="it-IT" altLang="it-IT" sz="1800" b="1" i="1" dirty="0" err="1">
                <a:solidFill>
                  <a:srgbClr val="FF0000"/>
                </a:solidFill>
              </a:rPr>
              <a:t>defects</a:t>
            </a:r>
            <a:r>
              <a:rPr lang="it-IT" altLang="it-IT" sz="1800" b="1" i="1" dirty="0">
                <a:solidFill>
                  <a:srgbClr val="FF0000"/>
                </a:solidFill>
              </a:rPr>
              <a:t> </a:t>
            </a:r>
          </a:p>
          <a:p>
            <a:pPr eaLnBrk="1" hangingPunct="1">
              <a:spcBef>
                <a:spcPct val="50000"/>
              </a:spcBef>
            </a:pPr>
            <a:endParaRPr lang="it-IT" altLang="it-IT" sz="1200" dirty="0">
              <a:solidFill>
                <a:srgbClr val="FF0000"/>
              </a:solidFill>
            </a:endParaRPr>
          </a:p>
          <a:p>
            <a:pPr eaLnBrk="1" hangingPunct="1">
              <a:buFontTx/>
              <a:buChar char="•"/>
            </a:pPr>
            <a:r>
              <a:rPr lang="it-IT" altLang="it-IT" sz="1800" dirty="0">
                <a:solidFill>
                  <a:srgbClr val="FF0000"/>
                </a:solidFill>
              </a:rPr>
              <a:t> </a:t>
            </a:r>
            <a:r>
              <a:rPr lang="it-IT" altLang="it-IT" sz="1800" b="1" dirty="0">
                <a:solidFill>
                  <a:srgbClr val="FF0000"/>
                </a:solidFill>
              </a:rPr>
              <a:t>Membrane </a:t>
            </a:r>
            <a:r>
              <a:rPr lang="it-IT" altLang="it-IT" sz="1800" b="1" dirty="0" err="1">
                <a:solidFill>
                  <a:srgbClr val="FF0000"/>
                </a:solidFill>
              </a:rPr>
              <a:t>cost</a:t>
            </a:r>
            <a:r>
              <a:rPr lang="it-IT" altLang="it-IT" sz="1800" b="1" dirty="0">
                <a:solidFill>
                  <a:srgbClr val="FF0000"/>
                </a:solidFill>
              </a:rPr>
              <a:t> (</a:t>
            </a:r>
            <a:r>
              <a:rPr lang="it-IT" altLang="it-IT" sz="1800" b="1" i="1" dirty="0">
                <a:solidFill>
                  <a:srgbClr val="FF0000"/>
                </a:solidFill>
              </a:rPr>
              <a:t>US $ 3000 per m</a:t>
            </a:r>
            <a:r>
              <a:rPr lang="it-IT" altLang="it-IT" sz="1800" b="1" i="1" baseline="30000" dirty="0">
                <a:solidFill>
                  <a:srgbClr val="FF0000"/>
                </a:solidFill>
              </a:rPr>
              <a:t>2</a:t>
            </a:r>
            <a:r>
              <a:rPr lang="it-IT" altLang="it-IT" sz="1800" b="1" i="1" dirty="0">
                <a:solidFill>
                  <a:srgbClr val="FF0000"/>
                </a:solidFill>
              </a:rPr>
              <a:t> </a:t>
            </a:r>
            <a:r>
              <a:rPr lang="it-IT" altLang="it-IT" sz="1800" b="1" i="1" dirty="0" err="1">
                <a:solidFill>
                  <a:srgbClr val="FF0000"/>
                </a:solidFill>
              </a:rPr>
              <a:t>installed</a:t>
            </a:r>
            <a:r>
              <a:rPr lang="it-IT" altLang="it-IT" sz="1800" b="1" i="1" dirty="0">
                <a:solidFill>
                  <a:srgbClr val="FF0000"/>
                </a:solidFill>
              </a:rPr>
              <a:t> membrane area !!!!!!!)</a:t>
            </a:r>
          </a:p>
        </p:txBody>
      </p:sp>
      <p:sp>
        <p:nvSpPr>
          <p:cNvPr id="7" name="Rectangle 2"/>
          <p:cNvSpPr txBox="1">
            <a:spLocks noChangeArrowheads="1"/>
          </p:cNvSpPr>
          <p:nvPr/>
        </p:nvSpPr>
        <p:spPr bwMode="auto">
          <a:xfrm>
            <a:off x="0" y="2214563"/>
            <a:ext cx="3786188" cy="857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 algn="just" eaLnBrk="0" hangingPunct="0">
              <a:spcBef>
                <a:spcPct val="20000"/>
              </a:spcBef>
              <a:defRPr/>
            </a:pPr>
            <a:r>
              <a:rPr lang="en-US" sz="1600" kern="0" dirty="0">
                <a:solidFill>
                  <a:schemeClr val="tx1"/>
                </a:solidFill>
                <a:latin typeface="+mn-lt"/>
              </a:rPr>
              <a:t>	First large scale </a:t>
            </a:r>
            <a:r>
              <a:rPr lang="en-US" sz="1600" kern="0" dirty="0" err="1">
                <a:solidFill>
                  <a:schemeClr val="tx1"/>
                </a:solidFill>
                <a:latin typeface="+mn-lt"/>
              </a:rPr>
              <a:t>pervaporation</a:t>
            </a:r>
            <a:r>
              <a:rPr lang="en-US" sz="1600" kern="0" dirty="0">
                <a:solidFill>
                  <a:schemeClr val="tx1"/>
                </a:solidFill>
                <a:latin typeface="+mn-lt"/>
              </a:rPr>
              <a:t> unit designed by Mitsui Engineering and Shipbuilding (MES) in 2001</a:t>
            </a:r>
          </a:p>
        </p:txBody>
      </p:sp>
      <p:pic>
        <p:nvPicPr>
          <p:cNvPr id="8" name="Picture 3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14750" y="3286125"/>
            <a:ext cx="5224463" cy="308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Rettangolo 8"/>
          <p:cNvSpPr/>
          <p:nvPr/>
        </p:nvSpPr>
        <p:spPr>
          <a:xfrm>
            <a:off x="4357688" y="2571750"/>
            <a:ext cx="3714750" cy="708025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endParaRPr lang="it-IT" dirty="0">
              <a:latin typeface="Arial" charset="0"/>
            </a:endParaRPr>
          </a:p>
          <a:p>
            <a:pPr algn="just">
              <a:defRPr/>
            </a:pPr>
            <a:r>
              <a:rPr lang="it-IT" sz="1600" kern="0" dirty="0" err="1">
                <a:solidFill>
                  <a:schemeClr val="tx1"/>
                </a:solidFill>
                <a:latin typeface="+mn-lt"/>
              </a:rPr>
              <a:t>Bio</a:t>
            </a:r>
            <a:r>
              <a:rPr lang="it-IT" sz="1600" kern="0" dirty="0">
                <a:solidFill>
                  <a:schemeClr val="tx1"/>
                </a:solidFill>
                <a:latin typeface="+mn-lt"/>
              </a:rPr>
              <a:t> </a:t>
            </a:r>
            <a:r>
              <a:rPr lang="it-IT" sz="1600" kern="0" dirty="0" err="1">
                <a:solidFill>
                  <a:schemeClr val="tx1"/>
                </a:solidFill>
                <a:latin typeface="+mn-lt"/>
              </a:rPr>
              <a:t>ethanol</a:t>
            </a:r>
            <a:r>
              <a:rPr lang="it-IT" sz="1600" kern="0" dirty="0">
                <a:solidFill>
                  <a:schemeClr val="tx1"/>
                </a:solidFill>
                <a:latin typeface="+mn-lt"/>
              </a:rPr>
              <a:t> </a:t>
            </a:r>
            <a:r>
              <a:rPr lang="it-IT" sz="1600" kern="0" dirty="0" err="1">
                <a:solidFill>
                  <a:schemeClr val="tx1"/>
                </a:solidFill>
                <a:latin typeface="+mn-lt"/>
              </a:rPr>
              <a:t>de-hydration</a:t>
            </a:r>
            <a:r>
              <a:rPr lang="it-IT" sz="1600" kern="0" dirty="0">
                <a:solidFill>
                  <a:schemeClr val="tx1"/>
                </a:solidFill>
                <a:latin typeface="+mn-lt"/>
              </a:rPr>
              <a:t> </a:t>
            </a:r>
            <a:r>
              <a:rPr lang="it-IT" sz="1600" kern="0" dirty="0" err="1">
                <a:solidFill>
                  <a:schemeClr val="tx1"/>
                </a:solidFill>
                <a:latin typeface="+mn-lt"/>
              </a:rPr>
              <a:t>plant</a:t>
            </a:r>
            <a:r>
              <a:rPr lang="it-IT" sz="1600" kern="0" dirty="0">
                <a:solidFill>
                  <a:schemeClr val="tx1"/>
                </a:solidFill>
                <a:latin typeface="+mn-lt"/>
              </a:rPr>
              <a:t> in  UK</a:t>
            </a:r>
          </a:p>
        </p:txBody>
      </p:sp>
      <p:pic>
        <p:nvPicPr>
          <p:cNvPr id="10" name="Picture 3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0"/>
            <a:ext cx="2051050" cy="417513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1854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988" y="981075"/>
            <a:ext cx="6311900" cy="3054350"/>
          </a:xfrm>
          <a:prstGeom prst="rect">
            <a:avLst/>
          </a:prstGeom>
          <a:noFill/>
          <a:ln w="19050" cap="sq" algn="ctr">
            <a:solidFill>
              <a:srgbClr val="000080"/>
            </a:solidFill>
            <a:miter lim="800000"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7"/>
          <p:cNvSpPr>
            <a:spLocks noChangeArrowheads="1"/>
          </p:cNvSpPr>
          <p:nvPr/>
        </p:nvSpPr>
        <p:spPr bwMode="auto">
          <a:xfrm>
            <a:off x="0" y="6308725"/>
            <a:ext cx="4643438" cy="63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9pPr>
          </a:lstStyle>
          <a:p>
            <a:r>
              <a:rPr lang="it-IT" altLang="it-IT" sz="1200">
                <a:solidFill>
                  <a:srgbClr val="000099"/>
                </a:solidFill>
              </a:rPr>
              <a:t>* Kita et al., 6th ICIM Montpellier 2000</a:t>
            </a:r>
          </a:p>
          <a:p>
            <a:pPr eaLnBrk="1" hangingPunct="1"/>
            <a:r>
              <a:rPr lang="it-IT" altLang="it-IT" sz="1200">
                <a:solidFill>
                  <a:srgbClr val="000099"/>
                </a:solidFill>
              </a:rPr>
              <a:t>** Noack et al., Chemie Ingenieur Technik (73), 2001, 958-967</a:t>
            </a:r>
            <a:endParaRPr lang="en-GB" altLang="it-IT" sz="1200">
              <a:solidFill>
                <a:srgbClr val="000099"/>
              </a:solidFill>
            </a:endParaRPr>
          </a:p>
          <a:p>
            <a:endParaRPr lang="sv-SE" altLang="it-IT" sz="1200">
              <a:solidFill>
                <a:srgbClr val="000099"/>
              </a:solidFill>
            </a:endParaRPr>
          </a:p>
        </p:txBody>
      </p:sp>
      <p:graphicFrame>
        <p:nvGraphicFramePr>
          <p:cNvPr id="6" name="Group 32"/>
          <p:cNvGraphicFramePr>
            <a:graphicFrameLocks noGrp="1"/>
          </p:cNvGraphicFramePr>
          <p:nvPr>
            <p:ph/>
          </p:nvPr>
        </p:nvGraphicFramePr>
        <p:xfrm>
          <a:off x="250825" y="4365625"/>
          <a:ext cx="4032250" cy="1978025"/>
        </p:xfrm>
        <a:graphic>
          <a:graphicData uri="http://schemas.openxmlformats.org/drawingml/2006/table">
            <a:tbl>
              <a:tblPr/>
              <a:tblGrid>
                <a:gridCol w="1553783"/>
                <a:gridCol w="1326396"/>
                <a:gridCol w="1152071"/>
              </a:tblGrid>
              <a:tr h="77086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Commercial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Membrane</a:t>
                      </a:r>
                    </a:p>
                  </a:txBody>
                  <a:tcPr marL="91436" marR="91436" marT="45726" marB="45726" horzOverflow="overflow">
                    <a:lnL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Symbol" pitchFamily="18" charset="2"/>
                        </a:rPr>
                        <a:t>a</a:t>
                      </a:r>
                      <a:r>
                        <a:rPr kumimoji="0" lang="it-IT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H2O/</a:t>
                      </a:r>
                      <a:r>
                        <a:rPr kumimoji="0" lang="it-IT" sz="1600" b="0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EtOH</a:t>
                      </a:r>
                      <a:endParaRPr kumimoji="0" lang="it-IT" sz="1600" b="0" i="0" u="none" strike="noStrike" cap="none" normalizeH="0" baseline="-2500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726" marB="45726" horzOverflow="overflow">
                    <a:lnL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Symbol" pitchFamily="18" charset="2"/>
                        </a:rPr>
                        <a:t>a</a:t>
                      </a:r>
                      <a:r>
                        <a:rPr kumimoji="0" lang="it-IT" sz="1600" b="0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H2/CO2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726" marB="45726" horzOverflow="overflow">
                    <a:lnL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627968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NaA</a:t>
                      </a: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 Mitsui *</a:t>
                      </a:r>
                    </a:p>
                  </a:txBody>
                  <a:tcPr marL="91436" marR="91436" marT="45726" marB="45726" horzOverflow="overflow">
                    <a:lnL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10.000</a:t>
                      </a:r>
                    </a:p>
                  </a:txBody>
                  <a:tcPr marL="91436" marR="91436" marT="45726" marB="45726" horzOverflow="overflow">
                    <a:lnL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6.0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it-IT" sz="1600" b="0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marL="91436" marR="91436" marT="45726" marB="45726" horzOverflow="overflow">
                    <a:lnL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79194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NaA</a:t>
                      </a: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 Inocermic**</a:t>
                      </a:r>
                    </a:p>
                  </a:txBody>
                  <a:tcPr marL="91436" marR="91436" marT="45726" marB="45726" horzOverflow="overflow">
                    <a:lnL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10.000</a:t>
                      </a:r>
                    </a:p>
                  </a:txBody>
                  <a:tcPr marL="91436" marR="91436" marT="45726" marB="45726" horzOverflow="overflow">
                    <a:lnL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5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6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5.6</a:t>
                      </a:r>
                    </a:p>
                  </a:txBody>
                  <a:tcPr marL="91436" marR="91436" marT="45726" marB="45726" horzOverflow="overflow">
                    <a:lnL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99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7" name="Rettangolo 10"/>
          <p:cNvSpPr>
            <a:spLocks noChangeArrowheads="1"/>
          </p:cNvSpPr>
          <p:nvPr/>
        </p:nvSpPr>
        <p:spPr bwMode="auto">
          <a:xfrm>
            <a:off x="4500563" y="4076700"/>
            <a:ext cx="29321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600">
                <a:solidFill>
                  <a:srgbClr val="000066"/>
                </a:solidFill>
              </a:rPr>
              <a:t>Knudsen behavior for H</a:t>
            </a:r>
            <a:r>
              <a:rPr lang="it-IT" altLang="it-IT" sz="1600" baseline="-25000">
                <a:solidFill>
                  <a:srgbClr val="000066"/>
                </a:solidFill>
              </a:rPr>
              <a:t>2</a:t>
            </a:r>
            <a:r>
              <a:rPr lang="it-IT" altLang="it-IT" sz="1600">
                <a:solidFill>
                  <a:srgbClr val="000066"/>
                </a:solidFill>
              </a:rPr>
              <a:t>/CO</a:t>
            </a:r>
            <a:r>
              <a:rPr lang="it-IT" altLang="it-IT" sz="1600" baseline="-25000">
                <a:solidFill>
                  <a:srgbClr val="000066"/>
                </a:solidFill>
              </a:rPr>
              <a:t>2</a:t>
            </a:r>
          </a:p>
          <a:p>
            <a:pPr eaLnBrk="1" hangingPunct="1"/>
            <a:endParaRPr lang="it-IT" altLang="it-IT" sz="1600">
              <a:solidFill>
                <a:srgbClr val="000066"/>
              </a:solidFill>
            </a:endParaRPr>
          </a:p>
        </p:txBody>
      </p:sp>
      <p:sp>
        <p:nvSpPr>
          <p:cNvPr id="8" name="Rettangolo 11"/>
          <p:cNvSpPr>
            <a:spLocks noChangeArrowheads="1"/>
          </p:cNvSpPr>
          <p:nvPr/>
        </p:nvSpPr>
        <p:spPr bwMode="auto">
          <a:xfrm>
            <a:off x="4357688" y="4484688"/>
            <a:ext cx="4786312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it-IT" altLang="it-IT" sz="1600" dirty="0">
                <a:solidFill>
                  <a:srgbClr val="000066"/>
                </a:solidFill>
              </a:rPr>
              <a:t>Industrial </a:t>
            </a:r>
            <a:r>
              <a:rPr lang="it-IT" altLang="it-IT" sz="1600" dirty="0" err="1">
                <a:solidFill>
                  <a:srgbClr val="000066"/>
                </a:solidFill>
              </a:rPr>
              <a:t>produced</a:t>
            </a:r>
            <a:r>
              <a:rPr lang="it-IT" altLang="it-IT" sz="1600" dirty="0">
                <a:solidFill>
                  <a:srgbClr val="000066"/>
                </a:solidFill>
              </a:rPr>
              <a:t> </a:t>
            </a:r>
            <a:r>
              <a:rPr lang="it-IT" altLang="it-IT" sz="1600" dirty="0" err="1">
                <a:solidFill>
                  <a:srgbClr val="000066"/>
                </a:solidFill>
              </a:rPr>
              <a:t>membranes</a:t>
            </a:r>
            <a:r>
              <a:rPr lang="it-IT" altLang="it-IT" sz="1600" dirty="0">
                <a:solidFill>
                  <a:srgbClr val="000066"/>
                </a:solidFill>
              </a:rPr>
              <a:t> </a:t>
            </a:r>
            <a:r>
              <a:rPr lang="it-IT" altLang="it-IT" sz="1600" dirty="0" err="1">
                <a:solidFill>
                  <a:srgbClr val="000066"/>
                </a:solidFill>
              </a:rPr>
              <a:t>containing</a:t>
            </a:r>
            <a:r>
              <a:rPr lang="it-IT" altLang="it-IT" sz="1600" dirty="0">
                <a:solidFill>
                  <a:srgbClr val="000066"/>
                </a:solidFill>
              </a:rPr>
              <a:t> </a:t>
            </a:r>
            <a:r>
              <a:rPr lang="it-IT" altLang="it-IT" sz="1600" dirty="0" err="1">
                <a:solidFill>
                  <a:srgbClr val="000066"/>
                </a:solidFill>
              </a:rPr>
              <a:t>larger</a:t>
            </a:r>
            <a:r>
              <a:rPr lang="it-IT" altLang="it-IT" sz="1600" dirty="0">
                <a:solidFill>
                  <a:srgbClr val="000066"/>
                </a:solidFill>
              </a:rPr>
              <a:t> inter </a:t>
            </a:r>
            <a:r>
              <a:rPr lang="it-IT" altLang="it-IT" sz="1600" dirty="0" err="1">
                <a:solidFill>
                  <a:srgbClr val="000066"/>
                </a:solidFill>
              </a:rPr>
              <a:t>crystalline</a:t>
            </a:r>
            <a:r>
              <a:rPr lang="it-IT" altLang="it-IT" sz="1600" dirty="0">
                <a:solidFill>
                  <a:srgbClr val="000066"/>
                </a:solidFill>
              </a:rPr>
              <a:t> </a:t>
            </a:r>
            <a:r>
              <a:rPr lang="it-IT" altLang="it-IT" sz="1600" dirty="0" err="1">
                <a:solidFill>
                  <a:srgbClr val="000066"/>
                </a:solidFill>
              </a:rPr>
              <a:t>pores</a:t>
            </a:r>
            <a:r>
              <a:rPr lang="it-IT" altLang="it-IT" sz="1600" dirty="0">
                <a:solidFill>
                  <a:srgbClr val="000066"/>
                </a:solidFill>
              </a:rPr>
              <a:t>**</a:t>
            </a:r>
          </a:p>
        </p:txBody>
      </p:sp>
      <p:sp>
        <p:nvSpPr>
          <p:cNvPr id="9" name="Rettangolo 13"/>
          <p:cNvSpPr>
            <a:spLocks noChangeArrowheads="1"/>
          </p:cNvSpPr>
          <p:nvPr/>
        </p:nvSpPr>
        <p:spPr bwMode="auto">
          <a:xfrm>
            <a:off x="4356100" y="5132388"/>
            <a:ext cx="4572000" cy="338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it-IT" sz="1600" dirty="0">
                <a:solidFill>
                  <a:srgbClr val="000066"/>
                </a:solidFill>
              </a:rPr>
              <a:t>These pores are non selective in gas separation</a:t>
            </a:r>
            <a:endParaRPr lang="it-IT" altLang="it-IT" sz="1600" dirty="0">
              <a:solidFill>
                <a:srgbClr val="000066"/>
              </a:solidFill>
            </a:endParaRPr>
          </a:p>
        </p:txBody>
      </p:sp>
      <p:sp>
        <p:nvSpPr>
          <p:cNvPr id="10" name="Rettangolo 14"/>
          <p:cNvSpPr>
            <a:spLocks noChangeArrowheads="1"/>
          </p:cNvSpPr>
          <p:nvPr/>
        </p:nvSpPr>
        <p:spPr bwMode="auto">
          <a:xfrm>
            <a:off x="4286250" y="5551488"/>
            <a:ext cx="4857750" cy="8302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9pPr>
          </a:lstStyle>
          <a:p>
            <a:pPr algn="just" eaLnBrk="1" hangingPunct="1"/>
            <a:r>
              <a:rPr lang="en-US" altLang="it-IT" sz="1600">
                <a:solidFill>
                  <a:srgbClr val="000066"/>
                </a:solidFill>
              </a:rPr>
              <a:t>In presence of water all pores - zeolite and inter crystalline- of hydrophilic NaA are filled with liquid water</a:t>
            </a:r>
            <a:endParaRPr lang="it-IT" altLang="it-IT" sz="1600">
              <a:solidFill>
                <a:srgbClr val="000066"/>
              </a:solidFill>
            </a:endParaRPr>
          </a:p>
        </p:txBody>
      </p:sp>
      <p:pic>
        <p:nvPicPr>
          <p:cNvPr id="11" name="Picture 3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950" y="0"/>
            <a:ext cx="2051050" cy="417513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Rectangle 51"/>
          <p:cNvSpPr>
            <a:spLocks noChangeArrowheads="1"/>
          </p:cNvSpPr>
          <p:nvPr/>
        </p:nvSpPr>
        <p:spPr bwMode="auto">
          <a:xfrm>
            <a:off x="1187624" y="79084"/>
            <a:ext cx="5688012" cy="76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3300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150000"/>
              </a:lnSpc>
            </a:pPr>
            <a:r>
              <a:rPr lang="en-GB" altLang="it-IT" sz="2000" dirty="0">
                <a:solidFill>
                  <a:srgbClr val="000099"/>
                </a:solidFill>
              </a:rPr>
              <a:t>Industrial  </a:t>
            </a:r>
            <a:r>
              <a:rPr lang="en-GB" altLang="it-IT" sz="2000" dirty="0" err="1">
                <a:solidFill>
                  <a:srgbClr val="000099"/>
                </a:solidFill>
              </a:rPr>
              <a:t>NaA</a:t>
            </a:r>
            <a:r>
              <a:rPr lang="en-GB" altLang="it-IT" sz="2000" dirty="0">
                <a:solidFill>
                  <a:srgbClr val="000099"/>
                </a:solidFill>
              </a:rPr>
              <a:t>-membranes </a:t>
            </a:r>
          </a:p>
          <a:p>
            <a:pPr algn="ctr" eaLnBrk="1" hangingPunct="1"/>
            <a:r>
              <a:rPr lang="en-US" altLang="it-IT" sz="2000" dirty="0">
                <a:solidFill>
                  <a:srgbClr val="000099"/>
                </a:solidFill>
              </a:rPr>
              <a:t>Separation of water/ethanol by </a:t>
            </a:r>
            <a:r>
              <a:rPr lang="en-US" altLang="it-IT" sz="2000" dirty="0" err="1">
                <a:solidFill>
                  <a:srgbClr val="000099"/>
                </a:solidFill>
              </a:rPr>
              <a:t>pervaporation</a:t>
            </a:r>
            <a:endParaRPr lang="it-IT" altLang="it-IT" sz="2000" dirty="0">
              <a:solidFill>
                <a:srgbClr val="00009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2957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Group 83"/>
          <p:cNvGrpSpPr>
            <a:grpSpLocks noChangeAspect="1"/>
          </p:cNvGrpSpPr>
          <p:nvPr/>
        </p:nvGrpSpPr>
        <p:grpSpPr bwMode="auto">
          <a:xfrm>
            <a:off x="240776" y="2182190"/>
            <a:ext cx="8644489" cy="4681538"/>
            <a:chOff x="-30" y="386"/>
            <a:chExt cx="4462" cy="2223"/>
          </a:xfrm>
        </p:grpSpPr>
        <p:sp useBgFill="1">
          <p:nvSpPr>
            <p:cNvPr id="10247" name="AutoShape 84"/>
            <p:cNvSpPr>
              <a:spLocks noChangeAspect="1" noChangeArrowheads="1" noTextEdit="1"/>
            </p:cNvSpPr>
            <p:nvPr/>
          </p:nvSpPr>
          <p:spPr bwMode="auto">
            <a:xfrm>
              <a:off x="-30" y="386"/>
              <a:ext cx="4462" cy="2223"/>
            </a:xfrm>
            <a:prstGeom prst="rect">
              <a:avLst/>
            </a:prstGeom>
            <a:ln w="28575">
              <a:solidFill>
                <a:schemeClr val="accent2"/>
              </a:solidFill>
              <a:prstDash val="dash"/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248" name="Rectangle 85"/>
            <p:cNvSpPr>
              <a:spLocks noChangeArrowheads="1"/>
            </p:cNvSpPr>
            <p:nvPr/>
          </p:nvSpPr>
          <p:spPr bwMode="auto">
            <a:xfrm>
              <a:off x="3899" y="1323"/>
              <a:ext cx="15" cy="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it-IT" altLang="it-IT" sz="9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it-IT" altLang="it-IT" sz="1800">
                <a:solidFill>
                  <a:schemeClr val="tx1"/>
                </a:solidFill>
              </a:endParaRPr>
            </a:p>
          </p:txBody>
        </p:sp>
        <p:sp>
          <p:nvSpPr>
            <p:cNvPr id="10249" name="Rectangle 86"/>
            <p:cNvSpPr>
              <a:spLocks noChangeArrowheads="1"/>
            </p:cNvSpPr>
            <p:nvPr/>
          </p:nvSpPr>
          <p:spPr bwMode="auto">
            <a:xfrm>
              <a:off x="3591" y="2085"/>
              <a:ext cx="14" cy="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it-IT" altLang="it-IT" sz="9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it-IT" altLang="it-IT" sz="1800">
                <a:solidFill>
                  <a:schemeClr val="tx1"/>
                </a:solidFill>
              </a:endParaRPr>
            </a:p>
          </p:txBody>
        </p:sp>
        <p:sp>
          <p:nvSpPr>
            <p:cNvPr id="10250" name="Rectangle 87"/>
            <p:cNvSpPr>
              <a:spLocks noChangeArrowheads="1"/>
            </p:cNvSpPr>
            <p:nvPr/>
          </p:nvSpPr>
          <p:spPr bwMode="auto">
            <a:xfrm>
              <a:off x="4417" y="2085"/>
              <a:ext cx="15" cy="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it-IT" altLang="it-IT" sz="9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it-IT" altLang="it-IT" sz="1800">
                <a:solidFill>
                  <a:schemeClr val="tx1"/>
                </a:solidFill>
              </a:endParaRPr>
            </a:p>
          </p:txBody>
        </p:sp>
        <p:sp>
          <p:nvSpPr>
            <p:cNvPr id="10251" name="Freeform 88"/>
            <p:cNvSpPr>
              <a:spLocks/>
            </p:cNvSpPr>
            <p:nvPr/>
          </p:nvSpPr>
          <p:spPr bwMode="auto">
            <a:xfrm>
              <a:off x="3401" y="1217"/>
              <a:ext cx="888" cy="153"/>
            </a:xfrm>
            <a:custGeom>
              <a:avLst/>
              <a:gdLst>
                <a:gd name="T0" fmla="*/ 0 w 1778"/>
                <a:gd name="T1" fmla="*/ 0 h 458"/>
                <a:gd name="T2" fmla="*/ 0 w 1778"/>
                <a:gd name="T3" fmla="*/ 0 h 458"/>
                <a:gd name="T4" fmla="*/ 0 w 1778"/>
                <a:gd name="T5" fmla="*/ 0 h 458"/>
                <a:gd name="T6" fmla="*/ 0 w 1778"/>
                <a:gd name="T7" fmla="*/ 0 h 458"/>
                <a:gd name="T8" fmla="*/ 0 w 1778"/>
                <a:gd name="T9" fmla="*/ 0 h 458"/>
                <a:gd name="T10" fmla="*/ 0 w 1778"/>
                <a:gd name="T11" fmla="*/ 0 h 458"/>
                <a:gd name="T12" fmla="*/ 0 w 1778"/>
                <a:gd name="T13" fmla="*/ 0 h 458"/>
                <a:gd name="T14" fmla="*/ 0 w 1778"/>
                <a:gd name="T15" fmla="*/ 0 h 458"/>
                <a:gd name="T16" fmla="*/ 0 w 1778"/>
                <a:gd name="T17" fmla="*/ 0 h 458"/>
                <a:gd name="T18" fmla="*/ 0 w 1778"/>
                <a:gd name="T19" fmla="*/ 0 h 458"/>
                <a:gd name="T20" fmla="*/ 0 w 1778"/>
                <a:gd name="T21" fmla="*/ 0 h 458"/>
                <a:gd name="T22" fmla="*/ 0 w 1778"/>
                <a:gd name="T23" fmla="*/ 0 h 458"/>
                <a:gd name="T24" fmla="*/ 0 w 1778"/>
                <a:gd name="T25" fmla="*/ 0 h 458"/>
                <a:gd name="T26" fmla="*/ 0 w 1778"/>
                <a:gd name="T27" fmla="*/ 0 h 458"/>
                <a:gd name="T28" fmla="*/ 0 w 1778"/>
                <a:gd name="T29" fmla="*/ 0 h 458"/>
                <a:gd name="T30" fmla="*/ 0 w 1778"/>
                <a:gd name="T31" fmla="*/ 0 h 458"/>
                <a:gd name="T32" fmla="*/ 0 w 1778"/>
                <a:gd name="T33" fmla="*/ 0 h 458"/>
                <a:gd name="T34" fmla="*/ 0 w 1778"/>
                <a:gd name="T35" fmla="*/ 0 h 458"/>
                <a:gd name="T36" fmla="*/ 0 w 1778"/>
                <a:gd name="T37" fmla="*/ 0 h 458"/>
                <a:gd name="T38" fmla="*/ 0 w 1778"/>
                <a:gd name="T39" fmla="*/ 0 h 458"/>
                <a:gd name="T40" fmla="*/ 0 w 1778"/>
                <a:gd name="T41" fmla="*/ 0 h 458"/>
                <a:gd name="T42" fmla="*/ 0 w 1778"/>
                <a:gd name="T43" fmla="*/ 0 h 458"/>
                <a:gd name="T44" fmla="*/ 0 w 1778"/>
                <a:gd name="T45" fmla="*/ 0 h 458"/>
                <a:gd name="T46" fmla="*/ 0 w 1778"/>
                <a:gd name="T47" fmla="*/ 0 h 458"/>
                <a:gd name="T48" fmla="*/ 0 w 1778"/>
                <a:gd name="T49" fmla="*/ 0 h 458"/>
                <a:gd name="T50" fmla="*/ 0 w 1778"/>
                <a:gd name="T51" fmla="*/ 0 h 458"/>
                <a:gd name="T52" fmla="*/ 0 w 1778"/>
                <a:gd name="T53" fmla="*/ 0 h 458"/>
                <a:gd name="T54" fmla="*/ 0 w 1778"/>
                <a:gd name="T55" fmla="*/ 0 h 458"/>
                <a:gd name="T56" fmla="*/ 0 w 1778"/>
                <a:gd name="T57" fmla="*/ 0 h 458"/>
                <a:gd name="T58" fmla="*/ 0 w 1778"/>
                <a:gd name="T59" fmla="*/ 0 h 458"/>
                <a:gd name="T60" fmla="*/ 0 w 1778"/>
                <a:gd name="T61" fmla="*/ 0 h 458"/>
                <a:gd name="T62" fmla="*/ 0 w 1778"/>
                <a:gd name="T63" fmla="*/ 0 h 458"/>
                <a:gd name="T64" fmla="*/ 0 w 1778"/>
                <a:gd name="T65" fmla="*/ 0 h 458"/>
                <a:gd name="T66" fmla="*/ 0 w 1778"/>
                <a:gd name="T67" fmla="*/ 0 h 458"/>
                <a:gd name="T68" fmla="*/ 0 w 1778"/>
                <a:gd name="T69" fmla="*/ 0 h 458"/>
                <a:gd name="T70" fmla="*/ 0 w 1778"/>
                <a:gd name="T71" fmla="*/ 0 h 4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778"/>
                <a:gd name="T109" fmla="*/ 0 h 458"/>
                <a:gd name="T110" fmla="*/ 1778 w 1778"/>
                <a:gd name="T111" fmla="*/ 458 h 4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778" h="458">
                  <a:moveTo>
                    <a:pt x="90" y="458"/>
                  </a:moveTo>
                  <a:lnTo>
                    <a:pt x="1688" y="458"/>
                  </a:lnTo>
                  <a:lnTo>
                    <a:pt x="1696" y="458"/>
                  </a:lnTo>
                  <a:lnTo>
                    <a:pt x="1706" y="455"/>
                  </a:lnTo>
                  <a:lnTo>
                    <a:pt x="1714" y="454"/>
                  </a:lnTo>
                  <a:lnTo>
                    <a:pt x="1722" y="450"/>
                  </a:lnTo>
                  <a:lnTo>
                    <a:pt x="1731" y="445"/>
                  </a:lnTo>
                  <a:lnTo>
                    <a:pt x="1738" y="440"/>
                  </a:lnTo>
                  <a:lnTo>
                    <a:pt x="1745" y="435"/>
                  </a:lnTo>
                  <a:lnTo>
                    <a:pt x="1751" y="428"/>
                  </a:lnTo>
                  <a:lnTo>
                    <a:pt x="1757" y="421"/>
                  </a:lnTo>
                  <a:lnTo>
                    <a:pt x="1762" y="413"/>
                  </a:lnTo>
                  <a:lnTo>
                    <a:pt x="1767" y="405"/>
                  </a:lnTo>
                  <a:lnTo>
                    <a:pt x="1770" y="396"/>
                  </a:lnTo>
                  <a:lnTo>
                    <a:pt x="1774" y="386"/>
                  </a:lnTo>
                  <a:lnTo>
                    <a:pt x="1775" y="377"/>
                  </a:lnTo>
                  <a:lnTo>
                    <a:pt x="1778" y="366"/>
                  </a:lnTo>
                  <a:lnTo>
                    <a:pt x="1778" y="357"/>
                  </a:lnTo>
                  <a:lnTo>
                    <a:pt x="1778" y="102"/>
                  </a:lnTo>
                  <a:lnTo>
                    <a:pt x="1778" y="92"/>
                  </a:lnTo>
                  <a:lnTo>
                    <a:pt x="1775" y="81"/>
                  </a:lnTo>
                  <a:lnTo>
                    <a:pt x="1774" y="71"/>
                  </a:lnTo>
                  <a:lnTo>
                    <a:pt x="1770" y="62"/>
                  </a:lnTo>
                  <a:lnTo>
                    <a:pt x="1767" y="53"/>
                  </a:lnTo>
                  <a:lnTo>
                    <a:pt x="1762" y="45"/>
                  </a:lnTo>
                  <a:lnTo>
                    <a:pt x="1757" y="36"/>
                  </a:lnTo>
                  <a:lnTo>
                    <a:pt x="1751" y="30"/>
                  </a:lnTo>
                  <a:lnTo>
                    <a:pt x="1745" y="23"/>
                  </a:lnTo>
                  <a:lnTo>
                    <a:pt x="1738" y="18"/>
                  </a:lnTo>
                  <a:lnTo>
                    <a:pt x="1731" y="12"/>
                  </a:lnTo>
                  <a:lnTo>
                    <a:pt x="1722" y="8"/>
                  </a:lnTo>
                  <a:lnTo>
                    <a:pt x="1714" y="4"/>
                  </a:lnTo>
                  <a:lnTo>
                    <a:pt x="1706" y="2"/>
                  </a:lnTo>
                  <a:lnTo>
                    <a:pt x="1696" y="0"/>
                  </a:lnTo>
                  <a:lnTo>
                    <a:pt x="1688" y="0"/>
                  </a:lnTo>
                  <a:lnTo>
                    <a:pt x="90" y="0"/>
                  </a:lnTo>
                  <a:lnTo>
                    <a:pt x="81" y="0"/>
                  </a:lnTo>
                  <a:lnTo>
                    <a:pt x="72" y="2"/>
                  </a:lnTo>
                  <a:lnTo>
                    <a:pt x="64" y="4"/>
                  </a:lnTo>
                  <a:lnTo>
                    <a:pt x="55" y="8"/>
                  </a:lnTo>
                  <a:lnTo>
                    <a:pt x="47" y="12"/>
                  </a:lnTo>
                  <a:lnTo>
                    <a:pt x="40" y="18"/>
                  </a:lnTo>
                  <a:lnTo>
                    <a:pt x="33" y="23"/>
                  </a:lnTo>
                  <a:lnTo>
                    <a:pt x="27" y="30"/>
                  </a:lnTo>
                  <a:lnTo>
                    <a:pt x="21" y="36"/>
                  </a:lnTo>
                  <a:lnTo>
                    <a:pt x="15" y="45"/>
                  </a:lnTo>
                  <a:lnTo>
                    <a:pt x="11" y="53"/>
                  </a:lnTo>
                  <a:lnTo>
                    <a:pt x="6" y="62"/>
                  </a:lnTo>
                  <a:lnTo>
                    <a:pt x="4" y="71"/>
                  </a:lnTo>
                  <a:lnTo>
                    <a:pt x="1" y="81"/>
                  </a:lnTo>
                  <a:lnTo>
                    <a:pt x="0" y="92"/>
                  </a:lnTo>
                  <a:lnTo>
                    <a:pt x="0" y="102"/>
                  </a:lnTo>
                  <a:lnTo>
                    <a:pt x="0" y="357"/>
                  </a:lnTo>
                  <a:lnTo>
                    <a:pt x="0" y="366"/>
                  </a:lnTo>
                  <a:lnTo>
                    <a:pt x="1" y="377"/>
                  </a:lnTo>
                  <a:lnTo>
                    <a:pt x="4" y="386"/>
                  </a:lnTo>
                  <a:lnTo>
                    <a:pt x="6" y="396"/>
                  </a:lnTo>
                  <a:lnTo>
                    <a:pt x="11" y="405"/>
                  </a:lnTo>
                  <a:lnTo>
                    <a:pt x="15" y="413"/>
                  </a:lnTo>
                  <a:lnTo>
                    <a:pt x="21" y="421"/>
                  </a:lnTo>
                  <a:lnTo>
                    <a:pt x="27" y="428"/>
                  </a:lnTo>
                  <a:lnTo>
                    <a:pt x="33" y="435"/>
                  </a:lnTo>
                  <a:lnTo>
                    <a:pt x="40" y="440"/>
                  </a:lnTo>
                  <a:lnTo>
                    <a:pt x="47" y="445"/>
                  </a:lnTo>
                  <a:lnTo>
                    <a:pt x="55" y="450"/>
                  </a:lnTo>
                  <a:lnTo>
                    <a:pt x="64" y="454"/>
                  </a:lnTo>
                  <a:lnTo>
                    <a:pt x="72" y="455"/>
                  </a:lnTo>
                  <a:lnTo>
                    <a:pt x="81" y="458"/>
                  </a:lnTo>
                  <a:lnTo>
                    <a:pt x="90" y="458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252" name="Freeform 89"/>
            <p:cNvSpPr>
              <a:spLocks/>
            </p:cNvSpPr>
            <p:nvPr/>
          </p:nvSpPr>
          <p:spPr bwMode="auto">
            <a:xfrm>
              <a:off x="3440" y="1217"/>
              <a:ext cx="888" cy="153"/>
            </a:xfrm>
            <a:custGeom>
              <a:avLst/>
              <a:gdLst>
                <a:gd name="T0" fmla="*/ 0 w 1778"/>
                <a:gd name="T1" fmla="*/ 0 h 458"/>
                <a:gd name="T2" fmla="*/ 0 w 1778"/>
                <a:gd name="T3" fmla="*/ 0 h 458"/>
                <a:gd name="T4" fmla="*/ 0 w 1778"/>
                <a:gd name="T5" fmla="*/ 0 h 458"/>
                <a:gd name="T6" fmla="*/ 0 w 1778"/>
                <a:gd name="T7" fmla="*/ 0 h 458"/>
                <a:gd name="T8" fmla="*/ 0 w 1778"/>
                <a:gd name="T9" fmla="*/ 0 h 458"/>
                <a:gd name="T10" fmla="*/ 0 w 1778"/>
                <a:gd name="T11" fmla="*/ 0 h 458"/>
                <a:gd name="T12" fmla="*/ 0 w 1778"/>
                <a:gd name="T13" fmla="*/ 0 h 458"/>
                <a:gd name="T14" fmla="*/ 0 w 1778"/>
                <a:gd name="T15" fmla="*/ 0 h 458"/>
                <a:gd name="T16" fmla="*/ 0 w 1778"/>
                <a:gd name="T17" fmla="*/ 0 h 458"/>
                <a:gd name="T18" fmla="*/ 0 w 1778"/>
                <a:gd name="T19" fmla="*/ 0 h 458"/>
                <a:gd name="T20" fmla="*/ 0 w 1778"/>
                <a:gd name="T21" fmla="*/ 0 h 458"/>
                <a:gd name="T22" fmla="*/ 0 w 1778"/>
                <a:gd name="T23" fmla="*/ 0 h 458"/>
                <a:gd name="T24" fmla="*/ 0 w 1778"/>
                <a:gd name="T25" fmla="*/ 0 h 458"/>
                <a:gd name="T26" fmla="*/ 0 w 1778"/>
                <a:gd name="T27" fmla="*/ 0 h 458"/>
                <a:gd name="T28" fmla="*/ 0 w 1778"/>
                <a:gd name="T29" fmla="*/ 0 h 458"/>
                <a:gd name="T30" fmla="*/ 0 w 1778"/>
                <a:gd name="T31" fmla="*/ 0 h 458"/>
                <a:gd name="T32" fmla="*/ 0 w 1778"/>
                <a:gd name="T33" fmla="*/ 0 h 458"/>
                <a:gd name="T34" fmla="*/ 0 w 1778"/>
                <a:gd name="T35" fmla="*/ 0 h 458"/>
                <a:gd name="T36" fmla="*/ 0 w 1778"/>
                <a:gd name="T37" fmla="*/ 0 h 458"/>
                <a:gd name="T38" fmla="*/ 0 w 1778"/>
                <a:gd name="T39" fmla="*/ 0 h 458"/>
                <a:gd name="T40" fmla="*/ 0 w 1778"/>
                <a:gd name="T41" fmla="*/ 0 h 458"/>
                <a:gd name="T42" fmla="*/ 0 w 1778"/>
                <a:gd name="T43" fmla="*/ 0 h 458"/>
                <a:gd name="T44" fmla="*/ 0 w 1778"/>
                <a:gd name="T45" fmla="*/ 0 h 458"/>
                <a:gd name="T46" fmla="*/ 0 w 1778"/>
                <a:gd name="T47" fmla="*/ 0 h 458"/>
                <a:gd name="T48" fmla="*/ 0 w 1778"/>
                <a:gd name="T49" fmla="*/ 0 h 458"/>
                <a:gd name="T50" fmla="*/ 0 w 1778"/>
                <a:gd name="T51" fmla="*/ 0 h 458"/>
                <a:gd name="T52" fmla="*/ 0 w 1778"/>
                <a:gd name="T53" fmla="*/ 0 h 458"/>
                <a:gd name="T54" fmla="*/ 0 w 1778"/>
                <a:gd name="T55" fmla="*/ 0 h 458"/>
                <a:gd name="T56" fmla="*/ 0 w 1778"/>
                <a:gd name="T57" fmla="*/ 0 h 458"/>
                <a:gd name="T58" fmla="*/ 0 w 1778"/>
                <a:gd name="T59" fmla="*/ 0 h 458"/>
                <a:gd name="T60" fmla="*/ 0 w 1778"/>
                <a:gd name="T61" fmla="*/ 0 h 458"/>
                <a:gd name="T62" fmla="*/ 0 w 1778"/>
                <a:gd name="T63" fmla="*/ 0 h 458"/>
                <a:gd name="T64" fmla="*/ 0 w 1778"/>
                <a:gd name="T65" fmla="*/ 0 h 458"/>
                <a:gd name="T66" fmla="*/ 0 w 1778"/>
                <a:gd name="T67" fmla="*/ 0 h 458"/>
                <a:gd name="T68" fmla="*/ 0 w 1778"/>
                <a:gd name="T69" fmla="*/ 0 h 458"/>
                <a:gd name="T70" fmla="*/ 0 w 1778"/>
                <a:gd name="T71" fmla="*/ 0 h 458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778"/>
                <a:gd name="T109" fmla="*/ 0 h 458"/>
                <a:gd name="T110" fmla="*/ 1778 w 1778"/>
                <a:gd name="T111" fmla="*/ 458 h 458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778" h="458">
                  <a:moveTo>
                    <a:pt x="90" y="458"/>
                  </a:moveTo>
                  <a:lnTo>
                    <a:pt x="1688" y="458"/>
                  </a:lnTo>
                  <a:lnTo>
                    <a:pt x="1696" y="458"/>
                  </a:lnTo>
                  <a:lnTo>
                    <a:pt x="1706" y="455"/>
                  </a:lnTo>
                  <a:lnTo>
                    <a:pt x="1714" y="454"/>
                  </a:lnTo>
                  <a:lnTo>
                    <a:pt x="1722" y="450"/>
                  </a:lnTo>
                  <a:lnTo>
                    <a:pt x="1731" y="445"/>
                  </a:lnTo>
                  <a:lnTo>
                    <a:pt x="1738" y="440"/>
                  </a:lnTo>
                  <a:lnTo>
                    <a:pt x="1745" y="435"/>
                  </a:lnTo>
                  <a:lnTo>
                    <a:pt x="1751" y="428"/>
                  </a:lnTo>
                  <a:lnTo>
                    <a:pt x="1757" y="421"/>
                  </a:lnTo>
                  <a:lnTo>
                    <a:pt x="1762" y="413"/>
                  </a:lnTo>
                  <a:lnTo>
                    <a:pt x="1767" y="405"/>
                  </a:lnTo>
                  <a:lnTo>
                    <a:pt x="1770" y="396"/>
                  </a:lnTo>
                  <a:lnTo>
                    <a:pt x="1774" y="386"/>
                  </a:lnTo>
                  <a:lnTo>
                    <a:pt x="1775" y="377"/>
                  </a:lnTo>
                  <a:lnTo>
                    <a:pt x="1778" y="366"/>
                  </a:lnTo>
                  <a:lnTo>
                    <a:pt x="1778" y="357"/>
                  </a:lnTo>
                  <a:lnTo>
                    <a:pt x="1778" y="102"/>
                  </a:lnTo>
                  <a:lnTo>
                    <a:pt x="1778" y="92"/>
                  </a:lnTo>
                  <a:lnTo>
                    <a:pt x="1775" y="81"/>
                  </a:lnTo>
                  <a:lnTo>
                    <a:pt x="1774" y="71"/>
                  </a:lnTo>
                  <a:lnTo>
                    <a:pt x="1770" y="62"/>
                  </a:lnTo>
                  <a:lnTo>
                    <a:pt x="1767" y="53"/>
                  </a:lnTo>
                  <a:lnTo>
                    <a:pt x="1762" y="45"/>
                  </a:lnTo>
                  <a:lnTo>
                    <a:pt x="1757" y="36"/>
                  </a:lnTo>
                  <a:lnTo>
                    <a:pt x="1751" y="30"/>
                  </a:lnTo>
                  <a:lnTo>
                    <a:pt x="1745" y="23"/>
                  </a:lnTo>
                  <a:lnTo>
                    <a:pt x="1738" y="18"/>
                  </a:lnTo>
                  <a:lnTo>
                    <a:pt x="1731" y="12"/>
                  </a:lnTo>
                  <a:lnTo>
                    <a:pt x="1722" y="8"/>
                  </a:lnTo>
                  <a:lnTo>
                    <a:pt x="1714" y="4"/>
                  </a:lnTo>
                  <a:lnTo>
                    <a:pt x="1706" y="2"/>
                  </a:lnTo>
                  <a:lnTo>
                    <a:pt x="1696" y="0"/>
                  </a:lnTo>
                  <a:lnTo>
                    <a:pt x="1688" y="0"/>
                  </a:lnTo>
                  <a:lnTo>
                    <a:pt x="90" y="0"/>
                  </a:lnTo>
                  <a:lnTo>
                    <a:pt x="81" y="0"/>
                  </a:lnTo>
                  <a:lnTo>
                    <a:pt x="72" y="2"/>
                  </a:lnTo>
                  <a:lnTo>
                    <a:pt x="64" y="4"/>
                  </a:lnTo>
                  <a:lnTo>
                    <a:pt x="55" y="8"/>
                  </a:lnTo>
                  <a:lnTo>
                    <a:pt x="47" y="12"/>
                  </a:lnTo>
                  <a:lnTo>
                    <a:pt x="40" y="18"/>
                  </a:lnTo>
                  <a:lnTo>
                    <a:pt x="33" y="23"/>
                  </a:lnTo>
                  <a:lnTo>
                    <a:pt x="27" y="30"/>
                  </a:lnTo>
                  <a:lnTo>
                    <a:pt x="21" y="36"/>
                  </a:lnTo>
                  <a:lnTo>
                    <a:pt x="15" y="45"/>
                  </a:lnTo>
                  <a:lnTo>
                    <a:pt x="11" y="53"/>
                  </a:lnTo>
                  <a:lnTo>
                    <a:pt x="6" y="62"/>
                  </a:lnTo>
                  <a:lnTo>
                    <a:pt x="4" y="71"/>
                  </a:lnTo>
                  <a:lnTo>
                    <a:pt x="1" y="81"/>
                  </a:lnTo>
                  <a:lnTo>
                    <a:pt x="0" y="92"/>
                  </a:lnTo>
                  <a:lnTo>
                    <a:pt x="0" y="102"/>
                  </a:lnTo>
                  <a:lnTo>
                    <a:pt x="0" y="357"/>
                  </a:lnTo>
                  <a:lnTo>
                    <a:pt x="0" y="366"/>
                  </a:lnTo>
                  <a:lnTo>
                    <a:pt x="1" y="377"/>
                  </a:lnTo>
                  <a:lnTo>
                    <a:pt x="4" y="386"/>
                  </a:lnTo>
                  <a:lnTo>
                    <a:pt x="6" y="396"/>
                  </a:lnTo>
                  <a:lnTo>
                    <a:pt x="11" y="405"/>
                  </a:lnTo>
                  <a:lnTo>
                    <a:pt x="15" y="413"/>
                  </a:lnTo>
                  <a:lnTo>
                    <a:pt x="21" y="421"/>
                  </a:lnTo>
                  <a:lnTo>
                    <a:pt x="27" y="428"/>
                  </a:lnTo>
                  <a:lnTo>
                    <a:pt x="33" y="435"/>
                  </a:lnTo>
                  <a:lnTo>
                    <a:pt x="40" y="440"/>
                  </a:lnTo>
                  <a:lnTo>
                    <a:pt x="47" y="445"/>
                  </a:lnTo>
                  <a:lnTo>
                    <a:pt x="55" y="450"/>
                  </a:lnTo>
                  <a:lnTo>
                    <a:pt x="64" y="454"/>
                  </a:lnTo>
                  <a:lnTo>
                    <a:pt x="72" y="455"/>
                  </a:lnTo>
                  <a:lnTo>
                    <a:pt x="81" y="458"/>
                  </a:lnTo>
                  <a:lnTo>
                    <a:pt x="90" y="458"/>
                  </a:lnTo>
                </a:path>
              </a:pathLst>
            </a:custGeom>
            <a:noFill/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253" name="Rectangle 90"/>
            <p:cNvSpPr>
              <a:spLocks noChangeArrowheads="1"/>
            </p:cNvSpPr>
            <p:nvPr/>
          </p:nvSpPr>
          <p:spPr bwMode="auto">
            <a:xfrm>
              <a:off x="3504" y="1243"/>
              <a:ext cx="722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it-IT" altLang="it-IT" sz="1200" b="1" dirty="0" err="1">
                  <a:solidFill>
                    <a:srgbClr val="000000"/>
                  </a:solidFill>
                  <a:latin typeface="Tahoma" pitchFamily="34" charset="0"/>
                </a:rPr>
                <a:t>Synthesis</a:t>
              </a:r>
              <a:r>
                <a:rPr lang="it-IT" altLang="it-IT" sz="10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it-IT" altLang="it-IT" sz="1200" b="1" dirty="0" err="1">
                  <a:solidFill>
                    <a:srgbClr val="000000"/>
                  </a:solidFill>
                  <a:latin typeface="Tahoma" pitchFamily="34" charset="0"/>
                </a:rPr>
                <a:t>solution</a:t>
              </a:r>
              <a:endParaRPr lang="it-IT" altLang="it-IT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0254" name="Rectangle 91"/>
            <p:cNvSpPr>
              <a:spLocks noChangeArrowheads="1"/>
            </p:cNvSpPr>
            <p:nvPr/>
          </p:nvSpPr>
          <p:spPr bwMode="auto">
            <a:xfrm>
              <a:off x="3524" y="1982"/>
              <a:ext cx="794" cy="216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t-IT" altLang="it-IT"/>
            </a:p>
          </p:txBody>
        </p:sp>
        <p:sp>
          <p:nvSpPr>
            <p:cNvPr id="10255" name="Rectangle 92"/>
            <p:cNvSpPr>
              <a:spLocks noChangeArrowheads="1"/>
            </p:cNvSpPr>
            <p:nvPr/>
          </p:nvSpPr>
          <p:spPr bwMode="auto">
            <a:xfrm>
              <a:off x="3524" y="1982"/>
              <a:ext cx="794" cy="216"/>
            </a:xfrm>
            <a:prstGeom prst="rect">
              <a:avLst/>
            </a:prstGeom>
            <a:noFill/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t-IT" altLang="it-IT"/>
            </a:p>
          </p:txBody>
        </p:sp>
        <p:sp>
          <p:nvSpPr>
            <p:cNvPr id="10256" name="Rectangle 93"/>
            <p:cNvSpPr>
              <a:spLocks noChangeArrowheads="1"/>
            </p:cNvSpPr>
            <p:nvPr/>
          </p:nvSpPr>
          <p:spPr bwMode="auto">
            <a:xfrm>
              <a:off x="3456" y="1931"/>
              <a:ext cx="794" cy="217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t-IT" altLang="it-IT"/>
            </a:p>
          </p:txBody>
        </p:sp>
        <p:sp>
          <p:nvSpPr>
            <p:cNvPr id="10257" name="Rectangle 94"/>
            <p:cNvSpPr>
              <a:spLocks noChangeArrowheads="1"/>
            </p:cNvSpPr>
            <p:nvPr/>
          </p:nvSpPr>
          <p:spPr bwMode="auto">
            <a:xfrm>
              <a:off x="3456" y="1931"/>
              <a:ext cx="794" cy="217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t-IT" altLang="it-IT"/>
            </a:p>
          </p:txBody>
        </p:sp>
        <p:sp>
          <p:nvSpPr>
            <p:cNvPr id="10258" name="Rectangle 95"/>
            <p:cNvSpPr>
              <a:spLocks noChangeArrowheads="1"/>
            </p:cNvSpPr>
            <p:nvPr/>
          </p:nvSpPr>
          <p:spPr bwMode="auto">
            <a:xfrm>
              <a:off x="3578" y="1946"/>
              <a:ext cx="538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it-IT" altLang="it-IT" sz="1200" b="1" dirty="0" err="1">
                  <a:solidFill>
                    <a:srgbClr val="000000"/>
                  </a:solidFill>
                  <a:latin typeface="Tahoma" pitchFamily="34" charset="0"/>
                </a:rPr>
                <a:t>Washing</a:t>
              </a:r>
              <a:r>
                <a:rPr lang="it-IT" altLang="it-IT" sz="1200" b="1" i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it-IT" altLang="it-IT" sz="1200" b="1" dirty="0">
                  <a:solidFill>
                    <a:srgbClr val="000000"/>
                  </a:solidFill>
                  <a:latin typeface="Tahoma" pitchFamily="34" charset="0"/>
                </a:rPr>
                <a:t>and</a:t>
              </a:r>
              <a:r>
                <a:rPr lang="it-IT" altLang="it-IT" sz="1200" b="1" i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endParaRPr lang="it-IT" altLang="it-IT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0259" name="Rectangle 96"/>
            <p:cNvSpPr>
              <a:spLocks noChangeArrowheads="1"/>
            </p:cNvSpPr>
            <p:nvPr/>
          </p:nvSpPr>
          <p:spPr bwMode="auto">
            <a:xfrm>
              <a:off x="3721" y="2032"/>
              <a:ext cx="254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it-IT" altLang="it-IT" sz="1200" b="1" dirty="0" err="1">
                  <a:solidFill>
                    <a:srgbClr val="000000"/>
                  </a:solidFill>
                  <a:latin typeface="Tahoma" pitchFamily="34" charset="0"/>
                </a:rPr>
                <a:t>drying</a:t>
              </a:r>
              <a:endParaRPr lang="it-IT" altLang="it-IT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0260" name="Freeform 97"/>
            <p:cNvSpPr>
              <a:spLocks/>
            </p:cNvSpPr>
            <p:nvPr/>
          </p:nvSpPr>
          <p:spPr bwMode="auto">
            <a:xfrm>
              <a:off x="3295" y="2372"/>
              <a:ext cx="1033" cy="170"/>
            </a:xfrm>
            <a:custGeom>
              <a:avLst/>
              <a:gdLst>
                <a:gd name="T0" fmla="*/ 0 w 2377"/>
                <a:gd name="T1" fmla="*/ 0 h 508"/>
                <a:gd name="T2" fmla="*/ 0 w 2377"/>
                <a:gd name="T3" fmla="*/ 0 h 508"/>
                <a:gd name="T4" fmla="*/ 0 w 2377"/>
                <a:gd name="T5" fmla="*/ 0 h 508"/>
                <a:gd name="T6" fmla="*/ 0 w 2377"/>
                <a:gd name="T7" fmla="*/ 0 h 508"/>
                <a:gd name="T8" fmla="*/ 0 w 2377"/>
                <a:gd name="T9" fmla="*/ 0 h 5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77"/>
                <a:gd name="T16" fmla="*/ 0 h 508"/>
                <a:gd name="T17" fmla="*/ 2377 w 2377"/>
                <a:gd name="T18" fmla="*/ 508 h 5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77" h="508">
                  <a:moveTo>
                    <a:pt x="297" y="0"/>
                  </a:moveTo>
                  <a:lnTo>
                    <a:pt x="0" y="508"/>
                  </a:lnTo>
                  <a:lnTo>
                    <a:pt x="2080" y="508"/>
                  </a:lnTo>
                  <a:lnTo>
                    <a:pt x="2377" y="0"/>
                  </a:lnTo>
                  <a:lnTo>
                    <a:pt x="297" y="0"/>
                  </a:lnTo>
                  <a:close/>
                </a:path>
              </a:pathLst>
            </a:custGeom>
            <a:solidFill>
              <a:srgbClr val="FFFF99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261" name="Freeform 98"/>
            <p:cNvSpPr>
              <a:spLocks/>
            </p:cNvSpPr>
            <p:nvPr/>
          </p:nvSpPr>
          <p:spPr bwMode="auto">
            <a:xfrm>
              <a:off x="3295" y="2372"/>
              <a:ext cx="1033" cy="170"/>
            </a:xfrm>
            <a:custGeom>
              <a:avLst/>
              <a:gdLst>
                <a:gd name="T0" fmla="*/ 0 w 2377"/>
                <a:gd name="T1" fmla="*/ 0 h 508"/>
                <a:gd name="T2" fmla="*/ 0 w 2377"/>
                <a:gd name="T3" fmla="*/ 0 h 508"/>
                <a:gd name="T4" fmla="*/ 0 w 2377"/>
                <a:gd name="T5" fmla="*/ 0 h 508"/>
                <a:gd name="T6" fmla="*/ 0 w 2377"/>
                <a:gd name="T7" fmla="*/ 0 h 508"/>
                <a:gd name="T8" fmla="*/ 0 w 2377"/>
                <a:gd name="T9" fmla="*/ 0 h 5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377"/>
                <a:gd name="T16" fmla="*/ 0 h 508"/>
                <a:gd name="T17" fmla="*/ 2377 w 2377"/>
                <a:gd name="T18" fmla="*/ 508 h 50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377" h="508">
                  <a:moveTo>
                    <a:pt x="297" y="0"/>
                  </a:moveTo>
                  <a:lnTo>
                    <a:pt x="0" y="508"/>
                  </a:lnTo>
                  <a:lnTo>
                    <a:pt x="2080" y="508"/>
                  </a:lnTo>
                  <a:lnTo>
                    <a:pt x="2377" y="0"/>
                  </a:lnTo>
                  <a:lnTo>
                    <a:pt x="297" y="0"/>
                  </a:lnTo>
                  <a:close/>
                </a:path>
              </a:pathLst>
            </a:custGeom>
            <a:noFill/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262" name="Rectangle 99"/>
            <p:cNvSpPr>
              <a:spLocks noChangeArrowheads="1"/>
            </p:cNvSpPr>
            <p:nvPr/>
          </p:nvSpPr>
          <p:spPr bwMode="auto">
            <a:xfrm>
              <a:off x="3459" y="2406"/>
              <a:ext cx="721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algn="ctr" eaLnBrk="1" hangingPunct="1"/>
              <a:r>
                <a:rPr lang="it-IT" altLang="it-IT" sz="1200" b="1" dirty="0">
                  <a:solidFill>
                    <a:srgbClr val="000000"/>
                  </a:solidFill>
                  <a:latin typeface="Tahoma" pitchFamily="34" charset="0"/>
                </a:rPr>
                <a:t>Zeolite</a:t>
              </a:r>
              <a:r>
                <a:rPr lang="it-IT" altLang="it-IT" sz="9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it-IT" altLang="it-IT" sz="1200" b="1" dirty="0">
                  <a:solidFill>
                    <a:srgbClr val="000000"/>
                  </a:solidFill>
                  <a:latin typeface="Tahoma" pitchFamily="34" charset="0"/>
                </a:rPr>
                <a:t>membrane</a:t>
              </a:r>
              <a:endParaRPr lang="it-IT" altLang="it-IT" sz="1200" dirty="0">
                <a:solidFill>
                  <a:schemeClr val="tx1"/>
                </a:solidFill>
              </a:endParaRPr>
            </a:p>
          </p:txBody>
        </p:sp>
        <p:sp>
          <p:nvSpPr>
            <p:cNvPr id="10263" name="Rectangle 100"/>
            <p:cNvSpPr>
              <a:spLocks noChangeArrowheads="1"/>
            </p:cNvSpPr>
            <p:nvPr/>
          </p:nvSpPr>
          <p:spPr bwMode="auto">
            <a:xfrm>
              <a:off x="1790" y="997"/>
              <a:ext cx="726" cy="161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t-IT" altLang="it-IT"/>
            </a:p>
          </p:txBody>
        </p:sp>
        <p:sp>
          <p:nvSpPr>
            <p:cNvPr id="10265" name="Rectangle 102"/>
            <p:cNvSpPr>
              <a:spLocks noChangeArrowheads="1"/>
            </p:cNvSpPr>
            <p:nvPr/>
          </p:nvSpPr>
          <p:spPr bwMode="auto">
            <a:xfrm>
              <a:off x="1722" y="946"/>
              <a:ext cx="726" cy="161"/>
            </a:xfrm>
            <a:prstGeom prst="rect">
              <a:avLst/>
            </a:prstGeom>
            <a:solidFill>
              <a:srgbClr val="92D05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t-IT" altLang="it-IT"/>
            </a:p>
          </p:txBody>
        </p:sp>
        <p:sp>
          <p:nvSpPr>
            <p:cNvPr id="10266" name="Rectangle 103"/>
            <p:cNvSpPr>
              <a:spLocks noChangeArrowheads="1"/>
            </p:cNvSpPr>
            <p:nvPr/>
          </p:nvSpPr>
          <p:spPr bwMode="auto">
            <a:xfrm>
              <a:off x="1722" y="956"/>
              <a:ext cx="726" cy="16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t-IT" altLang="it-IT"/>
            </a:p>
          </p:txBody>
        </p:sp>
        <p:sp>
          <p:nvSpPr>
            <p:cNvPr id="10267" name="Rectangle 104"/>
            <p:cNvSpPr>
              <a:spLocks noChangeArrowheads="1"/>
            </p:cNvSpPr>
            <p:nvPr/>
          </p:nvSpPr>
          <p:spPr bwMode="auto">
            <a:xfrm>
              <a:off x="1949" y="986"/>
              <a:ext cx="297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it-IT" altLang="it-IT" sz="1200" b="1" dirty="0" err="1" smtClean="0">
                  <a:solidFill>
                    <a:srgbClr val="000000"/>
                  </a:solidFill>
                  <a:latin typeface="Tahoma" pitchFamily="34" charset="0"/>
                </a:rPr>
                <a:t>Growth</a:t>
              </a:r>
              <a:endParaRPr lang="it-IT" altLang="it-IT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0268" name="Rectangle 105"/>
            <p:cNvSpPr>
              <a:spLocks noChangeArrowheads="1"/>
            </p:cNvSpPr>
            <p:nvPr/>
          </p:nvSpPr>
          <p:spPr bwMode="auto">
            <a:xfrm>
              <a:off x="1656" y="434"/>
              <a:ext cx="786" cy="144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t-IT" altLang="it-IT"/>
            </a:p>
          </p:txBody>
        </p:sp>
        <p:sp>
          <p:nvSpPr>
            <p:cNvPr id="10269" name="Rectangle 106"/>
            <p:cNvSpPr>
              <a:spLocks noChangeArrowheads="1"/>
            </p:cNvSpPr>
            <p:nvPr/>
          </p:nvSpPr>
          <p:spPr bwMode="auto">
            <a:xfrm>
              <a:off x="1627" y="419"/>
              <a:ext cx="734" cy="144"/>
            </a:xfrm>
            <a:prstGeom prst="rect">
              <a:avLst/>
            </a:prstGeom>
            <a:noFill/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t-IT" altLang="it-IT"/>
            </a:p>
          </p:txBody>
        </p:sp>
        <p:sp>
          <p:nvSpPr>
            <p:cNvPr id="10270" name="Rectangle 107"/>
            <p:cNvSpPr>
              <a:spLocks noChangeArrowheads="1"/>
            </p:cNvSpPr>
            <p:nvPr/>
          </p:nvSpPr>
          <p:spPr bwMode="auto">
            <a:xfrm>
              <a:off x="1635" y="416"/>
              <a:ext cx="786" cy="144"/>
            </a:xfrm>
            <a:prstGeom prst="rect">
              <a:avLst/>
            </a:prstGeom>
            <a:solidFill>
              <a:srgbClr val="92D05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t-IT" altLang="it-IT"/>
            </a:p>
          </p:txBody>
        </p:sp>
        <p:sp>
          <p:nvSpPr>
            <p:cNvPr id="10271" name="Rectangle 108"/>
            <p:cNvSpPr>
              <a:spLocks noChangeArrowheads="1"/>
            </p:cNvSpPr>
            <p:nvPr/>
          </p:nvSpPr>
          <p:spPr bwMode="auto">
            <a:xfrm>
              <a:off x="1631" y="416"/>
              <a:ext cx="786" cy="144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t-IT" altLang="it-IT"/>
            </a:p>
          </p:txBody>
        </p:sp>
        <p:sp>
          <p:nvSpPr>
            <p:cNvPr id="10272" name="Rectangle 109"/>
            <p:cNvSpPr>
              <a:spLocks noChangeArrowheads="1"/>
            </p:cNvSpPr>
            <p:nvPr/>
          </p:nvSpPr>
          <p:spPr bwMode="auto">
            <a:xfrm>
              <a:off x="1871" y="438"/>
              <a:ext cx="319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it-IT" altLang="it-IT" sz="1200" b="1" i="1" dirty="0" err="1">
                  <a:solidFill>
                    <a:srgbClr val="000000"/>
                  </a:solidFill>
                  <a:latin typeface="Tahoma" pitchFamily="34" charset="0"/>
                </a:rPr>
                <a:t>Seeding</a:t>
              </a:r>
              <a:endParaRPr lang="it-IT" altLang="it-IT" sz="1200" i="1" dirty="0">
                <a:solidFill>
                  <a:schemeClr val="tx1"/>
                </a:solidFill>
              </a:endParaRPr>
            </a:p>
          </p:txBody>
        </p:sp>
        <p:sp>
          <p:nvSpPr>
            <p:cNvPr id="10273" name="Freeform 110"/>
            <p:cNvSpPr>
              <a:spLocks/>
            </p:cNvSpPr>
            <p:nvPr/>
          </p:nvSpPr>
          <p:spPr bwMode="auto">
            <a:xfrm>
              <a:off x="3401" y="666"/>
              <a:ext cx="906" cy="161"/>
            </a:xfrm>
            <a:custGeom>
              <a:avLst/>
              <a:gdLst>
                <a:gd name="T0" fmla="*/ 0 w 1814"/>
                <a:gd name="T1" fmla="*/ 0 h 483"/>
                <a:gd name="T2" fmla="*/ 0 w 1814"/>
                <a:gd name="T3" fmla="*/ 0 h 483"/>
                <a:gd name="T4" fmla="*/ 0 w 1814"/>
                <a:gd name="T5" fmla="*/ 0 h 483"/>
                <a:gd name="T6" fmla="*/ 0 w 1814"/>
                <a:gd name="T7" fmla="*/ 0 h 483"/>
                <a:gd name="T8" fmla="*/ 0 w 1814"/>
                <a:gd name="T9" fmla="*/ 0 h 483"/>
                <a:gd name="T10" fmla="*/ 0 w 1814"/>
                <a:gd name="T11" fmla="*/ 0 h 483"/>
                <a:gd name="T12" fmla="*/ 0 w 1814"/>
                <a:gd name="T13" fmla="*/ 0 h 483"/>
                <a:gd name="T14" fmla="*/ 0 w 1814"/>
                <a:gd name="T15" fmla="*/ 0 h 483"/>
                <a:gd name="T16" fmla="*/ 0 w 1814"/>
                <a:gd name="T17" fmla="*/ 0 h 483"/>
                <a:gd name="T18" fmla="*/ 0 w 1814"/>
                <a:gd name="T19" fmla="*/ 0 h 483"/>
                <a:gd name="T20" fmla="*/ 0 w 1814"/>
                <a:gd name="T21" fmla="*/ 0 h 483"/>
                <a:gd name="T22" fmla="*/ 0 w 1814"/>
                <a:gd name="T23" fmla="*/ 0 h 483"/>
                <a:gd name="T24" fmla="*/ 0 w 1814"/>
                <a:gd name="T25" fmla="*/ 0 h 483"/>
                <a:gd name="T26" fmla="*/ 0 w 1814"/>
                <a:gd name="T27" fmla="*/ 0 h 483"/>
                <a:gd name="T28" fmla="*/ 0 w 1814"/>
                <a:gd name="T29" fmla="*/ 0 h 483"/>
                <a:gd name="T30" fmla="*/ 0 w 1814"/>
                <a:gd name="T31" fmla="*/ 0 h 483"/>
                <a:gd name="T32" fmla="*/ 0 w 1814"/>
                <a:gd name="T33" fmla="*/ 0 h 483"/>
                <a:gd name="T34" fmla="*/ 0 w 1814"/>
                <a:gd name="T35" fmla="*/ 0 h 483"/>
                <a:gd name="T36" fmla="*/ 0 w 1814"/>
                <a:gd name="T37" fmla="*/ 0 h 483"/>
                <a:gd name="T38" fmla="*/ 0 w 1814"/>
                <a:gd name="T39" fmla="*/ 0 h 483"/>
                <a:gd name="T40" fmla="*/ 0 w 1814"/>
                <a:gd name="T41" fmla="*/ 0 h 483"/>
                <a:gd name="T42" fmla="*/ 0 w 1814"/>
                <a:gd name="T43" fmla="*/ 0 h 483"/>
                <a:gd name="T44" fmla="*/ 0 w 1814"/>
                <a:gd name="T45" fmla="*/ 0 h 483"/>
                <a:gd name="T46" fmla="*/ 0 w 1814"/>
                <a:gd name="T47" fmla="*/ 0 h 483"/>
                <a:gd name="T48" fmla="*/ 0 w 1814"/>
                <a:gd name="T49" fmla="*/ 0 h 483"/>
                <a:gd name="T50" fmla="*/ 0 w 1814"/>
                <a:gd name="T51" fmla="*/ 0 h 483"/>
                <a:gd name="T52" fmla="*/ 0 w 1814"/>
                <a:gd name="T53" fmla="*/ 0 h 483"/>
                <a:gd name="T54" fmla="*/ 0 w 1814"/>
                <a:gd name="T55" fmla="*/ 0 h 483"/>
                <a:gd name="T56" fmla="*/ 0 w 1814"/>
                <a:gd name="T57" fmla="*/ 0 h 483"/>
                <a:gd name="T58" fmla="*/ 0 w 1814"/>
                <a:gd name="T59" fmla="*/ 0 h 483"/>
                <a:gd name="T60" fmla="*/ 0 w 1814"/>
                <a:gd name="T61" fmla="*/ 0 h 483"/>
                <a:gd name="T62" fmla="*/ 0 w 1814"/>
                <a:gd name="T63" fmla="*/ 0 h 483"/>
                <a:gd name="T64" fmla="*/ 0 w 1814"/>
                <a:gd name="T65" fmla="*/ 0 h 483"/>
                <a:gd name="T66" fmla="*/ 0 w 1814"/>
                <a:gd name="T67" fmla="*/ 0 h 483"/>
                <a:gd name="T68" fmla="*/ 0 w 1814"/>
                <a:gd name="T69" fmla="*/ 0 h 483"/>
                <a:gd name="T70" fmla="*/ 0 w 1814"/>
                <a:gd name="T71" fmla="*/ 0 h 48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814"/>
                <a:gd name="T109" fmla="*/ 0 h 483"/>
                <a:gd name="T110" fmla="*/ 1814 w 1814"/>
                <a:gd name="T111" fmla="*/ 483 h 48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814" h="483">
                  <a:moveTo>
                    <a:pt x="90" y="483"/>
                  </a:moveTo>
                  <a:lnTo>
                    <a:pt x="1724" y="483"/>
                  </a:lnTo>
                  <a:lnTo>
                    <a:pt x="1732" y="482"/>
                  </a:lnTo>
                  <a:lnTo>
                    <a:pt x="1742" y="480"/>
                  </a:lnTo>
                  <a:lnTo>
                    <a:pt x="1750" y="478"/>
                  </a:lnTo>
                  <a:lnTo>
                    <a:pt x="1758" y="475"/>
                  </a:lnTo>
                  <a:lnTo>
                    <a:pt x="1767" y="470"/>
                  </a:lnTo>
                  <a:lnTo>
                    <a:pt x="1774" y="466"/>
                  </a:lnTo>
                  <a:lnTo>
                    <a:pt x="1781" y="459"/>
                  </a:lnTo>
                  <a:lnTo>
                    <a:pt x="1787" y="452"/>
                  </a:lnTo>
                  <a:lnTo>
                    <a:pt x="1793" y="445"/>
                  </a:lnTo>
                  <a:lnTo>
                    <a:pt x="1798" y="437"/>
                  </a:lnTo>
                  <a:lnTo>
                    <a:pt x="1803" y="429"/>
                  </a:lnTo>
                  <a:lnTo>
                    <a:pt x="1806" y="420"/>
                  </a:lnTo>
                  <a:lnTo>
                    <a:pt x="1810" y="410"/>
                  </a:lnTo>
                  <a:lnTo>
                    <a:pt x="1812" y="401"/>
                  </a:lnTo>
                  <a:lnTo>
                    <a:pt x="1814" y="392"/>
                  </a:lnTo>
                  <a:lnTo>
                    <a:pt x="1814" y="381"/>
                  </a:lnTo>
                  <a:lnTo>
                    <a:pt x="1814" y="101"/>
                  </a:lnTo>
                  <a:lnTo>
                    <a:pt x="1814" y="90"/>
                  </a:lnTo>
                  <a:lnTo>
                    <a:pt x="1812" y="81"/>
                  </a:lnTo>
                  <a:lnTo>
                    <a:pt x="1810" y="71"/>
                  </a:lnTo>
                  <a:lnTo>
                    <a:pt x="1806" y="62"/>
                  </a:lnTo>
                  <a:lnTo>
                    <a:pt x="1803" y="53"/>
                  </a:lnTo>
                  <a:lnTo>
                    <a:pt x="1798" y="44"/>
                  </a:lnTo>
                  <a:lnTo>
                    <a:pt x="1793" y="36"/>
                  </a:lnTo>
                  <a:lnTo>
                    <a:pt x="1787" y="30"/>
                  </a:lnTo>
                  <a:lnTo>
                    <a:pt x="1781" y="23"/>
                  </a:lnTo>
                  <a:lnTo>
                    <a:pt x="1774" y="16"/>
                  </a:lnTo>
                  <a:lnTo>
                    <a:pt x="1767" y="12"/>
                  </a:lnTo>
                  <a:lnTo>
                    <a:pt x="1758" y="7"/>
                  </a:lnTo>
                  <a:lnTo>
                    <a:pt x="1750" y="4"/>
                  </a:lnTo>
                  <a:lnTo>
                    <a:pt x="1742" y="1"/>
                  </a:lnTo>
                  <a:lnTo>
                    <a:pt x="1732" y="0"/>
                  </a:lnTo>
                  <a:lnTo>
                    <a:pt x="1724" y="0"/>
                  </a:lnTo>
                  <a:lnTo>
                    <a:pt x="90" y="0"/>
                  </a:lnTo>
                  <a:lnTo>
                    <a:pt x="81" y="0"/>
                  </a:lnTo>
                  <a:lnTo>
                    <a:pt x="72" y="1"/>
                  </a:lnTo>
                  <a:lnTo>
                    <a:pt x="64" y="4"/>
                  </a:lnTo>
                  <a:lnTo>
                    <a:pt x="55" y="7"/>
                  </a:lnTo>
                  <a:lnTo>
                    <a:pt x="47" y="12"/>
                  </a:lnTo>
                  <a:lnTo>
                    <a:pt x="40" y="16"/>
                  </a:lnTo>
                  <a:lnTo>
                    <a:pt x="33" y="23"/>
                  </a:lnTo>
                  <a:lnTo>
                    <a:pt x="27" y="30"/>
                  </a:lnTo>
                  <a:lnTo>
                    <a:pt x="21" y="36"/>
                  </a:lnTo>
                  <a:lnTo>
                    <a:pt x="15" y="44"/>
                  </a:lnTo>
                  <a:lnTo>
                    <a:pt x="11" y="53"/>
                  </a:lnTo>
                  <a:lnTo>
                    <a:pt x="6" y="62"/>
                  </a:lnTo>
                  <a:lnTo>
                    <a:pt x="4" y="71"/>
                  </a:lnTo>
                  <a:lnTo>
                    <a:pt x="1" y="81"/>
                  </a:lnTo>
                  <a:lnTo>
                    <a:pt x="0" y="90"/>
                  </a:lnTo>
                  <a:lnTo>
                    <a:pt x="0" y="101"/>
                  </a:lnTo>
                  <a:lnTo>
                    <a:pt x="0" y="381"/>
                  </a:lnTo>
                  <a:lnTo>
                    <a:pt x="0" y="392"/>
                  </a:lnTo>
                  <a:lnTo>
                    <a:pt x="1" y="401"/>
                  </a:lnTo>
                  <a:lnTo>
                    <a:pt x="4" y="410"/>
                  </a:lnTo>
                  <a:lnTo>
                    <a:pt x="6" y="420"/>
                  </a:lnTo>
                  <a:lnTo>
                    <a:pt x="11" y="429"/>
                  </a:lnTo>
                  <a:lnTo>
                    <a:pt x="15" y="437"/>
                  </a:lnTo>
                  <a:lnTo>
                    <a:pt x="21" y="445"/>
                  </a:lnTo>
                  <a:lnTo>
                    <a:pt x="27" y="452"/>
                  </a:lnTo>
                  <a:lnTo>
                    <a:pt x="33" y="459"/>
                  </a:lnTo>
                  <a:lnTo>
                    <a:pt x="40" y="466"/>
                  </a:lnTo>
                  <a:lnTo>
                    <a:pt x="47" y="470"/>
                  </a:lnTo>
                  <a:lnTo>
                    <a:pt x="55" y="475"/>
                  </a:lnTo>
                  <a:lnTo>
                    <a:pt x="64" y="478"/>
                  </a:lnTo>
                  <a:lnTo>
                    <a:pt x="72" y="480"/>
                  </a:lnTo>
                  <a:lnTo>
                    <a:pt x="81" y="482"/>
                  </a:lnTo>
                  <a:lnTo>
                    <a:pt x="90" y="48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274" name="Freeform 111"/>
            <p:cNvSpPr>
              <a:spLocks/>
            </p:cNvSpPr>
            <p:nvPr/>
          </p:nvSpPr>
          <p:spPr bwMode="auto">
            <a:xfrm>
              <a:off x="3443" y="666"/>
              <a:ext cx="906" cy="161"/>
            </a:xfrm>
            <a:custGeom>
              <a:avLst/>
              <a:gdLst>
                <a:gd name="T0" fmla="*/ 0 w 1814"/>
                <a:gd name="T1" fmla="*/ 0 h 483"/>
                <a:gd name="T2" fmla="*/ 0 w 1814"/>
                <a:gd name="T3" fmla="*/ 0 h 483"/>
                <a:gd name="T4" fmla="*/ 0 w 1814"/>
                <a:gd name="T5" fmla="*/ 0 h 483"/>
                <a:gd name="T6" fmla="*/ 0 w 1814"/>
                <a:gd name="T7" fmla="*/ 0 h 483"/>
                <a:gd name="T8" fmla="*/ 0 w 1814"/>
                <a:gd name="T9" fmla="*/ 0 h 483"/>
                <a:gd name="T10" fmla="*/ 0 w 1814"/>
                <a:gd name="T11" fmla="*/ 0 h 483"/>
                <a:gd name="T12" fmla="*/ 0 w 1814"/>
                <a:gd name="T13" fmla="*/ 0 h 483"/>
                <a:gd name="T14" fmla="*/ 0 w 1814"/>
                <a:gd name="T15" fmla="*/ 0 h 483"/>
                <a:gd name="T16" fmla="*/ 0 w 1814"/>
                <a:gd name="T17" fmla="*/ 0 h 483"/>
                <a:gd name="T18" fmla="*/ 0 w 1814"/>
                <a:gd name="T19" fmla="*/ 0 h 483"/>
                <a:gd name="T20" fmla="*/ 0 w 1814"/>
                <a:gd name="T21" fmla="*/ 0 h 483"/>
                <a:gd name="T22" fmla="*/ 0 w 1814"/>
                <a:gd name="T23" fmla="*/ 0 h 483"/>
                <a:gd name="T24" fmla="*/ 0 w 1814"/>
                <a:gd name="T25" fmla="*/ 0 h 483"/>
                <a:gd name="T26" fmla="*/ 0 w 1814"/>
                <a:gd name="T27" fmla="*/ 0 h 483"/>
                <a:gd name="T28" fmla="*/ 0 w 1814"/>
                <a:gd name="T29" fmla="*/ 0 h 483"/>
                <a:gd name="T30" fmla="*/ 0 w 1814"/>
                <a:gd name="T31" fmla="*/ 0 h 483"/>
                <a:gd name="T32" fmla="*/ 0 w 1814"/>
                <a:gd name="T33" fmla="*/ 0 h 483"/>
                <a:gd name="T34" fmla="*/ 0 w 1814"/>
                <a:gd name="T35" fmla="*/ 0 h 483"/>
                <a:gd name="T36" fmla="*/ 0 w 1814"/>
                <a:gd name="T37" fmla="*/ 0 h 483"/>
                <a:gd name="T38" fmla="*/ 0 w 1814"/>
                <a:gd name="T39" fmla="*/ 0 h 483"/>
                <a:gd name="T40" fmla="*/ 0 w 1814"/>
                <a:gd name="T41" fmla="*/ 0 h 483"/>
                <a:gd name="T42" fmla="*/ 0 w 1814"/>
                <a:gd name="T43" fmla="*/ 0 h 483"/>
                <a:gd name="T44" fmla="*/ 0 w 1814"/>
                <a:gd name="T45" fmla="*/ 0 h 483"/>
                <a:gd name="T46" fmla="*/ 0 w 1814"/>
                <a:gd name="T47" fmla="*/ 0 h 483"/>
                <a:gd name="T48" fmla="*/ 0 w 1814"/>
                <a:gd name="T49" fmla="*/ 0 h 483"/>
                <a:gd name="T50" fmla="*/ 0 w 1814"/>
                <a:gd name="T51" fmla="*/ 0 h 483"/>
                <a:gd name="T52" fmla="*/ 0 w 1814"/>
                <a:gd name="T53" fmla="*/ 0 h 483"/>
                <a:gd name="T54" fmla="*/ 0 w 1814"/>
                <a:gd name="T55" fmla="*/ 0 h 483"/>
                <a:gd name="T56" fmla="*/ 0 w 1814"/>
                <a:gd name="T57" fmla="*/ 0 h 483"/>
                <a:gd name="T58" fmla="*/ 0 w 1814"/>
                <a:gd name="T59" fmla="*/ 0 h 483"/>
                <a:gd name="T60" fmla="*/ 0 w 1814"/>
                <a:gd name="T61" fmla="*/ 0 h 483"/>
                <a:gd name="T62" fmla="*/ 0 w 1814"/>
                <a:gd name="T63" fmla="*/ 0 h 483"/>
                <a:gd name="T64" fmla="*/ 0 w 1814"/>
                <a:gd name="T65" fmla="*/ 0 h 483"/>
                <a:gd name="T66" fmla="*/ 0 w 1814"/>
                <a:gd name="T67" fmla="*/ 0 h 483"/>
                <a:gd name="T68" fmla="*/ 0 w 1814"/>
                <a:gd name="T69" fmla="*/ 0 h 483"/>
                <a:gd name="T70" fmla="*/ 0 w 1814"/>
                <a:gd name="T71" fmla="*/ 0 h 483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814"/>
                <a:gd name="T109" fmla="*/ 0 h 483"/>
                <a:gd name="T110" fmla="*/ 1814 w 1814"/>
                <a:gd name="T111" fmla="*/ 483 h 483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814" h="483">
                  <a:moveTo>
                    <a:pt x="90" y="483"/>
                  </a:moveTo>
                  <a:lnTo>
                    <a:pt x="1724" y="483"/>
                  </a:lnTo>
                  <a:lnTo>
                    <a:pt x="1732" y="482"/>
                  </a:lnTo>
                  <a:lnTo>
                    <a:pt x="1742" y="480"/>
                  </a:lnTo>
                  <a:lnTo>
                    <a:pt x="1750" y="478"/>
                  </a:lnTo>
                  <a:lnTo>
                    <a:pt x="1758" y="475"/>
                  </a:lnTo>
                  <a:lnTo>
                    <a:pt x="1767" y="470"/>
                  </a:lnTo>
                  <a:lnTo>
                    <a:pt x="1774" y="466"/>
                  </a:lnTo>
                  <a:lnTo>
                    <a:pt x="1781" y="459"/>
                  </a:lnTo>
                  <a:lnTo>
                    <a:pt x="1787" y="452"/>
                  </a:lnTo>
                  <a:lnTo>
                    <a:pt x="1793" y="445"/>
                  </a:lnTo>
                  <a:lnTo>
                    <a:pt x="1798" y="437"/>
                  </a:lnTo>
                  <a:lnTo>
                    <a:pt x="1803" y="429"/>
                  </a:lnTo>
                  <a:lnTo>
                    <a:pt x="1806" y="420"/>
                  </a:lnTo>
                  <a:lnTo>
                    <a:pt x="1810" y="410"/>
                  </a:lnTo>
                  <a:lnTo>
                    <a:pt x="1812" y="401"/>
                  </a:lnTo>
                  <a:lnTo>
                    <a:pt x="1814" y="392"/>
                  </a:lnTo>
                  <a:lnTo>
                    <a:pt x="1814" y="381"/>
                  </a:lnTo>
                  <a:lnTo>
                    <a:pt x="1814" y="101"/>
                  </a:lnTo>
                  <a:lnTo>
                    <a:pt x="1814" y="90"/>
                  </a:lnTo>
                  <a:lnTo>
                    <a:pt x="1812" y="81"/>
                  </a:lnTo>
                  <a:lnTo>
                    <a:pt x="1810" y="71"/>
                  </a:lnTo>
                  <a:lnTo>
                    <a:pt x="1806" y="62"/>
                  </a:lnTo>
                  <a:lnTo>
                    <a:pt x="1803" y="53"/>
                  </a:lnTo>
                  <a:lnTo>
                    <a:pt x="1798" y="44"/>
                  </a:lnTo>
                  <a:lnTo>
                    <a:pt x="1793" y="36"/>
                  </a:lnTo>
                  <a:lnTo>
                    <a:pt x="1787" y="30"/>
                  </a:lnTo>
                  <a:lnTo>
                    <a:pt x="1781" y="23"/>
                  </a:lnTo>
                  <a:lnTo>
                    <a:pt x="1774" y="16"/>
                  </a:lnTo>
                  <a:lnTo>
                    <a:pt x="1767" y="12"/>
                  </a:lnTo>
                  <a:lnTo>
                    <a:pt x="1758" y="7"/>
                  </a:lnTo>
                  <a:lnTo>
                    <a:pt x="1750" y="4"/>
                  </a:lnTo>
                  <a:lnTo>
                    <a:pt x="1742" y="1"/>
                  </a:lnTo>
                  <a:lnTo>
                    <a:pt x="1732" y="0"/>
                  </a:lnTo>
                  <a:lnTo>
                    <a:pt x="1724" y="0"/>
                  </a:lnTo>
                  <a:lnTo>
                    <a:pt x="90" y="0"/>
                  </a:lnTo>
                  <a:lnTo>
                    <a:pt x="81" y="0"/>
                  </a:lnTo>
                  <a:lnTo>
                    <a:pt x="72" y="1"/>
                  </a:lnTo>
                  <a:lnTo>
                    <a:pt x="64" y="4"/>
                  </a:lnTo>
                  <a:lnTo>
                    <a:pt x="55" y="7"/>
                  </a:lnTo>
                  <a:lnTo>
                    <a:pt x="47" y="12"/>
                  </a:lnTo>
                  <a:lnTo>
                    <a:pt x="40" y="16"/>
                  </a:lnTo>
                  <a:lnTo>
                    <a:pt x="33" y="23"/>
                  </a:lnTo>
                  <a:lnTo>
                    <a:pt x="27" y="30"/>
                  </a:lnTo>
                  <a:lnTo>
                    <a:pt x="21" y="36"/>
                  </a:lnTo>
                  <a:lnTo>
                    <a:pt x="15" y="44"/>
                  </a:lnTo>
                  <a:lnTo>
                    <a:pt x="11" y="53"/>
                  </a:lnTo>
                  <a:lnTo>
                    <a:pt x="6" y="62"/>
                  </a:lnTo>
                  <a:lnTo>
                    <a:pt x="4" y="71"/>
                  </a:lnTo>
                  <a:lnTo>
                    <a:pt x="1" y="81"/>
                  </a:lnTo>
                  <a:lnTo>
                    <a:pt x="0" y="90"/>
                  </a:lnTo>
                  <a:lnTo>
                    <a:pt x="0" y="101"/>
                  </a:lnTo>
                  <a:lnTo>
                    <a:pt x="0" y="381"/>
                  </a:lnTo>
                  <a:lnTo>
                    <a:pt x="0" y="392"/>
                  </a:lnTo>
                  <a:lnTo>
                    <a:pt x="1" y="401"/>
                  </a:lnTo>
                  <a:lnTo>
                    <a:pt x="4" y="410"/>
                  </a:lnTo>
                  <a:lnTo>
                    <a:pt x="6" y="420"/>
                  </a:lnTo>
                  <a:lnTo>
                    <a:pt x="11" y="429"/>
                  </a:lnTo>
                  <a:lnTo>
                    <a:pt x="15" y="437"/>
                  </a:lnTo>
                  <a:lnTo>
                    <a:pt x="21" y="445"/>
                  </a:lnTo>
                  <a:lnTo>
                    <a:pt x="27" y="452"/>
                  </a:lnTo>
                  <a:lnTo>
                    <a:pt x="33" y="459"/>
                  </a:lnTo>
                  <a:lnTo>
                    <a:pt x="40" y="466"/>
                  </a:lnTo>
                  <a:lnTo>
                    <a:pt x="47" y="470"/>
                  </a:lnTo>
                  <a:lnTo>
                    <a:pt x="55" y="475"/>
                  </a:lnTo>
                  <a:lnTo>
                    <a:pt x="64" y="478"/>
                  </a:lnTo>
                  <a:lnTo>
                    <a:pt x="72" y="480"/>
                  </a:lnTo>
                  <a:lnTo>
                    <a:pt x="81" y="482"/>
                  </a:lnTo>
                  <a:lnTo>
                    <a:pt x="90" y="483"/>
                  </a:lnTo>
                </a:path>
              </a:pathLst>
            </a:custGeom>
            <a:noFill/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275" name="Rectangle 112"/>
            <p:cNvSpPr>
              <a:spLocks noChangeArrowheads="1"/>
            </p:cNvSpPr>
            <p:nvPr/>
          </p:nvSpPr>
          <p:spPr bwMode="auto">
            <a:xfrm>
              <a:off x="3559" y="696"/>
              <a:ext cx="631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it-IT" altLang="it-IT" sz="1200" b="1" dirty="0" err="1">
                  <a:solidFill>
                    <a:srgbClr val="000000"/>
                  </a:solidFill>
                  <a:latin typeface="Tahoma" pitchFamily="34" charset="0"/>
                </a:rPr>
                <a:t>Seeded</a:t>
              </a:r>
              <a:r>
                <a:rPr lang="it-IT" altLang="it-IT" sz="12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it-IT" altLang="it-IT" sz="1200" b="1" dirty="0" err="1">
                  <a:solidFill>
                    <a:srgbClr val="000000"/>
                  </a:solidFill>
                  <a:latin typeface="Tahoma" pitchFamily="34" charset="0"/>
                </a:rPr>
                <a:t>Support</a:t>
              </a:r>
              <a:endParaRPr lang="it-IT" altLang="it-IT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0276" name="Rectangle 113"/>
            <p:cNvSpPr>
              <a:spLocks noChangeArrowheads="1"/>
            </p:cNvSpPr>
            <p:nvPr/>
          </p:nvSpPr>
          <p:spPr bwMode="auto">
            <a:xfrm>
              <a:off x="3524" y="1692"/>
              <a:ext cx="789" cy="169"/>
            </a:xfrm>
            <a:prstGeom prst="rect">
              <a:avLst/>
            </a:prstGeom>
            <a:solidFill>
              <a:srgbClr val="808080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t-IT" altLang="it-IT"/>
            </a:p>
          </p:txBody>
        </p:sp>
        <p:sp>
          <p:nvSpPr>
            <p:cNvPr id="10277" name="Rectangle 114"/>
            <p:cNvSpPr>
              <a:spLocks noChangeArrowheads="1"/>
            </p:cNvSpPr>
            <p:nvPr/>
          </p:nvSpPr>
          <p:spPr bwMode="auto">
            <a:xfrm>
              <a:off x="3524" y="1692"/>
              <a:ext cx="789" cy="169"/>
            </a:xfrm>
            <a:prstGeom prst="rect">
              <a:avLst/>
            </a:prstGeom>
            <a:noFill/>
            <a:ln w="9525">
              <a:solidFill>
                <a:srgbClr val="80808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t-IT" altLang="it-IT"/>
            </a:p>
          </p:txBody>
        </p:sp>
        <p:sp>
          <p:nvSpPr>
            <p:cNvPr id="10278" name="Rectangle 115"/>
            <p:cNvSpPr>
              <a:spLocks noChangeArrowheads="1"/>
            </p:cNvSpPr>
            <p:nvPr/>
          </p:nvSpPr>
          <p:spPr bwMode="auto">
            <a:xfrm>
              <a:off x="3456" y="1641"/>
              <a:ext cx="788" cy="169"/>
            </a:xfrm>
            <a:prstGeom prst="rect">
              <a:avLst/>
            </a:prstGeom>
            <a:solidFill>
              <a:srgbClr val="FFFFFF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t-IT" altLang="it-IT"/>
            </a:p>
          </p:txBody>
        </p:sp>
        <p:sp>
          <p:nvSpPr>
            <p:cNvPr id="10279" name="Rectangle 116"/>
            <p:cNvSpPr>
              <a:spLocks noChangeArrowheads="1"/>
            </p:cNvSpPr>
            <p:nvPr/>
          </p:nvSpPr>
          <p:spPr bwMode="auto">
            <a:xfrm>
              <a:off x="3456" y="1641"/>
              <a:ext cx="788" cy="169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1" hangingPunct="1"/>
              <a:endParaRPr lang="it-IT" altLang="it-IT"/>
            </a:p>
          </p:txBody>
        </p:sp>
        <p:sp>
          <p:nvSpPr>
            <p:cNvPr id="10280" name="Rectangle 117"/>
            <p:cNvSpPr>
              <a:spLocks noChangeArrowheads="1"/>
            </p:cNvSpPr>
            <p:nvPr/>
          </p:nvSpPr>
          <p:spPr bwMode="auto">
            <a:xfrm>
              <a:off x="3696" y="1675"/>
              <a:ext cx="297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it-IT" altLang="it-IT" sz="1200" b="1" dirty="0" err="1">
                  <a:solidFill>
                    <a:srgbClr val="000000"/>
                  </a:solidFill>
                  <a:latin typeface="Tahoma" pitchFamily="34" charset="0"/>
                </a:rPr>
                <a:t>Growth</a:t>
              </a:r>
              <a:endParaRPr lang="it-IT" altLang="it-IT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0281" name="Freeform 118"/>
            <p:cNvSpPr>
              <a:spLocks/>
            </p:cNvSpPr>
            <p:nvPr/>
          </p:nvSpPr>
          <p:spPr bwMode="auto">
            <a:xfrm>
              <a:off x="1269" y="658"/>
              <a:ext cx="544" cy="169"/>
            </a:xfrm>
            <a:custGeom>
              <a:avLst/>
              <a:gdLst>
                <a:gd name="T0" fmla="*/ 0 w 1089"/>
                <a:gd name="T1" fmla="*/ 0 h 509"/>
                <a:gd name="T2" fmla="*/ 0 w 1089"/>
                <a:gd name="T3" fmla="*/ 0 h 509"/>
                <a:gd name="T4" fmla="*/ 0 w 1089"/>
                <a:gd name="T5" fmla="*/ 0 h 509"/>
                <a:gd name="T6" fmla="*/ 0 w 1089"/>
                <a:gd name="T7" fmla="*/ 0 h 509"/>
                <a:gd name="T8" fmla="*/ 0 w 1089"/>
                <a:gd name="T9" fmla="*/ 0 h 509"/>
                <a:gd name="T10" fmla="*/ 0 w 1089"/>
                <a:gd name="T11" fmla="*/ 0 h 509"/>
                <a:gd name="T12" fmla="*/ 0 w 1089"/>
                <a:gd name="T13" fmla="*/ 0 h 509"/>
                <a:gd name="T14" fmla="*/ 0 w 1089"/>
                <a:gd name="T15" fmla="*/ 0 h 509"/>
                <a:gd name="T16" fmla="*/ 0 w 1089"/>
                <a:gd name="T17" fmla="*/ 0 h 509"/>
                <a:gd name="T18" fmla="*/ 0 w 1089"/>
                <a:gd name="T19" fmla="*/ 0 h 509"/>
                <a:gd name="T20" fmla="*/ 0 w 1089"/>
                <a:gd name="T21" fmla="*/ 0 h 509"/>
                <a:gd name="T22" fmla="*/ 0 w 1089"/>
                <a:gd name="T23" fmla="*/ 0 h 509"/>
                <a:gd name="T24" fmla="*/ 0 w 1089"/>
                <a:gd name="T25" fmla="*/ 0 h 509"/>
                <a:gd name="T26" fmla="*/ 0 w 1089"/>
                <a:gd name="T27" fmla="*/ 0 h 509"/>
                <a:gd name="T28" fmla="*/ 0 w 1089"/>
                <a:gd name="T29" fmla="*/ 0 h 509"/>
                <a:gd name="T30" fmla="*/ 0 w 1089"/>
                <a:gd name="T31" fmla="*/ 0 h 509"/>
                <a:gd name="T32" fmla="*/ 0 w 1089"/>
                <a:gd name="T33" fmla="*/ 0 h 509"/>
                <a:gd name="T34" fmla="*/ 0 w 1089"/>
                <a:gd name="T35" fmla="*/ 0 h 509"/>
                <a:gd name="T36" fmla="*/ 0 w 1089"/>
                <a:gd name="T37" fmla="*/ 0 h 509"/>
                <a:gd name="T38" fmla="*/ 0 w 1089"/>
                <a:gd name="T39" fmla="*/ 0 h 509"/>
                <a:gd name="T40" fmla="*/ 0 w 1089"/>
                <a:gd name="T41" fmla="*/ 0 h 509"/>
                <a:gd name="T42" fmla="*/ 0 w 1089"/>
                <a:gd name="T43" fmla="*/ 0 h 509"/>
                <a:gd name="T44" fmla="*/ 0 w 1089"/>
                <a:gd name="T45" fmla="*/ 0 h 509"/>
                <a:gd name="T46" fmla="*/ 0 w 1089"/>
                <a:gd name="T47" fmla="*/ 0 h 509"/>
                <a:gd name="T48" fmla="*/ 0 w 1089"/>
                <a:gd name="T49" fmla="*/ 0 h 509"/>
                <a:gd name="T50" fmla="*/ 0 w 1089"/>
                <a:gd name="T51" fmla="*/ 0 h 509"/>
                <a:gd name="T52" fmla="*/ 0 w 1089"/>
                <a:gd name="T53" fmla="*/ 0 h 509"/>
                <a:gd name="T54" fmla="*/ 0 w 1089"/>
                <a:gd name="T55" fmla="*/ 0 h 509"/>
                <a:gd name="T56" fmla="*/ 0 w 1089"/>
                <a:gd name="T57" fmla="*/ 0 h 509"/>
                <a:gd name="T58" fmla="*/ 0 w 1089"/>
                <a:gd name="T59" fmla="*/ 0 h 509"/>
                <a:gd name="T60" fmla="*/ 0 w 1089"/>
                <a:gd name="T61" fmla="*/ 0 h 509"/>
                <a:gd name="T62" fmla="*/ 0 w 1089"/>
                <a:gd name="T63" fmla="*/ 0 h 509"/>
                <a:gd name="T64" fmla="*/ 0 w 1089"/>
                <a:gd name="T65" fmla="*/ 0 h 509"/>
                <a:gd name="T66" fmla="*/ 0 w 1089"/>
                <a:gd name="T67" fmla="*/ 0 h 509"/>
                <a:gd name="T68" fmla="*/ 0 w 1089"/>
                <a:gd name="T69" fmla="*/ 0 h 509"/>
                <a:gd name="T70" fmla="*/ 0 w 1089"/>
                <a:gd name="T71" fmla="*/ 0 h 50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089"/>
                <a:gd name="T109" fmla="*/ 0 h 509"/>
                <a:gd name="T110" fmla="*/ 1089 w 1089"/>
                <a:gd name="T111" fmla="*/ 509 h 50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089" h="509">
                  <a:moveTo>
                    <a:pt x="90" y="509"/>
                  </a:moveTo>
                  <a:lnTo>
                    <a:pt x="997" y="509"/>
                  </a:lnTo>
                  <a:lnTo>
                    <a:pt x="1007" y="508"/>
                  </a:lnTo>
                  <a:lnTo>
                    <a:pt x="1015" y="506"/>
                  </a:lnTo>
                  <a:lnTo>
                    <a:pt x="1025" y="504"/>
                  </a:lnTo>
                  <a:lnTo>
                    <a:pt x="1033" y="501"/>
                  </a:lnTo>
                  <a:lnTo>
                    <a:pt x="1041" y="496"/>
                  </a:lnTo>
                  <a:lnTo>
                    <a:pt x="1048" y="492"/>
                  </a:lnTo>
                  <a:lnTo>
                    <a:pt x="1055" y="485"/>
                  </a:lnTo>
                  <a:lnTo>
                    <a:pt x="1062" y="478"/>
                  </a:lnTo>
                  <a:lnTo>
                    <a:pt x="1067" y="471"/>
                  </a:lnTo>
                  <a:lnTo>
                    <a:pt x="1073" y="463"/>
                  </a:lnTo>
                  <a:lnTo>
                    <a:pt x="1078" y="455"/>
                  </a:lnTo>
                  <a:lnTo>
                    <a:pt x="1081" y="446"/>
                  </a:lnTo>
                  <a:lnTo>
                    <a:pt x="1084" y="436"/>
                  </a:lnTo>
                  <a:lnTo>
                    <a:pt x="1086" y="427"/>
                  </a:lnTo>
                  <a:lnTo>
                    <a:pt x="1087" y="418"/>
                  </a:lnTo>
                  <a:lnTo>
                    <a:pt x="1089" y="407"/>
                  </a:lnTo>
                  <a:lnTo>
                    <a:pt x="1089" y="101"/>
                  </a:lnTo>
                  <a:lnTo>
                    <a:pt x="1087" y="91"/>
                  </a:lnTo>
                  <a:lnTo>
                    <a:pt x="1086" y="81"/>
                  </a:lnTo>
                  <a:lnTo>
                    <a:pt x="1084" y="72"/>
                  </a:lnTo>
                  <a:lnTo>
                    <a:pt x="1081" y="62"/>
                  </a:lnTo>
                  <a:lnTo>
                    <a:pt x="1078" y="53"/>
                  </a:lnTo>
                  <a:lnTo>
                    <a:pt x="1073" y="45"/>
                  </a:lnTo>
                  <a:lnTo>
                    <a:pt x="1067" y="37"/>
                  </a:lnTo>
                  <a:lnTo>
                    <a:pt x="1062" y="30"/>
                  </a:lnTo>
                  <a:lnTo>
                    <a:pt x="1055" y="23"/>
                  </a:lnTo>
                  <a:lnTo>
                    <a:pt x="1048" y="17"/>
                  </a:lnTo>
                  <a:lnTo>
                    <a:pt x="1041" y="13"/>
                  </a:lnTo>
                  <a:lnTo>
                    <a:pt x="1033" y="7"/>
                  </a:lnTo>
                  <a:lnTo>
                    <a:pt x="1025" y="5"/>
                  </a:lnTo>
                  <a:lnTo>
                    <a:pt x="1015" y="2"/>
                  </a:lnTo>
                  <a:lnTo>
                    <a:pt x="1007" y="0"/>
                  </a:lnTo>
                  <a:lnTo>
                    <a:pt x="997" y="0"/>
                  </a:lnTo>
                  <a:lnTo>
                    <a:pt x="90" y="0"/>
                  </a:lnTo>
                  <a:lnTo>
                    <a:pt x="82" y="0"/>
                  </a:lnTo>
                  <a:lnTo>
                    <a:pt x="72" y="2"/>
                  </a:lnTo>
                  <a:lnTo>
                    <a:pt x="64" y="5"/>
                  </a:lnTo>
                  <a:lnTo>
                    <a:pt x="55" y="7"/>
                  </a:lnTo>
                  <a:lnTo>
                    <a:pt x="47" y="13"/>
                  </a:lnTo>
                  <a:lnTo>
                    <a:pt x="40" y="17"/>
                  </a:lnTo>
                  <a:lnTo>
                    <a:pt x="32" y="23"/>
                  </a:lnTo>
                  <a:lnTo>
                    <a:pt x="26" y="30"/>
                  </a:lnTo>
                  <a:lnTo>
                    <a:pt x="20" y="37"/>
                  </a:lnTo>
                  <a:lnTo>
                    <a:pt x="16" y="45"/>
                  </a:lnTo>
                  <a:lnTo>
                    <a:pt x="11" y="53"/>
                  </a:lnTo>
                  <a:lnTo>
                    <a:pt x="7" y="62"/>
                  </a:lnTo>
                  <a:lnTo>
                    <a:pt x="4" y="72"/>
                  </a:lnTo>
                  <a:lnTo>
                    <a:pt x="1" y="81"/>
                  </a:lnTo>
                  <a:lnTo>
                    <a:pt x="0" y="91"/>
                  </a:lnTo>
                  <a:lnTo>
                    <a:pt x="0" y="101"/>
                  </a:lnTo>
                  <a:lnTo>
                    <a:pt x="0" y="407"/>
                  </a:lnTo>
                  <a:lnTo>
                    <a:pt x="0" y="418"/>
                  </a:lnTo>
                  <a:lnTo>
                    <a:pt x="1" y="427"/>
                  </a:lnTo>
                  <a:lnTo>
                    <a:pt x="4" y="436"/>
                  </a:lnTo>
                  <a:lnTo>
                    <a:pt x="7" y="446"/>
                  </a:lnTo>
                  <a:lnTo>
                    <a:pt x="11" y="455"/>
                  </a:lnTo>
                  <a:lnTo>
                    <a:pt x="16" y="463"/>
                  </a:lnTo>
                  <a:lnTo>
                    <a:pt x="20" y="471"/>
                  </a:lnTo>
                  <a:lnTo>
                    <a:pt x="26" y="478"/>
                  </a:lnTo>
                  <a:lnTo>
                    <a:pt x="32" y="485"/>
                  </a:lnTo>
                  <a:lnTo>
                    <a:pt x="40" y="492"/>
                  </a:lnTo>
                  <a:lnTo>
                    <a:pt x="47" y="496"/>
                  </a:lnTo>
                  <a:lnTo>
                    <a:pt x="55" y="501"/>
                  </a:lnTo>
                  <a:lnTo>
                    <a:pt x="64" y="504"/>
                  </a:lnTo>
                  <a:lnTo>
                    <a:pt x="72" y="506"/>
                  </a:lnTo>
                  <a:lnTo>
                    <a:pt x="82" y="508"/>
                  </a:lnTo>
                  <a:lnTo>
                    <a:pt x="90" y="50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282" name="Freeform 119"/>
            <p:cNvSpPr>
              <a:spLocks/>
            </p:cNvSpPr>
            <p:nvPr/>
          </p:nvSpPr>
          <p:spPr bwMode="auto">
            <a:xfrm>
              <a:off x="1269" y="658"/>
              <a:ext cx="544" cy="169"/>
            </a:xfrm>
            <a:custGeom>
              <a:avLst/>
              <a:gdLst>
                <a:gd name="T0" fmla="*/ 0 w 1089"/>
                <a:gd name="T1" fmla="*/ 0 h 509"/>
                <a:gd name="T2" fmla="*/ 0 w 1089"/>
                <a:gd name="T3" fmla="*/ 0 h 509"/>
                <a:gd name="T4" fmla="*/ 0 w 1089"/>
                <a:gd name="T5" fmla="*/ 0 h 509"/>
                <a:gd name="T6" fmla="*/ 0 w 1089"/>
                <a:gd name="T7" fmla="*/ 0 h 509"/>
                <a:gd name="T8" fmla="*/ 0 w 1089"/>
                <a:gd name="T9" fmla="*/ 0 h 509"/>
                <a:gd name="T10" fmla="*/ 0 w 1089"/>
                <a:gd name="T11" fmla="*/ 0 h 509"/>
                <a:gd name="T12" fmla="*/ 0 w 1089"/>
                <a:gd name="T13" fmla="*/ 0 h 509"/>
                <a:gd name="T14" fmla="*/ 0 w 1089"/>
                <a:gd name="T15" fmla="*/ 0 h 509"/>
                <a:gd name="T16" fmla="*/ 0 w 1089"/>
                <a:gd name="T17" fmla="*/ 0 h 509"/>
                <a:gd name="T18" fmla="*/ 0 w 1089"/>
                <a:gd name="T19" fmla="*/ 0 h 509"/>
                <a:gd name="T20" fmla="*/ 0 w 1089"/>
                <a:gd name="T21" fmla="*/ 0 h 509"/>
                <a:gd name="T22" fmla="*/ 0 w 1089"/>
                <a:gd name="T23" fmla="*/ 0 h 509"/>
                <a:gd name="T24" fmla="*/ 0 w 1089"/>
                <a:gd name="T25" fmla="*/ 0 h 509"/>
                <a:gd name="T26" fmla="*/ 0 w 1089"/>
                <a:gd name="T27" fmla="*/ 0 h 509"/>
                <a:gd name="T28" fmla="*/ 0 w 1089"/>
                <a:gd name="T29" fmla="*/ 0 h 509"/>
                <a:gd name="T30" fmla="*/ 0 w 1089"/>
                <a:gd name="T31" fmla="*/ 0 h 509"/>
                <a:gd name="T32" fmla="*/ 0 w 1089"/>
                <a:gd name="T33" fmla="*/ 0 h 509"/>
                <a:gd name="T34" fmla="*/ 0 w 1089"/>
                <a:gd name="T35" fmla="*/ 0 h 509"/>
                <a:gd name="T36" fmla="*/ 0 w 1089"/>
                <a:gd name="T37" fmla="*/ 0 h 509"/>
                <a:gd name="T38" fmla="*/ 0 w 1089"/>
                <a:gd name="T39" fmla="*/ 0 h 509"/>
                <a:gd name="T40" fmla="*/ 0 w 1089"/>
                <a:gd name="T41" fmla="*/ 0 h 509"/>
                <a:gd name="T42" fmla="*/ 0 w 1089"/>
                <a:gd name="T43" fmla="*/ 0 h 509"/>
                <a:gd name="T44" fmla="*/ 0 w 1089"/>
                <a:gd name="T45" fmla="*/ 0 h 509"/>
                <a:gd name="T46" fmla="*/ 0 w 1089"/>
                <a:gd name="T47" fmla="*/ 0 h 509"/>
                <a:gd name="T48" fmla="*/ 0 w 1089"/>
                <a:gd name="T49" fmla="*/ 0 h 509"/>
                <a:gd name="T50" fmla="*/ 0 w 1089"/>
                <a:gd name="T51" fmla="*/ 0 h 509"/>
                <a:gd name="T52" fmla="*/ 0 w 1089"/>
                <a:gd name="T53" fmla="*/ 0 h 509"/>
                <a:gd name="T54" fmla="*/ 0 w 1089"/>
                <a:gd name="T55" fmla="*/ 0 h 509"/>
                <a:gd name="T56" fmla="*/ 0 w 1089"/>
                <a:gd name="T57" fmla="*/ 0 h 509"/>
                <a:gd name="T58" fmla="*/ 0 w 1089"/>
                <a:gd name="T59" fmla="*/ 0 h 509"/>
                <a:gd name="T60" fmla="*/ 0 w 1089"/>
                <a:gd name="T61" fmla="*/ 0 h 509"/>
                <a:gd name="T62" fmla="*/ 0 w 1089"/>
                <a:gd name="T63" fmla="*/ 0 h 509"/>
                <a:gd name="T64" fmla="*/ 0 w 1089"/>
                <a:gd name="T65" fmla="*/ 0 h 509"/>
                <a:gd name="T66" fmla="*/ 0 w 1089"/>
                <a:gd name="T67" fmla="*/ 0 h 509"/>
                <a:gd name="T68" fmla="*/ 0 w 1089"/>
                <a:gd name="T69" fmla="*/ 0 h 509"/>
                <a:gd name="T70" fmla="*/ 0 w 1089"/>
                <a:gd name="T71" fmla="*/ 0 h 50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089"/>
                <a:gd name="T109" fmla="*/ 0 h 509"/>
                <a:gd name="T110" fmla="*/ 1089 w 1089"/>
                <a:gd name="T111" fmla="*/ 509 h 50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089" h="509">
                  <a:moveTo>
                    <a:pt x="90" y="509"/>
                  </a:moveTo>
                  <a:lnTo>
                    <a:pt x="997" y="509"/>
                  </a:lnTo>
                  <a:lnTo>
                    <a:pt x="1007" y="508"/>
                  </a:lnTo>
                  <a:lnTo>
                    <a:pt x="1015" y="506"/>
                  </a:lnTo>
                  <a:lnTo>
                    <a:pt x="1025" y="504"/>
                  </a:lnTo>
                  <a:lnTo>
                    <a:pt x="1033" y="501"/>
                  </a:lnTo>
                  <a:lnTo>
                    <a:pt x="1041" y="496"/>
                  </a:lnTo>
                  <a:lnTo>
                    <a:pt x="1048" y="492"/>
                  </a:lnTo>
                  <a:lnTo>
                    <a:pt x="1055" y="485"/>
                  </a:lnTo>
                  <a:lnTo>
                    <a:pt x="1062" y="478"/>
                  </a:lnTo>
                  <a:lnTo>
                    <a:pt x="1067" y="471"/>
                  </a:lnTo>
                  <a:lnTo>
                    <a:pt x="1073" y="463"/>
                  </a:lnTo>
                  <a:lnTo>
                    <a:pt x="1078" y="455"/>
                  </a:lnTo>
                  <a:lnTo>
                    <a:pt x="1081" y="446"/>
                  </a:lnTo>
                  <a:lnTo>
                    <a:pt x="1084" y="436"/>
                  </a:lnTo>
                  <a:lnTo>
                    <a:pt x="1086" y="427"/>
                  </a:lnTo>
                  <a:lnTo>
                    <a:pt x="1087" y="418"/>
                  </a:lnTo>
                  <a:lnTo>
                    <a:pt x="1089" y="407"/>
                  </a:lnTo>
                  <a:lnTo>
                    <a:pt x="1089" y="101"/>
                  </a:lnTo>
                  <a:lnTo>
                    <a:pt x="1087" y="91"/>
                  </a:lnTo>
                  <a:lnTo>
                    <a:pt x="1086" y="81"/>
                  </a:lnTo>
                  <a:lnTo>
                    <a:pt x="1084" y="72"/>
                  </a:lnTo>
                  <a:lnTo>
                    <a:pt x="1081" y="62"/>
                  </a:lnTo>
                  <a:lnTo>
                    <a:pt x="1078" y="53"/>
                  </a:lnTo>
                  <a:lnTo>
                    <a:pt x="1073" y="45"/>
                  </a:lnTo>
                  <a:lnTo>
                    <a:pt x="1067" y="37"/>
                  </a:lnTo>
                  <a:lnTo>
                    <a:pt x="1062" y="30"/>
                  </a:lnTo>
                  <a:lnTo>
                    <a:pt x="1055" y="23"/>
                  </a:lnTo>
                  <a:lnTo>
                    <a:pt x="1048" y="17"/>
                  </a:lnTo>
                  <a:lnTo>
                    <a:pt x="1041" y="13"/>
                  </a:lnTo>
                  <a:lnTo>
                    <a:pt x="1033" y="7"/>
                  </a:lnTo>
                  <a:lnTo>
                    <a:pt x="1025" y="5"/>
                  </a:lnTo>
                  <a:lnTo>
                    <a:pt x="1015" y="2"/>
                  </a:lnTo>
                  <a:lnTo>
                    <a:pt x="1007" y="0"/>
                  </a:lnTo>
                  <a:lnTo>
                    <a:pt x="997" y="0"/>
                  </a:lnTo>
                  <a:lnTo>
                    <a:pt x="90" y="0"/>
                  </a:lnTo>
                  <a:lnTo>
                    <a:pt x="82" y="0"/>
                  </a:lnTo>
                  <a:lnTo>
                    <a:pt x="72" y="2"/>
                  </a:lnTo>
                  <a:lnTo>
                    <a:pt x="64" y="5"/>
                  </a:lnTo>
                  <a:lnTo>
                    <a:pt x="55" y="7"/>
                  </a:lnTo>
                  <a:lnTo>
                    <a:pt x="47" y="13"/>
                  </a:lnTo>
                  <a:lnTo>
                    <a:pt x="40" y="17"/>
                  </a:lnTo>
                  <a:lnTo>
                    <a:pt x="32" y="23"/>
                  </a:lnTo>
                  <a:lnTo>
                    <a:pt x="26" y="30"/>
                  </a:lnTo>
                  <a:lnTo>
                    <a:pt x="20" y="37"/>
                  </a:lnTo>
                  <a:lnTo>
                    <a:pt x="16" y="45"/>
                  </a:lnTo>
                  <a:lnTo>
                    <a:pt x="11" y="53"/>
                  </a:lnTo>
                  <a:lnTo>
                    <a:pt x="7" y="62"/>
                  </a:lnTo>
                  <a:lnTo>
                    <a:pt x="4" y="72"/>
                  </a:lnTo>
                  <a:lnTo>
                    <a:pt x="1" y="81"/>
                  </a:lnTo>
                  <a:lnTo>
                    <a:pt x="0" y="91"/>
                  </a:lnTo>
                  <a:lnTo>
                    <a:pt x="0" y="101"/>
                  </a:lnTo>
                  <a:lnTo>
                    <a:pt x="0" y="407"/>
                  </a:lnTo>
                  <a:lnTo>
                    <a:pt x="0" y="418"/>
                  </a:lnTo>
                  <a:lnTo>
                    <a:pt x="1" y="427"/>
                  </a:lnTo>
                  <a:lnTo>
                    <a:pt x="4" y="436"/>
                  </a:lnTo>
                  <a:lnTo>
                    <a:pt x="7" y="446"/>
                  </a:lnTo>
                  <a:lnTo>
                    <a:pt x="11" y="455"/>
                  </a:lnTo>
                  <a:lnTo>
                    <a:pt x="16" y="463"/>
                  </a:lnTo>
                  <a:lnTo>
                    <a:pt x="20" y="471"/>
                  </a:lnTo>
                  <a:lnTo>
                    <a:pt x="26" y="478"/>
                  </a:lnTo>
                  <a:lnTo>
                    <a:pt x="32" y="485"/>
                  </a:lnTo>
                  <a:lnTo>
                    <a:pt x="40" y="492"/>
                  </a:lnTo>
                  <a:lnTo>
                    <a:pt x="47" y="496"/>
                  </a:lnTo>
                  <a:lnTo>
                    <a:pt x="55" y="501"/>
                  </a:lnTo>
                  <a:lnTo>
                    <a:pt x="64" y="504"/>
                  </a:lnTo>
                  <a:lnTo>
                    <a:pt x="72" y="506"/>
                  </a:lnTo>
                  <a:lnTo>
                    <a:pt x="82" y="508"/>
                  </a:lnTo>
                  <a:lnTo>
                    <a:pt x="90" y="509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283" name="Rectangle 120"/>
            <p:cNvSpPr>
              <a:spLocks noChangeArrowheads="1"/>
            </p:cNvSpPr>
            <p:nvPr/>
          </p:nvSpPr>
          <p:spPr bwMode="auto">
            <a:xfrm>
              <a:off x="1375" y="692"/>
              <a:ext cx="309" cy="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it-IT" altLang="it-IT" sz="1200" b="1" dirty="0" err="1">
                  <a:solidFill>
                    <a:srgbClr val="000000"/>
                  </a:solidFill>
                  <a:latin typeface="Tahoma" pitchFamily="34" charset="0"/>
                </a:rPr>
                <a:t>Support</a:t>
              </a:r>
              <a:endParaRPr lang="it-IT" altLang="it-IT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0284" name="Freeform 121"/>
            <p:cNvSpPr>
              <a:spLocks/>
            </p:cNvSpPr>
            <p:nvPr/>
          </p:nvSpPr>
          <p:spPr bwMode="auto">
            <a:xfrm>
              <a:off x="1994" y="658"/>
              <a:ext cx="771" cy="169"/>
            </a:xfrm>
            <a:custGeom>
              <a:avLst/>
              <a:gdLst>
                <a:gd name="T0" fmla="*/ 1 w 1542"/>
                <a:gd name="T1" fmla="*/ 0 h 509"/>
                <a:gd name="T2" fmla="*/ 1 w 1542"/>
                <a:gd name="T3" fmla="*/ 0 h 509"/>
                <a:gd name="T4" fmla="*/ 1 w 1542"/>
                <a:gd name="T5" fmla="*/ 0 h 509"/>
                <a:gd name="T6" fmla="*/ 1 w 1542"/>
                <a:gd name="T7" fmla="*/ 0 h 509"/>
                <a:gd name="T8" fmla="*/ 1 w 1542"/>
                <a:gd name="T9" fmla="*/ 0 h 509"/>
                <a:gd name="T10" fmla="*/ 1 w 1542"/>
                <a:gd name="T11" fmla="*/ 0 h 509"/>
                <a:gd name="T12" fmla="*/ 1 w 1542"/>
                <a:gd name="T13" fmla="*/ 0 h 509"/>
                <a:gd name="T14" fmla="*/ 1 w 1542"/>
                <a:gd name="T15" fmla="*/ 0 h 509"/>
                <a:gd name="T16" fmla="*/ 1 w 1542"/>
                <a:gd name="T17" fmla="*/ 0 h 509"/>
                <a:gd name="T18" fmla="*/ 1 w 1542"/>
                <a:gd name="T19" fmla="*/ 0 h 509"/>
                <a:gd name="T20" fmla="*/ 1 w 1542"/>
                <a:gd name="T21" fmla="*/ 0 h 509"/>
                <a:gd name="T22" fmla="*/ 1 w 1542"/>
                <a:gd name="T23" fmla="*/ 0 h 509"/>
                <a:gd name="T24" fmla="*/ 1 w 1542"/>
                <a:gd name="T25" fmla="*/ 0 h 509"/>
                <a:gd name="T26" fmla="*/ 1 w 1542"/>
                <a:gd name="T27" fmla="*/ 0 h 509"/>
                <a:gd name="T28" fmla="*/ 1 w 1542"/>
                <a:gd name="T29" fmla="*/ 0 h 509"/>
                <a:gd name="T30" fmla="*/ 1 w 1542"/>
                <a:gd name="T31" fmla="*/ 0 h 509"/>
                <a:gd name="T32" fmla="*/ 1 w 1542"/>
                <a:gd name="T33" fmla="*/ 0 h 509"/>
                <a:gd name="T34" fmla="*/ 1 w 1542"/>
                <a:gd name="T35" fmla="*/ 0 h 509"/>
                <a:gd name="T36" fmla="*/ 1 w 1542"/>
                <a:gd name="T37" fmla="*/ 0 h 509"/>
                <a:gd name="T38" fmla="*/ 1 w 1542"/>
                <a:gd name="T39" fmla="*/ 0 h 509"/>
                <a:gd name="T40" fmla="*/ 1 w 1542"/>
                <a:gd name="T41" fmla="*/ 0 h 509"/>
                <a:gd name="T42" fmla="*/ 1 w 1542"/>
                <a:gd name="T43" fmla="*/ 0 h 509"/>
                <a:gd name="T44" fmla="*/ 1 w 1542"/>
                <a:gd name="T45" fmla="*/ 0 h 509"/>
                <a:gd name="T46" fmla="*/ 1 w 1542"/>
                <a:gd name="T47" fmla="*/ 0 h 509"/>
                <a:gd name="T48" fmla="*/ 1 w 1542"/>
                <a:gd name="T49" fmla="*/ 0 h 509"/>
                <a:gd name="T50" fmla="*/ 1 w 1542"/>
                <a:gd name="T51" fmla="*/ 0 h 509"/>
                <a:gd name="T52" fmla="*/ 0 w 1542"/>
                <a:gd name="T53" fmla="*/ 0 h 509"/>
                <a:gd name="T54" fmla="*/ 1 w 1542"/>
                <a:gd name="T55" fmla="*/ 0 h 509"/>
                <a:gd name="T56" fmla="*/ 1 w 1542"/>
                <a:gd name="T57" fmla="*/ 0 h 509"/>
                <a:gd name="T58" fmla="*/ 1 w 1542"/>
                <a:gd name="T59" fmla="*/ 0 h 509"/>
                <a:gd name="T60" fmla="*/ 1 w 1542"/>
                <a:gd name="T61" fmla="*/ 0 h 509"/>
                <a:gd name="T62" fmla="*/ 1 w 1542"/>
                <a:gd name="T63" fmla="*/ 0 h 509"/>
                <a:gd name="T64" fmla="*/ 1 w 1542"/>
                <a:gd name="T65" fmla="*/ 0 h 509"/>
                <a:gd name="T66" fmla="*/ 1 w 1542"/>
                <a:gd name="T67" fmla="*/ 0 h 509"/>
                <a:gd name="T68" fmla="*/ 1 w 1542"/>
                <a:gd name="T69" fmla="*/ 0 h 509"/>
                <a:gd name="T70" fmla="*/ 1 w 1542"/>
                <a:gd name="T71" fmla="*/ 0 h 50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542"/>
                <a:gd name="T109" fmla="*/ 0 h 509"/>
                <a:gd name="T110" fmla="*/ 1542 w 1542"/>
                <a:gd name="T111" fmla="*/ 509 h 50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542" h="509">
                  <a:moveTo>
                    <a:pt x="91" y="509"/>
                  </a:moveTo>
                  <a:lnTo>
                    <a:pt x="1452" y="509"/>
                  </a:lnTo>
                  <a:lnTo>
                    <a:pt x="1461" y="508"/>
                  </a:lnTo>
                  <a:lnTo>
                    <a:pt x="1470" y="506"/>
                  </a:lnTo>
                  <a:lnTo>
                    <a:pt x="1479" y="504"/>
                  </a:lnTo>
                  <a:lnTo>
                    <a:pt x="1487" y="501"/>
                  </a:lnTo>
                  <a:lnTo>
                    <a:pt x="1495" y="496"/>
                  </a:lnTo>
                  <a:lnTo>
                    <a:pt x="1503" y="492"/>
                  </a:lnTo>
                  <a:lnTo>
                    <a:pt x="1510" y="485"/>
                  </a:lnTo>
                  <a:lnTo>
                    <a:pt x="1516" y="478"/>
                  </a:lnTo>
                  <a:lnTo>
                    <a:pt x="1522" y="471"/>
                  </a:lnTo>
                  <a:lnTo>
                    <a:pt x="1527" y="463"/>
                  </a:lnTo>
                  <a:lnTo>
                    <a:pt x="1531" y="455"/>
                  </a:lnTo>
                  <a:lnTo>
                    <a:pt x="1535" y="446"/>
                  </a:lnTo>
                  <a:lnTo>
                    <a:pt x="1539" y="436"/>
                  </a:lnTo>
                  <a:lnTo>
                    <a:pt x="1541" y="427"/>
                  </a:lnTo>
                  <a:lnTo>
                    <a:pt x="1542" y="418"/>
                  </a:lnTo>
                  <a:lnTo>
                    <a:pt x="1542" y="407"/>
                  </a:lnTo>
                  <a:lnTo>
                    <a:pt x="1542" y="101"/>
                  </a:lnTo>
                  <a:lnTo>
                    <a:pt x="1542" y="92"/>
                  </a:lnTo>
                  <a:lnTo>
                    <a:pt x="1541" y="81"/>
                  </a:lnTo>
                  <a:lnTo>
                    <a:pt x="1539" y="72"/>
                  </a:lnTo>
                  <a:lnTo>
                    <a:pt x="1535" y="62"/>
                  </a:lnTo>
                  <a:lnTo>
                    <a:pt x="1531" y="53"/>
                  </a:lnTo>
                  <a:lnTo>
                    <a:pt x="1527" y="45"/>
                  </a:lnTo>
                  <a:lnTo>
                    <a:pt x="1522" y="37"/>
                  </a:lnTo>
                  <a:lnTo>
                    <a:pt x="1516" y="30"/>
                  </a:lnTo>
                  <a:lnTo>
                    <a:pt x="1510" y="23"/>
                  </a:lnTo>
                  <a:lnTo>
                    <a:pt x="1503" y="17"/>
                  </a:lnTo>
                  <a:lnTo>
                    <a:pt x="1495" y="13"/>
                  </a:lnTo>
                  <a:lnTo>
                    <a:pt x="1487" y="7"/>
                  </a:lnTo>
                  <a:lnTo>
                    <a:pt x="1479" y="5"/>
                  </a:lnTo>
                  <a:lnTo>
                    <a:pt x="1470" y="2"/>
                  </a:lnTo>
                  <a:lnTo>
                    <a:pt x="1461" y="0"/>
                  </a:lnTo>
                  <a:lnTo>
                    <a:pt x="1452" y="0"/>
                  </a:lnTo>
                  <a:lnTo>
                    <a:pt x="91" y="0"/>
                  </a:lnTo>
                  <a:lnTo>
                    <a:pt x="82" y="0"/>
                  </a:lnTo>
                  <a:lnTo>
                    <a:pt x="73" y="2"/>
                  </a:lnTo>
                  <a:lnTo>
                    <a:pt x="64" y="5"/>
                  </a:lnTo>
                  <a:lnTo>
                    <a:pt x="55" y="7"/>
                  </a:lnTo>
                  <a:lnTo>
                    <a:pt x="48" y="13"/>
                  </a:lnTo>
                  <a:lnTo>
                    <a:pt x="41" y="17"/>
                  </a:lnTo>
                  <a:lnTo>
                    <a:pt x="34" y="23"/>
                  </a:lnTo>
                  <a:lnTo>
                    <a:pt x="26" y="30"/>
                  </a:lnTo>
                  <a:lnTo>
                    <a:pt x="20" y="37"/>
                  </a:lnTo>
                  <a:lnTo>
                    <a:pt x="16" y="45"/>
                  </a:lnTo>
                  <a:lnTo>
                    <a:pt x="11" y="53"/>
                  </a:lnTo>
                  <a:lnTo>
                    <a:pt x="7" y="62"/>
                  </a:lnTo>
                  <a:lnTo>
                    <a:pt x="5" y="72"/>
                  </a:lnTo>
                  <a:lnTo>
                    <a:pt x="2" y="81"/>
                  </a:lnTo>
                  <a:lnTo>
                    <a:pt x="1" y="92"/>
                  </a:lnTo>
                  <a:lnTo>
                    <a:pt x="0" y="101"/>
                  </a:lnTo>
                  <a:lnTo>
                    <a:pt x="0" y="407"/>
                  </a:lnTo>
                  <a:lnTo>
                    <a:pt x="1" y="418"/>
                  </a:lnTo>
                  <a:lnTo>
                    <a:pt x="2" y="427"/>
                  </a:lnTo>
                  <a:lnTo>
                    <a:pt x="5" y="436"/>
                  </a:lnTo>
                  <a:lnTo>
                    <a:pt x="7" y="446"/>
                  </a:lnTo>
                  <a:lnTo>
                    <a:pt x="11" y="455"/>
                  </a:lnTo>
                  <a:lnTo>
                    <a:pt x="16" y="463"/>
                  </a:lnTo>
                  <a:lnTo>
                    <a:pt x="20" y="471"/>
                  </a:lnTo>
                  <a:lnTo>
                    <a:pt x="26" y="478"/>
                  </a:lnTo>
                  <a:lnTo>
                    <a:pt x="34" y="485"/>
                  </a:lnTo>
                  <a:lnTo>
                    <a:pt x="41" y="492"/>
                  </a:lnTo>
                  <a:lnTo>
                    <a:pt x="48" y="496"/>
                  </a:lnTo>
                  <a:lnTo>
                    <a:pt x="55" y="501"/>
                  </a:lnTo>
                  <a:lnTo>
                    <a:pt x="64" y="504"/>
                  </a:lnTo>
                  <a:lnTo>
                    <a:pt x="73" y="506"/>
                  </a:lnTo>
                  <a:lnTo>
                    <a:pt x="82" y="508"/>
                  </a:lnTo>
                  <a:lnTo>
                    <a:pt x="91" y="509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285" name="Freeform 122"/>
            <p:cNvSpPr>
              <a:spLocks/>
            </p:cNvSpPr>
            <p:nvPr/>
          </p:nvSpPr>
          <p:spPr bwMode="auto">
            <a:xfrm>
              <a:off x="1994" y="658"/>
              <a:ext cx="771" cy="169"/>
            </a:xfrm>
            <a:custGeom>
              <a:avLst/>
              <a:gdLst>
                <a:gd name="T0" fmla="*/ 1 w 1542"/>
                <a:gd name="T1" fmla="*/ 0 h 509"/>
                <a:gd name="T2" fmla="*/ 1 w 1542"/>
                <a:gd name="T3" fmla="*/ 0 h 509"/>
                <a:gd name="T4" fmla="*/ 1 w 1542"/>
                <a:gd name="T5" fmla="*/ 0 h 509"/>
                <a:gd name="T6" fmla="*/ 1 w 1542"/>
                <a:gd name="T7" fmla="*/ 0 h 509"/>
                <a:gd name="T8" fmla="*/ 1 w 1542"/>
                <a:gd name="T9" fmla="*/ 0 h 509"/>
                <a:gd name="T10" fmla="*/ 1 w 1542"/>
                <a:gd name="T11" fmla="*/ 0 h 509"/>
                <a:gd name="T12" fmla="*/ 1 w 1542"/>
                <a:gd name="T13" fmla="*/ 0 h 509"/>
                <a:gd name="T14" fmla="*/ 1 w 1542"/>
                <a:gd name="T15" fmla="*/ 0 h 509"/>
                <a:gd name="T16" fmla="*/ 1 w 1542"/>
                <a:gd name="T17" fmla="*/ 0 h 509"/>
                <a:gd name="T18" fmla="*/ 1 w 1542"/>
                <a:gd name="T19" fmla="*/ 0 h 509"/>
                <a:gd name="T20" fmla="*/ 1 w 1542"/>
                <a:gd name="T21" fmla="*/ 0 h 509"/>
                <a:gd name="T22" fmla="*/ 1 w 1542"/>
                <a:gd name="T23" fmla="*/ 0 h 509"/>
                <a:gd name="T24" fmla="*/ 1 w 1542"/>
                <a:gd name="T25" fmla="*/ 0 h 509"/>
                <a:gd name="T26" fmla="*/ 1 w 1542"/>
                <a:gd name="T27" fmla="*/ 0 h 509"/>
                <a:gd name="T28" fmla="*/ 1 w 1542"/>
                <a:gd name="T29" fmla="*/ 0 h 509"/>
                <a:gd name="T30" fmla="*/ 1 w 1542"/>
                <a:gd name="T31" fmla="*/ 0 h 509"/>
                <a:gd name="T32" fmla="*/ 1 w 1542"/>
                <a:gd name="T33" fmla="*/ 0 h 509"/>
                <a:gd name="T34" fmla="*/ 1 w 1542"/>
                <a:gd name="T35" fmla="*/ 0 h 509"/>
                <a:gd name="T36" fmla="*/ 1 w 1542"/>
                <a:gd name="T37" fmla="*/ 0 h 509"/>
                <a:gd name="T38" fmla="*/ 1 w 1542"/>
                <a:gd name="T39" fmla="*/ 0 h 509"/>
                <a:gd name="T40" fmla="*/ 1 w 1542"/>
                <a:gd name="T41" fmla="*/ 0 h 509"/>
                <a:gd name="T42" fmla="*/ 1 w 1542"/>
                <a:gd name="T43" fmla="*/ 0 h 509"/>
                <a:gd name="T44" fmla="*/ 1 w 1542"/>
                <a:gd name="T45" fmla="*/ 0 h 509"/>
                <a:gd name="T46" fmla="*/ 1 w 1542"/>
                <a:gd name="T47" fmla="*/ 0 h 509"/>
                <a:gd name="T48" fmla="*/ 1 w 1542"/>
                <a:gd name="T49" fmla="*/ 0 h 509"/>
                <a:gd name="T50" fmla="*/ 1 w 1542"/>
                <a:gd name="T51" fmla="*/ 0 h 509"/>
                <a:gd name="T52" fmla="*/ 0 w 1542"/>
                <a:gd name="T53" fmla="*/ 0 h 509"/>
                <a:gd name="T54" fmla="*/ 1 w 1542"/>
                <a:gd name="T55" fmla="*/ 0 h 509"/>
                <a:gd name="T56" fmla="*/ 1 w 1542"/>
                <a:gd name="T57" fmla="*/ 0 h 509"/>
                <a:gd name="T58" fmla="*/ 1 w 1542"/>
                <a:gd name="T59" fmla="*/ 0 h 509"/>
                <a:gd name="T60" fmla="*/ 1 w 1542"/>
                <a:gd name="T61" fmla="*/ 0 h 509"/>
                <a:gd name="T62" fmla="*/ 1 w 1542"/>
                <a:gd name="T63" fmla="*/ 0 h 509"/>
                <a:gd name="T64" fmla="*/ 1 w 1542"/>
                <a:gd name="T65" fmla="*/ 0 h 509"/>
                <a:gd name="T66" fmla="*/ 1 w 1542"/>
                <a:gd name="T67" fmla="*/ 0 h 509"/>
                <a:gd name="T68" fmla="*/ 1 w 1542"/>
                <a:gd name="T69" fmla="*/ 0 h 509"/>
                <a:gd name="T70" fmla="*/ 1 w 1542"/>
                <a:gd name="T71" fmla="*/ 0 h 509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1542"/>
                <a:gd name="T109" fmla="*/ 0 h 509"/>
                <a:gd name="T110" fmla="*/ 1542 w 1542"/>
                <a:gd name="T111" fmla="*/ 509 h 509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1542" h="509">
                  <a:moveTo>
                    <a:pt x="91" y="509"/>
                  </a:moveTo>
                  <a:lnTo>
                    <a:pt x="1452" y="509"/>
                  </a:lnTo>
                  <a:lnTo>
                    <a:pt x="1461" y="508"/>
                  </a:lnTo>
                  <a:lnTo>
                    <a:pt x="1470" y="506"/>
                  </a:lnTo>
                  <a:lnTo>
                    <a:pt x="1479" y="504"/>
                  </a:lnTo>
                  <a:lnTo>
                    <a:pt x="1487" y="501"/>
                  </a:lnTo>
                  <a:lnTo>
                    <a:pt x="1495" y="496"/>
                  </a:lnTo>
                  <a:lnTo>
                    <a:pt x="1503" y="492"/>
                  </a:lnTo>
                  <a:lnTo>
                    <a:pt x="1510" y="485"/>
                  </a:lnTo>
                  <a:lnTo>
                    <a:pt x="1516" y="478"/>
                  </a:lnTo>
                  <a:lnTo>
                    <a:pt x="1522" y="471"/>
                  </a:lnTo>
                  <a:lnTo>
                    <a:pt x="1527" y="463"/>
                  </a:lnTo>
                  <a:lnTo>
                    <a:pt x="1531" y="455"/>
                  </a:lnTo>
                  <a:lnTo>
                    <a:pt x="1535" y="446"/>
                  </a:lnTo>
                  <a:lnTo>
                    <a:pt x="1539" y="436"/>
                  </a:lnTo>
                  <a:lnTo>
                    <a:pt x="1541" y="427"/>
                  </a:lnTo>
                  <a:lnTo>
                    <a:pt x="1542" y="418"/>
                  </a:lnTo>
                  <a:lnTo>
                    <a:pt x="1542" y="407"/>
                  </a:lnTo>
                  <a:lnTo>
                    <a:pt x="1542" y="101"/>
                  </a:lnTo>
                  <a:lnTo>
                    <a:pt x="1542" y="92"/>
                  </a:lnTo>
                  <a:lnTo>
                    <a:pt x="1541" y="81"/>
                  </a:lnTo>
                  <a:lnTo>
                    <a:pt x="1539" y="72"/>
                  </a:lnTo>
                  <a:lnTo>
                    <a:pt x="1535" y="62"/>
                  </a:lnTo>
                  <a:lnTo>
                    <a:pt x="1531" y="53"/>
                  </a:lnTo>
                  <a:lnTo>
                    <a:pt x="1527" y="45"/>
                  </a:lnTo>
                  <a:lnTo>
                    <a:pt x="1522" y="37"/>
                  </a:lnTo>
                  <a:lnTo>
                    <a:pt x="1516" y="30"/>
                  </a:lnTo>
                  <a:lnTo>
                    <a:pt x="1510" y="23"/>
                  </a:lnTo>
                  <a:lnTo>
                    <a:pt x="1503" y="17"/>
                  </a:lnTo>
                  <a:lnTo>
                    <a:pt x="1495" y="13"/>
                  </a:lnTo>
                  <a:lnTo>
                    <a:pt x="1487" y="7"/>
                  </a:lnTo>
                  <a:lnTo>
                    <a:pt x="1479" y="5"/>
                  </a:lnTo>
                  <a:lnTo>
                    <a:pt x="1470" y="2"/>
                  </a:lnTo>
                  <a:lnTo>
                    <a:pt x="1461" y="0"/>
                  </a:lnTo>
                  <a:lnTo>
                    <a:pt x="1452" y="0"/>
                  </a:lnTo>
                  <a:lnTo>
                    <a:pt x="91" y="0"/>
                  </a:lnTo>
                  <a:lnTo>
                    <a:pt x="82" y="0"/>
                  </a:lnTo>
                  <a:lnTo>
                    <a:pt x="73" y="2"/>
                  </a:lnTo>
                  <a:lnTo>
                    <a:pt x="64" y="5"/>
                  </a:lnTo>
                  <a:lnTo>
                    <a:pt x="55" y="7"/>
                  </a:lnTo>
                  <a:lnTo>
                    <a:pt x="48" y="13"/>
                  </a:lnTo>
                  <a:lnTo>
                    <a:pt x="41" y="17"/>
                  </a:lnTo>
                  <a:lnTo>
                    <a:pt x="34" y="23"/>
                  </a:lnTo>
                  <a:lnTo>
                    <a:pt x="26" y="30"/>
                  </a:lnTo>
                  <a:lnTo>
                    <a:pt x="20" y="37"/>
                  </a:lnTo>
                  <a:lnTo>
                    <a:pt x="16" y="45"/>
                  </a:lnTo>
                  <a:lnTo>
                    <a:pt x="11" y="53"/>
                  </a:lnTo>
                  <a:lnTo>
                    <a:pt x="7" y="62"/>
                  </a:lnTo>
                  <a:lnTo>
                    <a:pt x="5" y="72"/>
                  </a:lnTo>
                  <a:lnTo>
                    <a:pt x="2" y="81"/>
                  </a:lnTo>
                  <a:lnTo>
                    <a:pt x="1" y="92"/>
                  </a:lnTo>
                  <a:lnTo>
                    <a:pt x="0" y="101"/>
                  </a:lnTo>
                  <a:lnTo>
                    <a:pt x="0" y="407"/>
                  </a:lnTo>
                  <a:lnTo>
                    <a:pt x="1" y="418"/>
                  </a:lnTo>
                  <a:lnTo>
                    <a:pt x="2" y="427"/>
                  </a:lnTo>
                  <a:lnTo>
                    <a:pt x="5" y="436"/>
                  </a:lnTo>
                  <a:lnTo>
                    <a:pt x="7" y="446"/>
                  </a:lnTo>
                  <a:lnTo>
                    <a:pt x="11" y="455"/>
                  </a:lnTo>
                  <a:lnTo>
                    <a:pt x="16" y="463"/>
                  </a:lnTo>
                  <a:lnTo>
                    <a:pt x="20" y="471"/>
                  </a:lnTo>
                  <a:lnTo>
                    <a:pt x="26" y="478"/>
                  </a:lnTo>
                  <a:lnTo>
                    <a:pt x="34" y="485"/>
                  </a:lnTo>
                  <a:lnTo>
                    <a:pt x="41" y="492"/>
                  </a:lnTo>
                  <a:lnTo>
                    <a:pt x="48" y="496"/>
                  </a:lnTo>
                  <a:lnTo>
                    <a:pt x="55" y="501"/>
                  </a:lnTo>
                  <a:lnTo>
                    <a:pt x="64" y="504"/>
                  </a:lnTo>
                  <a:lnTo>
                    <a:pt x="73" y="506"/>
                  </a:lnTo>
                  <a:lnTo>
                    <a:pt x="82" y="508"/>
                  </a:lnTo>
                  <a:lnTo>
                    <a:pt x="91" y="509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286" name="Rectangle 123"/>
            <p:cNvSpPr>
              <a:spLocks noChangeArrowheads="1"/>
            </p:cNvSpPr>
            <p:nvPr/>
          </p:nvSpPr>
          <p:spPr bwMode="auto">
            <a:xfrm>
              <a:off x="2086" y="649"/>
              <a:ext cx="620" cy="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it-IT" altLang="it-IT" sz="1200" b="1" dirty="0">
                  <a:solidFill>
                    <a:srgbClr val="000000"/>
                  </a:solidFill>
                  <a:latin typeface="Tahoma" pitchFamily="34" charset="0"/>
                </a:rPr>
                <a:t>Zeolite</a:t>
              </a:r>
              <a:r>
                <a:rPr lang="it-IT" altLang="it-IT" sz="10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it-IT" altLang="it-IT" sz="1200" b="1" dirty="0" err="1" smtClean="0">
                  <a:solidFill>
                    <a:srgbClr val="000000"/>
                  </a:solidFill>
                  <a:latin typeface="Tahoma" pitchFamily="34" charset="0"/>
                </a:rPr>
                <a:t>crystals</a:t>
              </a:r>
              <a:r>
                <a:rPr lang="it-IT" altLang="it-IT" sz="1000" b="1" dirty="0" smtClean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endParaRPr lang="it-IT" altLang="it-IT" sz="1000" b="1" dirty="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0287" name="Rectangle 124"/>
            <p:cNvSpPr>
              <a:spLocks noChangeArrowheads="1"/>
            </p:cNvSpPr>
            <p:nvPr/>
          </p:nvSpPr>
          <p:spPr bwMode="auto">
            <a:xfrm>
              <a:off x="2146" y="735"/>
              <a:ext cx="432" cy="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it-IT" altLang="it-IT" sz="1200" b="1" dirty="0" err="1">
                  <a:solidFill>
                    <a:srgbClr val="000000"/>
                  </a:solidFill>
                  <a:latin typeface="Tahoma" pitchFamily="34" charset="0"/>
                </a:rPr>
                <a:t>suspension</a:t>
              </a:r>
              <a:endParaRPr lang="it-IT" altLang="it-IT" sz="1200" b="1" dirty="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0288" name="Rectangle 125"/>
            <p:cNvSpPr>
              <a:spLocks noChangeArrowheads="1"/>
            </p:cNvSpPr>
            <p:nvPr/>
          </p:nvSpPr>
          <p:spPr bwMode="auto">
            <a:xfrm>
              <a:off x="1023" y="1200"/>
              <a:ext cx="14" cy="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it-IT" altLang="it-IT" sz="9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it-IT" altLang="it-IT" sz="1800">
                <a:solidFill>
                  <a:schemeClr val="tx1"/>
                </a:solidFill>
              </a:endParaRPr>
            </a:p>
          </p:txBody>
        </p:sp>
        <p:sp>
          <p:nvSpPr>
            <p:cNvPr id="10290" name="Freeform 127"/>
            <p:cNvSpPr>
              <a:spLocks/>
            </p:cNvSpPr>
            <p:nvPr/>
          </p:nvSpPr>
          <p:spPr bwMode="auto">
            <a:xfrm>
              <a:off x="7" y="1204"/>
              <a:ext cx="774" cy="170"/>
            </a:xfrm>
            <a:custGeom>
              <a:avLst/>
              <a:gdLst>
                <a:gd name="T0" fmla="*/ 1 w 1152"/>
                <a:gd name="T1" fmla="*/ 0 h 510"/>
                <a:gd name="T2" fmla="*/ 1 w 1152"/>
                <a:gd name="T3" fmla="*/ 0 h 510"/>
                <a:gd name="T4" fmla="*/ 1 w 1152"/>
                <a:gd name="T5" fmla="*/ 0 h 510"/>
                <a:gd name="T6" fmla="*/ 1 w 1152"/>
                <a:gd name="T7" fmla="*/ 0 h 510"/>
                <a:gd name="T8" fmla="*/ 1 w 1152"/>
                <a:gd name="T9" fmla="*/ 0 h 510"/>
                <a:gd name="T10" fmla="*/ 1 w 1152"/>
                <a:gd name="T11" fmla="*/ 0 h 510"/>
                <a:gd name="T12" fmla="*/ 1 w 1152"/>
                <a:gd name="T13" fmla="*/ 0 h 510"/>
                <a:gd name="T14" fmla="*/ 1 w 1152"/>
                <a:gd name="T15" fmla="*/ 0 h 510"/>
                <a:gd name="T16" fmla="*/ 1 w 1152"/>
                <a:gd name="T17" fmla="*/ 0 h 510"/>
                <a:gd name="T18" fmla="*/ 1 w 1152"/>
                <a:gd name="T19" fmla="*/ 0 h 510"/>
                <a:gd name="T20" fmla="*/ 1 w 1152"/>
                <a:gd name="T21" fmla="*/ 0 h 510"/>
                <a:gd name="T22" fmla="*/ 1 w 1152"/>
                <a:gd name="T23" fmla="*/ 0 h 510"/>
                <a:gd name="T24" fmla="*/ 1 w 1152"/>
                <a:gd name="T25" fmla="*/ 0 h 510"/>
                <a:gd name="T26" fmla="*/ 1 w 1152"/>
                <a:gd name="T27" fmla="*/ 0 h 510"/>
                <a:gd name="T28" fmla="*/ 1 w 1152"/>
                <a:gd name="T29" fmla="*/ 0 h 510"/>
                <a:gd name="T30" fmla="*/ 1 w 1152"/>
                <a:gd name="T31" fmla="*/ 0 h 510"/>
                <a:gd name="T32" fmla="*/ 1 w 1152"/>
                <a:gd name="T33" fmla="*/ 0 h 510"/>
                <a:gd name="T34" fmla="*/ 1 w 1152"/>
                <a:gd name="T35" fmla="*/ 0 h 510"/>
                <a:gd name="T36" fmla="*/ 1 w 1152"/>
                <a:gd name="T37" fmla="*/ 0 h 510"/>
                <a:gd name="T38" fmla="*/ 1 w 1152"/>
                <a:gd name="T39" fmla="*/ 0 h 510"/>
                <a:gd name="T40" fmla="*/ 1 w 1152"/>
                <a:gd name="T41" fmla="*/ 0 h 510"/>
                <a:gd name="T42" fmla="*/ 1 w 1152"/>
                <a:gd name="T43" fmla="*/ 0 h 510"/>
                <a:gd name="T44" fmla="*/ 1 w 1152"/>
                <a:gd name="T45" fmla="*/ 0 h 510"/>
                <a:gd name="T46" fmla="*/ 1 w 1152"/>
                <a:gd name="T47" fmla="*/ 0 h 510"/>
                <a:gd name="T48" fmla="*/ 1 w 1152"/>
                <a:gd name="T49" fmla="*/ 0 h 510"/>
                <a:gd name="T50" fmla="*/ 1 w 1152"/>
                <a:gd name="T51" fmla="*/ 0 h 510"/>
                <a:gd name="T52" fmla="*/ 0 w 1152"/>
                <a:gd name="T53" fmla="*/ 0 h 510"/>
                <a:gd name="T54" fmla="*/ 1 w 1152"/>
                <a:gd name="T55" fmla="*/ 0 h 510"/>
                <a:gd name="T56" fmla="*/ 1 w 1152"/>
                <a:gd name="T57" fmla="*/ 0 h 510"/>
                <a:gd name="T58" fmla="*/ 1 w 1152"/>
                <a:gd name="T59" fmla="*/ 0 h 510"/>
                <a:gd name="T60" fmla="*/ 1 w 1152"/>
                <a:gd name="T61" fmla="*/ 0 h 510"/>
                <a:gd name="T62" fmla="*/ 1 w 1152"/>
                <a:gd name="T63" fmla="*/ 0 h 510"/>
                <a:gd name="T64" fmla="*/ 1 w 1152"/>
                <a:gd name="T65" fmla="*/ 0 h 510"/>
                <a:gd name="T66" fmla="*/ 1 w 1152"/>
                <a:gd name="T67" fmla="*/ 0 h 510"/>
                <a:gd name="T68" fmla="*/ 1 w 1152"/>
                <a:gd name="T69" fmla="*/ 0 h 51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152"/>
                <a:gd name="T106" fmla="*/ 0 h 510"/>
                <a:gd name="T107" fmla="*/ 1152 w 1152"/>
                <a:gd name="T108" fmla="*/ 510 h 51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152" h="510">
                  <a:moveTo>
                    <a:pt x="91" y="510"/>
                  </a:moveTo>
                  <a:lnTo>
                    <a:pt x="1062" y="510"/>
                  </a:lnTo>
                  <a:lnTo>
                    <a:pt x="1071" y="510"/>
                  </a:lnTo>
                  <a:lnTo>
                    <a:pt x="1080" y="509"/>
                  </a:lnTo>
                  <a:lnTo>
                    <a:pt x="1089" y="506"/>
                  </a:lnTo>
                  <a:lnTo>
                    <a:pt x="1097" y="502"/>
                  </a:lnTo>
                  <a:lnTo>
                    <a:pt x="1106" y="498"/>
                  </a:lnTo>
                  <a:lnTo>
                    <a:pt x="1113" y="493"/>
                  </a:lnTo>
                  <a:lnTo>
                    <a:pt x="1120" y="487"/>
                  </a:lnTo>
                  <a:lnTo>
                    <a:pt x="1126" y="480"/>
                  </a:lnTo>
                  <a:lnTo>
                    <a:pt x="1132" y="474"/>
                  </a:lnTo>
                  <a:lnTo>
                    <a:pt x="1137" y="466"/>
                  </a:lnTo>
                  <a:lnTo>
                    <a:pt x="1142" y="458"/>
                  </a:lnTo>
                  <a:lnTo>
                    <a:pt x="1145" y="448"/>
                  </a:lnTo>
                  <a:lnTo>
                    <a:pt x="1149" y="439"/>
                  </a:lnTo>
                  <a:lnTo>
                    <a:pt x="1151" y="429"/>
                  </a:lnTo>
                  <a:lnTo>
                    <a:pt x="1152" y="419"/>
                  </a:lnTo>
                  <a:lnTo>
                    <a:pt x="1152" y="409"/>
                  </a:lnTo>
                  <a:lnTo>
                    <a:pt x="1152" y="102"/>
                  </a:lnTo>
                  <a:lnTo>
                    <a:pt x="1152" y="92"/>
                  </a:lnTo>
                  <a:lnTo>
                    <a:pt x="1151" y="81"/>
                  </a:lnTo>
                  <a:lnTo>
                    <a:pt x="1149" y="71"/>
                  </a:lnTo>
                  <a:lnTo>
                    <a:pt x="1145" y="62"/>
                  </a:lnTo>
                  <a:lnTo>
                    <a:pt x="1142" y="54"/>
                  </a:lnTo>
                  <a:lnTo>
                    <a:pt x="1137" y="45"/>
                  </a:lnTo>
                  <a:lnTo>
                    <a:pt x="1132" y="38"/>
                  </a:lnTo>
                  <a:lnTo>
                    <a:pt x="1126" y="30"/>
                  </a:lnTo>
                  <a:lnTo>
                    <a:pt x="1120" y="23"/>
                  </a:lnTo>
                  <a:lnTo>
                    <a:pt x="1113" y="18"/>
                  </a:lnTo>
                  <a:lnTo>
                    <a:pt x="1106" y="12"/>
                  </a:lnTo>
                  <a:lnTo>
                    <a:pt x="1097" y="8"/>
                  </a:lnTo>
                  <a:lnTo>
                    <a:pt x="1089" y="4"/>
                  </a:lnTo>
                  <a:lnTo>
                    <a:pt x="1080" y="3"/>
                  </a:lnTo>
                  <a:lnTo>
                    <a:pt x="1071" y="0"/>
                  </a:lnTo>
                  <a:lnTo>
                    <a:pt x="1062" y="0"/>
                  </a:lnTo>
                  <a:lnTo>
                    <a:pt x="91" y="0"/>
                  </a:lnTo>
                  <a:lnTo>
                    <a:pt x="82" y="0"/>
                  </a:lnTo>
                  <a:lnTo>
                    <a:pt x="73" y="3"/>
                  </a:lnTo>
                  <a:lnTo>
                    <a:pt x="64" y="4"/>
                  </a:lnTo>
                  <a:lnTo>
                    <a:pt x="55" y="8"/>
                  </a:lnTo>
                  <a:lnTo>
                    <a:pt x="48" y="12"/>
                  </a:lnTo>
                  <a:lnTo>
                    <a:pt x="41" y="18"/>
                  </a:lnTo>
                  <a:lnTo>
                    <a:pt x="34" y="23"/>
                  </a:lnTo>
                  <a:lnTo>
                    <a:pt x="27" y="30"/>
                  </a:lnTo>
                  <a:lnTo>
                    <a:pt x="22" y="38"/>
                  </a:lnTo>
                  <a:lnTo>
                    <a:pt x="16" y="45"/>
                  </a:lnTo>
                  <a:lnTo>
                    <a:pt x="11" y="54"/>
                  </a:lnTo>
                  <a:lnTo>
                    <a:pt x="7" y="62"/>
                  </a:lnTo>
                  <a:lnTo>
                    <a:pt x="5" y="71"/>
                  </a:lnTo>
                  <a:lnTo>
                    <a:pt x="3" y="81"/>
                  </a:lnTo>
                  <a:lnTo>
                    <a:pt x="1" y="92"/>
                  </a:lnTo>
                  <a:lnTo>
                    <a:pt x="0" y="102"/>
                  </a:lnTo>
                  <a:lnTo>
                    <a:pt x="0" y="409"/>
                  </a:lnTo>
                  <a:lnTo>
                    <a:pt x="1" y="419"/>
                  </a:lnTo>
                  <a:lnTo>
                    <a:pt x="3" y="429"/>
                  </a:lnTo>
                  <a:lnTo>
                    <a:pt x="5" y="439"/>
                  </a:lnTo>
                  <a:lnTo>
                    <a:pt x="7" y="448"/>
                  </a:lnTo>
                  <a:lnTo>
                    <a:pt x="11" y="458"/>
                  </a:lnTo>
                  <a:lnTo>
                    <a:pt x="16" y="466"/>
                  </a:lnTo>
                  <a:lnTo>
                    <a:pt x="22" y="474"/>
                  </a:lnTo>
                  <a:lnTo>
                    <a:pt x="27" y="480"/>
                  </a:lnTo>
                  <a:lnTo>
                    <a:pt x="34" y="487"/>
                  </a:lnTo>
                  <a:lnTo>
                    <a:pt x="41" y="493"/>
                  </a:lnTo>
                  <a:lnTo>
                    <a:pt x="48" y="498"/>
                  </a:lnTo>
                  <a:lnTo>
                    <a:pt x="55" y="502"/>
                  </a:lnTo>
                  <a:lnTo>
                    <a:pt x="64" y="506"/>
                  </a:lnTo>
                  <a:lnTo>
                    <a:pt x="73" y="509"/>
                  </a:lnTo>
                  <a:lnTo>
                    <a:pt x="82" y="510"/>
                  </a:lnTo>
                  <a:lnTo>
                    <a:pt x="91" y="51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293" name="Rectangle 130"/>
            <p:cNvSpPr>
              <a:spLocks noChangeArrowheads="1"/>
            </p:cNvSpPr>
            <p:nvPr/>
          </p:nvSpPr>
          <p:spPr bwMode="auto">
            <a:xfrm>
              <a:off x="1469" y="1243"/>
              <a:ext cx="15" cy="6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it-IT" altLang="it-IT" sz="9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it-IT" altLang="it-IT" sz="1800">
                <a:solidFill>
                  <a:schemeClr val="tx1"/>
                </a:solidFill>
              </a:endParaRPr>
            </a:p>
          </p:txBody>
        </p:sp>
        <p:sp>
          <p:nvSpPr>
            <p:cNvPr id="10295" name="Freeform 132"/>
            <p:cNvSpPr>
              <a:spLocks/>
            </p:cNvSpPr>
            <p:nvPr/>
          </p:nvSpPr>
          <p:spPr bwMode="auto">
            <a:xfrm>
              <a:off x="892" y="1185"/>
              <a:ext cx="959" cy="204"/>
            </a:xfrm>
            <a:custGeom>
              <a:avLst/>
              <a:gdLst>
                <a:gd name="T0" fmla="*/ 1 w 1470"/>
                <a:gd name="T1" fmla="*/ 0 h 510"/>
                <a:gd name="T2" fmla="*/ 1 w 1470"/>
                <a:gd name="T3" fmla="*/ 0 h 510"/>
                <a:gd name="T4" fmla="*/ 1 w 1470"/>
                <a:gd name="T5" fmla="*/ 0 h 510"/>
                <a:gd name="T6" fmla="*/ 1 w 1470"/>
                <a:gd name="T7" fmla="*/ 0 h 510"/>
                <a:gd name="T8" fmla="*/ 1 w 1470"/>
                <a:gd name="T9" fmla="*/ 0 h 510"/>
                <a:gd name="T10" fmla="*/ 1 w 1470"/>
                <a:gd name="T11" fmla="*/ 0 h 510"/>
                <a:gd name="T12" fmla="*/ 1 w 1470"/>
                <a:gd name="T13" fmla="*/ 0 h 510"/>
                <a:gd name="T14" fmla="*/ 1 w 1470"/>
                <a:gd name="T15" fmla="*/ 0 h 510"/>
                <a:gd name="T16" fmla="*/ 1 w 1470"/>
                <a:gd name="T17" fmla="*/ 0 h 510"/>
                <a:gd name="T18" fmla="*/ 1 w 1470"/>
                <a:gd name="T19" fmla="*/ 0 h 510"/>
                <a:gd name="T20" fmla="*/ 1 w 1470"/>
                <a:gd name="T21" fmla="*/ 0 h 510"/>
                <a:gd name="T22" fmla="*/ 1 w 1470"/>
                <a:gd name="T23" fmla="*/ 0 h 510"/>
                <a:gd name="T24" fmla="*/ 1 w 1470"/>
                <a:gd name="T25" fmla="*/ 0 h 510"/>
                <a:gd name="T26" fmla="*/ 1 w 1470"/>
                <a:gd name="T27" fmla="*/ 0 h 510"/>
                <a:gd name="T28" fmla="*/ 1 w 1470"/>
                <a:gd name="T29" fmla="*/ 0 h 510"/>
                <a:gd name="T30" fmla="*/ 1 w 1470"/>
                <a:gd name="T31" fmla="*/ 0 h 510"/>
                <a:gd name="T32" fmla="*/ 1 w 1470"/>
                <a:gd name="T33" fmla="*/ 0 h 510"/>
                <a:gd name="T34" fmla="*/ 1 w 1470"/>
                <a:gd name="T35" fmla="*/ 0 h 510"/>
                <a:gd name="T36" fmla="*/ 1 w 1470"/>
                <a:gd name="T37" fmla="*/ 0 h 510"/>
                <a:gd name="T38" fmla="*/ 1 w 1470"/>
                <a:gd name="T39" fmla="*/ 0 h 510"/>
                <a:gd name="T40" fmla="*/ 1 w 1470"/>
                <a:gd name="T41" fmla="*/ 0 h 510"/>
                <a:gd name="T42" fmla="*/ 1 w 1470"/>
                <a:gd name="T43" fmla="*/ 0 h 510"/>
                <a:gd name="T44" fmla="*/ 1 w 1470"/>
                <a:gd name="T45" fmla="*/ 0 h 510"/>
                <a:gd name="T46" fmla="*/ 1 w 1470"/>
                <a:gd name="T47" fmla="*/ 0 h 510"/>
                <a:gd name="T48" fmla="*/ 1 w 1470"/>
                <a:gd name="T49" fmla="*/ 0 h 510"/>
                <a:gd name="T50" fmla="*/ 0 w 1470"/>
                <a:gd name="T51" fmla="*/ 0 h 510"/>
                <a:gd name="T52" fmla="*/ 0 w 1470"/>
                <a:gd name="T53" fmla="*/ 0 h 510"/>
                <a:gd name="T54" fmla="*/ 1 w 1470"/>
                <a:gd name="T55" fmla="*/ 0 h 510"/>
                <a:gd name="T56" fmla="*/ 1 w 1470"/>
                <a:gd name="T57" fmla="*/ 0 h 510"/>
                <a:gd name="T58" fmla="*/ 1 w 1470"/>
                <a:gd name="T59" fmla="*/ 0 h 510"/>
                <a:gd name="T60" fmla="*/ 1 w 1470"/>
                <a:gd name="T61" fmla="*/ 0 h 510"/>
                <a:gd name="T62" fmla="*/ 1 w 1470"/>
                <a:gd name="T63" fmla="*/ 0 h 510"/>
                <a:gd name="T64" fmla="*/ 1 w 1470"/>
                <a:gd name="T65" fmla="*/ 0 h 510"/>
                <a:gd name="T66" fmla="*/ 1 w 1470"/>
                <a:gd name="T67" fmla="*/ 0 h 510"/>
                <a:gd name="T68" fmla="*/ 1 w 1470"/>
                <a:gd name="T69" fmla="*/ 0 h 51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470"/>
                <a:gd name="T106" fmla="*/ 0 h 510"/>
                <a:gd name="T107" fmla="*/ 1470 w 1470"/>
                <a:gd name="T108" fmla="*/ 510 h 51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470" h="510">
                  <a:moveTo>
                    <a:pt x="91" y="510"/>
                  </a:moveTo>
                  <a:lnTo>
                    <a:pt x="1379" y="510"/>
                  </a:lnTo>
                  <a:lnTo>
                    <a:pt x="1388" y="508"/>
                  </a:lnTo>
                  <a:lnTo>
                    <a:pt x="1397" y="507"/>
                  </a:lnTo>
                  <a:lnTo>
                    <a:pt x="1405" y="504"/>
                  </a:lnTo>
                  <a:lnTo>
                    <a:pt x="1414" y="502"/>
                  </a:lnTo>
                  <a:lnTo>
                    <a:pt x="1422" y="498"/>
                  </a:lnTo>
                  <a:lnTo>
                    <a:pt x="1429" y="492"/>
                  </a:lnTo>
                  <a:lnTo>
                    <a:pt x="1436" y="486"/>
                  </a:lnTo>
                  <a:lnTo>
                    <a:pt x="1442" y="480"/>
                  </a:lnTo>
                  <a:lnTo>
                    <a:pt x="1448" y="472"/>
                  </a:lnTo>
                  <a:lnTo>
                    <a:pt x="1454" y="464"/>
                  </a:lnTo>
                  <a:lnTo>
                    <a:pt x="1458" y="456"/>
                  </a:lnTo>
                  <a:lnTo>
                    <a:pt x="1463" y="448"/>
                  </a:lnTo>
                  <a:lnTo>
                    <a:pt x="1465" y="438"/>
                  </a:lnTo>
                  <a:lnTo>
                    <a:pt x="1468" y="428"/>
                  </a:lnTo>
                  <a:lnTo>
                    <a:pt x="1469" y="418"/>
                  </a:lnTo>
                  <a:lnTo>
                    <a:pt x="1470" y="407"/>
                  </a:lnTo>
                  <a:lnTo>
                    <a:pt x="1470" y="101"/>
                  </a:lnTo>
                  <a:lnTo>
                    <a:pt x="1469" y="90"/>
                  </a:lnTo>
                  <a:lnTo>
                    <a:pt x="1468" y="81"/>
                  </a:lnTo>
                  <a:lnTo>
                    <a:pt x="1465" y="71"/>
                  </a:lnTo>
                  <a:lnTo>
                    <a:pt x="1463" y="62"/>
                  </a:lnTo>
                  <a:lnTo>
                    <a:pt x="1458" y="52"/>
                  </a:lnTo>
                  <a:lnTo>
                    <a:pt x="1454" y="44"/>
                  </a:lnTo>
                  <a:lnTo>
                    <a:pt x="1448" y="36"/>
                  </a:lnTo>
                  <a:lnTo>
                    <a:pt x="1442" y="29"/>
                  </a:lnTo>
                  <a:lnTo>
                    <a:pt x="1436" y="23"/>
                  </a:lnTo>
                  <a:lnTo>
                    <a:pt x="1429" y="16"/>
                  </a:lnTo>
                  <a:lnTo>
                    <a:pt x="1422" y="12"/>
                  </a:lnTo>
                  <a:lnTo>
                    <a:pt x="1414" y="7"/>
                  </a:lnTo>
                  <a:lnTo>
                    <a:pt x="1405" y="4"/>
                  </a:lnTo>
                  <a:lnTo>
                    <a:pt x="1397" y="1"/>
                  </a:lnTo>
                  <a:lnTo>
                    <a:pt x="1388" y="0"/>
                  </a:lnTo>
                  <a:lnTo>
                    <a:pt x="1379" y="0"/>
                  </a:lnTo>
                  <a:lnTo>
                    <a:pt x="91" y="0"/>
                  </a:lnTo>
                  <a:lnTo>
                    <a:pt x="81" y="0"/>
                  </a:lnTo>
                  <a:lnTo>
                    <a:pt x="72" y="1"/>
                  </a:lnTo>
                  <a:lnTo>
                    <a:pt x="63" y="4"/>
                  </a:lnTo>
                  <a:lnTo>
                    <a:pt x="55" y="7"/>
                  </a:lnTo>
                  <a:lnTo>
                    <a:pt x="47" y="12"/>
                  </a:lnTo>
                  <a:lnTo>
                    <a:pt x="39" y="16"/>
                  </a:lnTo>
                  <a:lnTo>
                    <a:pt x="32" y="23"/>
                  </a:lnTo>
                  <a:lnTo>
                    <a:pt x="26" y="29"/>
                  </a:lnTo>
                  <a:lnTo>
                    <a:pt x="20" y="36"/>
                  </a:lnTo>
                  <a:lnTo>
                    <a:pt x="15" y="44"/>
                  </a:lnTo>
                  <a:lnTo>
                    <a:pt x="11" y="52"/>
                  </a:lnTo>
                  <a:lnTo>
                    <a:pt x="7" y="62"/>
                  </a:lnTo>
                  <a:lnTo>
                    <a:pt x="3" y="71"/>
                  </a:lnTo>
                  <a:lnTo>
                    <a:pt x="1" y="81"/>
                  </a:lnTo>
                  <a:lnTo>
                    <a:pt x="0" y="90"/>
                  </a:lnTo>
                  <a:lnTo>
                    <a:pt x="0" y="101"/>
                  </a:lnTo>
                  <a:lnTo>
                    <a:pt x="0" y="407"/>
                  </a:lnTo>
                  <a:lnTo>
                    <a:pt x="0" y="418"/>
                  </a:lnTo>
                  <a:lnTo>
                    <a:pt x="1" y="428"/>
                  </a:lnTo>
                  <a:lnTo>
                    <a:pt x="3" y="438"/>
                  </a:lnTo>
                  <a:lnTo>
                    <a:pt x="7" y="448"/>
                  </a:lnTo>
                  <a:lnTo>
                    <a:pt x="11" y="456"/>
                  </a:lnTo>
                  <a:lnTo>
                    <a:pt x="15" y="464"/>
                  </a:lnTo>
                  <a:lnTo>
                    <a:pt x="20" y="472"/>
                  </a:lnTo>
                  <a:lnTo>
                    <a:pt x="26" y="480"/>
                  </a:lnTo>
                  <a:lnTo>
                    <a:pt x="32" y="486"/>
                  </a:lnTo>
                  <a:lnTo>
                    <a:pt x="39" y="492"/>
                  </a:lnTo>
                  <a:lnTo>
                    <a:pt x="47" y="498"/>
                  </a:lnTo>
                  <a:lnTo>
                    <a:pt x="55" y="502"/>
                  </a:lnTo>
                  <a:lnTo>
                    <a:pt x="63" y="504"/>
                  </a:lnTo>
                  <a:lnTo>
                    <a:pt x="72" y="507"/>
                  </a:lnTo>
                  <a:lnTo>
                    <a:pt x="81" y="508"/>
                  </a:lnTo>
                  <a:lnTo>
                    <a:pt x="91" y="51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298" name="Rectangle 135"/>
            <p:cNvSpPr>
              <a:spLocks noChangeArrowheads="1"/>
            </p:cNvSpPr>
            <p:nvPr/>
          </p:nvSpPr>
          <p:spPr bwMode="auto">
            <a:xfrm>
              <a:off x="2414" y="1238"/>
              <a:ext cx="13" cy="6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it-IT" altLang="it-IT" sz="800">
                  <a:solidFill>
                    <a:srgbClr val="000000"/>
                  </a:solidFill>
                  <a:latin typeface="Times New Roman" pitchFamily="18" charset="0"/>
                </a:rPr>
                <a:t> </a:t>
              </a:r>
              <a:endParaRPr lang="it-IT" altLang="it-IT" sz="1800">
                <a:solidFill>
                  <a:schemeClr val="tx1"/>
                </a:solidFill>
              </a:endParaRPr>
            </a:p>
          </p:txBody>
        </p:sp>
        <p:sp>
          <p:nvSpPr>
            <p:cNvPr id="10300" name="Freeform 137"/>
            <p:cNvSpPr>
              <a:spLocks/>
            </p:cNvSpPr>
            <p:nvPr/>
          </p:nvSpPr>
          <p:spPr bwMode="auto">
            <a:xfrm>
              <a:off x="1952" y="1217"/>
              <a:ext cx="526" cy="170"/>
            </a:xfrm>
            <a:custGeom>
              <a:avLst/>
              <a:gdLst>
                <a:gd name="T0" fmla="*/ 0 w 1053"/>
                <a:gd name="T1" fmla="*/ 0 h 510"/>
                <a:gd name="T2" fmla="*/ 0 w 1053"/>
                <a:gd name="T3" fmla="*/ 0 h 510"/>
                <a:gd name="T4" fmla="*/ 0 w 1053"/>
                <a:gd name="T5" fmla="*/ 0 h 510"/>
                <a:gd name="T6" fmla="*/ 0 w 1053"/>
                <a:gd name="T7" fmla="*/ 0 h 510"/>
                <a:gd name="T8" fmla="*/ 0 w 1053"/>
                <a:gd name="T9" fmla="*/ 0 h 510"/>
                <a:gd name="T10" fmla="*/ 0 w 1053"/>
                <a:gd name="T11" fmla="*/ 0 h 510"/>
                <a:gd name="T12" fmla="*/ 0 w 1053"/>
                <a:gd name="T13" fmla="*/ 0 h 510"/>
                <a:gd name="T14" fmla="*/ 0 w 1053"/>
                <a:gd name="T15" fmla="*/ 0 h 510"/>
                <a:gd name="T16" fmla="*/ 0 w 1053"/>
                <a:gd name="T17" fmla="*/ 0 h 510"/>
                <a:gd name="T18" fmla="*/ 0 w 1053"/>
                <a:gd name="T19" fmla="*/ 0 h 510"/>
                <a:gd name="T20" fmla="*/ 0 w 1053"/>
                <a:gd name="T21" fmla="*/ 0 h 510"/>
                <a:gd name="T22" fmla="*/ 0 w 1053"/>
                <a:gd name="T23" fmla="*/ 0 h 510"/>
                <a:gd name="T24" fmla="*/ 0 w 1053"/>
                <a:gd name="T25" fmla="*/ 0 h 510"/>
                <a:gd name="T26" fmla="*/ 0 w 1053"/>
                <a:gd name="T27" fmla="*/ 0 h 510"/>
                <a:gd name="T28" fmla="*/ 0 w 1053"/>
                <a:gd name="T29" fmla="*/ 0 h 510"/>
                <a:gd name="T30" fmla="*/ 0 w 1053"/>
                <a:gd name="T31" fmla="*/ 0 h 510"/>
                <a:gd name="T32" fmla="*/ 0 w 1053"/>
                <a:gd name="T33" fmla="*/ 0 h 510"/>
                <a:gd name="T34" fmla="*/ 0 w 1053"/>
                <a:gd name="T35" fmla="*/ 0 h 510"/>
                <a:gd name="T36" fmla="*/ 0 w 1053"/>
                <a:gd name="T37" fmla="*/ 0 h 510"/>
                <a:gd name="T38" fmla="*/ 0 w 1053"/>
                <a:gd name="T39" fmla="*/ 0 h 510"/>
                <a:gd name="T40" fmla="*/ 0 w 1053"/>
                <a:gd name="T41" fmla="*/ 0 h 510"/>
                <a:gd name="T42" fmla="*/ 0 w 1053"/>
                <a:gd name="T43" fmla="*/ 0 h 510"/>
                <a:gd name="T44" fmla="*/ 0 w 1053"/>
                <a:gd name="T45" fmla="*/ 0 h 510"/>
                <a:gd name="T46" fmla="*/ 0 w 1053"/>
                <a:gd name="T47" fmla="*/ 0 h 510"/>
                <a:gd name="T48" fmla="*/ 0 w 1053"/>
                <a:gd name="T49" fmla="*/ 0 h 510"/>
                <a:gd name="T50" fmla="*/ 0 w 1053"/>
                <a:gd name="T51" fmla="*/ 0 h 510"/>
                <a:gd name="T52" fmla="*/ 0 w 1053"/>
                <a:gd name="T53" fmla="*/ 0 h 510"/>
                <a:gd name="T54" fmla="*/ 0 w 1053"/>
                <a:gd name="T55" fmla="*/ 0 h 510"/>
                <a:gd name="T56" fmla="*/ 0 w 1053"/>
                <a:gd name="T57" fmla="*/ 0 h 510"/>
                <a:gd name="T58" fmla="*/ 0 w 1053"/>
                <a:gd name="T59" fmla="*/ 0 h 510"/>
                <a:gd name="T60" fmla="*/ 0 w 1053"/>
                <a:gd name="T61" fmla="*/ 0 h 510"/>
                <a:gd name="T62" fmla="*/ 0 w 1053"/>
                <a:gd name="T63" fmla="*/ 0 h 510"/>
                <a:gd name="T64" fmla="*/ 0 w 1053"/>
                <a:gd name="T65" fmla="*/ 0 h 510"/>
                <a:gd name="T66" fmla="*/ 0 w 1053"/>
                <a:gd name="T67" fmla="*/ 0 h 510"/>
                <a:gd name="T68" fmla="*/ 0 w 1053"/>
                <a:gd name="T69" fmla="*/ 0 h 510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w 1053"/>
                <a:gd name="T106" fmla="*/ 0 h 510"/>
                <a:gd name="T107" fmla="*/ 1053 w 1053"/>
                <a:gd name="T108" fmla="*/ 510 h 510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T105" t="T106" r="T107" b="T108"/>
              <a:pathLst>
                <a:path w="1053" h="510">
                  <a:moveTo>
                    <a:pt x="91" y="510"/>
                  </a:moveTo>
                  <a:lnTo>
                    <a:pt x="963" y="510"/>
                  </a:lnTo>
                  <a:lnTo>
                    <a:pt x="971" y="508"/>
                  </a:lnTo>
                  <a:lnTo>
                    <a:pt x="981" y="507"/>
                  </a:lnTo>
                  <a:lnTo>
                    <a:pt x="989" y="504"/>
                  </a:lnTo>
                  <a:lnTo>
                    <a:pt x="998" y="502"/>
                  </a:lnTo>
                  <a:lnTo>
                    <a:pt x="1006" y="498"/>
                  </a:lnTo>
                  <a:lnTo>
                    <a:pt x="1013" y="492"/>
                  </a:lnTo>
                  <a:lnTo>
                    <a:pt x="1020" y="486"/>
                  </a:lnTo>
                  <a:lnTo>
                    <a:pt x="1026" y="480"/>
                  </a:lnTo>
                  <a:lnTo>
                    <a:pt x="1032" y="472"/>
                  </a:lnTo>
                  <a:lnTo>
                    <a:pt x="1037" y="464"/>
                  </a:lnTo>
                  <a:lnTo>
                    <a:pt x="1042" y="456"/>
                  </a:lnTo>
                  <a:lnTo>
                    <a:pt x="1046" y="448"/>
                  </a:lnTo>
                  <a:lnTo>
                    <a:pt x="1049" y="438"/>
                  </a:lnTo>
                  <a:lnTo>
                    <a:pt x="1052" y="428"/>
                  </a:lnTo>
                  <a:lnTo>
                    <a:pt x="1053" y="418"/>
                  </a:lnTo>
                  <a:lnTo>
                    <a:pt x="1053" y="407"/>
                  </a:lnTo>
                  <a:lnTo>
                    <a:pt x="1053" y="101"/>
                  </a:lnTo>
                  <a:lnTo>
                    <a:pt x="1053" y="90"/>
                  </a:lnTo>
                  <a:lnTo>
                    <a:pt x="1052" y="81"/>
                  </a:lnTo>
                  <a:lnTo>
                    <a:pt x="1049" y="71"/>
                  </a:lnTo>
                  <a:lnTo>
                    <a:pt x="1046" y="62"/>
                  </a:lnTo>
                  <a:lnTo>
                    <a:pt x="1042" y="52"/>
                  </a:lnTo>
                  <a:lnTo>
                    <a:pt x="1037" y="44"/>
                  </a:lnTo>
                  <a:lnTo>
                    <a:pt x="1032" y="36"/>
                  </a:lnTo>
                  <a:lnTo>
                    <a:pt x="1026" y="29"/>
                  </a:lnTo>
                  <a:lnTo>
                    <a:pt x="1020" y="23"/>
                  </a:lnTo>
                  <a:lnTo>
                    <a:pt x="1013" y="16"/>
                  </a:lnTo>
                  <a:lnTo>
                    <a:pt x="1006" y="12"/>
                  </a:lnTo>
                  <a:lnTo>
                    <a:pt x="998" y="7"/>
                  </a:lnTo>
                  <a:lnTo>
                    <a:pt x="989" y="4"/>
                  </a:lnTo>
                  <a:lnTo>
                    <a:pt x="981" y="1"/>
                  </a:lnTo>
                  <a:lnTo>
                    <a:pt x="971" y="0"/>
                  </a:lnTo>
                  <a:lnTo>
                    <a:pt x="963" y="0"/>
                  </a:lnTo>
                  <a:lnTo>
                    <a:pt x="91" y="0"/>
                  </a:lnTo>
                  <a:lnTo>
                    <a:pt x="82" y="0"/>
                  </a:lnTo>
                  <a:lnTo>
                    <a:pt x="73" y="1"/>
                  </a:lnTo>
                  <a:lnTo>
                    <a:pt x="64" y="4"/>
                  </a:lnTo>
                  <a:lnTo>
                    <a:pt x="55" y="7"/>
                  </a:lnTo>
                  <a:lnTo>
                    <a:pt x="48" y="12"/>
                  </a:lnTo>
                  <a:lnTo>
                    <a:pt x="41" y="16"/>
                  </a:lnTo>
                  <a:lnTo>
                    <a:pt x="34" y="23"/>
                  </a:lnTo>
                  <a:lnTo>
                    <a:pt x="27" y="29"/>
                  </a:lnTo>
                  <a:lnTo>
                    <a:pt x="22" y="36"/>
                  </a:lnTo>
                  <a:lnTo>
                    <a:pt x="16" y="44"/>
                  </a:lnTo>
                  <a:lnTo>
                    <a:pt x="11" y="52"/>
                  </a:lnTo>
                  <a:lnTo>
                    <a:pt x="7" y="62"/>
                  </a:lnTo>
                  <a:lnTo>
                    <a:pt x="5" y="71"/>
                  </a:lnTo>
                  <a:lnTo>
                    <a:pt x="3" y="81"/>
                  </a:lnTo>
                  <a:lnTo>
                    <a:pt x="1" y="90"/>
                  </a:lnTo>
                  <a:lnTo>
                    <a:pt x="0" y="101"/>
                  </a:lnTo>
                  <a:lnTo>
                    <a:pt x="0" y="407"/>
                  </a:lnTo>
                  <a:lnTo>
                    <a:pt x="1" y="418"/>
                  </a:lnTo>
                  <a:lnTo>
                    <a:pt x="3" y="428"/>
                  </a:lnTo>
                  <a:lnTo>
                    <a:pt x="5" y="438"/>
                  </a:lnTo>
                  <a:lnTo>
                    <a:pt x="7" y="448"/>
                  </a:lnTo>
                  <a:lnTo>
                    <a:pt x="11" y="456"/>
                  </a:lnTo>
                  <a:lnTo>
                    <a:pt x="16" y="464"/>
                  </a:lnTo>
                  <a:lnTo>
                    <a:pt x="22" y="472"/>
                  </a:lnTo>
                  <a:lnTo>
                    <a:pt x="27" y="480"/>
                  </a:lnTo>
                  <a:lnTo>
                    <a:pt x="34" y="486"/>
                  </a:lnTo>
                  <a:lnTo>
                    <a:pt x="41" y="492"/>
                  </a:lnTo>
                  <a:lnTo>
                    <a:pt x="48" y="498"/>
                  </a:lnTo>
                  <a:lnTo>
                    <a:pt x="55" y="502"/>
                  </a:lnTo>
                  <a:lnTo>
                    <a:pt x="64" y="504"/>
                  </a:lnTo>
                  <a:lnTo>
                    <a:pt x="73" y="507"/>
                  </a:lnTo>
                  <a:lnTo>
                    <a:pt x="82" y="508"/>
                  </a:lnTo>
                  <a:lnTo>
                    <a:pt x="91" y="51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301" name="Rectangle 138"/>
            <p:cNvSpPr>
              <a:spLocks noChangeArrowheads="1"/>
            </p:cNvSpPr>
            <p:nvPr/>
          </p:nvSpPr>
          <p:spPr bwMode="auto">
            <a:xfrm>
              <a:off x="2056" y="1208"/>
              <a:ext cx="311" cy="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it-IT" altLang="it-IT" sz="1200" b="1" dirty="0" err="1">
                  <a:solidFill>
                    <a:srgbClr val="000000"/>
                  </a:solidFill>
                  <a:latin typeface="Tahoma" pitchFamily="34" charset="0"/>
                </a:rPr>
                <a:t>Sodium</a:t>
              </a:r>
              <a:r>
                <a:rPr lang="it-IT" altLang="it-IT" sz="10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endParaRPr lang="it-IT" altLang="it-IT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10302" name="Rectangle 139"/>
            <p:cNvSpPr>
              <a:spLocks noChangeArrowheads="1"/>
            </p:cNvSpPr>
            <p:nvPr/>
          </p:nvSpPr>
          <p:spPr bwMode="auto">
            <a:xfrm>
              <a:off x="2016" y="1294"/>
              <a:ext cx="388" cy="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it-IT" altLang="it-IT" sz="1200" b="1" dirty="0" err="1">
                  <a:solidFill>
                    <a:srgbClr val="000000"/>
                  </a:solidFill>
                  <a:latin typeface="Tahoma" pitchFamily="34" charset="0"/>
                </a:rPr>
                <a:t>hydroxide</a:t>
              </a:r>
              <a:endParaRPr lang="it-IT" altLang="it-IT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0303" name="Freeform 140"/>
            <p:cNvSpPr>
              <a:spLocks/>
            </p:cNvSpPr>
            <p:nvPr/>
          </p:nvSpPr>
          <p:spPr bwMode="auto">
            <a:xfrm>
              <a:off x="2575" y="1217"/>
              <a:ext cx="485" cy="170"/>
            </a:xfrm>
            <a:custGeom>
              <a:avLst/>
              <a:gdLst>
                <a:gd name="T0" fmla="*/ 0 w 971"/>
                <a:gd name="T1" fmla="*/ 0 h 510"/>
                <a:gd name="T2" fmla="*/ 0 w 971"/>
                <a:gd name="T3" fmla="*/ 0 h 510"/>
                <a:gd name="T4" fmla="*/ 0 w 971"/>
                <a:gd name="T5" fmla="*/ 0 h 510"/>
                <a:gd name="T6" fmla="*/ 0 w 971"/>
                <a:gd name="T7" fmla="*/ 0 h 510"/>
                <a:gd name="T8" fmla="*/ 0 w 971"/>
                <a:gd name="T9" fmla="*/ 0 h 510"/>
                <a:gd name="T10" fmla="*/ 0 w 971"/>
                <a:gd name="T11" fmla="*/ 0 h 510"/>
                <a:gd name="T12" fmla="*/ 0 w 971"/>
                <a:gd name="T13" fmla="*/ 0 h 510"/>
                <a:gd name="T14" fmla="*/ 0 w 971"/>
                <a:gd name="T15" fmla="*/ 0 h 510"/>
                <a:gd name="T16" fmla="*/ 0 w 971"/>
                <a:gd name="T17" fmla="*/ 0 h 510"/>
                <a:gd name="T18" fmla="*/ 0 w 971"/>
                <a:gd name="T19" fmla="*/ 0 h 510"/>
                <a:gd name="T20" fmla="*/ 0 w 971"/>
                <a:gd name="T21" fmla="*/ 0 h 510"/>
                <a:gd name="T22" fmla="*/ 0 w 971"/>
                <a:gd name="T23" fmla="*/ 0 h 510"/>
                <a:gd name="T24" fmla="*/ 0 w 971"/>
                <a:gd name="T25" fmla="*/ 0 h 510"/>
                <a:gd name="T26" fmla="*/ 0 w 971"/>
                <a:gd name="T27" fmla="*/ 0 h 510"/>
                <a:gd name="T28" fmla="*/ 0 w 971"/>
                <a:gd name="T29" fmla="*/ 0 h 510"/>
                <a:gd name="T30" fmla="*/ 0 w 971"/>
                <a:gd name="T31" fmla="*/ 0 h 510"/>
                <a:gd name="T32" fmla="*/ 0 w 971"/>
                <a:gd name="T33" fmla="*/ 0 h 510"/>
                <a:gd name="T34" fmla="*/ 0 w 971"/>
                <a:gd name="T35" fmla="*/ 0 h 510"/>
                <a:gd name="T36" fmla="*/ 0 w 971"/>
                <a:gd name="T37" fmla="*/ 0 h 510"/>
                <a:gd name="T38" fmla="*/ 0 w 971"/>
                <a:gd name="T39" fmla="*/ 0 h 510"/>
                <a:gd name="T40" fmla="*/ 0 w 971"/>
                <a:gd name="T41" fmla="*/ 0 h 510"/>
                <a:gd name="T42" fmla="*/ 0 w 971"/>
                <a:gd name="T43" fmla="*/ 0 h 510"/>
                <a:gd name="T44" fmla="*/ 0 w 971"/>
                <a:gd name="T45" fmla="*/ 0 h 510"/>
                <a:gd name="T46" fmla="*/ 0 w 971"/>
                <a:gd name="T47" fmla="*/ 0 h 510"/>
                <a:gd name="T48" fmla="*/ 0 w 971"/>
                <a:gd name="T49" fmla="*/ 0 h 510"/>
                <a:gd name="T50" fmla="*/ 0 w 971"/>
                <a:gd name="T51" fmla="*/ 0 h 510"/>
                <a:gd name="T52" fmla="*/ 0 w 971"/>
                <a:gd name="T53" fmla="*/ 0 h 510"/>
                <a:gd name="T54" fmla="*/ 0 w 971"/>
                <a:gd name="T55" fmla="*/ 0 h 510"/>
                <a:gd name="T56" fmla="*/ 0 w 971"/>
                <a:gd name="T57" fmla="*/ 0 h 510"/>
                <a:gd name="T58" fmla="*/ 0 w 971"/>
                <a:gd name="T59" fmla="*/ 0 h 510"/>
                <a:gd name="T60" fmla="*/ 0 w 971"/>
                <a:gd name="T61" fmla="*/ 0 h 510"/>
                <a:gd name="T62" fmla="*/ 0 w 971"/>
                <a:gd name="T63" fmla="*/ 0 h 510"/>
                <a:gd name="T64" fmla="*/ 0 w 971"/>
                <a:gd name="T65" fmla="*/ 0 h 510"/>
                <a:gd name="T66" fmla="*/ 0 w 971"/>
                <a:gd name="T67" fmla="*/ 0 h 510"/>
                <a:gd name="T68" fmla="*/ 0 w 971"/>
                <a:gd name="T69" fmla="*/ 0 h 510"/>
                <a:gd name="T70" fmla="*/ 0 w 971"/>
                <a:gd name="T71" fmla="*/ 0 h 5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71"/>
                <a:gd name="T109" fmla="*/ 0 h 510"/>
                <a:gd name="T110" fmla="*/ 971 w 971"/>
                <a:gd name="T111" fmla="*/ 510 h 5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71" h="510">
                  <a:moveTo>
                    <a:pt x="90" y="510"/>
                  </a:moveTo>
                  <a:lnTo>
                    <a:pt x="880" y="510"/>
                  </a:lnTo>
                  <a:lnTo>
                    <a:pt x="889" y="508"/>
                  </a:lnTo>
                  <a:lnTo>
                    <a:pt x="898" y="507"/>
                  </a:lnTo>
                  <a:lnTo>
                    <a:pt x="906" y="504"/>
                  </a:lnTo>
                  <a:lnTo>
                    <a:pt x="914" y="502"/>
                  </a:lnTo>
                  <a:lnTo>
                    <a:pt x="923" y="498"/>
                  </a:lnTo>
                  <a:lnTo>
                    <a:pt x="930" y="492"/>
                  </a:lnTo>
                  <a:lnTo>
                    <a:pt x="937" y="487"/>
                  </a:lnTo>
                  <a:lnTo>
                    <a:pt x="943" y="480"/>
                  </a:lnTo>
                  <a:lnTo>
                    <a:pt x="949" y="472"/>
                  </a:lnTo>
                  <a:lnTo>
                    <a:pt x="955" y="465"/>
                  </a:lnTo>
                  <a:lnTo>
                    <a:pt x="959" y="456"/>
                  </a:lnTo>
                  <a:lnTo>
                    <a:pt x="964" y="448"/>
                  </a:lnTo>
                  <a:lnTo>
                    <a:pt x="966" y="438"/>
                  </a:lnTo>
                  <a:lnTo>
                    <a:pt x="968" y="429"/>
                  </a:lnTo>
                  <a:lnTo>
                    <a:pt x="970" y="418"/>
                  </a:lnTo>
                  <a:lnTo>
                    <a:pt x="971" y="407"/>
                  </a:lnTo>
                  <a:lnTo>
                    <a:pt x="971" y="101"/>
                  </a:lnTo>
                  <a:lnTo>
                    <a:pt x="970" y="91"/>
                  </a:lnTo>
                  <a:lnTo>
                    <a:pt x="968" y="81"/>
                  </a:lnTo>
                  <a:lnTo>
                    <a:pt x="966" y="71"/>
                  </a:lnTo>
                  <a:lnTo>
                    <a:pt x="964" y="62"/>
                  </a:lnTo>
                  <a:lnTo>
                    <a:pt x="959" y="52"/>
                  </a:lnTo>
                  <a:lnTo>
                    <a:pt x="955" y="44"/>
                  </a:lnTo>
                  <a:lnTo>
                    <a:pt x="949" y="36"/>
                  </a:lnTo>
                  <a:lnTo>
                    <a:pt x="943" y="29"/>
                  </a:lnTo>
                  <a:lnTo>
                    <a:pt x="937" y="23"/>
                  </a:lnTo>
                  <a:lnTo>
                    <a:pt x="930" y="16"/>
                  </a:lnTo>
                  <a:lnTo>
                    <a:pt x="923" y="12"/>
                  </a:lnTo>
                  <a:lnTo>
                    <a:pt x="914" y="7"/>
                  </a:lnTo>
                  <a:lnTo>
                    <a:pt x="906" y="4"/>
                  </a:lnTo>
                  <a:lnTo>
                    <a:pt x="898" y="1"/>
                  </a:lnTo>
                  <a:lnTo>
                    <a:pt x="889" y="0"/>
                  </a:lnTo>
                  <a:lnTo>
                    <a:pt x="880" y="0"/>
                  </a:lnTo>
                  <a:lnTo>
                    <a:pt x="90" y="0"/>
                  </a:lnTo>
                  <a:lnTo>
                    <a:pt x="81" y="0"/>
                  </a:lnTo>
                  <a:lnTo>
                    <a:pt x="72" y="1"/>
                  </a:lnTo>
                  <a:lnTo>
                    <a:pt x="63" y="4"/>
                  </a:lnTo>
                  <a:lnTo>
                    <a:pt x="55" y="7"/>
                  </a:lnTo>
                  <a:lnTo>
                    <a:pt x="47" y="12"/>
                  </a:lnTo>
                  <a:lnTo>
                    <a:pt x="39" y="16"/>
                  </a:lnTo>
                  <a:lnTo>
                    <a:pt x="32" y="23"/>
                  </a:lnTo>
                  <a:lnTo>
                    <a:pt x="26" y="29"/>
                  </a:lnTo>
                  <a:lnTo>
                    <a:pt x="20" y="36"/>
                  </a:lnTo>
                  <a:lnTo>
                    <a:pt x="15" y="44"/>
                  </a:lnTo>
                  <a:lnTo>
                    <a:pt x="11" y="52"/>
                  </a:lnTo>
                  <a:lnTo>
                    <a:pt x="7" y="62"/>
                  </a:lnTo>
                  <a:lnTo>
                    <a:pt x="3" y="71"/>
                  </a:lnTo>
                  <a:lnTo>
                    <a:pt x="1" y="81"/>
                  </a:lnTo>
                  <a:lnTo>
                    <a:pt x="0" y="91"/>
                  </a:lnTo>
                  <a:lnTo>
                    <a:pt x="0" y="101"/>
                  </a:lnTo>
                  <a:lnTo>
                    <a:pt x="0" y="407"/>
                  </a:lnTo>
                  <a:lnTo>
                    <a:pt x="0" y="418"/>
                  </a:lnTo>
                  <a:lnTo>
                    <a:pt x="1" y="429"/>
                  </a:lnTo>
                  <a:lnTo>
                    <a:pt x="3" y="438"/>
                  </a:lnTo>
                  <a:lnTo>
                    <a:pt x="7" y="448"/>
                  </a:lnTo>
                  <a:lnTo>
                    <a:pt x="11" y="456"/>
                  </a:lnTo>
                  <a:lnTo>
                    <a:pt x="15" y="465"/>
                  </a:lnTo>
                  <a:lnTo>
                    <a:pt x="20" y="472"/>
                  </a:lnTo>
                  <a:lnTo>
                    <a:pt x="26" y="480"/>
                  </a:lnTo>
                  <a:lnTo>
                    <a:pt x="32" y="487"/>
                  </a:lnTo>
                  <a:lnTo>
                    <a:pt x="39" y="492"/>
                  </a:lnTo>
                  <a:lnTo>
                    <a:pt x="47" y="498"/>
                  </a:lnTo>
                  <a:lnTo>
                    <a:pt x="55" y="502"/>
                  </a:lnTo>
                  <a:lnTo>
                    <a:pt x="63" y="504"/>
                  </a:lnTo>
                  <a:lnTo>
                    <a:pt x="72" y="507"/>
                  </a:lnTo>
                  <a:lnTo>
                    <a:pt x="81" y="508"/>
                  </a:lnTo>
                  <a:lnTo>
                    <a:pt x="90" y="51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304" name="Freeform 141"/>
            <p:cNvSpPr>
              <a:spLocks/>
            </p:cNvSpPr>
            <p:nvPr/>
          </p:nvSpPr>
          <p:spPr bwMode="auto">
            <a:xfrm>
              <a:off x="2575" y="1217"/>
              <a:ext cx="485" cy="170"/>
            </a:xfrm>
            <a:custGeom>
              <a:avLst/>
              <a:gdLst>
                <a:gd name="T0" fmla="*/ 0 w 971"/>
                <a:gd name="T1" fmla="*/ 0 h 510"/>
                <a:gd name="T2" fmla="*/ 0 w 971"/>
                <a:gd name="T3" fmla="*/ 0 h 510"/>
                <a:gd name="T4" fmla="*/ 0 w 971"/>
                <a:gd name="T5" fmla="*/ 0 h 510"/>
                <a:gd name="T6" fmla="*/ 0 w 971"/>
                <a:gd name="T7" fmla="*/ 0 h 510"/>
                <a:gd name="T8" fmla="*/ 0 w 971"/>
                <a:gd name="T9" fmla="*/ 0 h 510"/>
                <a:gd name="T10" fmla="*/ 0 w 971"/>
                <a:gd name="T11" fmla="*/ 0 h 510"/>
                <a:gd name="T12" fmla="*/ 0 w 971"/>
                <a:gd name="T13" fmla="*/ 0 h 510"/>
                <a:gd name="T14" fmla="*/ 0 w 971"/>
                <a:gd name="T15" fmla="*/ 0 h 510"/>
                <a:gd name="T16" fmla="*/ 0 w 971"/>
                <a:gd name="T17" fmla="*/ 0 h 510"/>
                <a:gd name="T18" fmla="*/ 0 w 971"/>
                <a:gd name="T19" fmla="*/ 0 h 510"/>
                <a:gd name="T20" fmla="*/ 0 w 971"/>
                <a:gd name="T21" fmla="*/ 0 h 510"/>
                <a:gd name="T22" fmla="*/ 0 w 971"/>
                <a:gd name="T23" fmla="*/ 0 h 510"/>
                <a:gd name="T24" fmla="*/ 0 w 971"/>
                <a:gd name="T25" fmla="*/ 0 h 510"/>
                <a:gd name="T26" fmla="*/ 0 w 971"/>
                <a:gd name="T27" fmla="*/ 0 h 510"/>
                <a:gd name="T28" fmla="*/ 0 w 971"/>
                <a:gd name="T29" fmla="*/ 0 h 510"/>
                <a:gd name="T30" fmla="*/ 0 w 971"/>
                <a:gd name="T31" fmla="*/ 0 h 510"/>
                <a:gd name="T32" fmla="*/ 0 w 971"/>
                <a:gd name="T33" fmla="*/ 0 h 510"/>
                <a:gd name="T34" fmla="*/ 0 w 971"/>
                <a:gd name="T35" fmla="*/ 0 h 510"/>
                <a:gd name="T36" fmla="*/ 0 w 971"/>
                <a:gd name="T37" fmla="*/ 0 h 510"/>
                <a:gd name="T38" fmla="*/ 0 w 971"/>
                <a:gd name="T39" fmla="*/ 0 h 510"/>
                <a:gd name="T40" fmla="*/ 0 w 971"/>
                <a:gd name="T41" fmla="*/ 0 h 510"/>
                <a:gd name="T42" fmla="*/ 0 w 971"/>
                <a:gd name="T43" fmla="*/ 0 h 510"/>
                <a:gd name="T44" fmla="*/ 0 w 971"/>
                <a:gd name="T45" fmla="*/ 0 h 510"/>
                <a:gd name="T46" fmla="*/ 0 w 971"/>
                <a:gd name="T47" fmla="*/ 0 h 510"/>
                <a:gd name="T48" fmla="*/ 0 w 971"/>
                <a:gd name="T49" fmla="*/ 0 h 510"/>
                <a:gd name="T50" fmla="*/ 0 w 971"/>
                <a:gd name="T51" fmla="*/ 0 h 510"/>
                <a:gd name="T52" fmla="*/ 0 w 971"/>
                <a:gd name="T53" fmla="*/ 0 h 510"/>
                <a:gd name="T54" fmla="*/ 0 w 971"/>
                <a:gd name="T55" fmla="*/ 0 h 510"/>
                <a:gd name="T56" fmla="*/ 0 w 971"/>
                <a:gd name="T57" fmla="*/ 0 h 510"/>
                <a:gd name="T58" fmla="*/ 0 w 971"/>
                <a:gd name="T59" fmla="*/ 0 h 510"/>
                <a:gd name="T60" fmla="*/ 0 w 971"/>
                <a:gd name="T61" fmla="*/ 0 h 510"/>
                <a:gd name="T62" fmla="*/ 0 w 971"/>
                <a:gd name="T63" fmla="*/ 0 h 510"/>
                <a:gd name="T64" fmla="*/ 0 w 971"/>
                <a:gd name="T65" fmla="*/ 0 h 510"/>
                <a:gd name="T66" fmla="*/ 0 w 971"/>
                <a:gd name="T67" fmla="*/ 0 h 510"/>
                <a:gd name="T68" fmla="*/ 0 w 971"/>
                <a:gd name="T69" fmla="*/ 0 h 510"/>
                <a:gd name="T70" fmla="*/ 0 w 971"/>
                <a:gd name="T71" fmla="*/ 0 h 510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w 971"/>
                <a:gd name="T109" fmla="*/ 0 h 510"/>
                <a:gd name="T110" fmla="*/ 971 w 971"/>
                <a:gd name="T111" fmla="*/ 510 h 510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T108" t="T109" r="T110" b="T111"/>
              <a:pathLst>
                <a:path w="971" h="510">
                  <a:moveTo>
                    <a:pt x="90" y="510"/>
                  </a:moveTo>
                  <a:lnTo>
                    <a:pt x="880" y="510"/>
                  </a:lnTo>
                  <a:lnTo>
                    <a:pt x="889" y="508"/>
                  </a:lnTo>
                  <a:lnTo>
                    <a:pt x="898" y="507"/>
                  </a:lnTo>
                  <a:lnTo>
                    <a:pt x="906" y="504"/>
                  </a:lnTo>
                  <a:lnTo>
                    <a:pt x="914" y="502"/>
                  </a:lnTo>
                  <a:lnTo>
                    <a:pt x="923" y="498"/>
                  </a:lnTo>
                  <a:lnTo>
                    <a:pt x="930" y="492"/>
                  </a:lnTo>
                  <a:lnTo>
                    <a:pt x="937" y="487"/>
                  </a:lnTo>
                  <a:lnTo>
                    <a:pt x="943" y="480"/>
                  </a:lnTo>
                  <a:lnTo>
                    <a:pt x="949" y="472"/>
                  </a:lnTo>
                  <a:lnTo>
                    <a:pt x="955" y="465"/>
                  </a:lnTo>
                  <a:lnTo>
                    <a:pt x="959" y="456"/>
                  </a:lnTo>
                  <a:lnTo>
                    <a:pt x="964" y="448"/>
                  </a:lnTo>
                  <a:lnTo>
                    <a:pt x="966" y="438"/>
                  </a:lnTo>
                  <a:lnTo>
                    <a:pt x="968" y="429"/>
                  </a:lnTo>
                  <a:lnTo>
                    <a:pt x="970" y="418"/>
                  </a:lnTo>
                  <a:lnTo>
                    <a:pt x="971" y="407"/>
                  </a:lnTo>
                  <a:lnTo>
                    <a:pt x="971" y="101"/>
                  </a:lnTo>
                  <a:lnTo>
                    <a:pt x="970" y="91"/>
                  </a:lnTo>
                  <a:lnTo>
                    <a:pt x="968" y="81"/>
                  </a:lnTo>
                  <a:lnTo>
                    <a:pt x="966" y="71"/>
                  </a:lnTo>
                  <a:lnTo>
                    <a:pt x="964" y="62"/>
                  </a:lnTo>
                  <a:lnTo>
                    <a:pt x="959" y="52"/>
                  </a:lnTo>
                  <a:lnTo>
                    <a:pt x="955" y="44"/>
                  </a:lnTo>
                  <a:lnTo>
                    <a:pt x="949" y="36"/>
                  </a:lnTo>
                  <a:lnTo>
                    <a:pt x="943" y="29"/>
                  </a:lnTo>
                  <a:lnTo>
                    <a:pt x="937" y="23"/>
                  </a:lnTo>
                  <a:lnTo>
                    <a:pt x="930" y="16"/>
                  </a:lnTo>
                  <a:lnTo>
                    <a:pt x="923" y="12"/>
                  </a:lnTo>
                  <a:lnTo>
                    <a:pt x="914" y="7"/>
                  </a:lnTo>
                  <a:lnTo>
                    <a:pt x="906" y="4"/>
                  </a:lnTo>
                  <a:lnTo>
                    <a:pt x="898" y="1"/>
                  </a:lnTo>
                  <a:lnTo>
                    <a:pt x="889" y="0"/>
                  </a:lnTo>
                  <a:lnTo>
                    <a:pt x="880" y="0"/>
                  </a:lnTo>
                  <a:lnTo>
                    <a:pt x="90" y="0"/>
                  </a:lnTo>
                  <a:lnTo>
                    <a:pt x="81" y="0"/>
                  </a:lnTo>
                  <a:lnTo>
                    <a:pt x="72" y="1"/>
                  </a:lnTo>
                  <a:lnTo>
                    <a:pt x="63" y="4"/>
                  </a:lnTo>
                  <a:lnTo>
                    <a:pt x="55" y="7"/>
                  </a:lnTo>
                  <a:lnTo>
                    <a:pt x="47" y="12"/>
                  </a:lnTo>
                  <a:lnTo>
                    <a:pt x="39" y="16"/>
                  </a:lnTo>
                  <a:lnTo>
                    <a:pt x="32" y="23"/>
                  </a:lnTo>
                  <a:lnTo>
                    <a:pt x="26" y="29"/>
                  </a:lnTo>
                  <a:lnTo>
                    <a:pt x="20" y="36"/>
                  </a:lnTo>
                  <a:lnTo>
                    <a:pt x="15" y="44"/>
                  </a:lnTo>
                  <a:lnTo>
                    <a:pt x="11" y="52"/>
                  </a:lnTo>
                  <a:lnTo>
                    <a:pt x="7" y="62"/>
                  </a:lnTo>
                  <a:lnTo>
                    <a:pt x="3" y="71"/>
                  </a:lnTo>
                  <a:lnTo>
                    <a:pt x="1" y="81"/>
                  </a:lnTo>
                  <a:lnTo>
                    <a:pt x="0" y="91"/>
                  </a:lnTo>
                  <a:lnTo>
                    <a:pt x="0" y="101"/>
                  </a:lnTo>
                  <a:lnTo>
                    <a:pt x="0" y="407"/>
                  </a:lnTo>
                  <a:lnTo>
                    <a:pt x="0" y="418"/>
                  </a:lnTo>
                  <a:lnTo>
                    <a:pt x="1" y="429"/>
                  </a:lnTo>
                  <a:lnTo>
                    <a:pt x="3" y="438"/>
                  </a:lnTo>
                  <a:lnTo>
                    <a:pt x="7" y="448"/>
                  </a:lnTo>
                  <a:lnTo>
                    <a:pt x="11" y="456"/>
                  </a:lnTo>
                  <a:lnTo>
                    <a:pt x="15" y="465"/>
                  </a:lnTo>
                  <a:lnTo>
                    <a:pt x="20" y="472"/>
                  </a:lnTo>
                  <a:lnTo>
                    <a:pt x="26" y="480"/>
                  </a:lnTo>
                  <a:lnTo>
                    <a:pt x="32" y="487"/>
                  </a:lnTo>
                  <a:lnTo>
                    <a:pt x="39" y="492"/>
                  </a:lnTo>
                  <a:lnTo>
                    <a:pt x="47" y="498"/>
                  </a:lnTo>
                  <a:lnTo>
                    <a:pt x="55" y="502"/>
                  </a:lnTo>
                  <a:lnTo>
                    <a:pt x="63" y="504"/>
                  </a:lnTo>
                  <a:lnTo>
                    <a:pt x="72" y="507"/>
                  </a:lnTo>
                  <a:lnTo>
                    <a:pt x="81" y="508"/>
                  </a:lnTo>
                  <a:lnTo>
                    <a:pt x="90" y="510"/>
                  </a:ln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305" name="Rectangle 142"/>
            <p:cNvSpPr>
              <a:spLocks noChangeArrowheads="1"/>
            </p:cNvSpPr>
            <p:nvPr/>
          </p:nvSpPr>
          <p:spPr bwMode="auto">
            <a:xfrm>
              <a:off x="2612" y="1208"/>
              <a:ext cx="402" cy="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it-IT" altLang="it-IT" sz="1200" b="1" dirty="0" err="1">
                  <a:solidFill>
                    <a:srgbClr val="000000"/>
                  </a:solidFill>
                  <a:latin typeface="Tahoma" pitchFamily="34" charset="0"/>
                </a:rPr>
                <a:t>Deionized</a:t>
              </a:r>
              <a:r>
                <a:rPr lang="it-IT" altLang="it-IT" sz="10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endParaRPr lang="it-IT" altLang="it-IT" sz="1000" b="1" dirty="0">
                <a:solidFill>
                  <a:schemeClr val="tx1"/>
                </a:solidFill>
              </a:endParaRPr>
            </a:p>
          </p:txBody>
        </p:sp>
        <p:sp>
          <p:nvSpPr>
            <p:cNvPr id="10306" name="Rectangle 143"/>
            <p:cNvSpPr>
              <a:spLocks noChangeArrowheads="1"/>
            </p:cNvSpPr>
            <p:nvPr/>
          </p:nvSpPr>
          <p:spPr bwMode="auto">
            <a:xfrm>
              <a:off x="2698" y="1294"/>
              <a:ext cx="227" cy="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it-IT" altLang="it-IT" sz="1200" b="1" dirty="0">
                  <a:solidFill>
                    <a:srgbClr val="000000"/>
                  </a:solidFill>
                  <a:latin typeface="Tahoma" pitchFamily="34" charset="0"/>
                </a:rPr>
                <a:t>water</a:t>
              </a:r>
              <a:endParaRPr lang="it-IT" altLang="it-IT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0307" name="Line 144"/>
            <p:cNvSpPr>
              <a:spLocks noChangeShapeType="1"/>
            </p:cNvSpPr>
            <p:nvPr/>
          </p:nvSpPr>
          <p:spPr bwMode="auto">
            <a:xfrm>
              <a:off x="3110" y="1302"/>
              <a:ext cx="142" cy="0"/>
            </a:xfrm>
            <a:prstGeom prst="line">
              <a:avLst/>
            </a:prstGeom>
            <a:noFill/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308" name="Freeform 145"/>
            <p:cNvSpPr>
              <a:spLocks/>
            </p:cNvSpPr>
            <p:nvPr/>
          </p:nvSpPr>
          <p:spPr bwMode="auto">
            <a:xfrm>
              <a:off x="3243" y="1274"/>
              <a:ext cx="112" cy="56"/>
            </a:xfrm>
            <a:custGeom>
              <a:avLst/>
              <a:gdLst>
                <a:gd name="T0" fmla="*/ 0 w 224"/>
                <a:gd name="T1" fmla="*/ 0 h 167"/>
                <a:gd name="T2" fmla="*/ 1 w 224"/>
                <a:gd name="T3" fmla="*/ 0 h 167"/>
                <a:gd name="T4" fmla="*/ 0 w 224"/>
                <a:gd name="T5" fmla="*/ 0 h 167"/>
                <a:gd name="T6" fmla="*/ 0 w 224"/>
                <a:gd name="T7" fmla="*/ 0 h 16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4"/>
                <a:gd name="T13" fmla="*/ 0 h 167"/>
                <a:gd name="T14" fmla="*/ 224 w 224"/>
                <a:gd name="T15" fmla="*/ 167 h 16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4" h="167">
                  <a:moveTo>
                    <a:pt x="0" y="0"/>
                  </a:moveTo>
                  <a:lnTo>
                    <a:pt x="224" y="83"/>
                  </a:lnTo>
                  <a:lnTo>
                    <a:pt x="0" y="1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309" name="Rectangle 146"/>
            <p:cNvSpPr>
              <a:spLocks noChangeArrowheads="1"/>
            </p:cNvSpPr>
            <p:nvPr/>
          </p:nvSpPr>
          <p:spPr bwMode="auto">
            <a:xfrm>
              <a:off x="1898" y="699"/>
              <a:ext cx="34" cy="7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it-IT" altLang="it-IT" sz="900" dirty="0">
                  <a:solidFill>
                    <a:srgbClr val="000000"/>
                  </a:solidFill>
                </a:rPr>
                <a:t>+</a:t>
              </a:r>
              <a:endParaRPr lang="it-IT" altLang="it-IT" sz="1800" dirty="0">
                <a:solidFill>
                  <a:schemeClr val="tx1"/>
                </a:solidFill>
              </a:endParaRPr>
            </a:p>
          </p:txBody>
        </p:sp>
        <p:sp>
          <p:nvSpPr>
            <p:cNvPr id="10313" name="Line 150"/>
            <p:cNvSpPr>
              <a:spLocks noChangeShapeType="1"/>
            </p:cNvSpPr>
            <p:nvPr/>
          </p:nvSpPr>
          <p:spPr bwMode="auto">
            <a:xfrm>
              <a:off x="2901" y="734"/>
              <a:ext cx="351" cy="0"/>
            </a:xfrm>
            <a:prstGeom prst="line">
              <a:avLst/>
            </a:prstGeom>
            <a:noFill/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314" name="Freeform 151"/>
            <p:cNvSpPr>
              <a:spLocks/>
            </p:cNvSpPr>
            <p:nvPr/>
          </p:nvSpPr>
          <p:spPr bwMode="auto">
            <a:xfrm>
              <a:off x="3243" y="706"/>
              <a:ext cx="112" cy="56"/>
            </a:xfrm>
            <a:custGeom>
              <a:avLst/>
              <a:gdLst>
                <a:gd name="T0" fmla="*/ 0 w 224"/>
                <a:gd name="T1" fmla="*/ 0 h 169"/>
                <a:gd name="T2" fmla="*/ 1 w 224"/>
                <a:gd name="T3" fmla="*/ 0 h 169"/>
                <a:gd name="T4" fmla="*/ 0 w 224"/>
                <a:gd name="T5" fmla="*/ 0 h 169"/>
                <a:gd name="T6" fmla="*/ 0 w 224"/>
                <a:gd name="T7" fmla="*/ 0 h 16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24"/>
                <a:gd name="T13" fmla="*/ 0 h 169"/>
                <a:gd name="T14" fmla="*/ 224 w 224"/>
                <a:gd name="T15" fmla="*/ 169 h 16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24" h="169">
                  <a:moveTo>
                    <a:pt x="0" y="0"/>
                  </a:moveTo>
                  <a:lnTo>
                    <a:pt x="224" y="85"/>
                  </a:lnTo>
                  <a:lnTo>
                    <a:pt x="0" y="1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315" name="Line 152"/>
            <p:cNvSpPr>
              <a:spLocks noChangeShapeType="1"/>
            </p:cNvSpPr>
            <p:nvPr/>
          </p:nvSpPr>
          <p:spPr bwMode="auto">
            <a:xfrm>
              <a:off x="3922" y="1421"/>
              <a:ext cx="0" cy="88"/>
            </a:xfrm>
            <a:prstGeom prst="line">
              <a:avLst/>
            </a:prstGeom>
            <a:noFill/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316" name="Freeform 153"/>
            <p:cNvSpPr>
              <a:spLocks/>
            </p:cNvSpPr>
            <p:nvPr/>
          </p:nvSpPr>
          <p:spPr bwMode="auto">
            <a:xfrm>
              <a:off x="3884" y="1502"/>
              <a:ext cx="75" cy="84"/>
            </a:xfrm>
            <a:custGeom>
              <a:avLst/>
              <a:gdLst>
                <a:gd name="T0" fmla="*/ 1 w 150"/>
                <a:gd name="T1" fmla="*/ 0 h 251"/>
                <a:gd name="T2" fmla="*/ 1 w 150"/>
                <a:gd name="T3" fmla="*/ 0 h 251"/>
                <a:gd name="T4" fmla="*/ 0 w 150"/>
                <a:gd name="T5" fmla="*/ 0 h 251"/>
                <a:gd name="T6" fmla="*/ 1 w 150"/>
                <a:gd name="T7" fmla="*/ 0 h 25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50"/>
                <a:gd name="T13" fmla="*/ 0 h 251"/>
                <a:gd name="T14" fmla="*/ 150 w 150"/>
                <a:gd name="T15" fmla="*/ 251 h 25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50" h="251">
                  <a:moveTo>
                    <a:pt x="150" y="0"/>
                  </a:moveTo>
                  <a:lnTo>
                    <a:pt x="76" y="251"/>
                  </a:lnTo>
                  <a:lnTo>
                    <a:pt x="0" y="0"/>
                  </a:lnTo>
                  <a:lnTo>
                    <a:pt x="15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317" name="Line 154"/>
            <p:cNvSpPr>
              <a:spLocks noChangeShapeType="1"/>
            </p:cNvSpPr>
            <p:nvPr/>
          </p:nvSpPr>
          <p:spPr bwMode="auto">
            <a:xfrm>
              <a:off x="3923" y="2187"/>
              <a:ext cx="0" cy="89"/>
            </a:xfrm>
            <a:prstGeom prst="line">
              <a:avLst/>
            </a:prstGeom>
            <a:noFill/>
            <a:ln w="26988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318" name="Freeform 155"/>
            <p:cNvSpPr>
              <a:spLocks/>
            </p:cNvSpPr>
            <p:nvPr/>
          </p:nvSpPr>
          <p:spPr bwMode="auto">
            <a:xfrm>
              <a:off x="3885" y="2269"/>
              <a:ext cx="75" cy="84"/>
            </a:xfrm>
            <a:custGeom>
              <a:avLst/>
              <a:gdLst>
                <a:gd name="T0" fmla="*/ 1 w 148"/>
                <a:gd name="T1" fmla="*/ 0 h 252"/>
                <a:gd name="T2" fmla="*/ 1 w 148"/>
                <a:gd name="T3" fmla="*/ 0 h 252"/>
                <a:gd name="T4" fmla="*/ 0 w 148"/>
                <a:gd name="T5" fmla="*/ 0 h 252"/>
                <a:gd name="T6" fmla="*/ 1 w 148"/>
                <a:gd name="T7" fmla="*/ 0 h 252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48"/>
                <a:gd name="T13" fmla="*/ 0 h 252"/>
                <a:gd name="T14" fmla="*/ 148 w 148"/>
                <a:gd name="T15" fmla="*/ 252 h 252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48" h="252">
                  <a:moveTo>
                    <a:pt x="148" y="0"/>
                  </a:moveTo>
                  <a:lnTo>
                    <a:pt x="74" y="252"/>
                  </a:lnTo>
                  <a:lnTo>
                    <a:pt x="0" y="0"/>
                  </a:lnTo>
                  <a:lnTo>
                    <a:pt x="148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0319" name="Rectangle 156"/>
            <p:cNvSpPr>
              <a:spLocks noChangeArrowheads="1"/>
            </p:cNvSpPr>
            <p:nvPr/>
          </p:nvSpPr>
          <p:spPr bwMode="auto">
            <a:xfrm>
              <a:off x="3885" y="1007"/>
              <a:ext cx="41" cy="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pPr eaLnBrk="1" hangingPunct="1"/>
              <a:r>
                <a:rPr lang="it-IT" altLang="it-IT" sz="1100" dirty="0">
                  <a:solidFill>
                    <a:srgbClr val="000000"/>
                  </a:solidFill>
                </a:rPr>
                <a:t>+</a:t>
              </a:r>
              <a:endParaRPr lang="it-IT" altLang="it-IT" sz="1800" dirty="0">
                <a:solidFill>
                  <a:schemeClr val="tx1"/>
                </a:solidFill>
              </a:endParaRPr>
            </a:p>
          </p:txBody>
        </p:sp>
      </p:grpSp>
      <p:sp>
        <p:nvSpPr>
          <p:cNvPr id="10245" name="Rettangolo 78"/>
          <p:cNvSpPr>
            <a:spLocks noChangeArrowheads="1"/>
          </p:cNvSpPr>
          <p:nvPr/>
        </p:nvSpPr>
        <p:spPr bwMode="auto">
          <a:xfrm>
            <a:off x="184096" y="6586729"/>
            <a:ext cx="4929158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/>
            <a:r>
              <a:rPr lang="en-GB" altLang="it-IT" sz="1200" dirty="0">
                <a:solidFill>
                  <a:schemeClr val="accent2"/>
                </a:solidFill>
              </a:rPr>
              <a:t>M . C. </a:t>
            </a:r>
            <a:r>
              <a:rPr lang="en-GB" altLang="it-IT" sz="1200" dirty="0" err="1">
                <a:solidFill>
                  <a:schemeClr val="accent2"/>
                </a:solidFill>
              </a:rPr>
              <a:t>Lovallo</a:t>
            </a:r>
            <a:r>
              <a:rPr lang="en-GB" altLang="it-IT" sz="1200" dirty="0">
                <a:solidFill>
                  <a:schemeClr val="accent2"/>
                </a:solidFill>
              </a:rPr>
              <a:t> and M. </a:t>
            </a:r>
            <a:r>
              <a:rPr lang="en-GB" altLang="it-IT" sz="1200" dirty="0" err="1">
                <a:solidFill>
                  <a:schemeClr val="accent2"/>
                </a:solidFill>
              </a:rPr>
              <a:t>Tsapatsis</a:t>
            </a:r>
            <a:r>
              <a:rPr lang="en-GB" altLang="it-IT" sz="1200" dirty="0">
                <a:solidFill>
                  <a:schemeClr val="accent2"/>
                </a:solidFill>
              </a:rPr>
              <a:t> </a:t>
            </a:r>
            <a:r>
              <a:rPr lang="en-GB" altLang="it-IT" sz="1200" dirty="0" smtClean="0">
                <a:solidFill>
                  <a:schemeClr val="accent2"/>
                </a:solidFill>
              </a:rPr>
              <a:t>AICHE J. </a:t>
            </a:r>
            <a:r>
              <a:rPr lang="en-GB" altLang="it-IT" sz="1200" dirty="0">
                <a:solidFill>
                  <a:schemeClr val="accent2"/>
                </a:solidFill>
              </a:rPr>
              <a:t>42 </a:t>
            </a:r>
            <a:r>
              <a:rPr lang="en-GB" altLang="it-IT" sz="1200" dirty="0" smtClean="0">
                <a:solidFill>
                  <a:schemeClr val="accent2"/>
                </a:solidFill>
              </a:rPr>
              <a:t>(1996) 3020.</a:t>
            </a:r>
            <a:endParaRPr lang="it-IT" altLang="it-IT" sz="1200" dirty="0">
              <a:solidFill>
                <a:schemeClr val="accent2"/>
              </a:solidFill>
            </a:endParaRPr>
          </a:p>
        </p:txBody>
      </p:sp>
      <p:pic>
        <p:nvPicPr>
          <p:cNvPr id="80" name="Picture 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283070" y="72022"/>
            <a:ext cx="1788251" cy="364017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</p:pic>
      <p:sp>
        <p:nvSpPr>
          <p:cNvPr id="82" name="Rettangolo 81"/>
          <p:cNvSpPr/>
          <p:nvPr/>
        </p:nvSpPr>
        <p:spPr>
          <a:xfrm>
            <a:off x="240776" y="3908234"/>
            <a:ext cx="1574470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it-IT" sz="1200" b="1" dirty="0" err="1" smtClean="0">
                <a:solidFill>
                  <a:srgbClr val="000000"/>
                </a:solidFill>
                <a:latin typeface="Tahoma" pitchFamily="34" charset="0"/>
              </a:rPr>
              <a:t>Tetraethoxysilane</a:t>
            </a:r>
            <a:endParaRPr lang="it-IT" altLang="it-IT" sz="1200" b="1" dirty="0">
              <a:solidFill>
                <a:srgbClr val="000000"/>
              </a:solidFill>
              <a:latin typeface="Tahoma" pitchFamily="34" charset="0"/>
            </a:endParaRPr>
          </a:p>
        </p:txBody>
      </p:sp>
      <p:sp>
        <p:nvSpPr>
          <p:cNvPr id="86" name="Rectangle 156"/>
          <p:cNvSpPr>
            <a:spLocks noChangeArrowheads="1"/>
          </p:cNvSpPr>
          <p:nvPr/>
        </p:nvSpPr>
        <p:spPr bwMode="auto">
          <a:xfrm>
            <a:off x="1837012" y="3979672"/>
            <a:ext cx="79432" cy="179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it-IT" altLang="it-IT" sz="1100" dirty="0">
                <a:solidFill>
                  <a:srgbClr val="000000"/>
                </a:solidFill>
              </a:rPr>
              <a:t>+</a:t>
            </a:r>
            <a:endParaRPr lang="it-IT" altLang="it-IT" sz="1800" dirty="0">
              <a:solidFill>
                <a:schemeClr val="tx1"/>
              </a:solidFill>
            </a:endParaRPr>
          </a:p>
        </p:txBody>
      </p:sp>
      <p:sp>
        <p:nvSpPr>
          <p:cNvPr id="87" name="Rectangle 156"/>
          <p:cNvSpPr>
            <a:spLocks noChangeArrowheads="1"/>
          </p:cNvSpPr>
          <p:nvPr/>
        </p:nvSpPr>
        <p:spPr bwMode="auto">
          <a:xfrm>
            <a:off x="3908714" y="3979672"/>
            <a:ext cx="79432" cy="179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it-IT" altLang="it-IT" sz="1100" dirty="0">
                <a:solidFill>
                  <a:srgbClr val="000000"/>
                </a:solidFill>
              </a:rPr>
              <a:t>+</a:t>
            </a:r>
            <a:endParaRPr lang="it-IT" altLang="it-IT" sz="1800" dirty="0">
              <a:solidFill>
                <a:schemeClr val="tx1"/>
              </a:solidFill>
            </a:endParaRPr>
          </a:p>
        </p:txBody>
      </p:sp>
      <p:sp>
        <p:nvSpPr>
          <p:cNvPr id="88" name="Rectangle 156"/>
          <p:cNvSpPr>
            <a:spLocks noChangeArrowheads="1"/>
          </p:cNvSpPr>
          <p:nvPr/>
        </p:nvSpPr>
        <p:spPr bwMode="auto">
          <a:xfrm>
            <a:off x="5123160" y="3979672"/>
            <a:ext cx="79432" cy="1790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>
            <a:spAutoFit/>
          </a:bodyPr>
          <a:lstStyle/>
          <a:p>
            <a:pPr eaLnBrk="1" hangingPunct="1"/>
            <a:r>
              <a:rPr lang="it-IT" altLang="it-IT" sz="1100" dirty="0">
                <a:solidFill>
                  <a:srgbClr val="000000"/>
                </a:solidFill>
              </a:rPr>
              <a:t>+</a:t>
            </a:r>
            <a:endParaRPr lang="it-IT" altLang="it-IT" sz="1800" dirty="0">
              <a:solidFill>
                <a:schemeClr val="tx1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44491" y="4727434"/>
            <a:ext cx="816935" cy="1774090"/>
          </a:xfrm>
          <a:prstGeom prst="rect">
            <a:avLst/>
          </a:prstGeom>
        </p:spPr>
      </p:pic>
      <p:grpSp>
        <p:nvGrpSpPr>
          <p:cNvPr id="3" name="Gruppo 2"/>
          <p:cNvGrpSpPr/>
          <p:nvPr/>
        </p:nvGrpSpPr>
        <p:grpSpPr>
          <a:xfrm>
            <a:off x="208751" y="2727653"/>
            <a:ext cx="5922056" cy="3234866"/>
            <a:chOff x="185922" y="1346387"/>
            <a:chExt cx="5922056" cy="3234866"/>
          </a:xfrm>
        </p:grpSpPr>
        <p:sp>
          <p:nvSpPr>
            <p:cNvPr id="10246" name="Rettangolo 79"/>
            <p:cNvSpPr>
              <a:spLocks noChangeArrowheads="1"/>
            </p:cNvSpPr>
            <p:nvPr/>
          </p:nvSpPr>
          <p:spPr bwMode="auto">
            <a:xfrm>
              <a:off x="185922" y="3842589"/>
              <a:ext cx="5922056" cy="7386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 marL="457200" indent="-457200" algn="just" eaLnBrk="1" hangingPunct="1">
                <a:spcBef>
                  <a:spcPts val="2400"/>
                </a:spcBef>
                <a:buFont typeface="Wingdings" pitchFamily="2" charset="2"/>
                <a:buChar char="§"/>
              </a:pPr>
              <a:r>
                <a:rPr lang="it-IT" altLang="it-IT" sz="1600" dirty="0" err="1">
                  <a:solidFill>
                    <a:srgbClr val="000066"/>
                  </a:solidFill>
                </a:rPr>
                <a:t>Optimization</a:t>
              </a:r>
              <a:r>
                <a:rPr lang="it-IT" altLang="it-IT" sz="1600" dirty="0">
                  <a:solidFill>
                    <a:srgbClr val="000066"/>
                  </a:solidFill>
                </a:rPr>
                <a:t> </a:t>
              </a:r>
              <a:r>
                <a:rPr lang="it-IT" altLang="it-IT" sz="1600" dirty="0" err="1">
                  <a:solidFill>
                    <a:srgbClr val="000066"/>
                  </a:solidFill>
                </a:rPr>
                <a:t>of</a:t>
              </a:r>
              <a:r>
                <a:rPr lang="it-IT" altLang="it-IT" sz="1600" dirty="0">
                  <a:solidFill>
                    <a:srgbClr val="000066"/>
                  </a:solidFill>
                </a:rPr>
                <a:t> </a:t>
              </a:r>
              <a:r>
                <a:rPr lang="it-IT" altLang="it-IT" sz="1600" dirty="0" err="1">
                  <a:solidFill>
                    <a:srgbClr val="000066"/>
                  </a:solidFill>
                </a:rPr>
                <a:t>nucleation</a:t>
              </a:r>
              <a:r>
                <a:rPr lang="it-IT" altLang="it-IT" sz="1600" dirty="0">
                  <a:solidFill>
                    <a:srgbClr val="000066"/>
                  </a:solidFill>
                </a:rPr>
                <a:t> and </a:t>
              </a:r>
              <a:r>
                <a:rPr lang="it-IT" altLang="it-IT" sz="1600" dirty="0" err="1">
                  <a:solidFill>
                    <a:srgbClr val="000066"/>
                  </a:solidFill>
                </a:rPr>
                <a:t>crystal</a:t>
              </a:r>
              <a:r>
                <a:rPr lang="it-IT" altLang="it-IT" sz="1600" dirty="0">
                  <a:solidFill>
                    <a:srgbClr val="000066"/>
                  </a:solidFill>
                </a:rPr>
                <a:t> </a:t>
              </a:r>
              <a:r>
                <a:rPr lang="it-IT" altLang="it-IT" sz="1600" dirty="0" err="1">
                  <a:solidFill>
                    <a:srgbClr val="000066"/>
                  </a:solidFill>
                </a:rPr>
                <a:t>growth</a:t>
              </a:r>
              <a:r>
                <a:rPr lang="it-IT" altLang="it-IT" sz="1600" dirty="0">
                  <a:solidFill>
                    <a:srgbClr val="000066"/>
                  </a:solidFill>
                </a:rPr>
                <a:t> </a:t>
              </a:r>
              <a:endParaRPr lang="it-IT" altLang="it-IT" sz="1600" dirty="0" smtClean="0">
                <a:solidFill>
                  <a:srgbClr val="000066"/>
                </a:solidFill>
              </a:endParaRPr>
            </a:p>
            <a:p>
              <a:pPr marL="457200" indent="-457200" algn="just" eaLnBrk="1" hangingPunct="1">
                <a:spcBef>
                  <a:spcPts val="1200"/>
                </a:spcBef>
                <a:buFont typeface="Wingdings" pitchFamily="2" charset="2"/>
                <a:buChar char="§"/>
              </a:pPr>
              <a:r>
                <a:rPr lang="it-IT" altLang="it-IT" sz="1600" dirty="0" smtClean="0">
                  <a:solidFill>
                    <a:srgbClr val="000066"/>
                  </a:solidFill>
                </a:rPr>
                <a:t>More </a:t>
              </a:r>
              <a:r>
                <a:rPr lang="it-IT" altLang="it-IT" sz="1600" dirty="0" err="1" smtClean="0">
                  <a:solidFill>
                    <a:srgbClr val="000066"/>
                  </a:solidFill>
                </a:rPr>
                <a:t>reproducible</a:t>
              </a:r>
              <a:r>
                <a:rPr lang="it-IT" altLang="it-IT" sz="1600" dirty="0" smtClean="0">
                  <a:solidFill>
                    <a:srgbClr val="000066"/>
                  </a:solidFill>
                </a:rPr>
                <a:t> </a:t>
              </a:r>
              <a:r>
                <a:rPr lang="it-IT" altLang="it-IT" sz="1600" dirty="0" err="1" smtClean="0">
                  <a:solidFill>
                    <a:srgbClr val="000066"/>
                  </a:solidFill>
                </a:rPr>
                <a:t>than</a:t>
              </a:r>
              <a:r>
                <a:rPr lang="it-IT" altLang="it-IT" sz="1600" dirty="0" smtClean="0">
                  <a:solidFill>
                    <a:srgbClr val="000066"/>
                  </a:solidFill>
                </a:rPr>
                <a:t> the </a:t>
              </a:r>
              <a:r>
                <a:rPr lang="it-IT" altLang="it-IT" sz="1600" i="1" dirty="0" smtClean="0">
                  <a:solidFill>
                    <a:srgbClr val="000066"/>
                  </a:solidFill>
                </a:rPr>
                <a:t>in situ </a:t>
              </a:r>
              <a:r>
                <a:rPr lang="it-IT" altLang="it-IT" sz="1600" dirty="0" err="1" smtClean="0">
                  <a:solidFill>
                    <a:srgbClr val="000066"/>
                  </a:solidFill>
                </a:rPr>
                <a:t>method</a:t>
              </a:r>
              <a:endParaRPr lang="it-IT" altLang="it-IT" sz="1600" dirty="0" smtClean="0">
                <a:solidFill>
                  <a:srgbClr val="000066"/>
                </a:solidFill>
              </a:endParaRPr>
            </a:p>
          </p:txBody>
        </p:sp>
        <p:grpSp>
          <p:nvGrpSpPr>
            <p:cNvPr id="85" name="Gruppo 84"/>
            <p:cNvGrpSpPr/>
            <p:nvPr/>
          </p:nvGrpSpPr>
          <p:grpSpPr>
            <a:xfrm>
              <a:off x="1928794" y="2428868"/>
              <a:ext cx="2071702" cy="500066"/>
              <a:chOff x="2357422" y="3000372"/>
              <a:chExt cx="1928826" cy="500066"/>
            </a:xfrm>
          </p:grpSpPr>
          <p:sp>
            <p:nvSpPr>
              <p:cNvPr id="83" name="Rettangolo 82"/>
              <p:cNvSpPr/>
              <p:nvPr/>
            </p:nvSpPr>
            <p:spPr>
              <a:xfrm>
                <a:off x="2357422" y="3000372"/>
                <a:ext cx="1928826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it-IT" sz="1200" b="1" dirty="0" err="1" smtClean="0">
                    <a:solidFill>
                      <a:srgbClr val="000000"/>
                    </a:solidFill>
                    <a:latin typeface="Tahoma" pitchFamily="34" charset="0"/>
                  </a:rPr>
                  <a:t>Tetrapropylammonium</a:t>
                </a:r>
                <a:endParaRPr lang="it-IT" dirty="0"/>
              </a:p>
            </p:txBody>
          </p:sp>
          <p:sp>
            <p:nvSpPr>
              <p:cNvPr id="84" name="Rettangolo 83"/>
              <p:cNvSpPr/>
              <p:nvPr/>
            </p:nvSpPr>
            <p:spPr>
              <a:xfrm>
                <a:off x="2803429" y="3038773"/>
                <a:ext cx="1197067" cy="461665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 </a:t>
                </a:r>
                <a:r>
                  <a:rPr lang="en-US" altLang="it-IT" sz="1200" b="1" dirty="0" smtClean="0">
                    <a:solidFill>
                      <a:srgbClr val="000000"/>
                    </a:solidFill>
                    <a:latin typeface="Tahoma" pitchFamily="34" charset="0"/>
                  </a:rPr>
                  <a:t>hydroxide</a:t>
                </a:r>
                <a:r>
                  <a:rPr lang="en-US" dirty="0" smtClean="0"/>
                  <a:t> </a:t>
                </a:r>
                <a:endParaRPr lang="it-IT" dirty="0"/>
              </a:p>
            </p:txBody>
          </p:sp>
        </p:grpSp>
        <p:pic>
          <p:nvPicPr>
            <p:cNvPr id="5" name="Immagin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605138" y="1346387"/>
              <a:ext cx="1978042" cy="314489"/>
            </a:xfrm>
            <a:prstGeom prst="rect">
              <a:avLst/>
            </a:prstGeom>
          </p:spPr>
        </p:pic>
      </p:grpSp>
      <p:sp>
        <p:nvSpPr>
          <p:cNvPr id="79" name="Rectangle 4"/>
          <p:cNvSpPr>
            <a:spLocks noGrp="1" noChangeArrowheads="1"/>
          </p:cNvSpPr>
          <p:nvPr>
            <p:ph type="title"/>
          </p:nvPr>
        </p:nvSpPr>
        <p:spPr>
          <a:xfrm>
            <a:off x="-39994" y="16475"/>
            <a:ext cx="7499364" cy="443420"/>
          </a:xfrm>
          <a:noFill/>
        </p:spPr>
        <p:txBody>
          <a:bodyPr/>
          <a:lstStyle/>
          <a:p>
            <a:pPr algn="just" eaLnBrk="1" hangingPunct="1"/>
            <a:r>
              <a:rPr lang="it-IT" altLang="it-IT" sz="2000" b="1" dirty="0" err="1" smtClean="0">
                <a:solidFill>
                  <a:srgbClr val="000099"/>
                </a:solidFill>
                <a:cs typeface="Times New Roman" panose="02020603050405020304" pitchFamily="18" charset="0"/>
              </a:rPr>
              <a:t>Two</a:t>
            </a:r>
            <a:r>
              <a:rPr lang="it-IT" altLang="it-IT" sz="2000" b="1" dirty="0" smtClean="0">
                <a:solidFill>
                  <a:srgbClr val="000099"/>
                </a:solidFill>
                <a:cs typeface="Times New Roman" panose="02020603050405020304" pitchFamily="18" charset="0"/>
              </a:rPr>
              <a:t> </a:t>
            </a:r>
            <a:r>
              <a:rPr lang="it-IT" altLang="it-IT" sz="2000" b="1" dirty="0" err="1" smtClean="0">
                <a:solidFill>
                  <a:srgbClr val="000099"/>
                </a:solidFill>
                <a:cs typeface="Times New Roman" panose="02020603050405020304" pitchFamily="18" charset="0"/>
              </a:rPr>
              <a:t>Main</a:t>
            </a:r>
            <a:r>
              <a:rPr lang="it-IT" altLang="it-IT" sz="2000" b="1" dirty="0" smtClean="0">
                <a:solidFill>
                  <a:srgbClr val="000099"/>
                </a:solidFill>
                <a:cs typeface="Times New Roman" panose="02020603050405020304" pitchFamily="18" charset="0"/>
              </a:rPr>
              <a:t> </a:t>
            </a:r>
            <a:r>
              <a:rPr lang="it-IT" altLang="it-IT" sz="2000" b="1" dirty="0" err="1">
                <a:solidFill>
                  <a:srgbClr val="000099"/>
                </a:solidFill>
                <a:cs typeface="Times New Roman" panose="02020603050405020304" pitchFamily="18" charset="0"/>
              </a:rPr>
              <a:t>R</a:t>
            </a:r>
            <a:r>
              <a:rPr lang="it-IT" altLang="it-IT" sz="2000" b="1" dirty="0" err="1" smtClean="0">
                <a:solidFill>
                  <a:srgbClr val="000099"/>
                </a:solidFill>
                <a:cs typeface="Times New Roman" panose="02020603050405020304" pitchFamily="18" charset="0"/>
              </a:rPr>
              <a:t>outes</a:t>
            </a:r>
            <a:r>
              <a:rPr lang="it-IT" altLang="it-IT" sz="2000" b="1" dirty="0" smtClean="0">
                <a:solidFill>
                  <a:srgbClr val="000099"/>
                </a:solidFill>
                <a:cs typeface="Times New Roman" panose="02020603050405020304" pitchFamily="18" charset="0"/>
              </a:rPr>
              <a:t> for the </a:t>
            </a:r>
            <a:r>
              <a:rPr lang="it-IT" altLang="it-IT" sz="2000" b="1" dirty="0" err="1">
                <a:solidFill>
                  <a:srgbClr val="000099"/>
                </a:solidFill>
                <a:cs typeface="Times New Roman" panose="02020603050405020304" pitchFamily="18" charset="0"/>
              </a:rPr>
              <a:t>P</a:t>
            </a:r>
            <a:r>
              <a:rPr lang="it-IT" altLang="it-IT" sz="2000" b="1" dirty="0" err="1" smtClean="0">
                <a:solidFill>
                  <a:srgbClr val="000099"/>
                </a:solidFill>
                <a:cs typeface="Times New Roman" panose="02020603050405020304" pitchFamily="18" charset="0"/>
              </a:rPr>
              <a:t>reparation</a:t>
            </a:r>
            <a:r>
              <a:rPr lang="it-IT" altLang="it-IT" sz="2000" b="1" dirty="0" smtClean="0">
                <a:solidFill>
                  <a:srgbClr val="000099"/>
                </a:solidFill>
                <a:cs typeface="Times New Roman" panose="02020603050405020304" pitchFamily="18" charset="0"/>
              </a:rPr>
              <a:t> of Zeolite </a:t>
            </a:r>
            <a:r>
              <a:rPr lang="it-IT" altLang="it-IT" sz="2000" b="1" dirty="0" err="1" smtClean="0">
                <a:solidFill>
                  <a:srgbClr val="000099"/>
                </a:solidFill>
                <a:cs typeface="Times New Roman" panose="02020603050405020304" pitchFamily="18" charset="0"/>
              </a:rPr>
              <a:t>Membranes</a:t>
            </a:r>
            <a:endParaRPr lang="it-IT" altLang="it-IT" sz="2000" b="1" dirty="0" smtClean="0">
              <a:solidFill>
                <a:srgbClr val="000099"/>
              </a:solidFill>
              <a:cs typeface="Times New Roman" panose="02020603050405020304" pitchFamily="18" charset="0"/>
            </a:endParaRPr>
          </a:p>
        </p:txBody>
      </p:sp>
      <p:sp>
        <p:nvSpPr>
          <p:cNvPr id="89" name="Rectangle 5"/>
          <p:cNvSpPr txBox="1">
            <a:spLocks noChangeArrowheads="1"/>
          </p:cNvSpPr>
          <p:nvPr/>
        </p:nvSpPr>
        <p:spPr bwMode="auto">
          <a:xfrm>
            <a:off x="83941" y="793767"/>
            <a:ext cx="3367036" cy="67567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>
                <a:solidFill>
                  <a:schemeClr val="tx1"/>
                </a:solidFill>
                <a:latin typeface="+mn-lt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>
                <a:solidFill>
                  <a:schemeClr val="tx1"/>
                </a:solidFill>
                <a:latin typeface="+mn-lt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>
                <a:solidFill>
                  <a:schemeClr val="tx1"/>
                </a:solidFill>
                <a:latin typeface="+mn-lt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eaLnBrk="1" hangingPunct="1">
              <a:lnSpc>
                <a:spcPct val="80000"/>
              </a:lnSpc>
              <a:defRPr/>
            </a:pPr>
            <a:r>
              <a:rPr lang="it-IT" sz="1600" b="1" kern="1200" dirty="0" err="1" smtClean="0">
                <a:solidFill>
                  <a:srgbClr val="FF0000"/>
                </a:solidFill>
              </a:rPr>
              <a:t>One</a:t>
            </a:r>
            <a:r>
              <a:rPr lang="it-IT" sz="1600" b="1" kern="1200" dirty="0" smtClean="0">
                <a:solidFill>
                  <a:srgbClr val="FF0000"/>
                </a:solidFill>
              </a:rPr>
              <a:t> </a:t>
            </a:r>
            <a:r>
              <a:rPr lang="it-IT" sz="1600" b="1" kern="1200" dirty="0" err="1" smtClean="0">
                <a:solidFill>
                  <a:srgbClr val="FF0000"/>
                </a:solidFill>
              </a:rPr>
              <a:t>step</a:t>
            </a:r>
            <a:r>
              <a:rPr lang="it-IT" sz="1600" b="1" kern="1200" dirty="0" smtClean="0">
                <a:solidFill>
                  <a:srgbClr val="FF0000"/>
                </a:solidFill>
              </a:rPr>
              <a:t> </a:t>
            </a:r>
            <a:r>
              <a:rPr lang="it-IT" sz="1600" b="1" kern="1200" dirty="0" err="1" smtClean="0">
                <a:solidFill>
                  <a:srgbClr val="FF0000"/>
                </a:solidFill>
              </a:rPr>
              <a:t>method</a:t>
            </a:r>
            <a:r>
              <a:rPr lang="it-IT" sz="1600" b="1" kern="1200" dirty="0" smtClean="0">
                <a:solidFill>
                  <a:srgbClr val="FF0000"/>
                </a:solidFill>
              </a:rPr>
              <a:t> </a:t>
            </a:r>
          </a:p>
          <a:p>
            <a:pPr eaLnBrk="1" hangingPunct="1">
              <a:lnSpc>
                <a:spcPct val="80000"/>
              </a:lnSpc>
              <a:defRPr/>
            </a:pPr>
            <a:endParaRPr lang="it-IT" sz="1200" b="1" kern="1200" dirty="0" smtClean="0">
              <a:solidFill>
                <a:srgbClr val="FF0000"/>
              </a:solidFill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it-IT" sz="1600" b="1" dirty="0" err="1">
                <a:solidFill>
                  <a:srgbClr val="FF0000"/>
                </a:solidFill>
              </a:rPr>
              <a:t>Secondary</a:t>
            </a:r>
            <a:r>
              <a:rPr lang="it-IT" sz="1600" b="1" dirty="0">
                <a:solidFill>
                  <a:srgbClr val="FF0000"/>
                </a:solidFill>
              </a:rPr>
              <a:t> </a:t>
            </a:r>
            <a:r>
              <a:rPr lang="it-IT" sz="1600" b="1" dirty="0" err="1">
                <a:solidFill>
                  <a:srgbClr val="FF0000"/>
                </a:solidFill>
              </a:rPr>
              <a:t>growth</a:t>
            </a:r>
            <a:r>
              <a:rPr lang="it-IT" sz="1600" b="1" dirty="0">
                <a:solidFill>
                  <a:srgbClr val="FF0000"/>
                </a:solidFill>
              </a:rPr>
              <a:t> </a:t>
            </a:r>
            <a:r>
              <a:rPr lang="it-IT" sz="1600" b="1" dirty="0" err="1">
                <a:solidFill>
                  <a:srgbClr val="FF0000"/>
                </a:solidFill>
              </a:rPr>
              <a:t>method</a:t>
            </a:r>
            <a:r>
              <a:rPr lang="it-IT" sz="1600" b="1" dirty="0">
                <a:solidFill>
                  <a:srgbClr val="FF0000"/>
                </a:solidFill>
              </a:rPr>
              <a:t> </a:t>
            </a:r>
            <a:endParaRPr lang="it-IT" sz="1600" b="1" kern="1200" dirty="0" smtClean="0">
              <a:solidFill>
                <a:srgbClr val="FF0000"/>
              </a:solidFill>
            </a:endParaRPr>
          </a:p>
        </p:txBody>
      </p:sp>
      <p:pic>
        <p:nvPicPr>
          <p:cNvPr id="4" name="Immagine 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72663" y="633413"/>
            <a:ext cx="4755292" cy="1164437"/>
          </a:xfrm>
          <a:prstGeom prst="rect">
            <a:avLst/>
          </a:prstGeom>
        </p:spPr>
      </p:pic>
      <p:sp>
        <p:nvSpPr>
          <p:cNvPr id="13" name="Rettangolo 12"/>
          <p:cNvSpPr/>
          <p:nvPr/>
        </p:nvSpPr>
        <p:spPr>
          <a:xfrm>
            <a:off x="307453" y="1766671"/>
            <a:ext cx="2492990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sz="2000" b="1" dirty="0" err="1">
                <a:solidFill>
                  <a:srgbClr val="FF0000"/>
                </a:solidFill>
              </a:rPr>
              <a:t>Secondary</a:t>
            </a:r>
            <a:r>
              <a:rPr lang="it-IT" sz="2000" b="1" dirty="0">
                <a:solidFill>
                  <a:srgbClr val="FF0000"/>
                </a:solidFill>
              </a:rPr>
              <a:t> </a:t>
            </a:r>
            <a:r>
              <a:rPr lang="it-IT" sz="2000" b="1" dirty="0" err="1">
                <a:solidFill>
                  <a:srgbClr val="FF0000"/>
                </a:solidFill>
              </a:rPr>
              <a:t>growth</a:t>
            </a:r>
            <a:r>
              <a:rPr lang="it-IT" sz="2000" b="1" dirty="0">
                <a:solidFill>
                  <a:srgbClr val="FF0000"/>
                </a:solidFill>
              </a:rPr>
              <a:t> </a:t>
            </a:r>
            <a:endParaRPr lang="it-IT" sz="2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4"/>
          <p:cNvSpPr>
            <a:spLocks noChangeArrowheads="1"/>
          </p:cNvSpPr>
          <p:nvPr/>
        </p:nvSpPr>
        <p:spPr bwMode="auto">
          <a:xfrm>
            <a:off x="3203848" y="-26747"/>
            <a:ext cx="2989921" cy="391197"/>
          </a:xfrm>
          <a:prstGeom prst="rect">
            <a:avLst/>
          </a:prstGeom>
          <a:noFill/>
          <a:ln w="22225">
            <a:noFill/>
            <a:prstDash val="dash"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 eaLnBrk="1" hangingPunct="1">
              <a:lnSpc>
                <a:spcPts val="2500"/>
              </a:lnSpc>
            </a:pPr>
            <a:r>
              <a:rPr lang="en-GB" altLang="it-IT" sz="2000" b="1" dirty="0" smtClean="0">
                <a:solidFill>
                  <a:srgbClr val="000099"/>
                </a:solidFill>
              </a:rPr>
              <a:t>Critical Step</a:t>
            </a:r>
            <a:r>
              <a:rPr lang="en-GB" altLang="it-IT" sz="2000" b="1" dirty="0">
                <a:solidFill>
                  <a:srgbClr val="000099"/>
                </a:solidFill>
              </a:rPr>
              <a:t>: SEEDING</a:t>
            </a:r>
          </a:p>
        </p:txBody>
      </p:sp>
      <p:sp>
        <p:nvSpPr>
          <p:cNvPr id="12293" name="Rectangle 43"/>
          <p:cNvSpPr>
            <a:spLocks noChangeArrowheads="1"/>
          </p:cNvSpPr>
          <p:nvPr/>
        </p:nvSpPr>
        <p:spPr bwMode="auto">
          <a:xfrm>
            <a:off x="0" y="5595938"/>
            <a:ext cx="9144000" cy="1385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/>
            <a:endParaRPr lang="it-IT" altLang="it-IT" sz="1200">
              <a:solidFill>
                <a:srgbClr val="000099"/>
              </a:solidFill>
            </a:endParaRPr>
          </a:p>
          <a:p>
            <a:pPr eaLnBrk="1" hangingPunct="1"/>
            <a:endParaRPr lang="it-IT" altLang="it-IT" sz="1200">
              <a:solidFill>
                <a:srgbClr val="000099"/>
              </a:solidFill>
            </a:endParaRPr>
          </a:p>
          <a:p>
            <a:pPr eaLnBrk="1" hangingPunct="1"/>
            <a:endParaRPr lang="it-IT" altLang="it-IT" sz="1200">
              <a:solidFill>
                <a:srgbClr val="000099"/>
              </a:solidFill>
            </a:endParaRPr>
          </a:p>
          <a:p>
            <a:pPr eaLnBrk="1" hangingPunct="1"/>
            <a:endParaRPr lang="it-IT" altLang="it-IT" sz="1200">
              <a:solidFill>
                <a:srgbClr val="000099"/>
              </a:solidFill>
            </a:endParaRPr>
          </a:p>
          <a:p>
            <a:pPr eaLnBrk="1" hangingPunct="1"/>
            <a:endParaRPr lang="it-IT" altLang="it-IT" sz="1200">
              <a:solidFill>
                <a:srgbClr val="000099"/>
              </a:solidFill>
            </a:endParaRPr>
          </a:p>
          <a:p>
            <a:pPr eaLnBrk="1" hangingPunct="1"/>
            <a:r>
              <a:rPr lang="it-IT" altLang="it-IT" sz="1200">
                <a:solidFill>
                  <a:srgbClr val="000099"/>
                </a:solidFill>
              </a:rPr>
              <a:t> </a:t>
            </a:r>
          </a:p>
          <a:p>
            <a:pPr eaLnBrk="1" hangingPunct="1"/>
            <a:endParaRPr lang="it-IT" altLang="it-IT" sz="1200">
              <a:solidFill>
                <a:srgbClr val="000099"/>
              </a:solidFill>
            </a:endParaRPr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0998" y="1162042"/>
            <a:ext cx="3905250" cy="10525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9" name="Immagine 8"/>
          <p:cNvPicPr>
            <a:picLocks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643590" y="928670"/>
            <a:ext cx="2857500" cy="135731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12297" name="Rectangle 6"/>
          <p:cNvSpPr>
            <a:spLocks noChangeArrowheads="1"/>
          </p:cNvSpPr>
          <p:nvPr/>
        </p:nvSpPr>
        <p:spPr bwMode="auto">
          <a:xfrm>
            <a:off x="380998" y="2889637"/>
            <a:ext cx="8351838" cy="8679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 eaLnBrk="1" hangingPunct="1">
              <a:lnSpc>
                <a:spcPct val="140000"/>
              </a:lnSpc>
            </a:pPr>
            <a:r>
              <a:rPr lang="en-US" altLang="it-IT" sz="1800" dirty="0">
                <a:solidFill>
                  <a:srgbClr val="000099"/>
                </a:solidFill>
              </a:rPr>
              <a:t>More controllable seeding procedures described in literature involve the filtration of a </a:t>
            </a:r>
            <a:r>
              <a:rPr lang="en-US" altLang="it-IT" sz="1800" dirty="0" err="1" smtClean="0">
                <a:solidFill>
                  <a:srgbClr val="000099"/>
                </a:solidFill>
              </a:rPr>
              <a:t>zeolite</a:t>
            </a:r>
            <a:r>
              <a:rPr lang="en-US" altLang="it-IT" sz="1800" dirty="0" smtClean="0">
                <a:solidFill>
                  <a:srgbClr val="000099"/>
                </a:solidFill>
              </a:rPr>
              <a:t> water suspension </a:t>
            </a:r>
            <a:r>
              <a:rPr lang="en-US" altLang="it-IT" sz="1800" dirty="0">
                <a:solidFill>
                  <a:srgbClr val="000099"/>
                </a:solidFill>
              </a:rPr>
              <a:t>through a porous </a:t>
            </a:r>
            <a:r>
              <a:rPr lang="en-US" altLang="it-IT" sz="1800" dirty="0" smtClean="0">
                <a:solidFill>
                  <a:srgbClr val="000099"/>
                </a:solidFill>
              </a:rPr>
              <a:t>support</a:t>
            </a:r>
            <a:endParaRPr lang="en-US" altLang="it-IT" sz="1800" dirty="0">
              <a:solidFill>
                <a:srgbClr val="000099"/>
              </a:solidFill>
            </a:endParaRPr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700346" y="4052925"/>
            <a:ext cx="5713142" cy="1772993"/>
          </a:xfrm>
          <a:prstGeom prst="rect">
            <a:avLst/>
          </a:prstGeom>
          <a:noFill/>
          <a:ln w="88900" cap="sq">
            <a:noFill/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sp>
        <p:nvSpPr>
          <p:cNvPr id="13" name="Rettangolo 12"/>
          <p:cNvSpPr/>
          <p:nvPr/>
        </p:nvSpPr>
        <p:spPr>
          <a:xfrm>
            <a:off x="1285852" y="2252658"/>
            <a:ext cx="14590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it-IT" sz="2000" dirty="0" err="1">
                <a:latin typeface="Arial"/>
              </a:rPr>
              <a:t>Rubbing</a:t>
            </a:r>
            <a:r>
              <a:rPr lang="it-IT" sz="2000" dirty="0">
                <a:latin typeface="Arial"/>
              </a:rPr>
              <a:t> </a:t>
            </a:r>
            <a:r>
              <a:rPr lang="it-IT" sz="2000" baseline="30000" dirty="0">
                <a:latin typeface="Arial"/>
              </a:rPr>
              <a:t>1-2</a:t>
            </a:r>
          </a:p>
        </p:txBody>
      </p:sp>
      <p:sp>
        <p:nvSpPr>
          <p:cNvPr id="16" name="Rettangolo 15"/>
          <p:cNvSpPr/>
          <p:nvPr/>
        </p:nvSpPr>
        <p:spPr>
          <a:xfrm>
            <a:off x="6123013" y="2252658"/>
            <a:ext cx="184377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hangingPunct="1">
              <a:defRPr/>
            </a:pPr>
            <a:r>
              <a:rPr lang="it-IT" sz="2000" dirty="0" err="1">
                <a:latin typeface="Arial"/>
              </a:rPr>
              <a:t>Dip</a:t>
            </a:r>
            <a:r>
              <a:rPr lang="it-IT" sz="2000" dirty="0">
                <a:latin typeface="Arial"/>
              </a:rPr>
              <a:t> </a:t>
            </a:r>
            <a:r>
              <a:rPr lang="it-IT" sz="2000" dirty="0" err="1" smtClean="0">
                <a:latin typeface="Arial"/>
              </a:rPr>
              <a:t>Coating</a:t>
            </a:r>
            <a:r>
              <a:rPr lang="it-IT" sz="2000" dirty="0" smtClean="0">
                <a:latin typeface="Arial"/>
              </a:rPr>
              <a:t> </a:t>
            </a:r>
            <a:r>
              <a:rPr lang="it-IT" sz="2000" baseline="30000" dirty="0" smtClean="0">
                <a:latin typeface="Arial"/>
              </a:rPr>
              <a:t>3-5</a:t>
            </a:r>
            <a:endParaRPr lang="it-IT" sz="2000" baseline="30000" dirty="0">
              <a:latin typeface="Arial"/>
            </a:endParaRPr>
          </a:p>
        </p:txBody>
      </p:sp>
      <p:sp>
        <p:nvSpPr>
          <p:cNvPr id="12301" name="CasellaDiTesto 16"/>
          <p:cNvSpPr txBox="1">
            <a:spLocks noChangeArrowheads="1"/>
          </p:cNvSpPr>
          <p:nvPr/>
        </p:nvSpPr>
        <p:spPr bwMode="auto">
          <a:xfrm>
            <a:off x="-32515" y="5949280"/>
            <a:ext cx="9144000" cy="11233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just" eaLnBrk="1" hangingPunct="1"/>
            <a:r>
              <a:rPr lang="it-IT" altLang="it-IT" sz="1100" dirty="0">
                <a:solidFill>
                  <a:srgbClr val="333399"/>
                </a:solidFill>
              </a:rPr>
              <a:t>[1] K. </a:t>
            </a:r>
            <a:r>
              <a:rPr lang="it-IT" altLang="it-IT" sz="1100" dirty="0" err="1">
                <a:solidFill>
                  <a:srgbClr val="333399"/>
                </a:solidFill>
              </a:rPr>
              <a:t>Kusakabe</a:t>
            </a:r>
            <a:r>
              <a:rPr lang="it-IT" altLang="it-IT" sz="1100" dirty="0">
                <a:solidFill>
                  <a:srgbClr val="333399"/>
                </a:solidFill>
              </a:rPr>
              <a:t>, S. </a:t>
            </a:r>
            <a:r>
              <a:rPr lang="it-IT" altLang="it-IT" sz="1100" dirty="0" err="1">
                <a:solidFill>
                  <a:srgbClr val="333399"/>
                </a:solidFill>
              </a:rPr>
              <a:t>Morooka</a:t>
            </a:r>
            <a:r>
              <a:rPr lang="it-IT" altLang="it-IT" sz="1100" dirty="0">
                <a:solidFill>
                  <a:srgbClr val="333399"/>
                </a:solidFill>
              </a:rPr>
              <a:t>, Y. </a:t>
            </a:r>
            <a:r>
              <a:rPr lang="it-IT" altLang="it-IT" sz="1100" dirty="0" err="1">
                <a:solidFill>
                  <a:srgbClr val="333399"/>
                </a:solidFill>
              </a:rPr>
              <a:t>Kubo</a:t>
            </a:r>
            <a:r>
              <a:rPr lang="it-IT" altLang="it-IT" sz="1100" dirty="0">
                <a:solidFill>
                  <a:srgbClr val="333399"/>
                </a:solidFill>
              </a:rPr>
              <a:t>, JP10036114; [2] K. </a:t>
            </a:r>
            <a:r>
              <a:rPr lang="it-IT" altLang="it-IT" sz="1100" dirty="0" err="1">
                <a:solidFill>
                  <a:srgbClr val="333399"/>
                </a:solidFill>
              </a:rPr>
              <a:t>Kusakabe</a:t>
            </a:r>
            <a:r>
              <a:rPr lang="it-IT" altLang="it-IT" sz="1100" dirty="0">
                <a:solidFill>
                  <a:srgbClr val="333399"/>
                </a:solidFill>
              </a:rPr>
              <a:t>, T. </a:t>
            </a:r>
            <a:r>
              <a:rPr lang="it-IT" altLang="it-IT" sz="1100" dirty="0" err="1">
                <a:solidFill>
                  <a:srgbClr val="333399"/>
                </a:solidFill>
              </a:rPr>
              <a:t>Kuroda</a:t>
            </a:r>
            <a:r>
              <a:rPr lang="it-IT" altLang="it-IT" sz="1100" dirty="0">
                <a:solidFill>
                  <a:srgbClr val="333399"/>
                </a:solidFill>
              </a:rPr>
              <a:t>, S. </a:t>
            </a:r>
            <a:r>
              <a:rPr lang="it-IT" altLang="it-IT" sz="1100" dirty="0" err="1">
                <a:solidFill>
                  <a:srgbClr val="333399"/>
                </a:solidFill>
              </a:rPr>
              <a:t>Mooroka</a:t>
            </a:r>
            <a:r>
              <a:rPr lang="it-IT" altLang="it-IT" sz="1100" dirty="0">
                <a:solidFill>
                  <a:srgbClr val="333399"/>
                </a:solidFill>
              </a:rPr>
              <a:t>, J. </a:t>
            </a:r>
            <a:r>
              <a:rPr lang="it-IT" altLang="it-IT" sz="1100" dirty="0" err="1">
                <a:solidFill>
                  <a:srgbClr val="333399"/>
                </a:solidFill>
              </a:rPr>
              <a:t>Membr</a:t>
            </a:r>
            <a:r>
              <a:rPr lang="it-IT" altLang="it-IT" sz="1100" dirty="0">
                <a:solidFill>
                  <a:srgbClr val="333399"/>
                </a:solidFill>
              </a:rPr>
              <a:t>. Sci. 148 (1998) 13; [3] M.C. </a:t>
            </a:r>
            <a:r>
              <a:rPr lang="it-IT" altLang="it-IT" sz="1100" dirty="0" err="1">
                <a:solidFill>
                  <a:srgbClr val="333399"/>
                </a:solidFill>
              </a:rPr>
              <a:t>Lovallo</a:t>
            </a:r>
            <a:r>
              <a:rPr lang="it-IT" altLang="it-IT" sz="1100" dirty="0">
                <a:solidFill>
                  <a:srgbClr val="333399"/>
                </a:solidFill>
              </a:rPr>
              <a:t>, M. </a:t>
            </a:r>
            <a:r>
              <a:rPr lang="it-IT" altLang="it-IT" sz="1100" dirty="0" err="1">
                <a:solidFill>
                  <a:srgbClr val="333399"/>
                </a:solidFill>
              </a:rPr>
              <a:t>Tsapatsis</a:t>
            </a:r>
            <a:r>
              <a:rPr lang="it-IT" altLang="it-IT" sz="1100" dirty="0">
                <a:solidFill>
                  <a:srgbClr val="333399"/>
                </a:solidFill>
              </a:rPr>
              <a:t>, AICHE J. 42 (1996) 3020; [4] M.P. </a:t>
            </a:r>
            <a:r>
              <a:rPr lang="it-IT" altLang="it-IT" sz="1100" dirty="0" err="1">
                <a:solidFill>
                  <a:srgbClr val="333399"/>
                </a:solidFill>
              </a:rPr>
              <a:t>Bernal</a:t>
            </a:r>
            <a:r>
              <a:rPr lang="it-IT" altLang="it-IT" sz="1100" dirty="0">
                <a:solidFill>
                  <a:srgbClr val="333399"/>
                </a:solidFill>
              </a:rPr>
              <a:t>, G. </a:t>
            </a:r>
            <a:r>
              <a:rPr lang="it-IT" altLang="it-IT" sz="1100" dirty="0" err="1">
                <a:solidFill>
                  <a:srgbClr val="333399"/>
                </a:solidFill>
              </a:rPr>
              <a:t>Xomeritakis</a:t>
            </a:r>
            <a:r>
              <a:rPr lang="it-IT" altLang="it-IT" sz="1100" dirty="0">
                <a:solidFill>
                  <a:srgbClr val="333399"/>
                </a:solidFill>
              </a:rPr>
              <a:t>, M. </a:t>
            </a:r>
            <a:r>
              <a:rPr lang="it-IT" altLang="it-IT" sz="1100" dirty="0" err="1">
                <a:solidFill>
                  <a:srgbClr val="333399"/>
                </a:solidFill>
              </a:rPr>
              <a:t>Tsapatsis</a:t>
            </a:r>
            <a:r>
              <a:rPr lang="it-IT" altLang="it-IT" sz="1100" dirty="0">
                <a:solidFill>
                  <a:srgbClr val="333399"/>
                </a:solidFill>
              </a:rPr>
              <a:t>, </a:t>
            </a:r>
            <a:r>
              <a:rPr lang="it-IT" altLang="it-IT" sz="1100" dirty="0" err="1">
                <a:solidFill>
                  <a:srgbClr val="333399"/>
                </a:solidFill>
              </a:rPr>
              <a:t>Catal</a:t>
            </a:r>
            <a:r>
              <a:rPr lang="it-IT" altLang="it-IT" sz="1100" dirty="0">
                <a:solidFill>
                  <a:srgbClr val="333399"/>
                </a:solidFill>
              </a:rPr>
              <a:t>. </a:t>
            </a:r>
            <a:r>
              <a:rPr lang="it-IT" altLang="it-IT" sz="1100" dirty="0" err="1">
                <a:solidFill>
                  <a:srgbClr val="333399"/>
                </a:solidFill>
              </a:rPr>
              <a:t>Today</a:t>
            </a:r>
            <a:r>
              <a:rPr lang="it-IT" altLang="it-IT" sz="1100" dirty="0">
                <a:solidFill>
                  <a:srgbClr val="333399"/>
                </a:solidFill>
              </a:rPr>
              <a:t> 67 (1–3) (2001) 101; [5]  S. </a:t>
            </a:r>
            <a:r>
              <a:rPr lang="it-IT" altLang="it-IT" sz="1100" dirty="0" err="1">
                <a:solidFill>
                  <a:srgbClr val="333399"/>
                </a:solidFill>
              </a:rPr>
              <a:t>Mintova</a:t>
            </a:r>
            <a:r>
              <a:rPr lang="it-IT" altLang="it-IT" sz="1100" dirty="0">
                <a:solidFill>
                  <a:srgbClr val="333399"/>
                </a:solidFill>
              </a:rPr>
              <a:t>, T. </a:t>
            </a:r>
            <a:r>
              <a:rPr lang="it-IT" altLang="it-IT" sz="1100" dirty="0" err="1">
                <a:solidFill>
                  <a:srgbClr val="333399"/>
                </a:solidFill>
              </a:rPr>
              <a:t>Bein</a:t>
            </a:r>
            <a:r>
              <a:rPr lang="it-IT" altLang="it-IT" sz="1100" dirty="0">
                <a:solidFill>
                  <a:srgbClr val="333399"/>
                </a:solidFill>
              </a:rPr>
              <a:t>, </a:t>
            </a:r>
            <a:r>
              <a:rPr lang="it-IT" altLang="it-IT" sz="1100" dirty="0" err="1">
                <a:solidFill>
                  <a:srgbClr val="333399"/>
                </a:solidFill>
              </a:rPr>
              <a:t>Adv</a:t>
            </a:r>
            <a:r>
              <a:rPr lang="it-IT" altLang="it-IT" sz="1100" dirty="0">
                <a:solidFill>
                  <a:srgbClr val="333399"/>
                </a:solidFill>
              </a:rPr>
              <a:t>. Mater. 13 (24) (2001) 1880; [5] M. </a:t>
            </a:r>
            <a:r>
              <a:rPr lang="it-IT" altLang="it-IT" sz="1100" dirty="0" err="1">
                <a:solidFill>
                  <a:srgbClr val="333399"/>
                </a:solidFill>
              </a:rPr>
              <a:t>Pera-Titus</a:t>
            </a:r>
            <a:r>
              <a:rPr lang="it-IT" altLang="it-IT" sz="1100" dirty="0">
                <a:solidFill>
                  <a:srgbClr val="333399"/>
                </a:solidFill>
              </a:rPr>
              <a:t>, J. </a:t>
            </a:r>
            <a:r>
              <a:rPr lang="it-IT" altLang="it-IT" sz="1100" dirty="0" err="1">
                <a:solidFill>
                  <a:srgbClr val="333399"/>
                </a:solidFill>
              </a:rPr>
              <a:t>Llorens</a:t>
            </a:r>
            <a:r>
              <a:rPr lang="it-IT" altLang="it-IT" sz="1100" dirty="0">
                <a:solidFill>
                  <a:srgbClr val="333399"/>
                </a:solidFill>
              </a:rPr>
              <a:t>, F. </a:t>
            </a:r>
            <a:r>
              <a:rPr lang="it-IT" altLang="it-IT" sz="1100" dirty="0" err="1">
                <a:solidFill>
                  <a:srgbClr val="333399"/>
                </a:solidFill>
              </a:rPr>
              <a:t>Cunill</a:t>
            </a:r>
            <a:r>
              <a:rPr lang="it-IT" altLang="it-IT" sz="1100" dirty="0">
                <a:solidFill>
                  <a:srgbClr val="333399"/>
                </a:solidFill>
              </a:rPr>
              <a:t>, R. </a:t>
            </a:r>
            <a:r>
              <a:rPr lang="it-IT" altLang="it-IT" sz="1100" dirty="0" err="1">
                <a:solidFill>
                  <a:srgbClr val="333399"/>
                </a:solidFill>
              </a:rPr>
              <a:t>Mallada</a:t>
            </a:r>
            <a:r>
              <a:rPr lang="it-IT" altLang="it-IT" sz="1100" dirty="0">
                <a:solidFill>
                  <a:srgbClr val="333399"/>
                </a:solidFill>
              </a:rPr>
              <a:t>, J. </a:t>
            </a:r>
            <a:r>
              <a:rPr lang="it-IT" altLang="it-IT" sz="1100" dirty="0" err="1">
                <a:solidFill>
                  <a:srgbClr val="333399"/>
                </a:solidFill>
              </a:rPr>
              <a:t>Santamarıa</a:t>
            </a:r>
            <a:r>
              <a:rPr lang="it-IT" altLang="it-IT" sz="1100" dirty="0">
                <a:solidFill>
                  <a:srgbClr val="333399"/>
                </a:solidFill>
              </a:rPr>
              <a:t>, </a:t>
            </a:r>
            <a:r>
              <a:rPr lang="it-IT" altLang="it-IT" sz="1100" dirty="0" err="1">
                <a:solidFill>
                  <a:srgbClr val="333399"/>
                </a:solidFill>
              </a:rPr>
              <a:t>Catal</a:t>
            </a:r>
            <a:r>
              <a:rPr lang="it-IT" altLang="it-IT" sz="1100" dirty="0">
                <a:solidFill>
                  <a:srgbClr val="333399"/>
                </a:solidFill>
              </a:rPr>
              <a:t>. </a:t>
            </a:r>
            <a:r>
              <a:rPr lang="it-IT" altLang="it-IT" sz="1100" dirty="0" err="1">
                <a:solidFill>
                  <a:srgbClr val="333399"/>
                </a:solidFill>
              </a:rPr>
              <a:t>Today</a:t>
            </a:r>
            <a:r>
              <a:rPr lang="it-IT" altLang="it-IT" sz="1100" dirty="0">
                <a:solidFill>
                  <a:srgbClr val="333399"/>
                </a:solidFill>
              </a:rPr>
              <a:t> 104 (2005) 281. [6] S. </a:t>
            </a:r>
            <a:r>
              <a:rPr lang="it-IT" altLang="it-IT" sz="1100" dirty="0" err="1">
                <a:solidFill>
                  <a:srgbClr val="333399"/>
                </a:solidFill>
              </a:rPr>
              <a:t>Nakao</a:t>
            </a:r>
            <a:r>
              <a:rPr lang="it-IT" altLang="it-IT" sz="1100" dirty="0">
                <a:solidFill>
                  <a:srgbClr val="333399"/>
                </a:solidFill>
              </a:rPr>
              <a:t>, I. </a:t>
            </a:r>
            <a:r>
              <a:rPr lang="it-IT" altLang="it-IT" sz="1100" dirty="0" err="1">
                <a:solidFill>
                  <a:srgbClr val="333399"/>
                </a:solidFill>
              </a:rPr>
              <a:t>Kumakiri</a:t>
            </a:r>
            <a:r>
              <a:rPr lang="it-IT" altLang="it-IT" sz="1100" dirty="0">
                <a:solidFill>
                  <a:srgbClr val="333399"/>
                </a:solidFill>
              </a:rPr>
              <a:t>, T. </a:t>
            </a:r>
            <a:r>
              <a:rPr lang="it-IT" altLang="it-IT" sz="1100" dirty="0" err="1">
                <a:solidFill>
                  <a:srgbClr val="333399"/>
                </a:solidFill>
              </a:rPr>
              <a:t>Yamaguchi</a:t>
            </a:r>
            <a:r>
              <a:rPr lang="it-IT" altLang="it-IT" sz="1100" dirty="0">
                <a:solidFill>
                  <a:srgbClr val="333399"/>
                </a:solidFill>
              </a:rPr>
              <a:t>, T. </a:t>
            </a:r>
            <a:r>
              <a:rPr lang="it-IT" altLang="it-IT" sz="1100" dirty="0" err="1">
                <a:solidFill>
                  <a:srgbClr val="333399"/>
                </a:solidFill>
              </a:rPr>
              <a:t>Ando</a:t>
            </a:r>
            <a:r>
              <a:rPr lang="it-IT" altLang="it-IT" sz="1100" dirty="0">
                <a:solidFill>
                  <a:srgbClr val="333399"/>
                </a:solidFill>
              </a:rPr>
              <a:t>, JP2001097715. [7] A. Huang, </a:t>
            </a:r>
            <a:r>
              <a:rPr lang="it-IT" altLang="it-IT" sz="1100" dirty="0" err="1">
                <a:solidFill>
                  <a:srgbClr val="333399"/>
                </a:solidFill>
              </a:rPr>
              <a:t>Y.S.</a:t>
            </a:r>
            <a:r>
              <a:rPr lang="it-IT" altLang="it-IT" sz="1100" dirty="0">
                <a:solidFill>
                  <a:srgbClr val="333399"/>
                </a:solidFill>
              </a:rPr>
              <a:t> </a:t>
            </a:r>
            <a:r>
              <a:rPr lang="it-IT" altLang="it-IT" sz="1100" dirty="0" err="1">
                <a:solidFill>
                  <a:srgbClr val="333399"/>
                </a:solidFill>
              </a:rPr>
              <a:t>Lin</a:t>
            </a:r>
            <a:r>
              <a:rPr lang="it-IT" altLang="it-IT" sz="1100" dirty="0">
                <a:solidFill>
                  <a:srgbClr val="333399"/>
                </a:solidFill>
              </a:rPr>
              <a:t>, W. Yang, J. </a:t>
            </a:r>
            <a:r>
              <a:rPr lang="it-IT" altLang="it-IT" sz="1100" dirty="0" err="1">
                <a:solidFill>
                  <a:srgbClr val="333399"/>
                </a:solidFill>
              </a:rPr>
              <a:t>Membr</a:t>
            </a:r>
            <a:r>
              <a:rPr lang="it-IT" altLang="it-IT" sz="1100" dirty="0">
                <a:solidFill>
                  <a:srgbClr val="333399"/>
                </a:solidFill>
              </a:rPr>
              <a:t>. Sci. 245 (2004) 41. [8] Y. </a:t>
            </a:r>
            <a:r>
              <a:rPr lang="it-IT" altLang="it-IT" sz="1100" dirty="0" err="1">
                <a:solidFill>
                  <a:srgbClr val="333399"/>
                </a:solidFill>
              </a:rPr>
              <a:t>Takata</a:t>
            </a:r>
            <a:r>
              <a:rPr lang="it-IT" altLang="it-IT" sz="1100" dirty="0">
                <a:solidFill>
                  <a:srgbClr val="333399"/>
                </a:solidFill>
              </a:rPr>
              <a:t>, T. </a:t>
            </a:r>
            <a:r>
              <a:rPr lang="it-IT" altLang="it-IT" sz="1100" dirty="0" err="1">
                <a:solidFill>
                  <a:srgbClr val="333399"/>
                </a:solidFill>
              </a:rPr>
              <a:t>Tsuru</a:t>
            </a:r>
            <a:r>
              <a:rPr lang="it-IT" altLang="it-IT" sz="1100" dirty="0">
                <a:solidFill>
                  <a:srgbClr val="333399"/>
                </a:solidFill>
              </a:rPr>
              <a:t>, T. </a:t>
            </a:r>
            <a:r>
              <a:rPr lang="it-IT" altLang="it-IT" sz="1100" dirty="0" err="1">
                <a:solidFill>
                  <a:srgbClr val="333399"/>
                </a:solidFill>
              </a:rPr>
              <a:t>Yoshioka</a:t>
            </a:r>
            <a:r>
              <a:rPr lang="it-IT" altLang="it-IT" sz="1100" dirty="0">
                <a:solidFill>
                  <a:srgbClr val="333399"/>
                </a:solidFill>
              </a:rPr>
              <a:t>, M. </a:t>
            </a:r>
            <a:r>
              <a:rPr lang="it-IT" altLang="it-IT" sz="1100" dirty="0" err="1">
                <a:solidFill>
                  <a:srgbClr val="333399"/>
                </a:solidFill>
              </a:rPr>
              <a:t>Asaeda</a:t>
            </a:r>
            <a:r>
              <a:rPr lang="it-IT" altLang="it-IT" sz="1100" dirty="0">
                <a:solidFill>
                  <a:srgbClr val="333399"/>
                </a:solidFill>
              </a:rPr>
              <a:t>, </a:t>
            </a:r>
            <a:r>
              <a:rPr lang="it-IT" altLang="it-IT" sz="1100" dirty="0" err="1">
                <a:solidFill>
                  <a:srgbClr val="333399"/>
                </a:solidFill>
              </a:rPr>
              <a:t>Micropor</a:t>
            </a:r>
            <a:r>
              <a:rPr lang="it-IT" altLang="it-IT" sz="1100" dirty="0">
                <a:solidFill>
                  <a:srgbClr val="333399"/>
                </a:solidFill>
              </a:rPr>
              <a:t>. </a:t>
            </a:r>
            <a:r>
              <a:rPr lang="it-IT" altLang="it-IT" sz="1100" dirty="0" err="1">
                <a:solidFill>
                  <a:srgbClr val="333399"/>
                </a:solidFill>
              </a:rPr>
              <a:t>Mesopor</a:t>
            </a:r>
            <a:r>
              <a:rPr lang="it-IT" altLang="it-IT" sz="1100" dirty="0">
                <a:solidFill>
                  <a:srgbClr val="333399"/>
                </a:solidFill>
              </a:rPr>
              <a:t>. Mater. 54 (2002) 257.</a:t>
            </a:r>
          </a:p>
          <a:p>
            <a:pPr eaLnBrk="1" hangingPunct="1"/>
            <a:endParaRPr lang="it-IT" altLang="it-IT" sz="1200" dirty="0">
              <a:solidFill>
                <a:srgbClr val="333399"/>
              </a:solidFill>
            </a:endParaRPr>
          </a:p>
        </p:txBody>
      </p:sp>
      <p:pic>
        <p:nvPicPr>
          <p:cNvPr id="14" name="Picture 3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20272" y="59159"/>
            <a:ext cx="2051050" cy="417513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</p:pic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35496" y="-26747"/>
            <a:ext cx="307181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altLang="it-IT" b="1" dirty="0" err="1" smtClean="0">
                <a:solidFill>
                  <a:srgbClr val="FF0000"/>
                </a:solidFill>
                <a:cs typeface="Times New Roman" pitchFamily="18" charset="0"/>
              </a:rPr>
              <a:t>Secondary</a:t>
            </a:r>
            <a:r>
              <a:rPr lang="it-IT" altLang="it-IT" b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it-IT" altLang="it-IT" b="1" dirty="0" err="1" smtClean="0">
                <a:solidFill>
                  <a:srgbClr val="FF0000"/>
                </a:solidFill>
                <a:cs typeface="Times New Roman" pitchFamily="18" charset="0"/>
              </a:rPr>
              <a:t>Growth</a:t>
            </a:r>
            <a:endParaRPr lang="it-IT" altLang="it-IT" b="1" dirty="0">
              <a:solidFill>
                <a:srgbClr val="FF0000"/>
              </a:solidFill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1913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338" name="Rectangle 7"/>
          <p:cNvSpPr>
            <a:spLocks noChangeArrowheads="1"/>
          </p:cNvSpPr>
          <p:nvPr/>
        </p:nvSpPr>
        <p:spPr bwMode="auto">
          <a:xfrm>
            <a:off x="195580" y="4646802"/>
            <a:ext cx="8640763" cy="1248676"/>
          </a:xfrm>
          <a:prstGeom prst="rect">
            <a:avLst/>
          </a:prstGeom>
          <a:ln w="38100" cmpd="dbl">
            <a:solidFill>
              <a:srgbClr val="000080"/>
            </a:solidFill>
            <a:miter lim="800000"/>
            <a:headEnd/>
            <a:tailEnd/>
          </a:ln>
        </p:spPr>
        <p:txBody>
          <a:bodyPr lIns="93600" tIns="46800" rIns="93600" bIns="46800">
            <a:spAutoFit/>
          </a:bodyPr>
          <a:lstStyle/>
          <a:p>
            <a:pPr marL="342900" indent="-342900" eaLnBrk="1" hangingPunct="1">
              <a:lnSpc>
                <a:spcPts val="3000"/>
              </a:lnSpc>
              <a:buFontTx/>
              <a:buAutoNum type="arabicPeriod"/>
            </a:pPr>
            <a:r>
              <a:rPr lang="en-GB" altLang="it-IT" sz="1600" dirty="0">
                <a:solidFill>
                  <a:srgbClr val="000099"/>
                </a:solidFill>
              </a:rPr>
              <a:t>C</a:t>
            </a:r>
            <a:r>
              <a:rPr lang="en-GB" altLang="it-IT" sz="1600" dirty="0" smtClean="0">
                <a:solidFill>
                  <a:srgbClr val="000099"/>
                </a:solidFill>
              </a:rPr>
              <a:t>ross-flow </a:t>
            </a:r>
            <a:r>
              <a:rPr lang="en-GB" altLang="it-IT" sz="1600" dirty="0">
                <a:solidFill>
                  <a:srgbClr val="000099"/>
                </a:solidFill>
              </a:rPr>
              <a:t>filtration of a water suspension of </a:t>
            </a:r>
            <a:r>
              <a:rPr lang="en-GB" altLang="it-IT" sz="1600" dirty="0" err="1">
                <a:solidFill>
                  <a:srgbClr val="000099"/>
                </a:solidFill>
              </a:rPr>
              <a:t>zeolite</a:t>
            </a:r>
            <a:r>
              <a:rPr lang="en-GB" altLang="it-IT" sz="1600" dirty="0">
                <a:solidFill>
                  <a:srgbClr val="000099"/>
                </a:solidFill>
              </a:rPr>
              <a:t> seeds through a porous </a:t>
            </a:r>
            <a:r>
              <a:rPr lang="en-GB" altLang="it-IT" sz="1600" dirty="0" smtClean="0">
                <a:solidFill>
                  <a:srgbClr val="000099"/>
                </a:solidFill>
              </a:rPr>
              <a:t>support </a:t>
            </a:r>
            <a:endParaRPr lang="it-IT" altLang="it-IT" sz="1600" dirty="0">
              <a:solidFill>
                <a:srgbClr val="000099"/>
              </a:solidFill>
            </a:endParaRPr>
          </a:p>
          <a:p>
            <a:pPr marL="342900" indent="-342900" eaLnBrk="1" hangingPunct="1">
              <a:lnSpc>
                <a:spcPts val="3000"/>
              </a:lnSpc>
              <a:buFontTx/>
              <a:buAutoNum type="arabicPeriod"/>
            </a:pPr>
            <a:r>
              <a:rPr lang="en-GB" altLang="it-IT" sz="1600" dirty="0">
                <a:solidFill>
                  <a:srgbClr val="000099"/>
                </a:solidFill>
              </a:rPr>
              <a:t>S</a:t>
            </a:r>
            <a:r>
              <a:rPr lang="en-GB" altLang="it-IT" sz="1600" dirty="0" smtClean="0">
                <a:solidFill>
                  <a:srgbClr val="000099"/>
                </a:solidFill>
              </a:rPr>
              <a:t>upport </a:t>
            </a:r>
            <a:r>
              <a:rPr lang="en-GB" altLang="it-IT" sz="1600" dirty="0">
                <a:solidFill>
                  <a:srgbClr val="000099"/>
                </a:solidFill>
              </a:rPr>
              <a:t>rotation along its longitudinal </a:t>
            </a:r>
            <a:r>
              <a:rPr lang="en-GB" altLang="it-IT" sz="1600" dirty="0" smtClean="0">
                <a:solidFill>
                  <a:srgbClr val="000099"/>
                </a:solidFill>
              </a:rPr>
              <a:t>axis</a:t>
            </a:r>
            <a:endParaRPr lang="en-GB" altLang="it-IT" sz="1600" dirty="0">
              <a:solidFill>
                <a:srgbClr val="000099"/>
              </a:solidFill>
            </a:endParaRPr>
          </a:p>
          <a:p>
            <a:pPr marL="342900" indent="-342900" eaLnBrk="1" hangingPunct="1">
              <a:lnSpc>
                <a:spcPts val="3000"/>
              </a:lnSpc>
              <a:buFontTx/>
              <a:buAutoNum type="arabicPeriod"/>
            </a:pPr>
            <a:r>
              <a:rPr lang="en-GB" altLang="it-IT" sz="1600" dirty="0">
                <a:solidFill>
                  <a:srgbClr val="000099"/>
                </a:solidFill>
              </a:rPr>
              <a:t>S</a:t>
            </a:r>
            <a:r>
              <a:rPr lang="en-GB" altLang="it-IT" sz="1600" dirty="0" smtClean="0">
                <a:solidFill>
                  <a:srgbClr val="000099"/>
                </a:solidFill>
              </a:rPr>
              <a:t>upport </a:t>
            </a:r>
            <a:r>
              <a:rPr lang="en-GB" altLang="it-IT" sz="1600" dirty="0">
                <a:solidFill>
                  <a:srgbClr val="000099"/>
                </a:solidFill>
              </a:rPr>
              <a:t>tilting with respect to the horizontal </a:t>
            </a:r>
            <a:r>
              <a:rPr lang="en-GB" altLang="it-IT" sz="1600" dirty="0" smtClean="0">
                <a:solidFill>
                  <a:srgbClr val="000099"/>
                </a:solidFill>
              </a:rPr>
              <a:t>plane</a:t>
            </a:r>
            <a:endParaRPr lang="en-GB" altLang="it-IT" sz="1600" dirty="0">
              <a:solidFill>
                <a:srgbClr val="000099"/>
              </a:solidFill>
            </a:endParaRPr>
          </a:p>
        </p:txBody>
      </p:sp>
      <p:pic>
        <p:nvPicPr>
          <p:cNvPr id="14340" name="Picture 1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40847" y="3553441"/>
            <a:ext cx="2411412" cy="80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5" name="Group 73"/>
          <p:cNvGraphicFramePr>
            <a:graphicFrameLocks noGrp="1"/>
          </p:cNvGraphicFramePr>
          <p:nvPr>
            <p:ph/>
            <p:extLst>
              <p:ext uri="{D42A27DB-BD31-4B8C-83A1-F6EECF244321}">
                <p14:modId xmlns:p14="http://schemas.microsoft.com/office/powerpoint/2010/main" val="42432347"/>
              </p:ext>
            </p:extLst>
          </p:nvPr>
        </p:nvGraphicFramePr>
        <p:xfrm>
          <a:off x="3545222" y="3049287"/>
          <a:ext cx="3095625" cy="1410072"/>
        </p:xfrm>
        <a:graphic>
          <a:graphicData uri="http://schemas.openxmlformats.org/drawingml/2006/table">
            <a:tbl>
              <a:tblPr/>
              <a:tblGrid>
                <a:gridCol w="911225"/>
                <a:gridCol w="774700"/>
                <a:gridCol w="628650"/>
                <a:gridCol w="781050"/>
              </a:tblGrid>
              <a:tr h="494385">
                <a:tc gridSpan="4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Symbol" pitchFamily="18" charset="2"/>
                          <a:cs typeface="Times New Roman" pitchFamily="18" charset="0"/>
                        </a:rPr>
                        <a:t>a</a:t>
                      </a:r>
                      <a:r>
                        <a:rPr kumimoji="0" lang="it-I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-Al</a:t>
                      </a:r>
                      <a:r>
                        <a:rPr kumimoji="0" lang="it-IT" sz="12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</a:t>
                      </a:r>
                      <a:r>
                        <a:rPr kumimoji="0" lang="it-I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</a:t>
                      </a:r>
                      <a:r>
                        <a:rPr kumimoji="0" lang="it-IT" sz="1200" b="1" i="0" u="none" strike="noStrike" cap="none" normalizeH="0" baseline="-2500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3</a:t>
                      </a:r>
                      <a:r>
                        <a:rPr kumimoji="0" lang="it-I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it-I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tubular</a:t>
                      </a:r>
                      <a:r>
                        <a:rPr kumimoji="0" lang="it-I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  <a:r>
                        <a:rPr kumimoji="0" lang="it-I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supports</a:t>
                      </a:r>
                      <a:r>
                        <a:rPr kumimoji="0" lang="it-I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1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(IKTS, </a:t>
                      </a:r>
                      <a:r>
                        <a:rPr kumimoji="0" lang="it-I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Germany</a:t>
                      </a:r>
                      <a:r>
                        <a:rPr kumimoji="0" lang="it-I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)</a:t>
                      </a:r>
                    </a:p>
                  </a:txBody>
                  <a:tcPr marL="92075" marR="92075" marT="46036" marB="46036" horzOverflow="overflow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45781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1" i="1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d</a:t>
                      </a:r>
                      <a:r>
                        <a:rPr kumimoji="0" lang="it-IT" sz="1200" b="1" i="0" u="none" strike="noStrike" cap="none" normalizeH="0" baseline="-2500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pore </a:t>
                      </a:r>
                      <a:r>
                        <a:rPr kumimoji="0" lang="it-IT" sz="1200" b="1" i="0" u="none" strike="noStrike" cap="none" normalizeH="0" baseline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[nm]</a:t>
                      </a:r>
                    </a:p>
                  </a:txBody>
                  <a:tcPr marL="92075" marR="92075" marT="46036" marB="46036" horzOverflow="overflow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I.D. [mm]</a:t>
                      </a:r>
                    </a:p>
                  </a:txBody>
                  <a:tcPr marL="92075" marR="92075" marT="46036" marB="46036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O.D.</a:t>
                      </a:r>
                      <a:r>
                        <a:rPr kumimoji="0" lang="it-I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 [mm]</a:t>
                      </a:r>
                    </a:p>
                  </a:txBody>
                  <a:tcPr marL="92075" marR="92075" marT="46036" marB="46036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L</a:t>
                      </a:r>
                      <a:r>
                        <a:rPr kumimoji="0" lang="it-IT" sz="1200" b="1" i="0" u="none" strike="noStrike" cap="none" normalizeH="0" baseline="-25000" dirty="0" err="1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eff</a:t>
                      </a:r>
                      <a:r>
                        <a:rPr kumimoji="0" lang="it-I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[cm]</a:t>
                      </a: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marL="92075" marR="92075" marT="46036" marB="46036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494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</a:rPr>
                        <a:t>70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200</a:t>
                      </a:r>
                    </a:p>
                  </a:txBody>
                  <a:tcPr marL="92075" marR="92075" marT="46036" marB="46036" horzOverflow="overflow">
                    <a:lnL>
                      <a:noFill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7</a:t>
                      </a:r>
                    </a:p>
                  </a:txBody>
                  <a:tcPr marL="92075" marR="92075" marT="46036" marB="46036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</a:t>
                      </a: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000099"/>
                        </a:solidFill>
                        <a:effectLst/>
                        <a:latin typeface="Arial" charset="0"/>
                      </a:endParaRPr>
                    </a:p>
                  </a:txBody>
                  <a:tcPr marL="92075" marR="92075" marT="46036" marB="46036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it-IT" sz="12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rgbClr val="000099"/>
                          </a:solidFill>
                          <a:effectLst/>
                          <a:latin typeface="Arial" charset="0"/>
                          <a:cs typeface="Times New Roman" pitchFamily="18" charset="0"/>
                        </a:rPr>
                        <a:t>10</a:t>
                      </a:r>
                    </a:p>
                  </a:txBody>
                  <a:tcPr marL="92075" marR="92075" marT="46036" marB="46036" anchor="ctr" horzOverflow="overflow">
                    <a:lnL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accent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4358" name="Rettangolo 12"/>
          <p:cNvSpPr>
            <a:spLocks noChangeArrowheads="1"/>
          </p:cNvSpPr>
          <p:nvPr/>
        </p:nvSpPr>
        <p:spPr bwMode="auto">
          <a:xfrm>
            <a:off x="-20335" y="6069682"/>
            <a:ext cx="9072594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/>
            <a:r>
              <a:rPr lang="it-IT" altLang="it-IT" sz="1200" dirty="0" err="1">
                <a:solidFill>
                  <a:schemeClr val="accent2"/>
                </a:solidFill>
              </a:rPr>
              <a:t>Patent</a:t>
            </a:r>
            <a:r>
              <a:rPr lang="it-IT" altLang="it-IT" sz="1200" dirty="0">
                <a:solidFill>
                  <a:schemeClr val="accent2"/>
                </a:solidFill>
              </a:rPr>
              <a:t>: C. </a:t>
            </a:r>
            <a:r>
              <a:rPr lang="it-IT" altLang="it-IT" sz="1200" dirty="0" err="1">
                <a:solidFill>
                  <a:schemeClr val="accent2"/>
                </a:solidFill>
              </a:rPr>
              <a:t>Algieri</a:t>
            </a:r>
            <a:r>
              <a:rPr lang="it-IT" altLang="it-IT" sz="1200" dirty="0">
                <a:solidFill>
                  <a:schemeClr val="accent2"/>
                </a:solidFill>
              </a:rPr>
              <a:t>, P. Bernardo, G. Barbieri, E. Drioli, “Procedimento per la produzione di membrane zeolitiche su supporti porosi tubolari”, RM 0001388750, 2011</a:t>
            </a:r>
            <a:r>
              <a:rPr lang="it-IT" altLang="it-IT" sz="1200" dirty="0" smtClean="0">
                <a:solidFill>
                  <a:schemeClr val="accent2"/>
                </a:solidFill>
              </a:rPr>
              <a:t>.</a:t>
            </a:r>
          </a:p>
          <a:p>
            <a:pPr algn="just" eaLnBrk="1" hangingPunct="1"/>
            <a:endParaRPr lang="it-IT" altLang="it-IT" sz="800" dirty="0">
              <a:solidFill>
                <a:schemeClr val="accent2"/>
              </a:solidFill>
            </a:endParaRPr>
          </a:p>
          <a:p>
            <a:pPr algn="just" eaLnBrk="1" hangingPunct="1"/>
            <a:r>
              <a:rPr lang="it-IT" altLang="it-IT" sz="1200" dirty="0">
                <a:solidFill>
                  <a:schemeClr val="accent2"/>
                </a:solidFill>
              </a:rPr>
              <a:t>C. </a:t>
            </a:r>
            <a:r>
              <a:rPr lang="it-IT" altLang="it-IT" sz="1200" dirty="0" err="1">
                <a:solidFill>
                  <a:schemeClr val="accent2"/>
                </a:solidFill>
              </a:rPr>
              <a:t>Algieri</a:t>
            </a:r>
            <a:r>
              <a:rPr lang="it-IT" altLang="it-IT" sz="1200" dirty="0">
                <a:solidFill>
                  <a:schemeClr val="accent2"/>
                </a:solidFill>
              </a:rPr>
              <a:t>, P. Bernardo, G. Barbieri, E. </a:t>
            </a:r>
            <a:r>
              <a:rPr lang="it-IT" altLang="it-IT" sz="1200" dirty="0" err="1">
                <a:solidFill>
                  <a:schemeClr val="accent2"/>
                </a:solidFill>
              </a:rPr>
              <a:t>Drioli</a:t>
            </a:r>
            <a:r>
              <a:rPr lang="it-IT" altLang="it-IT" sz="1200" dirty="0">
                <a:solidFill>
                  <a:schemeClr val="accent2"/>
                </a:solidFill>
              </a:rPr>
              <a:t>, , </a:t>
            </a:r>
            <a:r>
              <a:rPr lang="it-IT" altLang="it-IT" sz="1200" dirty="0" err="1">
                <a:solidFill>
                  <a:schemeClr val="accent2"/>
                </a:solidFill>
              </a:rPr>
              <a:t>Micropor</a:t>
            </a:r>
            <a:r>
              <a:rPr lang="it-IT" altLang="it-IT" sz="1200" dirty="0">
                <a:solidFill>
                  <a:schemeClr val="accent2"/>
                </a:solidFill>
              </a:rPr>
              <a:t>. </a:t>
            </a:r>
            <a:r>
              <a:rPr lang="it-IT" altLang="it-IT" sz="1200" dirty="0" err="1">
                <a:solidFill>
                  <a:schemeClr val="accent2"/>
                </a:solidFill>
              </a:rPr>
              <a:t>Mesopor</a:t>
            </a:r>
            <a:r>
              <a:rPr lang="it-IT" altLang="it-IT" sz="1200" dirty="0">
                <a:solidFill>
                  <a:schemeClr val="accent2"/>
                </a:solidFill>
              </a:rPr>
              <a:t>. Mater. 119 (2009) 129.</a:t>
            </a:r>
          </a:p>
        </p:txBody>
      </p:sp>
      <p:pic>
        <p:nvPicPr>
          <p:cNvPr id="14359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355976" y="1056844"/>
            <a:ext cx="4044950" cy="1684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360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1520" y="1220927"/>
            <a:ext cx="356235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3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020272" y="59159"/>
            <a:ext cx="2051050" cy="417513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</p:pic>
      <p:sp>
        <p:nvSpPr>
          <p:cNvPr id="11" name="Text Box 4"/>
          <p:cNvSpPr txBox="1">
            <a:spLocks noChangeArrowheads="1"/>
          </p:cNvSpPr>
          <p:nvPr/>
        </p:nvSpPr>
        <p:spPr bwMode="auto">
          <a:xfrm>
            <a:off x="195580" y="-2683"/>
            <a:ext cx="6968708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it-IT" altLang="it-IT" sz="2200" b="1" dirty="0" err="1" smtClean="0">
                <a:solidFill>
                  <a:srgbClr val="FF0000"/>
                </a:solidFill>
                <a:cs typeface="Times New Roman" pitchFamily="18" charset="0"/>
              </a:rPr>
              <a:t>Novel</a:t>
            </a:r>
            <a:r>
              <a:rPr lang="it-IT" altLang="it-IT" sz="2200" b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it-IT" altLang="it-IT" sz="2200" b="1" dirty="0" err="1" smtClean="0">
                <a:solidFill>
                  <a:srgbClr val="FF0000"/>
                </a:solidFill>
                <a:cs typeface="Times New Roman" pitchFamily="18" charset="0"/>
              </a:rPr>
              <a:t>Seeding</a:t>
            </a:r>
            <a:r>
              <a:rPr lang="it-IT" altLang="it-IT" sz="2200" b="1" dirty="0" smtClean="0">
                <a:solidFill>
                  <a:srgbClr val="FF0000"/>
                </a:solidFill>
                <a:cs typeface="Times New Roman" pitchFamily="18" charset="0"/>
              </a:rPr>
              <a:t> Procedure </a:t>
            </a:r>
            <a:r>
              <a:rPr lang="it-IT" altLang="it-IT" sz="2200" b="1" dirty="0" err="1" smtClean="0">
                <a:solidFill>
                  <a:srgbClr val="FF0000"/>
                </a:solidFill>
                <a:cs typeface="Times New Roman" pitchFamily="18" charset="0"/>
              </a:rPr>
              <a:t>for</a:t>
            </a:r>
            <a:r>
              <a:rPr lang="it-IT" altLang="it-IT" sz="2200" b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it-IT" altLang="it-IT" sz="2200" b="1" dirty="0" err="1" smtClean="0">
                <a:solidFill>
                  <a:srgbClr val="FF0000"/>
                </a:solidFill>
                <a:cs typeface="Times New Roman" pitchFamily="18" charset="0"/>
              </a:rPr>
              <a:t>Preparing</a:t>
            </a:r>
            <a:r>
              <a:rPr lang="it-IT" altLang="it-IT" sz="2200" b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it-IT" altLang="it-IT" sz="2200" b="1" dirty="0" err="1" smtClean="0">
                <a:solidFill>
                  <a:srgbClr val="FF0000"/>
                </a:solidFill>
                <a:cs typeface="Times New Roman" pitchFamily="18" charset="0"/>
              </a:rPr>
              <a:t>Tubular</a:t>
            </a:r>
            <a:r>
              <a:rPr lang="it-IT" altLang="it-IT" sz="2200" b="1" dirty="0" smtClean="0">
                <a:solidFill>
                  <a:srgbClr val="FF0000"/>
                </a:solidFill>
                <a:cs typeface="Times New Roman" pitchFamily="18" charset="0"/>
              </a:rPr>
              <a:t> MFI </a:t>
            </a:r>
            <a:r>
              <a:rPr lang="it-IT" altLang="it-IT" sz="2200" b="1" dirty="0" err="1" smtClean="0">
                <a:solidFill>
                  <a:srgbClr val="FF0000"/>
                </a:solidFill>
                <a:cs typeface="Times New Roman" pitchFamily="18" charset="0"/>
              </a:rPr>
              <a:t>Membranes</a:t>
            </a:r>
            <a:endParaRPr lang="it-IT" altLang="it-IT" sz="22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59159"/>
            <a:ext cx="2051050" cy="417513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0" y="1"/>
            <a:ext cx="7452320" cy="7694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ts val="0"/>
              </a:spcBef>
            </a:pPr>
            <a:r>
              <a:rPr lang="it-IT" altLang="it-IT" sz="2200" b="1" dirty="0">
                <a:solidFill>
                  <a:srgbClr val="FF0000"/>
                </a:solidFill>
                <a:cs typeface="Times New Roman" pitchFamily="18" charset="0"/>
              </a:rPr>
              <a:t>Operating </a:t>
            </a:r>
            <a:r>
              <a:rPr lang="it-IT" altLang="it-IT" sz="2200" b="1" dirty="0" err="1">
                <a:solidFill>
                  <a:srgbClr val="FF0000"/>
                </a:solidFill>
                <a:cs typeface="Times New Roman" pitchFamily="18" charset="0"/>
              </a:rPr>
              <a:t>Conditions</a:t>
            </a:r>
            <a:r>
              <a:rPr lang="it-IT" altLang="it-IT" sz="2200" b="1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it-IT" altLang="it-IT" sz="2200" b="1" dirty="0" err="1">
                <a:solidFill>
                  <a:srgbClr val="FF0000"/>
                </a:solidFill>
                <a:cs typeface="Times New Roman" pitchFamily="18" charset="0"/>
              </a:rPr>
              <a:t>Used</a:t>
            </a:r>
            <a:r>
              <a:rPr lang="it-IT" altLang="it-IT" sz="2200" b="1" dirty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it-IT" altLang="it-IT" sz="2200" b="1" dirty="0" err="1">
                <a:solidFill>
                  <a:srgbClr val="FF0000"/>
                </a:solidFill>
                <a:cs typeface="Times New Roman" pitchFamily="18" charset="0"/>
              </a:rPr>
              <a:t>During</a:t>
            </a:r>
            <a:r>
              <a:rPr lang="it-IT" altLang="it-IT" sz="2200" b="1" dirty="0">
                <a:solidFill>
                  <a:srgbClr val="FF0000"/>
                </a:solidFill>
                <a:cs typeface="Times New Roman" pitchFamily="18" charset="0"/>
              </a:rPr>
              <a:t> the </a:t>
            </a:r>
          </a:p>
          <a:p>
            <a:pPr algn="ctr" eaLnBrk="1" hangingPunct="1">
              <a:spcBef>
                <a:spcPts val="0"/>
              </a:spcBef>
            </a:pPr>
            <a:r>
              <a:rPr lang="it-IT" altLang="it-IT" sz="2200" b="1" dirty="0">
                <a:solidFill>
                  <a:srgbClr val="FF0000"/>
                </a:solidFill>
                <a:cs typeface="Times New Roman" pitchFamily="18" charset="0"/>
              </a:rPr>
              <a:t>Membrane </a:t>
            </a:r>
            <a:r>
              <a:rPr lang="it-IT" altLang="it-IT" sz="2200" b="1" dirty="0" err="1">
                <a:solidFill>
                  <a:srgbClr val="FF0000"/>
                </a:solidFill>
                <a:cs typeface="Times New Roman" pitchFamily="18" charset="0"/>
              </a:rPr>
              <a:t>Synthesis</a:t>
            </a:r>
            <a:endParaRPr lang="it-IT" altLang="it-IT" sz="22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83344701"/>
              </p:ext>
            </p:extLst>
          </p:nvPr>
        </p:nvGraphicFramePr>
        <p:xfrm>
          <a:off x="-8244" y="1165276"/>
          <a:ext cx="4789195" cy="3940919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2020441"/>
                <a:gridCol w="2768754"/>
              </a:tblGrid>
              <a:tr h="510970">
                <a:tc>
                  <a:txBody>
                    <a:bodyPr/>
                    <a:lstStyle/>
                    <a:p>
                      <a:pPr algn="ctr"/>
                      <a:r>
                        <a:rPr lang="it-IT" sz="1300" b="1" dirty="0" err="1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Seeds</a:t>
                      </a:r>
                      <a:endParaRPr lang="it-IT" sz="1300" b="1" dirty="0" smtClean="0">
                        <a:solidFill>
                          <a:srgbClr val="002060"/>
                        </a:solidFill>
                        <a:latin typeface="Verdana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 b="1" dirty="0" err="1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Synthesized</a:t>
                      </a:r>
                      <a:r>
                        <a:rPr lang="it-IT" sz="1300" b="1" baseline="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 </a:t>
                      </a:r>
                      <a:r>
                        <a:rPr lang="it-IT" sz="1300" b="1" dirty="0" err="1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Silicalite</a:t>
                      </a:r>
                      <a:r>
                        <a:rPr lang="it-IT" sz="1300" b="1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 </a:t>
                      </a:r>
                      <a:r>
                        <a:rPr lang="it-IT" sz="1300" b="1" dirty="0" err="1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crystals</a:t>
                      </a:r>
                      <a:r>
                        <a:rPr lang="it-IT" sz="1300" b="1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 (~ 500 </a:t>
                      </a:r>
                      <a:r>
                        <a:rPr lang="it-IT" sz="1300" b="1" dirty="0" err="1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nm</a:t>
                      </a:r>
                      <a:r>
                        <a:rPr lang="it-IT" sz="1300" b="1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)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79822">
                <a:tc>
                  <a:txBody>
                    <a:bodyPr/>
                    <a:lstStyle/>
                    <a:p>
                      <a:pPr marL="0" algn="ctr" defTabSz="3703320" rtl="0" eaLnBrk="1" latinLnBrk="0" hangingPunct="1"/>
                      <a:r>
                        <a:rPr lang="it-IT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Zeolite </a:t>
                      </a:r>
                      <a:r>
                        <a:rPr lang="it-IT" sz="1300" b="1" kern="1200" dirty="0" err="1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concentration</a:t>
                      </a:r>
                      <a:endParaRPr lang="it-IT" sz="1300" b="1" kern="1200" dirty="0" smtClean="0">
                        <a:solidFill>
                          <a:srgbClr val="002060"/>
                        </a:solidFill>
                        <a:latin typeface="Verdana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3703320" rtl="0" eaLnBrk="1" latinLnBrk="0" hangingPunct="1"/>
                      <a:r>
                        <a:rPr lang="it-IT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0.032 </a:t>
                      </a:r>
                      <a:r>
                        <a:rPr lang="it-IT" sz="1300" b="1" kern="1200" dirty="0" err="1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wt</a:t>
                      </a:r>
                      <a:r>
                        <a:rPr lang="it-IT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. %;</a:t>
                      </a:r>
                      <a:r>
                        <a:rPr lang="it-IT" sz="1300" b="1" kern="1200" baseline="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 0.07wt. </a:t>
                      </a:r>
                      <a:r>
                        <a:rPr lang="it-IT" sz="1300" b="1" kern="1200" baseline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% </a:t>
                      </a:r>
                      <a:r>
                        <a:rPr lang="it-IT" sz="1300" b="1" kern="1200" baseline="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and 0.1</a:t>
                      </a:r>
                      <a:r>
                        <a:rPr lang="it-IT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 wt.%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97494">
                <a:tc>
                  <a:txBody>
                    <a:bodyPr/>
                    <a:lstStyle/>
                    <a:p>
                      <a:pPr marL="0" algn="ctr" defTabSz="3703320" rtl="0" eaLnBrk="1" latinLnBrk="0" hangingPunct="1"/>
                      <a:r>
                        <a:rPr lang="it-IT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pH </a:t>
                      </a:r>
                      <a:r>
                        <a:rPr lang="it-IT" sz="1300" b="1" kern="1200" dirty="0" err="1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suspension</a:t>
                      </a:r>
                      <a:endParaRPr lang="it-IT" sz="1300" b="1" kern="1200" dirty="0" smtClean="0">
                        <a:solidFill>
                          <a:srgbClr val="002060"/>
                        </a:solidFill>
                        <a:latin typeface="Verdana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3703320" rtl="0" eaLnBrk="1" latinLnBrk="0" hangingPunct="1"/>
                      <a:r>
                        <a:rPr lang="it-IT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7.0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288032">
                <a:tc>
                  <a:txBody>
                    <a:bodyPr/>
                    <a:lstStyle/>
                    <a:p>
                      <a:pPr marL="0" algn="ctr" defTabSz="3703320" rtl="0" eaLnBrk="1" latinLnBrk="0" hangingPunct="1"/>
                      <a:r>
                        <a:rPr lang="it-IT" sz="1300" b="1" kern="1200" dirty="0" err="1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Tilting</a:t>
                      </a:r>
                      <a:endParaRPr lang="it-IT" sz="1300" b="1" kern="1200" dirty="0" smtClean="0">
                        <a:solidFill>
                          <a:srgbClr val="002060"/>
                        </a:solidFill>
                        <a:latin typeface="Verdana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3703320" rtl="0" eaLnBrk="1" latinLnBrk="0" hangingPunct="1"/>
                      <a:r>
                        <a:rPr lang="it-IT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2°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502528">
                <a:tc>
                  <a:txBody>
                    <a:bodyPr/>
                    <a:lstStyle/>
                    <a:p>
                      <a:pPr marL="0" algn="ctr" defTabSz="3703320" rtl="0" eaLnBrk="1" latinLnBrk="0" hangingPunct="1"/>
                      <a:r>
                        <a:rPr lang="it-IT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Rotation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3703320" rtl="0" eaLnBrk="1" latinLnBrk="0" hangingPunct="1"/>
                      <a:r>
                        <a:rPr lang="it-IT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0.05</a:t>
                      </a:r>
                      <a:r>
                        <a:rPr lang="it-IT" sz="1300" b="1" kern="1200" baseline="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 </a:t>
                      </a:r>
                      <a:r>
                        <a:rPr lang="it-IT" sz="1300" b="1" kern="1200" dirty="0" err="1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rpm</a:t>
                      </a:r>
                      <a:endParaRPr lang="it-IT" sz="1300" b="1" kern="1200" dirty="0" smtClean="0">
                        <a:solidFill>
                          <a:srgbClr val="002060"/>
                        </a:solidFill>
                        <a:latin typeface="Verdana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504056">
                <a:tc>
                  <a:txBody>
                    <a:bodyPr/>
                    <a:lstStyle/>
                    <a:p>
                      <a:pPr marL="0" algn="ctr" defTabSz="3703320" rtl="0" eaLnBrk="1" latinLnBrk="0" hangingPunct="1"/>
                      <a:r>
                        <a:rPr lang="it-IT" sz="1300" b="1" kern="1200" dirty="0" err="1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Feed</a:t>
                      </a:r>
                      <a:r>
                        <a:rPr lang="it-IT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 flow</a:t>
                      </a:r>
                      <a:r>
                        <a:rPr lang="it-IT" sz="1300" b="1" kern="1200" baseline="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 rate</a:t>
                      </a:r>
                      <a:endParaRPr lang="it-IT" sz="1300" b="1" kern="1200" dirty="0" smtClean="0">
                        <a:solidFill>
                          <a:srgbClr val="002060"/>
                        </a:solidFill>
                        <a:latin typeface="Verdana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3703320" rtl="0" eaLnBrk="1" latinLnBrk="0" hangingPunct="1"/>
                      <a:r>
                        <a:rPr lang="it-IT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  <a:ea typeface="+mn-ea"/>
                          <a:cs typeface="+mn-cs"/>
                        </a:rPr>
                        <a:t>8 ml min</a:t>
                      </a:r>
                      <a:r>
                        <a:rPr lang="it-IT" sz="1300" b="1" kern="1200" baseline="30000" dirty="0" smtClean="0">
                          <a:solidFill>
                            <a:srgbClr val="002060"/>
                          </a:solidFill>
                          <a:latin typeface="Verdana" pitchFamily="34" charset="0"/>
                          <a:ea typeface="+mn-ea"/>
                          <a:cs typeface="+mn-cs"/>
                        </a:rPr>
                        <a:t>-1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431409">
                <a:tc>
                  <a:txBody>
                    <a:bodyPr/>
                    <a:lstStyle/>
                    <a:p>
                      <a:pPr marL="0" algn="ctr" defTabSz="3703320" rtl="0" eaLnBrk="1" latinLnBrk="0" hangingPunct="1"/>
                      <a:r>
                        <a:rPr lang="it-IT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Temperature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3703320" rtl="0" eaLnBrk="1" latinLnBrk="0" hangingPunct="1"/>
                      <a:r>
                        <a:rPr lang="it-IT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23 °C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429542">
                <a:tc>
                  <a:txBody>
                    <a:bodyPr/>
                    <a:lstStyle/>
                    <a:p>
                      <a:pPr marL="0" algn="ctr" defTabSz="3703320" rtl="0" eaLnBrk="1" latinLnBrk="0" hangingPunct="1"/>
                      <a:r>
                        <a:rPr lang="it-IT" sz="1300" b="1" kern="1200" dirty="0" err="1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Time</a:t>
                      </a:r>
                      <a:endParaRPr lang="it-IT" sz="1300" b="1" kern="1200" dirty="0" smtClean="0">
                        <a:solidFill>
                          <a:srgbClr val="002060"/>
                        </a:solidFill>
                        <a:latin typeface="Verdana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3703320" rtl="0" eaLnBrk="1" latinLnBrk="0" hangingPunct="1"/>
                      <a:r>
                        <a:rPr lang="it-IT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36 </a:t>
                      </a:r>
                      <a:r>
                        <a:rPr lang="it-IT" sz="1300" b="1" kern="1200" dirty="0" err="1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minutes</a:t>
                      </a:r>
                      <a:endParaRPr lang="it-IT" sz="1300" b="1" kern="1200" dirty="0" smtClean="0">
                        <a:solidFill>
                          <a:srgbClr val="002060"/>
                        </a:solidFill>
                        <a:latin typeface="Verdana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435193">
                <a:tc>
                  <a:txBody>
                    <a:bodyPr/>
                    <a:lstStyle/>
                    <a:p>
                      <a:pPr marL="0" algn="ctr" defTabSz="3703320" rtl="0" eaLnBrk="1" latinLnBrk="0" hangingPunct="1"/>
                      <a:r>
                        <a:rPr lang="it-IT" sz="1300" b="1" kern="1200" dirty="0" err="1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Pore</a:t>
                      </a:r>
                      <a:r>
                        <a:rPr lang="it-IT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 </a:t>
                      </a:r>
                      <a:r>
                        <a:rPr lang="it-IT" sz="1300" b="1" kern="1200" dirty="0" err="1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size</a:t>
                      </a:r>
                      <a:r>
                        <a:rPr lang="it-IT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 </a:t>
                      </a:r>
                    </a:p>
                    <a:p>
                      <a:pPr marL="0" algn="ctr" defTabSz="3703320" rtl="0" eaLnBrk="1" latinLnBrk="0" hangingPunct="1"/>
                      <a:r>
                        <a:rPr lang="it-IT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(</a:t>
                      </a:r>
                      <a:r>
                        <a:rPr lang="el-GR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α</a:t>
                      </a:r>
                      <a:r>
                        <a:rPr lang="it-IT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-Al</a:t>
                      </a:r>
                      <a:r>
                        <a:rPr lang="it-IT" sz="1300" b="1" kern="1200" baseline="-2500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2</a:t>
                      </a:r>
                      <a:r>
                        <a:rPr lang="it-IT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O</a:t>
                      </a:r>
                      <a:r>
                        <a:rPr lang="it-IT" sz="1300" b="1" kern="1200" baseline="-2500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3</a:t>
                      </a:r>
                      <a:r>
                        <a:rPr lang="it-IT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 </a:t>
                      </a:r>
                      <a:r>
                        <a:rPr lang="it-IT" sz="1300" b="1" kern="1200" dirty="0" err="1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support</a:t>
                      </a:r>
                      <a:r>
                        <a:rPr lang="it-IT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)</a:t>
                      </a:r>
                      <a:endParaRPr lang="it-IT" sz="1300" b="1" kern="1200" dirty="0" smtClean="0">
                        <a:solidFill>
                          <a:srgbClr val="002060"/>
                        </a:solidFill>
                        <a:latin typeface="Verdana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3703320" rtl="0" eaLnBrk="1" latinLnBrk="0" hangingPunct="1"/>
                      <a:r>
                        <a:rPr lang="it-IT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70</a:t>
                      </a:r>
                      <a:r>
                        <a:rPr lang="it-IT" sz="1300" b="1" kern="1200" baseline="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 and</a:t>
                      </a:r>
                      <a:r>
                        <a:rPr lang="it-IT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 200</a:t>
                      </a:r>
                      <a:r>
                        <a:rPr lang="it-IT" sz="1300" b="1" kern="1200" baseline="0" dirty="0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 </a:t>
                      </a:r>
                      <a:r>
                        <a:rPr lang="it-IT" sz="1300" b="1" kern="1200" baseline="0" dirty="0" err="1" smtClean="0">
                          <a:solidFill>
                            <a:srgbClr val="002060"/>
                          </a:solidFill>
                          <a:latin typeface="Verdana" pitchFamily="34" charset="0"/>
                        </a:rPr>
                        <a:t>nm</a:t>
                      </a:r>
                      <a:endParaRPr lang="it-IT" sz="1300" b="1" kern="1200" dirty="0" smtClean="0">
                        <a:solidFill>
                          <a:srgbClr val="002060"/>
                        </a:solidFill>
                        <a:latin typeface="Verdana" pitchFamily="34" charset="0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8" name="Rettangolo 7"/>
          <p:cNvSpPr/>
          <p:nvPr/>
        </p:nvSpPr>
        <p:spPr>
          <a:xfrm>
            <a:off x="-9993" y="795944"/>
            <a:ext cx="446449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70C0"/>
                </a:solidFill>
                <a:latin typeface="Verdana" pitchFamily="34" charset="0"/>
              </a:rPr>
              <a:t>Seeding</a:t>
            </a:r>
            <a:r>
              <a:rPr lang="en-US" sz="1800" b="1" dirty="0" smtClean="0">
                <a:solidFill>
                  <a:srgbClr val="0070C0"/>
                </a:solidFill>
                <a:latin typeface="Verdana" pitchFamily="34" charset="0"/>
              </a:rPr>
              <a:t> </a:t>
            </a:r>
            <a:r>
              <a:rPr lang="en-US" sz="1600" b="1" dirty="0" smtClean="0">
                <a:solidFill>
                  <a:srgbClr val="0070C0"/>
                </a:solidFill>
                <a:latin typeface="Verdana" pitchFamily="34" charset="0"/>
              </a:rPr>
              <a:t>procedure</a:t>
            </a: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03443695"/>
              </p:ext>
            </p:extLst>
          </p:nvPr>
        </p:nvGraphicFramePr>
        <p:xfrm>
          <a:off x="4943749" y="1628800"/>
          <a:ext cx="4127573" cy="1656184"/>
        </p:xfrm>
        <a:graphic>
          <a:graphicData uri="http://schemas.openxmlformats.org/drawingml/2006/table">
            <a:tbl>
              <a:tblPr firstRow="1" bandRow="1">
                <a:tableStyleId>{22838BEF-8BB2-4498-84A7-C5851F593DF1}</a:tableStyleId>
              </a:tblPr>
              <a:tblGrid>
                <a:gridCol w="1571636"/>
                <a:gridCol w="2555937"/>
              </a:tblGrid>
              <a:tr h="435855">
                <a:tc>
                  <a:txBody>
                    <a:bodyPr/>
                    <a:lstStyle/>
                    <a:p>
                      <a:pPr marL="0" algn="ctr" defTabSz="3703320" rtl="0" eaLnBrk="1" latinLnBrk="0" hangingPunct="1"/>
                      <a:r>
                        <a:rPr lang="it-IT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  <a:ea typeface="+mn-ea"/>
                          <a:cs typeface="+mn-cs"/>
                        </a:rPr>
                        <a:t>Molar ratio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37033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  <a:ea typeface="+mn-ea"/>
                          <a:cs typeface="+mn-cs"/>
                        </a:rPr>
                        <a:t>4 SiO</a:t>
                      </a:r>
                      <a:r>
                        <a:rPr lang="en-US" sz="1300" b="1" kern="1200" baseline="-25000" dirty="0" smtClean="0">
                          <a:solidFill>
                            <a:srgbClr val="002060"/>
                          </a:solidFill>
                          <a:latin typeface="Verdana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  <a:ea typeface="+mn-ea"/>
                          <a:cs typeface="+mn-cs"/>
                        </a:rPr>
                        <a:t>: 0.9 </a:t>
                      </a:r>
                      <a:r>
                        <a:rPr lang="en-US" sz="1300" b="1" kern="1200" dirty="0" err="1" smtClean="0">
                          <a:solidFill>
                            <a:srgbClr val="002060"/>
                          </a:solidFill>
                          <a:latin typeface="Verdana" pitchFamily="34" charset="0"/>
                          <a:ea typeface="+mn-ea"/>
                          <a:cs typeface="+mn-cs"/>
                        </a:rPr>
                        <a:t>NaOH</a:t>
                      </a:r>
                      <a:r>
                        <a:rPr lang="en-US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  <a:ea typeface="+mn-ea"/>
                          <a:cs typeface="+mn-cs"/>
                        </a:rPr>
                        <a:t> : </a:t>
                      </a:r>
                    </a:p>
                    <a:p>
                      <a:pPr marL="0" marR="0" indent="0" algn="ctr" defTabSz="370332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  <a:ea typeface="+mn-ea"/>
                          <a:cs typeface="+mn-cs"/>
                        </a:rPr>
                        <a:t>0.9 TPAOH : 1000 H</a:t>
                      </a:r>
                      <a:r>
                        <a:rPr lang="en-US" sz="1300" b="1" kern="1200" baseline="-25000" dirty="0" smtClean="0">
                          <a:solidFill>
                            <a:srgbClr val="002060"/>
                          </a:solidFill>
                          <a:latin typeface="Verdana" pitchFamily="34" charset="0"/>
                          <a:ea typeface="+mn-ea"/>
                          <a:cs typeface="+mn-cs"/>
                        </a:rPr>
                        <a:t>2</a:t>
                      </a:r>
                      <a:r>
                        <a:rPr lang="en-US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  <a:ea typeface="+mn-ea"/>
                          <a:cs typeface="+mn-cs"/>
                        </a:rPr>
                        <a:t>O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79360">
                <a:tc>
                  <a:txBody>
                    <a:bodyPr/>
                    <a:lstStyle/>
                    <a:p>
                      <a:pPr marL="0" algn="ctr" defTabSz="3703320" rtl="0" eaLnBrk="1" latinLnBrk="0" hangingPunct="1"/>
                      <a:r>
                        <a:rPr lang="it-IT" sz="1300" b="1" kern="1200" dirty="0" err="1" smtClean="0">
                          <a:solidFill>
                            <a:srgbClr val="002060"/>
                          </a:solidFill>
                          <a:latin typeface="Verdana" pitchFamily="34" charset="0"/>
                          <a:ea typeface="+mn-ea"/>
                          <a:cs typeface="+mn-cs"/>
                        </a:rPr>
                        <a:t>Solution</a:t>
                      </a:r>
                      <a:r>
                        <a:rPr lang="it-IT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300" b="1" kern="1200" dirty="0" err="1" smtClean="0">
                          <a:solidFill>
                            <a:srgbClr val="002060"/>
                          </a:solidFill>
                          <a:latin typeface="Verdana" pitchFamily="34" charset="0"/>
                          <a:ea typeface="+mn-ea"/>
                          <a:cs typeface="+mn-cs"/>
                        </a:rPr>
                        <a:t>aging</a:t>
                      </a:r>
                      <a:endParaRPr lang="it-IT" sz="1300" b="1" kern="1200" dirty="0" smtClean="0">
                        <a:solidFill>
                          <a:srgbClr val="002060"/>
                        </a:solidFill>
                        <a:latin typeface="Verdana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3703320" rtl="0" eaLnBrk="1" latinLnBrk="0" hangingPunct="1"/>
                      <a:r>
                        <a:rPr lang="it-IT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  <a:ea typeface="+mn-ea"/>
                          <a:cs typeface="+mn-cs"/>
                        </a:rPr>
                        <a:t>12 </a:t>
                      </a:r>
                      <a:r>
                        <a:rPr lang="it-IT" sz="1300" b="1" kern="1200" dirty="0" err="1" smtClean="0">
                          <a:solidFill>
                            <a:srgbClr val="002060"/>
                          </a:solidFill>
                          <a:latin typeface="Verdana" pitchFamily="34" charset="0"/>
                          <a:ea typeface="+mn-ea"/>
                          <a:cs typeface="+mn-cs"/>
                        </a:rPr>
                        <a:t>hours</a:t>
                      </a:r>
                      <a:endParaRPr lang="it-IT" sz="1300" b="1" kern="1200" dirty="0" smtClean="0">
                        <a:solidFill>
                          <a:srgbClr val="002060"/>
                        </a:solidFill>
                        <a:latin typeface="Verdana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379360">
                <a:tc>
                  <a:txBody>
                    <a:bodyPr/>
                    <a:lstStyle/>
                    <a:p>
                      <a:pPr marL="0" algn="ctr" defTabSz="3703320" rtl="0" eaLnBrk="1" latinLnBrk="0" hangingPunct="1"/>
                      <a:r>
                        <a:rPr lang="it-IT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  <a:ea typeface="+mn-ea"/>
                          <a:cs typeface="+mn-cs"/>
                        </a:rPr>
                        <a:t>Temperature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3703320" rtl="0" eaLnBrk="1" latinLnBrk="0" hangingPunct="1"/>
                      <a:r>
                        <a:rPr lang="it-IT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  <a:ea typeface="+mn-ea"/>
                          <a:cs typeface="+mn-cs"/>
                        </a:rPr>
                        <a:t>175 °C</a:t>
                      </a: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  <a:tr h="409784">
                <a:tc>
                  <a:txBody>
                    <a:bodyPr/>
                    <a:lstStyle/>
                    <a:p>
                      <a:pPr marL="0" algn="ctr" defTabSz="3703320" rtl="0" eaLnBrk="1" latinLnBrk="0" hangingPunct="1"/>
                      <a:r>
                        <a:rPr lang="it-IT" sz="1300" b="1" kern="1200" dirty="0" err="1" smtClean="0">
                          <a:solidFill>
                            <a:srgbClr val="002060"/>
                          </a:solidFill>
                          <a:latin typeface="Verdana" pitchFamily="34" charset="0"/>
                          <a:ea typeface="+mn-ea"/>
                          <a:cs typeface="+mn-cs"/>
                        </a:rPr>
                        <a:t>Time</a:t>
                      </a:r>
                      <a:endParaRPr lang="it-IT" sz="1300" b="1" kern="1200" dirty="0" smtClean="0">
                        <a:solidFill>
                          <a:srgbClr val="002060"/>
                        </a:solidFill>
                        <a:latin typeface="Verdana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  <a:tc>
                  <a:txBody>
                    <a:bodyPr/>
                    <a:lstStyle/>
                    <a:p>
                      <a:pPr marL="0" algn="ctr" defTabSz="3703320" rtl="0" eaLnBrk="1" latinLnBrk="0" hangingPunct="1"/>
                      <a:r>
                        <a:rPr lang="it-IT" sz="1300" b="1" kern="1200" dirty="0" smtClean="0">
                          <a:solidFill>
                            <a:srgbClr val="002060"/>
                          </a:solidFill>
                          <a:latin typeface="Verdana" pitchFamily="34" charset="0"/>
                          <a:ea typeface="+mn-ea"/>
                          <a:cs typeface="+mn-cs"/>
                        </a:rPr>
                        <a:t>70 </a:t>
                      </a:r>
                      <a:r>
                        <a:rPr lang="it-IT" sz="1300" b="1" kern="1200" dirty="0" err="1" smtClean="0">
                          <a:solidFill>
                            <a:srgbClr val="002060"/>
                          </a:solidFill>
                          <a:latin typeface="Verdana" pitchFamily="34" charset="0"/>
                          <a:ea typeface="+mn-ea"/>
                          <a:cs typeface="+mn-cs"/>
                        </a:rPr>
                        <a:t>hours</a:t>
                      </a:r>
                      <a:endParaRPr lang="it-IT" sz="1300" b="1" kern="1200" dirty="0" smtClean="0">
                        <a:solidFill>
                          <a:srgbClr val="002060"/>
                        </a:solidFill>
                        <a:latin typeface="Verdana" pitchFamily="34" charset="0"/>
                        <a:ea typeface="+mn-ea"/>
                        <a:cs typeface="+mn-cs"/>
                      </a:endParaRPr>
                    </a:p>
                  </a:txBody>
                  <a:tcPr anchor="ctr">
                    <a:gradFill>
                      <a:gsLst>
                        <a:gs pos="0">
                          <a:schemeClr val="accent1">
                            <a:tint val="66000"/>
                            <a:satMod val="160000"/>
                          </a:schemeClr>
                        </a:gs>
                        <a:gs pos="50000">
                          <a:schemeClr val="accent1">
                            <a:tint val="44500"/>
                            <a:satMod val="160000"/>
                          </a:schemeClr>
                        </a:gs>
                        <a:gs pos="100000">
                          <a:schemeClr val="accent1">
                            <a:tint val="23500"/>
                            <a:satMod val="160000"/>
                          </a:schemeClr>
                        </a:gs>
                      </a:gsLst>
                      <a:lin ang="5400000" scaled="0"/>
                    </a:gradFill>
                  </a:tcPr>
                </a:tc>
              </a:tr>
            </a:tbl>
          </a:graphicData>
        </a:graphic>
      </p:graphicFrame>
      <p:sp>
        <p:nvSpPr>
          <p:cNvPr id="10" name="Rettangolo 9"/>
          <p:cNvSpPr/>
          <p:nvPr/>
        </p:nvSpPr>
        <p:spPr>
          <a:xfrm>
            <a:off x="5107399" y="1165276"/>
            <a:ext cx="3825745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600" b="1" dirty="0" smtClean="0">
                <a:solidFill>
                  <a:srgbClr val="0070C0"/>
                </a:solidFill>
                <a:latin typeface="Verdana" pitchFamily="34" charset="0"/>
              </a:rPr>
              <a:t>Hydrothermal treatment [1]</a:t>
            </a:r>
          </a:p>
        </p:txBody>
      </p:sp>
      <p:sp>
        <p:nvSpPr>
          <p:cNvPr id="11" name="Rettangolo 10"/>
          <p:cNvSpPr/>
          <p:nvPr/>
        </p:nvSpPr>
        <p:spPr>
          <a:xfrm>
            <a:off x="48880" y="6597352"/>
            <a:ext cx="907132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accent2"/>
                </a:solidFill>
              </a:rPr>
              <a:t>[</a:t>
            </a:r>
            <a:r>
              <a:rPr lang="en-US" sz="1000" dirty="0" smtClean="0">
                <a:solidFill>
                  <a:schemeClr val="accent2"/>
                </a:solidFill>
              </a:rPr>
              <a:t>1] G. </a:t>
            </a:r>
            <a:r>
              <a:rPr lang="en-US" sz="1000" dirty="0" err="1" smtClean="0">
                <a:solidFill>
                  <a:schemeClr val="accent2"/>
                </a:solidFill>
              </a:rPr>
              <a:t>Xomeritakis</a:t>
            </a:r>
            <a:r>
              <a:rPr lang="en-US" sz="1000" dirty="0" smtClean="0">
                <a:solidFill>
                  <a:schemeClr val="accent2"/>
                </a:solidFill>
              </a:rPr>
              <a:t>, A. </a:t>
            </a:r>
            <a:r>
              <a:rPr lang="en-US" sz="1000" dirty="0" err="1" smtClean="0">
                <a:solidFill>
                  <a:schemeClr val="accent2"/>
                </a:solidFill>
              </a:rPr>
              <a:t>Gouzinis</a:t>
            </a:r>
            <a:r>
              <a:rPr lang="en-US" sz="1000" dirty="0" smtClean="0">
                <a:solidFill>
                  <a:schemeClr val="accent2"/>
                </a:solidFill>
              </a:rPr>
              <a:t>, S. Nair, T. Okubo, M. He, R. N. </a:t>
            </a:r>
            <a:r>
              <a:rPr lang="en-US" sz="1000" dirty="0" err="1" smtClean="0">
                <a:solidFill>
                  <a:schemeClr val="accent2"/>
                </a:solidFill>
              </a:rPr>
              <a:t>Overney</a:t>
            </a:r>
            <a:r>
              <a:rPr lang="en-US" sz="1000" dirty="0" smtClean="0">
                <a:solidFill>
                  <a:schemeClr val="accent2"/>
                </a:solidFill>
              </a:rPr>
              <a:t>, M. </a:t>
            </a:r>
            <a:r>
              <a:rPr lang="en-US" sz="1000" dirty="0" err="1" smtClean="0">
                <a:solidFill>
                  <a:schemeClr val="accent2"/>
                </a:solidFill>
              </a:rPr>
              <a:t>Tsapatsis</a:t>
            </a:r>
            <a:r>
              <a:rPr lang="en-US" sz="1000" dirty="0" smtClean="0">
                <a:solidFill>
                  <a:schemeClr val="accent2"/>
                </a:solidFill>
              </a:rPr>
              <a:t>, Chem. Eng. Sci. 54 (1999) 3521.</a:t>
            </a:r>
            <a:endParaRPr lang="en-US" sz="1200" dirty="0" smtClean="0">
              <a:solidFill>
                <a:schemeClr val="accent2"/>
              </a:solidFill>
            </a:endParaRPr>
          </a:p>
          <a:p>
            <a:endParaRPr lang="it-IT" sz="1200" dirty="0">
              <a:solidFill>
                <a:schemeClr val="accent2"/>
              </a:solidFill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96136" y="4248695"/>
            <a:ext cx="2952328" cy="2348657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4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5988559" y="1014579"/>
            <a:ext cx="3082763" cy="1671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Text Box 11"/>
          <p:cNvSpPr txBox="1">
            <a:spLocks noChangeArrowheads="1"/>
          </p:cNvSpPr>
          <p:nvPr/>
        </p:nvSpPr>
        <p:spPr bwMode="auto">
          <a:xfrm>
            <a:off x="285720" y="2771229"/>
            <a:ext cx="8462744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just" eaLnBrk="1" hangingPunct="1">
              <a:spcBef>
                <a:spcPts val="0"/>
              </a:spcBef>
            </a:pPr>
            <a:r>
              <a:rPr lang="en-US" altLang="it-IT" sz="1800" dirty="0" smtClean="0">
                <a:solidFill>
                  <a:srgbClr val="002060"/>
                </a:solidFill>
              </a:rPr>
              <a:t>The </a:t>
            </a:r>
            <a:r>
              <a:rPr lang="en-US" altLang="it-IT" sz="1800" dirty="0">
                <a:solidFill>
                  <a:srgbClr val="002060"/>
                </a:solidFill>
              </a:rPr>
              <a:t>calcination </a:t>
            </a:r>
            <a:r>
              <a:rPr lang="en-US" altLang="it-IT" sz="1800" dirty="0" smtClean="0">
                <a:solidFill>
                  <a:srgbClr val="002060"/>
                </a:solidFill>
              </a:rPr>
              <a:t>heating profiles in static air was </a:t>
            </a:r>
            <a:r>
              <a:rPr lang="en-US" altLang="it-IT" sz="1800" dirty="0">
                <a:solidFill>
                  <a:srgbClr val="002060"/>
                </a:solidFill>
              </a:rPr>
              <a:t>performed at very low heating rates to minimize the defects </a:t>
            </a:r>
            <a:r>
              <a:rPr lang="en-US" altLang="it-IT" sz="1800" dirty="0" smtClean="0">
                <a:solidFill>
                  <a:srgbClr val="002060"/>
                </a:solidFill>
              </a:rPr>
              <a:t>formation. </a:t>
            </a:r>
          </a:p>
          <a:p>
            <a:pPr algn="just" eaLnBrk="1" hangingPunct="1">
              <a:spcBef>
                <a:spcPts val="0"/>
              </a:spcBef>
            </a:pPr>
            <a:endParaRPr lang="en-US" altLang="it-IT" sz="1800" dirty="0" smtClean="0">
              <a:solidFill>
                <a:srgbClr val="002060"/>
              </a:solidFill>
            </a:endParaRPr>
          </a:p>
          <a:p>
            <a:pPr algn="just" eaLnBrk="1" hangingPunct="1">
              <a:spcBef>
                <a:spcPts val="0"/>
              </a:spcBef>
            </a:pPr>
            <a:r>
              <a:rPr lang="en-US" altLang="it-IT" sz="1800" dirty="0" smtClean="0">
                <a:solidFill>
                  <a:srgbClr val="002060"/>
                </a:solidFill>
              </a:rPr>
              <a:t> </a:t>
            </a:r>
          </a:p>
          <a:p>
            <a:pPr algn="just" eaLnBrk="1" hangingPunct="1">
              <a:spcBef>
                <a:spcPts val="0"/>
              </a:spcBef>
            </a:pPr>
            <a:endParaRPr lang="en-US" altLang="it-IT" sz="1800" dirty="0" smtClean="0">
              <a:solidFill>
                <a:srgbClr val="002060"/>
              </a:solidFill>
            </a:endParaRPr>
          </a:p>
          <a:p>
            <a:pPr algn="just" eaLnBrk="1" hangingPunct="1">
              <a:spcBef>
                <a:spcPts val="0"/>
              </a:spcBef>
            </a:pPr>
            <a:endParaRPr lang="en-US" altLang="it-IT" sz="1800" dirty="0" smtClean="0">
              <a:solidFill>
                <a:srgbClr val="002060"/>
              </a:solidFill>
            </a:endParaRPr>
          </a:p>
          <a:p>
            <a:pPr algn="just" eaLnBrk="1" hangingPunct="1">
              <a:spcBef>
                <a:spcPts val="0"/>
              </a:spcBef>
            </a:pPr>
            <a:endParaRPr lang="en-US" altLang="it-IT" sz="1800" dirty="0" smtClean="0">
              <a:solidFill>
                <a:srgbClr val="002060"/>
              </a:solidFill>
            </a:endParaRPr>
          </a:p>
        </p:txBody>
      </p:sp>
      <p:pic>
        <p:nvPicPr>
          <p:cNvPr id="9" name="Picture 3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20272" y="59159"/>
            <a:ext cx="2051050" cy="417513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</p:pic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285720" y="924822"/>
            <a:ext cx="507209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en-US" sz="1800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M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embranes synthesis was carried out in presence of the organic template, therefore </a:t>
            </a:r>
            <a:r>
              <a:rPr kumimoji="0" lang="en-US" sz="1800" b="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calcination</a:t>
            </a:r>
            <a:r>
              <a:rPr kumimoji="0" lang="en-US" sz="1800" b="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of the membranes was required for removing  the TPAOH [1].</a:t>
            </a:r>
          </a:p>
        </p:txBody>
      </p:sp>
      <p:sp>
        <p:nvSpPr>
          <p:cNvPr id="17" name="Rettangolo arrotondato 16"/>
          <p:cNvSpPr/>
          <p:nvPr/>
        </p:nvSpPr>
        <p:spPr bwMode="auto">
          <a:xfrm>
            <a:off x="285720" y="928670"/>
            <a:ext cx="5072098" cy="1214446"/>
          </a:xfrm>
          <a:prstGeom prst="roundRect">
            <a:avLst/>
          </a:prstGeom>
          <a:noFill/>
          <a:ln w="254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it-IT" dirty="0">
              <a:solidFill>
                <a:srgbClr val="FF0000"/>
              </a:solidFill>
            </a:endParaRP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85720" y="32822"/>
            <a:ext cx="678661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altLang="it-IT" sz="2200" b="1" dirty="0" smtClean="0">
                <a:solidFill>
                  <a:srgbClr val="FF0000"/>
                </a:solidFill>
                <a:cs typeface="Times New Roman" pitchFamily="18" charset="0"/>
              </a:rPr>
              <a:t>MFI Membrane </a:t>
            </a:r>
            <a:r>
              <a:rPr lang="it-IT" altLang="it-IT" sz="2200" b="1" dirty="0" err="1" smtClean="0">
                <a:solidFill>
                  <a:srgbClr val="FF0000"/>
                </a:solidFill>
                <a:cs typeface="Times New Roman" pitchFamily="18" charset="0"/>
              </a:rPr>
              <a:t>Preparation</a:t>
            </a:r>
            <a:r>
              <a:rPr lang="it-IT" altLang="it-IT" sz="2200" b="1" dirty="0" smtClean="0">
                <a:solidFill>
                  <a:srgbClr val="FF0000"/>
                </a:solidFill>
                <a:cs typeface="Times New Roman" pitchFamily="18" charset="0"/>
              </a:rPr>
              <a:t>: </a:t>
            </a:r>
            <a:r>
              <a:rPr lang="it-IT" altLang="it-IT" sz="2200" b="1" dirty="0" err="1" smtClean="0">
                <a:solidFill>
                  <a:srgbClr val="FF0000"/>
                </a:solidFill>
                <a:cs typeface="Times New Roman" pitchFamily="18" charset="0"/>
              </a:rPr>
              <a:t>Calcination</a:t>
            </a:r>
            <a:r>
              <a:rPr lang="it-IT" altLang="it-IT" sz="2200" b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it-IT" altLang="it-IT" sz="2200" b="1" dirty="0" err="1" smtClean="0">
                <a:solidFill>
                  <a:srgbClr val="FF0000"/>
                </a:solidFill>
                <a:cs typeface="Times New Roman" pitchFamily="18" charset="0"/>
              </a:rPr>
              <a:t>Step</a:t>
            </a:r>
            <a:endParaRPr lang="it-IT" altLang="it-IT" sz="2200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214282" y="6509587"/>
            <a:ext cx="7358098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accent2"/>
                </a:solidFill>
              </a:rPr>
              <a:t>[1] E. R. </a:t>
            </a:r>
            <a:r>
              <a:rPr lang="en-US" sz="1200" dirty="0" err="1" smtClean="0">
                <a:solidFill>
                  <a:schemeClr val="accent2"/>
                </a:solidFill>
              </a:rPr>
              <a:t>Geus</a:t>
            </a:r>
            <a:r>
              <a:rPr lang="en-US" sz="1200" dirty="0" smtClean="0">
                <a:solidFill>
                  <a:schemeClr val="accent2"/>
                </a:solidFill>
              </a:rPr>
              <a:t> and H. van </a:t>
            </a:r>
            <a:r>
              <a:rPr lang="en-US" sz="1200" dirty="0" err="1" smtClean="0">
                <a:solidFill>
                  <a:schemeClr val="accent2"/>
                </a:solidFill>
              </a:rPr>
              <a:t>Bekkum</a:t>
            </a:r>
            <a:r>
              <a:rPr lang="en-US" sz="1200" dirty="0" smtClean="0">
                <a:solidFill>
                  <a:schemeClr val="accent2"/>
                </a:solidFill>
              </a:rPr>
              <a:t>, </a:t>
            </a:r>
            <a:r>
              <a:rPr lang="en-US" sz="1200" dirty="0" err="1" smtClean="0">
                <a:solidFill>
                  <a:schemeClr val="accent2"/>
                </a:solidFill>
              </a:rPr>
              <a:t>Zeolites</a:t>
            </a:r>
            <a:r>
              <a:rPr lang="en-US" sz="1200" dirty="0" smtClean="0">
                <a:solidFill>
                  <a:schemeClr val="accent2"/>
                </a:solidFill>
              </a:rPr>
              <a:t> 15 (1995) 333.</a:t>
            </a:r>
            <a:endParaRPr lang="it-IT" sz="1200" dirty="0">
              <a:solidFill>
                <a:schemeClr val="accent2"/>
              </a:solidFill>
            </a:endParaRPr>
          </a:p>
        </p:txBody>
      </p:sp>
      <p:sp>
        <p:nvSpPr>
          <p:cNvPr id="2" name="CasellaDiTesto 1"/>
          <p:cNvSpPr txBox="1"/>
          <p:nvPr/>
        </p:nvSpPr>
        <p:spPr>
          <a:xfrm>
            <a:off x="6317345" y="618910"/>
            <a:ext cx="18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800" dirty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MFI </a:t>
            </a:r>
            <a:r>
              <a:rPr lang="it-IT" sz="1800" dirty="0" err="1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Topology</a:t>
            </a:r>
            <a:endParaRPr lang="it-IT" sz="1800" dirty="0">
              <a:solidFill>
                <a:srgbClr val="002060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3" name="CasellaDiTesto 2"/>
          <p:cNvSpPr txBox="1"/>
          <p:nvPr/>
        </p:nvSpPr>
        <p:spPr>
          <a:xfrm>
            <a:off x="5988559" y="3917888"/>
            <a:ext cx="300763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GB" sz="1600" dirty="0" smtClean="0">
                <a:solidFill>
                  <a:srgbClr val="002060"/>
                </a:solidFill>
              </a:rPr>
              <a:t>During calcination defects are created into the zeolite layer considering the different  thermal expansion coefficients of alumina and zeolite  </a:t>
            </a:r>
            <a:endParaRPr lang="en-GB" sz="1600" dirty="0">
              <a:solidFill>
                <a:srgbClr val="002060"/>
              </a:solidFill>
            </a:endParaRPr>
          </a:p>
        </p:txBody>
      </p:sp>
      <p:pic>
        <p:nvPicPr>
          <p:cNvPr id="13" name="Immagine 12"/>
          <p:cNvPicPr/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0" y="4009508"/>
            <a:ext cx="5796136" cy="20206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6" name="Text Box 372"/>
          <p:cNvSpPr txBox="1">
            <a:spLocks noChangeArrowheads="1"/>
          </p:cNvSpPr>
          <p:nvPr/>
        </p:nvSpPr>
        <p:spPr bwMode="auto">
          <a:xfrm>
            <a:off x="285720" y="1018474"/>
            <a:ext cx="8572560" cy="13169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992" tIns="42497" rIns="84992" bIns="42497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spcBef>
                <a:spcPct val="50000"/>
              </a:spcBef>
              <a:defRPr/>
            </a:pPr>
            <a:r>
              <a:rPr lang="en-US" altLang="it-IT" sz="2000" dirty="0">
                <a:solidFill>
                  <a:srgbClr val="002060"/>
                </a:solidFill>
                <a:latin typeface="+mn-lt"/>
              </a:rPr>
              <a:t>The prepared MFI membranes were characterized </a:t>
            </a:r>
            <a:r>
              <a:rPr lang="en-US" altLang="it-IT" sz="2000" dirty="0" smtClean="0">
                <a:solidFill>
                  <a:srgbClr val="002060"/>
                </a:solidFill>
                <a:latin typeface="+mn-lt"/>
              </a:rPr>
              <a:t>before and after calcination </a:t>
            </a:r>
            <a:r>
              <a:rPr lang="en-US" altLang="it-IT" sz="2000" dirty="0">
                <a:solidFill>
                  <a:srgbClr val="002060"/>
                </a:solidFill>
                <a:latin typeface="+mn-lt"/>
              </a:rPr>
              <a:t>by single gas (N</a:t>
            </a:r>
            <a:r>
              <a:rPr lang="en-US" altLang="it-IT" sz="2000" baseline="-25000" dirty="0">
                <a:solidFill>
                  <a:srgbClr val="002060"/>
                </a:solidFill>
                <a:latin typeface="+mn-lt"/>
              </a:rPr>
              <a:t>2</a:t>
            </a:r>
            <a:r>
              <a:rPr lang="en-US" altLang="it-IT" sz="2000" dirty="0">
                <a:solidFill>
                  <a:srgbClr val="002060"/>
                </a:solidFill>
                <a:latin typeface="+mn-lt"/>
              </a:rPr>
              <a:t> and CO</a:t>
            </a:r>
            <a:r>
              <a:rPr lang="en-US" altLang="it-IT" sz="2000" baseline="-25000" dirty="0">
                <a:solidFill>
                  <a:srgbClr val="002060"/>
                </a:solidFill>
                <a:latin typeface="+mn-lt"/>
              </a:rPr>
              <a:t>2</a:t>
            </a:r>
            <a:r>
              <a:rPr lang="en-US" altLang="it-IT" sz="2000" dirty="0">
                <a:solidFill>
                  <a:srgbClr val="002060"/>
                </a:solidFill>
                <a:latin typeface="+mn-lt"/>
              </a:rPr>
              <a:t>) permeation tests</a:t>
            </a:r>
            <a:r>
              <a:rPr lang="it-IT" altLang="it-IT" sz="2000" dirty="0">
                <a:solidFill>
                  <a:srgbClr val="002060"/>
                </a:solidFill>
                <a:latin typeface="+mn-lt"/>
              </a:rPr>
              <a:t> </a:t>
            </a:r>
            <a:r>
              <a:rPr lang="en-GB" altLang="it-IT" sz="2000" dirty="0">
                <a:solidFill>
                  <a:srgbClr val="002060"/>
                </a:solidFill>
                <a:latin typeface="+mn-lt"/>
              </a:rPr>
              <a:t>at room temperature, according to the pressure drop method [1] and by setting a trans-membrane pressure difference without a sweep gas. </a:t>
            </a:r>
          </a:p>
        </p:txBody>
      </p:sp>
      <p:pic>
        <p:nvPicPr>
          <p:cNvPr id="13" name="Picture 3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20272" y="59159"/>
            <a:ext cx="2051050" cy="417513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</p:pic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1835696" y="219345"/>
            <a:ext cx="466513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it-IT" altLang="it-IT" b="1" dirty="0" smtClean="0">
                <a:solidFill>
                  <a:srgbClr val="FF0000"/>
                </a:solidFill>
                <a:cs typeface="Times New Roman" pitchFamily="18" charset="0"/>
              </a:rPr>
              <a:t>Single Gas </a:t>
            </a:r>
            <a:r>
              <a:rPr lang="it-IT" altLang="it-IT" b="1" dirty="0" err="1" smtClean="0">
                <a:solidFill>
                  <a:srgbClr val="FF0000"/>
                </a:solidFill>
                <a:cs typeface="Times New Roman" pitchFamily="18" charset="0"/>
              </a:rPr>
              <a:t>Permeation</a:t>
            </a:r>
            <a:r>
              <a:rPr lang="it-IT" altLang="it-IT" b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it-IT" altLang="it-IT" b="1" dirty="0" err="1" smtClean="0">
                <a:solidFill>
                  <a:srgbClr val="FF0000"/>
                </a:solidFill>
                <a:cs typeface="Times New Roman" pitchFamily="18" charset="0"/>
              </a:rPr>
              <a:t>Tests</a:t>
            </a:r>
            <a:endParaRPr lang="it-IT" altLang="it-IT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grpSp>
        <p:nvGrpSpPr>
          <p:cNvPr id="15" name="Group 370"/>
          <p:cNvGrpSpPr>
            <a:grpSpLocks/>
          </p:cNvGrpSpPr>
          <p:nvPr/>
        </p:nvGrpSpPr>
        <p:grpSpPr bwMode="auto">
          <a:xfrm>
            <a:off x="4168261" y="3421396"/>
            <a:ext cx="4856273" cy="1628924"/>
            <a:chOff x="3649" y="32"/>
            <a:chExt cx="2010" cy="993"/>
          </a:xfrm>
        </p:grpSpPr>
        <p:graphicFrame>
          <p:nvGraphicFramePr>
            <p:cNvPr id="16" name="Object 23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938503707"/>
                </p:ext>
              </p:extLst>
            </p:nvPr>
          </p:nvGraphicFramePr>
          <p:xfrm>
            <a:off x="4196" y="32"/>
            <a:ext cx="1463" cy="43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215" name="Equazione" r:id="rId5" imgW="1447800" imgH="431800" progId="Equation.3">
                    <p:embed/>
                  </p:oleObj>
                </mc:Choice>
                <mc:Fallback>
                  <p:oleObj name="Equazione" r:id="rId5" imgW="1447800" imgH="431800" progId="Equation.3">
                    <p:embed/>
                    <p:pic>
                      <p:nvPicPr>
                        <p:cNvPr id="0" name="Picture 98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6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96" y="32"/>
                          <a:ext cx="1463" cy="439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ct 23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697265219"/>
                </p:ext>
              </p:extLst>
            </p:nvPr>
          </p:nvGraphicFramePr>
          <p:xfrm>
            <a:off x="4184" y="545"/>
            <a:ext cx="1346" cy="48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4216" name="Equation" r:id="rId7" imgW="1256755" imgH="444307" progId="Equation.3">
                    <p:embed/>
                  </p:oleObj>
                </mc:Choice>
                <mc:Fallback>
                  <p:oleObj name="Equation" r:id="rId7" imgW="1256755" imgH="444307" progId="Equation.3">
                    <p:embed/>
                    <p:pic>
                      <p:nvPicPr>
                        <p:cNvPr id="0" name="Picture 99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184" y="545"/>
                          <a:ext cx="1346" cy="480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8" name="AutoShape 240"/>
            <p:cNvSpPr>
              <a:spLocks noChangeArrowheads="1"/>
            </p:cNvSpPr>
            <p:nvPr/>
          </p:nvSpPr>
          <p:spPr bwMode="auto">
            <a:xfrm>
              <a:off x="3649" y="450"/>
              <a:ext cx="439" cy="227"/>
            </a:xfrm>
            <a:custGeom>
              <a:avLst/>
              <a:gdLst>
                <a:gd name="G0" fmla="+- 16200 0 0"/>
                <a:gd name="G1" fmla="+- 5400 0 0"/>
                <a:gd name="G2" fmla="+- 21600 0 5400"/>
                <a:gd name="G3" fmla="+- 10800 0 5400"/>
                <a:gd name="G4" fmla="+- 21600 0 16200"/>
                <a:gd name="G5" fmla="*/ G4 G3 10800"/>
                <a:gd name="G6" fmla="+- 21600 0 G5"/>
                <a:gd name="T0" fmla="*/ 16200 w 21600"/>
                <a:gd name="T1" fmla="*/ 0 h 21600"/>
                <a:gd name="T2" fmla="*/ 0 w 21600"/>
                <a:gd name="T3" fmla="*/ 10800 h 21600"/>
                <a:gd name="T4" fmla="*/ 16200 w 21600"/>
                <a:gd name="T5" fmla="*/ 21600 h 21600"/>
                <a:gd name="T6" fmla="*/ 21600 w 21600"/>
                <a:gd name="T7" fmla="*/ 1080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75 w 21600"/>
                <a:gd name="T13" fmla="*/ G1 h 21600"/>
                <a:gd name="T14" fmla="*/ G6 w 21600"/>
                <a:gd name="T15" fmla="*/ G2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lIns="92075" tIns="46038" rIns="92075" bIns="46038" anchor="ctr"/>
            <a:lstStyle/>
            <a:p>
              <a:endParaRPr lang="it-IT"/>
            </a:p>
          </p:txBody>
        </p:sp>
      </p:grpSp>
      <p:sp>
        <p:nvSpPr>
          <p:cNvPr id="10" name="CasellaDiTesto 9"/>
          <p:cNvSpPr txBox="1"/>
          <p:nvPr/>
        </p:nvSpPr>
        <p:spPr>
          <a:xfrm>
            <a:off x="214282" y="6438149"/>
            <a:ext cx="724430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200" dirty="0" smtClean="0">
                <a:solidFill>
                  <a:schemeClr val="accent2"/>
                </a:solidFill>
              </a:rPr>
              <a:t>[1] T</a:t>
            </a:r>
            <a:r>
              <a:rPr lang="it-IT" sz="1200" dirty="0">
                <a:solidFill>
                  <a:schemeClr val="accent2"/>
                </a:solidFill>
              </a:rPr>
              <a:t>. </a:t>
            </a:r>
            <a:r>
              <a:rPr lang="it-IT" sz="1200" dirty="0" err="1">
                <a:solidFill>
                  <a:schemeClr val="accent2"/>
                </a:solidFill>
              </a:rPr>
              <a:t>Matsufuji</a:t>
            </a:r>
            <a:r>
              <a:rPr lang="it-IT" sz="1200" dirty="0">
                <a:solidFill>
                  <a:schemeClr val="accent2"/>
                </a:solidFill>
              </a:rPr>
              <a:t>, N. </a:t>
            </a:r>
            <a:r>
              <a:rPr lang="it-IT" sz="1200" dirty="0" err="1">
                <a:solidFill>
                  <a:schemeClr val="accent2"/>
                </a:solidFill>
              </a:rPr>
              <a:t>Nishiyama</a:t>
            </a:r>
            <a:r>
              <a:rPr lang="it-IT" sz="1200" dirty="0">
                <a:solidFill>
                  <a:schemeClr val="accent2"/>
                </a:solidFill>
              </a:rPr>
              <a:t>, K. </a:t>
            </a:r>
            <a:r>
              <a:rPr lang="it-IT" sz="1200" dirty="0" err="1">
                <a:solidFill>
                  <a:schemeClr val="accent2"/>
                </a:solidFill>
              </a:rPr>
              <a:t>Ueyama</a:t>
            </a:r>
            <a:r>
              <a:rPr lang="it-IT" sz="1200" dirty="0">
                <a:solidFill>
                  <a:schemeClr val="accent2"/>
                </a:solidFill>
              </a:rPr>
              <a:t>, M. </a:t>
            </a:r>
            <a:r>
              <a:rPr lang="it-IT" sz="1200" dirty="0" err="1" smtClean="0">
                <a:solidFill>
                  <a:schemeClr val="accent2"/>
                </a:solidFill>
              </a:rPr>
              <a:t>Matsukata</a:t>
            </a:r>
            <a:r>
              <a:rPr lang="en-US" sz="1200" dirty="0" smtClean="0">
                <a:solidFill>
                  <a:schemeClr val="accent2"/>
                </a:solidFill>
              </a:rPr>
              <a:t>, </a:t>
            </a:r>
            <a:r>
              <a:rPr lang="en-US" sz="1200" dirty="0" err="1">
                <a:solidFill>
                  <a:schemeClr val="accent2"/>
                </a:solidFill>
              </a:rPr>
              <a:t>Catal</a:t>
            </a:r>
            <a:r>
              <a:rPr lang="en-US" sz="1200" dirty="0">
                <a:solidFill>
                  <a:schemeClr val="accent2"/>
                </a:solidFill>
              </a:rPr>
              <a:t>. Today 56 (2000) 199.</a:t>
            </a:r>
            <a:endParaRPr lang="it-IT" sz="1200" dirty="0">
              <a:solidFill>
                <a:schemeClr val="accent2"/>
              </a:solidFill>
            </a:endParaRPr>
          </a:p>
        </p:txBody>
      </p:sp>
      <p:sp>
        <p:nvSpPr>
          <p:cNvPr id="11" name="CasellaDiTesto 10"/>
          <p:cNvSpPr txBox="1"/>
          <p:nvPr/>
        </p:nvSpPr>
        <p:spPr>
          <a:xfrm>
            <a:off x="5869957" y="5394999"/>
            <a:ext cx="2300630" cy="3847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sz="1900" i="1" dirty="0" smtClean="0">
                <a:solidFill>
                  <a:schemeClr val="tx1"/>
                </a:solidFill>
                <a:latin typeface="Bookman Old Style" pitchFamily="18" charset="0"/>
              </a:rPr>
              <a:t>Δ</a:t>
            </a:r>
            <a:r>
              <a:rPr lang="it-IT" sz="1900" i="1" dirty="0" smtClean="0">
                <a:solidFill>
                  <a:schemeClr val="tx1"/>
                </a:solidFill>
                <a:latin typeface="Bookman Old Style" pitchFamily="18" charset="0"/>
              </a:rPr>
              <a:t>P = 0.4 – 2.8 bar</a:t>
            </a:r>
            <a:endParaRPr lang="it-IT" sz="1900" i="1" dirty="0">
              <a:solidFill>
                <a:schemeClr val="tx1"/>
              </a:solidFill>
              <a:latin typeface="Bookman Old Style" pitchFamily="18" charset="0"/>
            </a:endParaRP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4424" y="3267541"/>
            <a:ext cx="3858269" cy="223847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59159"/>
            <a:ext cx="2051050" cy="417513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</p:pic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2105360" y="116632"/>
            <a:ext cx="480914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altLang="it-IT" b="1" dirty="0" smtClean="0">
                <a:solidFill>
                  <a:srgbClr val="FF0000"/>
                </a:solidFill>
                <a:cs typeface="Times New Roman" pitchFamily="18" charset="0"/>
              </a:rPr>
              <a:t>Gas </a:t>
            </a:r>
            <a:r>
              <a:rPr lang="it-IT" altLang="it-IT" b="1" dirty="0" err="1" smtClean="0">
                <a:solidFill>
                  <a:srgbClr val="FF0000"/>
                </a:solidFill>
                <a:cs typeface="Times New Roman" pitchFamily="18" charset="0"/>
              </a:rPr>
              <a:t>Tests</a:t>
            </a:r>
            <a:r>
              <a:rPr lang="it-IT" altLang="it-IT" b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it-IT" altLang="it-IT" b="1" dirty="0" err="1" smtClean="0">
                <a:solidFill>
                  <a:srgbClr val="FF0000"/>
                </a:solidFill>
                <a:cs typeface="Times New Roman" pitchFamily="18" charset="0"/>
              </a:rPr>
              <a:t>Before</a:t>
            </a:r>
            <a:r>
              <a:rPr lang="it-IT" altLang="it-IT" b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it-IT" altLang="it-IT" b="1" dirty="0" err="1" smtClean="0">
                <a:solidFill>
                  <a:srgbClr val="FF0000"/>
                </a:solidFill>
                <a:cs typeface="Times New Roman" pitchFamily="18" charset="0"/>
              </a:rPr>
              <a:t>Calcination</a:t>
            </a:r>
            <a:endParaRPr lang="it-IT" altLang="it-IT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graphicFrame>
        <p:nvGraphicFramePr>
          <p:cNvPr id="9" name="Tabel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47929918"/>
              </p:ext>
            </p:extLst>
          </p:nvPr>
        </p:nvGraphicFramePr>
        <p:xfrm>
          <a:off x="238757" y="836712"/>
          <a:ext cx="8429686" cy="3643342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98241"/>
                <a:gridCol w="1337137"/>
                <a:gridCol w="2031436"/>
                <a:gridCol w="1919730"/>
                <a:gridCol w="2143142"/>
              </a:tblGrid>
              <a:tr h="91083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Sample</a:t>
                      </a:r>
                      <a:endParaRPr lang="it-IT" sz="1400" b="1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Crystals size</a:t>
                      </a:r>
                      <a:endParaRPr lang="it-IT"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(nm)</a:t>
                      </a:r>
                      <a:endParaRPr lang="it-IT" sz="1400" b="1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Support pore size</a:t>
                      </a:r>
                      <a:endParaRPr lang="it-IT"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it-IT" sz="1400" dirty="0" err="1">
                          <a:solidFill>
                            <a:schemeClr val="tx1"/>
                          </a:solidFill>
                        </a:rPr>
                        <a:t>nm</a:t>
                      </a:r>
                      <a:r>
                        <a:rPr lang="it-IT" sz="14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it-IT" sz="1400" b="1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err="1">
                          <a:solidFill>
                            <a:schemeClr val="tx1"/>
                          </a:solidFill>
                        </a:rPr>
                        <a:t>Zeolite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slurry concentration</a:t>
                      </a:r>
                      <a:endParaRPr lang="it-IT"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(wt</a:t>
                      </a: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.%)</a:t>
                      </a:r>
                      <a:endParaRPr lang="it-IT" sz="1400" b="1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solidFill>
                            <a:schemeClr val="tx1"/>
                          </a:solidFill>
                        </a:rPr>
                        <a:t>∏</a:t>
                      </a:r>
                      <a:r>
                        <a:rPr lang="it-IT" sz="1400" baseline="-25000" dirty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it-IT" sz="1200" baseline="-25000" dirty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it-IT" sz="1400" baseline="-25000" dirty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it-IT" sz="1400" dirty="0" err="1">
                          <a:solidFill>
                            <a:schemeClr val="tx1"/>
                          </a:solidFill>
                        </a:rPr>
                        <a:t>µmol</a:t>
                      </a:r>
                      <a:r>
                        <a:rPr lang="it-IT" sz="140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1400" dirty="0" smtClean="0">
                          <a:solidFill>
                            <a:schemeClr val="tx1"/>
                          </a:solidFill>
                        </a:rPr>
                        <a:t>m</a:t>
                      </a:r>
                      <a:r>
                        <a:rPr lang="it-IT" sz="1400" baseline="30000" dirty="0" smtClean="0">
                          <a:solidFill>
                            <a:schemeClr val="tx1"/>
                          </a:solidFill>
                        </a:rPr>
                        <a:t>-2 </a:t>
                      </a:r>
                      <a:r>
                        <a:rPr lang="it-IT" sz="1400" dirty="0" smtClean="0">
                          <a:solidFill>
                            <a:schemeClr val="tx1"/>
                          </a:solidFill>
                        </a:rPr>
                        <a:t>sec</a:t>
                      </a:r>
                      <a:r>
                        <a:rPr lang="it-IT" sz="1400" baseline="30000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r>
                        <a:rPr lang="it-IT" sz="1400" dirty="0" smtClean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it-IT" sz="1400" dirty="0">
                          <a:solidFill>
                            <a:schemeClr val="tx1"/>
                          </a:solidFill>
                        </a:rPr>
                        <a:t>Pa</a:t>
                      </a:r>
                      <a:r>
                        <a:rPr lang="it-IT" sz="1400" baseline="30000" dirty="0">
                          <a:solidFill>
                            <a:schemeClr val="tx1"/>
                          </a:solidFill>
                        </a:rPr>
                        <a:t>-1</a:t>
                      </a:r>
                      <a:r>
                        <a:rPr lang="it-IT" sz="14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it-IT" sz="1400" b="1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036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ZM1</a:t>
                      </a:r>
                      <a:endParaRPr lang="it-IT" sz="1400" b="1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 rowSpan="9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500</a:t>
                      </a:r>
                      <a:endParaRPr lang="it-IT" sz="1400" b="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 rowSpan="6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</a:rPr>
                        <a:t>70</a:t>
                      </a:r>
                      <a:endParaRPr lang="it-IT" sz="1400" b="1" dirty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>
                          <a:solidFill>
                            <a:srgbClr val="FF0000"/>
                          </a:solidFill>
                        </a:rPr>
                        <a:t>0.032</a:t>
                      </a:r>
                      <a:endParaRPr lang="it-IT" sz="1400" b="1" dirty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1" dirty="0" smtClean="0">
                          <a:solidFill>
                            <a:srgbClr val="FF0000"/>
                          </a:solidFill>
                        </a:rPr>
                        <a:t>Gas-Tight</a:t>
                      </a:r>
                      <a:endParaRPr lang="it-IT" sz="1400" b="1" dirty="0">
                        <a:solidFill>
                          <a:srgbClr val="FF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036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ZM2</a:t>
                      </a:r>
                      <a:endParaRPr lang="it-IT" sz="1400" b="1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036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ZM3</a:t>
                      </a:r>
                      <a:endParaRPr lang="it-IT" sz="1400" b="1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036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ZM4</a:t>
                      </a:r>
                      <a:endParaRPr lang="it-IT" sz="1400" b="1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</a:tr>
              <a:tr h="3036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ZM5</a:t>
                      </a:r>
                      <a:endParaRPr lang="it-IT" sz="1400" b="1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0.07</a:t>
                      </a:r>
                      <a:endParaRPr lang="it-IT" sz="1400" b="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1.9×10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</a:rPr>
                        <a:t>-3</a:t>
                      </a:r>
                      <a:endParaRPr lang="it-IT" sz="1400" b="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036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ZM6</a:t>
                      </a:r>
                      <a:endParaRPr lang="it-IT" sz="1400" b="1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0.1</a:t>
                      </a:r>
                      <a:endParaRPr lang="it-IT" sz="1400" b="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7.5×10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</a:rPr>
                        <a:t>-3</a:t>
                      </a:r>
                      <a:endParaRPr lang="it-IT" sz="1400" b="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036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ZM7</a:t>
                      </a:r>
                      <a:endParaRPr lang="it-IT" sz="1400" b="1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990000"/>
                          </a:solidFill>
                        </a:rPr>
                        <a:t>200</a:t>
                      </a:r>
                      <a:endParaRPr lang="it-IT" sz="1400" b="0" dirty="0">
                        <a:solidFill>
                          <a:srgbClr val="99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990000"/>
                          </a:solidFill>
                        </a:rPr>
                        <a:t>0.032</a:t>
                      </a:r>
                      <a:endParaRPr lang="it-IT" sz="1400" b="0" dirty="0">
                        <a:solidFill>
                          <a:srgbClr val="99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990000"/>
                          </a:solidFill>
                        </a:rPr>
                        <a:t>3.2×10</a:t>
                      </a:r>
                      <a:r>
                        <a:rPr lang="en-US" sz="1400" baseline="30000" dirty="0">
                          <a:solidFill>
                            <a:srgbClr val="990000"/>
                          </a:solidFill>
                        </a:rPr>
                        <a:t>-2</a:t>
                      </a:r>
                      <a:endParaRPr lang="it-IT" sz="1400" b="0" dirty="0">
                        <a:solidFill>
                          <a:srgbClr val="99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036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1"/>
                          </a:solidFill>
                        </a:rPr>
                        <a:t>ZM8</a:t>
                      </a:r>
                      <a:endParaRPr lang="it-IT" sz="1400" b="1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990000"/>
                          </a:solidFill>
                        </a:rPr>
                        <a:t>0.07</a:t>
                      </a:r>
                      <a:endParaRPr lang="it-IT" sz="1400" b="0" dirty="0">
                        <a:solidFill>
                          <a:srgbClr val="99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990000"/>
                          </a:solidFill>
                        </a:rPr>
                        <a:t>8.3×10</a:t>
                      </a:r>
                      <a:r>
                        <a:rPr lang="en-US" sz="1400" baseline="30000" dirty="0">
                          <a:solidFill>
                            <a:srgbClr val="990000"/>
                          </a:solidFill>
                        </a:rPr>
                        <a:t>-2</a:t>
                      </a:r>
                      <a:endParaRPr lang="it-IT" sz="1400" b="0" dirty="0">
                        <a:solidFill>
                          <a:srgbClr val="99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036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ZM9</a:t>
                      </a:r>
                      <a:endParaRPr lang="it-IT" sz="1400" b="1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990000"/>
                          </a:solidFill>
                        </a:rPr>
                        <a:t>0.1</a:t>
                      </a:r>
                      <a:endParaRPr lang="it-IT" sz="1400" b="0" dirty="0">
                        <a:solidFill>
                          <a:srgbClr val="99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990000"/>
                          </a:solidFill>
                        </a:rPr>
                        <a:t>5.4×10</a:t>
                      </a:r>
                      <a:r>
                        <a:rPr lang="en-US" sz="1400" baseline="30000" dirty="0">
                          <a:solidFill>
                            <a:srgbClr val="990000"/>
                          </a:solidFill>
                        </a:rPr>
                        <a:t>-1</a:t>
                      </a:r>
                      <a:endParaRPr lang="it-IT" sz="1400" b="0" dirty="0">
                        <a:solidFill>
                          <a:srgbClr val="990000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0" name="Rettangolo 9"/>
          <p:cNvSpPr/>
          <p:nvPr/>
        </p:nvSpPr>
        <p:spPr>
          <a:xfrm>
            <a:off x="330810" y="5877272"/>
            <a:ext cx="8358246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indent="-285750" algn="just" eaLnBrk="1" hangingPunct="1">
              <a:buFont typeface="Courier New" panose="02070309020205020404" pitchFamily="49" charset="0"/>
              <a:buChar char="o"/>
            </a:pPr>
            <a:r>
              <a:rPr lang="en-US" sz="1600" b="1" dirty="0" smtClean="0">
                <a:solidFill>
                  <a:srgbClr val="99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MFI membranes synthesized using larger support pore size (200 nm) were permeable indicating presence of defects</a:t>
            </a:r>
            <a:endParaRPr lang="it-IT" sz="1600" b="1" dirty="0">
              <a:solidFill>
                <a:srgbClr val="990000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51202" name="Rectangle 2"/>
          <p:cNvSpPr>
            <a:spLocks noChangeArrowheads="1"/>
          </p:cNvSpPr>
          <p:nvPr/>
        </p:nvSpPr>
        <p:spPr bwMode="auto">
          <a:xfrm>
            <a:off x="330810" y="4869160"/>
            <a:ext cx="835824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285750" marR="0" lvl="0" indent="-28575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Courier New" panose="02070309020205020404" pitchFamily="49" charset="0"/>
              <a:buChar char="o"/>
              <a:tabLst/>
            </a:pPr>
            <a:r>
              <a:rPr kumimoji="0" lang="en-US" sz="16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Secondary growth method coupled with the cross-flow seeding procedure, using support of 70 nm and zeolite slurry concentration of 0.032 wt.% is a potential route to synthetize MFI zeolite membranes almost defects free</a:t>
            </a:r>
            <a:endParaRPr kumimoji="0" lang="en-US" sz="16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2907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ttangolo arrotondato 20"/>
          <p:cNvSpPr/>
          <p:nvPr/>
        </p:nvSpPr>
        <p:spPr bwMode="auto">
          <a:xfrm>
            <a:off x="5467065" y="4033219"/>
            <a:ext cx="2674362" cy="763232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rgbClr val="FF3300"/>
              </a:solidFill>
              <a:effectLst/>
              <a:latin typeface="Arial" pitchFamily="34" charset="0"/>
            </a:endParaRPr>
          </a:p>
        </p:txBody>
      </p:sp>
      <p:sp>
        <p:nvSpPr>
          <p:cNvPr id="17" name="Rettangolo arrotondato 16"/>
          <p:cNvSpPr/>
          <p:nvPr/>
        </p:nvSpPr>
        <p:spPr bwMode="auto">
          <a:xfrm>
            <a:off x="5557555" y="2719288"/>
            <a:ext cx="2663811" cy="795475"/>
          </a:xfrm>
          <a:prstGeom prst="roundRect">
            <a:avLst/>
          </a:prstGeom>
          <a:blipFill>
            <a:blip r:embed="rId3"/>
            <a:tile tx="0" ty="0" sx="100000" sy="100000" flip="none" algn="tl"/>
          </a:blipFill>
          <a:ln w="381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rgbClr val="FF3300"/>
              </a:solidFill>
              <a:effectLst/>
              <a:latin typeface="Arial" pitchFamily="34" charset="0"/>
            </a:endParaRPr>
          </a:p>
        </p:txBody>
      </p:sp>
      <p:sp>
        <p:nvSpPr>
          <p:cNvPr id="15367" name="Text Box 1375"/>
          <p:cNvSpPr txBox="1">
            <a:spLocks noChangeArrowheads="1"/>
          </p:cNvSpPr>
          <p:nvPr/>
        </p:nvSpPr>
        <p:spPr bwMode="auto">
          <a:xfrm>
            <a:off x="4813848" y="1318193"/>
            <a:ext cx="4187825" cy="803969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  <a:ln w="57150" cmpd="thickThin">
            <a:solidFill>
              <a:srgbClr val="333399"/>
            </a:solidFill>
            <a:miter lim="800000"/>
            <a:headEnd/>
            <a:tailEnd/>
          </a:ln>
        </p:spPr>
        <p:txBody>
          <a:bodyPr lIns="84992" tIns="42497" rIns="84992" bIns="42497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ts val="2769"/>
              </a:lnSpc>
              <a:defRPr/>
            </a:pPr>
            <a:r>
              <a:rPr lang="en-GB" altLang="it-IT" sz="1846" dirty="0" smtClean="0">
                <a:latin typeface="Comic Sans MS" panose="030F0702030302020204" pitchFamily="66" charset="0"/>
              </a:rPr>
              <a:t>The solution infiltration is less pronounced for 70 nm supports [1] </a:t>
            </a:r>
            <a:endParaRPr lang="en-GB" altLang="it-IT" sz="923" dirty="0" smtClean="0">
              <a:latin typeface="Comic Sans MS" panose="030F0702030302020204" pitchFamily="66" charset="0"/>
            </a:endParaRPr>
          </a:p>
        </p:txBody>
      </p:sp>
      <p:pic>
        <p:nvPicPr>
          <p:cNvPr id="11" name="Picture 3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443022" y="59159"/>
            <a:ext cx="1697308" cy="345505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</p:pic>
      <p:pic>
        <p:nvPicPr>
          <p:cNvPr id="54274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0002" y="1134396"/>
            <a:ext cx="4320480" cy="385790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ettangolo 14"/>
          <p:cNvSpPr/>
          <p:nvPr/>
        </p:nvSpPr>
        <p:spPr>
          <a:xfrm>
            <a:off x="5827642" y="2733129"/>
            <a:ext cx="2345514" cy="660437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txBody>
          <a:bodyPr wrap="none">
            <a:spAutoFit/>
          </a:bodyPr>
          <a:lstStyle/>
          <a:p>
            <a:pPr algn="ctr"/>
            <a:r>
              <a:rPr lang="en-US" sz="1846" dirty="0">
                <a:solidFill>
                  <a:schemeClr val="tx1"/>
                </a:solidFill>
                <a:latin typeface="Comic Sans MS" panose="030F0702030302020204" pitchFamily="66" charset="0"/>
              </a:rPr>
              <a:t>More </a:t>
            </a:r>
            <a:r>
              <a:rPr lang="en-GB" sz="1846" dirty="0">
                <a:solidFill>
                  <a:schemeClr val="tx1"/>
                </a:solidFill>
                <a:latin typeface="Comic Sans MS" panose="030F0702030302020204" pitchFamily="66" charset="0"/>
              </a:rPr>
              <a:t>homogeneous </a:t>
            </a:r>
          </a:p>
          <a:p>
            <a:pPr algn="ctr"/>
            <a:r>
              <a:rPr lang="en-GB" sz="1846" dirty="0" err="1">
                <a:solidFill>
                  <a:schemeClr val="tx1"/>
                </a:solidFill>
                <a:latin typeface="Comic Sans MS" panose="030F0702030302020204" pitchFamily="66" charset="0"/>
              </a:rPr>
              <a:t>zeolite</a:t>
            </a:r>
            <a:r>
              <a:rPr lang="en-GB" sz="1846" dirty="0">
                <a:solidFill>
                  <a:schemeClr val="tx1"/>
                </a:solidFill>
                <a:latin typeface="Comic Sans MS" panose="030F0702030302020204" pitchFamily="66" charset="0"/>
              </a:rPr>
              <a:t> layer</a:t>
            </a:r>
            <a:endParaRPr lang="it-IT" sz="1846" dirty="0">
              <a:solidFill>
                <a:schemeClr val="tx1"/>
              </a:solidFill>
              <a:latin typeface="Comic Sans MS" panose="030F0702030302020204" pitchFamily="66" charset="0"/>
            </a:endParaRPr>
          </a:p>
        </p:txBody>
      </p:sp>
      <p:sp>
        <p:nvSpPr>
          <p:cNvPr id="19" name="Rettangolo arrotondato 18"/>
          <p:cNvSpPr/>
          <p:nvPr/>
        </p:nvSpPr>
        <p:spPr bwMode="auto">
          <a:xfrm>
            <a:off x="5661075" y="4077684"/>
            <a:ext cx="2641198" cy="783193"/>
          </a:xfrm>
          <a:prstGeom prst="roundRect">
            <a:avLst/>
          </a:prstGeom>
        </p:spPr>
        <p:txBody>
          <a:bodyPr wrap="none">
            <a:spAutoFit/>
          </a:bodyPr>
          <a:lstStyle/>
          <a:p>
            <a:pPr marL="0" marR="0" indent="0" algn="ctr" defTabSz="914400" latinLnBrk="0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it-IT" sz="2000" dirty="0" err="1" smtClean="0">
                <a:solidFill>
                  <a:schemeClr val="tx1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Better</a:t>
            </a:r>
            <a:r>
              <a:rPr lang="it-IT" sz="2000" dirty="0" smtClean="0">
                <a:solidFill>
                  <a:schemeClr val="tx1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  <a:r>
              <a:rPr lang="it-IT" sz="2000" dirty="0" err="1" smtClean="0">
                <a:solidFill>
                  <a:schemeClr val="tx1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permeation</a:t>
            </a:r>
            <a:r>
              <a:rPr lang="it-IT" sz="2000" dirty="0" smtClean="0">
                <a:solidFill>
                  <a:schemeClr val="tx1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indent="0" algn="ctr" defTabSz="914400" latinLnBrk="0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lang="it-IT" sz="2000" dirty="0" err="1" smtClean="0">
                <a:solidFill>
                  <a:schemeClr val="tx1"/>
                </a:solidFill>
                <a:latin typeface="Comic Sans MS" pitchFamily="66" charset="0"/>
                <a:ea typeface="Calibri" pitchFamily="34" charset="0"/>
                <a:cs typeface="Times New Roman" pitchFamily="18" charset="0"/>
              </a:rPr>
              <a:t>properties</a:t>
            </a:r>
            <a:endParaRPr lang="it-IT" sz="2000" dirty="0" smtClean="0">
              <a:solidFill>
                <a:schemeClr val="tx1"/>
              </a:solidFill>
              <a:latin typeface="Comic Sans MS" pitchFamily="66" charset="0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20" name="Freccia in giù 19"/>
          <p:cNvSpPr/>
          <p:nvPr/>
        </p:nvSpPr>
        <p:spPr bwMode="auto">
          <a:xfrm>
            <a:off x="6808725" y="3517387"/>
            <a:ext cx="243053" cy="505611"/>
          </a:xfrm>
          <a:prstGeom prst="downArrow">
            <a:avLst/>
          </a:prstGeom>
          <a:solidFill>
            <a:schemeClr val="bg1"/>
          </a:solidFill>
          <a:ln w="25400" cap="flat" cmpd="sng" algn="ctr">
            <a:solidFill>
              <a:srgbClr val="4382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rgbClr val="FF3300"/>
              </a:solidFill>
              <a:effectLst/>
              <a:latin typeface="Arial" pitchFamily="34" charset="0"/>
            </a:endParaRPr>
          </a:p>
        </p:txBody>
      </p:sp>
      <p:sp>
        <p:nvSpPr>
          <p:cNvPr id="16" name="Freccia in giù 15"/>
          <p:cNvSpPr/>
          <p:nvPr/>
        </p:nvSpPr>
        <p:spPr bwMode="auto">
          <a:xfrm>
            <a:off x="6808726" y="2167923"/>
            <a:ext cx="243053" cy="516505"/>
          </a:xfrm>
          <a:prstGeom prst="downArrow">
            <a:avLst/>
          </a:prstGeom>
          <a:solidFill>
            <a:schemeClr val="bg1"/>
          </a:solidFill>
          <a:ln w="25400" cap="flat" cmpd="sng" algn="ctr">
            <a:solidFill>
              <a:srgbClr val="4382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it-IT" sz="2400" b="0" i="0" u="none" strike="noStrike" cap="none" normalizeH="0" baseline="0" smtClean="0">
              <a:ln>
                <a:noFill/>
              </a:ln>
              <a:solidFill>
                <a:srgbClr val="FF3300"/>
              </a:solidFill>
              <a:effectLst/>
              <a:latin typeface="Arial" pitchFamily="34" charset="0"/>
            </a:endParaRPr>
          </a:p>
        </p:txBody>
      </p:sp>
      <p:sp>
        <p:nvSpPr>
          <p:cNvPr id="18" name="Text Box 1370"/>
          <p:cNvSpPr txBox="1">
            <a:spLocks noChangeArrowheads="1"/>
          </p:cNvSpPr>
          <p:nvPr/>
        </p:nvSpPr>
        <p:spPr bwMode="auto">
          <a:xfrm>
            <a:off x="120002" y="5419682"/>
            <a:ext cx="8640960" cy="752673"/>
          </a:xfrm>
          <a:prstGeom prst="rect">
            <a:avLst/>
          </a:prstGeom>
          <a:noFill/>
          <a:ln w="9525">
            <a:solidFill>
              <a:srgbClr val="99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84992" tIns="42497" rIns="84992" bIns="42497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ts val="2585"/>
              </a:lnSpc>
              <a:spcBef>
                <a:spcPct val="50000"/>
              </a:spcBef>
              <a:defRPr/>
            </a:pPr>
            <a:r>
              <a:rPr lang="en-US" altLang="it-IT" sz="1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Low concentration of zeolite water slurry permits to obtain sufficient uniform layer avoiding the formation of crystal clusters on the support surface [2] </a:t>
            </a:r>
          </a:p>
        </p:txBody>
      </p:sp>
      <p:sp>
        <p:nvSpPr>
          <p:cNvPr id="2" name="CasellaDiTesto 1"/>
          <p:cNvSpPr txBox="1"/>
          <p:nvPr/>
        </p:nvSpPr>
        <p:spPr>
          <a:xfrm>
            <a:off x="0" y="6314240"/>
            <a:ext cx="8781763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 smtClean="0">
                <a:solidFill>
                  <a:srgbClr val="002060"/>
                </a:solidFill>
              </a:rPr>
              <a:t>[1] </a:t>
            </a:r>
            <a:r>
              <a:rPr lang="en-US" sz="1000" dirty="0">
                <a:solidFill>
                  <a:srgbClr val="002060"/>
                </a:solidFill>
              </a:rPr>
              <a:t>J.D.F. Ramsay et al., FOAA6, 24-28 May 1998, Elsevier</a:t>
            </a:r>
            <a:r>
              <a:rPr lang="en-US" sz="1000" dirty="0" smtClean="0">
                <a:solidFill>
                  <a:srgbClr val="002060"/>
                </a:solidFill>
              </a:rPr>
              <a:t>.</a:t>
            </a:r>
          </a:p>
          <a:p>
            <a:r>
              <a:rPr lang="en-US" sz="1000" dirty="0" smtClean="0">
                <a:solidFill>
                  <a:srgbClr val="002060"/>
                </a:solidFill>
              </a:rPr>
              <a:t>[2] A</a:t>
            </a:r>
            <a:r>
              <a:rPr lang="en-US" sz="1000" dirty="0">
                <a:solidFill>
                  <a:srgbClr val="002060"/>
                </a:solidFill>
              </a:rPr>
              <a:t>. Huang, Y. S. Lin, W. Yang, Synthesis and properties of A-type zeolite membranes by secondary growth method with vacuum seeding, J. </a:t>
            </a:r>
            <a:r>
              <a:rPr lang="en-US" sz="1000" dirty="0" err="1">
                <a:solidFill>
                  <a:srgbClr val="002060"/>
                </a:solidFill>
              </a:rPr>
              <a:t>Membr</a:t>
            </a:r>
            <a:r>
              <a:rPr lang="en-US" sz="1000" dirty="0">
                <a:solidFill>
                  <a:srgbClr val="002060"/>
                </a:solidFill>
              </a:rPr>
              <a:t>. </a:t>
            </a:r>
            <a:r>
              <a:rPr lang="it-IT" sz="1000" dirty="0">
                <a:solidFill>
                  <a:srgbClr val="002060"/>
                </a:solidFill>
              </a:rPr>
              <a:t>Sci. 245 (2004) 41-51</a:t>
            </a:r>
            <a:r>
              <a:rPr lang="it-IT" sz="1000" dirty="0" smtClean="0">
                <a:solidFill>
                  <a:srgbClr val="002060"/>
                </a:solidFill>
              </a:rPr>
              <a:t>.</a:t>
            </a:r>
            <a:endParaRPr lang="it-IT" sz="1000" dirty="0">
              <a:solidFill>
                <a:srgbClr val="002060"/>
              </a:solidFill>
            </a:endParaRPr>
          </a:p>
        </p:txBody>
      </p:sp>
      <p:sp>
        <p:nvSpPr>
          <p:cNvPr id="15364" name="Text Box 1370"/>
          <p:cNvSpPr txBox="1">
            <a:spLocks noChangeArrowheads="1"/>
          </p:cNvSpPr>
          <p:nvPr/>
        </p:nvSpPr>
        <p:spPr bwMode="auto">
          <a:xfrm>
            <a:off x="-44223" y="14778"/>
            <a:ext cx="7784575" cy="8757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84992" tIns="42497" rIns="84992" bIns="42497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just" eaLnBrk="1" hangingPunct="1">
              <a:lnSpc>
                <a:spcPts val="2585"/>
              </a:lnSpc>
              <a:spcBef>
                <a:spcPct val="50000"/>
              </a:spcBef>
              <a:defRPr/>
            </a:pPr>
            <a:r>
              <a:rPr lang="en-US" altLang="it-IT" sz="1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EDX analyses showed the presence of siliceous species in the support pores </a:t>
            </a:r>
          </a:p>
          <a:p>
            <a:pPr algn="just" eaLnBrk="1" hangingPunct="1">
              <a:lnSpc>
                <a:spcPts val="2585"/>
              </a:lnSpc>
              <a:spcBef>
                <a:spcPct val="50000"/>
              </a:spcBef>
              <a:defRPr/>
            </a:pPr>
            <a:r>
              <a:rPr lang="en-US" altLang="it-IT" sz="1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due to the synthesis solution infiltration during the hydrothermal treatment</a:t>
            </a:r>
          </a:p>
        </p:txBody>
      </p:sp>
    </p:spTree>
    <p:extLst>
      <p:ext uri="{BB962C8B-B14F-4D97-AF65-F5344CB8AC3E}">
        <p14:creationId xmlns:p14="http://schemas.microsoft.com/office/powerpoint/2010/main" val="18271116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59159"/>
            <a:ext cx="2051050" cy="417513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</p:pic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483768" y="116632"/>
            <a:ext cx="42862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altLang="it-IT" b="1" dirty="0" smtClean="0">
                <a:solidFill>
                  <a:srgbClr val="FF0000"/>
                </a:solidFill>
                <a:cs typeface="Times New Roman" pitchFamily="18" charset="0"/>
              </a:rPr>
              <a:t>Gas </a:t>
            </a:r>
            <a:r>
              <a:rPr lang="it-IT" altLang="it-IT" b="1" dirty="0" err="1" smtClean="0">
                <a:solidFill>
                  <a:srgbClr val="FF0000"/>
                </a:solidFill>
                <a:cs typeface="Times New Roman" pitchFamily="18" charset="0"/>
              </a:rPr>
              <a:t>Tests</a:t>
            </a:r>
            <a:r>
              <a:rPr lang="it-IT" altLang="it-IT" b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it-IT" altLang="it-IT" b="1" dirty="0" err="1" smtClean="0">
                <a:solidFill>
                  <a:srgbClr val="FF0000"/>
                </a:solidFill>
                <a:cs typeface="Times New Roman" pitchFamily="18" charset="0"/>
              </a:rPr>
              <a:t>After</a:t>
            </a:r>
            <a:r>
              <a:rPr lang="it-IT" altLang="it-IT" b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it-IT" altLang="it-IT" b="1" dirty="0" err="1" smtClean="0">
                <a:solidFill>
                  <a:srgbClr val="FF0000"/>
                </a:solidFill>
                <a:cs typeface="Times New Roman" pitchFamily="18" charset="0"/>
              </a:rPr>
              <a:t>Calcination</a:t>
            </a:r>
            <a:endParaRPr lang="it-IT" altLang="it-IT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graphicFrame>
        <p:nvGraphicFramePr>
          <p:cNvPr id="5" name="Tabella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6968504"/>
              </p:ext>
            </p:extLst>
          </p:nvPr>
        </p:nvGraphicFramePr>
        <p:xfrm>
          <a:off x="218651" y="832810"/>
          <a:ext cx="8572560" cy="271464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28695"/>
                <a:gridCol w="1000132"/>
                <a:gridCol w="1285884"/>
                <a:gridCol w="2143140"/>
                <a:gridCol w="2143140"/>
                <a:gridCol w="1071569"/>
              </a:tblGrid>
              <a:tr h="1163419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</a:rPr>
                        <a:t>Sample</a:t>
                      </a:r>
                      <a:endParaRPr lang="it-IT" sz="1400" b="1" kern="12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</a:rPr>
                        <a:t>C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</a:rPr>
                        <a:t>rystals size</a:t>
                      </a:r>
                      <a:endParaRPr lang="it-IT" sz="1400" kern="1200" dirty="0">
                        <a:solidFill>
                          <a:schemeClr val="tx1"/>
                        </a:solidFill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</a:rPr>
                        <a:t>(nm)</a:t>
                      </a:r>
                      <a:endParaRPr lang="it-IT" sz="1400" b="1" kern="12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>
                          <a:solidFill>
                            <a:schemeClr val="tx1"/>
                          </a:solidFill>
                        </a:rPr>
                        <a:t>Calcinati</a:t>
                      </a:r>
                      <a:r>
                        <a:rPr lang="it-IT" sz="1400" kern="1200" dirty="0">
                          <a:solidFill>
                            <a:schemeClr val="tx1"/>
                          </a:solidFill>
                        </a:rPr>
                        <a:t>on program</a:t>
                      </a: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kern="1200" dirty="0">
                          <a:solidFill>
                            <a:schemeClr val="tx1"/>
                          </a:solidFill>
                        </a:rPr>
                        <a:t>(°C)</a:t>
                      </a:r>
                      <a:endParaRPr lang="it-IT" sz="1400" b="1" kern="12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 smtClean="0">
                          <a:solidFill>
                            <a:schemeClr val="tx1"/>
                          </a:solidFill>
                        </a:rPr>
                        <a:t>∏</a:t>
                      </a:r>
                      <a:r>
                        <a:rPr lang="it-IT" sz="1400" baseline="-25000" dirty="0" smtClean="0">
                          <a:solidFill>
                            <a:schemeClr val="tx1"/>
                          </a:solidFill>
                        </a:rPr>
                        <a:t>N</a:t>
                      </a:r>
                      <a:r>
                        <a:rPr lang="it-IT" sz="1200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it-IT" sz="1400" baseline="-250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kern="12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it-IT" sz="1400" kern="1200" dirty="0" err="1" smtClean="0">
                          <a:solidFill>
                            <a:schemeClr val="tx1"/>
                          </a:solidFill>
                        </a:rPr>
                        <a:t>µmol</a:t>
                      </a:r>
                      <a:r>
                        <a:rPr lang="it-IT" sz="1400" kern="1200" dirty="0" smtClean="0">
                          <a:solidFill>
                            <a:schemeClr val="tx1"/>
                          </a:solidFill>
                        </a:rPr>
                        <a:t> m</a:t>
                      </a:r>
                      <a:r>
                        <a:rPr lang="it-IT" sz="1400" kern="1200" baseline="30000" dirty="0" smtClean="0">
                          <a:solidFill>
                            <a:schemeClr val="tx1"/>
                          </a:solidFill>
                        </a:rPr>
                        <a:t>-2 </a:t>
                      </a:r>
                      <a:r>
                        <a:rPr lang="it-IT" sz="1400" kern="1200" dirty="0" smtClean="0">
                          <a:solidFill>
                            <a:schemeClr val="tx1"/>
                          </a:solidFill>
                        </a:rPr>
                        <a:t>sec</a:t>
                      </a:r>
                      <a:r>
                        <a:rPr lang="it-IT" sz="1400" kern="1200" baseline="30000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r>
                        <a:rPr lang="it-IT" sz="1400" kern="1200" dirty="0" smtClean="0">
                          <a:solidFill>
                            <a:schemeClr val="tx1"/>
                          </a:solidFill>
                        </a:rPr>
                        <a:t> Pa</a:t>
                      </a:r>
                      <a:r>
                        <a:rPr lang="it-IT" sz="1400" kern="1200" baseline="30000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r>
                        <a:rPr lang="it-IT" sz="1400" kern="12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it-IT" sz="1400" b="1" kern="12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 smtClean="0">
                          <a:solidFill>
                            <a:schemeClr val="tx1"/>
                          </a:solidFill>
                        </a:rPr>
                        <a:t>∏</a:t>
                      </a:r>
                      <a:r>
                        <a:rPr lang="it-IT" sz="1400" baseline="-25000" dirty="0" smtClean="0">
                          <a:solidFill>
                            <a:schemeClr val="tx1"/>
                          </a:solidFill>
                        </a:rPr>
                        <a:t>CO</a:t>
                      </a:r>
                      <a:r>
                        <a:rPr lang="it-IT" sz="1200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it-IT" sz="1400" baseline="-250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kern="1200" dirty="0" smtClean="0">
                          <a:solidFill>
                            <a:schemeClr val="tx1"/>
                          </a:solidFill>
                        </a:rPr>
                        <a:t>(</a:t>
                      </a:r>
                      <a:r>
                        <a:rPr lang="it-IT" sz="1400" kern="1200" dirty="0" err="1" smtClean="0">
                          <a:solidFill>
                            <a:schemeClr val="tx1"/>
                          </a:solidFill>
                        </a:rPr>
                        <a:t>µmol</a:t>
                      </a:r>
                      <a:r>
                        <a:rPr lang="it-IT" sz="1400" kern="1200" dirty="0" smtClean="0">
                          <a:solidFill>
                            <a:schemeClr val="tx1"/>
                          </a:solidFill>
                        </a:rPr>
                        <a:t> m</a:t>
                      </a:r>
                      <a:r>
                        <a:rPr lang="it-IT" sz="1400" kern="1200" baseline="30000" dirty="0" smtClean="0">
                          <a:solidFill>
                            <a:schemeClr val="tx1"/>
                          </a:solidFill>
                        </a:rPr>
                        <a:t>-2 </a:t>
                      </a:r>
                      <a:r>
                        <a:rPr lang="it-IT" sz="1400" kern="1200" dirty="0" smtClean="0">
                          <a:solidFill>
                            <a:schemeClr val="tx1"/>
                          </a:solidFill>
                        </a:rPr>
                        <a:t>sec</a:t>
                      </a:r>
                      <a:r>
                        <a:rPr lang="it-IT" sz="1400" kern="1200" baseline="30000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r>
                        <a:rPr lang="it-IT" sz="1400" kern="1200" dirty="0" smtClean="0">
                          <a:solidFill>
                            <a:schemeClr val="tx1"/>
                          </a:solidFill>
                        </a:rPr>
                        <a:t> Pa</a:t>
                      </a:r>
                      <a:r>
                        <a:rPr lang="it-IT" sz="1400" kern="1200" baseline="30000" dirty="0" smtClean="0">
                          <a:solidFill>
                            <a:schemeClr val="tx1"/>
                          </a:solidFill>
                        </a:rPr>
                        <a:t>-1</a:t>
                      </a:r>
                      <a:r>
                        <a:rPr lang="it-IT" sz="1400" kern="1200" dirty="0" smtClean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it-IT" sz="1400" b="1" kern="12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 err="1" smtClean="0">
                          <a:solidFill>
                            <a:schemeClr val="tx1"/>
                          </a:solidFill>
                        </a:rPr>
                        <a:t>iSF</a:t>
                      </a:r>
                      <a:endParaRPr lang="en-US" sz="1400" kern="1200" dirty="0" smtClean="0">
                        <a:solidFill>
                          <a:schemeClr val="tx1"/>
                        </a:solidFill>
                      </a:endParaRPr>
                    </a:p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</a:rPr>
                        <a:t>CO</a:t>
                      </a:r>
                      <a:r>
                        <a:rPr lang="en-US" sz="1400" kern="1200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r>
                        <a:rPr lang="en-US" sz="1400" kern="1200" dirty="0" smtClean="0">
                          <a:solidFill>
                            <a:schemeClr val="tx1"/>
                          </a:solidFill>
                        </a:rPr>
                        <a:t>/N</a:t>
                      </a:r>
                      <a:r>
                        <a:rPr lang="en-US" sz="1400" kern="1200" baseline="-25000" dirty="0" smtClean="0">
                          <a:solidFill>
                            <a:schemeClr val="tx1"/>
                          </a:solidFill>
                        </a:rPr>
                        <a:t>2</a:t>
                      </a:r>
                      <a:endParaRPr lang="it-IT" sz="1400" b="1" kern="1200" baseline="-250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8780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kern="1200" dirty="0">
                          <a:solidFill>
                            <a:schemeClr val="tx1"/>
                          </a:solidFill>
                        </a:rPr>
                        <a:t>ZM1</a:t>
                      </a:r>
                      <a:endParaRPr lang="it-IT" sz="1400" b="1" kern="12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kern="1200" dirty="0">
                          <a:solidFill>
                            <a:schemeClr val="tx1"/>
                          </a:solidFill>
                        </a:rPr>
                        <a:t>500</a:t>
                      </a:r>
                      <a:endParaRPr lang="it-IT" sz="1400" b="0" kern="12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 rowSpan="4"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kern="1200" dirty="0" smtClean="0">
                          <a:solidFill>
                            <a:srgbClr val="006600"/>
                          </a:solidFill>
                          <a:latin typeface="Arial" charset="0"/>
                          <a:ea typeface="+mn-ea"/>
                          <a:cs typeface="+mn-cs"/>
                        </a:rPr>
                        <a:t>480</a:t>
                      </a:r>
                      <a:endParaRPr lang="it-IT" sz="1600" b="1" kern="1200" dirty="0">
                        <a:solidFill>
                          <a:srgbClr val="006600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kern="1200" dirty="0" smtClean="0">
                          <a:solidFill>
                            <a:srgbClr val="006600"/>
                          </a:solidFill>
                          <a:latin typeface="Arial" charset="0"/>
                          <a:ea typeface="+mn-ea"/>
                          <a:cs typeface="+mn-cs"/>
                        </a:rPr>
                        <a:t>1.7</a:t>
                      </a:r>
                      <a:endParaRPr lang="it-IT" sz="1600" b="1" kern="1200" dirty="0">
                        <a:solidFill>
                          <a:srgbClr val="006600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kern="1200" dirty="0">
                          <a:solidFill>
                            <a:srgbClr val="006600"/>
                          </a:solidFill>
                          <a:latin typeface="Arial" charset="0"/>
                          <a:ea typeface="+mn-ea"/>
                          <a:cs typeface="+mn-cs"/>
                        </a:rPr>
                        <a:t>3.8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kern="1200" dirty="0" smtClean="0">
                          <a:solidFill>
                            <a:srgbClr val="006600"/>
                          </a:solidFill>
                          <a:latin typeface="Arial" charset="0"/>
                          <a:ea typeface="+mn-ea"/>
                          <a:cs typeface="+mn-cs"/>
                        </a:rPr>
                        <a:t>2.2</a:t>
                      </a:r>
                      <a:endParaRPr lang="it-IT" sz="1600" b="1" kern="1200" dirty="0">
                        <a:solidFill>
                          <a:srgbClr val="006600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38780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kern="1200" dirty="0">
                          <a:solidFill>
                            <a:schemeClr val="tx1"/>
                          </a:solidFill>
                        </a:rPr>
                        <a:t>ZM2</a:t>
                      </a:r>
                      <a:endParaRPr lang="it-IT" sz="1400" b="1" kern="12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kern="1200" dirty="0" smtClean="0">
                          <a:solidFill>
                            <a:srgbClr val="006600"/>
                          </a:solidFill>
                          <a:latin typeface="Arial" charset="0"/>
                          <a:ea typeface="+mn-ea"/>
                          <a:cs typeface="+mn-cs"/>
                        </a:rPr>
                        <a:t>1.7</a:t>
                      </a:r>
                      <a:endParaRPr lang="it-IT" sz="1600" b="1" kern="1200" dirty="0">
                        <a:solidFill>
                          <a:srgbClr val="006600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kern="1200" dirty="0">
                          <a:solidFill>
                            <a:srgbClr val="006600"/>
                          </a:solidFill>
                          <a:latin typeface="Arial" charset="0"/>
                          <a:ea typeface="+mn-ea"/>
                          <a:cs typeface="+mn-cs"/>
                        </a:rPr>
                        <a:t>3.9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600" b="1" kern="1200" dirty="0" smtClean="0">
                          <a:solidFill>
                            <a:srgbClr val="006600"/>
                          </a:solidFill>
                          <a:latin typeface="Arial" charset="0"/>
                          <a:ea typeface="+mn-ea"/>
                          <a:cs typeface="+mn-cs"/>
                        </a:rPr>
                        <a:t>2.3</a:t>
                      </a:r>
                      <a:endParaRPr lang="it-IT" sz="1600" b="1" kern="1200" dirty="0">
                        <a:solidFill>
                          <a:srgbClr val="006600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38780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kern="1200" dirty="0">
                          <a:solidFill>
                            <a:schemeClr val="tx1"/>
                          </a:solidFill>
                        </a:rPr>
                        <a:t>ZM3</a:t>
                      </a:r>
                      <a:endParaRPr lang="it-IT" sz="1400" b="1" kern="12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pPr marL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endParaRPr lang="it-IT" sz="1600" b="1" kern="1200" dirty="0">
                        <a:solidFill>
                          <a:srgbClr val="002060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it-IT" sz="1600" b="1" kern="1200" dirty="0" smtClean="0">
                          <a:solidFill>
                            <a:srgbClr val="002060"/>
                          </a:solidFill>
                          <a:latin typeface="Arial" charset="0"/>
                          <a:ea typeface="+mn-ea"/>
                          <a:cs typeface="+mn-cs"/>
                        </a:rPr>
                        <a:t>1.2</a:t>
                      </a:r>
                      <a:endParaRPr lang="it-IT" sz="1600" b="1" kern="1200" dirty="0">
                        <a:solidFill>
                          <a:srgbClr val="002060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it-IT" sz="1600" b="1" kern="1200" dirty="0">
                          <a:solidFill>
                            <a:srgbClr val="002060"/>
                          </a:solidFill>
                          <a:latin typeface="Arial" charset="0"/>
                          <a:ea typeface="+mn-ea"/>
                          <a:cs typeface="+mn-cs"/>
                        </a:rPr>
                        <a:t>3.1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it-IT" sz="1600" b="1" kern="1200" dirty="0" smtClean="0">
                          <a:solidFill>
                            <a:srgbClr val="002060"/>
                          </a:solidFill>
                          <a:latin typeface="Arial" charset="0"/>
                          <a:ea typeface="+mn-ea"/>
                          <a:cs typeface="+mn-cs"/>
                        </a:rPr>
                        <a:t>2.6</a:t>
                      </a:r>
                      <a:endParaRPr lang="it-IT" sz="1600" b="1" kern="1200" dirty="0">
                        <a:solidFill>
                          <a:srgbClr val="002060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  <a:tr h="387806"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kern="1200" dirty="0">
                          <a:solidFill>
                            <a:schemeClr val="tx1"/>
                          </a:solidFill>
                        </a:rPr>
                        <a:t>ZM4</a:t>
                      </a:r>
                      <a:endParaRPr lang="it-IT" sz="1400" b="1" kern="1200" dirty="0">
                        <a:solidFill>
                          <a:schemeClr val="tx1"/>
                        </a:solidFill>
                        <a:latin typeface="Verdana" pitchFamily="34" charset="0"/>
                        <a:ea typeface="Verdana" pitchFamily="34" charset="0"/>
                        <a:cs typeface="Verdana" pitchFamily="34" charset="0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it-IT" sz="1600" b="1" kern="1200" dirty="0" smtClean="0">
                          <a:solidFill>
                            <a:srgbClr val="002060"/>
                          </a:solidFill>
                          <a:latin typeface="Arial" charset="0"/>
                          <a:ea typeface="+mn-ea"/>
                          <a:cs typeface="+mn-cs"/>
                        </a:rPr>
                        <a:t>1.3</a:t>
                      </a:r>
                      <a:endParaRPr lang="it-IT" sz="1600" b="1" kern="1200" dirty="0">
                        <a:solidFill>
                          <a:srgbClr val="002060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it-IT" sz="1600" b="1" kern="1200" dirty="0">
                          <a:solidFill>
                            <a:srgbClr val="002060"/>
                          </a:solidFill>
                          <a:latin typeface="Arial" charset="0"/>
                          <a:ea typeface="+mn-ea"/>
                          <a:cs typeface="+mn-cs"/>
                        </a:rPr>
                        <a:t>3.2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algn="ctr" defTabSz="914400" rtl="0" eaLnBrk="0" fontAlgn="base" latinLnBrk="0" hangingPunct="0">
                        <a:lnSpc>
                          <a:spcPct val="115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</a:pPr>
                      <a:r>
                        <a:rPr lang="it-IT" sz="1600" b="1" kern="1200" dirty="0" smtClean="0">
                          <a:solidFill>
                            <a:srgbClr val="002060"/>
                          </a:solidFill>
                          <a:latin typeface="Arial" charset="0"/>
                          <a:ea typeface="+mn-ea"/>
                          <a:cs typeface="+mn-cs"/>
                        </a:rPr>
                        <a:t>2.5</a:t>
                      </a:r>
                      <a:endParaRPr lang="it-IT" sz="1600" b="1" kern="1200" dirty="0">
                        <a:solidFill>
                          <a:srgbClr val="002060"/>
                        </a:solidFill>
                        <a:latin typeface="Arial" charset="0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7" name="Rettangolo 6"/>
          <p:cNvSpPr/>
          <p:nvPr/>
        </p:nvSpPr>
        <p:spPr>
          <a:xfrm>
            <a:off x="2483768" y="4295070"/>
            <a:ext cx="404232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 smtClean="0">
                <a:solidFill>
                  <a:srgbClr val="00B050"/>
                </a:solidFill>
              </a:rPr>
              <a:t>THESE MEMBRANES</a:t>
            </a:r>
          </a:p>
        </p:txBody>
      </p:sp>
      <p:cxnSp>
        <p:nvCxnSpPr>
          <p:cNvPr id="8" name="Connettore 2 7"/>
          <p:cNvCxnSpPr>
            <a:stCxn id="7" idx="2"/>
          </p:cNvCxnSpPr>
          <p:nvPr/>
        </p:nvCxnSpPr>
        <p:spPr bwMode="auto">
          <a:xfrm flipH="1">
            <a:off x="2555777" y="4756735"/>
            <a:ext cx="1949154" cy="1503578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cxnSp>
        <p:nvCxnSpPr>
          <p:cNvPr id="9" name="Connettore 2 8"/>
          <p:cNvCxnSpPr>
            <a:stCxn id="7" idx="2"/>
          </p:cNvCxnSpPr>
          <p:nvPr/>
        </p:nvCxnSpPr>
        <p:spPr bwMode="auto">
          <a:xfrm>
            <a:off x="4504931" y="4756735"/>
            <a:ext cx="1867269" cy="1359562"/>
          </a:xfrm>
          <a:prstGeom prst="straightConnector1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/>
          </a:ln>
          <a:effectLst/>
        </p:spPr>
      </p:cxnSp>
      <p:pic>
        <p:nvPicPr>
          <p:cNvPr id="10" name="Immagine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4062" y="5203149"/>
            <a:ext cx="691695" cy="691695"/>
          </a:xfrm>
          <a:prstGeom prst="rect">
            <a:avLst/>
          </a:prstGeom>
        </p:spPr>
      </p:pic>
      <p:pic>
        <p:nvPicPr>
          <p:cNvPr id="11" name="Immagine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3395" y="5112873"/>
            <a:ext cx="671711" cy="647285"/>
          </a:xfrm>
          <a:prstGeom prst="rect">
            <a:avLst/>
          </a:prstGeom>
        </p:spPr>
      </p:pic>
      <p:sp>
        <p:nvSpPr>
          <p:cNvPr id="12" name="CasellaDiTesto 11"/>
          <p:cNvSpPr txBox="1"/>
          <p:nvPr/>
        </p:nvSpPr>
        <p:spPr>
          <a:xfrm>
            <a:off x="1403649" y="6341258"/>
            <a:ext cx="2304256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dirty="0" smtClean="0"/>
              <a:t>Gas </a:t>
            </a:r>
            <a:r>
              <a:rPr lang="it-IT" sz="2000" dirty="0" err="1" smtClean="0"/>
              <a:t>Separations</a:t>
            </a:r>
            <a:endParaRPr lang="it-IT" sz="2000" dirty="0"/>
          </a:p>
        </p:txBody>
      </p:sp>
      <p:sp>
        <p:nvSpPr>
          <p:cNvPr id="13" name="CasellaDiTesto 12"/>
          <p:cNvSpPr txBox="1"/>
          <p:nvPr/>
        </p:nvSpPr>
        <p:spPr>
          <a:xfrm>
            <a:off x="5063685" y="6304870"/>
            <a:ext cx="2617030" cy="400110"/>
          </a:xfrm>
          <a:prstGeom prst="rect">
            <a:avLst/>
          </a:prstGeom>
          <a:noFill/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it-IT" sz="2000" dirty="0" err="1" smtClean="0"/>
              <a:t>Desalination</a:t>
            </a:r>
            <a:r>
              <a:rPr lang="it-IT" sz="2000" dirty="0" smtClean="0"/>
              <a:t> </a:t>
            </a:r>
            <a:r>
              <a:rPr lang="it-IT" sz="2000" dirty="0" err="1" smtClean="0"/>
              <a:t>process</a:t>
            </a:r>
            <a:endParaRPr lang="it-IT" sz="2000" dirty="0"/>
          </a:p>
        </p:txBody>
      </p:sp>
    </p:spTree>
    <p:extLst>
      <p:ext uri="{BB962C8B-B14F-4D97-AF65-F5344CB8AC3E}">
        <p14:creationId xmlns:p14="http://schemas.microsoft.com/office/powerpoint/2010/main" val="3568607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 descr="C:\Documents and Settings\Angelo\Desktop\CNR\SEM\21-11 SEM\800px-SolGel_DipCoating1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24" y="4572008"/>
            <a:ext cx="3214710" cy="1428760"/>
          </a:xfrm>
          <a:prstGeom prst="rect">
            <a:avLst/>
          </a:prstGeom>
          <a:noFill/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50467" y="4857760"/>
            <a:ext cx="2693434" cy="1175524"/>
          </a:xfrm>
          <a:prstGeom prst="rect">
            <a:avLst/>
          </a:prstGeom>
        </p:spPr>
      </p:pic>
      <p:pic>
        <p:nvPicPr>
          <p:cNvPr id="5" name="Picture 3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020272" y="59159"/>
            <a:ext cx="2051050" cy="417513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</p:pic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143108" y="-2999"/>
            <a:ext cx="428628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altLang="it-IT" b="1" dirty="0" smtClean="0">
                <a:solidFill>
                  <a:srgbClr val="FF0000"/>
                </a:solidFill>
                <a:cs typeface="Times New Roman" pitchFamily="18" charset="0"/>
              </a:rPr>
              <a:t>Membrane Post-</a:t>
            </a:r>
            <a:r>
              <a:rPr lang="it-IT" altLang="it-IT" b="1" dirty="0" err="1" smtClean="0">
                <a:solidFill>
                  <a:srgbClr val="FF0000"/>
                </a:solidFill>
                <a:cs typeface="Times New Roman" pitchFamily="18" charset="0"/>
              </a:rPr>
              <a:t>Treatments</a:t>
            </a:r>
            <a:endParaRPr lang="it-IT" altLang="it-IT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pic>
        <p:nvPicPr>
          <p:cNvPr id="7" name="Immagine 6"/>
          <p:cNvPicPr/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5720" y="1428736"/>
            <a:ext cx="4000528" cy="1428760"/>
          </a:xfrm>
          <a:prstGeom prst="rect">
            <a:avLst/>
          </a:prstGeom>
          <a:noFill/>
        </p:spPr>
      </p:pic>
      <p:sp>
        <p:nvSpPr>
          <p:cNvPr id="8" name="Rettangolo 7"/>
          <p:cNvSpPr/>
          <p:nvPr/>
        </p:nvSpPr>
        <p:spPr>
          <a:xfrm>
            <a:off x="335502" y="785794"/>
            <a:ext cx="352211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>
                <a:solidFill>
                  <a:srgbClr val="002060"/>
                </a:solidFill>
              </a:rPr>
              <a:t>New cross-flow filtration </a:t>
            </a:r>
            <a:endParaRPr lang="it-IT" dirty="0">
              <a:solidFill>
                <a:srgbClr val="002060"/>
              </a:solidFill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597615" y="4330577"/>
            <a:ext cx="7483139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dirty="0" smtClean="0">
                <a:solidFill>
                  <a:srgbClr val="002060"/>
                </a:solidFill>
              </a:rPr>
              <a:t>Dip-coating with polydimethylsiloxane (PDMS, Dow Corning) [1] </a:t>
            </a:r>
            <a:endParaRPr lang="it-IT" sz="2000" dirty="0">
              <a:solidFill>
                <a:srgbClr val="002060"/>
              </a:solidFill>
            </a:endParaRPr>
          </a:p>
        </p:txBody>
      </p:sp>
      <p:graphicFrame>
        <p:nvGraphicFramePr>
          <p:cNvPr id="10" name="Tabella 9"/>
          <p:cNvGraphicFramePr>
            <a:graphicFrameLocks noGrp="1"/>
          </p:cNvGraphicFramePr>
          <p:nvPr/>
        </p:nvGraphicFramePr>
        <p:xfrm>
          <a:off x="4643438" y="873690"/>
          <a:ext cx="4071967" cy="1983806"/>
        </p:xfrm>
        <a:graphic>
          <a:graphicData uri="http://schemas.openxmlformats.org/drawingml/2006/table">
            <a:tbl>
              <a:tblPr bandRow="1">
                <a:tableStyleId>{3C2FFA5D-87B4-456A-9821-1D502468CF0F}</a:tableStyleId>
              </a:tblPr>
              <a:tblGrid>
                <a:gridCol w="1793620"/>
                <a:gridCol w="2278347"/>
              </a:tblGrid>
              <a:tr h="4790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/>
                        <a:t>Seeds</a:t>
                      </a:r>
                      <a:endParaRPr lang="it-IT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0" dirty="0" err="1" smtClean="0"/>
                        <a:t>Synthesized</a:t>
                      </a:r>
                      <a:r>
                        <a:rPr lang="it-IT" sz="1100" b="0" dirty="0" smtClean="0"/>
                        <a:t> </a:t>
                      </a:r>
                      <a:r>
                        <a:rPr lang="it-IT" sz="1100" b="0" dirty="0" err="1" smtClean="0"/>
                        <a:t>silicalite</a:t>
                      </a:r>
                      <a:r>
                        <a:rPr lang="it-IT" sz="1100" b="0" dirty="0" smtClean="0"/>
                        <a:t> </a:t>
                      </a:r>
                      <a:r>
                        <a:rPr lang="it-IT" sz="1100" b="0" dirty="0" err="1" smtClean="0"/>
                        <a:t>crystals</a:t>
                      </a:r>
                      <a:endParaRPr lang="it-IT" sz="1100" b="0" dirty="0" smtClean="0"/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0" dirty="0" smtClean="0">
                          <a:latin typeface="+mn-lt"/>
                          <a:ea typeface="Calibri"/>
                          <a:cs typeface="Times New Roman"/>
                        </a:rPr>
                        <a:t>(500</a:t>
                      </a:r>
                      <a:r>
                        <a:rPr lang="it-IT" sz="1100" b="0" baseline="0" dirty="0" smtClean="0">
                          <a:latin typeface="+mn-lt"/>
                          <a:ea typeface="Calibri"/>
                          <a:cs typeface="Times New Roman"/>
                        </a:rPr>
                        <a:t> and 200 </a:t>
                      </a:r>
                      <a:r>
                        <a:rPr lang="it-IT" sz="1100" b="0" baseline="0" dirty="0" err="1" smtClean="0">
                          <a:latin typeface="+mn-lt"/>
                          <a:ea typeface="Calibri"/>
                          <a:cs typeface="Times New Roman"/>
                        </a:rPr>
                        <a:t>nm</a:t>
                      </a:r>
                      <a:r>
                        <a:rPr lang="it-IT" sz="1100" b="0" baseline="0" dirty="0" smtClean="0">
                          <a:latin typeface="+mn-lt"/>
                          <a:ea typeface="Calibri"/>
                          <a:cs typeface="Times New Roman"/>
                        </a:rPr>
                        <a:t>)</a:t>
                      </a:r>
                      <a:endParaRPr lang="it-IT" sz="1100" b="0" dirty="0"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</a:tr>
              <a:tr h="2507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 err="1"/>
                        <a:t>Zeolite</a:t>
                      </a:r>
                      <a:r>
                        <a:rPr lang="en-US" sz="1100" b="1" dirty="0"/>
                        <a:t> concentration </a:t>
                      </a:r>
                      <a:endParaRPr lang="it-IT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0" dirty="0"/>
                        <a:t>0.032 </a:t>
                      </a:r>
                      <a:r>
                        <a:rPr lang="it-IT" sz="1100" b="0" dirty="0" err="1"/>
                        <a:t>wt</a:t>
                      </a:r>
                      <a:r>
                        <a:rPr lang="it-IT" sz="1100" b="0" dirty="0"/>
                        <a:t>. %</a:t>
                      </a:r>
                      <a:endParaRPr lang="it-IT" sz="11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</a:tr>
              <a:tr h="2507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100" b="1" dirty="0" smtClean="0"/>
                        <a:t>pH </a:t>
                      </a:r>
                      <a:r>
                        <a:rPr lang="it-IT" sz="1100" b="1" dirty="0" err="1" smtClean="0"/>
                        <a:t>suspension</a:t>
                      </a:r>
                      <a:endParaRPr lang="it-IT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/>
                        <a:t>7.0</a:t>
                      </a:r>
                      <a:endParaRPr lang="it-IT" sz="11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</a:tr>
              <a:tr h="2507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/>
                        <a:t>Tilting</a:t>
                      </a:r>
                      <a:endParaRPr lang="it-IT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/>
                        <a:t>0°</a:t>
                      </a:r>
                      <a:endParaRPr lang="it-IT" sz="11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</a:tr>
              <a:tr h="2507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/>
                        <a:t>Rotation</a:t>
                      </a:r>
                      <a:endParaRPr lang="it-IT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/>
                        <a:t>0.05 rpm</a:t>
                      </a:r>
                      <a:endParaRPr lang="it-IT" sz="11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</a:tr>
              <a:tr h="2507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 dirty="0"/>
                        <a:t>Temperature</a:t>
                      </a:r>
                      <a:endParaRPr lang="it-IT" sz="1100" b="1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/>
                        <a:t>23 °C</a:t>
                      </a:r>
                      <a:endParaRPr lang="it-IT" sz="11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</a:tr>
              <a:tr h="25078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1"/>
                        <a:t>Time </a:t>
                      </a:r>
                      <a:endParaRPr lang="it-IT" sz="1100" b="1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b="0" dirty="0"/>
                        <a:t>5 hours</a:t>
                      </a:r>
                      <a:endParaRPr lang="it-IT" sz="1100" b="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17780" marR="17780" marT="17780" marB="17780" anchor="ctr"/>
                </a:tc>
              </a:tr>
            </a:tbl>
          </a:graphicData>
        </a:graphic>
      </p:graphicFrame>
      <p:sp>
        <p:nvSpPr>
          <p:cNvPr id="11" name="Rettangolo 10"/>
          <p:cNvSpPr/>
          <p:nvPr/>
        </p:nvSpPr>
        <p:spPr>
          <a:xfrm>
            <a:off x="5796136" y="6021858"/>
            <a:ext cx="207300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err="1" smtClean="0">
                <a:solidFill>
                  <a:srgbClr val="002060"/>
                </a:solidFill>
              </a:rPr>
              <a:t>polydimethylsiloxane</a:t>
            </a:r>
            <a:endParaRPr lang="it-IT" sz="1600" dirty="0"/>
          </a:p>
        </p:txBody>
      </p:sp>
      <p:sp>
        <p:nvSpPr>
          <p:cNvPr id="12" name="Rettangolo 11"/>
          <p:cNvSpPr/>
          <p:nvPr/>
        </p:nvSpPr>
        <p:spPr>
          <a:xfrm>
            <a:off x="285720" y="3143248"/>
            <a:ext cx="857256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600" dirty="0" smtClean="0">
                <a:solidFill>
                  <a:srgbClr val="000066"/>
                </a:solidFill>
              </a:rPr>
              <a:t>A new cross-flow filtration through the </a:t>
            </a:r>
            <a:r>
              <a:rPr lang="en-US" sz="1600" dirty="0" err="1" smtClean="0">
                <a:solidFill>
                  <a:srgbClr val="000066"/>
                </a:solidFill>
              </a:rPr>
              <a:t>calcined</a:t>
            </a:r>
            <a:r>
              <a:rPr lang="en-US" sz="1600" dirty="0" smtClean="0">
                <a:solidFill>
                  <a:srgbClr val="000066"/>
                </a:solidFill>
              </a:rPr>
              <a:t> membranes of a </a:t>
            </a:r>
            <a:r>
              <a:rPr lang="en-US" sz="1600" dirty="0" err="1" smtClean="0">
                <a:solidFill>
                  <a:srgbClr val="000066"/>
                </a:solidFill>
              </a:rPr>
              <a:t>zeolite</a:t>
            </a:r>
            <a:r>
              <a:rPr lang="en-US" sz="1600" dirty="0" smtClean="0">
                <a:solidFill>
                  <a:srgbClr val="000066"/>
                </a:solidFill>
              </a:rPr>
              <a:t> suspension was carried out using crystals with two different size (</a:t>
            </a:r>
            <a:r>
              <a:rPr lang="en-US" sz="1600" dirty="0" smtClean="0">
                <a:solidFill>
                  <a:srgbClr val="FF0000"/>
                </a:solidFill>
              </a:rPr>
              <a:t>500 nm </a:t>
            </a:r>
            <a:r>
              <a:rPr lang="en-US" sz="1600" dirty="0" smtClean="0">
                <a:solidFill>
                  <a:srgbClr val="000066"/>
                </a:solidFill>
              </a:rPr>
              <a:t>and</a:t>
            </a:r>
            <a:r>
              <a:rPr lang="en-US" sz="1600" dirty="0" smtClean="0">
                <a:solidFill>
                  <a:srgbClr val="FF0000"/>
                </a:solidFill>
              </a:rPr>
              <a:t> 200 nm</a:t>
            </a:r>
            <a:r>
              <a:rPr lang="en-US" sz="1600" dirty="0" smtClean="0">
                <a:solidFill>
                  <a:srgbClr val="000066"/>
                </a:solidFill>
              </a:rPr>
              <a:t>)</a:t>
            </a:r>
            <a:endParaRPr lang="it-IT" sz="1600" dirty="0">
              <a:solidFill>
                <a:srgbClr val="000066"/>
              </a:solidFill>
            </a:endParaRPr>
          </a:p>
        </p:txBody>
      </p:sp>
      <p:sp>
        <p:nvSpPr>
          <p:cNvPr id="13" name="Rettangolo 12"/>
          <p:cNvSpPr/>
          <p:nvPr/>
        </p:nvSpPr>
        <p:spPr>
          <a:xfrm>
            <a:off x="214282" y="6509587"/>
            <a:ext cx="8001056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smtClean="0">
                <a:solidFill>
                  <a:schemeClr val="accent2"/>
                </a:solidFill>
              </a:rPr>
              <a:t>[1] J. M. S. </a:t>
            </a:r>
            <a:r>
              <a:rPr lang="en-US" sz="1200" dirty="0" err="1" smtClean="0">
                <a:solidFill>
                  <a:schemeClr val="accent2"/>
                </a:solidFill>
              </a:rPr>
              <a:t>Henis</a:t>
            </a:r>
            <a:r>
              <a:rPr lang="en-US" sz="1200" dirty="0" smtClean="0">
                <a:solidFill>
                  <a:schemeClr val="accent2"/>
                </a:solidFill>
              </a:rPr>
              <a:t> and M. K. </a:t>
            </a:r>
            <a:r>
              <a:rPr lang="en-US" sz="1200" dirty="0" err="1" smtClean="0">
                <a:solidFill>
                  <a:schemeClr val="accent2"/>
                </a:solidFill>
              </a:rPr>
              <a:t>Tripodi</a:t>
            </a:r>
            <a:r>
              <a:rPr lang="en-US" sz="1200" dirty="0" smtClean="0">
                <a:solidFill>
                  <a:schemeClr val="accent2"/>
                </a:solidFill>
              </a:rPr>
              <a:t>, U. S. Patent 4,230,463 (1980).</a:t>
            </a:r>
            <a:endParaRPr lang="it-IT" sz="1200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6856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59159"/>
            <a:ext cx="2051050" cy="417513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</p:pic>
      <p:graphicFrame>
        <p:nvGraphicFramePr>
          <p:cNvPr id="19" name="Tabella 1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38046098"/>
              </p:ext>
            </p:extLst>
          </p:nvPr>
        </p:nvGraphicFramePr>
        <p:xfrm>
          <a:off x="609850" y="620686"/>
          <a:ext cx="7891240" cy="21653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88588"/>
                <a:gridCol w="1809575"/>
                <a:gridCol w="2087442"/>
                <a:gridCol w="2084496"/>
                <a:gridCol w="1021139"/>
              </a:tblGrid>
              <a:tr h="93626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Sample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Post treatment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∏</a:t>
                      </a:r>
                      <a:r>
                        <a:rPr lang="it-IT" sz="140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N</a:t>
                      </a:r>
                      <a:r>
                        <a:rPr lang="it-IT" sz="120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</a:t>
                      </a:r>
                      <a:endParaRPr lang="it-IT" sz="1400" baseline="-25000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(</a:t>
                      </a:r>
                      <a:r>
                        <a:rPr lang="it-IT" sz="14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µmol</a:t>
                      </a:r>
                      <a:r>
                        <a:rPr lang="it-IT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m</a:t>
                      </a:r>
                      <a:r>
                        <a:rPr lang="it-IT" sz="14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-2</a:t>
                      </a:r>
                      <a:r>
                        <a:rPr lang="it-IT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sec</a:t>
                      </a:r>
                      <a:r>
                        <a:rPr lang="it-IT" sz="14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-1</a:t>
                      </a:r>
                      <a:r>
                        <a:rPr lang="it-IT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Pa</a:t>
                      </a:r>
                      <a:r>
                        <a:rPr lang="it-IT" sz="14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-1</a:t>
                      </a:r>
                      <a:r>
                        <a:rPr lang="it-IT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)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∏</a:t>
                      </a:r>
                      <a:r>
                        <a:rPr lang="it-IT" sz="140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CO</a:t>
                      </a:r>
                      <a:r>
                        <a:rPr lang="it-IT" sz="120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+mn-lt"/>
                        <a:cs typeface="Arial" pitchFamily="34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(</a:t>
                      </a:r>
                      <a:r>
                        <a:rPr lang="it-IT" sz="14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µmol</a:t>
                      </a:r>
                      <a:r>
                        <a:rPr lang="it-IT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m</a:t>
                      </a:r>
                      <a:r>
                        <a:rPr lang="it-IT" sz="14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-2</a:t>
                      </a:r>
                      <a:r>
                        <a:rPr lang="it-IT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sec</a:t>
                      </a:r>
                      <a:r>
                        <a:rPr lang="it-IT" sz="14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-1</a:t>
                      </a:r>
                      <a:r>
                        <a:rPr lang="it-IT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Pa</a:t>
                      </a:r>
                      <a:r>
                        <a:rPr lang="it-IT" sz="14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-1</a:t>
                      </a:r>
                      <a:r>
                        <a:rPr lang="it-IT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)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iSF</a:t>
                      </a:r>
                      <a:r>
                        <a:rPr lang="en-US" sz="140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CO</a:t>
                      </a:r>
                      <a:r>
                        <a:rPr lang="en-US" sz="120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</a:t>
                      </a:r>
                      <a:r>
                        <a:rPr lang="en-US" sz="140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/N</a:t>
                      </a:r>
                      <a:r>
                        <a:rPr lang="en-US" sz="1200" baseline="-250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2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07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ZM1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Cross flow *</a:t>
                      </a:r>
                      <a:endParaRPr lang="it-IT" sz="1400" dirty="0">
                        <a:solidFill>
                          <a:srgbClr val="000099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1.1</a:t>
                      </a:r>
                      <a:endParaRPr lang="it-IT" sz="1400" dirty="0">
                        <a:solidFill>
                          <a:srgbClr val="000099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solidFill>
                            <a:srgbClr val="000099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3.4</a:t>
                      </a:r>
                      <a:endParaRPr lang="it-IT" sz="1400" dirty="0">
                        <a:solidFill>
                          <a:srgbClr val="000099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solidFill>
                            <a:srgbClr val="000099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3.1</a:t>
                      </a:r>
                      <a:endParaRPr lang="it-IT" sz="1400" dirty="0">
                        <a:solidFill>
                          <a:srgbClr val="000099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07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ZM2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Cross flow **</a:t>
                      </a:r>
                      <a:endParaRPr lang="it-IT" sz="14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3.2x10</a:t>
                      </a:r>
                      <a:r>
                        <a:rPr lang="it-IT" sz="1400" baseline="300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-1</a:t>
                      </a:r>
                      <a:endParaRPr lang="it-IT" sz="14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1.1</a:t>
                      </a:r>
                      <a:endParaRPr lang="it-IT" sz="14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solidFill>
                            <a:srgbClr val="FF0000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3.4</a:t>
                      </a:r>
                      <a:endParaRPr lang="it-IT" sz="1400" dirty="0">
                        <a:solidFill>
                          <a:srgbClr val="FF0000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  <a:tr h="307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ZM3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it-IT" sz="1400" b="0" i="0" u="none" strike="noStrike" kern="1200" cap="none" normalizeH="0" baseline="0" dirty="0" err="1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  <a:ea typeface="Calibri" pitchFamily="34" charset="0"/>
                          <a:cs typeface="Arial" pitchFamily="34" charset="0"/>
                        </a:rPr>
                        <a:t>Dip</a:t>
                      </a:r>
                      <a:r>
                        <a:rPr kumimoji="0" lang="it-IT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  <a:ea typeface="Calibri" pitchFamily="34" charset="0"/>
                          <a:cs typeface="Arial" pitchFamily="34" charset="0"/>
                        </a:rPr>
                        <a:t> </a:t>
                      </a:r>
                      <a:r>
                        <a:rPr kumimoji="0" lang="it-IT" sz="1400" b="0" i="0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  <a:ea typeface="Calibri" pitchFamily="34" charset="0"/>
                          <a:cs typeface="Arial" pitchFamily="34" charset="0"/>
                        </a:rPr>
                        <a:t>coating</a:t>
                      </a:r>
                      <a:r>
                        <a:rPr kumimoji="0" lang="it-IT" sz="1400" b="0" i="0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  <a:ea typeface="Calibri" pitchFamily="34" charset="0"/>
                          <a:cs typeface="Arial" pitchFamily="34" charset="0"/>
                        </a:rPr>
                        <a:t> ***</a:t>
                      </a:r>
                      <a:endParaRPr kumimoji="0" lang="it-IT" sz="1400" b="0" i="0" u="none" strike="noStrike" kern="1200" cap="none" normalizeH="0" baseline="0" dirty="0">
                        <a:ln>
                          <a:noFill/>
                        </a:ln>
                        <a:solidFill>
                          <a:srgbClr val="00B050"/>
                        </a:solidFill>
                        <a:effectLst/>
                        <a:latin typeface="+mn-lt"/>
                        <a:ea typeface="Calibri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it-IT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  <a:ea typeface="Calibri" pitchFamily="34" charset="0"/>
                          <a:cs typeface="Arial" pitchFamily="34" charset="0"/>
                        </a:rPr>
                        <a:t>2.6x10</a:t>
                      </a:r>
                      <a:r>
                        <a:rPr kumimoji="0" lang="it-IT" sz="1400" b="0" i="0" u="none" strike="noStrike" kern="1200" cap="none" normalizeH="0" baseline="3000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  <a:ea typeface="Calibri" pitchFamily="34" charset="0"/>
                          <a:cs typeface="Arial" pitchFamily="34" charset="0"/>
                        </a:rPr>
                        <a:t>-5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it-IT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  <a:ea typeface="Calibri" pitchFamily="34" charset="0"/>
                          <a:cs typeface="Arial" pitchFamily="34" charset="0"/>
                        </a:rPr>
                        <a:t>1.7x10</a:t>
                      </a:r>
                      <a:r>
                        <a:rPr kumimoji="0" lang="it-IT" sz="1400" b="0" i="0" u="none" strike="noStrike" kern="1200" cap="none" normalizeH="0" baseline="3000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  <a:ea typeface="Calibri" pitchFamily="34" charset="0"/>
                          <a:cs typeface="Arial" pitchFamily="34" charset="0"/>
                        </a:rPr>
                        <a:t>-4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kumimoji="0" lang="it-IT" sz="14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rgbClr val="00B050"/>
                          </a:solidFill>
                          <a:effectLst/>
                          <a:latin typeface="+mn-lt"/>
                          <a:ea typeface="Calibri" pitchFamily="34" charset="0"/>
                          <a:cs typeface="Arial" pitchFamily="34" charset="0"/>
                        </a:rPr>
                        <a:t>6.5</a:t>
                      </a:r>
                    </a:p>
                  </a:txBody>
                  <a:tcPr marL="68580" marR="68580" marT="0" marB="0" anchor="ctr"/>
                </a:tc>
              </a:tr>
              <a:tr h="307277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ZM4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Dip</a:t>
                      </a:r>
                      <a:r>
                        <a:rPr lang="it-IT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</a:t>
                      </a:r>
                      <a:r>
                        <a:rPr lang="it-IT" sz="1400" dirty="0" err="1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coating</a:t>
                      </a:r>
                      <a:r>
                        <a:rPr lang="it-IT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 ****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1.4x10</a:t>
                      </a:r>
                      <a:r>
                        <a:rPr lang="it-IT" sz="14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-4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5.3x10</a:t>
                      </a:r>
                      <a:r>
                        <a:rPr lang="it-IT" sz="1400" baseline="300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-4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solidFill>
                            <a:schemeClr val="tx1"/>
                          </a:solidFill>
                          <a:effectLst/>
                          <a:latin typeface="+mn-lt"/>
                          <a:cs typeface="Arial" pitchFamily="34" charset="0"/>
                        </a:rPr>
                        <a:t>3.9</a:t>
                      </a:r>
                      <a:endParaRPr lang="it-IT" sz="14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pic>
        <p:nvPicPr>
          <p:cNvPr id="20" name="Picture 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59159"/>
            <a:ext cx="2051050" cy="417513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</p:pic>
      <p:sp>
        <p:nvSpPr>
          <p:cNvPr id="21" name="Text Box 4"/>
          <p:cNvSpPr txBox="1">
            <a:spLocks noChangeArrowheads="1"/>
          </p:cNvSpPr>
          <p:nvPr/>
        </p:nvSpPr>
        <p:spPr bwMode="auto">
          <a:xfrm>
            <a:off x="1808812" y="171012"/>
            <a:ext cx="5526376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ct val="50000"/>
              </a:spcBef>
            </a:pPr>
            <a:r>
              <a:rPr lang="it-IT" altLang="it-IT" b="1" dirty="0" smtClean="0">
                <a:solidFill>
                  <a:srgbClr val="FF0000"/>
                </a:solidFill>
                <a:cs typeface="Times New Roman" pitchFamily="18" charset="0"/>
              </a:rPr>
              <a:t>Gas </a:t>
            </a:r>
            <a:r>
              <a:rPr lang="it-IT" altLang="it-IT" b="1" dirty="0" err="1" smtClean="0">
                <a:solidFill>
                  <a:srgbClr val="FF0000"/>
                </a:solidFill>
                <a:cs typeface="Times New Roman" pitchFamily="18" charset="0"/>
              </a:rPr>
              <a:t>Tests</a:t>
            </a:r>
            <a:r>
              <a:rPr lang="it-IT" altLang="it-IT" b="1" dirty="0" smtClean="0">
                <a:solidFill>
                  <a:srgbClr val="FF0000"/>
                </a:solidFill>
                <a:cs typeface="Times New Roman" pitchFamily="18" charset="0"/>
              </a:rPr>
              <a:t> </a:t>
            </a:r>
            <a:r>
              <a:rPr lang="it-IT" altLang="it-IT" b="1" dirty="0" err="1" smtClean="0">
                <a:solidFill>
                  <a:srgbClr val="FF0000"/>
                </a:solidFill>
                <a:cs typeface="Times New Roman" pitchFamily="18" charset="0"/>
              </a:rPr>
              <a:t>After</a:t>
            </a:r>
            <a:r>
              <a:rPr lang="it-IT" altLang="it-IT" b="1" dirty="0" smtClean="0">
                <a:solidFill>
                  <a:srgbClr val="FF0000"/>
                </a:solidFill>
                <a:cs typeface="Times New Roman" pitchFamily="18" charset="0"/>
              </a:rPr>
              <a:t> Post-</a:t>
            </a:r>
            <a:r>
              <a:rPr lang="it-IT" altLang="it-IT" b="1" dirty="0" err="1" smtClean="0">
                <a:solidFill>
                  <a:srgbClr val="FF0000"/>
                </a:solidFill>
                <a:cs typeface="Times New Roman" pitchFamily="18" charset="0"/>
              </a:rPr>
              <a:t>Treatments</a:t>
            </a:r>
            <a:endParaRPr lang="it-IT" altLang="it-IT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sp>
        <p:nvSpPr>
          <p:cNvPr id="22" name="Rectangle 1"/>
          <p:cNvSpPr>
            <a:spLocks noChangeArrowheads="1"/>
          </p:cNvSpPr>
          <p:nvPr/>
        </p:nvSpPr>
        <p:spPr bwMode="auto">
          <a:xfrm>
            <a:off x="571472" y="2786058"/>
            <a:ext cx="3786214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* cross flow with crystals of  ~ 500 nm</a:t>
            </a:r>
            <a:endParaRPr kumimoji="0" lang="it-IT" sz="1200" b="0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** cross flow with crystals of ~ 200 nm</a:t>
            </a:r>
            <a:endParaRPr kumimoji="0" lang="it-IT" sz="1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***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B05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dip coating repeated 4 times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	</a:t>
            </a:r>
            <a:endParaRPr kumimoji="0" lang="it-IT" sz="1200" b="0" i="0" u="none" strike="noStrike" cap="none" normalizeH="0" baseline="0" dirty="0" smtClean="0">
              <a:ln>
                <a:noFill/>
              </a:ln>
              <a:solidFill>
                <a:srgbClr val="000066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71525" algn="l"/>
              </a:tabLst>
            </a:pP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****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rgbClr val="000066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2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dip coating repeated </a:t>
            </a:r>
            <a:r>
              <a:rPr lang="en-US" sz="1200" dirty="0" smtClean="0">
                <a:solidFill>
                  <a:schemeClr val="tx1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twice</a:t>
            </a:r>
            <a:endParaRPr kumimoji="0" lang="en-US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3" name="Rectangle 2"/>
          <p:cNvSpPr>
            <a:spLocks noChangeArrowheads="1"/>
          </p:cNvSpPr>
          <p:nvPr/>
        </p:nvSpPr>
        <p:spPr bwMode="auto">
          <a:xfrm>
            <a:off x="500034" y="3929066"/>
            <a:ext cx="8143932" cy="26776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Wingdings" pitchFamily="2" charset="2"/>
              <a:buChar char="Ø"/>
              <a:tabLst/>
            </a:pPr>
            <a:r>
              <a:rPr lang="en-US" sz="1400" b="1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MFI m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embranes cured with the cross-flow</a:t>
            </a:r>
            <a:r>
              <a:rPr kumimoji="0" lang="en-US" sz="1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using crystals of about 500 nm exhibited a little improvement of the permeation properties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sz="1400" b="1" dirty="0" smtClean="0">
              <a:solidFill>
                <a:srgbClr val="002060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algn="just" eaLnBrk="1" hangingPunct="1">
              <a:buFont typeface="Wingdings" pitchFamily="2" charset="2"/>
              <a:buChar char="Ø"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The</a:t>
            </a:r>
            <a:r>
              <a:rPr kumimoji="0" lang="en-US" sz="1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400" b="1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cross-flow with smaller crystals (~200 nm)  produced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 significant decrease of the N</a:t>
            </a:r>
            <a:r>
              <a:rPr kumimoji="0" lang="en-US" sz="1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and CO</a:t>
            </a:r>
            <a:r>
              <a:rPr kumimoji="0" lang="en-US" sz="1400" b="1" i="0" u="none" strike="noStrike" cap="none" normalizeH="0" baseline="-3000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2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permeances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with a little enhancement of the ideal separation factor. These results evidenced that not all defects were sealed </a:t>
            </a:r>
          </a:p>
          <a:p>
            <a:pPr lvl="0" algn="just" eaLnBrk="1" hangingPunct="1"/>
            <a:endParaRPr lang="en-US" sz="1400" b="1" dirty="0" smtClean="0">
              <a:solidFill>
                <a:srgbClr val="002060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algn="just" eaLnBrk="1" hangingPunct="1">
              <a:buFont typeface="Wingdings" pitchFamily="2" charset="2"/>
              <a:buChar char="Ø"/>
            </a:pP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MFI membranes “coated” four times with the PDMS exhibited an improvement of the membrane quality (higher ideal separation factor</a:t>
            </a:r>
            <a:r>
              <a:rPr kumimoji="0" lang="en-US" sz="1400" b="1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and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low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permeances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)</a:t>
            </a:r>
          </a:p>
          <a:p>
            <a:pPr lvl="0" algn="just" eaLnBrk="1" hangingPunct="1"/>
            <a:endParaRPr lang="en-US" sz="1400" b="1" dirty="0" smtClean="0">
              <a:solidFill>
                <a:srgbClr val="002060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algn="just" eaLnBrk="1" hangingPunct="1">
              <a:buFont typeface="Wingdings" pitchFamily="2" charset="2"/>
              <a:buChar char="Ø"/>
            </a:pPr>
            <a:r>
              <a:rPr lang="en-US" sz="1400" b="1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Two coating with the PDMS determined 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an increase of the gas </a:t>
            </a:r>
            <a:r>
              <a:rPr kumimoji="0" lang="en-US" sz="1400" b="1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permeances</a:t>
            </a:r>
            <a:r>
              <a:rPr kumimoji="0" lang="en-US" sz="1400" b="1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with a decrease of the ideal separation factor</a:t>
            </a:r>
            <a:endParaRPr kumimoji="0" lang="en-US" sz="1400" b="1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1805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52" y="3888752"/>
            <a:ext cx="4624243" cy="2700754"/>
          </a:xfrm>
          <a:prstGeom prst="rect">
            <a:avLst/>
          </a:prstGeom>
        </p:spPr>
      </p:pic>
      <p:pic>
        <p:nvPicPr>
          <p:cNvPr id="25602" name="Immagine 59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1340768"/>
            <a:ext cx="4028196" cy="23686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Picture 3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020272" y="59159"/>
            <a:ext cx="2051050" cy="417513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</p:pic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187624" y="-26239"/>
            <a:ext cx="564360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</a:pPr>
            <a:r>
              <a:rPr lang="it-IT" altLang="it-IT" sz="2200" b="1" dirty="0" err="1" smtClean="0">
                <a:solidFill>
                  <a:srgbClr val="FF0000"/>
                </a:solidFill>
                <a:cs typeface="Times New Roman" pitchFamily="18" charset="0"/>
              </a:rPr>
              <a:t>Vacuum</a:t>
            </a:r>
            <a:r>
              <a:rPr lang="it-IT" altLang="it-IT" sz="2200" b="1" dirty="0" smtClean="0">
                <a:solidFill>
                  <a:srgbClr val="FF0000"/>
                </a:solidFill>
                <a:cs typeface="Times New Roman" pitchFamily="18" charset="0"/>
              </a:rPr>
              <a:t> Membrane </a:t>
            </a:r>
            <a:r>
              <a:rPr lang="it-IT" altLang="it-IT" sz="2200" b="1" dirty="0" err="1" smtClean="0">
                <a:solidFill>
                  <a:srgbClr val="FF0000"/>
                </a:solidFill>
                <a:cs typeface="Times New Roman" pitchFamily="18" charset="0"/>
              </a:rPr>
              <a:t>Distillation</a:t>
            </a:r>
            <a:r>
              <a:rPr lang="it-IT" altLang="it-IT" sz="2200" b="1" dirty="0" smtClean="0">
                <a:solidFill>
                  <a:srgbClr val="FF0000"/>
                </a:solidFill>
                <a:cs typeface="Times New Roman" pitchFamily="18" charset="0"/>
              </a:rPr>
              <a:t> (VMD)</a:t>
            </a:r>
          </a:p>
        </p:txBody>
      </p:sp>
      <p:sp>
        <p:nvSpPr>
          <p:cNvPr id="8" name="Rettangolo 7"/>
          <p:cNvSpPr/>
          <p:nvPr/>
        </p:nvSpPr>
        <p:spPr>
          <a:xfrm>
            <a:off x="21152" y="513881"/>
            <a:ext cx="9050170" cy="55399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eaLnBrk="1" hangingPunct="1"/>
            <a:r>
              <a:rPr lang="en-US" sz="1500" b="1" dirty="0" smtClean="0">
                <a:solidFill>
                  <a:srgbClr val="000066"/>
                </a:solidFill>
                <a:latin typeface="Verdana" pitchFamily="34" charset="0"/>
                <a:ea typeface="Verdana" pitchFamily="34" charset="0"/>
                <a:cs typeface="Verdana" pitchFamily="34" charset="0"/>
              </a:rPr>
              <a:t>The possibility to reject monovalent ions with MFI membranes (pore size about 5.5 Å) was investigated in Membrane Distillation Process</a:t>
            </a:r>
            <a:endParaRPr lang="it-IT" sz="1500" b="1" dirty="0" smtClean="0">
              <a:solidFill>
                <a:srgbClr val="000066"/>
              </a:solidFill>
              <a:latin typeface="Verdana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18" name="Rettangolo 17"/>
          <p:cNvSpPr/>
          <p:nvPr/>
        </p:nvSpPr>
        <p:spPr>
          <a:xfrm>
            <a:off x="4067944" y="1747898"/>
            <a:ext cx="276328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1200" b="1" dirty="0" smtClean="0">
                <a:solidFill>
                  <a:srgbClr val="FF0000"/>
                </a:solidFill>
              </a:rPr>
              <a:t> Feed </a:t>
            </a:r>
            <a:r>
              <a:rPr lang="en-US" sz="1200" b="1" dirty="0" smtClean="0">
                <a:solidFill>
                  <a:srgbClr val="000066"/>
                </a:solidFill>
              </a:rPr>
              <a:t>side (heated water) in direct contact with the inner membrane surface</a:t>
            </a:r>
          </a:p>
          <a:p>
            <a:pPr algn="just"/>
            <a:endParaRPr lang="en-US" sz="1200" b="1" dirty="0" smtClean="0">
              <a:solidFill>
                <a:schemeClr val="tx1"/>
              </a:solidFill>
            </a:endParaRPr>
          </a:p>
          <a:p>
            <a:pPr algn="just"/>
            <a:endParaRPr lang="en-US" sz="1200" b="1" dirty="0" smtClean="0">
              <a:solidFill>
                <a:schemeClr val="tx1"/>
              </a:solidFill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1200" b="1" dirty="0" smtClean="0">
                <a:solidFill>
                  <a:srgbClr val="FF0000"/>
                </a:solidFill>
              </a:rPr>
              <a:t> Permeate</a:t>
            </a:r>
            <a:r>
              <a:rPr lang="en-US" sz="1200" b="1" dirty="0" smtClean="0">
                <a:solidFill>
                  <a:schemeClr val="tx1"/>
                </a:solidFill>
              </a:rPr>
              <a:t> </a:t>
            </a:r>
            <a:r>
              <a:rPr lang="en-US" sz="1200" b="1" dirty="0" smtClean="0">
                <a:solidFill>
                  <a:srgbClr val="000066"/>
                </a:solidFill>
              </a:rPr>
              <a:t>was vapor under reduced pressure condensed in a separate external device</a:t>
            </a:r>
            <a:endParaRPr lang="it-IT" sz="1200" b="1" dirty="0">
              <a:solidFill>
                <a:srgbClr val="000066"/>
              </a:solidFill>
            </a:endParaRPr>
          </a:p>
        </p:txBody>
      </p:sp>
      <p:sp>
        <p:nvSpPr>
          <p:cNvPr id="19" name="CasellaDiTesto 18"/>
          <p:cNvSpPr txBox="1"/>
          <p:nvPr/>
        </p:nvSpPr>
        <p:spPr>
          <a:xfrm>
            <a:off x="1259632" y="3269995"/>
            <a:ext cx="24416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b="1" dirty="0" err="1" smtClean="0">
                <a:solidFill>
                  <a:srgbClr val="002060"/>
                </a:solidFill>
              </a:rPr>
              <a:t>Scheme</a:t>
            </a:r>
            <a:r>
              <a:rPr lang="it-IT" sz="1400" b="1" dirty="0" smtClean="0">
                <a:solidFill>
                  <a:srgbClr val="002060"/>
                </a:solidFill>
              </a:rPr>
              <a:t> of the VMD set-up</a:t>
            </a:r>
            <a:endParaRPr lang="it-IT" sz="1400" b="1" dirty="0">
              <a:solidFill>
                <a:srgbClr val="002060"/>
              </a:solidFill>
            </a:endParaRPr>
          </a:p>
        </p:txBody>
      </p:sp>
      <p:graphicFrame>
        <p:nvGraphicFramePr>
          <p:cNvPr id="21" name="Tabella 2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96312943"/>
              </p:ext>
            </p:extLst>
          </p:nvPr>
        </p:nvGraphicFramePr>
        <p:xfrm>
          <a:off x="7020272" y="1226660"/>
          <a:ext cx="2022450" cy="2401228"/>
        </p:xfrm>
        <a:graphic>
          <a:graphicData uri="http://schemas.openxmlformats.org/drawingml/2006/table">
            <a:tbl>
              <a:tblPr/>
              <a:tblGrid>
                <a:gridCol w="480936"/>
                <a:gridCol w="1541514"/>
              </a:tblGrid>
              <a:tr h="4071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Ion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Hydrated Diameter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Å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03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H</a:t>
                      </a:r>
                      <a:r>
                        <a:rPr lang="en-US" sz="1200" baseline="-25000">
                          <a:latin typeface="Times New Roman"/>
                          <a:ea typeface="Calibri"/>
                          <a:cs typeface="Times New Roman"/>
                        </a:rPr>
                        <a:t>2</a:t>
                      </a: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O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5.6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</a:tr>
              <a:tr h="203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Li</a:t>
                      </a:r>
                      <a:r>
                        <a:rPr lang="en-US" sz="1200" baseline="3000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7.6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Na</a:t>
                      </a:r>
                      <a:r>
                        <a:rPr lang="en-US" sz="1200" baseline="3000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7.2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K</a:t>
                      </a:r>
                      <a:r>
                        <a:rPr lang="en-US" sz="1200" baseline="30000">
                          <a:latin typeface="Times New Roman"/>
                          <a:ea typeface="Calibri"/>
                          <a:cs typeface="Times New Roman"/>
                        </a:rPr>
                        <a:t>+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6.6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Mg</a:t>
                      </a:r>
                      <a:r>
                        <a:rPr lang="en-US" sz="1200" baseline="30000" dirty="0">
                          <a:latin typeface="Times New Roman"/>
                          <a:ea typeface="Calibri"/>
                          <a:cs typeface="Times New Roman"/>
                        </a:rPr>
                        <a:t>2+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8.6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981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Ca</a:t>
                      </a:r>
                      <a:r>
                        <a:rPr lang="en-US" sz="1200" baseline="30000">
                          <a:latin typeface="Times New Roman"/>
                          <a:ea typeface="Calibri"/>
                          <a:cs typeface="Times New Roman"/>
                        </a:rPr>
                        <a:t>2+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8.2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OH</a:t>
                      </a:r>
                      <a:r>
                        <a:rPr lang="en-US" sz="1200" baseline="30000" dirty="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6.0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Cl</a:t>
                      </a:r>
                      <a:r>
                        <a:rPr lang="en-US" sz="1200" baseline="300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6.6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035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latin typeface="Times New Roman"/>
                          <a:ea typeface="Calibri"/>
                          <a:cs typeface="Times New Roman"/>
                        </a:rPr>
                        <a:t>NO</a:t>
                      </a:r>
                      <a:r>
                        <a:rPr lang="en-US" sz="1200" baseline="-25000">
                          <a:latin typeface="Times New Roman"/>
                          <a:ea typeface="Calibri"/>
                          <a:cs typeface="Times New Roman"/>
                        </a:rPr>
                        <a:t>3</a:t>
                      </a:r>
                      <a:r>
                        <a:rPr lang="en-US" sz="1200" baseline="30000">
                          <a:latin typeface="Times New Roman"/>
                          <a:ea typeface="Calibri"/>
                          <a:cs typeface="Times New Roman"/>
                        </a:rPr>
                        <a:t>-</a:t>
                      </a:r>
                      <a:endParaRPr lang="it-IT" sz="11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latin typeface="Times New Roman"/>
                          <a:ea typeface="Calibri"/>
                          <a:cs typeface="Times New Roman"/>
                        </a:rPr>
                        <a:t>6.8</a:t>
                      </a:r>
                      <a:endParaRPr lang="it-IT" sz="11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CasellaDiTesto 10"/>
          <p:cNvSpPr txBox="1"/>
          <p:nvPr/>
        </p:nvSpPr>
        <p:spPr>
          <a:xfrm>
            <a:off x="427002" y="6336947"/>
            <a:ext cx="410695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b="1" dirty="0" smtClean="0"/>
              <a:t>Water </a:t>
            </a:r>
            <a:r>
              <a:rPr lang="it-IT" sz="1400" b="1" dirty="0" err="1" smtClean="0"/>
              <a:t>flux</a:t>
            </a:r>
            <a:r>
              <a:rPr lang="it-IT" sz="1400" b="1" dirty="0" smtClean="0"/>
              <a:t> vs. </a:t>
            </a:r>
            <a:r>
              <a:rPr lang="it-IT" sz="1400" b="1" dirty="0" err="1" smtClean="0"/>
              <a:t>operating</a:t>
            </a:r>
            <a:r>
              <a:rPr lang="it-IT" sz="1400" b="1" dirty="0" smtClean="0"/>
              <a:t> time (ZM2 membrane)</a:t>
            </a:r>
            <a:endParaRPr lang="it-IT" sz="1400" b="1" dirty="0"/>
          </a:p>
        </p:txBody>
      </p:sp>
      <p:graphicFrame>
        <p:nvGraphicFramePr>
          <p:cNvPr id="12" name="Tabella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3145496"/>
              </p:ext>
            </p:extLst>
          </p:nvPr>
        </p:nvGraphicFramePr>
        <p:xfrm>
          <a:off x="4100974" y="4941168"/>
          <a:ext cx="4920382" cy="1103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4947"/>
                <a:gridCol w="1368152"/>
                <a:gridCol w="1368152"/>
                <a:gridCol w="749131"/>
              </a:tblGrid>
              <a:tr h="5677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err="1" smtClean="0">
                          <a:solidFill>
                            <a:srgbClr val="002060"/>
                          </a:solidFill>
                        </a:rPr>
                        <a:t>Feed</a:t>
                      </a:r>
                      <a:endParaRPr lang="it-IT" sz="1200" b="1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err="1" smtClean="0">
                          <a:solidFill>
                            <a:srgbClr val="002060"/>
                          </a:solidFill>
                        </a:rPr>
                        <a:t>Feed</a:t>
                      </a:r>
                      <a:r>
                        <a:rPr lang="it-IT" sz="1200" dirty="0" smtClean="0">
                          <a:solidFill>
                            <a:srgbClr val="002060"/>
                          </a:solidFill>
                        </a:rPr>
                        <a:t> flow rate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(L</a:t>
                      </a:r>
                      <a:r>
                        <a:rPr lang="it-IT" sz="1200" b="1" baseline="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 h</a:t>
                      </a:r>
                      <a:r>
                        <a:rPr lang="it-IT" sz="1200" b="1" baseline="3000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-1</a:t>
                      </a:r>
                      <a:r>
                        <a:rPr lang="it-IT" sz="1200" b="1" baseline="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)</a:t>
                      </a:r>
                      <a:endParaRPr lang="it-IT" sz="1200" b="1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2060"/>
                          </a:solidFill>
                        </a:rPr>
                        <a:t>P </a:t>
                      </a:r>
                      <a:r>
                        <a:rPr lang="it-IT" sz="1200" dirty="0" err="1" smtClean="0">
                          <a:solidFill>
                            <a:srgbClr val="002060"/>
                          </a:solidFill>
                        </a:rPr>
                        <a:t>vacuum</a:t>
                      </a:r>
                      <a:endParaRPr lang="it-IT" sz="1200" dirty="0">
                        <a:solidFill>
                          <a:srgbClr val="002060"/>
                        </a:solidFill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2060"/>
                          </a:solidFill>
                        </a:rPr>
                        <a:t>(</a:t>
                      </a:r>
                      <a:r>
                        <a:rPr lang="it-IT" sz="1200" dirty="0" err="1" smtClean="0">
                          <a:solidFill>
                            <a:srgbClr val="002060"/>
                          </a:solidFill>
                        </a:rPr>
                        <a:t>mbar</a:t>
                      </a:r>
                      <a:r>
                        <a:rPr lang="it-IT" sz="1200" dirty="0">
                          <a:solidFill>
                            <a:srgbClr val="002060"/>
                          </a:solidFill>
                        </a:rPr>
                        <a:t>)</a:t>
                      </a:r>
                      <a:endParaRPr lang="it-IT" sz="1200" b="1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2060"/>
                          </a:solidFill>
                        </a:rPr>
                        <a:t>T</a:t>
                      </a:r>
                      <a:r>
                        <a:rPr lang="it-IT" sz="1200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it-IT" sz="1200" baseline="0" dirty="0" err="1" smtClean="0">
                          <a:solidFill>
                            <a:srgbClr val="002060"/>
                          </a:solidFill>
                        </a:rPr>
                        <a:t>feed</a:t>
                      </a:r>
                      <a:endParaRPr lang="it-IT" sz="1200" dirty="0">
                        <a:solidFill>
                          <a:srgbClr val="002060"/>
                        </a:solidFill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</a:rPr>
                        <a:t>(°C)</a:t>
                      </a:r>
                      <a:endParaRPr lang="it-IT" sz="1200" b="1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358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0" dirty="0" err="1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Distilled</a:t>
                      </a:r>
                      <a:r>
                        <a:rPr lang="it-IT" sz="1200" b="0" baseline="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 water</a:t>
                      </a:r>
                      <a:endParaRPr lang="it-IT" sz="1200" b="0" dirty="0" smtClean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2060"/>
                          </a:solidFill>
                        </a:rPr>
                        <a:t>4.5</a:t>
                      </a:r>
                      <a:endParaRPr lang="it-IT" sz="1200" dirty="0" smtClean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60</a:t>
                      </a:r>
                      <a:endParaRPr lang="it-IT" sz="1200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3" name="CasellaDiTesto 12"/>
          <p:cNvSpPr txBox="1"/>
          <p:nvPr/>
        </p:nvSpPr>
        <p:spPr>
          <a:xfrm>
            <a:off x="5761264" y="4653136"/>
            <a:ext cx="1981633" cy="157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b="1" dirty="0" smtClean="0"/>
              <a:t>Operating </a:t>
            </a:r>
            <a:r>
              <a:rPr lang="it-IT" sz="1400" b="1" dirty="0" err="1" smtClean="0"/>
              <a:t>conditions</a:t>
            </a:r>
            <a:endParaRPr lang="it-IT" sz="1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86421071"/>
              </p:ext>
            </p:extLst>
          </p:nvPr>
        </p:nvGraphicFramePr>
        <p:xfrm>
          <a:off x="1187624" y="3140969"/>
          <a:ext cx="7128791" cy="2376264"/>
        </p:xfrm>
        <a:graphic>
          <a:graphicData uri="http://schemas.openxmlformats.org/drawingml/2006/table">
            <a:tbl>
              <a:tblPr firstRow="1" firstCol="1" bandRow="1">
                <a:effectLst>
                  <a:innerShdw blurRad="114300">
                    <a:prstClr val="black"/>
                  </a:innerShdw>
                </a:effectLst>
                <a:tableStyleId>{21E4AEA4-8DFA-4A89-87EB-49C32662AFE0}</a:tableStyleId>
              </a:tblPr>
              <a:tblGrid>
                <a:gridCol w="1098474"/>
                <a:gridCol w="1098474"/>
                <a:gridCol w="1738739"/>
                <a:gridCol w="672825"/>
                <a:gridCol w="1485091"/>
                <a:gridCol w="1035188"/>
              </a:tblGrid>
              <a:tr h="845735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solidFill>
                            <a:schemeClr val="tx1"/>
                          </a:solidFill>
                        </a:rPr>
                        <a:t>Sample</a:t>
                      </a:r>
                      <a:endParaRPr lang="it-IT" sz="14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solidFill>
                            <a:schemeClr val="tx1"/>
                          </a:solidFill>
                        </a:rPr>
                        <a:t>Post treatment</a:t>
                      </a:r>
                      <a:endParaRPr lang="it-IT" sz="14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b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Feed</a:t>
                      </a:r>
                      <a:endParaRPr lang="it-IT" sz="1400" b="1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Time</a:t>
                      </a:r>
                      <a:endParaRPr lang="it-IT"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(h)</a:t>
                      </a:r>
                      <a:endParaRPr lang="it-IT" sz="14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Permeation flux</a:t>
                      </a:r>
                      <a:endParaRPr lang="it-IT"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(Kg m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</a:rPr>
                        <a:t>-2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 h</a:t>
                      </a:r>
                      <a:r>
                        <a:rPr lang="en-US" sz="1400" baseline="30000" dirty="0">
                          <a:solidFill>
                            <a:schemeClr val="tx1"/>
                          </a:solidFill>
                        </a:rPr>
                        <a:t>-1</a:t>
                      </a: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)</a:t>
                      </a:r>
                      <a:endParaRPr lang="it-IT" sz="14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Rejection</a:t>
                      </a:r>
                      <a:endParaRPr lang="it-IT" sz="1400" dirty="0">
                        <a:solidFill>
                          <a:schemeClr val="tx1"/>
                        </a:solidFill>
                      </a:endParaRPr>
                    </a:p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</a:rPr>
                        <a:t>(%)</a:t>
                      </a:r>
                      <a:endParaRPr lang="it-IT" sz="14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/>
                    </a:solidFill>
                  </a:tcPr>
                </a:tc>
              </a:tr>
              <a:tr h="529798">
                <a:tc row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>
                          <a:solidFill>
                            <a:schemeClr val="tx1"/>
                          </a:solidFill>
                        </a:rPr>
                        <a:t>ZM2</a:t>
                      </a:r>
                      <a:endParaRPr lang="it-IT" sz="14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rowSpan="3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400" dirty="0" smtClean="0"/>
                        <a:t>Cross flow </a:t>
                      </a:r>
                      <a:endParaRPr lang="it-IT" sz="1400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0.2 M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NaCl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solution</a:t>
                      </a:r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5</a:t>
                      </a:r>
                      <a:endParaRPr lang="it-IT" sz="14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7.6±0.4</a:t>
                      </a:r>
                      <a:endParaRPr lang="it-IT" sz="14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kern="120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98.8±0.1</a:t>
                      </a:r>
                      <a:endParaRPr lang="it-IT" sz="1400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529798">
                <a:tc v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endParaRPr lang="it-IT" sz="14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0.6 M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NaCl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solution</a:t>
                      </a:r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5</a:t>
                      </a:r>
                      <a:endParaRPr lang="it-IT" sz="14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7.0±0.2</a:t>
                      </a:r>
                      <a:endParaRPr lang="it-IT" sz="14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it-IT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98.6±0.1</a:t>
                      </a:r>
                      <a:endParaRPr lang="it-IT" sz="1400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90000"/>
                      </a:schemeClr>
                    </a:solidFill>
                  </a:tcPr>
                </a:tc>
              </a:tr>
              <a:tr h="470933">
                <a:tc vMerge="1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endParaRPr lang="it-IT" sz="1400" b="1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CCFFFF"/>
                    </a:solidFill>
                  </a:tcPr>
                </a:tc>
                <a:tc vMerge="1"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400" dirty="0" smtClean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rgbClr val="CCFFFF"/>
                    </a:solidFill>
                  </a:tcPr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1.2 M </a:t>
                      </a:r>
                      <a:r>
                        <a:rPr lang="en-US" sz="1400" kern="1200" dirty="0" err="1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NaCl</a:t>
                      </a:r>
                      <a:r>
                        <a:rPr lang="en-US" sz="1400" kern="1200" dirty="0" smtClean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solution</a:t>
                      </a:r>
                      <a:endParaRPr lang="it-IT" sz="140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  <a:endParaRPr lang="it-IT" sz="14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dirty="0" smtClean="0">
                          <a:solidFill>
                            <a:schemeClr val="tx1"/>
                          </a:solidFill>
                        </a:rPr>
                        <a:t>5.2</a:t>
                      </a:r>
                      <a:r>
                        <a:rPr lang="it-IT" sz="14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±0.2</a:t>
                      </a:r>
                      <a:endParaRPr lang="it-IT" sz="1400" b="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98.4</a:t>
                      </a:r>
                      <a:r>
                        <a:rPr lang="it-IT" sz="1400" kern="1200" dirty="0" smtClean="0">
                          <a:solidFill>
                            <a:schemeClr val="tx1"/>
                          </a:solidFill>
                          <a:latin typeface="+mn-lt"/>
                          <a:ea typeface="Calibri"/>
                          <a:cs typeface="Times New Roman"/>
                        </a:rPr>
                        <a:t>±0.2</a:t>
                      </a:r>
                      <a:endParaRPr lang="it-IT" sz="1400" kern="1200" dirty="0">
                        <a:solidFill>
                          <a:schemeClr val="tx1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>
                    <a:solidFill>
                      <a:schemeClr val="accent1">
                        <a:lumMod val="75000"/>
                      </a:schemeClr>
                    </a:solidFill>
                  </a:tcPr>
                </a:tc>
              </a:tr>
            </a:tbl>
          </a:graphicData>
        </a:graphic>
      </p:graphicFrame>
      <p:pic>
        <p:nvPicPr>
          <p:cNvPr id="12" name="Picture 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59159"/>
            <a:ext cx="2051050" cy="417513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</p:pic>
      <p:sp>
        <p:nvSpPr>
          <p:cNvPr id="13" name="Text Box 4"/>
          <p:cNvSpPr txBox="1">
            <a:spLocks noChangeArrowheads="1"/>
          </p:cNvSpPr>
          <p:nvPr/>
        </p:nvSpPr>
        <p:spPr bwMode="auto">
          <a:xfrm>
            <a:off x="1187624" y="-26239"/>
            <a:ext cx="564360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</a:pPr>
            <a:r>
              <a:rPr lang="it-IT" altLang="it-IT" sz="2200" b="1" dirty="0" err="1" smtClean="0">
                <a:solidFill>
                  <a:srgbClr val="FF0000"/>
                </a:solidFill>
                <a:cs typeface="Times New Roman" pitchFamily="18" charset="0"/>
              </a:rPr>
              <a:t>Vacuum</a:t>
            </a:r>
            <a:r>
              <a:rPr lang="it-IT" altLang="it-IT" sz="2200" b="1" dirty="0" smtClean="0">
                <a:solidFill>
                  <a:srgbClr val="FF0000"/>
                </a:solidFill>
                <a:cs typeface="Times New Roman" pitchFamily="18" charset="0"/>
              </a:rPr>
              <a:t> Membrane </a:t>
            </a:r>
            <a:r>
              <a:rPr lang="it-IT" altLang="it-IT" sz="2200" b="1" dirty="0" err="1" smtClean="0">
                <a:solidFill>
                  <a:srgbClr val="FF0000"/>
                </a:solidFill>
                <a:cs typeface="Times New Roman" pitchFamily="18" charset="0"/>
              </a:rPr>
              <a:t>Distillation</a:t>
            </a:r>
            <a:r>
              <a:rPr lang="it-IT" altLang="it-IT" sz="2200" b="1" dirty="0" smtClean="0">
                <a:solidFill>
                  <a:srgbClr val="FF0000"/>
                </a:solidFill>
                <a:cs typeface="Times New Roman" pitchFamily="18" charset="0"/>
              </a:rPr>
              <a:t> (VMD)</a:t>
            </a:r>
          </a:p>
        </p:txBody>
      </p:sp>
      <p:graphicFrame>
        <p:nvGraphicFramePr>
          <p:cNvPr id="14" name="Tabella 1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84518082"/>
              </p:ext>
            </p:extLst>
          </p:nvPr>
        </p:nvGraphicFramePr>
        <p:xfrm>
          <a:off x="1979712" y="1196752"/>
          <a:ext cx="5616624" cy="143543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4175"/>
                <a:gridCol w="1236765"/>
                <a:gridCol w="1444871"/>
                <a:gridCol w="1350813"/>
              </a:tblGrid>
              <a:tr h="58505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err="1" smtClean="0">
                          <a:solidFill>
                            <a:srgbClr val="002060"/>
                          </a:solidFill>
                        </a:rPr>
                        <a:t>Feed</a:t>
                      </a:r>
                      <a:endParaRPr lang="it-IT" sz="1200" b="1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err="1" smtClean="0">
                          <a:solidFill>
                            <a:srgbClr val="002060"/>
                          </a:solidFill>
                        </a:rPr>
                        <a:t>Feed</a:t>
                      </a:r>
                      <a:r>
                        <a:rPr lang="it-IT" sz="1200" dirty="0" smtClean="0">
                          <a:solidFill>
                            <a:srgbClr val="002060"/>
                          </a:solidFill>
                        </a:rPr>
                        <a:t> flow rate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(L</a:t>
                      </a:r>
                      <a:r>
                        <a:rPr lang="it-IT" sz="1200" b="1" baseline="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 h</a:t>
                      </a:r>
                      <a:r>
                        <a:rPr lang="it-IT" sz="1200" b="1" baseline="3000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-1</a:t>
                      </a:r>
                      <a:r>
                        <a:rPr lang="it-IT" sz="1200" b="1" baseline="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)</a:t>
                      </a:r>
                      <a:endParaRPr lang="it-IT" sz="1200" b="1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2060"/>
                          </a:solidFill>
                        </a:rPr>
                        <a:t>P </a:t>
                      </a:r>
                      <a:r>
                        <a:rPr lang="it-IT" sz="1200" dirty="0" err="1" smtClean="0">
                          <a:solidFill>
                            <a:srgbClr val="002060"/>
                          </a:solidFill>
                        </a:rPr>
                        <a:t>vacuum</a:t>
                      </a:r>
                      <a:endParaRPr lang="it-IT" sz="1200" dirty="0">
                        <a:solidFill>
                          <a:srgbClr val="002060"/>
                        </a:solidFill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2060"/>
                          </a:solidFill>
                        </a:rPr>
                        <a:t>(</a:t>
                      </a:r>
                      <a:r>
                        <a:rPr lang="it-IT" sz="1200" dirty="0" err="1" smtClean="0">
                          <a:solidFill>
                            <a:srgbClr val="002060"/>
                          </a:solidFill>
                        </a:rPr>
                        <a:t>mbar</a:t>
                      </a:r>
                      <a:r>
                        <a:rPr lang="it-IT" sz="1200" dirty="0">
                          <a:solidFill>
                            <a:srgbClr val="002060"/>
                          </a:solidFill>
                        </a:rPr>
                        <a:t>)</a:t>
                      </a:r>
                      <a:endParaRPr lang="it-IT" sz="1200" b="1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2060"/>
                          </a:solidFill>
                        </a:rPr>
                        <a:t>T</a:t>
                      </a:r>
                      <a:r>
                        <a:rPr lang="it-IT" sz="1200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it-IT" sz="1200" baseline="0" dirty="0" err="1" smtClean="0">
                          <a:solidFill>
                            <a:srgbClr val="002060"/>
                          </a:solidFill>
                        </a:rPr>
                        <a:t>feed</a:t>
                      </a:r>
                      <a:endParaRPr lang="it-IT" sz="1200" dirty="0">
                        <a:solidFill>
                          <a:srgbClr val="002060"/>
                        </a:solidFill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</a:rPr>
                        <a:t>(°C)</a:t>
                      </a:r>
                      <a:endParaRPr lang="it-IT" sz="1200" b="1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07034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0.2 M </a:t>
                      </a:r>
                      <a:r>
                        <a:rPr lang="en-US" sz="1200" kern="1200" dirty="0" err="1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NaCl</a:t>
                      </a: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 solution</a:t>
                      </a:r>
                      <a:endParaRPr lang="it-IT" sz="1200" kern="1200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2060"/>
                          </a:solidFill>
                        </a:rPr>
                        <a:t>4.5</a:t>
                      </a:r>
                      <a:endParaRPr lang="it-IT" sz="1200" dirty="0" smtClean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60</a:t>
                      </a:r>
                      <a:endParaRPr lang="it-IT" sz="1200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0.6 M </a:t>
                      </a:r>
                      <a:r>
                        <a:rPr lang="en-US" sz="1200" kern="1200" dirty="0" err="1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NaCl</a:t>
                      </a: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 solution</a:t>
                      </a:r>
                      <a:endParaRPr lang="it-IT" sz="1200" kern="1200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2060"/>
                          </a:solidFill>
                        </a:rPr>
                        <a:t>4.5</a:t>
                      </a:r>
                      <a:endParaRPr lang="it-IT" sz="1200" dirty="0" smtClean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60</a:t>
                      </a:r>
                      <a:endParaRPr lang="it-IT" sz="1200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288032">
                <a:tc>
                  <a:txBody>
                    <a:bodyPr/>
                    <a:lstStyle/>
                    <a:p>
                      <a:pPr algn="just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1.2</a:t>
                      </a:r>
                      <a:r>
                        <a:rPr lang="en-US" sz="1200" kern="1200" baseline="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 </a:t>
                      </a: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M </a:t>
                      </a:r>
                      <a:r>
                        <a:rPr lang="en-US" sz="1200" kern="1200" dirty="0" err="1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NaCl</a:t>
                      </a:r>
                      <a:r>
                        <a:rPr lang="en-US" sz="1200" kern="120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 solution</a:t>
                      </a:r>
                      <a:endParaRPr lang="it-IT" sz="1200" kern="1200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2060"/>
                          </a:solidFill>
                        </a:rPr>
                        <a:t>4.5</a:t>
                      </a:r>
                      <a:endParaRPr lang="it-IT" sz="1200" dirty="0" smtClean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60</a:t>
                      </a:r>
                      <a:endParaRPr lang="it-IT" sz="1200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15" name="CasellaDiTesto 14"/>
          <p:cNvSpPr txBox="1"/>
          <p:nvPr/>
        </p:nvSpPr>
        <p:spPr>
          <a:xfrm>
            <a:off x="3203848" y="836712"/>
            <a:ext cx="295232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it-IT" sz="1400" b="1" dirty="0" smtClean="0"/>
              <a:t>Operating </a:t>
            </a:r>
            <a:r>
              <a:rPr lang="it-IT" sz="1400" b="1" dirty="0" err="1" smtClean="0"/>
              <a:t>conditions</a:t>
            </a:r>
            <a:endParaRPr lang="it-IT" sz="1400" b="1" dirty="0"/>
          </a:p>
        </p:txBody>
      </p:sp>
      <p:sp>
        <p:nvSpPr>
          <p:cNvPr id="16" name="Text Box 1370"/>
          <p:cNvSpPr txBox="1">
            <a:spLocks noChangeArrowheads="1"/>
          </p:cNvSpPr>
          <p:nvPr/>
        </p:nvSpPr>
        <p:spPr bwMode="auto">
          <a:xfrm>
            <a:off x="103504" y="5949280"/>
            <a:ext cx="9036496" cy="720806"/>
          </a:xfrm>
          <a:prstGeom prst="rect">
            <a:avLst/>
          </a:prstGeom>
          <a:noFill/>
          <a:ln w="9525">
            <a:solidFill>
              <a:srgbClr val="99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84992" tIns="42497" rIns="84992" bIns="42497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ts val="2585"/>
              </a:lnSpc>
              <a:spcBef>
                <a:spcPct val="50000"/>
              </a:spcBef>
              <a:defRPr/>
            </a:pPr>
            <a:r>
              <a:rPr lang="en-US" altLang="it-IT" sz="1600" b="1" smtClean="0">
                <a:solidFill>
                  <a:srgbClr val="002060"/>
                </a:solidFill>
                <a:latin typeface="Comic Sans MS" panose="030F0702030302020204" pitchFamily="66" charset="0"/>
              </a:rPr>
              <a:t>Membrane cured with PDMS were not suitable for VMD because permeate fluxes were not appreciable</a:t>
            </a:r>
            <a:endParaRPr lang="en-US" altLang="it-IT" sz="1600" b="1" dirty="0" smtClean="0">
              <a:solidFill>
                <a:srgbClr val="002060"/>
              </a:solidFill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7159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020272" y="59159"/>
            <a:ext cx="2051050" cy="417513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1187624" y="-26239"/>
            <a:ext cx="564360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</a:pPr>
            <a:r>
              <a:rPr lang="it-IT" altLang="it-IT" sz="2200" b="1" dirty="0" err="1" smtClean="0">
                <a:solidFill>
                  <a:srgbClr val="FF0000"/>
                </a:solidFill>
                <a:cs typeface="Times New Roman" pitchFamily="18" charset="0"/>
              </a:rPr>
              <a:t>Vacuum</a:t>
            </a:r>
            <a:r>
              <a:rPr lang="it-IT" altLang="it-IT" sz="2200" b="1" dirty="0" smtClean="0">
                <a:solidFill>
                  <a:srgbClr val="FF0000"/>
                </a:solidFill>
                <a:cs typeface="Times New Roman" pitchFamily="18" charset="0"/>
              </a:rPr>
              <a:t> Membrane </a:t>
            </a:r>
            <a:r>
              <a:rPr lang="it-IT" altLang="it-IT" sz="2200" b="1" dirty="0" err="1" smtClean="0">
                <a:solidFill>
                  <a:srgbClr val="FF0000"/>
                </a:solidFill>
                <a:cs typeface="Times New Roman" pitchFamily="18" charset="0"/>
              </a:rPr>
              <a:t>Distillation</a:t>
            </a:r>
            <a:r>
              <a:rPr lang="it-IT" altLang="it-IT" sz="2200" b="1" dirty="0" smtClean="0">
                <a:solidFill>
                  <a:srgbClr val="FF0000"/>
                </a:solidFill>
                <a:cs typeface="Times New Roman" pitchFamily="18" charset="0"/>
              </a:rPr>
              <a:t> (VMD)</a:t>
            </a:r>
          </a:p>
        </p:txBody>
      </p:sp>
      <p:pic>
        <p:nvPicPr>
          <p:cNvPr id="6" name="Immagin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88" y="1484784"/>
            <a:ext cx="4427984" cy="2586131"/>
          </a:xfrm>
          <a:prstGeom prst="rect">
            <a:avLst/>
          </a:prstGeom>
        </p:spPr>
      </p:pic>
      <p:graphicFrame>
        <p:nvGraphicFramePr>
          <p:cNvPr id="7" name="Tabella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4691134"/>
              </p:ext>
            </p:extLst>
          </p:nvPr>
        </p:nvGraphicFramePr>
        <p:xfrm>
          <a:off x="3851832" y="2419200"/>
          <a:ext cx="4920382" cy="110363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34947"/>
                <a:gridCol w="1368152"/>
                <a:gridCol w="1368152"/>
                <a:gridCol w="749131"/>
              </a:tblGrid>
              <a:tr h="56774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err="1" smtClean="0">
                          <a:solidFill>
                            <a:srgbClr val="002060"/>
                          </a:solidFill>
                        </a:rPr>
                        <a:t>Feed</a:t>
                      </a:r>
                      <a:endParaRPr lang="it-IT" sz="1200" b="1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err="1" smtClean="0">
                          <a:solidFill>
                            <a:srgbClr val="002060"/>
                          </a:solidFill>
                        </a:rPr>
                        <a:t>Feed</a:t>
                      </a:r>
                      <a:r>
                        <a:rPr lang="it-IT" sz="1200" dirty="0" smtClean="0">
                          <a:solidFill>
                            <a:srgbClr val="002060"/>
                          </a:solidFill>
                        </a:rPr>
                        <a:t> flow rate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(L</a:t>
                      </a:r>
                      <a:r>
                        <a:rPr lang="it-IT" sz="1200" b="1" baseline="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 h</a:t>
                      </a:r>
                      <a:r>
                        <a:rPr lang="it-IT" sz="1200" b="1" baseline="3000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-1</a:t>
                      </a:r>
                      <a:r>
                        <a:rPr lang="it-IT" sz="1200" b="1" baseline="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)</a:t>
                      </a:r>
                      <a:endParaRPr lang="it-IT" sz="1200" b="1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2060"/>
                          </a:solidFill>
                        </a:rPr>
                        <a:t>P </a:t>
                      </a:r>
                      <a:r>
                        <a:rPr lang="it-IT" sz="1200" dirty="0" err="1" smtClean="0">
                          <a:solidFill>
                            <a:srgbClr val="002060"/>
                          </a:solidFill>
                        </a:rPr>
                        <a:t>vacuum</a:t>
                      </a:r>
                      <a:endParaRPr lang="it-IT" sz="1200" dirty="0">
                        <a:solidFill>
                          <a:srgbClr val="002060"/>
                        </a:solidFill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2060"/>
                          </a:solidFill>
                        </a:rPr>
                        <a:t>(</a:t>
                      </a:r>
                      <a:r>
                        <a:rPr lang="it-IT" sz="1200" dirty="0" err="1" smtClean="0">
                          <a:solidFill>
                            <a:srgbClr val="002060"/>
                          </a:solidFill>
                        </a:rPr>
                        <a:t>mbar</a:t>
                      </a:r>
                      <a:r>
                        <a:rPr lang="it-IT" sz="1200" dirty="0">
                          <a:solidFill>
                            <a:srgbClr val="002060"/>
                          </a:solidFill>
                        </a:rPr>
                        <a:t>)</a:t>
                      </a:r>
                      <a:endParaRPr lang="it-IT" sz="1200" b="1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2060"/>
                          </a:solidFill>
                        </a:rPr>
                        <a:t>T</a:t>
                      </a:r>
                      <a:r>
                        <a:rPr lang="it-IT" sz="1200" baseline="0" dirty="0" smtClean="0">
                          <a:solidFill>
                            <a:srgbClr val="002060"/>
                          </a:solidFill>
                        </a:rPr>
                        <a:t> </a:t>
                      </a:r>
                      <a:r>
                        <a:rPr lang="it-IT" sz="1200" baseline="0" dirty="0" err="1" smtClean="0">
                          <a:solidFill>
                            <a:srgbClr val="002060"/>
                          </a:solidFill>
                        </a:rPr>
                        <a:t>feed</a:t>
                      </a:r>
                      <a:endParaRPr lang="it-IT" sz="1200" dirty="0">
                        <a:solidFill>
                          <a:srgbClr val="002060"/>
                        </a:solidFill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solidFill>
                            <a:srgbClr val="002060"/>
                          </a:solidFill>
                        </a:rPr>
                        <a:t>(°C)</a:t>
                      </a:r>
                      <a:endParaRPr lang="it-IT" sz="1200" b="1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3589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0" dirty="0" err="1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Distilled</a:t>
                      </a:r>
                      <a:r>
                        <a:rPr lang="it-IT" sz="1200" b="0" baseline="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 water</a:t>
                      </a:r>
                      <a:endParaRPr lang="it-IT" sz="1200" b="0" dirty="0" smtClean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75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2060"/>
                          </a:solidFill>
                        </a:rPr>
                        <a:t>4.5</a:t>
                      </a:r>
                      <a:endParaRPr lang="it-IT" sz="1200" dirty="0" smtClean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60</a:t>
                      </a:r>
                      <a:endParaRPr lang="it-IT" sz="1200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  <p:sp>
        <p:nvSpPr>
          <p:cNvPr id="8" name="CasellaDiTesto 7"/>
          <p:cNvSpPr txBox="1"/>
          <p:nvPr/>
        </p:nvSpPr>
        <p:spPr>
          <a:xfrm>
            <a:off x="5508016" y="1977972"/>
            <a:ext cx="1981633" cy="1579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b="1" dirty="0" smtClean="0"/>
              <a:t>Operating </a:t>
            </a:r>
            <a:r>
              <a:rPr lang="it-IT" sz="1400" b="1" dirty="0" err="1" smtClean="0"/>
              <a:t>conditions</a:t>
            </a:r>
            <a:endParaRPr lang="it-IT" sz="1400" b="1" dirty="0"/>
          </a:p>
        </p:txBody>
      </p:sp>
      <p:grpSp>
        <p:nvGrpSpPr>
          <p:cNvPr id="10" name="Gruppo 9"/>
          <p:cNvGrpSpPr/>
          <p:nvPr/>
        </p:nvGrpSpPr>
        <p:grpSpPr>
          <a:xfrm>
            <a:off x="-88" y="404648"/>
            <a:ext cx="9375356" cy="6410144"/>
            <a:chOff x="-231356" y="515310"/>
            <a:chExt cx="9375356" cy="6410144"/>
          </a:xfrm>
        </p:grpSpPr>
        <p:grpSp>
          <p:nvGrpSpPr>
            <p:cNvPr id="11" name="Gruppo 10"/>
            <p:cNvGrpSpPr/>
            <p:nvPr/>
          </p:nvGrpSpPr>
          <p:grpSpPr>
            <a:xfrm>
              <a:off x="1305952" y="515310"/>
              <a:ext cx="5968501" cy="5246597"/>
              <a:chOff x="1364333" y="1083451"/>
              <a:chExt cx="5968501" cy="5246597"/>
            </a:xfrm>
          </p:grpSpPr>
          <p:pic>
            <p:nvPicPr>
              <p:cNvPr id="14" name="Immagine 13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64333" y="1083451"/>
                <a:ext cx="5968501" cy="2408129"/>
              </a:xfrm>
              <a:prstGeom prst="rect">
                <a:avLst/>
              </a:prstGeom>
            </p:spPr>
          </p:pic>
          <p:pic>
            <p:nvPicPr>
              <p:cNvPr id="15" name="Immagine 14"/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1390021" y="3942315"/>
                <a:ext cx="5900612" cy="2387733"/>
              </a:xfrm>
              <a:prstGeom prst="rect">
                <a:avLst/>
              </a:prstGeom>
            </p:spPr>
          </p:pic>
        </p:grpSp>
        <p:sp>
          <p:nvSpPr>
            <p:cNvPr id="12" name="Rettangolo 11"/>
            <p:cNvSpPr/>
            <p:nvPr/>
          </p:nvSpPr>
          <p:spPr>
            <a:xfrm>
              <a:off x="-231356" y="5889094"/>
              <a:ext cx="9180512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just"/>
              <a:r>
                <a:rPr lang="it-IT" sz="1600" b="1" dirty="0" err="1">
                  <a:solidFill>
                    <a:srgbClr val="2D2D8A">
                      <a:lumMod val="75000"/>
                    </a:srgbClr>
                  </a:solidFill>
                </a:rPr>
                <a:t>Increasing</a:t>
              </a:r>
              <a:r>
                <a:rPr lang="it-IT" sz="1600" b="1" dirty="0">
                  <a:solidFill>
                    <a:srgbClr val="2D2D8A">
                      <a:lumMod val="75000"/>
                    </a:srgbClr>
                  </a:solidFill>
                </a:rPr>
                <a:t> the </a:t>
              </a:r>
              <a:r>
                <a:rPr lang="it-IT" sz="1600" b="1" dirty="0" err="1">
                  <a:solidFill>
                    <a:srgbClr val="2D2D8A">
                      <a:lumMod val="75000"/>
                    </a:srgbClr>
                  </a:solidFill>
                </a:rPr>
                <a:t>NaCl</a:t>
              </a:r>
              <a:r>
                <a:rPr lang="it-IT" sz="1600" b="1" dirty="0">
                  <a:solidFill>
                    <a:srgbClr val="2D2D8A">
                      <a:lumMod val="75000"/>
                    </a:srgbClr>
                  </a:solidFill>
                </a:rPr>
                <a:t> </a:t>
              </a:r>
              <a:r>
                <a:rPr lang="it-IT" sz="1600" b="1" dirty="0" err="1">
                  <a:solidFill>
                    <a:srgbClr val="2D2D8A">
                      <a:lumMod val="75000"/>
                    </a:srgbClr>
                  </a:solidFill>
                </a:rPr>
                <a:t>concentration</a:t>
              </a:r>
              <a:r>
                <a:rPr lang="it-IT" sz="1600" b="1" dirty="0">
                  <a:solidFill>
                    <a:srgbClr val="2D2D8A">
                      <a:lumMod val="75000"/>
                    </a:srgbClr>
                  </a:solidFill>
                </a:rPr>
                <a:t> in the </a:t>
              </a:r>
              <a:r>
                <a:rPr lang="it-IT" sz="1600" b="1" dirty="0" err="1" smtClean="0">
                  <a:solidFill>
                    <a:srgbClr val="2D2D8A">
                      <a:lumMod val="75000"/>
                    </a:srgbClr>
                  </a:solidFill>
                </a:rPr>
                <a:t>feed</a:t>
              </a:r>
              <a:r>
                <a:rPr lang="it-IT" sz="1600" b="1" dirty="0" smtClean="0">
                  <a:solidFill>
                    <a:srgbClr val="2D2D8A">
                      <a:lumMod val="75000"/>
                    </a:srgbClr>
                  </a:solidFill>
                </a:rPr>
                <a:t> </a:t>
              </a:r>
              <a:r>
                <a:rPr lang="it-IT" sz="1600" b="1" dirty="0" err="1" smtClean="0">
                  <a:solidFill>
                    <a:schemeClr val="accent6">
                      <a:lumMod val="75000"/>
                    </a:schemeClr>
                  </a:solidFill>
                </a:rPr>
                <a:t>increse</a:t>
              </a:r>
              <a:r>
                <a:rPr lang="it-IT" sz="1600" b="1" dirty="0" smtClean="0">
                  <a:solidFill>
                    <a:schemeClr val="accent6">
                      <a:lumMod val="75000"/>
                    </a:schemeClr>
                  </a:solidFill>
                </a:rPr>
                <a:t> the </a:t>
              </a:r>
              <a:r>
                <a:rPr lang="it-IT" sz="1600" b="1" dirty="0" err="1" smtClean="0">
                  <a:solidFill>
                    <a:schemeClr val="accent6">
                      <a:lumMod val="75000"/>
                    </a:schemeClr>
                  </a:solidFill>
                </a:rPr>
                <a:t>driving</a:t>
              </a:r>
              <a:r>
                <a:rPr lang="it-IT" sz="1600" b="1" dirty="0" smtClean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it-IT" sz="1600" b="1" dirty="0">
                  <a:solidFill>
                    <a:schemeClr val="accent6">
                      <a:lumMod val="75000"/>
                    </a:schemeClr>
                  </a:solidFill>
                </a:rPr>
                <a:t>force of </a:t>
              </a:r>
              <a:r>
                <a:rPr lang="it-IT" sz="1600" b="1" dirty="0" err="1">
                  <a:solidFill>
                    <a:schemeClr val="accent6">
                      <a:lumMod val="75000"/>
                    </a:schemeClr>
                  </a:solidFill>
                </a:rPr>
                <a:t>NaCl</a:t>
              </a:r>
              <a:r>
                <a:rPr lang="it-IT" sz="1600" b="1" dirty="0">
                  <a:solidFill>
                    <a:schemeClr val="accent6">
                      <a:lumMod val="75000"/>
                    </a:schemeClr>
                  </a:solidFill>
                </a:rPr>
                <a:t> </a:t>
              </a:r>
              <a:r>
                <a:rPr lang="it-IT" sz="1600" b="1" dirty="0" err="1">
                  <a:solidFill>
                    <a:schemeClr val="accent6">
                      <a:lumMod val="75000"/>
                    </a:schemeClr>
                  </a:solidFill>
                </a:rPr>
                <a:t>across</a:t>
              </a:r>
              <a:r>
                <a:rPr lang="it-IT" sz="1600" b="1" dirty="0">
                  <a:solidFill>
                    <a:schemeClr val="accent6">
                      <a:lumMod val="75000"/>
                    </a:schemeClr>
                  </a:solidFill>
                </a:rPr>
                <a:t> the membrane [1] </a:t>
              </a:r>
            </a:p>
          </p:txBody>
        </p:sp>
        <p:sp>
          <p:nvSpPr>
            <p:cNvPr id="13" name="Rettangolo 12"/>
            <p:cNvSpPr/>
            <p:nvPr/>
          </p:nvSpPr>
          <p:spPr>
            <a:xfrm>
              <a:off x="0" y="6525344"/>
              <a:ext cx="9144000" cy="40011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1000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[1</a:t>
              </a:r>
              <a:r>
                <a:rPr lang="en-US" sz="1000" dirty="0">
                  <a:solidFill>
                    <a:srgbClr val="00206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] </a:t>
              </a:r>
              <a:r>
                <a:rPr lang="it-IT" sz="1000" dirty="0">
                  <a:solidFill>
                    <a:srgbClr val="00206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A. Garofalo </a:t>
              </a:r>
              <a:r>
                <a:rPr lang="it-IT" sz="1000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it-IT" sz="1000" dirty="0">
                  <a:solidFill>
                    <a:srgbClr val="00206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L. Donato </a:t>
              </a:r>
              <a:r>
                <a:rPr lang="it-IT" sz="1000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it-IT" sz="1000" dirty="0">
                  <a:solidFill>
                    <a:srgbClr val="00206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E. Drioli </a:t>
              </a:r>
              <a:r>
                <a:rPr lang="it-IT" sz="1000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it-IT" sz="1000" dirty="0">
                  <a:solidFill>
                    <a:srgbClr val="00206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A. </a:t>
              </a:r>
              <a:r>
                <a:rPr lang="it-IT" sz="1000" dirty="0" err="1">
                  <a:solidFill>
                    <a:srgbClr val="00206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Criscuoli</a:t>
              </a:r>
              <a:r>
                <a:rPr lang="it-IT" sz="1000" dirty="0">
                  <a:solidFill>
                    <a:srgbClr val="00206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,</a:t>
              </a:r>
              <a:r>
                <a:rPr lang="it-IT" sz="1000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1000" dirty="0">
                  <a:solidFill>
                    <a:srgbClr val="00206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M.C. </a:t>
              </a:r>
              <a:r>
                <a:rPr lang="it-IT" sz="1000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Carnevale, </a:t>
              </a:r>
              <a:r>
                <a:rPr lang="it-IT" sz="1000" dirty="0">
                  <a:solidFill>
                    <a:srgbClr val="00206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O. Alharbi </a:t>
              </a:r>
              <a:r>
                <a:rPr lang="it-IT" sz="1000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, </a:t>
              </a:r>
              <a:r>
                <a:rPr lang="it-IT" sz="1000" dirty="0">
                  <a:solidFill>
                    <a:srgbClr val="00206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S.A. </a:t>
              </a:r>
              <a:r>
                <a:rPr lang="it-IT" sz="1000" dirty="0" err="1">
                  <a:solidFill>
                    <a:srgbClr val="00206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Aljlil</a:t>
              </a:r>
              <a:r>
                <a:rPr lang="it-IT" sz="1000" dirty="0">
                  <a:solidFill>
                    <a:srgbClr val="00206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,</a:t>
              </a:r>
              <a:r>
                <a:rPr lang="it-IT" sz="1000" dirty="0" smtClean="0">
                  <a:solidFill>
                    <a:srgbClr val="00206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 </a:t>
              </a:r>
              <a:r>
                <a:rPr lang="it-IT" sz="1000" dirty="0">
                  <a:solidFill>
                    <a:srgbClr val="00206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C. Algieri, </a:t>
              </a:r>
              <a:r>
                <a:rPr lang="en-US" sz="1000" dirty="0">
                  <a:solidFill>
                    <a:srgbClr val="00206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Supported MFI zeolite membranes by cross flow filtration for water </a:t>
              </a:r>
              <a:r>
                <a:rPr lang="it-IT" sz="1000" dirty="0">
                  <a:solidFill>
                    <a:srgbClr val="00206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treatment, </a:t>
              </a:r>
              <a:r>
                <a:rPr lang="en-US" sz="1000" dirty="0">
                  <a:solidFill>
                    <a:srgbClr val="002060"/>
                  </a:solidFill>
                  <a:latin typeface="Times New Roman" panose="02020603050405020304" pitchFamily="18" charset="0"/>
                  <a:ea typeface="Calibri" panose="020F0502020204030204" pitchFamily="34" charset="0"/>
                  <a:cs typeface="Times New Roman" panose="02020603050405020304" pitchFamily="18" charset="0"/>
                </a:rPr>
                <a:t>Separation and Purification Technology 137 (2014) 28–35.</a:t>
              </a:r>
              <a:endParaRPr lang="it-IT" sz="1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16" name="Text Box 1370"/>
          <p:cNvSpPr txBox="1">
            <a:spLocks noChangeArrowheads="1"/>
          </p:cNvSpPr>
          <p:nvPr/>
        </p:nvSpPr>
        <p:spPr bwMode="auto">
          <a:xfrm>
            <a:off x="-88" y="543991"/>
            <a:ext cx="9036496" cy="720806"/>
          </a:xfrm>
          <a:prstGeom prst="rect">
            <a:avLst/>
          </a:prstGeom>
          <a:noFill/>
          <a:ln w="9525">
            <a:solidFill>
              <a:srgbClr val="9900CC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84992" tIns="42497" rIns="84992" bIns="42497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lnSpc>
                <a:spcPts val="2585"/>
              </a:lnSpc>
              <a:spcBef>
                <a:spcPct val="50000"/>
              </a:spcBef>
              <a:defRPr/>
            </a:pPr>
            <a:r>
              <a:rPr lang="en-US" altLang="it-IT" sz="1600" b="1" dirty="0" smtClean="0">
                <a:solidFill>
                  <a:srgbClr val="002060"/>
                </a:solidFill>
                <a:latin typeface="Comic Sans MS" panose="030F0702030302020204" pitchFamily="66" charset="0"/>
              </a:rPr>
              <a:t>Other four membranes prepared with the same characteristics of those gas-tight and without post-treatments are characterized in VMD</a:t>
            </a:r>
          </a:p>
        </p:txBody>
      </p:sp>
    </p:spTree>
    <p:extLst>
      <p:ext uri="{BB962C8B-B14F-4D97-AF65-F5344CB8AC3E}">
        <p14:creationId xmlns:p14="http://schemas.microsoft.com/office/powerpoint/2010/main" val="2039712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59159"/>
            <a:ext cx="2051050" cy="417513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</p:pic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1547664" y="301643"/>
            <a:ext cx="5643602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</a:pPr>
            <a:r>
              <a:rPr lang="it-IT" altLang="it-IT" sz="2200" b="1" dirty="0" err="1" smtClean="0">
                <a:solidFill>
                  <a:srgbClr val="FF0000"/>
                </a:solidFill>
                <a:cs typeface="Times New Roman" pitchFamily="18" charset="0"/>
              </a:rPr>
              <a:t>Vacuum</a:t>
            </a:r>
            <a:r>
              <a:rPr lang="it-IT" altLang="it-IT" sz="2200" b="1" dirty="0" smtClean="0">
                <a:solidFill>
                  <a:srgbClr val="FF0000"/>
                </a:solidFill>
                <a:cs typeface="Times New Roman" pitchFamily="18" charset="0"/>
              </a:rPr>
              <a:t> Membrane </a:t>
            </a:r>
            <a:r>
              <a:rPr lang="it-IT" altLang="it-IT" sz="2200" b="1" dirty="0" err="1" smtClean="0">
                <a:solidFill>
                  <a:srgbClr val="FF0000"/>
                </a:solidFill>
                <a:cs typeface="Times New Roman" pitchFamily="18" charset="0"/>
              </a:rPr>
              <a:t>Distillation</a:t>
            </a:r>
            <a:r>
              <a:rPr lang="it-IT" altLang="it-IT" sz="2200" b="1" dirty="0" smtClean="0">
                <a:solidFill>
                  <a:srgbClr val="FF0000"/>
                </a:solidFill>
                <a:cs typeface="Times New Roman" pitchFamily="18" charset="0"/>
              </a:rPr>
              <a:t> (VMD)</a:t>
            </a:r>
          </a:p>
        </p:txBody>
      </p:sp>
      <p:pic>
        <p:nvPicPr>
          <p:cNvPr id="2" name="Immagin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03648" y="1124744"/>
            <a:ext cx="5013501" cy="3456384"/>
          </a:xfrm>
          <a:prstGeom prst="rect">
            <a:avLst/>
          </a:prstGeom>
        </p:spPr>
      </p:pic>
      <p:sp>
        <p:nvSpPr>
          <p:cNvPr id="15" name="Rettangolo 14"/>
          <p:cNvSpPr/>
          <p:nvPr/>
        </p:nvSpPr>
        <p:spPr>
          <a:xfrm>
            <a:off x="620778" y="4953958"/>
            <a:ext cx="749737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dirty="0" smtClean="0">
                <a:solidFill>
                  <a:srgbClr val="002060"/>
                </a:solidFill>
              </a:rPr>
              <a:t>Water </a:t>
            </a:r>
            <a:r>
              <a:rPr lang="it-IT" dirty="0" err="1" smtClean="0">
                <a:solidFill>
                  <a:srgbClr val="002060"/>
                </a:solidFill>
              </a:rPr>
              <a:t>flux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after</a:t>
            </a:r>
            <a:r>
              <a:rPr lang="it-IT" dirty="0" smtClean="0">
                <a:solidFill>
                  <a:srgbClr val="002060"/>
                </a:solidFill>
              </a:rPr>
              <a:t> </a:t>
            </a:r>
            <a:r>
              <a:rPr lang="it-IT" dirty="0" err="1" smtClean="0">
                <a:solidFill>
                  <a:srgbClr val="002060"/>
                </a:solidFill>
              </a:rPr>
              <a:t>salt</a:t>
            </a:r>
            <a:r>
              <a:rPr lang="it-IT" dirty="0" smtClean="0">
                <a:solidFill>
                  <a:srgbClr val="002060"/>
                </a:solidFill>
              </a:rPr>
              <a:t> treatment and </a:t>
            </a:r>
            <a:r>
              <a:rPr lang="it-IT" dirty="0" err="1" smtClean="0">
                <a:solidFill>
                  <a:srgbClr val="002060"/>
                </a:solidFill>
              </a:rPr>
              <a:t>washing</a:t>
            </a:r>
            <a:r>
              <a:rPr lang="it-IT" dirty="0" smtClean="0">
                <a:solidFill>
                  <a:srgbClr val="002060"/>
                </a:solidFill>
              </a:rPr>
              <a:t> procedure</a:t>
            </a:r>
            <a:endParaRPr lang="it-IT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la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0190485"/>
              </p:ext>
            </p:extLst>
          </p:nvPr>
        </p:nvGraphicFramePr>
        <p:xfrm>
          <a:off x="395539" y="620688"/>
          <a:ext cx="7560838" cy="230425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403812"/>
                <a:gridCol w="1002723"/>
                <a:gridCol w="1203267"/>
                <a:gridCol w="1403812"/>
                <a:gridCol w="1035055"/>
                <a:gridCol w="1512169"/>
              </a:tblGrid>
              <a:tr h="72846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300" dirty="0">
                          <a:solidFill>
                            <a:srgbClr val="002060"/>
                          </a:solidFill>
                          <a:effectLst/>
                        </a:rPr>
                        <a:t>Membrane </a:t>
                      </a:r>
                      <a:r>
                        <a:rPr lang="it-IT" sz="1300" dirty="0" err="1">
                          <a:solidFill>
                            <a:srgbClr val="002060"/>
                          </a:solidFill>
                          <a:effectLst/>
                        </a:rPr>
                        <a:t>Type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300" dirty="0" err="1">
                          <a:solidFill>
                            <a:srgbClr val="002060"/>
                          </a:solidFill>
                          <a:effectLst/>
                        </a:rPr>
                        <a:t>Process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solidFill>
                            <a:srgbClr val="002060"/>
                          </a:solidFill>
                          <a:effectLst/>
                        </a:rPr>
                        <a:t>Feed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300" dirty="0" err="1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n-US" sz="1300" baseline="0" dirty="0" err="1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en-US" sz="1300" baseline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solution)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2060"/>
                          </a:solidFill>
                          <a:effectLst/>
                        </a:rPr>
                        <a:t>Permeation flux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2060"/>
                          </a:solidFill>
                          <a:effectLst/>
                        </a:rPr>
                        <a:t>(Kg m</a:t>
                      </a:r>
                      <a:r>
                        <a:rPr lang="en-US" sz="1300" baseline="30000" dirty="0">
                          <a:solidFill>
                            <a:srgbClr val="002060"/>
                          </a:solidFill>
                          <a:effectLst/>
                        </a:rPr>
                        <a:t>-2</a:t>
                      </a:r>
                      <a:r>
                        <a:rPr lang="en-US" sz="1300" dirty="0">
                          <a:solidFill>
                            <a:srgbClr val="002060"/>
                          </a:solidFill>
                          <a:effectLst/>
                        </a:rPr>
                        <a:t> h</a:t>
                      </a:r>
                      <a:r>
                        <a:rPr lang="en-US" sz="1300" baseline="30000" dirty="0">
                          <a:solidFill>
                            <a:srgbClr val="002060"/>
                          </a:solidFill>
                          <a:effectLst/>
                        </a:rPr>
                        <a:t>-1</a:t>
                      </a:r>
                      <a:r>
                        <a:rPr lang="en-US" sz="1300" dirty="0">
                          <a:solidFill>
                            <a:srgbClr val="002060"/>
                          </a:solidFill>
                          <a:effectLst/>
                        </a:rPr>
                        <a:t>)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2060"/>
                          </a:solidFill>
                          <a:effectLst/>
                        </a:rPr>
                        <a:t>Rejection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2060"/>
                          </a:solidFill>
                          <a:effectLst/>
                        </a:rPr>
                        <a:t>(%)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2060"/>
                          </a:solidFill>
                          <a:effectLst/>
                        </a:rPr>
                        <a:t>References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</a:tr>
              <a:tr h="36534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300" dirty="0" err="1">
                          <a:solidFill>
                            <a:srgbClr val="002060"/>
                          </a:solidFill>
                          <a:effectLst/>
                        </a:rPr>
                        <a:t>Silicalite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300" dirty="0">
                          <a:solidFill>
                            <a:srgbClr val="002060"/>
                          </a:solidFill>
                          <a:effectLst/>
                        </a:rPr>
                        <a:t>RO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300" dirty="0">
                          <a:solidFill>
                            <a:srgbClr val="002060"/>
                          </a:solidFill>
                          <a:effectLst/>
                        </a:rPr>
                        <a:t>0.1 </a:t>
                      </a:r>
                      <a:r>
                        <a:rPr lang="it-IT" sz="1300" dirty="0" smtClean="0">
                          <a:solidFill>
                            <a:srgbClr val="002060"/>
                          </a:solidFill>
                          <a:effectLst/>
                        </a:rPr>
                        <a:t>M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300">
                          <a:solidFill>
                            <a:srgbClr val="002060"/>
                          </a:solidFill>
                          <a:effectLst/>
                        </a:rPr>
                        <a:t>0.16</a:t>
                      </a:r>
                      <a:endParaRPr lang="it-IT" sz="10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300" dirty="0">
                          <a:solidFill>
                            <a:srgbClr val="002060"/>
                          </a:solidFill>
                          <a:effectLst/>
                        </a:rPr>
                        <a:t>22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300" dirty="0" smtClean="0">
                          <a:solidFill>
                            <a:srgbClr val="002060"/>
                          </a:solidFill>
                          <a:effectLst/>
                        </a:rPr>
                        <a:t>[1]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</a:tr>
              <a:tr h="4084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300" dirty="0" err="1">
                          <a:solidFill>
                            <a:srgbClr val="002060"/>
                          </a:solidFill>
                          <a:effectLst/>
                        </a:rPr>
                        <a:t>Silicalite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300">
                          <a:solidFill>
                            <a:srgbClr val="002060"/>
                          </a:solidFill>
                          <a:effectLst/>
                        </a:rPr>
                        <a:t>RO</a:t>
                      </a:r>
                      <a:endParaRPr lang="it-IT" sz="10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300" dirty="0">
                          <a:solidFill>
                            <a:srgbClr val="002060"/>
                          </a:solidFill>
                          <a:effectLst/>
                        </a:rPr>
                        <a:t>0.1 </a:t>
                      </a:r>
                      <a:r>
                        <a:rPr lang="it-IT" sz="1300" dirty="0" smtClean="0">
                          <a:solidFill>
                            <a:srgbClr val="002060"/>
                          </a:solidFill>
                          <a:effectLst/>
                        </a:rPr>
                        <a:t>M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300" dirty="0">
                          <a:solidFill>
                            <a:srgbClr val="002060"/>
                          </a:solidFill>
                          <a:effectLst/>
                        </a:rPr>
                        <a:t>0.12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300" dirty="0">
                          <a:solidFill>
                            <a:srgbClr val="002060"/>
                          </a:solidFill>
                          <a:effectLst/>
                        </a:rPr>
                        <a:t>77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300" dirty="0" smtClean="0">
                          <a:solidFill>
                            <a:srgbClr val="002060"/>
                          </a:solidFill>
                          <a:effectLst/>
                        </a:rPr>
                        <a:t>[2]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</a:tr>
              <a:tr h="40841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300" dirty="0" smtClean="0">
                          <a:solidFill>
                            <a:srgbClr val="002060"/>
                          </a:solidFill>
                          <a:effectLst/>
                        </a:rPr>
                        <a:t>ZSM-5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300" dirty="0">
                          <a:solidFill>
                            <a:srgbClr val="002060"/>
                          </a:solidFill>
                          <a:effectLst/>
                        </a:rPr>
                        <a:t>RO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300" dirty="0">
                          <a:solidFill>
                            <a:srgbClr val="002060"/>
                          </a:solidFill>
                          <a:effectLst/>
                        </a:rPr>
                        <a:t>0.1 </a:t>
                      </a:r>
                      <a:r>
                        <a:rPr lang="it-IT" sz="1300" dirty="0" smtClean="0">
                          <a:solidFill>
                            <a:srgbClr val="002060"/>
                          </a:solidFill>
                          <a:effectLst/>
                        </a:rPr>
                        <a:t>M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300" dirty="0">
                          <a:solidFill>
                            <a:srgbClr val="002060"/>
                          </a:solidFill>
                          <a:effectLst/>
                        </a:rPr>
                        <a:t>1.13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300">
                          <a:solidFill>
                            <a:srgbClr val="002060"/>
                          </a:solidFill>
                          <a:effectLst/>
                        </a:rPr>
                        <a:t>93</a:t>
                      </a:r>
                      <a:endParaRPr lang="it-IT" sz="100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en-US" sz="1300" dirty="0" smtClean="0">
                          <a:solidFill>
                            <a:srgbClr val="002060"/>
                          </a:solidFill>
                          <a:effectLst/>
                        </a:rPr>
                        <a:t>[3]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</a:tr>
              <a:tr h="3936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300" dirty="0" err="1">
                          <a:solidFill>
                            <a:srgbClr val="002060"/>
                          </a:solidFill>
                          <a:effectLst/>
                        </a:rPr>
                        <a:t>Silicalite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300" dirty="0">
                          <a:solidFill>
                            <a:srgbClr val="002060"/>
                          </a:solidFill>
                          <a:effectLst/>
                        </a:rPr>
                        <a:t>RO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300" dirty="0">
                          <a:solidFill>
                            <a:srgbClr val="002060"/>
                          </a:solidFill>
                          <a:effectLst/>
                        </a:rPr>
                        <a:t>0.01 </a:t>
                      </a:r>
                      <a:r>
                        <a:rPr lang="it-IT" sz="1300" dirty="0" smtClean="0">
                          <a:solidFill>
                            <a:srgbClr val="002060"/>
                          </a:solidFill>
                          <a:effectLst/>
                        </a:rPr>
                        <a:t>M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300" dirty="0">
                          <a:solidFill>
                            <a:srgbClr val="002060"/>
                          </a:solidFill>
                          <a:effectLst/>
                        </a:rPr>
                        <a:t>1.2×10</a:t>
                      </a:r>
                      <a:r>
                        <a:rPr lang="it-IT" sz="1300" baseline="30000" dirty="0">
                          <a:solidFill>
                            <a:srgbClr val="002060"/>
                          </a:solidFill>
                          <a:effectLst/>
                        </a:rPr>
                        <a:t>-3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300" dirty="0">
                          <a:solidFill>
                            <a:srgbClr val="002060"/>
                          </a:solidFill>
                          <a:effectLst/>
                        </a:rPr>
                        <a:t>97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300" dirty="0" smtClean="0">
                          <a:solidFill>
                            <a:srgbClr val="002060"/>
                          </a:solidFill>
                          <a:effectLst/>
                        </a:rPr>
                        <a:t>[4]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</a:tr>
            </a:tbl>
          </a:graphicData>
        </a:graphic>
      </p:graphicFrame>
      <p:pic>
        <p:nvPicPr>
          <p:cNvPr id="5" name="Immagin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08304" y="58297"/>
            <a:ext cx="1835696" cy="346367"/>
          </a:xfrm>
          <a:prstGeom prst="rect">
            <a:avLst/>
          </a:prstGeom>
        </p:spPr>
      </p:pic>
      <p:graphicFrame>
        <p:nvGraphicFramePr>
          <p:cNvPr id="6" name="Tabel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02993915"/>
              </p:ext>
            </p:extLst>
          </p:nvPr>
        </p:nvGraphicFramePr>
        <p:xfrm>
          <a:off x="395536" y="3501008"/>
          <a:ext cx="7560838" cy="226603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94718"/>
                <a:gridCol w="954280"/>
                <a:gridCol w="1247906"/>
                <a:gridCol w="1541530"/>
                <a:gridCol w="1027686"/>
                <a:gridCol w="1394718"/>
              </a:tblGrid>
              <a:tr h="50405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300" dirty="0">
                          <a:solidFill>
                            <a:srgbClr val="002060"/>
                          </a:solidFill>
                          <a:effectLst/>
                        </a:rPr>
                        <a:t>Membrane </a:t>
                      </a:r>
                      <a:r>
                        <a:rPr lang="it-IT" sz="1300" dirty="0" err="1">
                          <a:solidFill>
                            <a:srgbClr val="002060"/>
                          </a:solidFill>
                          <a:effectLst/>
                        </a:rPr>
                        <a:t>Type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300" dirty="0" err="1">
                          <a:solidFill>
                            <a:srgbClr val="002060"/>
                          </a:solidFill>
                          <a:effectLst/>
                        </a:rPr>
                        <a:t>Process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solidFill>
                            <a:srgbClr val="002060"/>
                          </a:solidFill>
                          <a:effectLst/>
                        </a:rPr>
                        <a:t>Feed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en-US" sz="1300" dirty="0" err="1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Na</a:t>
                      </a:r>
                      <a:r>
                        <a:rPr lang="en-US" sz="1300" baseline="0" dirty="0" err="1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Cl</a:t>
                      </a:r>
                      <a:r>
                        <a:rPr lang="en-US" sz="1300" baseline="0" dirty="0" smtClean="0">
                          <a:solidFill>
                            <a:srgbClr val="002060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solution)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2060"/>
                          </a:solidFill>
                          <a:effectLst/>
                        </a:rPr>
                        <a:t>Permeation flux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2060"/>
                          </a:solidFill>
                          <a:effectLst/>
                        </a:rPr>
                        <a:t>(Kg m</a:t>
                      </a:r>
                      <a:r>
                        <a:rPr lang="en-US" sz="1300" baseline="30000" dirty="0">
                          <a:solidFill>
                            <a:srgbClr val="002060"/>
                          </a:solidFill>
                          <a:effectLst/>
                        </a:rPr>
                        <a:t>-2</a:t>
                      </a:r>
                      <a:r>
                        <a:rPr lang="en-US" sz="1300" dirty="0">
                          <a:solidFill>
                            <a:srgbClr val="002060"/>
                          </a:solidFill>
                          <a:effectLst/>
                        </a:rPr>
                        <a:t> h</a:t>
                      </a:r>
                      <a:r>
                        <a:rPr lang="en-US" sz="1300" baseline="30000" dirty="0">
                          <a:solidFill>
                            <a:srgbClr val="002060"/>
                          </a:solidFill>
                          <a:effectLst/>
                        </a:rPr>
                        <a:t>-1</a:t>
                      </a:r>
                      <a:r>
                        <a:rPr lang="en-US" sz="1300" dirty="0">
                          <a:solidFill>
                            <a:srgbClr val="002060"/>
                          </a:solidFill>
                          <a:effectLst/>
                        </a:rPr>
                        <a:t>)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2060"/>
                          </a:solidFill>
                          <a:effectLst/>
                        </a:rPr>
                        <a:t>Rejection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2060"/>
                          </a:solidFill>
                          <a:effectLst/>
                        </a:rPr>
                        <a:t>(%)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2060"/>
                          </a:solidFill>
                          <a:effectLst/>
                        </a:rPr>
                        <a:t>References</a:t>
                      </a:r>
                      <a:endParaRPr lang="it-IT" sz="1000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</a:tr>
              <a:tr h="21602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3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Silicalite</a:t>
                      </a:r>
                      <a:endParaRPr lang="it-IT" sz="13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VMD</a:t>
                      </a:r>
                      <a:endParaRPr lang="it-IT" sz="130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it-IT" sz="13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0.2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477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17.5±0.5</a:t>
                      </a:r>
                      <a:endParaRPr lang="it-IT" sz="1400" kern="1200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6195" marR="6477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98.8±0.1</a:t>
                      </a:r>
                      <a:endParaRPr lang="it-IT" sz="1400" kern="1200" dirty="0" smtClean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dirty="0" err="1" smtClean="0">
                          <a:solidFill>
                            <a:srgbClr val="002060"/>
                          </a:solidFill>
                          <a:effectLst/>
                        </a:rPr>
                        <a:t>This</a:t>
                      </a:r>
                      <a:r>
                        <a:rPr lang="it-IT" sz="1300" dirty="0" smtClean="0">
                          <a:solidFill>
                            <a:srgbClr val="002060"/>
                          </a:solidFill>
                          <a:effectLst/>
                        </a:rPr>
                        <a:t> work</a:t>
                      </a:r>
                      <a:endParaRPr lang="it-IT" sz="10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652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3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Silicalite</a:t>
                      </a:r>
                      <a:endParaRPr lang="it-IT" sz="13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VMD</a:t>
                      </a:r>
                      <a:endParaRPr lang="it-IT" sz="130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it-IT" sz="13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477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13.3±0.4</a:t>
                      </a:r>
                      <a:endParaRPr lang="it-IT" sz="1400" kern="1200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6195" marR="6477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98.5±0.2</a:t>
                      </a:r>
                      <a:endParaRPr lang="it-IT" sz="1400" kern="1200" dirty="0" smtClean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dirty="0" err="1" smtClean="0">
                          <a:solidFill>
                            <a:srgbClr val="002060"/>
                          </a:solidFill>
                          <a:effectLst/>
                        </a:rPr>
                        <a:t>This</a:t>
                      </a:r>
                      <a:r>
                        <a:rPr lang="it-IT" sz="1300" dirty="0" smtClean="0">
                          <a:solidFill>
                            <a:srgbClr val="002060"/>
                          </a:solidFill>
                          <a:effectLst/>
                        </a:rPr>
                        <a:t> work</a:t>
                      </a:r>
                      <a:endParaRPr lang="it-IT" sz="10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65263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300" b="1" kern="1200" dirty="0" err="1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Silicalite</a:t>
                      </a:r>
                      <a:endParaRPr lang="it-IT" sz="13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VMD</a:t>
                      </a:r>
                      <a:endParaRPr lang="it-IT" sz="130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it-IT" sz="13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1.2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64770" algn="ctr" defTabSz="914400" rtl="0" eaLnBrk="1" latinLnBrk="0" hangingPunct="1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en-US" sz="1400" kern="120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11.0±0.2</a:t>
                      </a:r>
                      <a:endParaRPr lang="it-IT" sz="1400" kern="1200" dirty="0">
                        <a:solidFill>
                          <a:srgbClr val="002060"/>
                        </a:solidFill>
                        <a:latin typeface="+mn-lt"/>
                        <a:ea typeface="Calibri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36195" marR="6477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kern="120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98.1±0.</a:t>
                      </a:r>
                      <a:r>
                        <a:rPr lang="it-IT" sz="1400" kern="1200" dirty="0" smtClean="0">
                          <a:solidFill>
                            <a:srgbClr val="002060"/>
                          </a:solidFill>
                          <a:latin typeface="+mn-lt"/>
                          <a:ea typeface="Calibri"/>
                          <a:cs typeface="Times New Roman"/>
                        </a:rPr>
                        <a:t>1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dirty="0" err="1" smtClean="0">
                          <a:solidFill>
                            <a:srgbClr val="002060"/>
                          </a:solidFill>
                          <a:effectLst/>
                        </a:rPr>
                        <a:t>This</a:t>
                      </a:r>
                      <a:r>
                        <a:rPr lang="it-IT" sz="1300" dirty="0" smtClean="0">
                          <a:solidFill>
                            <a:srgbClr val="002060"/>
                          </a:solidFill>
                          <a:effectLst/>
                        </a:rPr>
                        <a:t> work</a:t>
                      </a:r>
                      <a:endParaRPr lang="it-IT" sz="1000" dirty="0" smtClean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</a:tr>
              <a:tr h="3557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300" b="1" dirty="0" smtClean="0">
                          <a:solidFill>
                            <a:srgbClr val="002060"/>
                          </a:solidFill>
                          <a:effectLst/>
                        </a:rPr>
                        <a:t>ZSM-5</a:t>
                      </a:r>
                      <a:endParaRPr lang="it-IT" sz="1000" b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PV</a:t>
                      </a:r>
                      <a:endParaRPr lang="it-IT" sz="130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it-IT" sz="13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99</a:t>
                      </a:r>
                      <a:endParaRPr lang="it-IT" sz="130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dirty="0" smtClean="0">
                          <a:solidFill>
                            <a:srgbClr val="002060"/>
                          </a:solidFill>
                          <a:effectLst/>
                        </a:rPr>
                        <a:t>[5]</a:t>
                      </a:r>
                    </a:p>
                  </a:txBody>
                  <a:tcPr/>
                </a:tc>
              </a:tr>
              <a:tr h="355705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1300" b="1" kern="1200" dirty="0" err="1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Silicalite</a:t>
                      </a:r>
                      <a:endParaRPr lang="it-IT" sz="1300" b="1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64581" marR="64581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PV</a:t>
                      </a:r>
                      <a:endParaRPr lang="it-IT" sz="130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Aft>
                          <a:spcPts val="1000"/>
                        </a:spcAft>
                      </a:pPr>
                      <a:r>
                        <a:rPr lang="it-IT" sz="13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0.6 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3.0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sz="13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  <a:endParaRPr lang="it-IT" sz="1300" kern="1200" dirty="0">
                        <a:solidFill>
                          <a:srgbClr val="002060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kern="1200" dirty="0" smtClean="0">
                          <a:solidFill>
                            <a:srgbClr val="002060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[6] </a:t>
                      </a:r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7" name="Rettangolo 6"/>
          <p:cNvSpPr/>
          <p:nvPr/>
        </p:nvSpPr>
        <p:spPr>
          <a:xfrm>
            <a:off x="35496" y="5830401"/>
            <a:ext cx="837980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Aft>
                <a:spcPts val="0"/>
              </a:spcAft>
            </a:pPr>
            <a:r>
              <a:rPr lang="en-US" sz="1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[1</a:t>
            </a:r>
            <a:r>
              <a:rPr lang="en-US" sz="1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] L. Li, J. Dong, T. </a:t>
            </a:r>
            <a:r>
              <a:rPr lang="en-US" sz="10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Nenoff</a:t>
            </a:r>
            <a:r>
              <a:rPr lang="en-US" sz="1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R. </a:t>
            </a:r>
            <a:r>
              <a:rPr lang="en-US" sz="1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Lee, </a:t>
            </a:r>
            <a:r>
              <a:rPr lang="en-US" sz="1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Desalination, 170 (3) (2004) 309–316</a:t>
            </a:r>
            <a:r>
              <a:rPr lang="en-US" sz="1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GB" sz="1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[2] </a:t>
            </a:r>
            <a:r>
              <a:rPr lang="en-GB" sz="1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L.X. Li, J.H. Dong, T.M. </a:t>
            </a:r>
            <a:r>
              <a:rPr lang="en-GB" sz="1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Nenoff</a:t>
            </a:r>
            <a:r>
              <a:rPr lang="en-GB" sz="1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R. Lee</a:t>
            </a:r>
            <a:r>
              <a:rPr lang="en-GB" sz="1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,, </a:t>
            </a:r>
            <a:r>
              <a:rPr lang="en-GB" sz="1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J. </a:t>
            </a:r>
            <a:r>
              <a:rPr lang="en-GB" sz="1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Membr</a:t>
            </a:r>
            <a:r>
              <a:rPr lang="en-GB" sz="1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Sci. 243 (2004) 401</a:t>
            </a:r>
            <a:r>
              <a:rPr lang="en-US" sz="1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GB" sz="1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404. [</a:t>
            </a:r>
            <a:r>
              <a:rPr lang="en-GB" sz="1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  <a:r>
              <a:rPr lang="en-GB" sz="1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GB" sz="1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L. Li, N. Liu, B. McPherson, R. Lee</a:t>
            </a:r>
            <a:r>
              <a:rPr lang="en-GB" sz="1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,, </a:t>
            </a:r>
            <a:r>
              <a:rPr lang="en-GB" sz="1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Ind. Eng. Chem. Res.46 (2007) 1584</a:t>
            </a:r>
            <a:r>
              <a:rPr lang="en-US" sz="1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</a:t>
            </a:r>
            <a:r>
              <a:rPr lang="en-GB" sz="1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1589</a:t>
            </a:r>
            <a:r>
              <a:rPr lang="en-GB" sz="1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  <a:r>
              <a:rPr lang="en-US" sz="1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L. Li, N. Liu, B. McPherson, R. </a:t>
            </a:r>
            <a:r>
              <a:rPr lang="en-US" sz="1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Lee, </a:t>
            </a:r>
            <a:r>
              <a:rPr lang="en-US" sz="1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Desalination 228 (2008) 217-225</a:t>
            </a:r>
            <a:r>
              <a:rPr lang="en-US" sz="1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[</a:t>
            </a:r>
            <a:r>
              <a:rPr lang="en-US" sz="1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  <a:r>
              <a:rPr lang="en-US" sz="1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] </a:t>
            </a:r>
            <a:r>
              <a:rPr lang="en-US" sz="1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M. C. Duke, J. O’Brien-Abraham, N. Milne, B. Zhu, J.Y.S. Lin, J. C. </a:t>
            </a:r>
            <a:r>
              <a:rPr lang="en-US" sz="1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Diniz</a:t>
            </a:r>
            <a:r>
              <a:rPr lang="en-US" sz="1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da Costa</a:t>
            </a:r>
            <a:r>
              <a:rPr lang="en-US" sz="1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,, </a:t>
            </a:r>
            <a:r>
              <a:rPr lang="en-US" sz="1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Sep. </a:t>
            </a:r>
            <a:r>
              <a:rPr lang="en-US" sz="1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Purif</a:t>
            </a:r>
            <a:r>
              <a:rPr lang="en-US" sz="1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Technol. 68 (2009) </a:t>
            </a:r>
            <a:r>
              <a:rPr lang="en-US" sz="1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343-350</a:t>
            </a:r>
            <a:r>
              <a:rPr lang="it-IT" sz="1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[6] M. </a:t>
            </a:r>
            <a:r>
              <a:rPr lang="it-IT" sz="1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Drobek</a:t>
            </a:r>
            <a:r>
              <a:rPr lang="it-IT" sz="1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C. </a:t>
            </a:r>
            <a:r>
              <a:rPr lang="it-IT" sz="1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Yacou</a:t>
            </a:r>
            <a:r>
              <a:rPr lang="it-IT" sz="1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J. </a:t>
            </a:r>
            <a:r>
              <a:rPr lang="it-IT" sz="1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Motuzas</a:t>
            </a:r>
            <a:r>
              <a:rPr lang="it-IT" sz="1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A. </a:t>
            </a:r>
            <a:r>
              <a:rPr lang="it-IT" sz="1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Julbe</a:t>
            </a:r>
            <a:r>
              <a:rPr lang="it-IT" sz="1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L. </a:t>
            </a:r>
            <a:r>
              <a:rPr lang="it-IT" sz="1000" dirty="0" err="1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Ding</a:t>
            </a:r>
            <a:r>
              <a:rPr lang="it-IT" sz="1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J. Da Costa, </a:t>
            </a:r>
            <a:r>
              <a:rPr lang="en-GB" sz="1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J. </a:t>
            </a:r>
            <a:r>
              <a:rPr lang="en-GB" sz="1000" dirty="0" err="1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Membr</a:t>
            </a:r>
            <a:r>
              <a:rPr lang="en-GB" sz="10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GB" sz="10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Sci. 415-416 (2012) 816-823</a:t>
            </a:r>
            <a:r>
              <a:rPr lang="en-GB" sz="1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it-IT" sz="1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1835696" y="43861"/>
            <a:ext cx="5040560" cy="430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eaLnBrk="1" hangingPunct="1">
              <a:spcBef>
                <a:spcPts val="0"/>
              </a:spcBef>
            </a:pPr>
            <a:r>
              <a:rPr lang="it-IT" altLang="it-IT" sz="2200" b="1" dirty="0" err="1" smtClean="0">
                <a:solidFill>
                  <a:srgbClr val="FF0000"/>
                </a:solidFill>
                <a:cs typeface="Times New Roman" pitchFamily="18" charset="0"/>
              </a:rPr>
              <a:t>Comparison</a:t>
            </a:r>
            <a:r>
              <a:rPr lang="it-IT" altLang="it-IT" sz="2200" b="1" dirty="0" smtClean="0">
                <a:solidFill>
                  <a:srgbClr val="FF0000"/>
                </a:solidFill>
                <a:cs typeface="Times New Roman" pitchFamily="18" charset="0"/>
              </a:rPr>
              <a:t> with </a:t>
            </a:r>
            <a:r>
              <a:rPr lang="it-IT" altLang="it-IT" sz="2200" b="1" dirty="0" err="1" smtClean="0">
                <a:solidFill>
                  <a:srgbClr val="FF0000"/>
                </a:solidFill>
                <a:cs typeface="Times New Roman" pitchFamily="18" charset="0"/>
              </a:rPr>
              <a:t>Literature</a:t>
            </a:r>
            <a:r>
              <a:rPr lang="it-IT" altLang="it-IT" sz="2200" b="1" dirty="0" smtClean="0">
                <a:solidFill>
                  <a:srgbClr val="FF0000"/>
                </a:solidFill>
                <a:cs typeface="Times New Roman" pitchFamily="18" charset="0"/>
              </a:rPr>
              <a:t> Data</a:t>
            </a:r>
          </a:p>
        </p:txBody>
      </p:sp>
    </p:spTree>
    <p:extLst>
      <p:ext uri="{BB962C8B-B14F-4D97-AF65-F5344CB8AC3E}">
        <p14:creationId xmlns:p14="http://schemas.microsoft.com/office/powerpoint/2010/main" val="2567520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Rectangle 1"/>
          <p:cNvSpPr>
            <a:spLocks noChangeArrowheads="1"/>
          </p:cNvSpPr>
          <p:nvPr/>
        </p:nvSpPr>
        <p:spPr bwMode="auto">
          <a:xfrm>
            <a:off x="69143" y="980728"/>
            <a:ext cx="9036496" cy="72943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just" eaLnBrk="1" hangingPunct="1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ü"/>
            </a:pPr>
            <a:r>
              <a:rPr lang="en-US" sz="1800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Secondary </a:t>
            </a:r>
            <a:r>
              <a:rPr lang="en-US" sz="1800" dirty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growth method coupled with the cross flow seeding </a:t>
            </a:r>
            <a:r>
              <a:rPr lang="en-US" sz="1800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procedure was used </a:t>
            </a: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to prepare </a:t>
            </a:r>
            <a:r>
              <a:rPr kumimoji="0" lang="en-US" sz="180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uncalcined</a:t>
            </a: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defect </a:t>
            </a:r>
            <a:r>
              <a:rPr lang="en-US" sz="1800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free supported </a:t>
            </a: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MFI membranes.</a:t>
            </a:r>
          </a:p>
          <a:p>
            <a:pPr lvl="0" algn="just" eaLnBrk="1" hangingPunct="1">
              <a:lnSpc>
                <a:spcPct val="150000"/>
              </a:lnSpc>
              <a:spcBef>
                <a:spcPts val="600"/>
              </a:spcBef>
              <a:buFont typeface="Wingdings" pitchFamily="2" charset="2"/>
              <a:buChar char="ü"/>
            </a:pPr>
            <a:endParaRPr kumimoji="0" lang="en-US" sz="18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algn="just" eaLnBrk="1" hangingPunct="1">
              <a:buFont typeface="Wingdings" pitchFamily="2" charset="2"/>
              <a:buChar char="ü"/>
            </a:pPr>
            <a:r>
              <a:rPr lang="en-US" sz="1800" dirty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Curing treatments are used to seal the defects into the zeolite layer due to the calcination</a:t>
            </a:r>
          </a:p>
          <a:p>
            <a:pPr lvl="0" algn="just" eaLnBrk="1" hangingPunct="1"/>
            <a:endParaRPr lang="en-US" sz="1800" dirty="0">
              <a:solidFill>
                <a:srgbClr val="002060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lvl="0" algn="just" eaLnBrk="1" hangingPunct="1">
              <a:buFont typeface="Wingdings" pitchFamily="2" charset="2"/>
              <a:buChar char="ü"/>
            </a:pPr>
            <a:r>
              <a:rPr lang="en-US" sz="1800" dirty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Membranes treated with the PDMS could be suitable for gas separation process. A further improvement could be obtained varying both PDMS solution concentration and number of coating</a:t>
            </a:r>
          </a:p>
          <a:p>
            <a:pPr lvl="0" algn="just" eaLnBrk="1" hangingPunct="1">
              <a:lnSpc>
                <a:spcPct val="150000"/>
              </a:lnSpc>
              <a:spcBef>
                <a:spcPts val="600"/>
              </a:spcBef>
            </a:pPr>
            <a:endParaRPr lang="en-US" sz="1800" dirty="0" smtClean="0">
              <a:solidFill>
                <a:srgbClr val="002060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lang="en-US" sz="1800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It was demonstrated the possibility to use MFI zeolite m</a:t>
            </a: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embranes in</a:t>
            </a:r>
            <a:r>
              <a:rPr lang="en-US" sz="1800" dirty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lang="en-US" sz="1800" dirty="0" smtClean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vacuum membrane distillation</a:t>
            </a:r>
            <a:r>
              <a:rPr lang="en-US" sz="1800" dirty="0">
                <a:solidFill>
                  <a:srgbClr val="00206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process.</a:t>
            </a: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endParaRPr lang="en-US" sz="1800" dirty="0">
              <a:solidFill>
                <a:srgbClr val="002060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5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Membrane</a:t>
            </a:r>
            <a:r>
              <a:rPr kumimoji="0" lang="en-US" sz="180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performance exhibited good </a:t>
            </a: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results in terms of</a:t>
            </a:r>
            <a:r>
              <a:rPr kumimoji="0" lang="en-US" sz="1800" i="0" u="none" strike="noStrike" cap="none" normalizeH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Arial" pitchFamily="34" charset="0"/>
                <a:ea typeface="Calibri" pitchFamily="34" charset="0"/>
                <a:cs typeface="Arial" pitchFamily="34" charset="0"/>
              </a:rPr>
              <a:t>fluxes and salt rejections (~ 98.5 %).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endParaRPr kumimoji="0" lang="en-US" sz="18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endParaRPr lang="en-US" sz="1800" dirty="0">
              <a:solidFill>
                <a:srgbClr val="002060"/>
              </a:solidFill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endParaRPr kumimoji="0" lang="en-US" sz="18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 typeface="Wingdings" pitchFamily="2" charset="2"/>
              <a:buChar char="ü"/>
              <a:tabLst/>
            </a:pPr>
            <a:endParaRPr kumimoji="0" lang="en-US" sz="18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Arial" pitchFamily="34" charset="0"/>
              <a:ea typeface="Calibri" pitchFamily="34" charset="0"/>
              <a:cs typeface="Arial" pitchFamily="34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2699792" y="59159"/>
            <a:ext cx="352155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 eaLnBrk="1" hangingPunct="1">
              <a:spcBef>
                <a:spcPct val="50000"/>
              </a:spcBef>
            </a:pPr>
            <a:r>
              <a:rPr lang="it-IT" altLang="it-IT" b="1" dirty="0" smtClean="0">
                <a:solidFill>
                  <a:srgbClr val="FF0000"/>
                </a:solidFill>
                <a:cs typeface="Times New Roman" pitchFamily="18" charset="0"/>
              </a:rPr>
              <a:t>C O N C L U S I O N S </a:t>
            </a:r>
            <a:endParaRPr lang="it-IT" altLang="it-IT" b="1" dirty="0">
              <a:solidFill>
                <a:srgbClr val="FF0000"/>
              </a:solidFill>
              <a:cs typeface="Times New Roman" pitchFamily="18" charset="0"/>
            </a:endParaRPr>
          </a:p>
        </p:txBody>
      </p:sp>
      <p:pic>
        <p:nvPicPr>
          <p:cNvPr id="6" name="Picture 3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020272" y="59159"/>
            <a:ext cx="2051050" cy="417513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106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025" y="0"/>
            <a:ext cx="2339975" cy="476250"/>
          </a:xfrm>
          <a:prstGeom prst="rect">
            <a:avLst/>
          </a:prstGeom>
          <a:solidFill>
            <a:srgbClr val="FF99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7107" name="Gruppo 12"/>
          <p:cNvGrpSpPr>
            <a:grpSpLocks/>
          </p:cNvGrpSpPr>
          <p:nvPr/>
        </p:nvGrpSpPr>
        <p:grpSpPr bwMode="auto">
          <a:xfrm>
            <a:off x="271059" y="614285"/>
            <a:ext cx="8837445" cy="4085606"/>
            <a:chOff x="-210128" y="1326120"/>
            <a:chExt cx="9903192" cy="4040246"/>
          </a:xfrm>
        </p:grpSpPr>
        <p:sp>
          <p:nvSpPr>
            <p:cNvPr id="4" name="CasellaDiTesto 3"/>
            <p:cNvSpPr txBox="1"/>
            <p:nvPr/>
          </p:nvSpPr>
          <p:spPr>
            <a:xfrm>
              <a:off x="1040115" y="3500669"/>
              <a:ext cx="6264954" cy="523924"/>
            </a:xfrm>
            <a:prstGeom prst="rect">
              <a:avLst/>
            </a:prstGeom>
            <a:noFill/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  <a:scene3d>
              <a:camera prst="isometricOffAxis1Right"/>
              <a:lightRig rig="threePt" dir="t"/>
            </a:scene3d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it-IT" sz="2800" b="1" dirty="0" err="1">
                  <a:ln w="1905"/>
                  <a:gradFill>
                    <a:gsLst>
                      <a:gs pos="0">
                        <a:srgbClr val="2D2D8A">
                          <a:shade val="20000"/>
                          <a:satMod val="200000"/>
                        </a:srgbClr>
                      </a:gs>
                      <a:gs pos="78000">
                        <a:srgbClr val="2D2D8A">
                          <a:tint val="90000"/>
                          <a:shade val="89000"/>
                          <a:satMod val="220000"/>
                        </a:srgbClr>
                      </a:gs>
                      <a:gs pos="100000">
                        <a:srgbClr val="2D2D8A">
                          <a:tint val="12000"/>
                          <a:satMod val="255000"/>
                        </a:srgb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Thanks</a:t>
              </a:r>
              <a:r>
                <a:rPr lang="it-IT" sz="2800" b="1" dirty="0">
                  <a:ln w="1905"/>
                  <a:gradFill>
                    <a:gsLst>
                      <a:gs pos="0">
                        <a:srgbClr val="2D2D8A">
                          <a:shade val="20000"/>
                          <a:satMod val="200000"/>
                        </a:srgbClr>
                      </a:gs>
                      <a:gs pos="78000">
                        <a:srgbClr val="2D2D8A">
                          <a:tint val="90000"/>
                          <a:shade val="89000"/>
                          <a:satMod val="220000"/>
                        </a:srgbClr>
                      </a:gs>
                      <a:gs pos="100000">
                        <a:srgbClr val="2D2D8A">
                          <a:tint val="12000"/>
                          <a:satMod val="255000"/>
                        </a:srgb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 </a:t>
              </a:r>
              <a:r>
                <a:rPr lang="it-IT" sz="2800" b="1" dirty="0" err="1">
                  <a:ln w="1905"/>
                  <a:gradFill>
                    <a:gsLst>
                      <a:gs pos="0">
                        <a:srgbClr val="2D2D8A">
                          <a:shade val="20000"/>
                          <a:satMod val="200000"/>
                        </a:srgbClr>
                      </a:gs>
                      <a:gs pos="78000">
                        <a:srgbClr val="2D2D8A">
                          <a:tint val="90000"/>
                          <a:shade val="89000"/>
                          <a:satMod val="220000"/>
                        </a:srgbClr>
                      </a:gs>
                      <a:gs pos="100000">
                        <a:srgbClr val="2D2D8A">
                          <a:tint val="12000"/>
                          <a:satMod val="255000"/>
                        </a:srgb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for</a:t>
              </a:r>
              <a:r>
                <a:rPr lang="it-IT" sz="2800" b="1" dirty="0">
                  <a:ln w="1905"/>
                  <a:gradFill>
                    <a:gsLst>
                      <a:gs pos="0">
                        <a:srgbClr val="2D2D8A">
                          <a:shade val="20000"/>
                          <a:satMod val="200000"/>
                        </a:srgbClr>
                      </a:gs>
                      <a:gs pos="78000">
                        <a:srgbClr val="2D2D8A">
                          <a:tint val="90000"/>
                          <a:shade val="89000"/>
                          <a:satMod val="220000"/>
                        </a:srgbClr>
                      </a:gs>
                      <a:gs pos="100000">
                        <a:srgbClr val="2D2D8A">
                          <a:tint val="12000"/>
                          <a:satMod val="255000"/>
                        </a:srgb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 </a:t>
              </a:r>
              <a:r>
                <a:rPr lang="it-IT" sz="2800" b="1" dirty="0" err="1">
                  <a:ln w="1905"/>
                  <a:gradFill>
                    <a:gsLst>
                      <a:gs pos="0">
                        <a:srgbClr val="2D2D8A">
                          <a:shade val="20000"/>
                          <a:satMod val="200000"/>
                        </a:srgbClr>
                      </a:gs>
                      <a:gs pos="78000">
                        <a:srgbClr val="2D2D8A">
                          <a:tint val="90000"/>
                          <a:shade val="89000"/>
                          <a:satMod val="220000"/>
                        </a:srgbClr>
                      </a:gs>
                      <a:gs pos="100000">
                        <a:srgbClr val="2D2D8A">
                          <a:tint val="12000"/>
                          <a:satMod val="255000"/>
                        </a:srgb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Your</a:t>
              </a:r>
              <a:r>
                <a:rPr lang="it-IT" sz="2800" b="1" dirty="0">
                  <a:ln w="1905"/>
                  <a:gradFill>
                    <a:gsLst>
                      <a:gs pos="0">
                        <a:srgbClr val="2D2D8A">
                          <a:shade val="20000"/>
                          <a:satMod val="200000"/>
                        </a:srgbClr>
                      </a:gs>
                      <a:gs pos="78000">
                        <a:srgbClr val="2D2D8A">
                          <a:tint val="90000"/>
                          <a:shade val="89000"/>
                          <a:satMod val="220000"/>
                        </a:srgbClr>
                      </a:gs>
                      <a:gs pos="100000">
                        <a:srgbClr val="2D2D8A">
                          <a:tint val="12000"/>
                          <a:satMod val="255000"/>
                        </a:srgb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 </a:t>
              </a:r>
              <a:r>
                <a:rPr lang="it-IT" sz="2800" b="1" dirty="0" err="1">
                  <a:ln w="1905"/>
                  <a:gradFill>
                    <a:gsLst>
                      <a:gs pos="0">
                        <a:srgbClr val="2D2D8A">
                          <a:shade val="20000"/>
                          <a:satMod val="200000"/>
                        </a:srgbClr>
                      </a:gs>
                      <a:gs pos="78000">
                        <a:srgbClr val="2D2D8A">
                          <a:tint val="90000"/>
                          <a:shade val="89000"/>
                          <a:satMod val="220000"/>
                        </a:srgbClr>
                      </a:gs>
                      <a:gs pos="100000">
                        <a:srgbClr val="2D2D8A">
                          <a:tint val="12000"/>
                          <a:satMod val="255000"/>
                        </a:srgbClr>
                      </a:gs>
                    </a:gsLst>
                    <a:lin ang="5400000"/>
                  </a:gra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</a:rPr>
                <a:t>Attention</a:t>
              </a:r>
              <a:endParaRPr lang="it-IT" sz="2800" b="1" dirty="0">
                <a:ln w="1905"/>
                <a:gradFill>
                  <a:gsLst>
                    <a:gs pos="0">
                      <a:srgbClr val="2D2D8A">
                        <a:shade val="20000"/>
                        <a:satMod val="200000"/>
                      </a:srgbClr>
                    </a:gs>
                    <a:gs pos="78000">
                      <a:srgbClr val="2D2D8A">
                        <a:tint val="90000"/>
                        <a:shade val="89000"/>
                        <a:satMod val="220000"/>
                      </a:srgbClr>
                    </a:gs>
                    <a:gs pos="100000">
                      <a:srgbClr val="2D2D8A">
                        <a:tint val="12000"/>
                        <a:satMod val="255000"/>
                      </a:srgb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endParaRPr>
            </a:p>
          </p:txBody>
        </p:sp>
        <p:sp>
          <p:nvSpPr>
            <p:cNvPr id="47111" name="CasellaDiTesto 4"/>
            <p:cNvSpPr txBox="1">
              <a:spLocks noChangeArrowheads="1"/>
            </p:cNvSpPr>
            <p:nvPr/>
          </p:nvSpPr>
          <p:spPr bwMode="auto">
            <a:xfrm rot="786796">
              <a:off x="4494152" y="2345250"/>
              <a:ext cx="446449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s-ES" altLang="it-IT" sz="2400" smtClean="0">
                  <a:solidFill>
                    <a:srgbClr val="3333CC"/>
                  </a:solidFill>
                </a:rPr>
                <a:t>Gracias por su Atención</a:t>
              </a:r>
              <a:endParaRPr lang="it-IT" altLang="it-IT" sz="2400" smtClean="0">
                <a:solidFill>
                  <a:srgbClr val="3333CC"/>
                </a:solidFill>
              </a:endParaRPr>
            </a:p>
          </p:txBody>
        </p:sp>
        <p:sp>
          <p:nvSpPr>
            <p:cNvPr id="47112" name="CasellaDiTesto 6"/>
            <p:cNvSpPr txBox="1">
              <a:spLocks noChangeArrowheads="1"/>
            </p:cNvSpPr>
            <p:nvPr/>
          </p:nvSpPr>
          <p:spPr bwMode="auto">
            <a:xfrm rot="1614043">
              <a:off x="6025387" y="4294493"/>
              <a:ext cx="3420250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fi-FI" altLang="it-IT" sz="2400" dirty="0" smtClean="0">
                  <a:solidFill>
                    <a:srgbClr val="00B050"/>
                  </a:solidFill>
                </a:rPr>
                <a:t>Kiitos Huomiota</a:t>
              </a:r>
              <a:endParaRPr lang="it-IT" altLang="it-IT" sz="2400" dirty="0" smtClean="0">
                <a:solidFill>
                  <a:srgbClr val="00B050"/>
                </a:solidFill>
              </a:endParaRPr>
            </a:p>
          </p:txBody>
        </p:sp>
        <p:sp>
          <p:nvSpPr>
            <p:cNvPr id="47113" name="CasellaDiTesto 7"/>
            <p:cNvSpPr txBox="1">
              <a:spLocks noChangeArrowheads="1"/>
            </p:cNvSpPr>
            <p:nvPr/>
          </p:nvSpPr>
          <p:spPr bwMode="auto">
            <a:xfrm rot="19471413">
              <a:off x="-210128" y="2805524"/>
              <a:ext cx="4464495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zh-TW" altLang="it-IT" sz="2400" dirty="0" smtClean="0">
                  <a:solidFill>
                    <a:srgbClr val="C00000"/>
                  </a:solidFill>
                  <a:ea typeface="新細明體" panose="02020500000000000000" pitchFamily="18" charset="-120"/>
                </a:rPr>
                <a:t>感謝您的關注</a:t>
              </a:r>
              <a:endParaRPr lang="it-IT" altLang="it-IT" sz="2400" dirty="0" smtClean="0">
                <a:solidFill>
                  <a:srgbClr val="C00000"/>
                </a:solidFill>
              </a:endParaRPr>
            </a:p>
          </p:txBody>
        </p:sp>
        <p:sp>
          <p:nvSpPr>
            <p:cNvPr id="47114" name="CasellaDiTesto 8"/>
            <p:cNvSpPr txBox="1">
              <a:spLocks noChangeArrowheads="1"/>
            </p:cNvSpPr>
            <p:nvPr/>
          </p:nvSpPr>
          <p:spPr bwMode="auto">
            <a:xfrm rot="19840526">
              <a:off x="-107197" y="4577978"/>
              <a:ext cx="3515597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it-IT" altLang="it-IT" sz="2400" dirty="0" smtClean="0">
                  <a:solidFill>
                    <a:srgbClr val="9900CC"/>
                  </a:solidFill>
                </a:rPr>
                <a:t>Grazie per l’Attenzione</a:t>
              </a:r>
            </a:p>
          </p:txBody>
        </p:sp>
        <p:sp>
          <p:nvSpPr>
            <p:cNvPr id="47115" name="CasellaDiTesto 9"/>
            <p:cNvSpPr txBox="1">
              <a:spLocks noChangeArrowheads="1"/>
            </p:cNvSpPr>
            <p:nvPr/>
          </p:nvSpPr>
          <p:spPr bwMode="auto">
            <a:xfrm rot="538151">
              <a:off x="5228568" y="1326120"/>
              <a:ext cx="4464496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ar-AE" altLang="it-IT" sz="2400" smtClean="0">
                  <a:solidFill>
                    <a:srgbClr val="FF3300"/>
                  </a:solidFill>
                </a:rPr>
                <a:t>شكرا لكم على اهتمامكم</a:t>
              </a:r>
              <a:endParaRPr lang="it-IT" altLang="it-IT" sz="2400" smtClean="0">
                <a:solidFill>
                  <a:srgbClr val="FF3300"/>
                </a:solidFill>
              </a:endParaRPr>
            </a:p>
          </p:txBody>
        </p:sp>
        <p:sp>
          <p:nvSpPr>
            <p:cNvPr id="47116" name="Rettangolo 11"/>
            <p:cNvSpPr>
              <a:spLocks noChangeArrowheads="1"/>
            </p:cNvSpPr>
            <p:nvPr/>
          </p:nvSpPr>
          <p:spPr bwMode="auto">
            <a:xfrm>
              <a:off x="2791502" y="4904701"/>
              <a:ext cx="406393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hi-IN" altLang="it-IT" sz="2400" smtClean="0">
                  <a:solidFill>
                    <a:srgbClr val="000066"/>
                  </a:solidFill>
                </a:rPr>
                <a:t>आपका ध्यान के लिए धन्यवाद</a:t>
              </a:r>
              <a:endParaRPr lang="it-IT" altLang="it-IT" sz="2400" smtClean="0">
                <a:solidFill>
                  <a:srgbClr val="000066"/>
                </a:solidFill>
              </a:endParaRPr>
            </a:p>
          </p:txBody>
        </p:sp>
      </p:grpSp>
      <p:sp>
        <p:nvSpPr>
          <p:cNvPr id="47108" name="Rettangolo 13"/>
          <p:cNvSpPr>
            <a:spLocks noChangeArrowheads="1"/>
          </p:cNvSpPr>
          <p:nvPr/>
        </p:nvSpPr>
        <p:spPr bwMode="auto">
          <a:xfrm rot="-1362615">
            <a:off x="-87888" y="1174490"/>
            <a:ext cx="42703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ko-KR" altLang="it-IT" sz="2400" dirty="0" smtClean="0">
                <a:solidFill>
                  <a:srgbClr val="FF33CC"/>
                </a:solidFill>
                <a:ea typeface="굴림" panose="020B0600000101010101" pitchFamily="34" charset="-127"/>
              </a:rPr>
              <a:t>당신의주의를위한 감사합니다</a:t>
            </a:r>
            <a:endParaRPr lang="it-IT" altLang="it-IT" sz="2400" dirty="0" smtClean="0">
              <a:solidFill>
                <a:srgbClr val="FF33CC"/>
              </a:solidFill>
            </a:endParaRPr>
          </a:p>
        </p:txBody>
      </p:sp>
      <p:sp>
        <p:nvSpPr>
          <p:cNvPr id="47109" name="Rettangolo 11"/>
          <p:cNvSpPr>
            <a:spLocks noChangeArrowheads="1"/>
          </p:cNvSpPr>
          <p:nvPr/>
        </p:nvSpPr>
        <p:spPr bwMode="auto">
          <a:xfrm rot="-159460">
            <a:off x="2318401" y="-6679"/>
            <a:ext cx="372745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it-IT" sz="2400" dirty="0" smtClean="0">
                <a:solidFill>
                  <a:srgbClr val="FF9900"/>
                </a:solidFill>
              </a:rPr>
              <a:t>Merci pour Votre Attention</a:t>
            </a:r>
            <a:endParaRPr lang="it-IT" altLang="it-IT" sz="2400" dirty="0" smtClean="0">
              <a:solidFill>
                <a:srgbClr val="FF9900"/>
              </a:solidFill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179512" y="5563909"/>
            <a:ext cx="831986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The authors gratefully acknowledge the support of the King </a:t>
            </a:r>
            <a:r>
              <a:rPr kumimoji="0" lang="en-US" sz="180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Abdulaziz</a:t>
            </a: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 City for Science and Technology (KACST) for funding the research Project 895/33 entitled “</a:t>
            </a:r>
            <a:r>
              <a:rPr kumimoji="0" lang="en-GB" sz="1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Preparation and Characterization of </a:t>
            </a:r>
            <a:r>
              <a:rPr kumimoji="0" lang="en-GB" sz="1800" i="0" u="none" strike="noStrike" cap="none" normalizeH="0" baseline="0" dirty="0" err="1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Zeolite</a:t>
            </a:r>
            <a:r>
              <a:rPr kumimoji="0" lang="en-GB" sz="1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 Membranes for Water Treatment”</a:t>
            </a:r>
            <a:r>
              <a:rPr kumimoji="0" lang="en-US" sz="1800" i="0" u="none" strike="noStrike" cap="none" normalizeH="0" baseline="0" dirty="0" smtClean="0">
                <a:ln>
                  <a:noFill/>
                </a:ln>
                <a:solidFill>
                  <a:srgbClr val="002060"/>
                </a:solidFill>
                <a:effectLst/>
                <a:latin typeface="Comic Sans MS" pitchFamily="66" charset="0"/>
                <a:ea typeface="Times New Roman" pitchFamily="18" charset="0"/>
                <a:cs typeface="Arial" pitchFamily="34" charset="0"/>
              </a:rPr>
              <a:t>.</a:t>
            </a:r>
            <a:endParaRPr kumimoji="0" lang="en-US" sz="1800" i="0" u="none" strike="noStrike" cap="none" normalizeH="0" baseline="0" dirty="0" smtClean="0">
              <a:ln>
                <a:noFill/>
              </a:ln>
              <a:solidFill>
                <a:srgbClr val="002060"/>
              </a:solidFill>
              <a:effectLst/>
              <a:latin typeface="Comic Sans MS" pitchFamily="66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9126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1_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Arial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it-IT" sz="2400" b="0" i="0" u="none" strike="noStrike" cap="none" normalizeH="0" baseline="0" smtClean="0">
            <a:ln>
              <a:noFill/>
            </a:ln>
            <a:solidFill>
              <a:srgbClr val="FF3300"/>
            </a:solidFill>
            <a:effectLst/>
            <a:latin typeface="Arial" pitchFamily="34" charset="0"/>
          </a:defRPr>
        </a:defPPr>
      </a:lst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5064</TotalTime>
  <Words>2646</Words>
  <Application>Microsoft Office PowerPoint</Application>
  <PresentationFormat>Presentazione su schermo (4:3)</PresentationFormat>
  <Paragraphs>550</Paragraphs>
  <Slides>24</Slides>
  <Notes>14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13</vt:i4>
      </vt:variant>
      <vt:variant>
        <vt:lpstr>Tema</vt:lpstr>
      </vt:variant>
      <vt:variant>
        <vt:i4>2</vt:i4>
      </vt:variant>
      <vt:variant>
        <vt:lpstr>Server OLE incorporati</vt:lpstr>
      </vt:variant>
      <vt:variant>
        <vt:i4>3</vt:i4>
      </vt:variant>
      <vt:variant>
        <vt:lpstr>Titoli diapositive</vt:lpstr>
      </vt:variant>
      <vt:variant>
        <vt:i4>24</vt:i4>
      </vt:variant>
    </vt:vector>
  </HeadingPairs>
  <TitlesOfParts>
    <vt:vector size="42" baseType="lpstr">
      <vt:lpstr>굴림</vt:lpstr>
      <vt:lpstr>新細明體</vt:lpstr>
      <vt:lpstr>Arial</vt:lpstr>
      <vt:lpstr>Bookman Old Style</vt:lpstr>
      <vt:lpstr>Calibri</vt:lpstr>
      <vt:lpstr>Comic Sans MS</vt:lpstr>
      <vt:lpstr>Courier New</vt:lpstr>
      <vt:lpstr>Symbol</vt:lpstr>
      <vt:lpstr>Tahoma</vt:lpstr>
      <vt:lpstr>Times New Roman</vt:lpstr>
      <vt:lpstr>Tw Cen MT</vt:lpstr>
      <vt:lpstr>Verdana</vt:lpstr>
      <vt:lpstr>Wingdings</vt:lpstr>
      <vt:lpstr>Struttura predefinita</vt:lpstr>
      <vt:lpstr>1_Struttura predefinita</vt:lpstr>
      <vt:lpstr>Photo Editor-foto</vt:lpstr>
      <vt:lpstr>Equazione</vt:lpstr>
      <vt:lpstr>Equation</vt:lpstr>
      <vt:lpstr>Presentazione standard di PowerPoint</vt:lpstr>
      <vt:lpstr>Presentazione standard di PowerPoint</vt:lpstr>
      <vt:lpstr>Major current applications for zeolites in the form of powders or pellets</vt:lpstr>
      <vt:lpstr>Presentazione standard di PowerPoint</vt:lpstr>
      <vt:lpstr>Presentazione standard di PowerPoint</vt:lpstr>
      <vt:lpstr>Presentazione standard di PowerPoint</vt:lpstr>
      <vt:lpstr>Two Main Routes for the Preparation of Zeolite Membranes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Company>ITM-CNR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C. Algieri</dc:creator>
  <cp:lastModifiedBy>C. Algieri</cp:lastModifiedBy>
  <cp:revision>1188</cp:revision>
  <cp:lastPrinted>2015-07-21T14:07:42Z</cp:lastPrinted>
  <dcterms:created xsi:type="dcterms:W3CDTF">2008-06-19T14:35:22Z</dcterms:created>
  <dcterms:modified xsi:type="dcterms:W3CDTF">2015-07-31T13:50:21Z</dcterms:modified>
</cp:coreProperties>
</file>