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sldIdLst>
    <p:sldId id="435" r:id="rId2"/>
    <p:sldId id="319" r:id="rId3"/>
    <p:sldId id="450" r:id="rId4"/>
    <p:sldId id="451" r:id="rId5"/>
    <p:sldId id="437" r:id="rId6"/>
    <p:sldId id="326" r:id="rId7"/>
    <p:sldId id="324" r:id="rId8"/>
    <p:sldId id="452" r:id="rId9"/>
    <p:sldId id="453" r:id="rId10"/>
    <p:sldId id="334" r:id="rId11"/>
    <p:sldId id="387" r:id="rId12"/>
    <p:sldId id="337" r:id="rId13"/>
    <p:sldId id="455" r:id="rId14"/>
    <p:sldId id="454" r:id="rId15"/>
    <p:sldId id="442" r:id="rId16"/>
    <p:sldId id="457" r:id="rId17"/>
    <p:sldId id="458" r:id="rId18"/>
    <p:sldId id="459" r:id="rId19"/>
    <p:sldId id="460" r:id="rId20"/>
    <p:sldId id="462" r:id="rId21"/>
    <p:sldId id="461" r:id="rId22"/>
    <p:sldId id="441" r:id="rId23"/>
  </p:sldIdLst>
  <p:sldSz cx="12192000" cy="6858000"/>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480"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F76FB6-DE3E-4FF6-B433-499BB2CF5A13}" type="datetimeFigureOut">
              <a:rPr lang="en-US" smtClean="0"/>
              <a:t>8/26/2016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97D967-0B35-49D8-9B11-7C8ED251D400}" type="slidenum">
              <a:rPr lang="en-US" smtClean="0"/>
              <a:t>‹#›</a:t>
            </a:fld>
            <a:endParaRPr lang="en-US"/>
          </a:p>
        </p:txBody>
      </p:sp>
    </p:spTree>
    <p:extLst>
      <p:ext uri="{BB962C8B-B14F-4D97-AF65-F5344CB8AC3E}">
        <p14:creationId xmlns:p14="http://schemas.microsoft.com/office/powerpoint/2010/main" val="4267141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another polymer,</a:t>
            </a:r>
            <a:r>
              <a:rPr lang="en-US" baseline="0" dirty="0"/>
              <a:t> poly methyl methacrylate (PMMA).  Here, the molecular weight of a PMMA sample is being measured with conventional calibration. A series of polystyrene samples has been used to create the conventional calibration curve in the left hand chromatogram.  </a:t>
            </a:r>
          </a:p>
          <a:p>
            <a:r>
              <a:rPr lang="en-US" baseline="0" dirty="0"/>
              <a:t>This has then been used as a </a:t>
            </a:r>
            <a:r>
              <a:rPr lang="en-US" baseline="0" dirty="0" err="1"/>
              <a:t>referecnce</a:t>
            </a:r>
            <a:r>
              <a:rPr lang="en-US" baseline="0" dirty="0"/>
              <a:t> for the PMMA sample in the main chromatogram on the right.  The results are displayed in the box.  </a:t>
            </a:r>
          </a:p>
          <a:p>
            <a:r>
              <a:rPr lang="en-US" baseline="0" dirty="0"/>
              <a:t>The Mw has been measured to be 88 </a:t>
            </a:r>
            <a:r>
              <a:rPr lang="en-US" baseline="0" dirty="0" err="1"/>
              <a:t>kDa</a:t>
            </a:r>
            <a:r>
              <a:rPr lang="en-US" baseline="0" dirty="0"/>
              <a:t> which is significantly lower than the specified 95kDa.  The reason for this is that the structure of PMMA is different to that of polystyrene and so molecules of the same molecular weight will elute at different retention volumes given the wrong answer.</a:t>
            </a:r>
          </a:p>
          <a:p>
            <a:r>
              <a:rPr lang="en-US" baseline="0" dirty="0"/>
              <a:t>Additionally, this setup cannot measure </a:t>
            </a:r>
            <a:r>
              <a:rPr lang="en-US" baseline="0" dirty="0" err="1"/>
              <a:t>Rg</a:t>
            </a:r>
            <a:r>
              <a:rPr lang="en-US" baseline="0" dirty="0"/>
              <a:t>, IV, or Rh.</a:t>
            </a:r>
            <a:endParaRPr lang="en-GB" dirty="0"/>
          </a:p>
        </p:txBody>
      </p:sp>
      <p:sp>
        <p:nvSpPr>
          <p:cNvPr id="4" name="Slide Number Placeholder 3"/>
          <p:cNvSpPr>
            <a:spLocks noGrp="1"/>
          </p:cNvSpPr>
          <p:nvPr>
            <p:ph type="sldNum" sz="quarter" idx="10"/>
          </p:nvPr>
        </p:nvSpPr>
        <p:spPr/>
        <p:txBody>
          <a:bodyPr/>
          <a:lstStyle/>
          <a:p>
            <a:fld id="{E250D541-6D62-460F-A159-6C9C8EC9D54E}" type="slidenum">
              <a:rPr lang="en-GB" smtClean="0"/>
              <a:t>3</a:t>
            </a:fld>
            <a:endParaRPr lang="en-GB"/>
          </a:p>
        </p:txBody>
      </p:sp>
    </p:spTree>
    <p:extLst>
      <p:ext uri="{BB962C8B-B14F-4D97-AF65-F5344CB8AC3E}">
        <p14:creationId xmlns:p14="http://schemas.microsoft.com/office/powerpoint/2010/main" val="371402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4294967295"/>
          </p:nvPr>
        </p:nvSpPr>
        <p:spPr bwMode="auto">
          <a:xfrm>
            <a:off x="3884027" y="8686488"/>
            <a:ext cx="2972421" cy="4559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9" tIns="42205" rIns="84409" bIns="42205"/>
          <a:lstStyle>
            <a:lvl1pPr defTabSz="873934">
              <a:defRPr sz="2900">
                <a:solidFill>
                  <a:srgbClr val="000066"/>
                </a:solidFill>
                <a:latin typeface="TradeMarker-Light" pitchFamily="2" charset="0"/>
                <a:cs typeface="Times New Roman" pitchFamily="18" charset="0"/>
              </a:defRPr>
            </a:lvl1pPr>
            <a:lvl2pPr marL="729057" indent="-280406" defTabSz="873934">
              <a:defRPr sz="2900">
                <a:solidFill>
                  <a:srgbClr val="000066"/>
                </a:solidFill>
                <a:latin typeface="TradeMarker-Light" pitchFamily="2" charset="0"/>
                <a:cs typeface="Times New Roman" pitchFamily="18" charset="0"/>
              </a:defRPr>
            </a:lvl2pPr>
            <a:lvl3pPr marL="1121626" indent="-224325" defTabSz="873934">
              <a:defRPr sz="2900">
                <a:solidFill>
                  <a:srgbClr val="000066"/>
                </a:solidFill>
                <a:latin typeface="TradeMarker-Light" pitchFamily="2" charset="0"/>
                <a:cs typeface="Times New Roman" pitchFamily="18" charset="0"/>
              </a:defRPr>
            </a:lvl3pPr>
            <a:lvl4pPr marL="1570276" indent="-224325" defTabSz="873934">
              <a:defRPr sz="2900">
                <a:solidFill>
                  <a:srgbClr val="000066"/>
                </a:solidFill>
                <a:latin typeface="TradeMarker-Light" pitchFamily="2" charset="0"/>
                <a:cs typeface="Times New Roman" pitchFamily="18" charset="0"/>
              </a:defRPr>
            </a:lvl4pPr>
            <a:lvl5pPr marL="2018927" indent="-224325" defTabSz="873934">
              <a:defRPr sz="2900">
                <a:solidFill>
                  <a:srgbClr val="000066"/>
                </a:solidFill>
                <a:latin typeface="TradeMarker-Light" pitchFamily="2" charset="0"/>
                <a:cs typeface="Times New Roman" pitchFamily="18" charset="0"/>
              </a:defRPr>
            </a:lvl5pPr>
            <a:lvl6pPr marL="2467577" indent="-224325" defTabSz="873934" eaLnBrk="0" fontAlgn="base" hangingPunct="0">
              <a:spcBef>
                <a:spcPct val="50000"/>
              </a:spcBef>
              <a:spcAft>
                <a:spcPct val="0"/>
              </a:spcAft>
              <a:defRPr sz="2900">
                <a:solidFill>
                  <a:srgbClr val="000066"/>
                </a:solidFill>
                <a:latin typeface="TradeMarker-Light" pitchFamily="2" charset="0"/>
                <a:cs typeface="Times New Roman" pitchFamily="18" charset="0"/>
              </a:defRPr>
            </a:lvl6pPr>
            <a:lvl7pPr marL="2916227" indent="-224325" defTabSz="873934" eaLnBrk="0" fontAlgn="base" hangingPunct="0">
              <a:spcBef>
                <a:spcPct val="50000"/>
              </a:spcBef>
              <a:spcAft>
                <a:spcPct val="0"/>
              </a:spcAft>
              <a:defRPr sz="2900">
                <a:solidFill>
                  <a:srgbClr val="000066"/>
                </a:solidFill>
                <a:latin typeface="TradeMarker-Light" pitchFamily="2" charset="0"/>
                <a:cs typeface="Times New Roman" pitchFamily="18" charset="0"/>
              </a:defRPr>
            </a:lvl7pPr>
            <a:lvl8pPr marL="3364878" indent="-224325" defTabSz="873934" eaLnBrk="0" fontAlgn="base" hangingPunct="0">
              <a:spcBef>
                <a:spcPct val="50000"/>
              </a:spcBef>
              <a:spcAft>
                <a:spcPct val="0"/>
              </a:spcAft>
              <a:defRPr sz="2900">
                <a:solidFill>
                  <a:srgbClr val="000066"/>
                </a:solidFill>
                <a:latin typeface="TradeMarker-Light" pitchFamily="2" charset="0"/>
                <a:cs typeface="Times New Roman" pitchFamily="18" charset="0"/>
              </a:defRPr>
            </a:lvl8pPr>
            <a:lvl9pPr marL="3813528" indent="-224325" defTabSz="873934" eaLnBrk="0" fontAlgn="base" hangingPunct="0">
              <a:spcBef>
                <a:spcPct val="50000"/>
              </a:spcBef>
              <a:spcAft>
                <a:spcPct val="0"/>
              </a:spcAft>
              <a:defRPr sz="2900">
                <a:solidFill>
                  <a:srgbClr val="000066"/>
                </a:solidFill>
                <a:latin typeface="TradeMarker-Light" pitchFamily="2" charset="0"/>
                <a:cs typeface="Times New Roman" pitchFamily="18" charset="0"/>
              </a:defRPr>
            </a:lvl9pPr>
          </a:lstStyle>
          <a:p>
            <a:pPr eaLnBrk="1" hangingPunct="1"/>
            <a:fld id="{5ED371F8-913B-4538-B989-424414DA2249}" type="slidenum">
              <a:rPr lang="en-GB" sz="1100">
                <a:solidFill>
                  <a:schemeClr val="tx1"/>
                </a:solidFill>
                <a:latin typeface="Arial" pitchFamily="34" charset="0"/>
              </a:rPr>
              <a:pPr eaLnBrk="1" hangingPunct="1"/>
              <a:t>4</a:t>
            </a:fld>
            <a:endParaRPr lang="en-GB" sz="1100">
              <a:solidFill>
                <a:schemeClr val="tx1"/>
              </a:solidFill>
              <a:latin typeface="Arial"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bwMode="auto">
          <a:xfrm>
            <a:off x="914711" y="4344025"/>
            <a:ext cx="5028579" cy="41144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409" tIns="42205" rIns="84409" bIns="42205"/>
          <a:lstStyle/>
          <a:p>
            <a:pPr eaLnBrk="1" hangingPunct="1"/>
            <a:r>
              <a:rPr lang="en-US"/>
              <a:t>Since only a concentration detector is used, the standard curves that are generated give just relative molecular weight information.  As you can see from this slide, we have 6 different types of materials used to generate the calibration curve.  As expected, since size is not considered, you get six different curves which in turn would give six different sets of molecular weight for the same type of sample.  This is one of the biggest drawbacks to using just relative calibration as an analytical technique.</a:t>
            </a:r>
          </a:p>
          <a:p>
            <a:pPr eaLnBrk="1" hangingPunct="1"/>
            <a:endParaRPr lang="en-US"/>
          </a:p>
        </p:txBody>
      </p:sp>
    </p:spTree>
    <p:extLst>
      <p:ext uri="{BB962C8B-B14F-4D97-AF65-F5344CB8AC3E}">
        <p14:creationId xmlns:p14="http://schemas.microsoft.com/office/powerpoint/2010/main" val="1334357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381000" y="685800"/>
            <a:ext cx="6096000" cy="3429000"/>
          </a:xfrm>
          <a:ln/>
        </p:spPr>
      </p:sp>
      <p:sp>
        <p:nvSpPr>
          <p:cNvPr id="109571" name="Rectangle 3"/>
          <p:cNvSpPr>
            <a:spLocks noGrp="1" noChangeArrowheads="1"/>
          </p:cNvSpPr>
          <p:nvPr>
            <p:ph type="body" idx="1"/>
          </p:nvPr>
        </p:nvSpPr>
        <p:spPr bwMode="auto">
          <a:xfrm>
            <a:off x="686421" y="4344025"/>
            <a:ext cx="5485158" cy="411448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dirty="0"/>
          </a:p>
        </p:txBody>
      </p:sp>
    </p:spTree>
    <p:extLst>
      <p:ext uri="{BB962C8B-B14F-4D97-AF65-F5344CB8AC3E}">
        <p14:creationId xmlns:p14="http://schemas.microsoft.com/office/powerpoint/2010/main" val="767865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consider the different detectors</a:t>
            </a:r>
            <a:r>
              <a:rPr lang="en-GB" baseline="0" dirty="0"/>
              <a:t> and start with the refractive index detector.  </a:t>
            </a:r>
          </a:p>
          <a:p>
            <a:r>
              <a:rPr lang="en-GB" sz="1200" dirty="0"/>
              <a:t>Different materials refract (bend) light different amounts</a:t>
            </a:r>
          </a:p>
          <a:p>
            <a:r>
              <a:rPr lang="en-GB" sz="1200" dirty="0"/>
              <a:t>Dissolving a solute in a solvent changes the magnitude of light refraction by the solution</a:t>
            </a:r>
          </a:p>
          <a:p>
            <a:r>
              <a:rPr lang="en-GB" sz="1200" dirty="0"/>
              <a:t>The RI detector measures concentration by measuring the magnitude of the refraction at a known </a:t>
            </a:r>
            <a:r>
              <a:rPr lang="en-GB" sz="1200" dirty="0" err="1"/>
              <a:t>dn</a:t>
            </a:r>
            <a:r>
              <a:rPr lang="en-GB" sz="1200" dirty="0"/>
              <a:t>/dc or a known total injection mass</a:t>
            </a:r>
          </a:p>
          <a:p>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9</a:t>
            </a:fld>
            <a:endParaRPr lang="en-US"/>
          </a:p>
        </p:txBody>
      </p:sp>
    </p:spTree>
    <p:extLst>
      <p:ext uri="{BB962C8B-B14F-4D97-AF65-F5344CB8AC3E}">
        <p14:creationId xmlns:p14="http://schemas.microsoft.com/office/powerpoint/2010/main" val="2565115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UV/Vis PDA is new and includes both the</a:t>
            </a:r>
            <a:r>
              <a:rPr lang="en-GB" baseline="0" dirty="0"/>
              <a:t> ultraviolet and visible wavelengths.  It therefore covers from 190 to 900nm.</a:t>
            </a:r>
          </a:p>
          <a:p>
            <a:r>
              <a:rPr lang="en-GB" baseline="0" dirty="0"/>
              <a:t>This allows you to measure samples with chromophores such as proteins or </a:t>
            </a:r>
            <a:r>
              <a:rPr lang="en-GB" baseline="0" dirty="0" err="1"/>
              <a:t>polythiophenes</a:t>
            </a:r>
            <a:r>
              <a:rPr lang="en-GB" baseline="0" dirty="0"/>
              <a:t>; you can also measure </a:t>
            </a:r>
            <a:r>
              <a:rPr lang="en-GB" baseline="0" dirty="0" err="1"/>
              <a:t>dA</a:t>
            </a:r>
            <a:r>
              <a:rPr lang="en-GB" baseline="0" dirty="0"/>
              <a:t>/dc.</a:t>
            </a:r>
          </a:p>
          <a:p>
            <a:r>
              <a:rPr lang="en-GB" baseline="0" dirty="0"/>
              <a:t>You can look at changes in absorbance spectra.</a:t>
            </a:r>
          </a:p>
          <a:p>
            <a:r>
              <a:rPr lang="en-GB" baseline="0" dirty="0"/>
              <a:t>Improvements over the PDA in the TDA mean that data collection has been increased from 1 Hz to 5 Hz so that it now matches the other detectors</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10</a:t>
            </a:fld>
            <a:endParaRPr lang="en-US"/>
          </a:p>
        </p:txBody>
      </p:sp>
    </p:spTree>
    <p:extLst>
      <p:ext uri="{BB962C8B-B14F-4D97-AF65-F5344CB8AC3E}">
        <p14:creationId xmlns:p14="http://schemas.microsoft.com/office/powerpoint/2010/main" val="122540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light scattering detector is used to measure the molecular</a:t>
            </a:r>
            <a:r>
              <a:rPr lang="en-GB" baseline="0" dirty="0"/>
              <a:t> weight of samples independently of their retention volumes.  This is why we call the call the molecular weight measurement </a:t>
            </a:r>
            <a:r>
              <a:rPr lang="en-GB" i="1" baseline="0" dirty="0"/>
              <a:t>absolute</a:t>
            </a:r>
          </a:p>
          <a:p>
            <a:r>
              <a:rPr lang="en-GB" i="0" baseline="0" dirty="0"/>
              <a:t>The light </a:t>
            </a:r>
            <a:r>
              <a:rPr lang="en-GB" i="0" baseline="0" dirty="0" err="1"/>
              <a:t>scatterinf</a:t>
            </a:r>
            <a:r>
              <a:rPr lang="en-GB" i="0" baseline="0" dirty="0"/>
              <a:t> detector in OMNISE CREVEAL is a RALS/LALS detector.  The light is now fibre delivered from a 50 </a:t>
            </a:r>
            <a:r>
              <a:rPr lang="en-GB" i="0" baseline="0" dirty="0" err="1"/>
              <a:t>mW</a:t>
            </a:r>
            <a:r>
              <a:rPr lang="en-GB" i="0" baseline="0" dirty="0"/>
              <a:t> laser.  Higher laser power and the larger scattering volume from the improve sensitivity.  The improved temperature control and electronics mean reduced baseline noise.  In combinations these improvements make for approximately a 5 times increase in detector signal-to-noise</a:t>
            </a:r>
            <a:endParaRPr lang="en-US" i="0" dirty="0"/>
          </a:p>
        </p:txBody>
      </p:sp>
      <p:sp>
        <p:nvSpPr>
          <p:cNvPr id="4" name="Slide Number Placeholder 3"/>
          <p:cNvSpPr>
            <a:spLocks noGrp="1"/>
          </p:cNvSpPr>
          <p:nvPr>
            <p:ph type="sldNum" sz="quarter" idx="10"/>
          </p:nvPr>
        </p:nvSpPr>
        <p:spPr/>
        <p:txBody>
          <a:bodyPr/>
          <a:lstStyle/>
          <a:p>
            <a:fld id="{E7B8255A-7255-4638-9AE9-FFF8AE1E0204}" type="slidenum">
              <a:rPr lang="en-US" smtClean="0"/>
              <a:t>12</a:t>
            </a:fld>
            <a:endParaRPr lang="en-US"/>
          </a:p>
        </p:txBody>
      </p:sp>
    </p:spTree>
    <p:extLst>
      <p:ext uri="{BB962C8B-B14F-4D97-AF65-F5344CB8AC3E}">
        <p14:creationId xmlns:p14="http://schemas.microsoft.com/office/powerpoint/2010/main" val="640646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briefly describe the</a:t>
            </a:r>
            <a:r>
              <a:rPr lang="en-GB" baseline="0" dirty="0"/>
              <a:t> principle of intrinsic viscosity, </a:t>
            </a:r>
            <a:r>
              <a:rPr lang="en-GB" sz="1200" baseline="0" dirty="0"/>
              <a:t>w</a:t>
            </a:r>
            <a:r>
              <a:rPr lang="en-GB" sz="1200" dirty="0"/>
              <a:t>hen something dissolves in a solvent it changes the viscosity of the solution</a:t>
            </a:r>
          </a:p>
          <a:p>
            <a:r>
              <a:rPr lang="en-GB" sz="1200" dirty="0"/>
              <a:t>The more extended/open/rigid a molecule, the more it will affect the viscosity.</a:t>
            </a:r>
          </a:p>
          <a:p>
            <a:r>
              <a:rPr lang="en-GB" sz="1200" dirty="0"/>
              <a:t>Intrinsic viscosity is the magnitude to which a single molecule, on its own (i.e. not interacting with any other, that’s rheology) affects the solution viscosity</a:t>
            </a:r>
            <a:endParaRPr lang="en-US" sz="1200" dirty="0"/>
          </a:p>
          <a:p>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14</a:t>
            </a:fld>
            <a:endParaRPr lang="en-US"/>
          </a:p>
        </p:txBody>
      </p:sp>
    </p:spTree>
    <p:extLst>
      <p:ext uri="{BB962C8B-B14F-4D97-AF65-F5344CB8AC3E}">
        <p14:creationId xmlns:p14="http://schemas.microsoft.com/office/powerpoint/2010/main" val="299912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a:t>
            </a:r>
            <a:r>
              <a:rPr lang="en-GB" dirty="0" err="1"/>
              <a:t>wheatstone</a:t>
            </a:r>
            <a:r>
              <a:rPr lang="en-GB" dirty="0"/>
              <a:t> bridge viscometer</a:t>
            </a:r>
            <a:r>
              <a:rPr lang="en-GB" baseline="0" dirty="0"/>
              <a:t> measures the changing viscosity of the solution as the flow from the HPLC system passes through it.  It begins with the capillary setup as shown in the diagram.</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[CLICK] As the mobile phase passes through the detector it is split across the two sides of the bridge before being recombined at the end. [CLICK] </a:t>
            </a:r>
            <a:r>
              <a:rPr lang="en-GB" dirty="0"/>
              <a:t>As the sample elutes, it is also split</a:t>
            </a:r>
            <a:r>
              <a:rPr lang="en-GB" baseline="0" dirty="0"/>
              <a:t>.  When the sample comes through, it is held up on one side by a delay volume and elutes on the other side.  This imbalance causes a peak in the chromatogram. [CLICK] </a:t>
            </a:r>
            <a:r>
              <a:rPr lang="en-GB" dirty="0"/>
              <a:t>Once the sample has eluted, the peak is finished. </a:t>
            </a:r>
            <a:r>
              <a:rPr lang="en-GB" baseline="0" dirty="0"/>
              <a:t>[CLICK]</a:t>
            </a:r>
            <a:r>
              <a:rPr lang="en-US" baseline="0" dirty="0"/>
              <a:t>  A little while later, the sample in the delay volume elutes and we see a negative peak in the chromatogram.</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15</a:t>
            </a:fld>
            <a:endParaRPr lang="en-US"/>
          </a:p>
        </p:txBody>
      </p:sp>
    </p:spTree>
    <p:extLst>
      <p:ext uri="{BB962C8B-B14F-4D97-AF65-F5344CB8AC3E}">
        <p14:creationId xmlns:p14="http://schemas.microsoft.com/office/powerpoint/2010/main" val="4034490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a viscometer</a:t>
            </a:r>
            <a:r>
              <a:rPr lang="en-GB" baseline="0" dirty="0"/>
              <a:t> in a system allows you to measure the parameter of intrinsic viscosity, which is a measure of molecular structure.  Beyond that, you can calculate a molecules’ hydrodynamic radius and branching.</a:t>
            </a:r>
          </a:p>
          <a:p>
            <a:r>
              <a:rPr lang="en-GB" baseline="0" dirty="0"/>
              <a:t>The benefits of these measurements is that polymer behaviour is related to these parameters.  For instance, a branched polymer will have a lower viscosity and be easier to process but have the same strength that comes from a high molecular weight.</a:t>
            </a:r>
          </a:p>
          <a:p>
            <a:r>
              <a:rPr lang="en-GB" baseline="0" dirty="0"/>
              <a:t>In the protein field these measurements can be used to look at large conformational changes.</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16</a:t>
            </a:fld>
            <a:endParaRPr lang="en-US"/>
          </a:p>
        </p:txBody>
      </p:sp>
    </p:spTree>
    <p:extLst>
      <p:ext uri="{BB962C8B-B14F-4D97-AF65-F5344CB8AC3E}">
        <p14:creationId xmlns:p14="http://schemas.microsoft.com/office/powerpoint/2010/main" val="3407113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p:spPr>
        <p:txBody>
          <a:bodyPr/>
          <a:lstStyle/>
          <a:p>
            <a:pPr eaLnBrk="1" hangingPunct="1">
              <a:spcBef>
                <a:spcPct val="0"/>
              </a:spcBef>
            </a:pPr>
            <a:r>
              <a:rPr lang="en-US" altLang="en-US"/>
              <a:t>Here we have a Mark-Houwink plot of different polysaccharides.  The Mark-Houwink plot shows IV as a function of molecular weight.  As molecules become more dense, depending on the structure and folding, they move down on the Mark-Houwink plot.  Structural changes such as branching can then be visualized and quantified.</a:t>
            </a:r>
            <a:endParaRPr lang="en-GB" altLang="en-US"/>
          </a:p>
        </p:txBody>
      </p:sp>
      <p:sp>
        <p:nvSpPr>
          <p:cNvPr id="36868" name="Slide Number Placeholder 3"/>
          <p:cNvSpPr>
            <a:spLocks noGrp="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1C28F94-07BE-4289-9618-3EECB73740C6}" type="slidenum">
              <a:rPr lang="en-GB" altLang="en-US" sz="1200" smtClean="0">
                <a:latin typeface="Arial" charset="0"/>
              </a:rPr>
              <a:pPr eaLnBrk="1" hangingPunct="1"/>
              <a:t>17</a:t>
            </a:fld>
            <a:endParaRPr lang="en-GB" altLang="en-US" sz="1200">
              <a:latin typeface="Arial" charset="0"/>
            </a:endParaRPr>
          </a:p>
        </p:txBody>
      </p:sp>
    </p:spTree>
    <p:extLst>
      <p:ext uri="{BB962C8B-B14F-4D97-AF65-F5344CB8AC3E}">
        <p14:creationId xmlns:p14="http://schemas.microsoft.com/office/powerpoint/2010/main" val="4125544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This diagram shows how light scattering and the other detectors all fit together in a multi-detector system.  In this way we can see that as</a:t>
            </a:r>
            <a:r>
              <a:rPr lang="en-GB" baseline="0" dirty="0"/>
              <a:t> well as molecular weight, the detectors combine to give even more information.  At the bottom, we have what the detectors are actually measuring – light scattering intensity, a change in refractive index, UV absorbance, or a change in solution viscosity.  [CLICK] These measurements allow us to calculate concentration, molecular weight and intrinsic viscosity (molecular density). [CLICK] When these measurements are combined we can also get more information such as hydrodynamic radius and structural parameters called Mark-</a:t>
            </a:r>
            <a:r>
              <a:rPr lang="en-GB" baseline="0" dirty="0" err="1"/>
              <a:t>Houwink</a:t>
            </a:r>
            <a:r>
              <a:rPr lang="en-GB" baseline="0" dirty="0"/>
              <a:t> parameters (although these are not so important for proteins).  From the structural data we can then calculate Branching.</a:t>
            </a:r>
            <a:endParaRPr lang="en-US" dirty="0"/>
          </a:p>
          <a:p>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20</a:t>
            </a:fld>
            <a:endParaRPr lang="en-US"/>
          </a:p>
        </p:txBody>
      </p:sp>
    </p:spTree>
    <p:extLst>
      <p:ext uri="{BB962C8B-B14F-4D97-AF65-F5344CB8AC3E}">
        <p14:creationId xmlns:p14="http://schemas.microsoft.com/office/powerpoint/2010/main" val="14727533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527054" y="1412875"/>
            <a:ext cx="11137900" cy="1282700"/>
          </a:xfrm>
        </p:spPr>
        <p:txBody>
          <a:bodyPr/>
          <a:lstStyle>
            <a:lvl1pPr>
              <a:defRPr sz="3200">
                <a:solidFill>
                  <a:schemeClr val="bg1"/>
                </a:solidFill>
              </a:defRPr>
            </a:lvl1pPr>
          </a:lstStyle>
          <a:p>
            <a:pPr lvl="0"/>
            <a:r>
              <a:rPr lang="en-US" noProof="0"/>
              <a:t>Click to edit Master title style</a:t>
            </a:r>
            <a:endParaRPr lang="en-GB" noProof="0"/>
          </a:p>
        </p:txBody>
      </p:sp>
      <p:sp>
        <p:nvSpPr>
          <p:cNvPr id="3076" name="Rectangle 4"/>
          <p:cNvSpPr>
            <a:spLocks noGrp="1" noChangeArrowheads="1"/>
          </p:cNvSpPr>
          <p:nvPr>
            <p:ph type="subTitle" idx="1"/>
          </p:nvPr>
        </p:nvSpPr>
        <p:spPr>
          <a:xfrm>
            <a:off x="527054" y="2852739"/>
            <a:ext cx="11137900" cy="3522663"/>
          </a:xfrm>
        </p:spPr>
        <p:txBody>
          <a:bodyPr/>
          <a:lstStyle>
            <a:lvl1pPr marL="0" indent="0">
              <a:buFont typeface="Arial" charset="0"/>
              <a:buNone/>
              <a:defRPr sz="1400" b="1">
                <a:solidFill>
                  <a:schemeClr val="bg1"/>
                </a:solidFill>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323487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5746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4171425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196975"/>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810251" y="1196975"/>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46717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7764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877808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1362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268258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535338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44014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93103" y="508003"/>
            <a:ext cx="2597151" cy="55657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9537" y="508003"/>
            <a:ext cx="7590367" cy="55657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04353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9533" y="508001"/>
            <a:ext cx="10371667" cy="618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527051" y="1195917"/>
            <a:ext cx="103632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br>
              <a:rPr lang="en-GB" altLang="en-US"/>
            </a:br>
            <a:endParaRPr lang="en-GB" altLang="en-US"/>
          </a:p>
          <a:p>
            <a:pPr lvl="0"/>
            <a:r>
              <a:rPr lang="en-GB" altLang="en-US"/>
              <a:t>Second level</a:t>
            </a:r>
          </a:p>
          <a:p>
            <a:pPr lvl="1"/>
            <a:r>
              <a:rPr lang="en-GB" altLang="en-US"/>
              <a:t>Third level</a:t>
            </a:r>
          </a:p>
          <a:p>
            <a:pPr lvl="3"/>
            <a:r>
              <a:rPr lang="en-GB" altLang="en-US"/>
              <a:t>Body</a:t>
            </a:r>
          </a:p>
        </p:txBody>
      </p:sp>
    </p:spTree>
    <p:extLst>
      <p:ext uri="{BB962C8B-B14F-4D97-AF65-F5344CB8AC3E}">
        <p14:creationId xmlns:p14="http://schemas.microsoft.com/office/powerpoint/2010/main" val="20493430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fontAlgn="base" hangingPunct="1">
        <a:spcBef>
          <a:spcPct val="0"/>
        </a:spcBef>
        <a:spcAft>
          <a:spcPct val="0"/>
        </a:spcAft>
        <a:defRPr sz="2600" b="1">
          <a:solidFill>
            <a:srgbClr val="353939"/>
          </a:solidFill>
          <a:latin typeface="+mj-lt"/>
          <a:ea typeface="+mj-ea"/>
          <a:cs typeface="+mj-cs"/>
        </a:defRPr>
      </a:lvl1pPr>
      <a:lvl2pPr algn="l" rtl="0" eaLnBrk="1" fontAlgn="base" hangingPunct="1">
        <a:spcBef>
          <a:spcPct val="0"/>
        </a:spcBef>
        <a:spcAft>
          <a:spcPct val="0"/>
        </a:spcAft>
        <a:defRPr sz="2600" b="1">
          <a:solidFill>
            <a:srgbClr val="353939"/>
          </a:solidFill>
          <a:latin typeface="Arial" charset="0"/>
        </a:defRPr>
      </a:lvl2pPr>
      <a:lvl3pPr algn="l" rtl="0" eaLnBrk="1" fontAlgn="base" hangingPunct="1">
        <a:spcBef>
          <a:spcPct val="0"/>
        </a:spcBef>
        <a:spcAft>
          <a:spcPct val="0"/>
        </a:spcAft>
        <a:defRPr sz="2600" b="1">
          <a:solidFill>
            <a:srgbClr val="353939"/>
          </a:solidFill>
          <a:latin typeface="Arial" charset="0"/>
        </a:defRPr>
      </a:lvl3pPr>
      <a:lvl4pPr algn="l" rtl="0" eaLnBrk="1" fontAlgn="base" hangingPunct="1">
        <a:spcBef>
          <a:spcPct val="0"/>
        </a:spcBef>
        <a:spcAft>
          <a:spcPct val="0"/>
        </a:spcAft>
        <a:defRPr sz="2600" b="1">
          <a:solidFill>
            <a:srgbClr val="353939"/>
          </a:solidFill>
          <a:latin typeface="Arial" charset="0"/>
        </a:defRPr>
      </a:lvl4pPr>
      <a:lvl5pPr algn="l" rtl="0" eaLnBrk="1" fontAlgn="base" hangingPunct="1">
        <a:spcBef>
          <a:spcPct val="0"/>
        </a:spcBef>
        <a:spcAft>
          <a:spcPct val="0"/>
        </a:spcAft>
        <a:defRPr sz="2600" b="1">
          <a:solidFill>
            <a:srgbClr val="353939"/>
          </a:solidFill>
          <a:latin typeface="Arial" charset="0"/>
        </a:defRPr>
      </a:lvl5pPr>
      <a:lvl6pPr marL="457200" algn="l" rtl="0" eaLnBrk="1" fontAlgn="base" hangingPunct="1">
        <a:spcBef>
          <a:spcPct val="0"/>
        </a:spcBef>
        <a:spcAft>
          <a:spcPct val="0"/>
        </a:spcAft>
        <a:defRPr sz="2600" b="1">
          <a:solidFill>
            <a:srgbClr val="353939"/>
          </a:solidFill>
          <a:latin typeface="Arial" charset="0"/>
        </a:defRPr>
      </a:lvl6pPr>
      <a:lvl7pPr marL="914400" algn="l" rtl="0" eaLnBrk="1" fontAlgn="base" hangingPunct="1">
        <a:spcBef>
          <a:spcPct val="0"/>
        </a:spcBef>
        <a:spcAft>
          <a:spcPct val="0"/>
        </a:spcAft>
        <a:defRPr sz="2600" b="1">
          <a:solidFill>
            <a:srgbClr val="353939"/>
          </a:solidFill>
          <a:latin typeface="Arial" charset="0"/>
        </a:defRPr>
      </a:lvl7pPr>
      <a:lvl8pPr marL="1371600" algn="l" rtl="0" eaLnBrk="1" fontAlgn="base" hangingPunct="1">
        <a:spcBef>
          <a:spcPct val="0"/>
        </a:spcBef>
        <a:spcAft>
          <a:spcPct val="0"/>
        </a:spcAft>
        <a:defRPr sz="2600" b="1">
          <a:solidFill>
            <a:srgbClr val="353939"/>
          </a:solidFill>
          <a:latin typeface="Arial" charset="0"/>
        </a:defRPr>
      </a:lvl8pPr>
      <a:lvl9pPr marL="1828800" algn="l" rtl="0" eaLnBrk="1" fontAlgn="base" hangingPunct="1">
        <a:spcBef>
          <a:spcPct val="0"/>
        </a:spcBef>
        <a:spcAft>
          <a:spcPct val="0"/>
        </a:spcAft>
        <a:defRPr sz="2600" b="1">
          <a:solidFill>
            <a:srgbClr val="353939"/>
          </a:solidFill>
          <a:latin typeface="Arial" charset="0"/>
        </a:defRPr>
      </a:lvl9pPr>
    </p:titleStyle>
    <p:bodyStyle>
      <a:lvl1pPr marL="381000" indent="-381000" algn="l" rtl="0" eaLnBrk="1" fontAlgn="base" hangingPunct="1">
        <a:spcBef>
          <a:spcPct val="20000"/>
        </a:spcBef>
        <a:spcAft>
          <a:spcPct val="0"/>
        </a:spcAft>
        <a:buClr>
          <a:srgbClr val="4CAE6B"/>
        </a:buClr>
        <a:buSzPct val="150000"/>
        <a:buFont typeface="Arial" charset="0"/>
        <a:buChar char="›"/>
        <a:defRPr sz="2600">
          <a:solidFill>
            <a:srgbClr val="353939"/>
          </a:solidFill>
          <a:latin typeface="+mn-lt"/>
          <a:ea typeface="+mn-ea"/>
          <a:cs typeface="+mn-cs"/>
        </a:defRPr>
      </a:lvl1pPr>
      <a:lvl2pPr marL="860425" indent="-288925" algn="l" rtl="0" eaLnBrk="1" fontAlgn="base" hangingPunct="1">
        <a:spcBef>
          <a:spcPct val="20000"/>
        </a:spcBef>
        <a:spcAft>
          <a:spcPct val="0"/>
        </a:spcAft>
        <a:buFont typeface="Wingdings" pitchFamily="2" charset="2"/>
        <a:buChar char="§"/>
        <a:defRPr sz="2000" b="1">
          <a:solidFill>
            <a:srgbClr val="353939"/>
          </a:solidFill>
          <a:latin typeface="+mn-lt"/>
        </a:defRPr>
      </a:lvl2pPr>
      <a:lvl3pPr marL="1239838" indent="-188913" algn="l" rtl="0" eaLnBrk="1" fontAlgn="base" hangingPunct="1">
        <a:spcBef>
          <a:spcPct val="20000"/>
        </a:spcBef>
        <a:spcAft>
          <a:spcPct val="0"/>
        </a:spcAft>
        <a:buChar char="•"/>
        <a:defRPr sz="2000">
          <a:solidFill>
            <a:srgbClr val="353939"/>
          </a:solidFill>
          <a:latin typeface="+mn-lt"/>
        </a:defRPr>
      </a:lvl3pPr>
      <a:lvl4pPr marL="1709738" indent="-185738" algn="l" rtl="0" eaLnBrk="1" fontAlgn="base" hangingPunct="1">
        <a:spcBef>
          <a:spcPct val="20000"/>
        </a:spcBef>
        <a:spcAft>
          <a:spcPct val="0"/>
        </a:spcAft>
        <a:buChar char="•"/>
        <a:defRPr sz="1600">
          <a:solidFill>
            <a:srgbClr val="353939"/>
          </a:solidFill>
          <a:latin typeface="+mn-lt"/>
        </a:defRPr>
      </a:lvl4pPr>
      <a:lvl5pPr marL="1997075" indent="-92075" algn="l" rtl="0" eaLnBrk="1" fontAlgn="base" hangingPunct="1">
        <a:spcBef>
          <a:spcPct val="20000"/>
        </a:spcBef>
        <a:spcAft>
          <a:spcPct val="0"/>
        </a:spcAft>
        <a:buChar char="•"/>
        <a:defRPr sz="1000" b="1">
          <a:solidFill>
            <a:srgbClr val="000066"/>
          </a:solidFill>
          <a:latin typeface="+mn-lt"/>
        </a:defRPr>
      </a:lvl5pPr>
      <a:lvl6pPr marL="2454275" indent="-92075" algn="l" rtl="0" eaLnBrk="1" fontAlgn="base" hangingPunct="1">
        <a:spcBef>
          <a:spcPct val="20000"/>
        </a:spcBef>
        <a:spcAft>
          <a:spcPct val="0"/>
        </a:spcAft>
        <a:buChar char="•"/>
        <a:defRPr sz="1000" b="1">
          <a:solidFill>
            <a:srgbClr val="000066"/>
          </a:solidFill>
          <a:latin typeface="+mn-lt"/>
        </a:defRPr>
      </a:lvl6pPr>
      <a:lvl7pPr marL="2911475" indent="-92075" algn="l" rtl="0" eaLnBrk="1" fontAlgn="base" hangingPunct="1">
        <a:spcBef>
          <a:spcPct val="20000"/>
        </a:spcBef>
        <a:spcAft>
          <a:spcPct val="0"/>
        </a:spcAft>
        <a:buChar char="•"/>
        <a:defRPr sz="1000" b="1">
          <a:solidFill>
            <a:srgbClr val="000066"/>
          </a:solidFill>
          <a:latin typeface="+mn-lt"/>
        </a:defRPr>
      </a:lvl7pPr>
      <a:lvl8pPr marL="3368675" indent="-92075" algn="l" rtl="0" eaLnBrk="1" fontAlgn="base" hangingPunct="1">
        <a:spcBef>
          <a:spcPct val="20000"/>
        </a:spcBef>
        <a:spcAft>
          <a:spcPct val="0"/>
        </a:spcAft>
        <a:buChar char="•"/>
        <a:defRPr sz="1000" b="1">
          <a:solidFill>
            <a:srgbClr val="000066"/>
          </a:solidFill>
          <a:latin typeface="+mn-lt"/>
        </a:defRPr>
      </a:lvl8pPr>
      <a:lvl9pPr marL="3825875" indent="-92075" algn="l" rtl="0" eaLnBrk="1" fontAlgn="base" hangingPunct="1">
        <a:spcBef>
          <a:spcPct val="20000"/>
        </a:spcBef>
        <a:spcAft>
          <a:spcPct val="0"/>
        </a:spcAft>
        <a:buChar char="•"/>
        <a:defRPr sz="1000" b="1">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arrie.schindler@malvern.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0.wmf"/></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27.w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materials-talks.com/" TargetMode="External"/><Relationship Id="rId2" Type="http://schemas.openxmlformats.org/officeDocument/2006/relationships/hyperlink" Target="http://www.malvern.com/" TargetMode="External"/><Relationship Id="rId1" Type="http://schemas.openxmlformats.org/officeDocument/2006/relationships/slideLayout" Target="../slideLayouts/slideLayout1.xml"/><Relationship Id="rId4" Type="http://schemas.openxmlformats.org/officeDocument/2006/relationships/hyperlink" Target="mailto:Carrie.schindler@malver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600200"/>
            <a:ext cx="11201400" cy="2209800"/>
          </a:xfrm>
        </p:spPr>
        <p:txBody>
          <a:bodyPr/>
          <a:lstStyle/>
          <a:p>
            <a:r>
              <a:rPr lang="en-US" sz="2800" dirty="0"/>
              <a:t>Introduction to GPC with triple detection and capabilities</a:t>
            </a:r>
          </a:p>
        </p:txBody>
      </p:sp>
      <p:sp>
        <p:nvSpPr>
          <p:cNvPr id="5" name="Rectangle 3"/>
          <p:cNvSpPr>
            <a:spLocks noGrp="1" noChangeArrowheads="1"/>
          </p:cNvSpPr>
          <p:nvPr>
            <p:ph type="subTitle" idx="1"/>
          </p:nvPr>
        </p:nvSpPr>
        <p:spPr>
          <a:xfrm>
            <a:off x="457200" y="2738967"/>
            <a:ext cx="8353425" cy="3738562"/>
          </a:xfrm>
        </p:spPr>
        <p:txBody>
          <a:bodyPr/>
          <a:lstStyle/>
          <a:p>
            <a:pPr marL="88900" indent="-88900" algn="ctr"/>
            <a:endParaRPr lang="en-US" altLang="en-US" dirty="0"/>
          </a:p>
          <a:p>
            <a:pPr marL="88900" indent="-88900" algn="ctr"/>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r>
              <a:rPr lang="en-US" altLang="en-US" sz="1600" dirty="0"/>
              <a:t>Carrie Schindler, PhD</a:t>
            </a:r>
            <a:endParaRPr lang="en-US" sz="1600" dirty="0"/>
          </a:p>
          <a:p>
            <a:r>
              <a:rPr lang="en-US" sz="1600" dirty="0"/>
              <a:t>Technical Specialist—GPC/SEC &amp; Light Scattering</a:t>
            </a:r>
          </a:p>
          <a:p>
            <a:r>
              <a:rPr lang="en-US" sz="1600" dirty="0">
                <a:hlinkClick r:id="rId2"/>
              </a:rPr>
              <a:t>Carrie.schindler@malvern.com</a:t>
            </a:r>
            <a:endParaRPr lang="en-US" sz="1600" dirty="0"/>
          </a:p>
          <a:p>
            <a:r>
              <a:rPr lang="en-US" sz="1600" dirty="0"/>
              <a:t>Phone: 360-888-4024</a:t>
            </a:r>
          </a:p>
          <a:p>
            <a:pPr marL="88900" indent="-88900"/>
            <a:endParaRPr lang="en-US" altLang="en-US" sz="1600" dirty="0"/>
          </a:p>
          <a:p>
            <a:pPr marL="88900" indent="-88900"/>
            <a:endParaRPr lang="en-US" altLang="en-US" dirty="0"/>
          </a:p>
          <a:p>
            <a:pPr marL="88900" indent="-88900"/>
            <a:endParaRPr lang="en-US" altLang="en-US" dirty="0"/>
          </a:p>
          <a:p>
            <a:pPr marL="88900" indent="-88900"/>
            <a:endParaRPr lang="en-US" altLang="en-US" dirty="0"/>
          </a:p>
        </p:txBody>
      </p:sp>
    </p:spTree>
    <p:extLst>
      <p:ext uri="{BB962C8B-B14F-4D97-AF65-F5344CB8AC3E}">
        <p14:creationId xmlns:p14="http://schemas.microsoft.com/office/powerpoint/2010/main" val="1071029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2533"/>
            <a:ext cx="10371667" cy="618067"/>
          </a:xfrm>
        </p:spPr>
        <p:txBody>
          <a:bodyPr/>
          <a:lstStyle/>
          <a:p>
            <a:r>
              <a:rPr lang="en-US" dirty="0"/>
              <a:t>Size Exclusion Chromatography</a:t>
            </a:r>
          </a:p>
        </p:txBody>
      </p:sp>
      <p:sp>
        <p:nvSpPr>
          <p:cNvPr id="14" name="Content Placeholder 13"/>
          <p:cNvSpPr>
            <a:spLocks noGrp="1"/>
          </p:cNvSpPr>
          <p:nvPr>
            <p:ph idx="1"/>
          </p:nvPr>
        </p:nvSpPr>
        <p:spPr>
          <a:xfrm>
            <a:off x="685800" y="914400"/>
            <a:ext cx="10972800" cy="4953000"/>
          </a:xfrm>
        </p:spPr>
        <p:txBody>
          <a:bodyPr/>
          <a:lstStyle/>
          <a:p>
            <a:r>
              <a:rPr lang="en-US" sz="1600" dirty="0"/>
              <a:t>Size Exclusion Chromatography (SEC) or Gel Permeation Chromatography (GPC) or Gel Filtration Chromatography (GFC) is the most widely used technique to determine the molecular weight distribution of synthetic and natural polymers and proteins. </a:t>
            </a:r>
          </a:p>
          <a:p>
            <a:pPr marL="0" indent="0">
              <a:buNone/>
            </a:pPr>
            <a:endParaRPr lang="en-US" sz="1600" dirty="0"/>
          </a:p>
          <a:p>
            <a:endParaRPr lang="en-US" sz="1600"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101" y="5029201"/>
            <a:ext cx="4594225" cy="105092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5"/>
          <p:cNvSpPr txBox="1">
            <a:spLocks noChangeArrowheads="1"/>
          </p:cNvSpPr>
          <p:nvPr/>
        </p:nvSpPr>
        <p:spPr bwMode="auto">
          <a:xfrm>
            <a:off x="2131220" y="6064250"/>
            <a:ext cx="792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0"/>
              </a:spcBef>
            </a:pPr>
            <a:r>
              <a:rPr lang="de-DE" sz="1600" b="1" u="sng" dirty="0">
                <a:solidFill>
                  <a:srgbClr val="4CAE6B"/>
                </a:solidFill>
                <a:latin typeface="+mn-lt"/>
              </a:rPr>
              <a:t>Separation is based on hydrodynamic size, NOT molecular weight!</a:t>
            </a:r>
          </a:p>
        </p:txBody>
      </p:sp>
      <p:grpSp>
        <p:nvGrpSpPr>
          <p:cNvPr id="7" name="Group 6"/>
          <p:cNvGrpSpPr>
            <a:grpSpLocks/>
          </p:cNvGrpSpPr>
          <p:nvPr/>
        </p:nvGrpSpPr>
        <p:grpSpPr bwMode="auto">
          <a:xfrm>
            <a:off x="2392363" y="2057400"/>
            <a:ext cx="8037512" cy="2551112"/>
            <a:chOff x="547" y="1471"/>
            <a:chExt cx="5063" cy="1607"/>
          </a:xfrm>
        </p:grpSpPr>
        <p:graphicFrame>
          <p:nvGraphicFramePr>
            <p:cNvPr id="8" name="Object 7"/>
            <p:cNvGraphicFramePr>
              <a:graphicFrameLocks noChangeAspect="1"/>
            </p:cNvGraphicFramePr>
            <p:nvPr/>
          </p:nvGraphicFramePr>
          <p:xfrm>
            <a:off x="547" y="1471"/>
            <a:ext cx="4801" cy="1607"/>
          </p:xfrm>
          <a:graphic>
            <a:graphicData uri="http://schemas.openxmlformats.org/presentationml/2006/ole">
              <mc:AlternateContent xmlns:mc="http://schemas.openxmlformats.org/markup-compatibility/2006">
                <mc:Choice xmlns:v="urn:schemas-microsoft-com:vml" Requires="v">
                  <p:oleObj spid="_x0000_s5163" name="Drawing" r:id="rId4" imgW="11644122" imgH="4252722" progId="Canvas.Drawing.X">
                    <p:embed/>
                  </p:oleObj>
                </mc:Choice>
                <mc:Fallback>
                  <p:oleObj name="Drawing" r:id="rId4" imgW="11644122" imgH="4252722" progId="Canvas.Drawing.X">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 y="1471"/>
                          <a:ext cx="4801" cy="1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8"/>
            <p:cNvSpPr txBox="1">
              <a:spLocks noChangeArrowheads="1"/>
            </p:cNvSpPr>
            <p:nvPr/>
          </p:nvSpPr>
          <p:spPr bwMode="auto">
            <a:xfrm>
              <a:off x="4341" y="2305"/>
              <a:ext cx="1021"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dirty="0">
                  <a:solidFill>
                    <a:srgbClr val="353939"/>
                  </a:solidFill>
                  <a:latin typeface="+mn-lt"/>
                </a:rPr>
                <a:t>Sample Solution</a:t>
              </a:r>
            </a:p>
          </p:txBody>
        </p:sp>
        <p:sp>
          <p:nvSpPr>
            <p:cNvPr id="10" name="Text Box 9"/>
            <p:cNvSpPr txBox="1">
              <a:spLocks noChangeArrowheads="1"/>
            </p:cNvSpPr>
            <p:nvPr/>
          </p:nvSpPr>
          <p:spPr bwMode="auto">
            <a:xfrm>
              <a:off x="4341" y="2050"/>
              <a:ext cx="1241"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a:solidFill>
                    <a:srgbClr val="353939"/>
                  </a:solidFill>
                  <a:latin typeface="+mn-lt"/>
                </a:rPr>
                <a:t>Component B</a:t>
              </a:r>
            </a:p>
          </p:txBody>
        </p:sp>
        <p:sp>
          <p:nvSpPr>
            <p:cNvPr id="11" name="Text Box 10"/>
            <p:cNvSpPr txBox="1">
              <a:spLocks noChangeArrowheads="1"/>
            </p:cNvSpPr>
            <p:nvPr/>
          </p:nvSpPr>
          <p:spPr bwMode="auto">
            <a:xfrm>
              <a:off x="4341" y="1789"/>
              <a:ext cx="1269"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dirty="0">
                  <a:solidFill>
                    <a:srgbClr val="353939"/>
                  </a:solidFill>
                  <a:latin typeface="+mn-lt"/>
                </a:rPr>
                <a:t>Component A</a:t>
              </a:r>
            </a:p>
          </p:txBody>
        </p:sp>
        <p:sp>
          <p:nvSpPr>
            <p:cNvPr id="12" name="Text Box 11"/>
            <p:cNvSpPr txBox="1">
              <a:spLocks noChangeArrowheads="1"/>
            </p:cNvSpPr>
            <p:nvPr/>
          </p:nvSpPr>
          <p:spPr bwMode="auto">
            <a:xfrm>
              <a:off x="4359" y="1494"/>
              <a:ext cx="1021"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dirty="0">
                  <a:solidFill>
                    <a:srgbClr val="353939"/>
                  </a:solidFill>
                  <a:latin typeface="+mn-lt"/>
                </a:rPr>
                <a:t>Dissolution Solvent</a:t>
              </a:r>
            </a:p>
          </p:txBody>
        </p:sp>
        <p:sp>
          <p:nvSpPr>
            <p:cNvPr id="13" name="Text Box 12"/>
            <p:cNvSpPr txBox="1">
              <a:spLocks noChangeArrowheads="1"/>
            </p:cNvSpPr>
            <p:nvPr/>
          </p:nvSpPr>
          <p:spPr bwMode="auto">
            <a:xfrm>
              <a:off x="4356" y="2550"/>
              <a:ext cx="1199"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dirty="0">
                  <a:solidFill>
                    <a:srgbClr val="353939"/>
                  </a:solidFill>
                  <a:latin typeface="+mn-lt"/>
                </a:rPr>
                <a:t>Eluent / Mobile Phase</a:t>
              </a:r>
            </a:p>
          </p:txBody>
        </p:sp>
      </p:grpSp>
      <p:sp>
        <p:nvSpPr>
          <p:cNvPr id="3" name="Rectangle 2"/>
          <p:cNvSpPr/>
          <p:nvPr/>
        </p:nvSpPr>
        <p:spPr>
          <a:xfrm>
            <a:off x="8439151" y="4092553"/>
            <a:ext cx="2071687" cy="484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439151" y="4084299"/>
            <a:ext cx="1895475" cy="492443"/>
          </a:xfrm>
          <a:prstGeom prst="rect">
            <a:avLst/>
          </a:prstGeom>
          <a:noFill/>
        </p:spPr>
        <p:txBody>
          <a:bodyPr wrap="square" rtlCol="0">
            <a:spAutoFit/>
          </a:bodyPr>
          <a:lstStyle/>
          <a:p>
            <a:r>
              <a:rPr lang="en-US" sz="1300" dirty="0">
                <a:solidFill>
                  <a:srgbClr val="353939"/>
                </a:solidFill>
                <a:latin typeface="+mn-lt"/>
              </a:rPr>
              <a:t>Gel = Stationary Phase</a:t>
            </a:r>
            <a:br>
              <a:rPr lang="en-US" sz="1300" dirty="0">
                <a:solidFill>
                  <a:srgbClr val="353939"/>
                </a:solidFill>
                <a:latin typeface="+mn-lt"/>
              </a:rPr>
            </a:br>
            <a:r>
              <a:rPr lang="en-US" sz="1300" dirty="0">
                <a:solidFill>
                  <a:srgbClr val="353939"/>
                </a:solidFill>
                <a:latin typeface="+mn-lt"/>
              </a:rPr>
              <a:t>(Packing Material)</a:t>
            </a:r>
          </a:p>
        </p:txBody>
      </p:sp>
      <p:grpSp>
        <p:nvGrpSpPr>
          <p:cNvPr id="21" name="Group 20"/>
          <p:cNvGrpSpPr>
            <a:grpSpLocks noChangeAspect="1"/>
          </p:cNvGrpSpPr>
          <p:nvPr/>
        </p:nvGrpSpPr>
        <p:grpSpPr>
          <a:xfrm>
            <a:off x="5085653" y="4633422"/>
            <a:ext cx="390023" cy="375023"/>
            <a:chOff x="4648200" y="861447"/>
            <a:chExt cx="1981200" cy="1905001"/>
          </a:xfrm>
        </p:grpSpPr>
        <p:pic>
          <p:nvPicPr>
            <p:cNvPr id="19"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l="3665" t="35820" r="74022" b="10585"/>
            <a:stretch>
              <a:fillRect/>
            </a:stretch>
          </p:blipFill>
          <p:spPr bwMode="auto">
            <a:xfrm>
              <a:off x="4648200" y="861447"/>
              <a:ext cx="1981200"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Oval 19"/>
            <p:cNvSpPr/>
            <p:nvPr/>
          </p:nvSpPr>
          <p:spPr>
            <a:xfrm>
              <a:off x="4850968" y="1034982"/>
              <a:ext cx="1637655" cy="1679455"/>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a:grpSpLocks noChangeAspect="1"/>
          </p:cNvGrpSpPr>
          <p:nvPr/>
        </p:nvGrpSpPr>
        <p:grpSpPr>
          <a:xfrm>
            <a:off x="5822177" y="4947454"/>
            <a:ext cx="264866" cy="254680"/>
            <a:chOff x="4648200" y="861447"/>
            <a:chExt cx="1981200" cy="1905001"/>
          </a:xfrm>
        </p:grpSpPr>
        <p:pic>
          <p:nvPicPr>
            <p:cNvPr id="2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l="3665" t="35820" r="74022" b="10585"/>
            <a:stretch>
              <a:fillRect/>
            </a:stretch>
          </p:blipFill>
          <p:spPr bwMode="auto">
            <a:xfrm>
              <a:off x="4648200" y="861447"/>
              <a:ext cx="1981200"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p:cNvSpPr/>
            <p:nvPr/>
          </p:nvSpPr>
          <p:spPr>
            <a:xfrm>
              <a:off x="4850968" y="1034982"/>
              <a:ext cx="1637655" cy="1679455"/>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44362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Convention calibration</a:t>
            </a:r>
            <a:endParaRPr lang="en-GB" dirty="0"/>
          </a:p>
        </p:txBody>
      </p:sp>
      <p:sp>
        <p:nvSpPr>
          <p:cNvPr id="5" name="Content Placeholder 4"/>
          <p:cNvSpPr>
            <a:spLocks noGrp="1"/>
          </p:cNvSpPr>
          <p:nvPr>
            <p:ph idx="1"/>
          </p:nvPr>
        </p:nvSpPr>
        <p:spPr/>
        <p:txBody>
          <a:bodyPr/>
          <a:lstStyle/>
          <a:p>
            <a:r>
              <a:rPr lang="en-GB" sz="2000" dirty="0"/>
              <a:t>Conventional calibration takes some standards of known molecular weight to create a calibration curve</a:t>
            </a:r>
          </a:p>
          <a:p>
            <a:r>
              <a:rPr lang="en-GB" sz="2000" dirty="0"/>
              <a:t>The unknown sample is then measured and its elution volume compared with the standards</a:t>
            </a:r>
          </a:p>
          <a:p>
            <a:r>
              <a:rPr lang="en-GB" sz="2000" dirty="0"/>
              <a:t>This has many limitations including, most-notably, that if the standard and sample polymers are different, the molecular weight will be only a relative estimate</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375" y="3964000"/>
            <a:ext cx="4077546" cy="1790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2107" y="3964000"/>
            <a:ext cx="4083144" cy="1787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5480" y="3960671"/>
            <a:ext cx="1978660" cy="1790687"/>
          </a:xfrm>
          <a:prstGeom prst="rect">
            <a:avLst/>
          </a:prstGeom>
          <a:solidFill>
            <a:schemeClr val="bg1"/>
          </a:solidFill>
          <a:ln>
            <a:noFill/>
          </a:ln>
          <a:effectLst/>
          <a:extLst/>
        </p:spPr>
      </p:pic>
      <p:sp>
        <p:nvSpPr>
          <p:cNvPr id="9" name="TextBox 8"/>
          <p:cNvSpPr txBox="1"/>
          <p:nvPr/>
        </p:nvSpPr>
        <p:spPr>
          <a:xfrm>
            <a:off x="246500" y="3551448"/>
            <a:ext cx="4349297" cy="307777"/>
          </a:xfrm>
          <a:prstGeom prst="rect">
            <a:avLst/>
          </a:prstGeom>
          <a:noFill/>
        </p:spPr>
        <p:txBody>
          <a:bodyPr wrap="square" rtlCol="0">
            <a:spAutoFit/>
          </a:bodyPr>
          <a:lstStyle/>
          <a:p>
            <a:pPr algn="ctr"/>
            <a:r>
              <a:rPr lang="en-US" sz="1400" b="1" dirty="0">
                <a:solidFill>
                  <a:schemeClr val="accent1">
                    <a:lumMod val="50000"/>
                  </a:schemeClr>
                </a:solidFill>
              </a:rPr>
              <a:t>Polystyrene 400k as part of calibration curve</a:t>
            </a:r>
            <a:endParaRPr lang="en-GB" sz="1400" b="1" dirty="0">
              <a:solidFill>
                <a:schemeClr val="accent1">
                  <a:lumMod val="50000"/>
                </a:schemeClr>
              </a:solidFill>
            </a:endParaRPr>
          </a:p>
        </p:txBody>
      </p:sp>
      <p:sp>
        <p:nvSpPr>
          <p:cNvPr id="10" name="TextBox 9"/>
          <p:cNvSpPr txBox="1"/>
          <p:nvPr/>
        </p:nvSpPr>
        <p:spPr>
          <a:xfrm>
            <a:off x="5045136" y="3551447"/>
            <a:ext cx="3797085" cy="307777"/>
          </a:xfrm>
          <a:prstGeom prst="rect">
            <a:avLst/>
          </a:prstGeom>
          <a:noFill/>
        </p:spPr>
        <p:txBody>
          <a:bodyPr wrap="square" rtlCol="0">
            <a:spAutoFit/>
          </a:bodyPr>
          <a:lstStyle/>
          <a:p>
            <a:pPr algn="ctr"/>
            <a:r>
              <a:rPr lang="en-US" sz="1400" b="1" dirty="0">
                <a:solidFill>
                  <a:schemeClr val="accent1">
                    <a:lumMod val="50000"/>
                  </a:schemeClr>
                </a:solidFill>
              </a:rPr>
              <a:t>PMMA is measured against this curve</a:t>
            </a:r>
            <a:endParaRPr lang="en-GB" sz="1400" b="1" dirty="0">
              <a:solidFill>
                <a:schemeClr val="accent1">
                  <a:lumMod val="50000"/>
                </a:schemeClr>
              </a:solidFill>
            </a:endParaRPr>
          </a:p>
        </p:txBody>
      </p:sp>
    </p:spTree>
    <p:extLst>
      <p:ext uri="{BB962C8B-B14F-4D97-AF65-F5344CB8AC3E}">
        <p14:creationId xmlns:p14="http://schemas.microsoft.com/office/powerpoint/2010/main" val="188801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676400" y="304800"/>
            <a:ext cx="8763000" cy="5889408"/>
            <a:chOff x="609600" y="12700"/>
            <a:chExt cx="8077200" cy="6103938"/>
          </a:xfrm>
        </p:grpSpPr>
        <p:sp>
          <p:nvSpPr>
            <p:cNvPr id="72706" name="Rectangle 2"/>
            <p:cNvSpPr>
              <a:spLocks noChangeArrowheads="1"/>
            </p:cNvSpPr>
            <p:nvPr/>
          </p:nvSpPr>
          <p:spPr bwMode="auto">
            <a:xfrm>
              <a:off x="609600" y="12700"/>
              <a:ext cx="8077200" cy="6096000"/>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txBody>
            <a:bodyPr wrap="none" anchor="ctr"/>
            <a:lstStyle/>
            <a:p>
              <a:pPr algn="ctr">
                <a:defRPr/>
              </a:pPr>
              <a:endParaRPr lang="en-US" sz="1800">
                <a:effectLst>
                  <a:outerShdw blurRad="38100" dist="38100" dir="2700000" algn="tl">
                    <a:srgbClr val="C0C0C0"/>
                  </a:outerShdw>
                </a:effectLst>
                <a:latin typeface="Arial" pitchFamily="34" charset="0"/>
              </a:endParaRPr>
            </a:p>
          </p:txBody>
        </p:sp>
        <p:sp>
          <p:nvSpPr>
            <p:cNvPr id="46084" name="Freeform 3"/>
            <p:cNvSpPr>
              <a:spLocks/>
            </p:cNvSpPr>
            <p:nvPr/>
          </p:nvSpPr>
          <p:spPr bwMode="auto">
            <a:xfrm>
              <a:off x="1995488" y="1162050"/>
              <a:ext cx="5416550" cy="3629025"/>
            </a:xfrm>
            <a:custGeom>
              <a:avLst/>
              <a:gdLst>
                <a:gd name="T0" fmla="*/ 0 w 3412"/>
                <a:gd name="T1" fmla="*/ 0 h 2286"/>
                <a:gd name="T2" fmla="*/ 2147483647 w 3412"/>
                <a:gd name="T3" fmla="*/ 2147483647 h 2286"/>
                <a:gd name="T4" fmla="*/ 2147483647 w 3412"/>
                <a:gd name="T5" fmla="*/ 2147483647 h 2286"/>
                <a:gd name="T6" fmla="*/ 2147483647 w 3412"/>
                <a:gd name="T7" fmla="*/ 2147483647 h 2286"/>
                <a:gd name="T8" fmla="*/ 2147483647 w 3412"/>
                <a:gd name="T9" fmla="*/ 2147483647 h 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12" h="2286">
                  <a:moveTo>
                    <a:pt x="0" y="0"/>
                  </a:moveTo>
                  <a:lnTo>
                    <a:pt x="1251" y="914"/>
                  </a:lnTo>
                  <a:lnTo>
                    <a:pt x="1791" y="1353"/>
                  </a:lnTo>
                  <a:lnTo>
                    <a:pt x="3177" y="2153"/>
                  </a:lnTo>
                  <a:lnTo>
                    <a:pt x="3411" y="2285"/>
                  </a:lnTo>
                </a:path>
              </a:pathLst>
            </a:custGeom>
            <a:noFill/>
            <a:ln w="50800" cap="rnd" cmpd="sng">
              <a:solidFill>
                <a:srgbClr val="00279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85" name="Freeform 4"/>
            <p:cNvSpPr>
              <a:spLocks/>
            </p:cNvSpPr>
            <p:nvPr/>
          </p:nvSpPr>
          <p:spPr bwMode="auto">
            <a:xfrm>
              <a:off x="2509838" y="1276350"/>
              <a:ext cx="5602287" cy="3935413"/>
            </a:xfrm>
            <a:custGeom>
              <a:avLst/>
              <a:gdLst>
                <a:gd name="T0" fmla="*/ 0 w 3529"/>
                <a:gd name="T1" fmla="*/ 0 h 2479"/>
                <a:gd name="T2" fmla="*/ 2147483647 w 3529"/>
                <a:gd name="T3" fmla="*/ 2147483647 h 2479"/>
                <a:gd name="T4" fmla="*/ 2147483647 w 3529"/>
                <a:gd name="T5" fmla="*/ 2147483647 h 2479"/>
                <a:gd name="T6" fmla="*/ 2147483647 w 3529"/>
                <a:gd name="T7" fmla="*/ 2147483647 h 2479"/>
                <a:gd name="T8" fmla="*/ 2147483647 w 3529"/>
                <a:gd name="T9" fmla="*/ 2147483647 h 2479"/>
                <a:gd name="T10" fmla="*/ 2147483647 w 3529"/>
                <a:gd name="T11" fmla="*/ 2147483647 h 2479"/>
                <a:gd name="T12" fmla="*/ 2147483647 w 3529"/>
                <a:gd name="T13" fmla="*/ 2147483647 h 24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9" h="2479">
                  <a:moveTo>
                    <a:pt x="0" y="0"/>
                  </a:moveTo>
                  <a:lnTo>
                    <a:pt x="36" y="149"/>
                  </a:lnTo>
                  <a:lnTo>
                    <a:pt x="1134" y="949"/>
                  </a:lnTo>
                  <a:lnTo>
                    <a:pt x="1566" y="1274"/>
                  </a:lnTo>
                  <a:lnTo>
                    <a:pt x="2574" y="1872"/>
                  </a:lnTo>
                  <a:lnTo>
                    <a:pt x="3159" y="2241"/>
                  </a:lnTo>
                  <a:lnTo>
                    <a:pt x="3528" y="2478"/>
                  </a:lnTo>
                </a:path>
              </a:pathLst>
            </a:custGeom>
            <a:noFill/>
            <a:ln w="50800" cap="rnd" cmpd="sng">
              <a:solidFill>
                <a:srgbClr val="D9319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86" name="Freeform 5"/>
            <p:cNvSpPr>
              <a:spLocks/>
            </p:cNvSpPr>
            <p:nvPr/>
          </p:nvSpPr>
          <p:spPr bwMode="auto">
            <a:xfrm>
              <a:off x="1895475" y="1219200"/>
              <a:ext cx="6245225" cy="3990975"/>
            </a:xfrm>
            <a:custGeom>
              <a:avLst/>
              <a:gdLst>
                <a:gd name="T0" fmla="*/ 0 w 3934"/>
                <a:gd name="T1" fmla="*/ 0 h 2514"/>
                <a:gd name="T2" fmla="*/ 2147483647 w 3934"/>
                <a:gd name="T3" fmla="*/ 2147483647 h 2514"/>
                <a:gd name="T4" fmla="*/ 2147483647 w 3934"/>
                <a:gd name="T5" fmla="*/ 2147483647 h 2514"/>
                <a:gd name="T6" fmla="*/ 2147483647 w 3934"/>
                <a:gd name="T7" fmla="*/ 2147483647 h 2514"/>
                <a:gd name="T8" fmla="*/ 2147483647 w 3934"/>
                <a:gd name="T9" fmla="*/ 2147483647 h 2514"/>
                <a:gd name="T10" fmla="*/ 2147483647 w 3934"/>
                <a:gd name="T11" fmla="*/ 2147483647 h 25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34" h="2514">
                  <a:moveTo>
                    <a:pt x="0" y="0"/>
                  </a:moveTo>
                  <a:lnTo>
                    <a:pt x="1143" y="844"/>
                  </a:lnTo>
                  <a:lnTo>
                    <a:pt x="1872" y="1423"/>
                  </a:lnTo>
                  <a:lnTo>
                    <a:pt x="3564" y="2311"/>
                  </a:lnTo>
                  <a:lnTo>
                    <a:pt x="3933" y="2513"/>
                  </a:lnTo>
                </a:path>
              </a:pathLst>
            </a:custGeom>
            <a:noFill/>
            <a:ln w="50800" cap="rnd" cmpd="sng">
              <a:solidFill>
                <a:srgbClr val="438E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87" name="Freeform 6"/>
            <p:cNvSpPr>
              <a:spLocks/>
            </p:cNvSpPr>
            <p:nvPr/>
          </p:nvSpPr>
          <p:spPr bwMode="auto">
            <a:xfrm>
              <a:off x="2809875" y="2062163"/>
              <a:ext cx="5330825" cy="3294062"/>
            </a:xfrm>
            <a:custGeom>
              <a:avLst/>
              <a:gdLst>
                <a:gd name="T0" fmla="*/ 0 w 3358"/>
                <a:gd name="T1" fmla="*/ 0 h 2075"/>
                <a:gd name="T2" fmla="*/ 2147483647 w 3358"/>
                <a:gd name="T3" fmla="*/ 2147483647 h 2075"/>
                <a:gd name="T4" fmla="*/ 2147483647 w 3358"/>
                <a:gd name="T5" fmla="*/ 2147483647 h 2075"/>
                <a:gd name="T6" fmla="*/ 2147483647 w 3358"/>
                <a:gd name="T7" fmla="*/ 2147483647 h 2075"/>
                <a:gd name="T8" fmla="*/ 2147483647 w 3358"/>
                <a:gd name="T9" fmla="*/ 2147483647 h 2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58" h="2075">
                  <a:moveTo>
                    <a:pt x="0" y="0"/>
                  </a:moveTo>
                  <a:lnTo>
                    <a:pt x="594" y="431"/>
                  </a:lnTo>
                  <a:lnTo>
                    <a:pt x="1053" y="844"/>
                  </a:lnTo>
                  <a:lnTo>
                    <a:pt x="2133" y="1503"/>
                  </a:lnTo>
                  <a:lnTo>
                    <a:pt x="3357" y="2074"/>
                  </a:lnTo>
                </a:path>
              </a:pathLst>
            </a:custGeom>
            <a:noFill/>
            <a:ln w="50800" cap="rnd" cmpd="sng">
              <a:solidFill>
                <a:srgbClr val="CF0E3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88" name="Freeform 7"/>
            <p:cNvSpPr>
              <a:spLocks/>
            </p:cNvSpPr>
            <p:nvPr/>
          </p:nvSpPr>
          <p:spPr bwMode="auto">
            <a:xfrm>
              <a:off x="2624138" y="1590675"/>
              <a:ext cx="3873500" cy="2638425"/>
            </a:xfrm>
            <a:custGeom>
              <a:avLst/>
              <a:gdLst>
                <a:gd name="T0" fmla="*/ 0 w 2440"/>
                <a:gd name="T1" fmla="*/ 0 h 1662"/>
                <a:gd name="T2" fmla="*/ 2147483647 w 2440"/>
                <a:gd name="T3" fmla="*/ 2147483647 h 1662"/>
                <a:gd name="T4" fmla="*/ 2147483647 w 2440"/>
                <a:gd name="T5" fmla="*/ 2147483647 h 1662"/>
                <a:gd name="T6" fmla="*/ 2147483647 w 2440"/>
                <a:gd name="T7" fmla="*/ 2147483647 h 16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40" h="1662">
                  <a:moveTo>
                    <a:pt x="0" y="0"/>
                  </a:moveTo>
                  <a:lnTo>
                    <a:pt x="1161" y="861"/>
                  </a:lnTo>
                  <a:lnTo>
                    <a:pt x="1467" y="1099"/>
                  </a:lnTo>
                  <a:lnTo>
                    <a:pt x="2439" y="1661"/>
                  </a:lnTo>
                </a:path>
              </a:pathLst>
            </a:custGeom>
            <a:noFill/>
            <a:ln w="50800" cap="rnd" cmpd="sng">
              <a:solidFill>
                <a:srgbClr val="91919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089" name="Group 8"/>
            <p:cNvGrpSpPr>
              <a:grpSpLocks/>
            </p:cNvGrpSpPr>
            <p:nvPr/>
          </p:nvGrpSpPr>
          <p:grpSpPr bwMode="auto">
            <a:xfrm>
              <a:off x="7694613" y="5199063"/>
              <a:ext cx="112712" cy="114300"/>
              <a:chOff x="4847" y="3539"/>
              <a:chExt cx="71" cy="72"/>
            </a:xfrm>
          </p:grpSpPr>
          <p:sp>
            <p:nvSpPr>
              <p:cNvPr id="46316" name="Rectangle 9"/>
              <p:cNvSpPr>
                <a:spLocks noChangeArrowheads="1"/>
              </p:cNvSpPr>
              <p:nvPr/>
            </p:nvSpPr>
            <p:spPr bwMode="auto">
              <a:xfrm>
                <a:off x="4860" y="3551"/>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17" name="Line 10"/>
              <p:cNvSpPr>
                <a:spLocks noChangeShapeType="1"/>
              </p:cNvSpPr>
              <p:nvPr/>
            </p:nvSpPr>
            <p:spPr bwMode="auto">
              <a:xfrm flipH="1" flipV="1">
                <a:off x="4847" y="3539"/>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18" name="Line 11"/>
              <p:cNvSpPr>
                <a:spLocks noChangeShapeType="1"/>
              </p:cNvSpPr>
              <p:nvPr/>
            </p:nvSpPr>
            <p:spPr bwMode="auto">
              <a:xfrm>
                <a:off x="4890" y="3582"/>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19" name="Line 12"/>
              <p:cNvSpPr>
                <a:spLocks noChangeShapeType="1"/>
              </p:cNvSpPr>
              <p:nvPr/>
            </p:nvSpPr>
            <p:spPr bwMode="auto">
              <a:xfrm flipH="1">
                <a:off x="4847" y="3582"/>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20" name="Line 13"/>
              <p:cNvSpPr>
                <a:spLocks noChangeShapeType="1"/>
              </p:cNvSpPr>
              <p:nvPr/>
            </p:nvSpPr>
            <p:spPr bwMode="auto">
              <a:xfrm flipV="1">
                <a:off x="4890" y="3539"/>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21" name="Line 14"/>
              <p:cNvSpPr>
                <a:spLocks noChangeShapeType="1"/>
              </p:cNvSpPr>
              <p:nvPr/>
            </p:nvSpPr>
            <p:spPr bwMode="auto">
              <a:xfrm flipV="1">
                <a:off x="4890" y="3539"/>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22" name="Line 15"/>
              <p:cNvSpPr>
                <a:spLocks noChangeShapeType="1"/>
              </p:cNvSpPr>
              <p:nvPr/>
            </p:nvSpPr>
            <p:spPr bwMode="auto">
              <a:xfrm>
                <a:off x="4890" y="3598"/>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090" name="Group 16"/>
            <p:cNvGrpSpPr>
              <a:grpSpLocks/>
            </p:cNvGrpSpPr>
            <p:nvPr/>
          </p:nvGrpSpPr>
          <p:grpSpPr bwMode="auto">
            <a:xfrm>
              <a:off x="7019925" y="4873625"/>
              <a:ext cx="82550" cy="77788"/>
              <a:chOff x="4422" y="3334"/>
              <a:chExt cx="52" cy="49"/>
            </a:xfrm>
          </p:grpSpPr>
          <p:sp>
            <p:nvSpPr>
              <p:cNvPr id="46313" name="Rectangle 17"/>
              <p:cNvSpPr>
                <a:spLocks noChangeArrowheads="1"/>
              </p:cNvSpPr>
              <p:nvPr/>
            </p:nvSpPr>
            <p:spPr bwMode="auto">
              <a:xfrm>
                <a:off x="4422" y="3334"/>
                <a:ext cx="52" cy="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14" name="Line 18"/>
              <p:cNvSpPr>
                <a:spLocks noChangeShapeType="1"/>
              </p:cNvSpPr>
              <p:nvPr/>
            </p:nvSpPr>
            <p:spPr bwMode="auto">
              <a:xfrm>
                <a:off x="4455" y="3354"/>
                <a:ext cx="19" cy="1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15" name="Line 19"/>
              <p:cNvSpPr>
                <a:spLocks noChangeShapeType="1"/>
              </p:cNvSpPr>
              <p:nvPr/>
            </p:nvSpPr>
            <p:spPr bwMode="auto">
              <a:xfrm flipH="1">
                <a:off x="4437" y="3354"/>
                <a:ext cx="18" cy="1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6091" name="Freeform 20"/>
            <p:cNvSpPr>
              <a:spLocks/>
            </p:cNvSpPr>
            <p:nvPr/>
          </p:nvSpPr>
          <p:spPr bwMode="auto">
            <a:xfrm>
              <a:off x="1720850" y="914400"/>
              <a:ext cx="6627813" cy="4446588"/>
            </a:xfrm>
            <a:custGeom>
              <a:avLst/>
              <a:gdLst>
                <a:gd name="T0" fmla="*/ 0 w 4175"/>
                <a:gd name="T1" fmla="*/ 0 h 2801"/>
                <a:gd name="T2" fmla="*/ 2147483647 w 4175"/>
                <a:gd name="T3" fmla="*/ 0 h 2801"/>
                <a:gd name="T4" fmla="*/ 2147483647 w 4175"/>
                <a:gd name="T5" fmla="*/ 2147483647 h 2801"/>
                <a:gd name="T6" fmla="*/ 0 w 4175"/>
                <a:gd name="T7" fmla="*/ 2147483647 h 2801"/>
                <a:gd name="T8" fmla="*/ 0 w 4175"/>
                <a:gd name="T9" fmla="*/ 0 h 28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75" h="2801">
                  <a:moveTo>
                    <a:pt x="0" y="0"/>
                  </a:moveTo>
                  <a:lnTo>
                    <a:pt x="4174" y="0"/>
                  </a:lnTo>
                  <a:lnTo>
                    <a:pt x="4174" y="2800"/>
                  </a:lnTo>
                  <a:lnTo>
                    <a:pt x="0" y="2800"/>
                  </a:lnTo>
                  <a:lnTo>
                    <a:pt x="0" y="0"/>
                  </a:lnTo>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2" name="Freeform 21"/>
            <p:cNvSpPr>
              <a:spLocks/>
            </p:cNvSpPr>
            <p:nvPr/>
          </p:nvSpPr>
          <p:spPr bwMode="auto">
            <a:xfrm>
              <a:off x="1720850" y="914400"/>
              <a:ext cx="6637338" cy="4456113"/>
            </a:xfrm>
            <a:custGeom>
              <a:avLst/>
              <a:gdLst>
                <a:gd name="T0" fmla="*/ 0 w 4181"/>
                <a:gd name="T1" fmla="*/ 0 h 2807"/>
                <a:gd name="T2" fmla="*/ 2147483647 w 4181"/>
                <a:gd name="T3" fmla="*/ 0 h 2807"/>
                <a:gd name="T4" fmla="*/ 2147483647 w 4181"/>
                <a:gd name="T5" fmla="*/ 2147483647 h 2807"/>
                <a:gd name="T6" fmla="*/ 0 w 4181"/>
                <a:gd name="T7" fmla="*/ 2147483647 h 2807"/>
                <a:gd name="T8" fmla="*/ 0 w 4181"/>
                <a:gd name="T9" fmla="*/ 0 h 28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81" h="2807">
                  <a:moveTo>
                    <a:pt x="0" y="0"/>
                  </a:moveTo>
                  <a:lnTo>
                    <a:pt x="4180" y="0"/>
                  </a:lnTo>
                  <a:lnTo>
                    <a:pt x="4180" y="2806"/>
                  </a:lnTo>
                  <a:lnTo>
                    <a:pt x="0" y="2806"/>
                  </a:lnTo>
                  <a:lnTo>
                    <a:pt x="0" y="0"/>
                  </a:lnTo>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6093" name="Group 22"/>
            <p:cNvGrpSpPr>
              <a:grpSpLocks/>
            </p:cNvGrpSpPr>
            <p:nvPr/>
          </p:nvGrpSpPr>
          <p:grpSpPr bwMode="auto">
            <a:xfrm>
              <a:off x="1692275" y="914400"/>
              <a:ext cx="55563" cy="4530725"/>
              <a:chOff x="1066" y="840"/>
              <a:chExt cx="35" cy="2854"/>
            </a:xfrm>
          </p:grpSpPr>
          <p:sp>
            <p:nvSpPr>
              <p:cNvPr id="46302" name="Line 23"/>
              <p:cNvSpPr>
                <a:spLocks noChangeShapeType="1"/>
              </p:cNvSpPr>
              <p:nvPr/>
            </p:nvSpPr>
            <p:spPr bwMode="auto">
              <a:xfrm>
                <a:off x="1084" y="856"/>
                <a:ext cx="0" cy="2774"/>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3" name="Line 24"/>
              <p:cNvSpPr>
                <a:spLocks noChangeShapeType="1"/>
              </p:cNvSpPr>
              <p:nvPr/>
            </p:nvSpPr>
            <p:spPr bwMode="auto">
              <a:xfrm>
                <a:off x="1066" y="3646"/>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4" name="Line 25"/>
              <p:cNvSpPr>
                <a:spLocks noChangeShapeType="1"/>
              </p:cNvSpPr>
              <p:nvPr/>
            </p:nvSpPr>
            <p:spPr bwMode="auto">
              <a:xfrm>
                <a:off x="1066" y="3295"/>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5" name="Line 26"/>
              <p:cNvSpPr>
                <a:spLocks noChangeShapeType="1"/>
              </p:cNvSpPr>
              <p:nvPr/>
            </p:nvSpPr>
            <p:spPr bwMode="auto">
              <a:xfrm>
                <a:off x="1066" y="2944"/>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6" name="Line 27"/>
              <p:cNvSpPr>
                <a:spLocks noChangeShapeType="1"/>
              </p:cNvSpPr>
              <p:nvPr/>
            </p:nvSpPr>
            <p:spPr bwMode="auto">
              <a:xfrm>
                <a:off x="1066" y="2593"/>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7" name="Line 28"/>
              <p:cNvSpPr>
                <a:spLocks noChangeShapeType="1"/>
              </p:cNvSpPr>
              <p:nvPr/>
            </p:nvSpPr>
            <p:spPr bwMode="auto">
              <a:xfrm>
                <a:off x="1066" y="2244"/>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8" name="Line 29"/>
              <p:cNvSpPr>
                <a:spLocks noChangeShapeType="1"/>
              </p:cNvSpPr>
              <p:nvPr/>
            </p:nvSpPr>
            <p:spPr bwMode="auto">
              <a:xfrm>
                <a:off x="1066" y="1892"/>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9" name="Line 30"/>
              <p:cNvSpPr>
                <a:spLocks noChangeShapeType="1"/>
              </p:cNvSpPr>
              <p:nvPr/>
            </p:nvSpPr>
            <p:spPr bwMode="auto">
              <a:xfrm>
                <a:off x="1066" y="1542"/>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10" name="Line 31"/>
              <p:cNvSpPr>
                <a:spLocks noChangeShapeType="1"/>
              </p:cNvSpPr>
              <p:nvPr/>
            </p:nvSpPr>
            <p:spPr bwMode="auto">
              <a:xfrm>
                <a:off x="1066" y="1191"/>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11" name="Line 32"/>
              <p:cNvSpPr>
                <a:spLocks noChangeShapeType="1"/>
              </p:cNvSpPr>
              <p:nvPr/>
            </p:nvSpPr>
            <p:spPr bwMode="auto">
              <a:xfrm>
                <a:off x="1066" y="840"/>
                <a:ext cx="35"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12" name="Line 33"/>
              <p:cNvSpPr>
                <a:spLocks noChangeShapeType="1"/>
              </p:cNvSpPr>
              <p:nvPr/>
            </p:nvSpPr>
            <p:spPr bwMode="auto">
              <a:xfrm flipV="1">
                <a:off x="1084" y="3597"/>
                <a:ext cx="0" cy="97"/>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094" name="Group 34"/>
            <p:cNvGrpSpPr>
              <a:grpSpLocks/>
            </p:cNvGrpSpPr>
            <p:nvPr/>
          </p:nvGrpSpPr>
          <p:grpSpPr bwMode="auto">
            <a:xfrm>
              <a:off x="1746250" y="5370513"/>
              <a:ext cx="6610350" cy="157162"/>
              <a:chOff x="1100" y="3647"/>
              <a:chExt cx="4164" cy="99"/>
            </a:xfrm>
          </p:grpSpPr>
          <p:sp>
            <p:nvSpPr>
              <p:cNvPr id="46295" name="Line 35"/>
              <p:cNvSpPr>
                <a:spLocks noChangeShapeType="1"/>
              </p:cNvSpPr>
              <p:nvPr/>
            </p:nvSpPr>
            <p:spPr bwMode="auto">
              <a:xfrm>
                <a:off x="1100" y="3697"/>
                <a:ext cx="4148"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96" name="Line 36"/>
              <p:cNvSpPr>
                <a:spLocks noChangeShapeType="1"/>
              </p:cNvSpPr>
              <p:nvPr/>
            </p:nvSpPr>
            <p:spPr bwMode="auto">
              <a:xfrm flipV="1">
                <a:off x="1780" y="3647"/>
                <a:ext cx="0" cy="99"/>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97" name="Line 37"/>
              <p:cNvSpPr>
                <a:spLocks noChangeShapeType="1"/>
              </p:cNvSpPr>
              <p:nvPr/>
            </p:nvSpPr>
            <p:spPr bwMode="auto">
              <a:xfrm flipV="1">
                <a:off x="2476" y="3647"/>
                <a:ext cx="0" cy="99"/>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98" name="Line 38"/>
              <p:cNvSpPr>
                <a:spLocks noChangeShapeType="1"/>
              </p:cNvSpPr>
              <p:nvPr/>
            </p:nvSpPr>
            <p:spPr bwMode="auto">
              <a:xfrm flipV="1">
                <a:off x="3175" y="3647"/>
                <a:ext cx="0" cy="99"/>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99" name="Line 39"/>
              <p:cNvSpPr>
                <a:spLocks noChangeShapeType="1"/>
              </p:cNvSpPr>
              <p:nvPr/>
            </p:nvSpPr>
            <p:spPr bwMode="auto">
              <a:xfrm flipV="1">
                <a:off x="3871" y="3647"/>
                <a:ext cx="0" cy="99"/>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0" name="Line 40"/>
              <p:cNvSpPr>
                <a:spLocks noChangeShapeType="1"/>
              </p:cNvSpPr>
              <p:nvPr/>
            </p:nvSpPr>
            <p:spPr bwMode="auto">
              <a:xfrm flipV="1">
                <a:off x="4568" y="3647"/>
                <a:ext cx="0" cy="99"/>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301" name="Line 41"/>
              <p:cNvSpPr>
                <a:spLocks noChangeShapeType="1"/>
              </p:cNvSpPr>
              <p:nvPr/>
            </p:nvSpPr>
            <p:spPr bwMode="auto">
              <a:xfrm flipV="1">
                <a:off x="5264" y="3647"/>
                <a:ext cx="0" cy="99"/>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6095" name="Freeform 42"/>
            <p:cNvSpPr>
              <a:spLocks/>
            </p:cNvSpPr>
            <p:nvPr/>
          </p:nvSpPr>
          <p:spPr bwMode="auto">
            <a:xfrm>
              <a:off x="6772275" y="4486275"/>
              <a:ext cx="115888" cy="107950"/>
            </a:xfrm>
            <a:custGeom>
              <a:avLst/>
              <a:gdLst>
                <a:gd name="T0" fmla="*/ 2147483647 w 73"/>
                <a:gd name="T1" fmla="*/ 0 h 68"/>
                <a:gd name="T2" fmla="*/ 2147483647 w 73"/>
                <a:gd name="T3" fmla="*/ 2147483647 h 68"/>
                <a:gd name="T4" fmla="*/ 2147483647 w 73"/>
                <a:gd name="T5" fmla="*/ 2147483647 h 68"/>
                <a:gd name="T6" fmla="*/ 0 w 73"/>
                <a:gd name="T7" fmla="*/ 2147483647 h 68"/>
                <a:gd name="T8" fmla="*/ 2147483647 w 73"/>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68">
                  <a:moveTo>
                    <a:pt x="36" y="0"/>
                  </a:moveTo>
                  <a:lnTo>
                    <a:pt x="72" y="34"/>
                  </a:lnTo>
                  <a:lnTo>
                    <a:pt x="36" y="67"/>
                  </a:lnTo>
                  <a:lnTo>
                    <a:pt x="0" y="34"/>
                  </a:lnTo>
                  <a:lnTo>
                    <a:pt x="36"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6" name="Freeform 43"/>
            <p:cNvSpPr>
              <a:spLocks/>
            </p:cNvSpPr>
            <p:nvPr/>
          </p:nvSpPr>
          <p:spPr bwMode="auto">
            <a:xfrm>
              <a:off x="6299200" y="4168775"/>
              <a:ext cx="111125" cy="107950"/>
            </a:xfrm>
            <a:custGeom>
              <a:avLst/>
              <a:gdLst>
                <a:gd name="T0" fmla="*/ 2147483647 w 70"/>
                <a:gd name="T1" fmla="*/ 0 h 68"/>
                <a:gd name="T2" fmla="*/ 2147483647 w 70"/>
                <a:gd name="T3" fmla="*/ 2147483647 h 68"/>
                <a:gd name="T4" fmla="*/ 2147483647 w 70"/>
                <a:gd name="T5" fmla="*/ 2147483647 h 68"/>
                <a:gd name="T6" fmla="*/ 0 w 70"/>
                <a:gd name="T7" fmla="*/ 2147483647 h 68"/>
                <a:gd name="T8" fmla="*/ 2147483647 w 70"/>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8">
                  <a:moveTo>
                    <a:pt x="35" y="0"/>
                  </a:moveTo>
                  <a:lnTo>
                    <a:pt x="69" y="34"/>
                  </a:lnTo>
                  <a:lnTo>
                    <a:pt x="35" y="67"/>
                  </a:lnTo>
                  <a:lnTo>
                    <a:pt x="0" y="34"/>
                  </a:lnTo>
                  <a:lnTo>
                    <a:pt x="35"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7" name="Freeform 44"/>
            <p:cNvSpPr>
              <a:spLocks/>
            </p:cNvSpPr>
            <p:nvPr/>
          </p:nvSpPr>
          <p:spPr bwMode="auto">
            <a:xfrm>
              <a:off x="5702300" y="3749675"/>
              <a:ext cx="111125" cy="107950"/>
            </a:xfrm>
            <a:custGeom>
              <a:avLst/>
              <a:gdLst>
                <a:gd name="T0" fmla="*/ 2147483647 w 70"/>
                <a:gd name="T1" fmla="*/ 0 h 68"/>
                <a:gd name="T2" fmla="*/ 2147483647 w 70"/>
                <a:gd name="T3" fmla="*/ 2147483647 h 68"/>
                <a:gd name="T4" fmla="*/ 2147483647 w 70"/>
                <a:gd name="T5" fmla="*/ 2147483647 h 68"/>
                <a:gd name="T6" fmla="*/ 0 w 70"/>
                <a:gd name="T7" fmla="*/ 2147483647 h 68"/>
                <a:gd name="T8" fmla="*/ 2147483647 w 70"/>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8">
                  <a:moveTo>
                    <a:pt x="34" y="0"/>
                  </a:moveTo>
                  <a:lnTo>
                    <a:pt x="69" y="34"/>
                  </a:lnTo>
                  <a:lnTo>
                    <a:pt x="34" y="67"/>
                  </a:lnTo>
                  <a:lnTo>
                    <a:pt x="0" y="34"/>
                  </a:lnTo>
                  <a:lnTo>
                    <a:pt x="34"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8" name="Freeform 45"/>
            <p:cNvSpPr>
              <a:spLocks/>
            </p:cNvSpPr>
            <p:nvPr/>
          </p:nvSpPr>
          <p:spPr bwMode="auto">
            <a:xfrm>
              <a:off x="5057775" y="3419475"/>
              <a:ext cx="115888" cy="107950"/>
            </a:xfrm>
            <a:custGeom>
              <a:avLst/>
              <a:gdLst>
                <a:gd name="T0" fmla="*/ 2147483647 w 73"/>
                <a:gd name="T1" fmla="*/ 0 h 68"/>
                <a:gd name="T2" fmla="*/ 2147483647 w 73"/>
                <a:gd name="T3" fmla="*/ 2147483647 h 68"/>
                <a:gd name="T4" fmla="*/ 2147483647 w 73"/>
                <a:gd name="T5" fmla="*/ 2147483647 h 68"/>
                <a:gd name="T6" fmla="*/ 0 w 73"/>
                <a:gd name="T7" fmla="*/ 2147483647 h 68"/>
                <a:gd name="T8" fmla="*/ 2147483647 w 73"/>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68">
                  <a:moveTo>
                    <a:pt x="36" y="0"/>
                  </a:moveTo>
                  <a:lnTo>
                    <a:pt x="72" y="34"/>
                  </a:lnTo>
                  <a:lnTo>
                    <a:pt x="36" y="67"/>
                  </a:lnTo>
                  <a:lnTo>
                    <a:pt x="0" y="34"/>
                  </a:lnTo>
                  <a:lnTo>
                    <a:pt x="36"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9" name="Freeform 46"/>
            <p:cNvSpPr>
              <a:spLocks/>
            </p:cNvSpPr>
            <p:nvPr/>
          </p:nvSpPr>
          <p:spPr bwMode="auto">
            <a:xfrm>
              <a:off x="4622800" y="3160713"/>
              <a:ext cx="111125" cy="103187"/>
            </a:xfrm>
            <a:custGeom>
              <a:avLst/>
              <a:gdLst>
                <a:gd name="T0" fmla="*/ 2147483647 w 70"/>
                <a:gd name="T1" fmla="*/ 0 h 65"/>
                <a:gd name="T2" fmla="*/ 2147483647 w 70"/>
                <a:gd name="T3" fmla="*/ 2147483647 h 65"/>
                <a:gd name="T4" fmla="*/ 2147483647 w 70"/>
                <a:gd name="T5" fmla="*/ 2147483647 h 65"/>
                <a:gd name="T6" fmla="*/ 0 w 70"/>
                <a:gd name="T7" fmla="*/ 2147483647 h 65"/>
                <a:gd name="T8" fmla="*/ 2147483647 w 70"/>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5">
                  <a:moveTo>
                    <a:pt x="35" y="0"/>
                  </a:moveTo>
                  <a:lnTo>
                    <a:pt x="69" y="31"/>
                  </a:lnTo>
                  <a:lnTo>
                    <a:pt x="35" y="64"/>
                  </a:lnTo>
                  <a:lnTo>
                    <a:pt x="0" y="31"/>
                  </a:lnTo>
                  <a:lnTo>
                    <a:pt x="35"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0" name="Freeform 47"/>
            <p:cNvSpPr>
              <a:spLocks/>
            </p:cNvSpPr>
            <p:nvPr/>
          </p:nvSpPr>
          <p:spPr bwMode="auto">
            <a:xfrm>
              <a:off x="4346575" y="2952750"/>
              <a:ext cx="111125" cy="107950"/>
            </a:xfrm>
            <a:custGeom>
              <a:avLst/>
              <a:gdLst>
                <a:gd name="T0" fmla="*/ 2147483647 w 70"/>
                <a:gd name="T1" fmla="*/ 0 h 68"/>
                <a:gd name="T2" fmla="*/ 2147483647 w 70"/>
                <a:gd name="T3" fmla="*/ 2147483647 h 68"/>
                <a:gd name="T4" fmla="*/ 2147483647 w 70"/>
                <a:gd name="T5" fmla="*/ 2147483647 h 68"/>
                <a:gd name="T6" fmla="*/ 0 w 70"/>
                <a:gd name="T7" fmla="*/ 2147483647 h 68"/>
                <a:gd name="T8" fmla="*/ 2147483647 w 70"/>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8">
                  <a:moveTo>
                    <a:pt x="35" y="0"/>
                  </a:moveTo>
                  <a:lnTo>
                    <a:pt x="69" y="34"/>
                  </a:lnTo>
                  <a:lnTo>
                    <a:pt x="35" y="67"/>
                  </a:lnTo>
                  <a:lnTo>
                    <a:pt x="0" y="34"/>
                  </a:lnTo>
                  <a:lnTo>
                    <a:pt x="35"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1" name="Freeform 48"/>
            <p:cNvSpPr>
              <a:spLocks/>
            </p:cNvSpPr>
            <p:nvPr/>
          </p:nvSpPr>
          <p:spPr bwMode="auto">
            <a:xfrm>
              <a:off x="3848100" y="2551113"/>
              <a:ext cx="115888" cy="103187"/>
            </a:xfrm>
            <a:custGeom>
              <a:avLst/>
              <a:gdLst>
                <a:gd name="T0" fmla="*/ 2147483647 w 73"/>
                <a:gd name="T1" fmla="*/ 0 h 65"/>
                <a:gd name="T2" fmla="*/ 2147483647 w 73"/>
                <a:gd name="T3" fmla="*/ 2147483647 h 65"/>
                <a:gd name="T4" fmla="*/ 2147483647 w 73"/>
                <a:gd name="T5" fmla="*/ 2147483647 h 65"/>
                <a:gd name="T6" fmla="*/ 0 w 73"/>
                <a:gd name="T7" fmla="*/ 2147483647 h 65"/>
                <a:gd name="T8" fmla="*/ 2147483647 w 73"/>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65">
                  <a:moveTo>
                    <a:pt x="36" y="0"/>
                  </a:moveTo>
                  <a:lnTo>
                    <a:pt x="72" y="33"/>
                  </a:lnTo>
                  <a:lnTo>
                    <a:pt x="36" y="64"/>
                  </a:lnTo>
                  <a:lnTo>
                    <a:pt x="0" y="33"/>
                  </a:lnTo>
                  <a:lnTo>
                    <a:pt x="36"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2" name="Freeform 49"/>
            <p:cNvSpPr>
              <a:spLocks/>
            </p:cNvSpPr>
            <p:nvPr/>
          </p:nvSpPr>
          <p:spPr bwMode="auto">
            <a:xfrm>
              <a:off x="3576638" y="2312988"/>
              <a:ext cx="111125" cy="103187"/>
            </a:xfrm>
            <a:custGeom>
              <a:avLst/>
              <a:gdLst>
                <a:gd name="T0" fmla="*/ 2147483647 w 70"/>
                <a:gd name="T1" fmla="*/ 0 h 65"/>
                <a:gd name="T2" fmla="*/ 2147483647 w 70"/>
                <a:gd name="T3" fmla="*/ 2147483647 h 65"/>
                <a:gd name="T4" fmla="*/ 2147483647 w 70"/>
                <a:gd name="T5" fmla="*/ 2147483647 h 65"/>
                <a:gd name="T6" fmla="*/ 0 w 70"/>
                <a:gd name="T7" fmla="*/ 2147483647 h 65"/>
                <a:gd name="T8" fmla="*/ 2147483647 w 70"/>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5">
                  <a:moveTo>
                    <a:pt x="35" y="0"/>
                  </a:moveTo>
                  <a:lnTo>
                    <a:pt x="69" y="33"/>
                  </a:lnTo>
                  <a:lnTo>
                    <a:pt x="35" y="64"/>
                  </a:lnTo>
                  <a:lnTo>
                    <a:pt x="0" y="33"/>
                  </a:lnTo>
                  <a:lnTo>
                    <a:pt x="35"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3" name="Freeform 50"/>
            <p:cNvSpPr>
              <a:spLocks/>
            </p:cNvSpPr>
            <p:nvPr/>
          </p:nvSpPr>
          <p:spPr bwMode="auto">
            <a:xfrm>
              <a:off x="3276600" y="2100263"/>
              <a:ext cx="111125" cy="107950"/>
            </a:xfrm>
            <a:custGeom>
              <a:avLst/>
              <a:gdLst>
                <a:gd name="T0" fmla="*/ 2147483647 w 70"/>
                <a:gd name="T1" fmla="*/ 0 h 68"/>
                <a:gd name="T2" fmla="*/ 2147483647 w 70"/>
                <a:gd name="T3" fmla="*/ 2147483647 h 68"/>
                <a:gd name="T4" fmla="*/ 2147483647 w 70"/>
                <a:gd name="T5" fmla="*/ 2147483647 h 68"/>
                <a:gd name="T6" fmla="*/ 0 w 70"/>
                <a:gd name="T7" fmla="*/ 2147483647 h 68"/>
                <a:gd name="T8" fmla="*/ 2147483647 w 70"/>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8">
                  <a:moveTo>
                    <a:pt x="35" y="0"/>
                  </a:moveTo>
                  <a:lnTo>
                    <a:pt x="69" y="34"/>
                  </a:lnTo>
                  <a:lnTo>
                    <a:pt x="35" y="67"/>
                  </a:lnTo>
                  <a:lnTo>
                    <a:pt x="0" y="34"/>
                  </a:lnTo>
                  <a:lnTo>
                    <a:pt x="35"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4" name="Freeform 51"/>
            <p:cNvSpPr>
              <a:spLocks/>
            </p:cNvSpPr>
            <p:nvPr/>
          </p:nvSpPr>
          <p:spPr bwMode="auto">
            <a:xfrm>
              <a:off x="3013075" y="1889125"/>
              <a:ext cx="115888" cy="107950"/>
            </a:xfrm>
            <a:custGeom>
              <a:avLst/>
              <a:gdLst>
                <a:gd name="T0" fmla="*/ 2147483647 w 73"/>
                <a:gd name="T1" fmla="*/ 0 h 68"/>
                <a:gd name="T2" fmla="*/ 2147483647 w 73"/>
                <a:gd name="T3" fmla="*/ 2147483647 h 68"/>
                <a:gd name="T4" fmla="*/ 2147483647 w 73"/>
                <a:gd name="T5" fmla="*/ 2147483647 h 68"/>
                <a:gd name="T6" fmla="*/ 0 w 73"/>
                <a:gd name="T7" fmla="*/ 2147483647 h 68"/>
                <a:gd name="T8" fmla="*/ 2147483647 w 73"/>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68">
                  <a:moveTo>
                    <a:pt x="36" y="0"/>
                  </a:moveTo>
                  <a:lnTo>
                    <a:pt x="72" y="34"/>
                  </a:lnTo>
                  <a:lnTo>
                    <a:pt x="36" y="67"/>
                  </a:lnTo>
                  <a:lnTo>
                    <a:pt x="0" y="34"/>
                  </a:lnTo>
                  <a:lnTo>
                    <a:pt x="36"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5" name="Freeform 52"/>
            <p:cNvSpPr>
              <a:spLocks/>
            </p:cNvSpPr>
            <p:nvPr/>
          </p:nvSpPr>
          <p:spPr bwMode="auto">
            <a:xfrm>
              <a:off x="2754313" y="1689100"/>
              <a:ext cx="115887" cy="103188"/>
            </a:xfrm>
            <a:custGeom>
              <a:avLst/>
              <a:gdLst>
                <a:gd name="T0" fmla="*/ 2147483647 w 73"/>
                <a:gd name="T1" fmla="*/ 0 h 65"/>
                <a:gd name="T2" fmla="*/ 2147483647 w 73"/>
                <a:gd name="T3" fmla="*/ 2147483647 h 65"/>
                <a:gd name="T4" fmla="*/ 2147483647 w 73"/>
                <a:gd name="T5" fmla="*/ 2147483647 h 65"/>
                <a:gd name="T6" fmla="*/ 0 w 73"/>
                <a:gd name="T7" fmla="*/ 2147483647 h 65"/>
                <a:gd name="T8" fmla="*/ 2147483647 w 73"/>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65">
                  <a:moveTo>
                    <a:pt x="36" y="0"/>
                  </a:moveTo>
                  <a:lnTo>
                    <a:pt x="72" y="33"/>
                  </a:lnTo>
                  <a:lnTo>
                    <a:pt x="36" y="64"/>
                  </a:lnTo>
                  <a:lnTo>
                    <a:pt x="0" y="33"/>
                  </a:lnTo>
                  <a:lnTo>
                    <a:pt x="36"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6" name="Freeform 53"/>
            <p:cNvSpPr>
              <a:spLocks/>
            </p:cNvSpPr>
            <p:nvPr/>
          </p:nvSpPr>
          <p:spPr bwMode="auto">
            <a:xfrm>
              <a:off x="2430463" y="1466850"/>
              <a:ext cx="115887" cy="103188"/>
            </a:xfrm>
            <a:custGeom>
              <a:avLst/>
              <a:gdLst>
                <a:gd name="T0" fmla="*/ 2147483647 w 73"/>
                <a:gd name="T1" fmla="*/ 0 h 65"/>
                <a:gd name="T2" fmla="*/ 2147483647 w 73"/>
                <a:gd name="T3" fmla="*/ 2147483647 h 65"/>
                <a:gd name="T4" fmla="*/ 2147483647 w 73"/>
                <a:gd name="T5" fmla="*/ 2147483647 h 65"/>
                <a:gd name="T6" fmla="*/ 0 w 73"/>
                <a:gd name="T7" fmla="*/ 2147483647 h 65"/>
                <a:gd name="T8" fmla="*/ 2147483647 w 73"/>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65">
                  <a:moveTo>
                    <a:pt x="36" y="0"/>
                  </a:moveTo>
                  <a:lnTo>
                    <a:pt x="72" y="31"/>
                  </a:lnTo>
                  <a:lnTo>
                    <a:pt x="36" y="64"/>
                  </a:lnTo>
                  <a:lnTo>
                    <a:pt x="0" y="31"/>
                  </a:lnTo>
                  <a:lnTo>
                    <a:pt x="36"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7" name="Freeform 54"/>
            <p:cNvSpPr>
              <a:spLocks/>
            </p:cNvSpPr>
            <p:nvPr/>
          </p:nvSpPr>
          <p:spPr bwMode="auto">
            <a:xfrm>
              <a:off x="2109788" y="1214438"/>
              <a:ext cx="115887" cy="107950"/>
            </a:xfrm>
            <a:custGeom>
              <a:avLst/>
              <a:gdLst>
                <a:gd name="T0" fmla="*/ 2147483647 w 73"/>
                <a:gd name="T1" fmla="*/ 0 h 68"/>
                <a:gd name="T2" fmla="*/ 2147483647 w 73"/>
                <a:gd name="T3" fmla="*/ 2147483647 h 68"/>
                <a:gd name="T4" fmla="*/ 2147483647 w 73"/>
                <a:gd name="T5" fmla="*/ 2147483647 h 68"/>
                <a:gd name="T6" fmla="*/ 0 w 73"/>
                <a:gd name="T7" fmla="*/ 2147483647 h 68"/>
                <a:gd name="T8" fmla="*/ 2147483647 w 73"/>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68">
                  <a:moveTo>
                    <a:pt x="36" y="0"/>
                  </a:moveTo>
                  <a:lnTo>
                    <a:pt x="72" y="34"/>
                  </a:lnTo>
                  <a:lnTo>
                    <a:pt x="36" y="67"/>
                  </a:lnTo>
                  <a:lnTo>
                    <a:pt x="0" y="34"/>
                  </a:lnTo>
                  <a:lnTo>
                    <a:pt x="36"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8" name="Freeform 55"/>
            <p:cNvSpPr>
              <a:spLocks/>
            </p:cNvSpPr>
            <p:nvPr/>
          </p:nvSpPr>
          <p:spPr bwMode="auto">
            <a:xfrm>
              <a:off x="1998663" y="1125538"/>
              <a:ext cx="111125" cy="107950"/>
            </a:xfrm>
            <a:custGeom>
              <a:avLst/>
              <a:gdLst>
                <a:gd name="T0" fmla="*/ 2147483647 w 70"/>
                <a:gd name="T1" fmla="*/ 0 h 68"/>
                <a:gd name="T2" fmla="*/ 2147483647 w 70"/>
                <a:gd name="T3" fmla="*/ 2147483647 h 68"/>
                <a:gd name="T4" fmla="*/ 2147483647 w 70"/>
                <a:gd name="T5" fmla="*/ 2147483647 h 68"/>
                <a:gd name="T6" fmla="*/ 0 w 70"/>
                <a:gd name="T7" fmla="*/ 2147483647 h 68"/>
                <a:gd name="T8" fmla="*/ 2147483647 w 70"/>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68">
                  <a:moveTo>
                    <a:pt x="35" y="0"/>
                  </a:moveTo>
                  <a:lnTo>
                    <a:pt x="69" y="34"/>
                  </a:lnTo>
                  <a:lnTo>
                    <a:pt x="35" y="67"/>
                  </a:lnTo>
                  <a:lnTo>
                    <a:pt x="0" y="34"/>
                  </a:lnTo>
                  <a:lnTo>
                    <a:pt x="35"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9" name="Rectangle 56"/>
            <p:cNvSpPr>
              <a:spLocks noChangeArrowheads="1"/>
            </p:cNvSpPr>
            <p:nvPr/>
          </p:nvSpPr>
          <p:spPr bwMode="auto">
            <a:xfrm>
              <a:off x="6035675" y="3963988"/>
              <a:ext cx="20638" cy="9525"/>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0" name="Rectangle 57"/>
            <p:cNvSpPr>
              <a:spLocks noChangeArrowheads="1"/>
            </p:cNvSpPr>
            <p:nvPr/>
          </p:nvSpPr>
          <p:spPr bwMode="auto">
            <a:xfrm>
              <a:off x="4983163" y="3330575"/>
              <a:ext cx="20637" cy="11113"/>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1" name="Rectangle 58"/>
            <p:cNvSpPr>
              <a:spLocks noChangeArrowheads="1"/>
            </p:cNvSpPr>
            <p:nvPr/>
          </p:nvSpPr>
          <p:spPr bwMode="auto">
            <a:xfrm>
              <a:off x="4965700" y="3289300"/>
              <a:ext cx="20638" cy="11113"/>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2" name="Rectangle 59"/>
            <p:cNvSpPr>
              <a:spLocks noChangeArrowheads="1"/>
            </p:cNvSpPr>
            <p:nvPr/>
          </p:nvSpPr>
          <p:spPr bwMode="auto">
            <a:xfrm>
              <a:off x="4400550" y="2944813"/>
              <a:ext cx="20638" cy="9525"/>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3" name="Rectangle 60"/>
            <p:cNvSpPr>
              <a:spLocks noChangeArrowheads="1"/>
            </p:cNvSpPr>
            <p:nvPr/>
          </p:nvSpPr>
          <p:spPr bwMode="auto">
            <a:xfrm>
              <a:off x="4249738" y="2733675"/>
              <a:ext cx="20637" cy="9525"/>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4" name="Rectangle 61"/>
            <p:cNvSpPr>
              <a:spLocks noChangeArrowheads="1"/>
            </p:cNvSpPr>
            <p:nvPr/>
          </p:nvSpPr>
          <p:spPr bwMode="auto">
            <a:xfrm>
              <a:off x="3348038" y="2076450"/>
              <a:ext cx="22225" cy="11113"/>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5" name="Rectangle 62"/>
            <p:cNvSpPr>
              <a:spLocks noChangeArrowheads="1"/>
            </p:cNvSpPr>
            <p:nvPr/>
          </p:nvSpPr>
          <p:spPr bwMode="auto">
            <a:xfrm>
              <a:off x="2971800" y="1857375"/>
              <a:ext cx="20638" cy="9525"/>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6" name="Rectangle 63"/>
            <p:cNvSpPr>
              <a:spLocks noChangeArrowheads="1"/>
            </p:cNvSpPr>
            <p:nvPr/>
          </p:nvSpPr>
          <p:spPr bwMode="auto">
            <a:xfrm>
              <a:off x="2857500" y="1681163"/>
              <a:ext cx="22225" cy="11112"/>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7" name="Rectangle 64"/>
            <p:cNvSpPr>
              <a:spLocks noChangeArrowheads="1"/>
            </p:cNvSpPr>
            <p:nvPr/>
          </p:nvSpPr>
          <p:spPr bwMode="auto">
            <a:xfrm>
              <a:off x="2536825" y="1438275"/>
              <a:ext cx="22225" cy="9525"/>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8" name="Rectangle 65"/>
            <p:cNvSpPr>
              <a:spLocks noChangeArrowheads="1"/>
            </p:cNvSpPr>
            <p:nvPr/>
          </p:nvSpPr>
          <p:spPr bwMode="auto">
            <a:xfrm>
              <a:off x="2501900" y="1285875"/>
              <a:ext cx="20638" cy="11113"/>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9" name="Freeform 66"/>
            <p:cNvSpPr>
              <a:spLocks/>
            </p:cNvSpPr>
            <p:nvPr/>
          </p:nvSpPr>
          <p:spPr bwMode="auto">
            <a:xfrm>
              <a:off x="5864225" y="3859213"/>
              <a:ext cx="90488" cy="88900"/>
            </a:xfrm>
            <a:custGeom>
              <a:avLst/>
              <a:gdLst>
                <a:gd name="T0" fmla="*/ 2147483647 w 57"/>
                <a:gd name="T1" fmla="*/ 0 h 56"/>
                <a:gd name="T2" fmla="*/ 2147483647 w 57"/>
                <a:gd name="T3" fmla="*/ 2147483647 h 56"/>
                <a:gd name="T4" fmla="*/ 0 w 57"/>
                <a:gd name="T5" fmla="*/ 2147483647 h 56"/>
                <a:gd name="T6" fmla="*/ 2147483647 w 57"/>
                <a:gd name="T7" fmla="*/ 0 h 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56">
                  <a:moveTo>
                    <a:pt x="27" y="0"/>
                  </a:moveTo>
                  <a:lnTo>
                    <a:pt x="56" y="55"/>
                  </a:lnTo>
                  <a:lnTo>
                    <a:pt x="0" y="55"/>
                  </a:lnTo>
                  <a:lnTo>
                    <a:pt x="27"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0" name="Freeform 67"/>
            <p:cNvSpPr>
              <a:spLocks/>
            </p:cNvSpPr>
            <p:nvPr/>
          </p:nvSpPr>
          <p:spPr bwMode="auto">
            <a:xfrm>
              <a:off x="4805363" y="3214688"/>
              <a:ext cx="90487" cy="88900"/>
            </a:xfrm>
            <a:custGeom>
              <a:avLst/>
              <a:gdLst>
                <a:gd name="T0" fmla="*/ 2147483647 w 57"/>
                <a:gd name="T1" fmla="*/ 0 h 56"/>
                <a:gd name="T2" fmla="*/ 2147483647 w 57"/>
                <a:gd name="T3" fmla="*/ 2147483647 h 56"/>
                <a:gd name="T4" fmla="*/ 0 w 57"/>
                <a:gd name="T5" fmla="*/ 2147483647 h 56"/>
                <a:gd name="T6" fmla="*/ 2147483647 w 57"/>
                <a:gd name="T7" fmla="*/ 0 h 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56">
                  <a:moveTo>
                    <a:pt x="29" y="0"/>
                  </a:moveTo>
                  <a:lnTo>
                    <a:pt x="56" y="55"/>
                  </a:lnTo>
                  <a:lnTo>
                    <a:pt x="0" y="55"/>
                  </a:lnTo>
                  <a:lnTo>
                    <a:pt x="29"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1" name="Freeform 68"/>
            <p:cNvSpPr>
              <a:spLocks/>
            </p:cNvSpPr>
            <p:nvPr/>
          </p:nvSpPr>
          <p:spPr bwMode="auto">
            <a:xfrm>
              <a:off x="4418013" y="2917825"/>
              <a:ext cx="93662" cy="92075"/>
            </a:xfrm>
            <a:custGeom>
              <a:avLst/>
              <a:gdLst>
                <a:gd name="T0" fmla="*/ 2147483647 w 59"/>
                <a:gd name="T1" fmla="*/ 0 h 58"/>
                <a:gd name="T2" fmla="*/ 2147483647 w 59"/>
                <a:gd name="T3" fmla="*/ 2147483647 h 58"/>
                <a:gd name="T4" fmla="*/ 0 w 59"/>
                <a:gd name="T5" fmla="*/ 2147483647 h 58"/>
                <a:gd name="T6" fmla="*/ 2147483647 w 5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9" h="58">
                  <a:moveTo>
                    <a:pt x="29" y="0"/>
                  </a:moveTo>
                  <a:lnTo>
                    <a:pt x="58" y="57"/>
                  </a:lnTo>
                  <a:lnTo>
                    <a:pt x="0" y="57"/>
                  </a:lnTo>
                  <a:lnTo>
                    <a:pt x="29"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2" name="Freeform 69"/>
            <p:cNvSpPr>
              <a:spLocks/>
            </p:cNvSpPr>
            <p:nvPr/>
          </p:nvSpPr>
          <p:spPr bwMode="auto">
            <a:xfrm>
              <a:off x="4291013" y="2784475"/>
              <a:ext cx="90487" cy="92075"/>
            </a:xfrm>
            <a:custGeom>
              <a:avLst/>
              <a:gdLst>
                <a:gd name="T0" fmla="*/ 2147483647 w 57"/>
                <a:gd name="T1" fmla="*/ 0 h 58"/>
                <a:gd name="T2" fmla="*/ 2147483647 w 57"/>
                <a:gd name="T3" fmla="*/ 2147483647 h 58"/>
                <a:gd name="T4" fmla="*/ 0 w 57"/>
                <a:gd name="T5" fmla="*/ 2147483647 h 58"/>
                <a:gd name="T6" fmla="*/ 2147483647 w 57"/>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58">
                  <a:moveTo>
                    <a:pt x="29" y="0"/>
                  </a:moveTo>
                  <a:lnTo>
                    <a:pt x="56" y="57"/>
                  </a:lnTo>
                  <a:lnTo>
                    <a:pt x="0" y="57"/>
                  </a:lnTo>
                  <a:lnTo>
                    <a:pt x="29"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3" name="Freeform 70"/>
            <p:cNvSpPr>
              <a:spLocks/>
            </p:cNvSpPr>
            <p:nvPr/>
          </p:nvSpPr>
          <p:spPr bwMode="auto">
            <a:xfrm>
              <a:off x="3919538" y="2528888"/>
              <a:ext cx="90487" cy="92075"/>
            </a:xfrm>
            <a:custGeom>
              <a:avLst/>
              <a:gdLst>
                <a:gd name="T0" fmla="*/ 2147483647 w 57"/>
                <a:gd name="T1" fmla="*/ 0 h 58"/>
                <a:gd name="T2" fmla="*/ 2147483647 w 57"/>
                <a:gd name="T3" fmla="*/ 2147483647 h 58"/>
                <a:gd name="T4" fmla="*/ 0 w 57"/>
                <a:gd name="T5" fmla="*/ 2147483647 h 58"/>
                <a:gd name="T6" fmla="*/ 2147483647 w 57"/>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58">
                  <a:moveTo>
                    <a:pt x="29" y="0"/>
                  </a:moveTo>
                  <a:lnTo>
                    <a:pt x="56" y="57"/>
                  </a:lnTo>
                  <a:lnTo>
                    <a:pt x="0" y="57"/>
                  </a:lnTo>
                  <a:lnTo>
                    <a:pt x="29"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4" name="Freeform 71"/>
            <p:cNvSpPr>
              <a:spLocks/>
            </p:cNvSpPr>
            <p:nvPr/>
          </p:nvSpPr>
          <p:spPr bwMode="auto">
            <a:xfrm>
              <a:off x="3613150" y="2249488"/>
              <a:ext cx="93663" cy="92075"/>
            </a:xfrm>
            <a:custGeom>
              <a:avLst/>
              <a:gdLst>
                <a:gd name="T0" fmla="*/ 2147483647 w 59"/>
                <a:gd name="T1" fmla="*/ 0 h 58"/>
                <a:gd name="T2" fmla="*/ 2147483647 w 59"/>
                <a:gd name="T3" fmla="*/ 2147483647 h 58"/>
                <a:gd name="T4" fmla="*/ 0 w 59"/>
                <a:gd name="T5" fmla="*/ 2147483647 h 58"/>
                <a:gd name="T6" fmla="*/ 2147483647 w 5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9" h="58">
                  <a:moveTo>
                    <a:pt x="29" y="0"/>
                  </a:moveTo>
                  <a:lnTo>
                    <a:pt x="58" y="57"/>
                  </a:lnTo>
                  <a:lnTo>
                    <a:pt x="0" y="57"/>
                  </a:lnTo>
                  <a:lnTo>
                    <a:pt x="29"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5" name="Freeform 72"/>
            <p:cNvSpPr>
              <a:spLocks/>
            </p:cNvSpPr>
            <p:nvPr/>
          </p:nvSpPr>
          <p:spPr bwMode="auto">
            <a:xfrm>
              <a:off x="3387725" y="2130425"/>
              <a:ext cx="90488" cy="92075"/>
            </a:xfrm>
            <a:custGeom>
              <a:avLst/>
              <a:gdLst>
                <a:gd name="T0" fmla="*/ 2147483647 w 57"/>
                <a:gd name="T1" fmla="*/ 0 h 58"/>
                <a:gd name="T2" fmla="*/ 2147483647 w 57"/>
                <a:gd name="T3" fmla="*/ 2147483647 h 58"/>
                <a:gd name="T4" fmla="*/ 0 w 57"/>
                <a:gd name="T5" fmla="*/ 2147483647 h 58"/>
                <a:gd name="T6" fmla="*/ 2147483647 w 57"/>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58">
                  <a:moveTo>
                    <a:pt x="29" y="0"/>
                  </a:moveTo>
                  <a:lnTo>
                    <a:pt x="56" y="57"/>
                  </a:lnTo>
                  <a:lnTo>
                    <a:pt x="0" y="57"/>
                  </a:lnTo>
                  <a:lnTo>
                    <a:pt x="29"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6" name="Freeform 73"/>
            <p:cNvSpPr>
              <a:spLocks/>
            </p:cNvSpPr>
            <p:nvPr/>
          </p:nvSpPr>
          <p:spPr bwMode="auto">
            <a:xfrm>
              <a:off x="3227388" y="1973263"/>
              <a:ext cx="90487" cy="92075"/>
            </a:xfrm>
            <a:custGeom>
              <a:avLst/>
              <a:gdLst>
                <a:gd name="T0" fmla="*/ 2147483647 w 57"/>
                <a:gd name="T1" fmla="*/ 0 h 58"/>
                <a:gd name="T2" fmla="*/ 2147483647 w 57"/>
                <a:gd name="T3" fmla="*/ 2147483647 h 58"/>
                <a:gd name="T4" fmla="*/ 0 w 57"/>
                <a:gd name="T5" fmla="*/ 2147483647 h 58"/>
                <a:gd name="T6" fmla="*/ 2147483647 w 57"/>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58">
                  <a:moveTo>
                    <a:pt x="27" y="0"/>
                  </a:moveTo>
                  <a:lnTo>
                    <a:pt x="56" y="57"/>
                  </a:lnTo>
                  <a:lnTo>
                    <a:pt x="0" y="57"/>
                  </a:lnTo>
                  <a:lnTo>
                    <a:pt x="27"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7" name="Freeform 74"/>
            <p:cNvSpPr>
              <a:spLocks/>
            </p:cNvSpPr>
            <p:nvPr/>
          </p:nvSpPr>
          <p:spPr bwMode="auto">
            <a:xfrm>
              <a:off x="3114675" y="1878013"/>
              <a:ext cx="90488" cy="92075"/>
            </a:xfrm>
            <a:custGeom>
              <a:avLst/>
              <a:gdLst>
                <a:gd name="T0" fmla="*/ 2147483647 w 57"/>
                <a:gd name="T1" fmla="*/ 0 h 58"/>
                <a:gd name="T2" fmla="*/ 2147483647 w 57"/>
                <a:gd name="T3" fmla="*/ 2147483647 h 58"/>
                <a:gd name="T4" fmla="*/ 0 w 57"/>
                <a:gd name="T5" fmla="*/ 2147483647 h 58"/>
                <a:gd name="T6" fmla="*/ 2147483647 w 57"/>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58">
                  <a:moveTo>
                    <a:pt x="27" y="0"/>
                  </a:moveTo>
                  <a:lnTo>
                    <a:pt x="56" y="57"/>
                  </a:lnTo>
                  <a:lnTo>
                    <a:pt x="0" y="57"/>
                  </a:lnTo>
                  <a:lnTo>
                    <a:pt x="27"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8" name="Freeform 75"/>
            <p:cNvSpPr>
              <a:spLocks/>
            </p:cNvSpPr>
            <p:nvPr/>
          </p:nvSpPr>
          <p:spPr bwMode="auto">
            <a:xfrm>
              <a:off x="3000375" y="1785938"/>
              <a:ext cx="93663" cy="92075"/>
            </a:xfrm>
            <a:custGeom>
              <a:avLst/>
              <a:gdLst>
                <a:gd name="T0" fmla="*/ 2147483647 w 59"/>
                <a:gd name="T1" fmla="*/ 0 h 58"/>
                <a:gd name="T2" fmla="*/ 2147483647 w 59"/>
                <a:gd name="T3" fmla="*/ 2147483647 h 58"/>
                <a:gd name="T4" fmla="*/ 0 w 59"/>
                <a:gd name="T5" fmla="*/ 2147483647 h 58"/>
                <a:gd name="T6" fmla="*/ 2147483647 w 5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9" h="58">
                  <a:moveTo>
                    <a:pt x="29" y="0"/>
                  </a:moveTo>
                  <a:lnTo>
                    <a:pt x="58" y="57"/>
                  </a:lnTo>
                  <a:lnTo>
                    <a:pt x="0" y="57"/>
                  </a:lnTo>
                  <a:lnTo>
                    <a:pt x="29"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29" name="Freeform 76"/>
            <p:cNvSpPr>
              <a:spLocks/>
            </p:cNvSpPr>
            <p:nvPr/>
          </p:nvSpPr>
          <p:spPr bwMode="auto">
            <a:xfrm>
              <a:off x="2792413" y="1609725"/>
              <a:ext cx="93662" cy="88900"/>
            </a:xfrm>
            <a:custGeom>
              <a:avLst/>
              <a:gdLst>
                <a:gd name="T0" fmla="*/ 2147483647 w 59"/>
                <a:gd name="T1" fmla="*/ 0 h 56"/>
                <a:gd name="T2" fmla="*/ 2147483647 w 59"/>
                <a:gd name="T3" fmla="*/ 2147483647 h 56"/>
                <a:gd name="T4" fmla="*/ 0 w 59"/>
                <a:gd name="T5" fmla="*/ 2147483647 h 56"/>
                <a:gd name="T6" fmla="*/ 2147483647 w 59"/>
                <a:gd name="T7" fmla="*/ 0 h 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9" h="56">
                  <a:moveTo>
                    <a:pt x="29" y="0"/>
                  </a:moveTo>
                  <a:lnTo>
                    <a:pt x="58" y="55"/>
                  </a:lnTo>
                  <a:lnTo>
                    <a:pt x="0" y="55"/>
                  </a:lnTo>
                  <a:lnTo>
                    <a:pt x="29"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30" name="Freeform 77"/>
            <p:cNvSpPr>
              <a:spLocks/>
            </p:cNvSpPr>
            <p:nvPr/>
          </p:nvSpPr>
          <p:spPr bwMode="auto">
            <a:xfrm>
              <a:off x="2647950" y="1509713"/>
              <a:ext cx="90488" cy="92075"/>
            </a:xfrm>
            <a:custGeom>
              <a:avLst/>
              <a:gdLst>
                <a:gd name="T0" fmla="*/ 2147483647 w 57"/>
                <a:gd name="T1" fmla="*/ 0 h 58"/>
                <a:gd name="T2" fmla="*/ 2147483647 w 57"/>
                <a:gd name="T3" fmla="*/ 2147483647 h 58"/>
                <a:gd name="T4" fmla="*/ 0 w 57"/>
                <a:gd name="T5" fmla="*/ 2147483647 h 58"/>
                <a:gd name="T6" fmla="*/ 2147483647 w 57"/>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58">
                  <a:moveTo>
                    <a:pt x="27" y="0"/>
                  </a:moveTo>
                  <a:lnTo>
                    <a:pt x="56" y="57"/>
                  </a:lnTo>
                  <a:lnTo>
                    <a:pt x="0" y="57"/>
                  </a:lnTo>
                  <a:lnTo>
                    <a:pt x="27"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31" name="Oval 78"/>
            <p:cNvSpPr>
              <a:spLocks noChangeArrowheads="1"/>
            </p:cNvSpPr>
            <p:nvPr/>
          </p:nvSpPr>
          <p:spPr bwMode="auto">
            <a:xfrm>
              <a:off x="7007225" y="4697413"/>
              <a:ext cx="44450" cy="42862"/>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32" name="Oval 79"/>
            <p:cNvSpPr>
              <a:spLocks noChangeArrowheads="1"/>
            </p:cNvSpPr>
            <p:nvPr/>
          </p:nvSpPr>
          <p:spPr bwMode="auto">
            <a:xfrm>
              <a:off x="6326188" y="4305300"/>
              <a:ext cx="41275" cy="39688"/>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33" name="Oval 80"/>
            <p:cNvSpPr>
              <a:spLocks noChangeArrowheads="1"/>
            </p:cNvSpPr>
            <p:nvPr/>
          </p:nvSpPr>
          <p:spPr bwMode="auto">
            <a:xfrm>
              <a:off x="5194300" y="3729038"/>
              <a:ext cx="44450" cy="39687"/>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34" name="Oval 81"/>
            <p:cNvSpPr>
              <a:spLocks noChangeArrowheads="1"/>
            </p:cNvSpPr>
            <p:nvPr/>
          </p:nvSpPr>
          <p:spPr bwMode="auto">
            <a:xfrm>
              <a:off x="4983163" y="3627438"/>
              <a:ext cx="41275" cy="42862"/>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35" name="Oval 82"/>
            <p:cNvSpPr>
              <a:spLocks noChangeArrowheads="1"/>
            </p:cNvSpPr>
            <p:nvPr/>
          </p:nvSpPr>
          <p:spPr bwMode="auto">
            <a:xfrm>
              <a:off x="4748213" y="3494088"/>
              <a:ext cx="41275" cy="39687"/>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36" name="Oval 83"/>
            <p:cNvSpPr>
              <a:spLocks noChangeArrowheads="1"/>
            </p:cNvSpPr>
            <p:nvPr/>
          </p:nvSpPr>
          <p:spPr bwMode="auto">
            <a:xfrm>
              <a:off x="4383088" y="3149600"/>
              <a:ext cx="44450" cy="39688"/>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37" name="Oval 84"/>
            <p:cNvSpPr>
              <a:spLocks noChangeArrowheads="1"/>
            </p:cNvSpPr>
            <p:nvPr/>
          </p:nvSpPr>
          <p:spPr bwMode="auto">
            <a:xfrm>
              <a:off x="4067175" y="2870200"/>
              <a:ext cx="41275" cy="39688"/>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38" name="Oval 85"/>
            <p:cNvSpPr>
              <a:spLocks noChangeArrowheads="1"/>
            </p:cNvSpPr>
            <p:nvPr/>
          </p:nvSpPr>
          <p:spPr bwMode="auto">
            <a:xfrm>
              <a:off x="3490913" y="2468563"/>
              <a:ext cx="41275" cy="39687"/>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39" name="Oval 86"/>
            <p:cNvSpPr>
              <a:spLocks noChangeArrowheads="1"/>
            </p:cNvSpPr>
            <p:nvPr/>
          </p:nvSpPr>
          <p:spPr bwMode="auto">
            <a:xfrm>
              <a:off x="3000375" y="2063750"/>
              <a:ext cx="41275" cy="42863"/>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0" name="Oval 87"/>
            <p:cNvSpPr>
              <a:spLocks noChangeArrowheads="1"/>
            </p:cNvSpPr>
            <p:nvPr/>
          </p:nvSpPr>
          <p:spPr bwMode="auto">
            <a:xfrm>
              <a:off x="2720975" y="1858963"/>
              <a:ext cx="41275" cy="42862"/>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1" name="Oval 88"/>
            <p:cNvSpPr>
              <a:spLocks noChangeArrowheads="1"/>
            </p:cNvSpPr>
            <p:nvPr/>
          </p:nvSpPr>
          <p:spPr bwMode="auto">
            <a:xfrm>
              <a:off x="2498725" y="1738313"/>
              <a:ext cx="41275" cy="39687"/>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2" name="Oval 89"/>
            <p:cNvSpPr>
              <a:spLocks noChangeArrowheads="1"/>
            </p:cNvSpPr>
            <p:nvPr/>
          </p:nvSpPr>
          <p:spPr bwMode="auto">
            <a:xfrm>
              <a:off x="1868488" y="1244600"/>
              <a:ext cx="41275" cy="39688"/>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3" name="Rectangle 90"/>
            <p:cNvSpPr>
              <a:spLocks noChangeArrowheads="1"/>
            </p:cNvSpPr>
            <p:nvPr/>
          </p:nvSpPr>
          <p:spPr bwMode="auto">
            <a:xfrm>
              <a:off x="7191375" y="4983163"/>
              <a:ext cx="61913" cy="6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4" name="Rectangle 91"/>
            <p:cNvSpPr>
              <a:spLocks noChangeArrowheads="1"/>
            </p:cNvSpPr>
            <p:nvPr/>
          </p:nvSpPr>
          <p:spPr bwMode="auto">
            <a:xfrm>
              <a:off x="4394200" y="3343275"/>
              <a:ext cx="61913" cy="5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5" name="Rectangle 92"/>
            <p:cNvSpPr>
              <a:spLocks noChangeArrowheads="1"/>
            </p:cNvSpPr>
            <p:nvPr/>
          </p:nvSpPr>
          <p:spPr bwMode="auto">
            <a:xfrm>
              <a:off x="4052888" y="3009900"/>
              <a:ext cx="61912" cy="6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6" name="Oval 93"/>
            <p:cNvSpPr>
              <a:spLocks noChangeArrowheads="1"/>
            </p:cNvSpPr>
            <p:nvPr/>
          </p:nvSpPr>
          <p:spPr bwMode="auto">
            <a:xfrm>
              <a:off x="7942263" y="5291138"/>
              <a:ext cx="23812" cy="33337"/>
            </a:xfrm>
            <a:prstGeom prst="ellipse">
              <a:avLst/>
            </a:prstGeom>
            <a:solidFill>
              <a:srgbClr val="B3B900"/>
            </a:solidFill>
            <a:ln w="50800">
              <a:solidFill>
                <a:srgbClr val="B3B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7" name="Oval 94"/>
            <p:cNvSpPr>
              <a:spLocks noChangeArrowheads="1"/>
            </p:cNvSpPr>
            <p:nvPr/>
          </p:nvSpPr>
          <p:spPr bwMode="auto">
            <a:xfrm>
              <a:off x="7454900" y="5021263"/>
              <a:ext cx="23813" cy="33337"/>
            </a:xfrm>
            <a:prstGeom prst="ellipse">
              <a:avLst/>
            </a:prstGeom>
            <a:solidFill>
              <a:srgbClr val="B3B900"/>
            </a:solidFill>
            <a:ln w="50800">
              <a:solidFill>
                <a:srgbClr val="B3B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8" name="Oval 95"/>
            <p:cNvSpPr>
              <a:spLocks noChangeArrowheads="1"/>
            </p:cNvSpPr>
            <p:nvPr/>
          </p:nvSpPr>
          <p:spPr bwMode="auto">
            <a:xfrm>
              <a:off x="7213600" y="4897438"/>
              <a:ext cx="25400" cy="31750"/>
            </a:xfrm>
            <a:prstGeom prst="ellipse">
              <a:avLst/>
            </a:prstGeom>
            <a:solidFill>
              <a:srgbClr val="B3B900"/>
            </a:solidFill>
            <a:ln w="50800">
              <a:solidFill>
                <a:srgbClr val="B3B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49" name="Oval 96"/>
            <p:cNvSpPr>
              <a:spLocks noChangeArrowheads="1"/>
            </p:cNvSpPr>
            <p:nvPr/>
          </p:nvSpPr>
          <p:spPr bwMode="auto">
            <a:xfrm>
              <a:off x="7069138" y="4806950"/>
              <a:ext cx="23812" cy="33338"/>
            </a:xfrm>
            <a:prstGeom prst="ellipse">
              <a:avLst/>
            </a:prstGeom>
            <a:solidFill>
              <a:srgbClr val="B3B900"/>
            </a:solidFill>
            <a:ln w="50800">
              <a:solidFill>
                <a:srgbClr val="B3B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50" name="Oval 97"/>
            <p:cNvSpPr>
              <a:spLocks noChangeArrowheads="1"/>
            </p:cNvSpPr>
            <p:nvPr/>
          </p:nvSpPr>
          <p:spPr bwMode="auto">
            <a:xfrm>
              <a:off x="6607175" y="4554538"/>
              <a:ext cx="25400" cy="33337"/>
            </a:xfrm>
            <a:prstGeom prst="ellipse">
              <a:avLst/>
            </a:prstGeom>
            <a:solidFill>
              <a:srgbClr val="B3B900"/>
            </a:solidFill>
            <a:ln w="50800">
              <a:solidFill>
                <a:srgbClr val="B3B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51" name="Oval 98"/>
            <p:cNvSpPr>
              <a:spLocks noChangeArrowheads="1"/>
            </p:cNvSpPr>
            <p:nvPr/>
          </p:nvSpPr>
          <p:spPr bwMode="auto">
            <a:xfrm>
              <a:off x="6534150" y="4519613"/>
              <a:ext cx="23813" cy="31750"/>
            </a:xfrm>
            <a:prstGeom prst="ellipse">
              <a:avLst/>
            </a:prstGeom>
            <a:solidFill>
              <a:srgbClr val="B3B900"/>
            </a:solidFill>
            <a:ln w="50800">
              <a:solidFill>
                <a:srgbClr val="B3B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52" name="Oval 99"/>
            <p:cNvSpPr>
              <a:spLocks noChangeArrowheads="1"/>
            </p:cNvSpPr>
            <p:nvPr/>
          </p:nvSpPr>
          <p:spPr bwMode="auto">
            <a:xfrm>
              <a:off x="6026150" y="4319588"/>
              <a:ext cx="23813" cy="33337"/>
            </a:xfrm>
            <a:prstGeom prst="ellipse">
              <a:avLst/>
            </a:prstGeom>
            <a:solidFill>
              <a:srgbClr val="B3B900"/>
            </a:solidFill>
            <a:ln w="50800">
              <a:solidFill>
                <a:srgbClr val="B3B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6153" name="Group 100"/>
            <p:cNvGrpSpPr>
              <a:grpSpLocks/>
            </p:cNvGrpSpPr>
            <p:nvPr/>
          </p:nvGrpSpPr>
          <p:grpSpPr bwMode="auto">
            <a:xfrm>
              <a:off x="1260476" y="738188"/>
              <a:ext cx="468313" cy="4792662"/>
              <a:chOff x="794" y="729"/>
              <a:chExt cx="295" cy="3019"/>
            </a:xfrm>
          </p:grpSpPr>
          <p:sp>
            <p:nvSpPr>
              <p:cNvPr id="46286" name="Rectangle 101"/>
              <p:cNvSpPr>
                <a:spLocks noChangeArrowheads="1"/>
              </p:cNvSpPr>
              <p:nvPr/>
            </p:nvSpPr>
            <p:spPr bwMode="auto">
              <a:xfrm>
                <a:off x="794" y="3536"/>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2.5</a:t>
                </a:r>
              </a:p>
            </p:txBody>
          </p:sp>
          <p:sp>
            <p:nvSpPr>
              <p:cNvPr id="46287" name="Rectangle 102"/>
              <p:cNvSpPr>
                <a:spLocks noChangeArrowheads="1"/>
              </p:cNvSpPr>
              <p:nvPr/>
            </p:nvSpPr>
            <p:spPr bwMode="auto">
              <a:xfrm>
                <a:off x="794" y="3185"/>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3.0</a:t>
                </a:r>
              </a:p>
            </p:txBody>
          </p:sp>
          <p:sp>
            <p:nvSpPr>
              <p:cNvPr id="46288" name="Rectangle 103"/>
              <p:cNvSpPr>
                <a:spLocks noChangeArrowheads="1"/>
              </p:cNvSpPr>
              <p:nvPr/>
            </p:nvSpPr>
            <p:spPr bwMode="auto">
              <a:xfrm>
                <a:off x="794" y="2834"/>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3.5</a:t>
                </a:r>
              </a:p>
            </p:txBody>
          </p:sp>
          <p:sp>
            <p:nvSpPr>
              <p:cNvPr id="46289" name="Rectangle 104"/>
              <p:cNvSpPr>
                <a:spLocks noChangeArrowheads="1"/>
              </p:cNvSpPr>
              <p:nvPr/>
            </p:nvSpPr>
            <p:spPr bwMode="auto">
              <a:xfrm>
                <a:off x="794" y="2483"/>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4.0</a:t>
                </a:r>
              </a:p>
            </p:txBody>
          </p:sp>
          <p:sp>
            <p:nvSpPr>
              <p:cNvPr id="46290" name="Rectangle 105"/>
              <p:cNvSpPr>
                <a:spLocks noChangeArrowheads="1"/>
              </p:cNvSpPr>
              <p:nvPr/>
            </p:nvSpPr>
            <p:spPr bwMode="auto">
              <a:xfrm>
                <a:off x="794" y="2134"/>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4.5</a:t>
                </a:r>
              </a:p>
            </p:txBody>
          </p:sp>
          <p:sp>
            <p:nvSpPr>
              <p:cNvPr id="46291" name="Rectangle 106"/>
              <p:cNvSpPr>
                <a:spLocks noChangeArrowheads="1"/>
              </p:cNvSpPr>
              <p:nvPr/>
            </p:nvSpPr>
            <p:spPr bwMode="auto">
              <a:xfrm>
                <a:off x="794" y="1783"/>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5.0</a:t>
                </a:r>
              </a:p>
            </p:txBody>
          </p:sp>
          <p:sp>
            <p:nvSpPr>
              <p:cNvPr id="46292" name="Rectangle 107"/>
              <p:cNvSpPr>
                <a:spLocks noChangeArrowheads="1"/>
              </p:cNvSpPr>
              <p:nvPr/>
            </p:nvSpPr>
            <p:spPr bwMode="auto">
              <a:xfrm>
                <a:off x="794" y="1431"/>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5.5</a:t>
                </a:r>
              </a:p>
            </p:txBody>
          </p:sp>
          <p:sp>
            <p:nvSpPr>
              <p:cNvPr id="46293" name="Rectangle 108"/>
              <p:cNvSpPr>
                <a:spLocks noChangeArrowheads="1"/>
              </p:cNvSpPr>
              <p:nvPr/>
            </p:nvSpPr>
            <p:spPr bwMode="auto">
              <a:xfrm>
                <a:off x="794" y="1081"/>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6.0</a:t>
                </a:r>
              </a:p>
            </p:txBody>
          </p:sp>
          <p:sp>
            <p:nvSpPr>
              <p:cNvPr id="46294" name="Rectangle 109"/>
              <p:cNvSpPr>
                <a:spLocks noChangeArrowheads="1"/>
              </p:cNvSpPr>
              <p:nvPr/>
            </p:nvSpPr>
            <p:spPr bwMode="auto">
              <a:xfrm>
                <a:off x="794" y="729"/>
                <a:ext cx="2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6.5</a:t>
                </a:r>
              </a:p>
            </p:txBody>
          </p:sp>
        </p:grpSp>
        <p:grpSp>
          <p:nvGrpSpPr>
            <p:cNvPr id="46154" name="Group 110"/>
            <p:cNvGrpSpPr>
              <a:grpSpLocks/>
            </p:cNvGrpSpPr>
            <p:nvPr/>
          </p:nvGrpSpPr>
          <p:grpSpPr bwMode="auto">
            <a:xfrm>
              <a:off x="1535113" y="5553075"/>
              <a:ext cx="7046913" cy="336550"/>
              <a:chOff x="967" y="3762"/>
              <a:chExt cx="4439" cy="212"/>
            </a:xfrm>
          </p:grpSpPr>
          <p:sp>
            <p:nvSpPr>
              <p:cNvPr id="46279" name="Rectangle 111"/>
              <p:cNvSpPr>
                <a:spLocks noChangeArrowheads="1"/>
              </p:cNvSpPr>
              <p:nvPr/>
            </p:nvSpPr>
            <p:spPr bwMode="auto">
              <a:xfrm>
                <a:off x="967" y="3762"/>
                <a:ext cx="2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18</a:t>
                </a:r>
              </a:p>
            </p:txBody>
          </p:sp>
          <p:sp>
            <p:nvSpPr>
              <p:cNvPr id="46280" name="Rectangle 112"/>
              <p:cNvSpPr>
                <a:spLocks noChangeArrowheads="1"/>
              </p:cNvSpPr>
              <p:nvPr/>
            </p:nvSpPr>
            <p:spPr bwMode="auto">
              <a:xfrm>
                <a:off x="1663" y="3762"/>
                <a:ext cx="2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20</a:t>
                </a:r>
              </a:p>
            </p:txBody>
          </p:sp>
          <p:sp>
            <p:nvSpPr>
              <p:cNvPr id="46281" name="Rectangle 113"/>
              <p:cNvSpPr>
                <a:spLocks noChangeArrowheads="1"/>
              </p:cNvSpPr>
              <p:nvPr/>
            </p:nvSpPr>
            <p:spPr bwMode="auto">
              <a:xfrm>
                <a:off x="2360" y="3762"/>
                <a:ext cx="2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22</a:t>
                </a:r>
              </a:p>
            </p:txBody>
          </p:sp>
          <p:sp>
            <p:nvSpPr>
              <p:cNvPr id="46282" name="Rectangle 114"/>
              <p:cNvSpPr>
                <a:spLocks noChangeArrowheads="1"/>
              </p:cNvSpPr>
              <p:nvPr/>
            </p:nvSpPr>
            <p:spPr bwMode="auto">
              <a:xfrm>
                <a:off x="3058" y="3762"/>
                <a:ext cx="2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24</a:t>
                </a:r>
              </a:p>
            </p:txBody>
          </p:sp>
          <p:sp>
            <p:nvSpPr>
              <p:cNvPr id="46283" name="Rectangle 115"/>
              <p:cNvSpPr>
                <a:spLocks noChangeArrowheads="1"/>
              </p:cNvSpPr>
              <p:nvPr/>
            </p:nvSpPr>
            <p:spPr bwMode="auto">
              <a:xfrm>
                <a:off x="3754" y="3762"/>
                <a:ext cx="2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26</a:t>
                </a:r>
              </a:p>
            </p:txBody>
          </p:sp>
          <p:sp>
            <p:nvSpPr>
              <p:cNvPr id="46284" name="Rectangle 116"/>
              <p:cNvSpPr>
                <a:spLocks noChangeArrowheads="1"/>
              </p:cNvSpPr>
              <p:nvPr/>
            </p:nvSpPr>
            <p:spPr bwMode="auto">
              <a:xfrm>
                <a:off x="4451" y="3762"/>
                <a:ext cx="2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28</a:t>
                </a:r>
              </a:p>
            </p:txBody>
          </p:sp>
          <p:sp>
            <p:nvSpPr>
              <p:cNvPr id="46285" name="Rectangle 117"/>
              <p:cNvSpPr>
                <a:spLocks noChangeArrowheads="1"/>
              </p:cNvSpPr>
              <p:nvPr/>
            </p:nvSpPr>
            <p:spPr bwMode="auto">
              <a:xfrm>
                <a:off x="5147" y="3762"/>
                <a:ext cx="2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1600">
                    <a:solidFill>
                      <a:srgbClr val="000000"/>
                    </a:solidFill>
                    <a:latin typeface="Arial" pitchFamily="34" charset="0"/>
                  </a:rPr>
                  <a:t>30</a:t>
                </a:r>
              </a:p>
            </p:txBody>
          </p:sp>
        </p:grpSp>
        <p:sp>
          <p:nvSpPr>
            <p:cNvPr id="46155" name="Rectangle 118"/>
            <p:cNvSpPr>
              <a:spLocks noChangeArrowheads="1"/>
            </p:cNvSpPr>
            <p:nvPr/>
          </p:nvSpPr>
          <p:spPr bwMode="auto">
            <a:xfrm>
              <a:off x="3886200" y="5753100"/>
              <a:ext cx="28733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1800" b="1">
                  <a:solidFill>
                    <a:srgbClr val="000000"/>
                  </a:solidFill>
                  <a:latin typeface="Arial" pitchFamily="34" charset="0"/>
                </a:rPr>
                <a:t>Retention Volume (ml)</a:t>
              </a:r>
            </a:p>
          </p:txBody>
        </p:sp>
        <p:sp>
          <p:nvSpPr>
            <p:cNvPr id="46156" name="Rectangle 119"/>
            <p:cNvSpPr>
              <a:spLocks noChangeArrowheads="1"/>
            </p:cNvSpPr>
            <p:nvPr/>
          </p:nvSpPr>
          <p:spPr bwMode="auto">
            <a:xfrm rot="-5400000">
              <a:off x="-481012" y="2955925"/>
              <a:ext cx="2894012"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1800" b="1">
                  <a:solidFill>
                    <a:srgbClr val="000000"/>
                  </a:solidFill>
                  <a:latin typeface="Arial" pitchFamily="34" charset="0"/>
                </a:rPr>
                <a:t>Log (Molecular Weight)</a:t>
              </a:r>
            </a:p>
          </p:txBody>
        </p:sp>
        <p:sp>
          <p:nvSpPr>
            <p:cNvPr id="46157" name="Line 120"/>
            <p:cNvSpPr>
              <a:spLocks noChangeShapeType="1"/>
            </p:cNvSpPr>
            <p:nvPr/>
          </p:nvSpPr>
          <p:spPr bwMode="auto">
            <a:xfrm flipH="1" flipV="1">
              <a:off x="5741988" y="4137025"/>
              <a:ext cx="2436812" cy="1250950"/>
            </a:xfrm>
            <a:prstGeom prst="line">
              <a:avLst/>
            </a:prstGeom>
            <a:noFill/>
            <a:ln w="50800">
              <a:solidFill>
                <a:srgbClr val="B3B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58" name="Rectangle 121"/>
            <p:cNvSpPr>
              <a:spLocks noChangeArrowheads="1"/>
            </p:cNvSpPr>
            <p:nvPr/>
          </p:nvSpPr>
          <p:spPr bwMode="auto">
            <a:xfrm>
              <a:off x="6724650" y="1355725"/>
              <a:ext cx="633413" cy="1285875"/>
            </a:xfrm>
            <a:prstGeom prst="rect">
              <a:avLst/>
            </a:prstGeom>
            <a:solidFill>
              <a:srgbClr val="FF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59" name="Freeform 122"/>
            <p:cNvSpPr>
              <a:spLocks/>
            </p:cNvSpPr>
            <p:nvPr/>
          </p:nvSpPr>
          <p:spPr bwMode="auto">
            <a:xfrm>
              <a:off x="6796088" y="1346200"/>
              <a:ext cx="117475" cy="127000"/>
            </a:xfrm>
            <a:custGeom>
              <a:avLst/>
              <a:gdLst>
                <a:gd name="T0" fmla="*/ 2147483647 w 74"/>
                <a:gd name="T1" fmla="*/ 0 h 80"/>
                <a:gd name="T2" fmla="*/ 2147483647 w 74"/>
                <a:gd name="T3" fmla="*/ 2147483647 h 80"/>
                <a:gd name="T4" fmla="*/ 2147483647 w 74"/>
                <a:gd name="T5" fmla="*/ 2147483647 h 80"/>
                <a:gd name="T6" fmla="*/ 0 w 74"/>
                <a:gd name="T7" fmla="*/ 2147483647 h 80"/>
                <a:gd name="T8" fmla="*/ 2147483647 w 74"/>
                <a:gd name="T9" fmla="*/ 0 h 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80">
                  <a:moveTo>
                    <a:pt x="37" y="0"/>
                  </a:moveTo>
                  <a:lnTo>
                    <a:pt x="73" y="41"/>
                  </a:lnTo>
                  <a:lnTo>
                    <a:pt x="37" y="79"/>
                  </a:lnTo>
                  <a:lnTo>
                    <a:pt x="0" y="41"/>
                  </a:lnTo>
                  <a:lnTo>
                    <a:pt x="37" y="0"/>
                  </a:lnTo>
                </a:path>
              </a:pathLst>
            </a:custGeom>
            <a:solidFill>
              <a:srgbClr val="000080"/>
            </a:solidFill>
            <a:ln w="50800" cap="rnd" cmpd="sng">
              <a:solidFill>
                <a:srgbClr val="00008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0" name="Rectangle 123"/>
            <p:cNvSpPr>
              <a:spLocks noChangeArrowheads="1"/>
            </p:cNvSpPr>
            <p:nvPr/>
          </p:nvSpPr>
          <p:spPr bwMode="auto">
            <a:xfrm>
              <a:off x="6846888" y="1350963"/>
              <a:ext cx="4635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61" name="Rectangle 124"/>
            <p:cNvSpPr>
              <a:spLocks noChangeArrowheads="1"/>
            </p:cNvSpPr>
            <p:nvPr/>
          </p:nvSpPr>
          <p:spPr bwMode="auto">
            <a:xfrm>
              <a:off x="6835775" y="1636713"/>
              <a:ext cx="46038" cy="33337"/>
            </a:xfrm>
            <a:prstGeom prst="rect">
              <a:avLst/>
            </a:prstGeom>
            <a:solidFill>
              <a:srgbClr val="D93192"/>
            </a:solidFill>
            <a:ln w="50800">
              <a:solidFill>
                <a:srgbClr val="D9319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62" name="Rectangle 125"/>
            <p:cNvSpPr>
              <a:spLocks noChangeArrowheads="1"/>
            </p:cNvSpPr>
            <p:nvPr/>
          </p:nvSpPr>
          <p:spPr bwMode="auto">
            <a:xfrm>
              <a:off x="6846888" y="1565275"/>
              <a:ext cx="5715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63" name="Freeform 126"/>
            <p:cNvSpPr>
              <a:spLocks/>
            </p:cNvSpPr>
            <p:nvPr/>
          </p:nvSpPr>
          <p:spPr bwMode="auto">
            <a:xfrm>
              <a:off x="6796088" y="1806575"/>
              <a:ext cx="84137" cy="100013"/>
            </a:xfrm>
            <a:custGeom>
              <a:avLst/>
              <a:gdLst>
                <a:gd name="T0" fmla="*/ 2147483647 w 53"/>
                <a:gd name="T1" fmla="*/ 0 h 63"/>
                <a:gd name="T2" fmla="*/ 2147483647 w 53"/>
                <a:gd name="T3" fmla="*/ 2147483647 h 63"/>
                <a:gd name="T4" fmla="*/ 0 w 53"/>
                <a:gd name="T5" fmla="*/ 2147483647 h 63"/>
                <a:gd name="T6" fmla="*/ 2147483647 w 53"/>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 h="63">
                  <a:moveTo>
                    <a:pt x="27" y="0"/>
                  </a:moveTo>
                  <a:lnTo>
                    <a:pt x="52" y="62"/>
                  </a:lnTo>
                  <a:lnTo>
                    <a:pt x="0" y="62"/>
                  </a:lnTo>
                  <a:lnTo>
                    <a:pt x="27" y="0"/>
                  </a:lnTo>
                </a:path>
              </a:pathLst>
            </a:custGeom>
            <a:solidFill>
              <a:srgbClr val="919191"/>
            </a:solidFill>
            <a:ln w="50800" cap="rnd" cmpd="sng">
              <a:solidFill>
                <a:srgbClr val="91919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64" name="Rectangle 127"/>
            <p:cNvSpPr>
              <a:spLocks noChangeArrowheads="1"/>
            </p:cNvSpPr>
            <p:nvPr/>
          </p:nvSpPr>
          <p:spPr bwMode="auto">
            <a:xfrm>
              <a:off x="6846888" y="1778000"/>
              <a:ext cx="5715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65" name="Oval 128"/>
            <p:cNvSpPr>
              <a:spLocks noChangeArrowheads="1"/>
            </p:cNvSpPr>
            <p:nvPr/>
          </p:nvSpPr>
          <p:spPr bwMode="auto">
            <a:xfrm>
              <a:off x="6835775" y="2055813"/>
              <a:ext cx="49213" cy="26987"/>
            </a:xfrm>
            <a:prstGeom prst="ellipse">
              <a:avLst/>
            </a:prstGeom>
            <a:noFill/>
            <a:ln w="50800">
              <a:solidFill>
                <a:srgbClr val="48843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66" name="Rectangle 129"/>
            <p:cNvSpPr>
              <a:spLocks noChangeArrowheads="1"/>
            </p:cNvSpPr>
            <p:nvPr/>
          </p:nvSpPr>
          <p:spPr bwMode="auto">
            <a:xfrm>
              <a:off x="6846888" y="1992313"/>
              <a:ext cx="5715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67" name="Rectangle 130"/>
            <p:cNvSpPr>
              <a:spLocks noChangeArrowheads="1"/>
            </p:cNvSpPr>
            <p:nvPr/>
          </p:nvSpPr>
          <p:spPr bwMode="auto">
            <a:xfrm>
              <a:off x="6850063" y="2298700"/>
              <a:ext cx="61912" cy="6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6168" name="Group 131"/>
            <p:cNvGrpSpPr>
              <a:grpSpLocks/>
            </p:cNvGrpSpPr>
            <p:nvPr/>
          </p:nvGrpSpPr>
          <p:grpSpPr bwMode="auto">
            <a:xfrm>
              <a:off x="6805613" y="2247900"/>
              <a:ext cx="106362" cy="112713"/>
              <a:chOff x="4287" y="1680"/>
              <a:chExt cx="67" cy="71"/>
            </a:xfrm>
          </p:grpSpPr>
          <p:sp>
            <p:nvSpPr>
              <p:cNvPr id="46273" name="Line 132"/>
              <p:cNvSpPr>
                <a:spLocks noChangeShapeType="1"/>
              </p:cNvSpPr>
              <p:nvPr/>
            </p:nvSpPr>
            <p:spPr bwMode="auto">
              <a:xfrm flipH="1" flipV="1">
                <a:off x="4287" y="1680"/>
                <a:ext cx="58" cy="60"/>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74" name="Line 133"/>
              <p:cNvSpPr>
                <a:spLocks noChangeShapeType="1"/>
              </p:cNvSpPr>
              <p:nvPr/>
            </p:nvSpPr>
            <p:spPr bwMode="auto">
              <a:xfrm>
                <a:off x="4329" y="1724"/>
                <a:ext cx="25" cy="27"/>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75" name="Line 134"/>
              <p:cNvSpPr>
                <a:spLocks noChangeShapeType="1"/>
              </p:cNvSpPr>
              <p:nvPr/>
            </p:nvSpPr>
            <p:spPr bwMode="auto">
              <a:xfrm flipH="1">
                <a:off x="4287" y="1724"/>
                <a:ext cx="58" cy="27"/>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76" name="Line 135"/>
              <p:cNvSpPr>
                <a:spLocks noChangeShapeType="1"/>
              </p:cNvSpPr>
              <p:nvPr/>
            </p:nvSpPr>
            <p:spPr bwMode="auto">
              <a:xfrm flipV="1">
                <a:off x="4329" y="1680"/>
                <a:ext cx="25" cy="60"/>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77" name="Line 136"/>
              <p:cNvSpPr>
                <a:spLocks noChangeShapeType="1"/>
              </p:cNvSpPr>
              <p:nvPr/>
            </p:nvSpPr>
            <p:spPr bwMode="auto">
              <a:xfrm flipV="1">
                <a:off x="4329" y="1680"/>
                <a:ext cx="0" cy="60"/>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78" name="Line 137"/>
              <p:cNvSpPr>
                <a:spLocks noChangeShapeType="1"/>
              </p:cNvSpPr>
              <p:nvPr/>
            </p:nvSpPr>
            <p:spPr bwMode="auto">
              <a:xfrm>
                <a:off x="4329" y="1724"/>
                <a:ext cx="0" cy="27"/>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6169" name="Rectangle 138"/>
            <p:cNvSpPr>
              <a:spLocks noChangeArrowheads="1"/>
            </p:cNvSpPr>
            <p:nvPr/>
          </p:nvSpPr>
          <p:spPr bwMode="auto">
            <a:xfrm>
              <a:off x="6846888" y="2208213"/>
              <a:ext cx="5715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70" name="Rectangle 139"/>
            <p:cNvSpPr>
              <a:spLocks noChangeArrowheads="1"/>
            </p:cNvSpPr>
            <p:nvPr/>
          </p:nvSpPr>
          <p:spPr bwMode="auto">
            <a:xfrm>
              <a:off x="6846888" y="2417763"/>
              <a:ext cx="5715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71" name="Rectangle 140"/>
            <p:cNvSpPr>
              <a:spLocks noChangeArrowheads="1"/>
            </p:cNvSpPr>
            <p:nvPr/>
          </p:nvSpPr>
          <p:spPr bwMode="auto">
            <a:xfrm>
              <a:off x="6978650" y="1273175"/>
              <a:ext cx="452438"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1600">
                  <a:solidFill>
                    <a:srgbClr val="000000"/>
                  </a:solidFill>
                  <a:latin typeface="Arial" pitchFamily="34" charset="0"/>
                </a:rPr>
                <a:t>PS</a:t>
              </a:r>
            </a:p>
          </p:txBody>
        </p:sp>
        <p:sp>
          <p:nvSpPr>
            <p:cNvPr id="46172" name="Rectangle 141"/>
            <p:cNvSpPr>
              <a:spLocks noChangeArrowheads="1"/>
            </p:cNvSpPr>
            <p:nvPr/>
          </p:nvSpPr>
          <p:spPr bwMode="auto">
            <a:xfrm>
              <a:off x="6978650" y="1482725"/>
              <a:ext cx="757238"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1600">
                  <a:solidFill>
                    <a:srgbClr val="000000"/>
                  </a:solidFill>
                  <a:latin typeface="Arial" pitchFamily="34" charset="0"/>
                </a:rPr>
                <a:t>PAMS</a:t>
              </a:r>
            </a:p>
          </p:txBody>
        </p:sp>
        <p:sp>
          <p:nvSpPr>
            <p:cNvPr id="46173" name="Rectangle 142"/>
            <p:cNvSpPr>
              <a:spLocks noChangeArrowheads="1"/>
            </p:cNvSpPr>
            <p:nvPr/>
          </p:nvSpPr>
          <p:spPr bwMode="auto">
            <a:xfrm>
              <a:off x="6964363" y="1706563"/>
              <a:ext cx="1176337"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1600">
                  <a:solidFill>
                    <a:srgbClr val="000000"/>
                  </a:solidFill>
                  <a:latin typeface="Arial" pitchFamily="34" charset="0"/>
                </a:rPr>
                <a:t>PMMA</a:t>
              </a:r>
            </a:p>
          </p:txBody>
        </p:sp>
        <p:sp>
          <p:nvSpPr>
            <p:cNvPr id="46174" name="Rectangle 143"/>
            <p:cNvSpPr>
              <a:spLocks noChangeArrowheads="1"/>
            </p:cNvSpPr>
            <p:nvPr/>
          </p:nvSpPr>
          <p:spPr bwMode="auto">
            <a:xfrm>
              <a:off x="6978650" y="1914525"/>
              <a:ext cx="715963"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1600">
                  <a:solidFill>
                    <a:srgbClr val="000000"/>
                  </a:solidFill>
                  <a:latin typeface="Arial" pitchFamily="34" charset="0"/>
                </a:rPr>
                <a:t>PIP</a:t>
              </a:r>
            </a:p>
          </p:txBody>
        </p:sp>
        <p:sp>
          <p:nvSpPr>
            <p:cNvPr id="46175" name="Rectangle 144"/>
            <p:cNvSpPr>
              <a:spLocks noChangeArrowheads="1"/>
            </p:cNvSpPr>
            <p:nvPr/>
          </p:nvSpPr>
          <p:spPr bwMode="auto">
            <a:xfrm>
              <a:off x="6964363" y="2151063"/>
              <a:ext cx="598487"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1600" dirty="0">
                  <a:solidFill>
                    <a:srgbClr val="000000"/>
                  </a:solidFill>
                  <a:latin typeface="Arial" pitchFamily="34" charset="0"/>
                </a:rPr>
                <a:t>PBD</a:t>
              </a:r>
            </a:p>
          </p:txBody>
        </p:sp>
        <p:sp>
          <p:nvSpPr>
            <p:cNvPr id="46176" name="Rectangle 145"/>
            <p:cNvSpPr>
              <a:spLocks noChangeArrowheads="1"/>
            </p:cNvSpPr>
            <p:nvPr/>
          </p:nvSpPr>
          <p:spPr bwMode="auto">
            <a:xfrm>
              <a:off x="6964363" y="2374900"/>
              <a:ext cx="1001712"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1600">
                  <a:solidFill>
                    <a:srgbClr val="000000"/>
                  </a:solidFill>
                  <a:latin typeface="Arial" pitchFamily="34" charset="0"/>
                </a:rPr>
                <a:t>PPG</a:t>
              </a:r>
            </a:p>
          </p:txBody>
        </p:sp>
        <p:sp>
          <p:nvSpPr>
            <p:cNvPr id="46177" name="Rectangle 146"/>
            <p:cNvSpPr>
              <a:spLocks noChangeArrowheads="1"/>
            </p:cNvSpPr>
            <p:nvPr/>
          </p:nvSpPr>
          <p:spPr bwMode="auto">
            <a:xfrm>
              <a:off x="6731000" y="1298575"/>
              <a:ext cx="977900" cy="1382713"/>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78" name="Oval 147"/>
            <p:cNvSpPr>
              <a:spLocks noChangeArrowheads="1"/>
            </p:cNvSpPr>
            <p:nvPr/>
          </p:nvSpPr>
          <p:spPr bwMode="auto">
            <a:xfrm>
              <a:off x="6835775" y="2514600"/>
              <a:ext cx="23813" cy="33338"/>
            </a:xfrm>
            <a:prstGeom prst="ellipse">
              <a:avLst/>
            </a:prstGeom>
            <a:solidFill>
              <a:srgbClr val="B3B900"/>
            </a:solidFill>
            <a:ln w="50800">
              <a:solidFill>
                <a:srgbClr val="B3B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6179" name="Group 148"/>
            <p:cNvGrpSpPr>
              <a:grpSpLocks/>
            </p:cNvGrpSpPr>
            <p:nvPr/>
          </p:nvGrpSpPr>
          <p:grpSpPr bwMode="auto">
            <a:xfrm>
              <a:off x="7156450" y="4937125"/>
              <a:ext cx="112713" cy="114300"/>
              <a:chOff x="4508" y="3374"/>
              <a:chExt cx="71" cy="72"/>
            </a:xfrm>
          </p:grpSpPr>
          <p:sp>
            <p:nvSpPr>
              <p:cNvPr id="46266" name="Rectangle 149"/>
              <p:cNvSpPr>
                <a:spLocks noChangeArrowheads="1"/>
              </p:cNvSpPr>
              <p:nvPr/>
            </p:nvSpPr>
            <p:spPr bwMode="auto">
              <a:xfrm>
                <a:off x="4521" y="3386"/>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7" name="Line 150"/>
              <p:cNvSpPr>
                <a:spLocks noChangeShapeType="1"/>
              </p:cNvSpPr>
              <p:nvPr/>
            </p:nvSpPr>
            <p:spPr bwMode="auto">
              <a:xfrm flipH="1" flipV="1">
                <a:off x="4508" y="3374"/>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8" name="Line 151"/>
              <p:cNvSpPr>
                <a:spLocks noChangeShapeType="1"/>
              </p:cNvSpPr>
              <p:nvPr/>
            </p:nvSpPr>
            <p:spPr bwMode="auto">
              <a:xfrm>
                <a:off x="4551" y="3417"/>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9" name="Line 152"/>
              <p:cNvSpPr>
                <a:spLocks noChangeShapeType="1"/>
              </p:cNvSpPr>
              <p:nvPr/>
            </p:nvSpPr>
            <p:spPr bwMode="auto">
              <a:xfrm flipH="1">
                <a:off x="4508" y="3417"/>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70" name="Line 153"/>
              <p:cNvSpPr>
                <a:spLocks noChangeShapeType="1"/>
              </p:cNvSpPr>
              <p:nvPr/>
            </p:nvSpPr>
            <p:spPr bwMode="auto">
              <a:xfrm flipV="1">
                <a:off x="4551" y="3374"/>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71" name="Line 154"/>
              <p:cNvSpPr>
                <a:spLocks noChangeShapeType="1"/>
              </p:cNvSpPr>
              <p:nvPr/>
            </p:nvSpPr>
            <p:spPr bwMode="auto">
              <a:xfrm flipV="1">
                <a:off x="4551" y="3374"/>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72" name="Line 155"/>
              <p:cNvSpPr>
                <a:spLocks noChangeShapeType="1"/>
              </p:cNvSpPr>
              <p:nvPr/>
            </p:nvSpPr>
            <p:spPr bwMode="auto">
              <a:xfrm>
                <a:off x="4551" y="3433"/>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0" name="Group 156"/>
            <p:cNvGrpSpPr>
              <a:grpSpLocks/>
            </p:cNvGrpSpPr>
            <p:nvPr/>
          </p:nvGrpSpPr>
          <p:grpSpPr bwMode="auto">
            <a:xfrm>
              <a:off x="7004050" y="4851400"/>
              <a:ext cx="112713" cy="114300"/>
              <a:chOff x="4412" y="3320"/>
              <a:chExt cx="71" cy="72"/>
            </a:xfrm>
          </p:grpSpPr>
          <p:sp>
            <p:nvSpPr>
              <p:cNvPr id="46259" name="Rectangle 157"/>
              <p:cNvSpPr>
                <a:spLocks noChangeArrowheads="1"/>
              </p:cNvSpPr>
              <p:nvPr/>
            </p:nvSpPr>
            <p:spPr bwMode="auto">
              <a:xfrm>
                <a:off x="4425" y="3332"/>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0" name="Line 158"/>
              <p:cNvSpPr>
                <a:spLocks noChangeShapeType="1"/>
              </p:cNvSpPr>
              <p:nvPr/>
            </p:nvSpPr>
            <p:spPr bwMode="auto">
              <a:xfrm flipH="1" flipV="1">
                <a:off x="4412" y="3320"/>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1" name="Line 159"/>
              <p:cNvSpPr>
                <a:spLocks noChangeShapeType="1"/>
              </p:cNvSpPr>
              <p:nvPr/>
            </p:nvSpPr>
            <p:spPr bwMode="auto">
              <a:xfrm>
                <a:off x="4455" y="3363"/>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2" name="Line 160"/>
              <p:cNvSpPr>
                <a:spLocks noChangeShapeType="1"/>
              </p:cNvSpPr>
              <p:nvPr/>
            </p:nvSpPr>
            <p:spPr bwMode="auto">
              <a:xfrm flipH="1">
                <a:off x="4412" y="3363"/>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3" name="Line 161"/>
              <p:cNvSpPr>
                <a:spLocks noChangeShapeType="1"/>
              </p:cNvSpPr>
              <p:nvPr/>
            </p:nvSpPr>
            <p:spPr bwMode="auto">
              <a:xfrm flipV="1">
                <a:off x="4455" y="3320"/>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4" name="Line 162"/>
              <p:cNvSpPr>
                <a:spLocks noChangeShapeType="1"/>
              </p:cNvSpPr>
              <p:nvPr/>
            </p:nvSpPr>
            <p:spPr bwMode="auto">
              <a:xfrm flipV="1">
                <a:off x="4455" y="3320"/>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65" name="Line 163"/>
              <p:cNvSpPr>
                <a:spLocks noChangeShapeType="1"/>
              </p:cNvSpPr>
              <p:nvPr/>
            </p:nvSpPr>
            <p:spPr bwMode="auto">
              <a:xfrm>
                <a:off x="4455" y="3379"/>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1" name="Group 164"/>
            <p:cNvGrpSpPr>
              <a:grpSpLocks/>
            </p:cNvGrpSpPr>
            <p:nvPr/>
          </p:nvGrpSpPr>
          <p:grpSpPr bwMode="auto">
            <a:xfrm>
              <a:off x="6032500" y="4375150"/>
              <a:ext cx="112713" cy="114300"/>
              <a:chOff x="3800" y="3020"/>
              <a:chExt cx="71" cy="72"/>
            </a:xfrm>
          </p:grpSpPr>
          <p:sp>
            <p:nvSpPr>
              <p:cNvPr id="46252" name="Rectangle 165"/>
              <p:cNvSpPr>
                <a:spLocks noChangeArrowheads="1"/>
              </p:cNvSpPr>
              <p:nvPr/>
            </p:nvSpPr>
            <p:spPr bwMode="auto">
              <a:xfrm>
                <a:off x="3813" y="3032"/>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53" name="Line 166"/>
              <p:cNvSpPr>
                <a:spLocks noChangeShapeType="1"/>
              </p:cNvSpPr>
              <p:nvPr/>
            </p:nvSpPr>
            <p:spPr bwMode="auto">
              <a:xfrm flipH="1" flipV="1">
                <a:off x="3800" y="3020"/>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54" name="Line 167"/>
              <p:cNvSpPr>
                <a:spLocks noChangeShapeType="1"/>
              </p:cNvSpPr>
              <p:nvPr/>
            </p:nvSpPr>
            <p:spPr bwMode="auto">
              <a:xfrm>
                <a:off x="3843" y="3063"/>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55" name="Line 168"/>
              <p:cNvSpPr>
                <a:spLocks noChangeShapeType="1"/>
              </p:cNvSpPr>
              <p:nvPr/>
            </p:nvSpPr>
            <p:spPr bwMode="auto">
              <a:xfrm flipH="1">
                <a:off x="3800" y="3063"/>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56" name="Line 169"/>
              <p:cNvSpPr>
                <a:spLocks noChangeShapeType="1"/>
              </p:cNvSpPr>
              <p:nvPr/>
            </p:nvSpPr>
            <p:spPr bwMode="auto">
              <a:xfrm flipV="1">
                <a:off x="3843" y="3020"/>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57" name="Line 170"/>
              <p:cNvSpPr>
                <a:spLocks noChangeShapeType="1"/>
              </p:cNvSpPr>
              <p:nvPr/>
            </p:nvSpPr>
            <p:spPr bwMode="auto">
              <a:xfrm flipV="1">
                <a:off x="3843" y="3020"/>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58" name="Line 171"/>
              <p:cNvSpPr>
                <a:spLocks noChangeShapeType="1"/>
              </p:cNvSpPr>
              <p:nvPr/>
            </p:nvSpPr>
            <p:spPr bwMode="auto">
              <a:xfrm>
                <a:off x="3843" y="3079"/>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2" name="Group 172"/>
            <p:cNvGrpSpPr>
              <a:grpSpLocks/>
            </p:cNvGrpSpPr>
            <p:nvPr/>
          </p:nvGrpSpPr>
          <p:grpSpPr bwMode="auto">
            <a:xfrm>
              <a:off x="6094413" y="4337050"/>
              <a:ext cx="112712" cy="114300"/>
              <a:chOff x="3839" y="2996"/>
              <a:chExt cx="71" cy="72"/>
            </a:xfrm>
          </p:grpSpPr>
          <p:sp>
            <p:nvSpPr>
              <p:cNvPr id="46245" name="Rectangle 173"/>
              <p:cNvSpPr>
                <a:spLocks noChangeArrowheads="1"/>
              </p:cNvSpPr>
              <p:nvPr/>
            </p:nvSpPr>
            <p:spPr bwMode="auto">
              <a:xfrm>
                <a:off x="3852" y="3008"/>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6" name="Line 174"/>
              <p:cNvSpPr>
                <a:spLocks noChangeShapeType="1"/>
              </p:cNvSpPr>
              <p:nvPr/>
            </p:nvSpPr>
            <p:spPr bwMode="auto">
              <a:xfrm flipH="1" flipV="1">
                <a:off x="3839" y="2996"/>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7" name="Line 175"/>
              <p:cNvSpPr>
                <a:spLocks noChangeShapeType="1"/>
              </p:cNvSpPr>
              <p:nvPr/>
            </p:nvSpPr>
            <p:spPr bwMode="auto">
              <a:xfrm>
                <a:off x="3882" y="3039"/>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8" name="Line 176"/>
              <p:cNvSpPr>
                <a:spLocks noChangeShapeType="1"/>
              </p:cNvSpPr>
              <p:nvPr/>
            </p:nvSpPr>
            <p:spPr bwMode="auto">
              <a:xfrm flipH="1">
                <a:off x="3839" y="3039"/>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9" name="Line 177"/>
              <p:cNvSpPr>
                <a:spLocks noChangeShapeType="1"/>
              </p:cNvSpPr>
              <p:nvPr/>
            </p:nvSpPr>
            <p:spPr bwMode="auto">
              <a:xfrm flipV="1">
                <a:off x="3882" y="2996"/>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50" name="Line 178"/>
              <p:cNvSpPr>
                <a:spLocks noChangeShapeType="1"/>
              </p:cNvSpPr>
              <p:nvPr/>
            </p:nvSpPr>
            <p:spPr bwMode="auto">
              <a:xfrm flipV="1">
                <a:off x="3882" y="2996"/>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51" name="Line 179"/>
              <p:cNvSpPr>
                <a:spLocks noChangeShapeType="1"/>
              </p:cNvSpPr>
              <p:nvPr/>
            </p:nvSpPr>
            <p:spPr bwMode="auto">
              <a:xfrm>
                <a:off x="3882" y="3055"/>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3" name="Group 180"/>
            <p:cNvGrpSpPr>
              <a:grpSpLocks/>
            </p:cNvGrpSpPr>
            <p:nvPr/>
          </p:nvGrpSpPr>
          <p:grpSpPr bwMode="auto">
            <a:xfrm>
              <a:off x="5408613" y="4041775"/>
              <a:ext cx="112712" cy="114300"/>
              <a:chOff x="3407" y="2810"/>
              <a:chExt cx="71" cy="72"/>
            </a:xfrm>
          </p:grpSpPr>
          <p:sp>
            <p:nvSpPr>
              <p:cNvPr id="46238" name="Rectangle 181"/>
              <p:cNvSpPr>
                <a:spLocks noChangeArrowheads="1"/>
              </p:cNvSpPr>
              <p:nvPr/>
            </p:nvSpPr>
            <p:spPr bwMode="auto">
              <a:xfrm>
                <a:off x="3420" y="2822"/>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39" name="Line 182"/>
              <p:cNvSpPr>
                <a:spLocks noChangeShapeType="1"/>
              </p:cNvSpPr>
              <p:nvPr/>
            </p:nvSpPr>
            <p:spPr bwMode="auto">
              <a:xfrm flipH="1" flipV="1">
                <a:off x="3407" y="2810"/>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0" name="Line 183"/>
              <p:cNvSpPr>
                <a:spLocks noChangeShapeType="1"/>
              </p:cNvSpPr>
              <p:nvPr/>
            </p:nvSpPr>
            <p:spPr bwMode="auto">
              <a:xfrm>
                <a:off x="3450" y="2853"/>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1" name="Line 184"/>
              <p:cNvSpPr>
                <a:spLocks noChangeShapeType="1"/>
              </p:cNvSpPr>
              <p:nvPr/>
            </p:nvSpPr>
            <p:spPr bwMode="auto">
              <a:xfrm flipH="1">
                <a:off x="3407" y="2853"/>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2" name="Line 185"/>
              <p:cNvSpPr>
                <a:spLocks noChangeShapeType="1"/>
              </p:cNvSpPr>
              <p:nvPr/>
            </p:nvSpPr>
            <p:spPr bwMode="auto">
              <a:xfrm flipV="1">
                <a:off x="3450" y="2810"/>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3" name="Line 186"/>
              <p:cNvSpPr>
                <a:spLocks noChangeShapeType="1"/>
              </p:cNvSpPr>
              <p:nvPr/>
            </p:nvSpPr>
            <p:spPr bwMode="auto">
              <a:xfrm flipV="1">
                <a:off x="3450" y="2810"/>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44" name="Line 187"/>
              <p:cNvSpPr>
                <a:spLocks noChangeShapeType="1"/>
              </p:cNvSpPr>
              <p:nvPr/>
            </p:nvSpPr>
            <p:spPr bwMode="auto">
              <a:xfrm>
                <a:off x="3450" y="2869"/>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4" name="Group 188"/>
            <p:cNvGrpSpPr>
              <a:grpSpLocks/>
            </p:cNvGrpSpPr>
            <p:nvPr/>
          </p:nvGrpSpPr>
          <p:grpSpPr bwMode="auto">
            <a:xfrm>
              <a:off x="5465763" y="4003675"/>
              <a:ext cx="112712" cy="114300"/>
              <a:chOff x="3443" y="2786"/>
              <a:chExt cx="71" cy="72"/>
            </a:xfrm>
          </p:grpSpPr>
          <p:sp>
            <p:nvSpPr>
              <p:cNvPr id="46231" name="Rectangle 189"/>
              <p:cNvSpPr>
                <a:spLocks noChangeArrowheads="1"/>
              </p:cNvSpPr>
              <p:nvPr/>
            </p:nvSpPr>
            <p:spPr bwMode="auto">
              <a:xfrm>
                <a:off x="3456" y="2798"/>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32" name="Line 190"/>
              <p:cNvSpPr>
                <a:spLocks noChangeShapeType="1"/>
              </p:cNvSpPr>
              <p:nvPr/>
            </p:nvSpPr>
            <p:spPr bwMode="auto">
              <a:xfrm flipH="1" flipV="1">
                <a:off x="3443" y="2786"/>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33" name="Line 191"/>
              <p:cNvSpPr>
                <a:spLocks noChangeShapeType="1"/>
              </p:cNvSpPr>
              <p:nvPr/>
            </p:nvSpPr>
            <p:spPr bwMode="auto">
              <a:xfrm>
                <a:off x="3486" y="2829"/>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34" name="Line 192"/>
              <p:cNvSpPr>
                <a:spLocks noChangeShapeType="1"/>
              </p:cNvSpPr>
              <p:nvPr/>
            </p:nvSpPr>
            <p:spPr bwMode="auto">
              <a:xfrm flipH="1">
                <a:off x="3443" y="2829"/>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35" name="Line 193"/>
              <p:cNvSpPr>
                <a:spLocks noChangeShapeType="1"/>
              </p:cNvSpPr>
              <p:nvPr/>
            </p:nvSpPr>
            <p:spPr bwMode="auto">
              <a:xfrm flipV="1">
                <a:off x="3486" y="2786"/>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36" name="Line 194"/>
              <p:cNvSpPr>
                <a:spLocks noChangeShapeType="1"/>
              </p:cNvSpPr>
              <p:nvPr/>
            </p:nvSpPr>
            <p:spPr bwMode="auto">
              <a:xfrm flipV="1">
                <a:off x="3486" y="2786"/>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37" name="Line 195"/>
              <p:cNvSpPr>
                <a:spLocks noChangeShapeType="1"/>
              </p:cNvSpPr>
              <p:nvPr/>
            </p:nvSpPr>
            <p:spPr bwMode="auto">
              <a:xfrm>
                <a:off x="3486" y="2845"/>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5" name="Group 196"/>
            <p:cNvGrpSpPr>
              <a:grpSpLocks/>
            </p:cNvGrpSpPr>
            <p:nvPr/>
          </p:nvGrpSpPr>
          <p:grpSpPr bwMode="auto">
            <a:xfrm>
              <a:off x="4360863" y="3317875"/>
              <a:ext cx="112712" cy="114300"/>
              <a:chOff x="2747" y="2354"/>
              <a:chExt cx="71" cy="72"/>
            </a:xfrm>
          </p:grpSpPr>
          <p:sp>
            <p:nvSpPr>
              <p:cNvPr id="46224" name="Rectangle 197"/>
              <p:cNvSpPr>
                <a:spLocks noChangeArrowheads="1"/>
              </p:cNvSpPr>
              <p:nvPr/>
            </p:nvSpPr>
            <p:spPr bwMode="auto">
              <a:xfrm>
                <a:off x="2760" y="2366"/>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5" name="Line 198"/>
              <p:cNvSpPr>
                <a:spLocks noChangeShapeType="1"/>
              </p:cNvSpPr>
              <p:nvPr/>
            </p:nvSpPr>
            <p:spPr bwMode="auto">
              <a:xfrm flipH="1" flipV="1">
                <a:off x="2747" y="2354"/>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6" name="Line 199"/>
              <p:cNvSpPr>
                <a:spLocks noChangeShapeType="1"/>
              </p:cNvSpPr>
              <p:nvPr/>
            </p:nvSpPr>
            <p:spPr bwMode="auto">
              <a:xfrm>
                <a:off x="2790" y="2397"/>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7" name="Line 200"/>
              <p:cNvSpPr>
                <a:spLocks noChangeShapeType="1"/>
              </p:cNvSpPr>
              <p:nvPr/>
            </p:nvSpPr>
            <p:spPr bwMode="auto">
              <a:xfrm flipH="1">
                <a:off x="2747" y="2397"/>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8" name="Line 201"/>
              <p:cNvSpPr>
                <a:spLocks noChangeShapeType="1"/>
              </p:cNvSpPr>
              <p:nvPr/>
            </p:nvSpPr>
            <p:spPr bwMode="auto">
              <a:xfrm flipV="1">
                <a:off x="2790" y="2354"/>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9" name="Line 202"/>
              <p:cNvSpPr>
                <a:spLocks noChangeShapeType="1"/>
              </p:cNvSpPr>
              <p:nvPr/>
            </p:nvSpPr>
            <p:spPr bwMode="auto">
              <a:xfrm flipV="1">
                <a:off x="2790" y="2354"/>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30" name="Line 203"/>
              <p:cNvSpPr>
                <a:spLocks noChangeShapeType="1"/>
              </p:cNvSpPr>
              <p:nvPr/>
            </p:nvSpPr>
            <p:spPr bwMode="auto">
              <a:xfrm>
                <a:off x="2790" y="2413"/>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6" name="Group 204"/>
            <p:cNvGrpSpPr>
              <a:grpSpLocks/>
            </p:cNvGrpSpPr>
            <p:nvPr/>
          </p:nvGrpSpPr>
          <p:grpSpPr bwMode="auto">
            <a:xfrm>
              <a:off x="4027488" y="2974975"/>
              <a:ext cx="112712" cy="114300"/>
              <a:chOff x="2537" y="2138"/>
              <a:chExt cx="71" cy="72"/>
            </a:xfrm>
          </p:grpSpPr>
          <p:sp>
            <p:nvSpPr>
              <p:cNvPr id="46217" name="Rectangle 205"/>
              <p:cNvSpPr>
                <a:spLocks noChangeArrowheads="1"/>
              </p:cNvSpPr>
              <p:nvPr/>
            </p:nvSpPr>
            <p:spPr bwMode="auto">
              <a:xfrm>
                <a:off x="2550" y="2150"/>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18" name="Line 206"/>
              <p:cNvSpPr>
                <a:spLocks noChangeShapeType="1"/>
              </p:cNvSpPr>
              <p:nvPr/>
            </p:nvSpPr>
            <p:spPr bwMode="auto">
              <a:xfrm flipH="1" flipV="1">
                <a:off x="2537" y="2138"/>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19" name="Line 207"/>
              <p:cNvSpPr>
                <a:spLocks noChangeShapeType="1"/>
              </p:cNvSpPr>
              <p:nvPr/>
            </p:nvSpPr>
            <p:spPr bwMode="auto">
              <a:xfrm>
                <a:off x="2580" y="2181"/>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0" name="Line 208"/>
              <p:cNvSpPr>
                <a:spLocks noChangeShapeType="1"/>
              </p:cNvSpPr>
              <p:nvPr/>
            </p:nvSpPr>
            <p:spPr bwMode="auto">
              <a:xfrm flipH="1">
                <a:off x="2537" y="2181"/>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1" name="Line 209"/>
              <p:cNvSpPr>
                <a:spLocks noChangeShapeType="1"/>
              </p:cNvSpPr>
              <p:nvPr/>
            </p:nvSpPr>
            <p:spPr bwMode="auto">
              <a:xfrm flipV="1">
                <a:off x="2580" y="2138"/>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2" name="Line 210"/>
              <p:cNvSpPr>
                <a:spLocks noChangeShapeType="1"/>
              </p:cNvSpPr>
              <p:nvPr/>
            </p:nvSpPr>
            <p:spPr bwMode="auto">
              <a:xfrm flipV="1">
                <a:off x="2580" y="2138"/>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23" name="Line 211"/>
              <p:cNvSpPr>
                <a:spLocks noChangeShapeType="1"/>
              </p:cNvSpPr>
              <p:nvPr/>
            </p:nvSpPr>
            <p:spPr bwMode="auto">
              <a:xfrm>
                <a:off x="2580" y="2197"/>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7" name="Group 212"/>
            <p:cNvGrpSpPr>
              <a:grpSpLocks/>
            </p:cNvGrpSpPr>
            <p:nvPr/>
          </p:nvGrpSpPr>
          <p:grpSpPr bwMode="auto">
            <a:xfrm>
              <a:off x="2836863" y="2051050"/>
              <a:ext cx="112712" cy="114300"/>
              <a:chOff x="1787" y="1556"/>
              <a:chExt cx="71" cy="72"/>
            </a:xfrm>
          </p:grpSpPr>
          <p:sp>
            <p:nvSpPr>
              <p:cNvPr id="46210" name="Rectangle 213"/>
              <p:cNvSpPr>
                <a:spLocks noChangeArrowheads="1"/>
              </p:cNvSpPr>
              <p:nvPr/>
            </p:nvSpPr>
            <p:spPr bwMode="auto">
              <a:xfrm>
                <a:off x="1800" y="1568"/>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11" name="Line 214"/>
              <p:cNvSpPr>
                <a:spLocks noChangeShapeType="1"/>
              </p:cNvSpPr>
              <p:nvPr/>
            </p:nvSpPr>
            <p:spPr bwMode="auto">
              <a:xfrm flipH="1" flipV="1">
                <a:off x="1787" y="1556"/>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12" name="Line 215"/>
              <p:cNvSpPr>
                <a:spLocks noChangeShapeType="1"/>
              </p:cNvSpPr>
              <p:nvPr/>
            </p:nvSpPr>
            <p:spPr bwMode="auto">
              <a:xfrm>
                <a:off x="1830" y="1599"/>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13" name="Line 216"/>
              <p:cNvSpPr>
                <a:spLocks noChangeShapeType="1"/>
              </p:cNvSpPr>
              <p:nvPr/>
            </p:nvSpPr>
            <p:spPr bwMode="auto">
              <a:xfrm flipH="1">
                <a:off x="1787" y="1599"/>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14" name="Line 217"/>
              <p:cNvSpPr>
                <a:spLocks noChangeShapeType="1"/>
              </p:cNvSpPr>
              <p:nvPr/>
            </p:nvSpPr>
            <p:spPr bwMode="auto">
              <a:xfrm flipV="1">
                <a:off x="1830" y="1556"/>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15" name="Line 218"/>
              <p:cNvSpPr>
                <a:spLocks noChangeShapeType="1"/>
              </p:cNvSpPr>
              <p:nvPr/>
            </p:nvSpPr>
            <p:spPr bwMode="auto">
              <a:xfrm flipV="1">
                <a:off x="1830" y="1556"/>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16" name="Line 219"/>
              <p:cNvSpPr>
                <a:spLocks noChangeShapeType="1"/>
              </p:cNvSpPr>
              <p:nvPr/>
            </p:nvSpPr>
            <p:spPr bwMode="auto">
              <a:xfrm>
                <a:off x="1830" y="1615"/>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8" name="Group 220"/>
            <p:cNvGrpSpPr>
              <a:grpSpLocks/>
            </p:cNvGrpSpPr>
            <p:nvPr/>
          </p:nvGrpSpPr>
          <p:grpSpPr bwMode="auto">
            <a:xfrm>
              <a:off x="3008313" y="2155825"/>
              <a:ext cx="112712" cy="114300"/>
              <a:chOff x="1895" y="1622"/>
              <a:chExt cx="71" cy="72"/>
            </a:xfrm>
          </p:grpSpPr>
          <p:sp>
            <p:nvSpPr>
              <p:cNvPr id="46203" name="Rectangle 221"/>
              <p:cNvSpPr>
                <a:spLocks noChangeArrowheads="1"/>
              </p:cNvSpPr>
              <p:nvPr/>
            </p:nvSpPr>
            <p:spPr bwMode="auto">
              <a:xfrm>
                <a:off x="1908" y="1634"/>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4" name="Line 222"/>
              <p:cNvSpPr>
                <a:spLocks noChangeShapeType="1"/>
              </p:cNvSpPr>
              <p:nvPr/>
            </p:nvSpPr>
            <p:spPr bwMode="auto">
              <a:xfrm flipH="1" flipV="1">
                <a:off x="1895" y="1622"/>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5" name="Line 223"/>
              <p:cNvSpPr>
                <a:spLocks noChangeShapeType="1"/>
              </p:cNvSpPr>
              <p:nvPr/>
            </p:nvSpPr>
            <p:spPr bwMode="auto">
              <a:xfrm>
                <a:off x="1938" y="1665"/>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6" name="Line 224"/>
              <p:cNvSpPr>
                <a:spLocks noChangeShapeType="1"/>
              </p:cNvSpPr>
              <p:nvPr/>
            </p:nvSpPr>
            <p:spPr bwMode="auto">
              <a:xfrm flipH="1">
                <a:off x="1895" y="1665"/>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7" name="Line 225"/>
              <p:cNvSpPr>
                <a:spLocks noChangeShapeType="1"/>
              </p:cNvSpPr>
              <p:nvPr/>
            </p:nvSpPr>
            <p:spPr bwMode="auto">
              <a:xfrm flipV="1">
                <a:off x="1938" y="1622"/>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8" name="Line 226"/>
              <p:cNvSpPr>
                <a:spLocks noChangeShapeType="1"/>
              </p:cNvSpPr>
              <p:nvPr/>
            </p:nvSpPr>
            <p:spPr bwMode="auto">
              <a:xfrm flipV="1">
                <a:off x="1938" y="1622"/>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9" name="Line 227"/>
              <p:cNvSpPr>
                <a:spLocks noChangeShapeType="1"/>
              </p:cNvSpPr>
              <p:nvPr/>
            </p:nvSpPr>
            <p:spPr bwMode="auto">
              <a:xfrm>
                <a:off x="1938" y="1681"/>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189" name="Group 228"/>
            <p:cNvGrpSpPr>
              <a:grpSpLocks/>
            </p:cNvGrpSpPr>
            <p:nvPr/>
          </p:nvGrpSpPr>
          <p:grpSpPr bwMode="auto">
            <a:xfrm>
              <a:off x="3275013" y="2351088"/>
              <a:ext cx="112712" cy="114300"/>
              <a:chOff x="2063" y="1745"/>
              <a:chExt cx="71" cy="72"/>
            </a:xfrm>
          </p:grpSpPr>
          <p:sp>
            <p:nvSpPr>
              <p:cNvPr id="46196" name="Rectangle 229"/>
              <p:cNvSpPr>
                <a:spLocks noChangeArrowheads="1"/>
              </p:cNvSpPr>
              <p:nvPr/>
            </p:nvSpPr>
            <p:spPr bwMode="auto">
              <a:xfrm>
                <a:off x="2076" y="1757"/>
                <a:ext cx="57" cy="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97" name="Line 230"/>
              <p:cNvSpPr>
                <a:spLocks noChangeShapeType="1"/>
              </p:cNvSpPr>
              <p:nvPr/>
            </p:nvSpPr>
            <p:spPr bwMode="auto">
              <a:xfrm flipH="1" flipV="1">
                <a:off x="2063" y="1745"/>
                <a:ext cx="59"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98" name="Line 231"/>
              <p:cNvSpPr>
                <a:spLocks noChangeShapeType="1"/>
              </p:cNvSpPr>
              <p:nvPr/>
            </p:nvSpPr>
            <p:spPr bwMode="auto">
              <a:xfrm>
                <a:off x="2106" y="1788"/>
                <a:ext cx="28"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99" name="Line 232"/>
              <p:cNvSpPr>
                <a:spLocks noChangeShapeType="1"/>
              </p:cNvSpPr>
              <p:nvPr/>
            </p:nvSpPr>
            <p:spPr bwMode="auto">
              <a:xfrm flipH="1">
                <a:off x="2063" y="1788"/>
                <a:ext cx="59" cy="2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0" name="Line 233"/>
              <p:cNvSpPr>
                <a:spLocks noChangeShapeType="1"/>
              </p:cNvSpPr>
              <p:nvPr/>
            </p:nvSpPr>
            <p:spPr bwMode="auto">
              <a:xfrm flipV="1">
                <a:off x="2106" y="1745"/>
                <a:ext cx="28"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1" name="Line 234"/>
              <p:cNvSpPr>
                <a:spLocks noChangeShapeType="1"/>
              </p:cNvSpPr>
              <p:nvPr/>
            </p:nvSpPr>
            <p:spPr bwMode="auto">
              <a:xfrm flipV="1">
                <a:off x="2106" y="1745"/>
                <a:ext cx="0" cy="59"/>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202" name="Line 235"/>
              <p:cNvSpPr>
                <a:spLocks noChangeShapeType="1"/>
              </p:cNvSpPr>
              <p:nvPr/>
            </p:nvSpPr>
            <p:spPr bwMode="auto">
              <a:xfrm>
                <a:off x="2106" y="1804"/>
                <a:ext cx="0" cy="5"/>
              </a:xfrm>
              <a:prstGeom prst="line">
                <a:avLst/>
              </a:prstGeom>
              <a:noFill/>
              <a:ln w="50800">
                <a:solidFill>
                  <a:srgbClr val="CF0E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cxnSp>
          <p:nvCxnSpPr>
            <p:cNvPr id="3" name="Straight Connector 2"/>
            <p:cNvCxnSpPr/>
            <p:nvPr/>
          </p:nvCxnSpPr>
          <p:spPr>
            <a:xfrm>
              <a:off x="6094413" y="4584700"/>
              <a:ext cx="20637" cy="6826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flipH="1">
              <a:off x="1747838" y="4519613"/>
              <a:ext cx="435768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6142038" y="4041775"/>
              <a:ext cx="28575" cy="125095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747838" y="4049713"/>
              <a:ext cx="4357687" cy="22225"/>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244" name="Rectangle 40"/>
            <p:cNvSpPr txBox="1">
              <a:spLocks noChangeArrowheads="1"/>
            </p:cNvSpPr>
            <p:nvPr/>
          </p:nvSpPr>
          <p:spPr>
            <a:xfrm>
              <a:off x="639763" y="120650"/>
              <a:ext cx="7778750" cy="617538"/>
            </a:xfrm>
            <a:prstGeom prst="rect">
              <a:avLst/>
            </a:prstGeom>
          </p:spPr>
          <p:txBody>
            <a:bodyPr/>
            <a:lstStyle>
              <a:lvl1pPr algn="l" rtl="0" eaLnBrk="1" fontAlgn="base" hangingPunct="1">
                <a:spcBef>
                  <a:spcPct val="0"/>
                </a:spcBef>
                <a:spcAft>
                  <a:spcPct val="0"/>
                </a:spcAft>
                <a:defRPr sz="2600" b="1">
                  <a:solidFill>
                    <a:srgbClr val="353939"/>
                  </a:solidFill>
                  <a:latin typeface="+mj-lt"/>
                  <a:ea typeface="+mj-ea"/>
                  <a:cs typeface="+mj-cs"/>
                </a:defRPr>
              </a:lvl1pPr>
              <a:lvl2pPr algn="l" rtl="0" eaLnBrk="1" fontAlgn="base" hangingPunct="1">
                <a:spcBef>
                  <a:spcPct val="0"/>
                </a:spcBef>
                <a:spcAft>
                  <a:spcPct val="0"/>
                </a:spcAft>
                <a:defRPr sz="2600" b="1">
                  <a:solidFill>
                    <a:srgbClr val="353939"/>
                  </a:solidFill>
                  <a:latin typeface="Arial" pitchFamily="34" charset="0"/>
                </a:defRPr>
              </a:lvl2pPr>
              <a:lvl3pPr algn="l" rtl="0" eaLnBrk="1" fontAlgn="base" hangingPunct="1">
                <a:spcBef>
                  <a:spcPct val="0"/>
                </a:spcBef>
                <a:spcAft>
                  <a:spcPct val="0"/>
                </a:spcAft>
                <a:defRPr sz="2600" b="1">
                  <a:solidFill>
                    <a:srgbClr val="353939"/>
                  </a:solidFill>
                  <a:latin typeface="Arial" pitchFamily="34" charset="0"/>
                </a:defRPr>
              </a:lvl3pPr>
              <a:lvl4pPr algn="l" rtl="0" eaLnBrk="1" fontAlgn="base" hangingPunct="1">
                <a:spcBef>
                  <a:spcPct val="0"/>
                </a:spcBef>
                <a:spcAft>
                  <a:spcPct val="0"/>
                </a:spcAft>
                <a:defRPr sz="2600" b="1">
                  <a:solidFill>
                    <a:srgbClr val="353939"/>
                  </a:solidFill>
                  <a:latin typeface="Arial" pitchFamily="34" charset="0"/>
                </a:defRPr>
              </a:lvl4pPr>
              <a:lvl5pPr algn="l" rtl="0" eaLnBrk="1" fontAlgn="base" hangingPunct="1">
                <a:spcBef>
                  <a:spcPct val="0"/>
                </a:spcBef>
                <a:spcAft>
                  <a:spcPct val="0"/>
                </a:spcAft>
                <a:defRPr sz="2600" b="1">
                  <a:solidFill>
                    <a:srgbClr val="353939"/>
                  </a:solidFill>
                  <a:latin typeface="Arial" pitchFamily="34" charset="0"/>
                </a:defRPr>
              </a:lvl5pPr>
              <a:lvl6pPr marL="457200" algn="l" rtl="0" eaLnBrk="1" fontAlgn="base" hangingPunct="1">
                <a:spcBef>
                  <a:spcPct val="0"/>
                </a:spcBef>
                <a:spcAft>
                  <a:spcPct val="0"/>
                </a:spcAft>
                <a:defRPr sz="2600" b="1">
                  <a:solidFill>
                    <a:srgbClr val="353939"/>
                  </a:solidFill>
                  <a:latin typeface="Arial" pitchFamily="34" charset="0"/>
                </a:defRPr>
              </a:lvl6pPr>
              <a:lvl7pPr marL="914400" algn="l" rtl="0" eaLnBrk="1" fontAlgn="base" hangingPunct="1">
                <a:spcBef>
                  <a:spcPct val="0"/>
                </a:spcBef>
                <a:spcAft>
                  <a:spcPct val="0"/>
                </a:spcAft>
                <a:defRPr sz="2600" b="1">
                  <a:solidFill>
                    <a:srgbClr val="353939"/>
                  </a:solidFill>
                  <a:latin typeface="Arial" pitchFamily="34" charset="0"/>
                </a:defRPr>
              </a:lvl7pPr>
              <a:lvl8pPr marL="1371600" algn="l" rtl="0" eaLnBrk="1" fontAlgn="base" hangingPunct="1">
                <a:spcBef>
                  <a:spcPct val="0"/>
                </a:spcBef>
                <a:spcAft>
                  <a:spcPct val="0"/>
                </a:spcAft>
                <a:defRPr sz="2600" b="1">
                  <a:solidFill>
                    <a:srgbClr val="353939"/>
                  </a:solidFill>
                  <a:latin typeface="Arial" pitchFamily="34" charset="0"/>
                </a:defRPr>
              </a:lvl8pPr>
              <a:lvl9pPr marL="1828800" algn="l" rtl="0" eaLnBrk="1" fontAlgn="base" hangingPunct="1">
                <a:spcBef>
                  <a:spcPct val="0"/>
                </a:spcBef>
                <a:spcAft>
                  <a:spcPct val="0"/>
                </a:spcAft>
                <a:defRPr sz="2600" b="1">
                  <a:solidFill>
                    <a:srgbClr val="353939"/>
                  </a:solidFill>
                  <a:latin typeface="Arial" pitchFamily="34" charset="0"/>
                </a:defRPr>
              </a:lvl9pPr>
            </a:lstStyle>
            <a:p>
              <a:pPr algn="ctr"/>
              <a:r>
                <a:rPr lang="en-US" dirty="0">
                  <a:solidFill>
                    <a:schemeClr val="tx2">
                      <a:lumMod val="85000"/>
                      <a:lumOff val="15000"/>
                    </a:schemeClr>
                  </a:solidFill>
                </a:rPr>
                <a:t>Overlay of Conventional Calibration Curves</a:t>
              </a:r>
              <a:br>
                <a:rPr lang="en-US" dirty="0">
                  <a:solidFill>
                    <a:schemeClr val="tx2">
                      <a:lumMod val="85000"/>
                      <a:lumOff val="15000"/>
                    </a:schemeClr>
                  </a:solidFill>
                </a:rPr>
              </a:br>
              <a:endParaRPr lang="en-US" dirty="0">
                <a:solidFill>
                  <a:schemeClr val="tx2">
                    <a:lumMod val="85000"/>
                    <a:lumOff val="15000"/>
                  </a:schemeClr>
                </a:solidFill>
              </a:endParaRPr>
            </a:p>
          </p:txBody>
        </p:sp>
        <p:sp>
          <p:nvSpPr>
            <p:cNvPr id="13422" name="Text Box 237"/>
            <p:cNvSpPr txBox="1">
              <a:spLocks noChangeArrowheads="1"/>
            </p:cNvSpPr>
            <p:nvPr/>
          </p:nvSpPr>
          <p:spPr bwMode="auto">
            <a:xfrm>
              <a:off x="2062956" y="3797164"/>
              <a:ext cx="2509838" cy="1074653"/>
            </a:xfrm>
            <a:prstGeom prst="rect">
              <a:avLst/>
            </a:prstGeom>
            <a:solidFill>
              <a:schemeClr val="bg1">
                <a:alpha val="75000"/>
              </a:schemeClr>
            </a:solidFill>
            <a:ln w="12700">
              <a:solidFill>
                <a:schemeClr val="tx1"/>
              </a:solidFill>
              <a:miter lim="800000"/>
              <a:headEnd/>
              <a:tailEnd/>
            </a:ln>
            <a:effectLst/>
            <a:extLst/>
          </p:spPr>
          <p:txBody>
            <a:bodyPr lIns="90488" tIns="44450" rIns="90488" bIns="44450" anchor="ctr">
              <a:spAutoFit/>
            </a:bodyPr>
            <a:lstStyle>
              <a:lvl1pPr>
                <a:defRPr sz="3000">
                  <a:solidFill>
                    <a:srgbClr val="000066"/>
                  </a:solidFill>
                  <a:latin typeface="TradeMarker-Light" pitchFamily="2" charset="0"/>
                  <a:cs typeface="Times New Roman" pitchFamily="18" charset="0"/>
                </a:defRPr>
              </a:lvl1pPr>
              <a:lvl2pPr marL="742950" indent="-285750">
                <a:defRPr sz="3000">
                  <a:solidFill>
                    <a:srgbClr val="000066"/>
                  </a:solidFill>
                  <a:latin typeface="TradeMarker-Light" pitchFamily="2" charset="0"/>
                  <a:cs typeface="Times New Roman" pitchFamily="18" charset="0"/>
                </a:defRPr>
              </a:lvl2pPr>
              <a:lvl3pPr marL="1143000" indent="-228600">
                <a:defRPr sz="3000">
                  <a:solidFill>
                    <a:srgbClr val="000066"/>
                  </a:solidFill>
                  <a:latin typeface="TradeMarker-Light" pitchFamily="2" charset="0"/>
                  <a:cs typeface="Times New Roman" pitchFamily="18" charset="0"/>
                </a:defRPr>
              </a:lvl3pPr>
              <a:lvl4pPr marL="1600200" indent="-228600">
                <a:defRPr sz="3000">
                  <a:solidFill>
                    <a:srgbClr val="000066"/>
                  </a:solidFill>
                  <a:latin typeface="TradeMarker-Light" pitchFamily="2" charset="0"/>
                  <a:cs typeface="Times New Roman" pitchFamily="18" charset="0"/>
                </a:defRPr>
              </a:lvl4pPr>
              <a:lvl5pPr marL="2057400" indent="-228600">
                <a:defRPr sz="3000">
                  <a:solidFill>
                    <a:srgbClr val="000066"/>
                  </a:solidFill>
                  <a:latin typeface="TradeMarker-Light" pitchFamily="2" charset="0"/>
                  <a:cs typeface="Times New Roman" pitchFamily="18" charset="0"/>
                </a:defRPr>
              </a:lvl5pPr>
              <a:lvl6pPr marL="2514600" indent="-228600" eaLnBrk="0" fontAlgn="base" hangingPunct="0">
                <a:spcBef>
                  <a:spcPct val="50000"/>
                </a:spcBef>
                <a:spcAft>
                  <a:spcPct val="0"/>
                </a:spcAft>
                <a:defRPr sz="3000">
                  <a:solidFill>
                    <a:srgbClr val="000066"/>
                  </a:solidFill>
                  <a:latin typeface="TradeMarker-Light" pitchFamily="2" charset="0"/>
                  <a:cs typeface="Times New Roman" pitchFamily="18" charset="0"/>
                </a:defRPr>
              </a:lvl6pPr>
              <a:lvl7pPr marL="2971800" indent="-228600" eaLnBrk="0" fontAlgn="base" hangingPunct="0">
                <a:spcBef>
                  <a:spcPct val="50000"/>
                </a:spcBef>
                <a:spcAft>
                  <a:spcPct val="0"/>
                </a:spcAft>
                <a:defRPr sz="3000">
                  <a:solidFill>
                    <a:srgbClr val="000066"/>
                  </a:solidFill>
                  <a:latin typeface="TradeMarker-Light" pitchFamily="2" charset="0"/>
                  <a:cs typeface="Times New Roman" pitchFamily="18" charset="0"/>
                </a:defRPr>
              </a:lvl7pPr>
              <a:lvl8pPr marL="3429000" indent="-228600" eaLnBrk="0" fontAlgn="base" hangingPunct="0">
                <a:spcBef>
                  <a:spcPct val="50000"/>
                </a:spcBef>
                <a:spcAft>
                  <a:spcPct val="0"/>
                </a:spcAft>
                <a:defRPr sz="3000">
                  <a:solidFill>
                    <a:srgbClr val="000066"/>
                  </a:solidFill>
                  <a:latin typeface="TradeMarker-Light" pitchFamily="2" charset="0"/>
                  <a:cs typeface="Times New Roman" pitchFamily="18" charset="0"/>
                </a:defRPr>
              </a:lvl8pPr>
              <a:lvl9pPr marL="3886200" indent="-228600" eaLnBrk="0" fontAlgn="base" hangingPunct="0">
                <a:spcBef>
                  <a:spcPct val="50000"/>
                </a:spcBef>
                <a:spcAft>
                  <a:spcPct val="0"/>
                </a:spcAft>
                <a:defRPr sz="3000">
                  <a:solidFill>
                    <a:srgbClr val="000066"/>
                  </a:solidFill>
                  <a:latin typeface="TradeMarker-Light" pitchFamily="2" charset="0"/>
                  <a:cs typeface="Times New Roman" pitchFamily="18" charset="0"/>
                </a:defRPr>
              </a:lvl9pPr>
            </a:lstStyle>
            <a:p>
              <a:pPr algn="ctr"/>
              <a:r>
                <a:rPr lang="en-GB" sz="1600" dirty="0">
                  <a:solidFill>
                    <a:schemeClr val="tx2"/>
                  </a:solidFill>
                  <a:latin typeface="Arial" pitchFamily="34" charset="0"/>
                </a:rPr>
                <a:t>Each Polymer has its own size to Molecular weight relationship:</a:t>
              </a:r>
            </a:p>
            <a:p>
              <a:pPr algn="ctr"/>
              <a:r>
                <a:rPr lang="en-GB" sz="1600" dirty="0" err="1">
                  <a:solidFill>
                    <a:schemeClr val="tx2"/>
                  </a:solidFill>
                  <a:latin typeface="Arial" pitchFamily="34" charset="0"/>
                </a:rPr>
                <a:t>V</a:t>
              </a:r>
              <a:r>
                <a:rPr lang="en-GB" sz="1600" baseline="-25000" dirty="0" err="1">
                  <a:solidFill>
                    <a:schemeClr val="tx2"/>
                  </a:solidFill>
                  <a:latin typeface="Arial" pitchFamily="34" charset="0"/>
                </a:rPr>
                <a:t>h</a:t>
              </a:r>
              <a:r>
                <a:rPr lang="en-GB" sz="1600" dirty="0">
                  <a:solidFill>
                    <a:schemeClr val="tx2"/>
                  </a:solidFill>
                  <a:latin typeface="Arial" pitchFamily="34" charset="0"/>
                </a:rPr>
                <a:t> </a:t>
              </a:r>
              <a:r>
                <a:rPr lang="en-GB" sz="1600" dirty="0">
                  <a:solidFill>
                    <a:schemeClr val="tx2"/>
                  </a:solidFill>
                  <a:latin typeface="Arial" pitchFamily="34" charset="0"/>
                  <a:sym typeface="Symbol" pitchFamily="18" charset="2"/>
                </a:rPr>
                <a:t> []</a:t>
              </a:r>
              <a:r>
                <a:rPr lang="en-GB" sz="1600" dirty="0" err="1">
                  <a:solidFill>
                    <a:schemeClr val="tx2"/>
                  </a:solidFill>
                  <a:latin typeface="Arial" pitchFamily="34" charset="0"/>
                  <a:sym typeface="Symbol" pitchFamily="18" charset="2"/>
                </a:rPr>
                <a:t>xM</a:t>
              </a:r>
              <a:endParaRPr lang="en-GB" sz="1600" dirty="0">
                <a:solidFill>
                  <a:schemeClr val="tx2"/>
                </a:solidFill>
                <a:latin typeface="Arial" pitchFamily="34" charset="0"/>
              </a:endParaRPr>
            </a:p>
          </p:txBody>
        </p:sp>
      </p:grpSp>
    </p:spTree>
    <p:extLst>
      <p:ext uri="{BB962C8B-B14F-4D97-AF65-F5344CB8AC3E}">
        <p14:creationId xmlns:p14="http://schemas.microsoft.com/office/powerpoint/2010/main" val="114126168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2113" y="2514600"/>
            <a:ext cx="3505315" cy="3217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2444594"/>
            <a:ext cx="3352800" cy="3357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457200" y="457200"/>
            <a:ext cx="11201400" cy="392272"/>
          </a:xfrm>
          <a:prstGeom prst="rect">
            <a:avLst/>
          </a:prstGeom>
        </p:spPr>
        <p:txBody>
          <a:bodyPr/>
          <a:lstStyle>
            <a:lvl1pPr algn="l" rtl="0" eaLnBrk="1" fontAlgn="base" hangingPunct="1">
              <a:spcBef>
                <a:spcPct val="0"/>
              </a:spcBef>
              <a:spcAft>
                <a:spcPct val="0"/>
              </a:spcAft>
              <a:defRPr sz="2600" b="1">
                <a:solidFill>
                  <a:srgbClr val="353939"/>
                </a:solidFill>
                <a:latin typeface="+mj-lt"/>
                <a:ea typeface="+mj-ea"/>
                <a:cs typeface="+mj-cs"/>
              </a:defRPr>
            </a:lvl1pPr>
            <a:lvl2pPr algn="l" rtl="0" eaLnBrk="1" fontAlgn="base" hangingPunct="1">
              <a:spcBef>
                <a:spcPct val="0"/>
              </a:spcBef>
              <a:spcAft>
                <a:spcPct val="0"/>
              </a:spcAft>
              <a:defRPr sz="2600" b="1">
                <a:solidFill>
                  <a:srgbClr val="353939"/>
                </a:solidFill>
                <a:latin typeface="Arial" charset="0"/>
              </a:defRPr>
            </a:lvl2pPr>
            <a:lvl3pPr algn="l" rtl="0" eaLnBrk="1" fontAlgn="base" hangingPunct="1">
              <a:spcBef>
                <a:spcPct val="0"/>
              </a:spcBef>
              <a:spcAft>
                <a:spcPct val="0"/>
              </a:spcAft>
              <a:defRPr sz="2600" b="1">
                <a:solidFill>
                  <a:srgbClr val="353939"/>
                </a:solidFill>
                <a:latin typeface="Arial" charset="0"/>
              </a:defRPr>
            </a:lvl3pPr>
            <a:lvl4pPr algn="l" rtl="0" eaLnBrk="1" fontAlgn="base" hangingPunct="1">
              <a:spcBef>
                <a:spcPct val="0"/>
              </a:spcBef>
              <a:spcAft>
                <a:spcPct val="0"/>
              </a:spcAft>
              <a:defRPr sz="2600" b="1">
                <a:solidFill>
                  <a:srgbClr val="353939"/>
                </a:solidFill>
                <a:latin typeface="Arial" charset="0"/>
              </a:defRPr>
            </a:lvl4pPr>
            <a:lvl5pPr algn="l" rtl="0" eaLnBrk="1" fontAlgn="base" hangingPunct="1">
              <a:spcBef>
                <a:spcPct val="0"/>
              </a:spcBef>
              <a:spcAft>
                <a:spcPct val="0"/>
              </a:spcAft>
              <a:defRPr sz="2600" b="1">
                <a:solidFill>
                  <a:srgbClr val="353939"/>
                </a:solidFill>
                <a:latin typeface="Arial" charset="0"/>
              </a:defRPr>
            </a:lvl5pPr>
            <a:lvl6pPr marL="457200" algn="l" rtl="0" eaLnBrk="1" fontAlgn="base" hangingPunct="1">
              <a:spcBef>
                <a:spcPct val="0"/>
              </a:spcBef>
              <a:spcAft>
                <a:spcPct val="0"/>
              </a:spcAft>
              <a:defRPr sz="2600" b="1">
                <a:solidFill>
                  <a:srgbClr val="353939"/>
                </a:solidFill>
                <a:latin typeface="Arial" charset="0"/>
              </a:defRPr>
            </a:lvl6pPr>
            <a:lvl7pPr marL="914400" algn="l" rtl="0" eaLnBrk="1" fontAlgn="base" hangingPunct="1">
              <a:spcBef>
                <a:spcPct val="0"/>
              </a:spcBef>
              <a:spcAft>
                <a:spcPct val="0"/>
              </a:spcAft>
              <a:defRPr sz="2600" b="1">
                <a:solidFill>
                  <a:srgbClr val="353939"/>
                </a:solidFill>
                <a:latin typeface="Arial" charset="0"/>
              </a:defRPr>
            </a:lvl7pPr>
            <a:lvl8pPr marL="1371600" algn="l" rtl="0" eaLnBrk="1" fontAlgn="base" hangingPunct="1">
              <a:spcBef>
                <a:spcPct val="0"/>
              </a:spcBef>
              <a:spcAft>
                <a:spcPct val="0"/>
              </a:spcAft>
              <a:defRPr sz="2600" b="1">
                <a:solidFill>
                  <a:srgbClr val="353939"/>
                </a:solidFill>
                <a:latin typeface="Arial" charset="0"/>
              </a:defRPr>
            </a:lvl8pPr>
            <a:lvl9pPr marL="1828800" algn="l" rtl="0" eaLnBrk="1" fontAlgn="base" hangingPunct="1">
              <a:spcBef>
                <a:spcPct val="0"/>
              </a:spcBef>
              <a:spcAft>
                <a:spcPct val="0"/>
              </a:spcAft>
              <a:defRPr sz="2600" b="1">
                <a:solidFill>
                  <a:srgbClr val="353939"/>
                </a:solidFill>
                <a:latin typeface="Arial" charset="0"/>
              </a:defRPr>
            </a:lvl9pPr>
          </a:lstStyle>
          <a:p>
            <a:r>
              <a:rPr lang="en-GB" dirty="0">
                <a:solidFill>
                  <a:schemeClr val="tx1">
                    <a:lumMod val="65000"/>
                    <a:lumOff val="35000"/>
                  </a:schemeClr>
                </a:solidFill>
              </a:rPr>
              <a:t>Typical Triple/Tetra Detection GPC/SEC Schematic</a:t>
            </a:r>
          </a:p>
        </p:txBody>
      </p:sp>
      <p:sp>
        <p:nvSpPr>
          <p:cNvPr id="7" name="Title 1"/>
          <p:cNvSpPr txBox="1">
            <a:spLocks/>
          </p:cNvSpPr>
          <p:nvPr/>
        </p:nvSpPr>
        <p:spPr>
          <a:xfrm>
            <a:off x="1447800" y="1435653"/>
            <a:ext cx="7778750" cy="617538"/>
          </a:xfrm>
          <a:prstGeom prst="rect">
            <a:avLst/>
          </a:prstGeom>
        </p:spPr>
        <p:txBody>
          <a:bodyPr/>
          <a:lstStyle>
            <a:lvl1pPr algn="l" rtl="0" eaLnBrk="1" fontAlgn="base" hangingPunct="1">
              <a:spcBef>
                <a:spcPct val="0"/>
              </a:spcBef>
              <a:spcAft>
                <a:spcPct val="0"/>
              </a:spcAft>
              <a:defRPr sz="2600" b="1">
                <a:solidFill>
                  <a:srgbClr val="353939"/>
                </a:solidFill>
                <a:latin typeface="+mj-lt"/>
                <a:ea typeface="+mj-ea"/>
                <a:cs typeface="+mj-cs"/>
              </a:defRPr>
            </a:lvl1pPr>
            <a:lvl2pPr algn="l" rtl="0" eaLnBrk="1" fontAlgn="base" hangingPunct="1">
              <a:spcBef>
                <a:spcPct val="0"/>
              </a:spcBef>
              <a:spcAft>
                <a:spcPct val="0"/>
              </a:spcAft>
              <a:defRPr sz="2600" b="1">
                <a:solidFill>
                  <a:srgbClr val="353939"/>
                </a:solidFill>
                <a:latin typeface="Arial" charset="0"/>
              </a:defRPr>
            </a:lvl2pPr>
            <a:lvl3pPr algn="l" rtl="0" eaLnBrk="1" fontAlgn="base" hangingPunct="1">
              <a:spcBef>
                <a:spcPct val="0"/>
              </a:spcBef>
              <a:spcAft>
                <a:spcPct val="0"/>
              </a:spcAft>
              <a:defRPr sz="2600" b="1">
                <a:solidFill>
                  <a:srgbClr val="353939"/>
                </a:solidFill>
                <a:latin typeface="Arial" charset="0"/>
              </a:defRPr>
            </a:lvl3pPr>
            <a:lvl4pPr algn="l" rtl="0" eaLnBrk="1" fontAlgn="base" hangingPunct="1">
              <a:spcBef>
                <a:spcPct val="0"/>
              </a:spcBef>
              <a:spcAft>
                <a:spcPct val="0"/>
              </a:spcAft>
              <a:defRPr sz="2600" b="1">
                <a:solidFill>
                  <a:srgbClr val="353939"/>
                </a:solidFill>
                <a:latin typeface="Arial" charset="0"/>
              </a:defRPr>
            </a:lvl4pPr>
            <a:lvl5pPr algn="l" rtl="0" eaLnBrk="1" fontAlgn="base" hangingPunct="1">
              <a:spcBef>
                <a:spcPct val="0"/>
              </a:spcBef>
              <a:spcAft>
                <a:spcPct val="0"/>
              </a:spcAft>
              <a:defRPr sz="2600" b="1">
                <a:solidFill>
                  <a:srgbClr val="353939"/>
                </a:solidFill>
                <a:latin typeface="Arial" charset="0"/>
              </a:defRPr>
            </a:lvl5pPr>
            <a:lvl6pPr marL="457200" algn="l" rtl="0" eaLnBrk="1" fontAlgn="base" hangingPunct="1">
              <a:spcBef>
                <a:spcPct val="0"/>
              </a:spcBef>
              <a:spcAft>
                <a:spcPct val="0"/>
              </a:spcAft>
              <a:defRPr sz="2600" b="1">
                <a:solidFill>
                  <a:srgbClr val="353939"/>
                </a:solidFill>
                <a:latin typeface="Arial" charset="0"/>
              </a:defRPr>
            </a:lvl6pPr>
            <a:lvl7pPr marL="914400" algn="l" rtl="0" eaLnBrk="1" fontAlgn="base" hangingPunct="1">
              <a:spcBef>
                <a:spcPct val="0"/>
              </a:spcBef>
              <a:spcAft>
                <a:spcPct val="0"/>
              </a:spcAft>
              <a:defRPr sz="2600" b="1">
                <a:solidFill>
                  <a:srgbClr val="353939"/>
                </a:solidFill>
                <a:latin typeface="Arial" charset="0"/>
              </a:defRPr>
            </a:lvl7pPr>
            <a:lvl8pPr marL="1371600" algn="l" rtl="0" eaLnBrk="1" fontAlgn="base" hangingPunct="1">
              <a:spcBef>
                <a:spcPct val="0"/>
              </a:spcBef>
              <a:spcAft>
                <a:spcPct val="0"/>
              </a:spcAft>
              <a:defRPr sz="2600" b="1">
                <a:solidFill>
                  <a:srgbClr val="353939"/>
                </a:solidFill>
                <a:latin typeface="Arial" charset="0"/>
              </a:defRPr>
            </a:lvl8pPr>
            <a:lvl9pPr marL="1828800" algn="l" rtl="0" eaLnBrk="1" fontAlgn="base" hangingPunct="1">
              <a:spcBef>
                <a:spcPct val="0"/>
              </a:spcBef>
              <a:spcAft>
                <a:spcPct val="0"/>
              </a:spcAft>
              <a:defRPr sz="2600" b="1">
                <a:solidFill>
                  <a:srgbClr val="353939"/>
                </a:solidFill>
                <a:latin typeface="Arial" charset="0"/>
              </a:defRPr>
            </a:lvl9pPr>
          </a:lstStyle>
          <a:p>
            <a:r>
              <a:rPr lang="en-GB" dirty="0">
                <a:solidFill>
                  <a:schemeClr val="tx1">
                    <a:lumMod val="65000"/>
                    <a:lumOff val="35000"/>
                  </a:schemeClr>
                </a:solidFill>
              </a:rPr>
              <a:t>Separation by Size</a:t>
            </a:r>
          </a:p>
        </p:txBody>
      </p:sp>
      <p:sp>
        <p:nvSpPr>
          <p:cNvPr id="8" name="Title 1"/>
          <p:cNvSpPr txBox="1">
            <a:spLocks/>
          </p:cNvSpPr>
          <p:nvPr/>
        </p:nvSpPr>
        <p:spPr>
          <a:xfrm>
            <a:off x="6705600" y="1446953"/>
            <a:ext cx="7778750" cy="617538"/>
          </a:xfrm>
          <a:prstGeom prst="rect">
            <a:avLst/>
          </a:prstGeom>
        </p:spPr>
        <p:txBody>
          <a:bodyPr/>
          <a:lstStyle>
            <a:lvl1pPr algn="l" rtl="0" eaLnBrk="1" fontAlgn="base" hangingPunct="1">
              <a:spcBef>
                <a:spcPct val="0"/>
              </a:spcBef>
              <a:spcAft>
                <a:spcPct val="0"/>
              </a:spcAft>
              <a:defRPr sz="2600" b="1">
                <a:solidFill>
                  <a:srgbClr val="353939"/>
                </a:solidFill>
                <a:latin typeface="+mj-lt"/>
                <a:ea typeface="+mj-ea"/>
                <a:cs typeface="+mj-cs"/>
              </a:defRPr>
            </a:lvl1pPr>
            <a:lvl2pPr algn="l" rtl="0" eaLnBrk="1" fontAlgn="base" hangingPunct="1">
              <a:spcBef>
                <a:spcPct val="0"/>
              </a:spcBef>
              <a:spcAft>
                <a:spcPct val="0"/>
              </a:spcAft>
              <a:defRPr sz="2600" b="1">
                <a:solidFill>
                  <a:srgbClr val="353939"/>
                </a:solidFill>
                <a:latin typeface="Arial" charset="0"/>
              </a:defRPr>
            </a:lvl2pPr>
            <a:lvl3pPr algn="l" rtl="0" eaLnBrk="1" fontAlgn="base" hangingPunct="1">
              <a:spcBef>
                <a:spcPct val="0"/>
              </a:spcBef>
              <a:spcAft>
                <a:spcPct val="0"/>
              </a:spcAft>
              <a:defRPr sz="2600" b="1">
                <a:solidFill>
                  <a:srgbClr val="353939"/>
                </a:solidFill>
                <a:latin typeface="Arial" charset="0"/>
              </a:defRPr>
            </a:lvl3pPr>
            <a:lvl4pPr algn="l" rtl="0" eaLnBrk="1" fontAlgn="base" hangingPunct="1">
              <a:spcBef>
                <a:spcPct val="0"/>
              </a:spcBef>
              <a:spcAft>
                <a:spcPct val="0"/>
              </a:spcAft>
              <a:defRPr sz="2600" b="1">
                <a:solidFill>
                  <a:srgbClr val="353939"/>
                </a:solidFill>
                <a:latin typeface="Arial" charset="0"/>
              </a:defRPr>
            </a:lvl4pPr>
            <a:lvl5pPr algn="l" rtl="0" eaLnBrk="1" fontAlgn="base" hangingPunct="1">
              <a:spcBef>
                <a:spcPct val="0"/>
              </a:spcBef>
              <a:spcAft>
                <a:spcPct val="0"/>
              </a:spcAft>
              <a:defRPr sz="2600" b="1">
                <a:solidFill>
                  <a:srgbClr val="353939"/>
                </a:solidFill>
                <a:latin typeface="Arial" charset="0"/>
              </a:defRPr>
            </a:lvl5pPr>
            <a:lvl6pPr marL="457200" algn="l" rtl="0" eaLnBrk="1" fontAlgn="base" hangingPunct="1">
              <a:spcBef>
                <a:spcPct val="0"/>
              </a:spcBef>
              <a:spcAft>
                <a:spcPct val="0"/>
              </a:spcAft>
              <a:defRPr sz="2600" b="1">
                <a:solidFill>
                  <a:srgbClr val="353939"/>
                </a:solidFill>
                <a:latin typeface="Arial" charset="0"/>
              </a:defRPr>
            </a:lvl6pPr>
            <a:lvl7pPr marL="914400" algn="l" rtl="0" eaLnBrk="1" fontAlgn="base" hangingPunct="1">
              <a:spcBef>
                <a:spcPct val="0"/>
              </a:spcBef>
              <a:spcAft>
                <a:spcPct val="0"/>
              </a:spcAft>
              <a:defRPr sz="2600" b="1">
                <a:solidFill>
                  <a:srgbClr val="353939"/>
                </a:solidFill>
                <a:latin typeface="Arial" charset="0"/>
              </a:defRPr>
            </a:lvl7pPr>
            <a:lvl8pPr marL="1371600" algn="l" rtl="0" eaLnBrk="1" fontAlgn="base" hangingPunct="1">
              <a:spcBef>
                <a:spcPct val="0"/>
              </a:spcBef>
              <a:spcAft>
                <a:spcPct val="0"/>
              </a:spcAft>
              <a:defRPr sz="2600" b="1">
                <a:solidFill>
                  <a:srgbClr val="353939"/>
                </a:solidFill>
                <a:latin typeface="Arial" charset="0"/>
              </a:defRPr>
            </a:lvl8pPr>
            <a:lvl9pPr marL="1828800" algn="l" rtl="0" eaLnBrk="1" fontAlgn="base" hangingPunct="1">
              <a:spcBef>
                <a:spcPct val="0"/>
              </a:spcBef>
              <a:spcAft>
                <a:spcPct val="0"/>
              </a:spcAft>
              <a:defRPr sz="2600" b="1">
                <a:solidFill>
                  <a:srgbClr val="353939"/>
                </a:solidFill>
                <a:latin typeface="Arial" charset="0"/>
              </a:defRPr>
            </a:lvl9pPr>
          </a:lstStyle>
          <a:p>
            <a:r>
              <a:rPr lang="en-GB" dirty="0">
                <a:solidFill>
                  <a:schemeClr val="tx1">
                    <a:lumMod val="65000"/>
                    <a:lumOff val="35000"/>
                  </a:schemeClr>
                </a:solidFill>
              </a:rPr>
              <a:t>Detection by ____</a:t>
            </a:r>
          </a:p>
        </p:txBody>
      </p:sp>
    </p:spTree>
    <p:extLst>
      <p:ext uri="{BB962C8B-B14F-4D97-AF65-F5344CB8AC3E}">
        <p14:creationId xmlns:p14="http://schemas.microsoft.com/office/powerpoint/2010/main" val="107771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40" name="Rectangle 2"/>
          <p:cNvSpPr>
            <a:spLocks noChangeArrowheads="1"/>
          </p:cNvSpPr>
          <p:nvPr/>
        </p:nvSpPr>
        <p:spPr bwMode="auto">
          <a:xfrm>
            <a:off x="1774825" y="258763"/>
            <a:ext cx="77787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GB" sz="2600" b="1" dirty="0">
              <a:solidFill>
                <a:srgbClr val="000000">
                  <a:lumMod val="75000"/>
                  <a:lumOff val="25000"/>
                </a:srgbClr>
              </a:solidFill>
              <a:latin typeface="Arial"/>
              <a:cs typeface="Arial" pitchFamily="34" charset="0"/>
            </a:endParaRPr>
          </a:p>
        </p:txBody>
      </p:sp>
      <p:sp>
        <p:nvSpPr>
          <p:cNvPr id="398341" name="Rectangle 5"/>
          <p:cNvSpPr>
            <a:spLocks noChangeArrowheads="1"/>
          </p:cNvSpPr>
          <p:nvPr/>
        </p:nvSpPr>
        <p:spPr bwMode="auto">
          <a:xfrm>
            <a:off x="2027238" y="1249942"/>
            <a:ext cx="8172450" cy="4506623"/>
          </a:xfrm>
          <a:prstGeom prst="rect">
            <a:avLst/>
          </a:prstGeom>
          <a:solidFill>
            <a:schemeClr val="bg1"/>
          </a:solidFill>
          <a:ln w="25400">
            <a:solidFill>
              <a:srgbClr val="4CAE6B"/>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81000" indent="-381000">
              <a:spcBef>
                <a:spcPct val="20000"/>
              </a:spcBef>
              <a:buClr>
                <a:srgbClr val="4CAE6B"/>
              </a:buClr>
              <a:buSzPct val="150000"/>
              <a:defRPr/>
            </a:pPr>
            <a:endParaRPr lang="en-GB" sz="2000" dirty="0">
              <a:solidFill>
                <a:srgbClr val="FF0000"/>
              </a:solidFill>
              <a:latin typeface="Arial"/>
              <a:ea typeface="Trade"/>
              <a:cs typeface="Trade"/>
            </a:endParaRPr>
          </a:p>
          <a:p>
            <a:pPr marL="381000" indent="-381000">
              <a:spcBef>
                <a:spcPct val="20000"/>
              </a:spcBef>
              <a:buClr>
                <a:srgbClr val="4CAE6B"/>
              </a:buClr>
              <a:buSzPct val="150000"/>
              <a:defRPr/>
            </a:pPr>
            <a:r>
              <a:rPr lang="en-GB" sz="2000" b="1" dirty="0">
                <a:solidFill>
                  <a:srgbClr val="FF0000"/>
                </a:solidFill>
                <a:latin typeface="Arial"/>
                <a:ea typeface="Trade"/>
                <a:cs typeface="Trade"/>
              </a:rPr>
              <a:t>RI Output (mV)</a:t>
            </a:r>
            <a:r>
              <a:rPr lang="en-GB" sz="2000" b="1" dirty="0">
                <a:solidFill>
                  <a:srgbClr val="353939"/>
                </a:solidFill>
                <a:latin typeface="Arial"/>
                <a:ea typeface="Trade"/>
                <a:cs typeface="Trade"/>
              </a:rPr>
              <a:t> </a:t>
            </a:r>
            <a:r>
              <a:rPr lang="en-GB" sz="2000" dirty="0">
                <a:solidFill>
                  <a:srgbClr val="353939"/>
                </a:solidFill>
                <a:latin typeface="Arial"/>
                <a:ea typeface="Trade"/>
                <a:cs typeface="Trade"/>
              </a:rPr>
              <a:t>= K</a:t>
            </a:r>
            <a:r>
              <a:rPr lang="en-GB" sz="2000" baseline="-25000" dirty="0">
                <a:solidFill>
                  <a:srgbClr val="353939"/>
                </a:solidFill>
                <a:latin typeface="Arial"/>
                <a:ea typeface="Trade"/>
                <a:cs typeface="Trade"/>
              </a:rPr>
              <a:t>RI</a:t>
            </a:r>
            <a:r>
              <a:rPr lang="en-GB" sz="2000" dirty="0">
                <a:solidFill>
                  <a:srgbClr val="353939"/>
                </a:solidFill>
                <a:latin typeface="Arial"/>
                <a:ea typeface="Trade"/>
                <a:cs typeface="Trade"/>
              </a:rPr>
              <a:t> • </a:t>
            </a:r>
            <a:r>
              <a:rPr lang="en-GB" sz="2000" u="sng" dirty="0" err="1">
                <a:solidFill>
                  <a:srgbClr val="353939"/>
                </a:solidFill>
                <a:latin typeface="Arial"/>
                <a:ea typeface="Trade"/>
                <a:cs typeface="Trade"/>
              </a:rPr>
              <a:t>dn</a:t>
            </a:r>
            <a:r>
              <a:rPr lang="en-GB" sz="2000" u="sng" dirty="0">
                <a:solidFill>
                  <a:srgbClr val="353939"/>
                </a:solidFill>
                <a:latin typeface="Arial"/>
                <a:ea typeface="Trade"/>
                <a:cs typeface="Trade"/>
              </a:rPr>
              <a:t>/dc</a:t>
            </a:r>
            <a:r>
              <a:rPr lang="en-GB" sz="2000" dirty="0">
                <a:solidFill>
                  <a:srgbClr val="353939"/>
                </a:solidFill>
                <a:latin typeface="Arial"/>
                <a:ea typeface="Trade"/>
                <a:cs typeface="Trade"/>
              </a:rPr>
              <a:t> • Concentration • Inj. Vol.</a:t>
            </a:r>
          </a:p>
          <a:p>
            <a:pPr marL="381000" indent="-381000">
              <a:spcBef>
                <a:spcPct val="20000"/>
              </a:spcBef>
              <a:buClr>
                <a:srgbClr val="4CAE6B"/>
              </a:buClr>
              <a:buSzPct val="150000"/>
              <a:buFont typeface="Arial" pitchFamily="34" charset="0"/>
              <a:buChar char="›"/>
              <a:defRPr/>
            </a:pPr>
            <a:endParaRPr lang="en-GB" sz="2000" dirty="0">
              <a:solidFill>
                <a:srgbClr val="353939"/>
              </a:solidFill>
              <a:latin typeface="Arial"/>
              <a:ea typeface="Trade"/>
              <a:cs typeface="Trade"/>
            </a:endParaRPr>
          </a:p>
          <a:p>
            <a:pPr marL="381000" indent="-381000">
              <a:spcBef>
                <a:spcPct val="20000"/>
              </a:spcBef>
              <a:buClr>
                <a:srgbClr val="4CAE6B"/>
              </a:buClr>
              <a:buSzPct val="150000"/>
              <a:buFont typeface="Arial" pitchFamily="34" charset="0"/>
              <a:buChar char="›"/>
              <a:defRPr/>
            </a:pPr>
            <a:endParaRPr lang="en-GB" sz="2000" dirty="0">
              <a:solidFill>
                <a:srgbClr val="353939"/>
              </a:solidFill>
              <a:latin typeface="Arial"/>
              <a:ea typeface="Trade"/>
              <a:cs typeface="Trade"/>
            </a:endParaRPr>
          </a:p>
          <a:p>
            <a:pPr marL="381000" indent="-381000">
              <a:spcBef>
                <a:spcPct val="20000"/>
              </a:spcBef>
              <a:buClr>
                <a:srgbClr val="4CAE6B"/>
              </a:buClr>
              <a:buSzPct val="150000"/>
              <a:defRPr/>
            </a:pPr>
            <a:r>
              <a:rPr lang="en-GB" sz="2000" b="1" dirty="0">
                <a:solidFill>
                  <a:srgbClr val="990099"/>
                </a:solidFill>
                <a:latin typeface="Arial"/>
                <a:ea typeface="Trade"/>
                <a:cs typeface="Trade"/>
              </a:rPr>
              <a:t>UV Output (mV)</a:t>
            </a:r>
            <a:r>
              <a:rPr lang="en-GB" sz="2000" b="1" dirty="0">
                <a:solidFill>
                  <a:srgbClr val="353939"/>
                </a:solidFill>
                <a:latin typeface="Arial"/>
                <a:ea typeface="Trade"/>
                <a:cs typeface="Trade"/>
              </a:rPr>
              <a:t> </a:t>
            </a:r>
            <a:r>
              <a:rPr lang="en-GB" sz="2000" dirty="0">
                <a:solidFill>
                  <a:srgbClr val="353939"/>
                </a:solidFill>
                <a:latin typeface="Arial"/>
                <a:ea typeface="Trade"/>
                <a:cs typeface="Trade"/>
              </a:rPr>
              <a:t>= K</a:t>
            </a:r>
            <a:r>
              <a:rPr lang="en-GB" sz="2000" baseline="-25000" dirty="0">
                <a:solidFill>
                  <a:srgbClr val="353939"/>
                </a:solidFill>
                <a:latin typeface="Arial"/>
                <a:ea typeface="Trade"/>
                <a:cs typeface="Trade"/>
              </a:rPr>
              <a:t>UV</a:t>
            </a:r>
            <a:r>
              <a:rPr lang="en-GB" sz="2000" dirty="0">
                <a:solidFill>
                  <a:srgbClr val="353939"/>
                </a:solidFill>
                <a:latin typeface="Arial"/>
                <a:ea typeface="Trade"/>
                <a:cs typeface="Trade"/>
              </a:rPr>
              <a:t> • </a:t>
            </a:r>
            <a:r>
              <a:rPr lang="en-GB" sz="2000" u="sng" dirty="0" err="1">
                <a:solidFill>
                  <a:srgbClr val="353939"/>
                </a:solidFill>
                <a:latin typeface="Arial"/>
                <a:ea typeface="Trade"/>
                <a:cs typeface="Trade"/>
              </a:rPr>
              <a:t>dA</a:t>
            </a:r>
            <a:r>
              <a:rPr lang="en-GB" sz="2000" u="sng" dirty="0">
                <a:solidFill>
                  <a:srgbClr val="353939"/>
                </a:solidFill>
                <a:latin typeface="Arial"/>
                <a:ea typeface="Trade"/>
                <a:cs typeface="Trade"/>
              </a:rPr>
              <a:t>/dc</a:t>
            </a:r>
            <a:r>
              <a:rPr lang="en-GB" sz="2000" dirty="0">
                <a:solidFill>
                  <a:srgbClr val="353939"/>
                </a:solidFill>
                <a:latin typeface="Arial"/>
                <a:ea typeface="Trade"/>
                <a:cs typeface="Trade"/>
              </a:rPr>
              <a:t> • Concentration • Inj. Vol.</a:t>
            </a:r>
          </a:p>
          <a:p>
            <a:pPr marL="381000" indent="-381000">
              <a:spcBef>
                <a:spcPct val="20000"/>
              </a:spcBef>
              <a:buClr>
                <a:srgbClr val="4CAE6B"/>
              </a:buClr>
              <a:buSzPct val="150000"/>
              <a:buFont typeface="Arial" pitchFamily="34" charset="0"/>
              <a:buChar char="›"/>
              <a:defRPr/>
            </a:pPr>
            <a:endParaRPr lang="en-GB" sz="2000" u="sng" dirty="0">
              <a:solidFill>
                <a:srgbClr val="353939"/>
              </a:solidFill>
              <a:latin typeface="Arial"/>
              <a:ea typeface="Trade"/>
              <a:cs typeface="Trade"/>
            </a:endParaRPr>
          </a:p>
          <a:p>
            <a:pPr marL="381000" indent="-381000">
              <a:spcBef>
                <a:spcPct val="20000"/>
              </a:spcBef>
              <a:buClr>
                <a:srgbClr val="4CAE6B"/>
              </a:buClr>
              <a:buSzPct val="150000"/>
              <a:buFont typeface="Arial" pitchFamily="34" charset="0"/>
              <a:buChar char="›"/>
              <a:defRPr/>
            </a:pPr>
            <a:endParaRPr lang="en-GB" sz="2000" dirty="0">
              <a:solidFill>
                <a:srgbClr val="353939"/>
              </a:solidFill>
              <a:latin typeface="Arial"/>
              <a:ea typeface="Trade"/>
              <a:cs typeface="Trade"/>
            </a:endParaRPr>
          </a:p>
          <a:p>
            <a:pPr marL="381000" indent="-381000">
              <a:spcBef>
                <a:spcPct val="20000"/>
              </a:spcBef>
              <a:buClr>
                <a:srgbClr val="4CAE6B"/>
              </a:buClr>
              <a:buSzPct val="150000"/>
              <a:defRPr/>
            </a:pPr>
            <a:r>
              <a:rPr lang="en-GB" sz="2000" b="1" dirty="0" err="1">
                <a:solidFill>
                  <a:srgbClr val="3333CC"/>
                </a:solidFill>
                <a:latin typeface="Arial"/>
                <a:ea typeface="Trade"/>
                <a:cs typeface="Trade"/>
              </a:rPr>
              <a:t>Visc</a:t>
            </a:r>
            <a:r>
              <a:rPr lang="en-GB" sz="2000" b="1" dirty="0">
                <a:solidFill>
                  <a:srgbClr val="3333CC"/>
                </a:solidFill>
                <a:latin typeface="Arial"/>
                <a:ea typeface="Trade"/>
                <a:cs typeface="Trade"/>
              </a:rPr>
              <a:t>. Output (mV)</a:t>
            </a:r>
            <a:r>
              <a:rPr lang="en-GB" sz="2000" b="1" dirty="0">
                <a:solidFill>
                  <a:srgbClr val="353939"/>
                </a:solidFill>
                <a:latin typeface="Arial"/>
                <a:ea typeface="Trade"/>
                <a:cs typeface="Trade"/>
              </a:rPr>
              <a:t> </a:t>
            </a:r>
            <a:r>
              <a:rPr lang="en-GB" sz="2000" dirty="0">
                <a:solidFill>
                  <a:srgbClr val="353939"/>
                </a:solidFill>
                <a:latin typeface="Arial"/>
                <a:ea typeface="Trade"/>
                <a:cs typeface="Trade"/>
              </a:rPr>
              <a:t>= </a:t>
            </a:r>
            <a:r>
              <a:rPr lang="en-GB" sz="2000" dirty="0" err="1">
                <a:solidFill>
                  <a:srgbClr val="353939"/>
                </a:solidFill>
                <a:latin typeface="Arial"/>
                <a:ea typeface="Trade"/>
                <a:cs typeface="Trade"/>
              </a:rPr>
              <a:t>K</a:t>
            </a:r>
            <a:r>
              <a:rPr lang="en-GB" sz="2000" baseline="-25000" dirty="0" err="1">
                <a:solidFill>
                  <a:srgbClr val="353939"/>
                </a:solidFill>
                <a:latin typeface="Arial"/>
                <a:ea typeface="Trade"/>
                <a:cs typeface="Trade"/>
              </a:rPr>
              <a:t>Visc</a:t>
            </a:r>
            <a:r>
              <a:rPr lang="en-GB" sz="2000" dirty="0">
                <a:solidFill>
                  <a:srgbClr val="353939"/>
                </a:solidFill>
                <a:latin typeface="Arial"/>
                <a:ea typeface="Trade"/>
                <a:cs typeface="Trade"/>
              </a:rPr>
              <a:t> • </a:t>
            </a:r>
            <a:r>
              <a:rPr lang="en-GB" sz="2000" u="sng" dirty="0">
                <a:solidFill>
                  <a:srgbClr val="353939"/>
                </a:solidFill>
                <a:latin typeface="Arial"/>
                <a:ea typeface="Trade"/>
                <a:cs typeface="Trade"/>
                <a:sym typeface="Symbol" pitchFamily="18" charset="2"/>
              </a:rPr>
              <a:t>IV</a:t>
            </a:r>
            <a:r>
              <a:rPr lang="en-GB" sz="2000" dirty="0">
                <a:solidFill>
                  <a:srgbClr val="353939"/>
                </a:solidFill>
                <a:latin typeface="Arial"/>
                <a:ea typeface="Trade"/>
                <a:cs typeface="Trade"/>
                <a:sym typeface="Symbol" pitchFamily="18" charset="2"/>
              </a:rPr>
              <a:t> </a:t>
            </a:r>
            <a:r>
              <a:rPr lang="en-GB" sz="2000" dirty="0">
                <a:solidFill>
                  <a:srgbClr val="353939"/>
                </a:solidFill>
                <a:latin typeface="Arial"/>
                <a:ea typeface="Trade"/>
                <a:cs typeface="Trade"/>
              </a:rPr>
              <a:t>•</a:t>
            </a:r>
            <a:r>
              <a:rPr lang="en-GB" sz="2000" dirty="0">
                <a:solidFill>
                  <a:srgbClr val="353939"/>
                </a:solidFill>
                <a:latin typeface="Arial"/>
                <a:ea typeface="Trade"/>
                <a:cs typeface="Trade"/>
                <a:sym typeface="Symbol" pitchFamily="18" charset="2"/>
              </a:rPr>
              <a:t> Concentration • Inj. Vol.</a:t>
            </a:r>
          </a:p>
          <a:p>
            <a:pPr marL="381000" indent="-381000">
              <a:spcBef>
                <a:spcPct val="20000"/>
              </a:spcBef>
              <a:buClr>
                <a:srgbClr val="4CAE6B"/>
              </a:buClr>
              <a:buSzPct val="150000"/>
              <a:buFont typeface="Arial" pitchFamily="34" charset="0"/>
              <a:buChar char="›"/>
              <a:defRPr/>
            </a:pPr>
            <a:endParaRPr lang="en-GB" sz="2000" dirty="0">
              <a:solidFill>
                <a:srgbClr val="353939"/>
              </a:solidFill>
              <a:latin typeface="Arial"/>
              <a:ea typeface="Trade"/>
              <a:cs typeface="Trade"/>
              <a:sym typeface="Symbol" pitchFamily="18" charset="2"/>
            </a:endParaRPr>
          </a:p>
          <a:p>
            <a:pPr marL="381000" indent="-381000">
              <a:spcBef>
                <a:spcPct val="20000"/>
              </a:spcBef>
              <a:buClr>
                <a:srgbClr val="4CAE6B"/>
              </a:buClr>
              <a:buSzPct val="150000"/>
              <a:buFont typeface="Arial" pitchFamily="34" charset="0"/>
              <a:buChar char="›"/>
              <a:defRPr/>
            </a:pPr>
            <a:endParaRPr lang="en-GB" sz="2000" dirty="0">
              <a:solidFill>
                <a:srgbClr val="353939"/>
              </a:solidFill>
              <a:latin typeface="Arial"/>
              <a:ea typeface="Trade"/>
              <a:cs typeface="Trade"/>
              <a:sym typeface="Symbol" pitchFamily="18" charset="2"/>
            </a:endParaRPr>
          </a:p>
          <a:p>
            <a:pPr marL="381000" indent="-381000">
              <a:spcBef>
                <a:spcPct val="20000"/>
              </a:spcBef>
              <a:buClr>
                <a:srgbClr val="4CAE6B"/>
              </a:buClr>
              <a:buSzPct val="150000"/>
              <a:defRPr/>
            </a:pPr>
            <a:r>
              <a:rPr lang="en-GB" sz="2000" b="1" dirty="0">
                <a:solidFill>
                  <a:srgbClr val="009900"/>
                </a:solidFill>
                <a:latin typeface="Arial"/>
                <a:ea typeface="Trade"/>
                <a:cs typeface="Trade"/>
                <a:sym typeface="Symbol" pitchFamily="18" charset="2"/>
              </a:rPr>
              <a:t>LS Output (mV) </a:t>
            </a:r>
            <a:r>
              <a:rPr lang="en-GB" sz="2000" dirty="0">
                <a:solidFill>
                  <a:srgbClr val="353939"/>
                </a:solidFill>
                <a:latin typeface="Arial"/>
                <a:ea typeface="Trade"/>
                <a:cs typeface="Trade"/>
                <a:sym typeface="Symbol" pitchFamily="18" charset="2"/>
              </a:rPr>
              <a:t>= K</a:t>
            </a:r>
            <a:r>
              <a:rPr lang="en-GB" sz="2000" baseline="-25000" dirty="0">
                <a:solidFill>
                  <a:srgbClr val="353939"/>
                </a:solidFill>
                <a:latin typeface="Arial"/>
                <a:ea typeface="Trade"/>
                <a:cs typeface="Trade"/>
                <a:sym typeface="Symbol" pitchFamily="18" charset="2"/>
              </a:rPr>
              <a:t>LS</a:t>
            </a:r>
            <a:r>
              <a:rPr lang="en-GB" sz="2000" dirty="0">
                <a:solidFill>
                  <a:srgbClr val="353939"/>
                </a:solidFill>
                <a:latin typeface="Arial"/>
                <a:ea typeface="Trade"/>
                <a:cs typeface="Trade"/>
                <a:sym typeface="Symbol" pitchFamily="18" charset="2"/>
              </a:rPr>
              <a:t> </a:t>
            </a:r>
            <a:r>
              <a:rPr lang="en-GB" sz="2000" dirty="0">
                <a:solidFill>
                  <a:srgbClr val="353939"/>
                </a:solidFill>
                <a:latin typeface="Arial"/>
                <a:ea typeface="Trade"/>
                <a:cs typeface="Trade"/>
              </a:rPr>
              <a:t>•</a:t>
            </a:r>
            <a:r>
              <a:rPr lang="en-GB" sz="2000" dirty="0">
                <a:solidFill>
                  <a:srgbClr val="353939"/>
                </a:solidFill>
                <a:latin typeface="Arial"/>
                <a:ea typeface="Trade"/>
                <a:cs typeface="Trade"/>
                <a:sym typeface="Symbol" pitchFamily="18" charset="2"/>
              </a:rPr>
              <a:t> </a:t>
            </a:r>
            <a:r>
              <a:rPr lang="en-GB" sz="2000" u="sng" dirty="0">
                <a:solidFill>
                  <a:srgbClr val="353939"/>
                </a:solidFill>
                <a:latin typeface="Arial"/>
                <a:ea typeface="Trade"/>
                <a:cs typeface="Trade"/>
                <a:sym typeface="Symbol" pitchFamily="18" charset="2"/>
              </a:rPr>
              <a:t>Mw</a:t>
            </a:r>
            <a:r>
              <a:rPr lang="en-GB" sz="2000" dirty="0">
                <a:solidFill>
                  <a:srgbClr val="353939"/>
                </a:solidFill>
                <a:latin typeface="Arial"/>
                <a:ea typeface="Trade"/>
                <a:cs typeface="Trade"/>
                <a:sym typeface="Symbol" pitchFamily="18" charset="2"/>
              </a:rPr>
              <a:t> </a:t>
            </a:r>
            <a:r>
              <a:rPr lang="en-GB" sz="2000" dirty="0">
                <a:solidFill>
                  <a:srgbClr val="353939"/>
                </a:solidFill>
                <a:latin typeface="Arial"/>
                <a:ea typeface="Trade"/>
                <a:cs typeface="Trade"/>
              </a:rPr>
              <a:t>•</a:t>
            </a:r>
            <a:r>
              <a:rPr lang="en-GB" sz="2000" dirty="0">
                <a:solidFill>
                  <a:srgbClr val="353939"/>
                </a:solidFill>
                <a:latin typeface="Arial"/>
                <a:ea typeface="Trade"/>
                <a:cs typeface="Trade"/>
                <a:sym typeface="Symbol" pitchFamily="18" charset="2"/>
              </a:rPr>
              <a:t> (</a:t>
            </a:r>
            <a:r>
              <a:rPr lang="en-GB" sz="2000" dirty="0" err="1">
                <a:solidFill>
                  <a:srgbClr val="353939"/>
                </a:solidFill>
                <a:latin typeface="Arial"/>
                <a:ea typeface="Trade"/>
                <a:cs typeface="Trade"/>
                <a:sym typeface="Symbol" pitchFamily="18" charset="2"/>
              </a:rPr>
              <a:t>dn</a:t>
            </a:r>
            <a:r>
              <a:rPr lang="en-GB" sz="2000" dirty="0">
                <a:solidFill>
                  <a:srgbClr val="353939"/>
                </a:solidFill>
                <a:latin typeface="Arial"/>
                <a:ea typeface="Trade"/>
                <a:cs typeface="Trade"/>
                <a:sym typeface="Symbol" pitchFamily="18" charset="2"/>
              </a:rPr>
              <a:t>/dc)</a:t>
            </a:r>
            <a:r>
              <a:rPr lang="en-GB" sz="2000" baseline="30000" dirty="0">
                <a:solidFill>
                  <a:srgbClr val="353939"/>
                </a:solidFill>
                <a:latin typeface="Arial"/>
                <a:ea typeface="Trade"/>
                <a:cs typeface="Trade"/>
                <a:sym typeface="Symbol" pitchFamily="18" charset="2"/>
              </a:rPr>
              <a:t>2</a:t>
            </a:r>
            <a:r>
              <a:rPr lang="en-GB" sz="2000" dirty="0">
                <a:solidFill>
                  <a:srgbClr val="353939"/>
                </a:solidFill>
                <a:latin typeface="Arial"/>
                <a:ea typeface="Trade"/>
                <a:cs typeface="Trade"/>
                <a:sym typeface="Symbol" pitchFamily="18" charset="2"/>
              </a:rPr>
              <a:t> </a:t>
            </a:r>
            <a:r>
              <a:rPr lang="en-GB" sz="2000" dirty="0">
                <a:solidFill>
                  <a:srgbClr val="353939"/>
                </a:solidFill>
                <a:latin typeface="Arial"/>
                <a:ea typeface="Trade"/>
                <a:cs typeface="Trade"/>
              </a:rPr>
              <a:t>•</a:t>
            </a:r>
            <a:r>
              <a:rPr lang="en-GB" sz="2000" dirty="0">
                <a:solidFill>
                  <a:srgbClr val="353939"/>
                </a:solidFill>
                <a:latin typeface="Arial"/>
                <a:ea typeface="Trade"/>
                <a:cs typeface="Trade"/>
                <a:sym typeface="Symbol" pitchFamily="18" charset="2"/>
              </a:rPr>
              <a:t> Concentration • Inj. Vol.</a:t>
            </a:r>
          </a:p>
          <a:p>
            <a:pPr marL="381000" indent="-381000">
              <a:spcBef>
                <a:spcPct val="20000"/>
              </a:spcBef>
              <a:buClr>
                <a:srgbClr val="4CAE6B"/>
              </a:buClr>
              <a:buSzPct val="150000"/>
              <a:defRPr/>
            </a:pPr>
            <a:endParaRPr lang="en-GB" sz="2000" dirty="0">
              <a:solidFill>
                <a:srgbClr val="353939"/>
              </a:solidFill>
              <a:latin typeface="Arial"/>
              <a:ea typeface="Trade"/>
              <a:cs typeface="Trade"/>
              <a:sym typeface="Symbol" pitchFamily="18" charset="2"/>
            </a:endParaRPr>
          </a:p>
        </p:txBody>
      </p:sp>
      <p:sp>
        <p:nvSpPr>
          <p:cNvPr id="2" name="Title 1"/>
          <p:cNvSpPr>
            <a:spLocks noGrp="1"/>
          </p:cNvSpPr>
          <p:nvPr>
            <p:ph type="title"/>
          </p:nvPr>
        </p:nvSpPr>
        <p:spPr/>
        <p:txBody>
          <a:bodyPr/>
          <a:lstStyle/>
          <a:p>
            <a:r>
              <a:rPr lang="en-GB" dirty="0"/>
              <a:t>Why use multiple detectors with GPC/SEC?</a:t>
            </a:r>
            <a:br>
              <a:rPr lang="en-GB" dirty="0"/>
            </a:br>
            <a:endParaRPr lang="en-GB" dirty="0"/>
          </a:p>
        </p:txBody>
      </p:sp>
    </p:spTree>
    <p:extLst>
      <p:ext uri="{BB962C8B-B14F-4D97-AF65-F5344CB8AC3E}">
        <p14:creationId xmlns:p14="http://schemas.microsoft.com/office/powerpoint/2010/main" val="2716321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81000"/>
            <a:ext cx="7772400" cy="744538"/>
          </a:xfrm>
        </p:spPr>
        <p:txBody>
          <a:bodyPr/>
          <a:lstStyle/>
          <a:p>
            <a:r>
              <a:rPr lang="en-US" sz="2400" dirty="0"/>
              <a:t>What information do I get from advanced GPC/SEC?</a:t>
            </a:r>
            <a:endParaRPr lang="en-GB" sz="2400" dirty="0"/>
          </a:p>
        </p:txBody>
      </p:sp>
      <p:sp>
        <p:nvSpPr>
          <p:cNvPr id="17411" name="Rectangle 3"/>
          <p:cNvSpPr>
            <a:spLocks noGrp="1" noChangeArrowheads="1"/>
          </p:cNvSpPr>
          <p:nvPr>
            <p:ph idx="1"/>
          </p:nvPr>
        </p:nvSpPr>
        <p:spPr>
          <a:xfrm>
            <a:off x="685800" y="1219200"/>
            <a:ext cx="10210800" cy="5105400"/>
          </a:xfrm>
        </p:spPr>
        <p:txBody>
          <a:bodyPr/>
          <a:lstStyle/>
          <a:p>
            <a:pPr eaLnBrk="1" hangingPunct="1">
              <a:lnSpc>
                <a:spcPct val="90000"/>
              </a:lnSpc>
            </a:pPr>
            <a:r>
              <a:rPr lang="en-US" dirty="0"/>
              <a:t>Molecular weight moments</a:t>
            </a:r>
          </a:p>
          <a:p>
            <a:pPr lvl="1">
              <a:lnSpc>
                <a:spcPct val="90000"/>
              </a:lnSpc>
            </a:pPr>
            <a:r>
              <a:rPr lang="en-US" dirty="0"/>
              <a:t>Number average molecular weight (</a:t>
            </a:r>
            <a:r>
              <a:rPr lang="en-US" dirty="0" err="1"/>
              <a:t>Mn</a:t>
            </a:r>
            <a:r>
              <a:rPr lang="en-US" dirty="0"/>
              <a:t>)</a:t>
            </a:r>
          </a:p>
          <a:p>
            <a:pPr lvl="1">
              <a:lnSpc>
                <a:spcPct val="90000"/>
              </a:lnSpc>
            </a:pPr>
            <a:r>
              <a:rPr lang="en-US" dirty="0"/>
              <a:t>Weight average molecular weight (Mw)</a:t>
            </a:r>
          </a:p>
          <a:p>
            <a:pPr lvl="1">
              <a:lnSpc>
                <a:spcPct val="90000"/>
              </a:lnSpc>
            </a:pPr>
            <a:r>
              <a:rPr lang="en-US" dirty="0"/>
              <a:t>Z-average molecular weight (</a:t>
            </a:r>
            <a:r>
              <a:rPr lang="en-US" dirty="0" err="1"/>
              <a:t>Mz</a:t>
            </a:r>
            <a:r>
              <a:rPr lang="en-US" dirty="0"/>
              <a:t>)</a:t>
            </a:r>
          </a:p>
          <a:p>
            <a:pPr eaLnBrk="1" hangingPunct="1">
              <a:lnSpc>
                <a:spcPct val="90000"/>
              </a:lnSpc>
            </a:pPr>
            <a:r>
              <a:rPr lang="en-US" dirty="0" err="1"/>
              <a:t>Polydispersity</a:t>
            </a:r>
            <a:r>
              <a:rPr lang="en-US" dirty="0"/>
              <a:t>—Mw/</a:t>
            </a:r>
            <a:r>
              <a:rPr lang="en-US" dirty="0" err="1"/>
              <a:t>Mn</a:t>
            </a:r>
            <a:r>
              <a:rPr lang="en-US" dirty="0"/>
              <a:t> (PDI)</a:t>
            </a:r>
          </a:p>
          <a:p>
            <a:pPr eaLnBrk="1" hangingPunct="1">
              <a:lnSpc>
                <a:spcPct val="90000"/>
              </a:lnSpc>
            </a:pPr>
            <a:r>
              <a:rPr lang="en-US" dirty="0"/>
              <a:t>Hydrodynamic Radius (viscometer or DLS)</a:t>
            </a:r>
          </a:p>
          <a:p>
            <a:pPr eaLnBrk="1" hangingPunct="1">
              <a:lnSpc>
                <a:spcPct val="90000"/>
              </a:lnSpc>
            </a:pPr>
            <a:r>
              <a:rPr lang="en-US" dirty="0"/>
              <a:t>Intrinsic Viscosity (viscometer)</a:t>
            </a:r>
          </a:p>
          <a:p>
            <a:pPr eaLnBrk="1" hangingPunct="1">
              <a:lnSpc>
                <a:spcPct val="90000"/>
              </a:lnSpc>
            </a:pPr>
            <a:r>
              <a:rPr lang="en-US" dirty="0"/>
              <a:t>Mark </a:t>
            </a:r>
            <a:r>
              <a:rPr lang="en-US" dirty="0" err="1"/>
              <a:t>Houwink</a:t>
            </a:r>
            <a:r>
              <a:rPr lang="en-US" dirty="0"/>
              <a:t> parameters (viscometer)</a:t>
            </a:r>
          </a:p>
          <a:p>
            <a:pPr eaLnBrk="1" hangingPunct="1">
              <a:lnSpc>
                <a:spcPct val="90000"/>
              </a:lnSpc>
            </a:pPr>
            <a:r>
              <a:rPr lang="en-US" dirty="0"/>
              <a:t>Composition information (RI and UV)</a:t>
            </a:r>
          </a:p>
          <a:p>
            <a:pPr>
              <a:lnSpc>
                <a:spcPct val="90000"/>
              </a:lnSpc>
            </a:pPr>
            <a:r>
              <a:rPr lang="en-US" dirty="0"/>
              <a:t>Radius of Gyration (</a:t>
            </a:r>
            <a:r>
              <a:rPr lang="en-US" dirty="0" err="1"/>
              <a:t>multiangle</a:t>
            </a:r>
            <a:r>
              <a:rPr lang="en-US" dirty="0"/>
              <a:t> light scattering)</a:t>
            </a:r>
          </a:p>
          <a:p>
            <a:pPr eaLnBrk="1" hangingPunct="1">
              <a:lnSpc>
                <a:spcPct val="90000"/>
              </a:lnSpc>
            </a:pPr>
            <a:endParaRPr lang="en-US" dirty="0"/>
          </a:p>
          <a:p>
            <a:pPr eaLnBrk="1" hangingPunct="1">
              <a:lnSpc>
                <a:spcPct val="90000"/>
              </a:lnSpc>
            </a:pPr>
            <a:endParaRPr lang="en-US" dirty="0"/>
          </a:p>
          <a:p>
            <a:pPr eaLnBrk="1" hangingPunct="1">
              <a:lnSpc>
                <a:spcPct val="90000"/>
              </a:lnSpc>
            </a:pPr>
            <a:endParaRPr lang="en-US" dirty="0"/>
          </a:p>
        </p:txBody>
      </p:sp>
    </p:spTree>
    <p:extLst>
      <p:ext uri="{BB962C8B-B14F-4D97-AF65-F5344CB8AC3E}">
        <p14:creationId xmlns:p14="http://schemas.microsoft.com/office/powerpoint/2010/main" val="3072358920"/>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650" y="508000"/>
            <a:ext cx="8388350" cy="617538"/>
          </a:xfrm>
        </p:spPr>
        <p:txBody>
          <a:bodyPr/>
          <a:lstStyle/>
          <a:p>
            <a:r>
              <a:rPr lang="en-US" dirty="0"/>
              <a:t>Detectors Respond Differently: </a:t>
            </a:r>
            <a:r>
              <a:rPr lang="en-US" dirty="0">
                <a:solidFill>
                  <a:srgbClr val="FF0000"/>
                </a:solidFill>
              </a:rPr>
              <a:t>PS</a:t>
            </a:r>
            <a:r>
              <a:rPr lang="en-US" dirty="0"/>
              <a:t> &amp; </a:t>
            </a:r>
            <a:r>
              <a:rPr lang="en-US" dirty="0">
                <a:solidFill>
                  <a:srgbClr val="7030A0"/>
                </a:solidFill>
              </a:rPr>
              <a:t>Brominated PS</a:t>
            </a: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90085"/>
            <a:ext cx="3657600" cy="1432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4614993"/>
            <a:ext cx="3657600" cy="143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8800" y="2902538"/>
            <a:ext cx="3657600" cy="1432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3600" y="4614992"/>
            <a:ext cx="3657600" cy="143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072898" y="1677922"/>
            <a:ext cx="1066800" cy="457200"/>
          </a:xfrm>
          <a:prstGeom prst="rect">
            <a:avLst/>
          </a:prstGeom>
          <a:noFill/>
        </p:spPr>
        <p:txBody>
          <a:bodyPr wrap="square" rtlCol="0">
            <a:spAutoFit/>
          </a:bodyPr>
          <a:lstStyle/>
          <a:p>
            <a:pPr eaLnBrk="1" hangingPunct="1">
              <a:spcBef>
                <a:spcPct val="0"/>
              </a:spcBef>
            </a:pPr>
            <a:r>
              <a:rPr lang="en-US" b="1" dirty="0">
                <a:solidFill>
                  <a:srgbClr val="FF0000"/>
                </a:solidFill>
                <a:latin typeface="Arial"/>
              </a:rPr>
              <a:t>RI</a:t>
            </a:r>
          </a:p>
        </p:txBody>
      </p:sp>
      <p:sp>
        <p:nvSpPr>
          <p:cNvPr id="9" name="TextBox 8"/>
          <p:cNvSpPr txBox="1"/>
          <p:nvPr/>
        </p:nvSpPr>
        <p:spPr>
          <a:xfrm>
            <a:off x="2072898" y="3390375"/>
            <a:ext cx="1066800" cy="457200"/>
          </a:xfrm>
          <a:prstGeom prst="rect">
            <a:avLst/>
          </a:prstGeom>
          <a:noFill/>
        </p:spPr>
        <p:txBody>
          <a:bodyPr wrap="square" rtlCol="0">
            <a:spAutoFit/>
          </a:bodyPr>
          <a:lstStyle/>
          <a:p>
            <a:pPr eaLnBrk="1" hangingPunct="1">
              <a:spcBef>
                <a:spcPct val="0"/>
              </a:spcBef>
            </a:pPr>
            <a:r>
              <a:rPr lang="en-US" b="1" dirty="0">
                <a:solidFill>
                  <a:srgbClr val="0070C0"/>
                </a:solidFill>
                <a:latin typeface="Arial"/>
              </a:rPr>
              <a:t>VISC</a:t>
            </a:r>
          </a:p>
        </p:txBody>
      </p:sp>
      <p:sp>
        <p:nvSpPr>
          <p:cNvPr id="10" name="TextBox 9"/>
          <p:cNvSpPr txBox="1"/>
          <p:nvPr/>
        </p:nvSpPr>
        <p:spPr>
          <a:xfrm>
            <a:off x="2072898" y="5102829"/>
            <a:ext cx="1066800" cy="457200"/>
          </a:xfrm>
          <a:prstGeom prst="rect">
            <a:avLst/>
          </a:prstGeom>
          <a:noFill/>
        </p:spPr>
        <p:txBody>
          <a:bodyPr wrap="square" rtlCol="0">
            <a:spAutoFit/>
          </a:bodyPr>
          <a:lstStyle/>
          <a:p>
            <a:pPr eaLnBrk="1" hangingPunct="1">
              <a:spcBef>
                <a:spcPct val="0"/>
              </a:spcBef>
            </a:pPr>
            <a:r>
              <a:rPr lang="en-US" b="1" dirty="0">
                <a:solidFill>
                  <a:srgbClr val="4CAE6B"/>
                </a:solidFill>
                <a:latin typeface="Arial"/>
              </a:rPr>
              <a:t>LS</a:t>
            </a:r>
          </a:p>
        </p:txBody>
      </p:sp>
      <p:sp>
        <p:nvSpPr>
          <p:cNvPr id="6" name="TextBox 5"/>
          <p:cNvSpPr txBox="1"/>
          <p:nvPr/>
        </p:nvSpPr>
        <p:spPr>
          <a:xfrm>
            <a:off x="5791200" y="1219201"/>
            <a:ext cx="4419600" cy="2062103"/>
          </a:xfrm>
          <a:prstGeom prst="rect">
            <a:avLst/>
          </a:prstGeom>
          <a:noFill/>
        </p:spPr>
        <p:txBody>
          <a:bodyPr wrap="square" rtlCol="0">
            <a:spAutoFit/>
          </a:bodyPr>
          <a:lstStyle/>
          <a:p>
            <a:pPr eaLnBrk="1" hangingPunct="1">
              <a:spcBef>
                <a:spcPct val="0"/>
              </a:spcBef>
            </a:pPr>
            <a:r>
              <a:rPr lang="en-US" sz="1600" b="1" dirty="0">
                <a:solidFill>
                  <a:srgbClr val="FF0000"/>
                </a:solidFill>
                <a:latin typeface="Arial"/>
              </a:rPr>
              <a:t>RI</a:t>
            </a:r>
            <a:r>
              <a:rPr lang="en-US" sz="1600" dirty="0">
                <a:solidFill>
                  <a:srgbClr val="353939"/>
                </a:solidFill>
                <a:latin typeface="Arial"/>
              </a:rPr>
              <a:t> signals show similar retention volume = same molecular size</a:t>
            </a:r>
          </a:p>
          <a:p>
            <a:pPr eaLnBrk="1" hangingPunct="1">
              <a:spcBef>
                <a:spcPct val="0"/>
              </a:spcBef>
            </a:pPr>
            <a:endParaRPr lang="en-US" sz="1600" dirty="0">
              <a:solidFill>
                <a:srgbClr val="353939"/>
              </a:solidFill>
              <a:latin typeface="Arial"/>
            </a:endParaRPr>
          </a:p>
          <a:p>
            <a:pPr eaLnBrk="1" hangingPunct="1">
              <a:spcBef>
                <a:spcPct val="0"/>
              </a:spcBef>
            </a:pPr>
            <a:r>
              <a:rPr lang="en-US" sz="1600" b="1" dirty="0">
                <a:solidFill>
                  <a:srgbClr val="0070C0"/>
                </a:solidFill>
                <a:latin typeface="Arial"/>
              </a:rPr>
              <a:t>VISC </a:t>
            </a:r>
            <a:r>
              <a:rPr lang="en-US" sz="1600" dirty="0">
                <a:solidFill>
                  <a:srgbClr val="353939"/>
                </a:solidFill>
                <a:latin typeface="Arial"/>
              </a:rPr>
              <a:t>shows </a:t>
            </a:r>
            <a:r>
              <a:rPr lang="en-US" sz="1600" b="1" dirty="0">
                <a:solidFill>
                  <a:srgbClr val="7030A0"/>
                </a:solidFill>
                <a:latin typeface="Arial"/>
              </a:rPr>
              <a:t>PS-Br</a:t>
            </a:r>
            <a:r>
              <a:rPr lang="en-US" sz="1600" dirty="0">
                <a:solidFill>
                  <a:srgbClr val="353939"/>
                </a:solidFill>
                <a:latin typeface="Arial"/>
              </a:rPr>
              <a:t> has weaker signal = </a:t>
            </a:r>
            <a:r>
              <a:rPr lang="en-US" sz="1600" b="1" dirty="0">
                <a:solidFill>
                  <a:srgbClr val="7030A0"/>
                </a:solidFill>
                <a:latin typeface="Arial"/>
              </a:rPr>
              <a:t>PS-Br</a:t>
            </a:r>
            <a:r>
              <a:rPr lang="en-US" sz="1600" dirty="0">
                <a:solidFill>
                  <a:srgbClr val="353939"/>
                </a:solidFill>
                <a:latin typeface="Arial"/>
              </a:rPr>
              <a:t> is more dense (i.e. has a lower viscosity)</a:t>
            </a:r>
          </a:p>
          <a:p>
            <a:pPr eaLnBrk="1" hangingPunct="1">
              <a:spcBef>
                <a:spcPct val="0"/>
              </a:spcBef>
            </a:pPr>
            <a:endParaRPr lang="en-US" sz="1600" b="1" dirty="0">
              <a:solidFill>
                <a:srgbClr val="353939"/>
              </a:solidFill>
              <a:latin typeface="Arial"/>
            </a:endParaRPr>
          </a:p>
          <a:p>
            <a:pPr eaLnBrk="1" hangingPunct="1">
              <a:spcBef>
                <a:spcPct val="0"/>
              </a:spcBef>
            </a:pPr>
            <a:r>
              <a:rPr lang="en-US" sz="1600" b="1" dirty="0">
                <a:solidFill>
                  <a:srgbClr val="4CAE6B"/>
                </a:solidFill>
                <a:latin typeface="Arial"/>
              </a:rPr>
              <a:t>LS</a:t>
            </a:r>
            <a:r>
              <a:rPr lang="en-US" sz="1600" dirty="0">
                <a:solidFill>
                  <a:srgbClr val="353939"/>
                </a:solidFill>
                <a:latin typeface="Arial"/>
              </a:rPr>
              <a:t> shows </a:t>
            </a:r>
            <a:r>
              <a:rPr lang="en-US" sz="1600" b="1" dirty="0">
                <a:solidFill>
                  <a:srgbClr val="7030A0"/>
                </a:solidFill>
                <a:latin typeface="Arial"/>
              </a:rPr>
              <a:t>PS-Br</a:t>
            </a:r>
            <a:r>
              <a:rPr lang="en-US" sz="1600" dirty="0">
                <a:solidFill>
                  <a:srgbClr val="353939"/>
                </a:solidFill>
                <a:latin typeface="Arial"/>
              </a:rPr>
              <a:t> has stronger signal = </a:t>
            </a:r>
            <a:r>
              <a:rPr lang="en-US" sz="1600" b="1" dirty="0">
                <a:solidFill>
                  <a:srgbClr val="7030A0"/>
                </a:solidFill>
                <a:latin typeface="Arial"/>
              </a:rPr>
              <a:t>PS-Br</a:t>
            </a:r>
            <a:r>
              <a:rPr lang="en-US" sz="1600" dirty="0">
                <a:solidFill>
                  <a:srgbClr val="353939"/>
                </a:solidFill>
                <a:latin typeface="Arial"/>
              </a:rPr>
              <a:t> has higher MW</a:t>
            </a:r>
          </a:p>
        </p:txBody>
      </p:sp>
      <p:sp>
        <p:nvSpPr>
          <p:cNvPr id="11" name="TextBox 10"/>
          <p:cNvSpPr txBox="1"/>
          <p:nvPr/>
        </p:nvSpPr>
        <p:spPr>
          <a:xfrm>
            <a:off x="3810001" y="1447801"/>
            <a:ext cx="1353519" cy="646331"/>
          </a:xfrm>
          <a:prstGeom prst="rect">
            <a:avLst/>
          </a:prstGeom>
          <a:noFill/>
        </p:spPr>
        <p:txBody>
          <a:bodyPr wrap="square" rtlCol="0">
            <a:spAutoFit/>
          </a:bodyPr>
          <a:lstStyle/>
          <a:p>
            <a:pPr algn="ctr" eaLnBrk="1" hangingPunct="1">
              <a:spcBef>
                <a:spcPct val="0"/>
              </a:spcBef>
            </a:pPr>
            <a:r>
              <a:rPr lang="en-US" sz="1200" b="1" dirty="0">
                <a:solidFill>
                  <a:srgbClr val="353939"/>
                </a:solidFill>
                <a:latin typeface="Arial"/>
              </a:rPr>
              <a:t>Retention Time Constant </a:t>
            </a:r>
            <a:r>
              <a:rPr lang="en-US" sz="1200" b="1" dirty="0">
                <a:solidFill>
                  <a:srgbClr val="4CAE6B"/>
                </a:solidFill>
                <a:latin typeface="Arial"/>
              </a:rPr>
              <a:t/>
            </a:r>
            <a:br>
              <a:rPr lang="en-US" sz="1200" b="1" dirty="0">
                <a:solidFill>
                  <a:srgbClr val="4CAE6B"/>
                </a:solidFill>
                <a:latin typeface="Arial"/>
              </a:rPr>
            </a:br>
            <a:r>
              <a:rPr lang="en-US" sz="1200" b="1" dirty="0">
                <a:solidFill>
                  <a:srgbClr val="4CAE6B"/>
                </a:solidFill>
                <a:latin typeface="Arial"/>
              </a:rPr>
              <a:t>(Same Size)</a:t>
            </a:r>
            <a:endParaRPr lang="en-US" sz="1200" b="1" u="sng" dirty="0">
              <a:solidFill>
                <a:srgbClr val="4CAE6B"/>
              </a:solidFill>
              <a:latin typeface="Arial"/>
            </a:endParaRPr>
          </a:p>
        </p:txBody>
      </p:sp>
      <p:sp>
        <p:nvSpPr>
          <p:cNvPr id="12" name="TextBox 11"/>
          <p:cNvSpPr txBox="1"/>
          <p:nvPr/>
        </p:nvSpPr>
        <p:spPr>
          <a:xfrm>
            <a:off x="3810001" y="3226352"/>
            <a:ext cx="1353519" cy="461665"/>
          </a:xfrm>
          <a:prstGeom prst="rect">
            <a:avLst/>
          </a:prstGeom>
          <a:noFill/>
        </p:spPr>
        <p:txBody>
          <a:bodyPr wrap="square" rtlCol="0">
            <a:spAutoFit/>
          </a:bodyPr>
          <a:lstStyle/>
          <a:p>
            <a:pPr algn="ctr" eaLnBrk="1" hangingPunct="1">
              <a:spcBef>
                <a:spcPct val="0"/>
              </a:spcBef>
            </a:pPr>
            <a:r>
              <a:rPr lang="en-US" sz="1200" b="1" dirty="0">
                <a:solidFill>
                  <a:srgbClr val="353939"/>
                </a:solidFill>
                <a:latin typeface="Arial"/>
              </a:rPr>
              <a:t>Viscosity Falls</a:t>
            </a:r>
            <a:r>
              <a:rPr lang="en-US" sz="1200" b="1" dirty="0">
                <a:solidFill>
                  <a:srgbClr val="4CAE6B"/>
                </a:solidFill>
                <a:latin typeface="Arial"/>
              </a:rPr>
              <a:t/>
            </a:r>
            <a:br>
              <a:rPr lang="en-US" sz="1200" b="1" dirty="0">
                <a:solidFill>
                  <a:srgbClr val="4CAE6B"/>
                </a:solidFill>
                <a:latin typeface="Arial"/>
              </a:rPr>
            </a:br>
            <a:r>
              <a:rPr lang="en-US" sz="1200" b="1" dirty="0">
                <a:solidFill>
                  <a:srgbClr val="4CAE6B"/>
                </a:solidFill>
                <a:latin typeface="Arial"/>
              </a:rPr>
              <a:t>(More Dense)</a:t>
            </a:r>
            <a:endParaRPr lang="en-US" sz="1200" b="1" u="sng" dirty="0">
              <a:solidFill>
                <a:srgbClr val="4CAE6B"/>
              </a:solidFill>
              <a:latin typeface="Arial"/>
            </a:endParaRPr>
          </a:p>
        </p:txBody>
      </p:sp>
      <p:sp>
        <p:nvSpPr>
          <p:cNvPr id="13" name="TextBox 12"/>
          <p:cNvSpPr txBox="1"/>
          <p:nvPr/>
        </p:nvSpPr>
        <p:spPr>
          <a:xfrm>
            <a:off x="3810001" y="4915679"/>
            <a:ext cx="1353519" cy="646331"/>
          </a:xfrm>
          <a:prstGeom prst="rect">
            <a:avLst/>
          </a:prstGeom>
          <a:noFill/>
        </p:spPr>
        <p:txBody>
          <a:bodyPr wrap="square" rtlCol="0">
            <a:spAutoFit/>
          </a:bodyPr>
          <a:lstStyle/>
          <a:p>
            <a:pPr algn="ctr" eaLnBrk="1" hangingPunct="1">
              <a:spcBef>
                <a:spcPct val="0"/>
              </a:spcBef>
            </a:pPr>
            <a:r>
              <a:rPr lang="en-US" sz="1200" b="1" dirty="0">
                <a:solidFill>
                  <a:srgbClr val="353939"/>
                </a:solidFill>
                <a:latin typeface="Arial"/>
              </a:rPr>
              <a:t>Light Scattering Rises </a:t>
            </a:r>
            <a:br>
              <a:rPr lang="en-US" sz="1200" b="1" dirty="0">
                <a:solidFill>
                  <a:srgbClr val="353939"/>
                </a:solidFill>
                <a:latin typeface="Arial"/>
              </a:rPr>
            </a:br>
            <a:r>
              <a:rPr lang="en-US" sz="1200" b="1" dirty="0">
                <a:solidFill>
                  <a:srgbClr val="4CAE6B"/>
                </a:solidFill>
                <a:latin typeface="Arial"/>
              </a:rPr>
              <a:t>(Higher MW)</a:t>
            </a:r>
            <a:endParaRPr lang="en-US" sz="1200" b="1" u="sng" dirty="0">
              <a:solidFill>
                <a:srgbClr val="4CAE6B"/>
              </a:solidFill>
              <a:latin typeface="Arial"/>
            </a:endParaRPr>
          </a:p>
        </p:txBody>
      </p:sp>
      <p:sp>
        <p:nvSpPr>
          <p:cNvPr id="14" name="TextBox 13"/>
          <p:cNvSpPr txBox="1"/>
          <p:nvPr/>
        </p:nvSpPr>
        <p:spPr>
          <a:xfrm>
            <a:off x="6165742" y="4796136"/>
            <a:ext cx="1447800" cy="461665"/>
          </a:xfrm>
          <a:prstGeom prst="rect">
            <a:avLst/>
          </a:prstGeom>
          <a:noFill/>
        </p:spPr>
        <p:txBody>
          <a:bodyPr wrap="square" rtlCol="0">
            <a:spAutoFit/>
          </a:bodyPr>
          <a:lstStyle/>
          <a:p>
            <a:pPr algn="ctr" eaLnBrk="1" hangingPunct="1">
              <a:spcBef>
                <a:spcPct val="0"/>
              </a:spcBef>
            </a:pPr>
            <a:r>
              <a:rPr lang="en-US" sz="1200" b="1" dirty="0">
                <a:solidFill>
                  <a:srgbClr val="7030A0"/>
                </a:solidFill>
                <a:latin typeface="Arial"/>
              </a:rPr>
              <a:t>PS-Br</a:t>
            </a:r>
            <a:r>
              <a:rPr lang="en-US" sz="1200" b="1" dirty="0">
                <a:solidFill>
                  <a:srgbClr val="4CAE6B"/>
                </a:solidFill>
                <a:latin typeface="Arial"/>
              </a:rPr>
              <a:t> is more dense than </a:t>
            </a:r>
            <a:r>
              <a:rPr lang="en-US" sz="1200" b="1" dirty="0">
                <a:solidFill>
                  <a:srgbClr val="FF0000"/>
                </a:solidFill>
                <a:latin typeface="Arial"/>
              </a:rPr>
              <a:t>PS</a:t>
            </a:r>
            <a:endParaRPr lang="en-US" sz="1200" b="1" u="sng" dirty="0">
              <a:solidFill>
                <a:srgbClr val="FF0000"/>
              </a:solidFill>
              <a:latin typeface="Arial"/>
            </a:endParaRPr>
          </a:p>
        </p:txBody>
      </p:sp>
      <p:sp>
        <p:nvSpPr>
          <p:cNvPr id="5" name="TextBox 4"/>
          <p:cNvSpPr txBox="1"/>
          <p:nvPr/>
        </p:nvSpPr>
        <p:spPr>
          <a:xfrm>
            <a:off x="5797658" y="3308966"/>
            <a:ext cx="4184542" cy="1077218"/>
          </a:xfrm>
          <a:prstGeom prst="rect">
            <a:avLst/>
          </a:prstGeom>
          <a:noFill/>
        </p:spPr>
        <p:txBody>
          <a:bodyPr wrap="square" rtlCol="0">
            <a:spAutoFit/>
          </a:bodyPr>
          <a:lstStyle/>
          <a:p>
            <a:pPr eaLnBrk="1" hangingPunct="1">
              <a:spcBef>
                <a:spcPct val="0"/>
              </a:spcBef>
            </a:pPr>
            <a:r>
              <a:rPr lang="en-US" sz="1600" b="1" dirty="0">
                <a:solidFill>
                  <a:srgbClr val="FF0000"/>
                </a:solidFill>
                <a:latin typeface="Arial"/>
              </a:rPr>
              <a:t>	PS</a:t>
            </a:r>
            <a:r>
              <a:rPr lang="en-US" sz="1600" dirty="0">
                <a:solidFill>
                  <a:srgbClr val="353939"/>
                </a:solidFill>
                <a:latin typeface="Arial"/>
              </a:rPr>
              <a:t>		</a:t>
            </a:r>
            <a:r>
              <a:rPr lang="en-US" sz="1600" b="1" dirty="0">
                <a:solidFill>
                  <a:srgbClr val="7030A0"/>
                </a:solidFill>
                <a:latin typeface="Arial"/>
              </a:rPr>
              <a:t>PS-Br</a:t>
            </a:r>
          </a:p>
          <a:p>
            <a:pPr eaLnBrk="1" hangingPunct="1">
              <a:spcBef>
                <a:spcPct val="0"/>
              </a:spcBef>
            </a:pPr>
            <a:r>
              <a:rPr lang="en-US" sz="1600" b="1" dirty="0">
                <a:solidFill>
                  <a:srgbClr val="4CAE6B"/>
                </a:solidFill>
                <a:latin typeface="Arial"/>
              </a:rPr>
              <a:t>Mw</a:t>
            </a:r>
            <a:r>
              <a:rPr lang="en-US" sz="1600" b="1" dirty="0">
                <a:solidFill>
                  <a:srgbClr val="7030A0"/>
                </a:solidFill>
                <a:latin typeface="Arial"/>
              </a:rPr>
              <a:t>	</a:t>
            </a:r>
            <a:r>
              <a:rPr lang="en-US" sz="1600" dirty="0">
                <a:solidFill>
                  <a:srgbClr val="353939"/>
                </a:solidFill>
                <a:latin typeface="Arial"/>
              </a:rPr>
              <a:t>246 </a:t>
            </a:r>
            <a:r>
              <a:rPr lang="en-US" sz="1600" dirty="0" err="1">
                <a:solidFill>
                  <a:srgbClr val="353939"/>
                </a:solidFill>
                <a:latin typeface="Arial"/>
              </a:rPr>
              <a:t>kDa</a:t>
            </a:r>
            <a:r>
              <a:rPr lang="en-US" sz="1600" dirty="0">
                <a:solidFill>
                  <a:srgbClr val="353939"/>
                </a:solidFill>
                <a:latin typeface="Arial"/>
              </a:rPr>
              <a:t>		429 </a:t>
            </a:r>
            <a:r>
              <a:rPr lang="en-US" sz="1600" dirty="0" err="1">
                <a:solidFill>
                  <a:srgbClr val="353939"/>
                </a:solidFill>
                <a:latin typeface="Arial"/>
              </a:rPr>
              <a:t>kDa</a:t>
            </a:r>
            <a:endParaRPr lang="en-US" sz="1600" dirty="0">
              <a:solidFill>
                <a:srgbClr val="353939"/>
              </a:solidFill>
              <a:latin typeface="Arial"/>
            </a:endParaRPr>
          </a:p>
          <a:p>
            <a:pPr eaLnBrk="1" hangingPunct="1">
              <a:spcBef>
                <a:spcPct val="0"/>
              </a:spcBef>
            </a:pPr>
            <a:r>
              <a:rPr lang="en-US" sz="1600" b="1" dirty="0">
                <a:solidFill>
                  <a:srgbClr val="4CAE6B"/>
                </a:solidFill>
                <a:latin typeface="Arial"/>
              </a:rPr>
              <a:t>IV</a:t>
            </a:r>
            <a:r>
              <a:rPr lang="en-US" sz="1600" b="1" dirty="0">
                <a:solidFill>
                  <a:srgbClr val="7030A0"/>
                </a:solidFill>
                <a:latin typeface="Arial"/>
              </a:rPr>
              <a:t>	</a:t>
            </a:r>
            <a:r>
              <a:rPr lang="en-US" sz="1600" dirty="0">
                <a:solidFill>
                  <a:srgbClr val="353939"/>
                </a:solidFill>
                <a:latin typeface="Arial"/>
              </a:rPr>
              <a:t>0.835 </a:t>
            </a:r>
            <a:r>
              <a:rPr lang="en-US" sz="1600" dirty="0" err="1">
                <a:solidFill>
                  <a:srgbClr val="353939"/>
                </a:solidFill>
                <a:latin typeface="Arial"/>
              </a:rPr>
              <a:t>dL</a:t>
            </a:r>
            <a:r>
              <a:rPr lang="en-US" sz="1600" dirty="0">
                <a:solidFill>
                  <a:srgbClr val="353939"/>
                </a:solidFill>
                <a:latin typeface="Arial"/>
              </a:rPr>
              <a:t>/g	0.389 </a:t>
            </a:r>
            <a:r>
              <a:rPr lang="en-US" sz="1600" dirty="0" err="1">
                <a:solidFill>
                  <a:srgbClr val="353939"/>
                </a:solidFill>
                <a:latin typeface="Arial"/>
              </a:rPr>
              <a:t>dL</a:t>
            </a:r>
            <a:r>
              <a:rPr lang="en-US" sz="1600" dirty="0">
                <a:solidFill>
                  <a:srgbClr val="353939"/>
                </a:solidFill>
                <a:latin typeface="Arial"/>
              </a:rPr>
              <a:t>/g</a:t>
            </a:r>
          </a:p>
          <a:p>
            <a:pPr eaLnBrk="1" hangingPunct="1">
              <a:spcBef>
                <a:spcPct val="0"/>
              </a:spcBef>
            </a:pPr>
            <a:r>
              <a:rPr lang="en-US" sz="1600" b="1" dirty="0">
                <a:solidFill>
                  <a:srgbClr val="4CAE6B"/>
                </a:solidFill>
                <a:latin typeface="Arial"/>
              </a:rPr>
              <a:t>Rh</a:t>
            </a:r>
            <a:r>
              <a:rPr lang="en-US" sz="1600" b="1" dirty="0">
                <a:solidFill>
                  <a:srgbClr val="7030A0"/>
                </a:solidFill>
                <a:latin typeface="Arial"/>
              </a:rPr>
              <a:t>	</a:t>
            </a:r>
            <a:r>
              <a:rPr lang="en-US" sz="1600" dirty="0">
                <a:solidFill>
                  <a:srgbClr val="353939"/>
                </a:solidFill>
                <a:latin typeface="Arial"/>
              </a:rPr>
              <a:t>13.95 nm		13.01 nm</a:t>
            </a:r>
            <a:endParaRPr lang="en-US" dirty="0">
              <a:solidFill>
                <a:srgbClr val="353939"/>
              </a:solidFill>
            </a:endParaRPr>
          </a:p>
        </p:txBody>
      </p:sp>
    </p:spTree>
    <p:extLst>
      <p:ext uri="{BB962C8B-B14F-4D97-AF65-F5344CB8AC3E}">
        <p14:creationId xmlns:p14="http://schemas.microsoft.com/office/powerpoint/2010/main" val="978931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534" y="508000"/>
            <a:ext cx="9589977" cy="618067"/>
          </a:xfrm>
        </p:spPr>
        <p:txBody>
          <a:bodyPr/>
          <a:lstStyle/>
          <a:p>
            <a:r>
              <a:rPr lang="en-GB" dirty="0"/>
              <a:t>Refractive index</a:t>
            </a:r>
            <a:endParaRPr lang="en-US" dirty="0"/>
          </a:p>
        </p:txBody>
      </p:sp>
      <p:sp>
        <p:nvSpPr>
          <p:cNvPr id="3" name="Content Placeholder 2"/>
          <p:cNvSpPr>
            <a:spLocks noGrp="1"/>
          </p:cNvSpPr>
          <p:nvPr>
            <p:ph idx="1"/>
          </p:nvPr>
        </p:nvSpPr>
        <p:spPr>
          <a:xfrm>
            <a:off x="527051" y="1195917"/>
            <a:ext cx="9582149" cy="4876800"/>
          </a:xfrm>
        </p:spPr>
        <p:txBody>
          <a:bodyPr/>
          <a:lstStyle/>
          <a:p>
            <a:r>
              <a:rPr lang="en-GB" sz="2400" dirty="0"/>
              <a:t>Different materials refract (bend) light different amounts</a:t>
            </a:r>
          </a:p>
          <a:p>
            <a:r>
              <a:rPr lang="en-GB" sz="2400" dirty="0"/>
              <a:t>Dissolving a solute in a solvent changes the magnitude of light refraction by the solution</a:t>
            </a:r>
          </a:p>
          <a:p>
            <a:r>
              <a:rPr lang="en-GB" sz="2400" dirty="0"/>
              <a:t>The RI detector measures concentration by measuring the magnitude of the refraction at a known </a:t>
            </a:r>
            <a:r>
              <a:rPr lang="en-GB" sz="2400" dirty="0" err="1"/>
              <a:t>dn</a:t>
            </a:r>
            <a:r>
              <a:rPr lang="en-GB" sz="2400" dirty="0"/>
              <a:t>/dc or a known total injection mass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6933" y="4009761"/>
            <a:ext cx="3759200" cy="1791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mpothecary\Desktop\iStock_000025503617Lar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0355" y="3626860"/>
            <a:ext cx="4091405" cy="2726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748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3417"/>
            <a:ext cx="4691303" cy="1018183"/>
          </a:xfrm>
        </p:spPr>
        <p:txBody>
          <a:bodyPr/>
          <a:lstStyle/>
          <a:p>
            <a:r>
              <a:rPr lang="en-GB" dirty="0"/>
              <a:t>UV/Vis Photodiode array</a:t>
            </a:r>
            <a:endParaRPr lang="en-US" dirty="0"/>
          </a:p>
        </p:txBody>
      </p:sp>
      <p:sp>
        <p:nvSpPr>
          <p:cNvPr id="3" name="Content Placeholder 2"/>
          <p:cNvSpPr>
            <a:spLocks noGrp="1"/>
          </p:cNvSpPr>
          <p:nvPr>
            <p:ph idx="1"/>
          </p:nvPr>
        </p:nvSpPr>
        <p:spPr>
          <a:xfrm>
            <a:off x="533399" y="1224271"/>
            <a:ext cx="4764987" cy="5405129"/>
          </a:xfrm>
        </p:spPr>
        <p:txBody>
          <a:bodyPr/>
          <a:lstStyle/>
          <a:p>
            <a:r>
              <a:rPr lang="en-GB" sz="1800" dirty="0"/>
              <a:t>UV/Vis PDA covers 1024 wavelengths from 190 to 900 nm at 5Hz </a:t>
            </a:r>
          </a:p>
          <a:p>
            <a:endParaRPr lang="en-GB" sz="1800" dirty="0"/>
          </a:p>
          <a:p>
            <a:r>
              <a:rPr lang="en-GB" sz="1800" dirty="0"/>
              <a:t>Measure concentration of samples with </a:t>
            </a:r>
            <a:r>
              <a:rPr lang="en-GB" sz="1800" dirty="0" err="1"/>
              <a:t>chromophores</a:t>
            </a:r>
            <a:endParaRPr lang="en-GB" sz="1800" dirty="0"/>
          </a:p>
          <a:p>
            <a:pPr lvl="1"/>
            <a:r>
              <a:rPr lang="en-GB" sz="1400" dirty="0" err="1"/>
              <a:t>Polythiophenes</a:t>
            </a:r>
            <a:endParaRPr lang="en-GB" sz="1400" dirty="0"/>
          </a:p>
          <a:p>
            <a:pPr lvl="1"/>
            <a:r>
              <a:rPr lang="en-GB" sz="1400" dirty="0"/>
              <a:t>Copolymers</a:t>
            </a:r>
          </a:p>
          <a:p>
            <a:pPr lvl="1"/>
            <a:r>
              <a:rPr lang="en-GB" sz="1400" dirty="0"/>
              <a:t>Blends</a:t>
            </a:r>
          </a:p>
          <a:p>
            <a:pPr lvl="1"/>
            <a:endParaRPr lang="en-GB" sz="1400" dirty="0"/>
          </a:p>
          <a:p>
            <a:r>
              <a:rPr lang="en-GB" sz="1800" dirty="0"/>
              <a:t>Measure </a:t>
            </a:r>
            <a:r>
              <a:rPr lang="en-GB" sz="1800" dirty="0" err="1"/>
              <a:t>dA</a:t>
            </a:r>
            <a:r>
              <a:rPr lang="en-GB" sz="1800" dirty="0"/>
              <a:t>/dc</a:t>
            </a:r>
          </a:p>
          <a:p>
            <a:endParaRPr lang="en-GB" sz="1800" dirty="0"/>
          </a:p>
          <a:p>
            <a:r>
              <a:rPr lang="en-GB" sz="1800" dirty="0"/>
              <a:t>Assess changes in absorbance spectra</a:t>
            </a:r>
          </a:p>
          <a:p>
            <a:endParaRPr lang="en-GB" sz="1800" dirty="0"/>
          </a:p>
        </p:txBody>
      </p:sp>
      <p:pic>
        <p:nvPicPr>
          <p:cNvPr id="17" name="Picture 1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224702" y="94832"/>
            <a:ext cx="3768508" cy="4178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5" descr="PDA-Schematic-for-Jason-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9484" y="4471509"/>
            <a:ext cx="3317184" cy="165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473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type="title"/>
          </p:nvPr>
        </p:nvSpPr>
        <p:spPr/>
        <p:txBody>
          <a:bodyPr/>
          <a:lstStyle/>
          <a:p>
            <a:pPr eaLnBrk="1" hangingPunct="1"/>
            <a:r>
              <a:rPr lang="en-US"/>
              <a:t>Copolymer Analysis</a:t>
            </a:r>
          </a:p>
        </p:txBody>
      </p:sp>
      <p:sp>
        <p:nvSpPr>
          <p:cNvPr id="134146" name="Rectangle 2"/>
          <p:cNvSpPr>
            <a:spLocks noGrp="1" noChangeArrowheads="1"/>
          </p:cNvSpPr>
          <p:nvPr>
            <p:ph idx="1"/>
          </p:nvPr>
        </p:nvSpPr>
        <p:spPr/>
        <p:txBody>
          <a:bodyPr/>
          <a:lstStyle/>
          <a:p>
            <a:pPr eaLnBrk="1" hangingPunct="1"/>
            <a:r>
              <a:rPr lang="en-US"/>
              <a:t>Requires RI and UV-Vis detectors</a:t>
            </a:r>
          </a:p>
          <a:p>
            <a:pPr eaLnBrk="1" hangingPunct="1"/>
            <a:r>
              <a:rPr lang="en-US"/>
              <a:t>Two equations, two unknowns</a:t>
            </a:r>
          </a:p>
          <a:p>
            <a:pPr lvl="1" eaLnBrk="1" hangingPunct="1"/>
            <a:r>
              <a:rPr lang="en-US"/>
              <a:t>Must know the dn/dc of both components and at least one component must have a chromophore:</a:t>
            </a:r>
          </a:p>
          <a:p>
            <a:pPr lvl="1" eaLnBrk="1" hangingPunct="1"/>
            <a:endParaRPr lang="en-US"/>
          </a:p>
          <a:p>
            <a:pPr lvl="1" eaLnBrk="1" hangingPunct="1"/>
            <a:endParaRPr lang="en-US"/>
          </a:p>
          <a:p>
            <a:pPr lvl="1" eaLnBrk="1" hangingPunct="1"/>
            <a:endParaRPr lang="en-US"/>
          </a:p>
          <a:p>
            <a:pPr lvl="1" eaLnBrk="1" hangingPunct="1"/>
            <a:endParaRPr lang="en-US"/>
          </a:p>
          <a:p>
            <a:pPr eaLnBrk="1" hangingPunct="1"/>
            <a:r>
              <a:rPr lang="en-US"/>
              <a:t>Can determine concentration and wt. fraction of each component</a:t>
            </a:r>
          </a:p>
        </p:txBody>
      </p:sp>
      <p:graphicFrame>
        <p:nvGraphicFramePr>
          <p:cNvPr id="134148" name="Object 4"/>
          <p:cNvGraphicFramePr>
            <a:graphicFrameLocks noChangeAspect="1"/>
          </p:cNvGraphicFramePr>
          <p:nvPr>
            <p:extLst/>
          </p:nvPr>
        </p:nvGraphicFramePr>
        <p:xfrm>
          <a:off x="3738564" y="2864428"/>
          <a:ext cx="3487737" cy="1328737"/>
        </p:xfrm>
        <a:graphic>
          <a:graphicData uri="http://schemas.openxmlformats.org/presentationml/2006/ole">
            <mc:AlternateContent xmlns:mc="http://schemas.openxmlformats.org/markup-compatibility/2006">
              <mc:Choice xmlns:v="urn:schemas-microsoft-com:vml" Requires="v">
                <p:oleObj spid="_x0000_s8216" name="Equation" r:id="rId3" imgW="2133600" imgH="812800" progId="Equation.3">
                  <p:embed/>
                </p:oleObj>
              </mc:Choice>
              <mc:Fallback>
                <p:oleObj name="Equation" r:id="rId3" imgW="2133600" imgH="812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8564" y="2864428"/>
                        <a:ext cx="3487737"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82822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Light scattering</a:t>
            </a:r>
            <a:endParaRPr lang="en-US" dirty="0"/>
          </a:p>
        </p:txBody>
      </p:sp>
      <p:sp>
        <p:nvSpPr>
          <p:cNvPr id="3" name="Content Placeholder 2"/>
          <p:cNvSpPr>
            <a:spLocks noGrp="1"/>
          </p:cNvSpPr>
          <p:nvPr>
            <p:ph idx="1"/>
          </p:nvPr>
        </p:nvSpPr>
        <p:spPr>
          <a:xfrm>
            <a:off x="527051" y="1190590"/>
            <a:ext cx="9780813" cy="4882127"/>
          </a:xfrm>
        </p:spPr>
        <p:txBody>
          <a:bodyPr/>
          <a:lstStyle/>
          <a:p>
            <a:r>
              <a:rPr lang="en-GB" sz="1800" dirty="0"/>
              <a:t>Light scattering is used to measure absolute molecular weight of samples independent of column retention volume</a:t>
            </a:r>
          </a:p>
          <a:p>
            <a:r>
              <a:rPr lang="en-GB" sz="1800" dirty="0"/>
              <a:t>Consider a RALS/LALS detector for absolute molecular weight. </a:t>
            </a:r>
          </a:p>
          <a:p>
            <a:pPr marL="0" indent="0">
              <a:buNone/>
            </a:pPr>
            <a:endParaRPr lang="en-US" sz="1800" dirty="0"/>
          </a:p>
          <a:p>
            <a:endParaRPr lang="en-US" sz="1800" dirty="0"/>
          </a:p>
        </p:txBody>
      </p:sp>
      <p:pic>
        <p:nvPicPr>
          <p:cNvPr id="1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8473" y="4431333"/>
            <a:ext cx="2443591" cy="1732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4" descr="Isotropic scatteri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983" y="2366453"/>
            <a:ext cx="3151187" cy="168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descr="Non-isotropic scattering"/>
          <p:cNvPicPr>
            <a:picLocks noChangeAspect="1" noChangeArrowheads="1"/>
          </p:cNvPicPr>
          <p:nvPr/>
        </p:nvPicPr>
        <p:blipFill>
          <a:blip r:embed="rId5" cstate="print">
            <a:extLst>
              <a:ext uri="{28A0092B-C50C-407E-A947-70E740481C1C}">
                <a14:useLocalDpi xmlns:a14="http://schemas.microsoft.com/office/drawing/2010/main" val="0"/>
              </a:ext>
            </a:extLst>
          </a:blip>
          <a:srcRect l="12419" r="3079"/>
          <a:stretch>
            <a:fillRect/>
          </a:stretch>
        </p:blipFill>
        <p:spPr bwMode="auto">
          <a:xfrm>
            <a:off x="4191307" y="4264929"/>
            <a:ext cx="3975100"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96730" y="3939936"/>
            <a:ext cx="1319592" cy="369332"/>
          </a:xfrm>
          <a:prstGeom prst="rect">
            <a:avLst/>
          </a:prstGeom>
        </p:spPr>
        <p:txBody>
          <a:bodyPr wrap="none">
            <a:spAutoFit/>
          </a:bodyPr>
          <a:lstStyle/>
          <a:p>
            <a:r>
              <a:rPr lang="en-US" sz="1800" dirty="0" err="1">
                <a:latin typeface="+mn-lt"/>
              </a:rPr>
              <a:t>Rg</a:t>
            </a:r>
            <a:r>
              <a:rPr lang="en-US" sz="1800" dirty="0">
                <a:latin typeface="+mn-lt"/>
              </a:rPr>
              <a:t> &lt; 15nm</a:t>
            </a:r>
          </a:p>
        </p:txBody>
      </p:sp>
      <p:sp>
        <p:nvSpPr>
          <p:cNvPr id="40" name="Rectangle 39"/>
          <p:cNvSpPr/>
          <p:nvPr/>
        </p:nvSpPr>
        <p:spPr>
          <a:xfrm>
            <a:off x="5268382" y="6011636"/>
            <a:ext cx="1319592" cy="369332"/>
          </a:xfrm>
          <a:prstGeom prst="rect">
            <a:avLst/>
          </a:prstGeom>
        </p:spPr>
        <p:txBody>
          <a:bodyPr wrap="none">
            <a:spAutoFit/>
          </a:bodyPr>
          <a:lstStyle/>
          <a:p>
            <a:r>
              <a:rPr lang="en-US" sz="1800" dirty="0" err="1">
                <a:latin typeface="+mn-lt"/>
              </a:rPr>
              <a:t>Rg</a:t>
            </a:r>
            <a:r>
              <a:rPr lang="en-US" sz="1800" dirty="0">
                <a:latin typeface="+mn-lt"/>
              </a:rPr>
              <a:t> &gt; 15nm</a:t>
            </a:r>
          </a:p>
        </p:txBody>
      </p:sp>
      <p:pic>
        <p:nvPicPr>
          <p:cNvPr id="15" name="Picture 14"/>
          <p:cNvPicPr>
            <a:picLocks noChangeAspect="1"/>
          </p:cNvPicPr>
          <p:nvPr/>
        </p:nvPicPr>
        <p:blipFill>
          <a:blip r:embed="rId6"/>
          <a:stretch>
            <a:fillRect/>
          </a:stretch>
        </p:blipFill>
        <p:spPr>
          <a:xfrm>
            <a:off x="3581400" y="2222276"/>
            <a:ext cx="2232004" cy="1956003"/>
          </a:xfrm>
          <a:prstGeom prst="rect">
            <a:avLst/>
          </a:prstGeom>
        </p:spPr>
      </p:pic>
      <p:pic>
        <p:nvPicPr>
          <p:cNvPr id="16" name="Picture 15"/>
          <p:cNvPicPr>
            <a:picLocks noChangeAspect="1"/>
          </p:cNvPicPr>
          <p:nvPr/>
        </p:nvPicPr>
        <p:blipFill>
          <a:blip r:embed="rId7"/>
          <a:stretch>
            <a:fillRect/>
          </a:stretch>
        </p:blipFill>
        <p:spPr>
          <a:xfrm>
            <a:off x="8185650" y="4178279"/>
            <a:ext cx="2278599" cy="1999328"/>
          </a:xfrm>
          <a:prstGeom prst="rect">
            <a:avLst/>
          </a:prstGeom>
        </p:spPr>
      </p:pic>
    </p:spTree>
    <p:extLst>
      <p:ext uri="{BB962C8B-B14F-4D97-AF65-F5344CB8AC3E}">
        <p14:creationId xmlns:p14="http://schemas.microsoft.com/office/powerpoint/2010/main" val="2885685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Line 3"/>
          <p:cNvSpPr>
            <a:spLocks noChangeShapeType="1"/>
          </p:cNvSpPr>
          <p:nvPr/>
        </p:nvSpPr>
        <p:spPr bwMode="auto">
          <a:xfrm>
            <a:off x="6648450" y="2854326"/>
            <a:ext cx="0" cy="18002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62467" name="Line 4"/>
          <p:cNvSpPr>
            <a:spLocks noChangeShapeType="1"/>
          </p:cNvSpPr>
          <p:nvPr/>
        </p:nvSpPr>
        <p:spPr bwMode="auto">
          <a:xfrm>
            <a:off x="6648450" y="4654550"/>
            <a:ext cx="26289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62468" name="Oval 5"/>
          <p:cNvSpPr>
            <a:spLocks noChangeArrowheads="1"/>
          </p:cNvSpPr>
          <p:nvPr/>
        </p:nvSpPr>
        <p:spPr bwMode="auto">
          <a:xfrm>
            <a:off x="7153275" y="3614739"/>
            <a:ext cx="71438"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2469" name="Oval 6"/>
          <p:cNvSpPr>
            <a:spLocks noChangeArrowheads="1"/>
          </p:cNvSpPr>
          <p:nvPr/>
        </p:nvSpPr>
        <p:spPr bwMode="auto">
          <a:xfrm>
            <a:off x="7500939" y="3905250"/>
            <a:ext cx="71437"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2470" name="Oval 7"/>
          <p:cNvSpPr>
            <a:spLocks noChangeArrowheads="1"/>
          </p:cNvSpPr>
          <p:nvPr/>
        </p:nvSpPr>
        <p:spPr bwMode="auto">
          <a:xfrm>
            <a:off x="8328025" y="4078289"/>
            <a:ext cx="71438"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2471" name="Oval 8"/>
          <p:cNvSpPr>
            <a:spLocks noChangeArrowheads="1"/>
          </p:cNvSpPr>
          <p:nvPr/>
        </p:nvSpPr>
        <p:spPr bwMode="auto">
          <a:xfrm>
            <a:off x="8728075" y="4048125"/>
            <a:ext cx="71438"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2472" name="Text Box 9"/>
          <p:cNvSpPr txBox="1">
            <a:spLocks noChangeArrowheads="1"/>
          </p:cNvSpPr>
          <p:nvPr/>
        </p:nvSpPr>
        <p:spPr bwMode="auto">
          <a:xfrm>
            <a:off x="7605713" y="4691063"/>
            <a:ext cx="10017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GB" sz="1800" b="1">
                <a:solidFill>
                  <a:srgbClr val="000000"/>
                </a:solidFill>
                <a:latin typeface="Arial" pitchFamily="34" charset="0"/>
                <a:cs typeface="Arial" pitchFamily="34" charset="0"/>
              </a:rPr>
              <a:t>Sin</a:t>
            </a:r>
            <a:r>
              <a:rPr lang="en-GB" sz="1800" b="1" baseline="30000">
                <a:solidFill>
                  <a:srgbClr val="000000"/>
                </a:solidFill>
                <a:latin typeface="Arial" pitchFamily="34" charset="0"/>
                <a:cs typeface="Arial" pitchFamily="34" charset="0"/>
              </a:rPr>
              <a:t>2</a:t>
            </a:r>
            <a:r>
              <a:rPr lang="en-GB" sz="1800" b="1">
                <a:solidFill>
                  <a:srgbClr val="000000"/>
                </a:solidFill>
                <a:latin typeface="Arial" pitchFamily="34" charset="0"/>
                <a:cs typeface="Arial" pitchFamily="34" charset="0"/>
              </a:rPr>
              <a:t> </a:t>
            </a:r>
            <a:r>
              <a:rPr lang="el-GR" sz="1800" b="1">
                <a:solidFill>
                  <a:srgbClr val="000000"/>
                </a:solidFill>
                <a:latin typeface="Arial" pitchFamily="34" charset="0"/>
                <a:cs typeface="Arial" pitchFamily="34" charset="0"/>
              </a:rPr>
              <a:t>θ</a:t>
            </a:r>
            <a:r>
              <a:rPr lang="en-GB" sz="1800" b="1">
                <a:solidFill>
                  <a:srgbClr val="000000"/>
                </a:solidFill>
                <a:latin typeface="Arial" pitchFamily="34" charset="0"/>
                <a:cs typeface="Arial" pitchFamily="34" charset="0"/>
              </a:rPr>
              <a:t>/2</a:t>
            </a:r>
            <a:endParaRPr lang="el-GR" sz="1800" b="1">
              <a:solidFill>
                <a:srgbClr val="000000"/>
              </a:solidFill>
              <a:latin typeface="Arial" pitchFamily="34" charset="0"/>
              <a:cs typeface="Arial" pitchFamily="34" charset="0"/>
            </a:endParaRPr>
          </a:p>
        </p:txBody>
      </p:sp>
      <p:sp>
        <p:nvSpPr>
          <p:cNvPr id="62473" name="Text Box 10"/>
          <p:cNvSpPr txBox="1">
            <a:spLocks noChangeArrowheads="1"/>
          </p:cNvSpPr>
          <p:nvPr/>
        </p:nvSpPr>
        <p:spPr bwMode="auto">
          <a:xfrm rot="10800000">
            <a:off x="6215213" y="3463840"/>
            <a:ext cx="461665" cy="739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GB" sz="1800" b="1">
                <a:solidFill>
                  <a:srgbClr val="000000"/>
                </a:solidFill>
                <a:latin typeface="Arial" pitchFamily="34" charset="0"/>
              </a:rPr>
              <a:t>KC/R</a:t>
            </a:r>
            <a:r>
              <a:rPr lang="el-GR" sz="1800" b="1" baseline="-25000">
                <a:solidFill>
                  <a:srgbClr val="000000"/>
                </a:solidFill>
                <a:latin typeface="Arial" pitchFamily="34" charset="0"/>
                <a:cs typeface="Arial" pitchFamily="34" charset="0"/>
              </a:rPr>
              <a:t>θ</a:t>
            </a:r>
            <a:endParaRPr lang="el-GR" sz="1800" b="1">
              <a:solidFill>
                <a:srgbClr val="000000"/>
              </a:solidFill>
              <a:latin typeface="Arial" pitchFamily="34" charset="0"/>
              <a:cs typeface="Arial" pitchFamily="34" charset="0"/>
            </a:endParaRPr>
          </a:p>
        </p:txBody>
      </p:sp>
      <p:sp>
        <p:nvSpPr>
          <p:cNvPr id="62474" name="Text Box 11"/>
          <p:cNvSpPr txBox="1">
            <a:spLocks noChangeArrowheads="1"/>
          </p:cNvSpPr>
          <p:nvPr/>
        </p:nvSpPr>
        <p:spPr bwMode="auto">
          <a:xfrm>
            <a:off x="7045326" y="2255838"/>
            <a:ext cx="22320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GB" sz="1800" b="1">
                <a:solidFill>
                  <a:srgbClr val="000000"/>
                </a:solidFill>
                <a:latin typeface="Arial" pitchFamily="34" charset="0"/>
              </a:rPr>
              <a:t>Mw at intercept of extrapolated line</a:t>
            </a:r>
          </a:p>
        </p:txBody>
      </p:sp>
      <p:sp>
        <p:nvSpPr>
          <p:cNvPr id="62475" name="Line 12"/>
          <p:cNvSpPr>
            <a:spLocks noChangeShapeType="1"/>
          </p:cNvSpPr>
          <p:nvPr/>
        </p:nvSpPr>
        <p:spPr bwMode="auto">
          <a:xfrm flipH="1">
            <a:off x="6684963" y="2816226"/>
            <a:ext cx="431800" cy="398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62476" name="Oval 13"/>
          <p:cNvSpPr>
            <a:spLocks noChangeArrowheads="1"/>
          </p:cNvSpPr>
          <p:nvPr/>
        </p:nvSpPr>
        <p:spPr bwMode="auto">
          <a:xfrm>
            <a:off x="7947025" y="3917950"/>
            <a:ext cx="71438"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62477" name="Rectangle 14"/>
          <p:cNvSpPr>
            <a:spLocks noGrp="1" noChangeArrowheads="1"/>
          </p:cNvSpPr>
          <p:nvPr>
            <p:ph type="title"/>
          </p:nvPr>
        </p:nvSpPr>
        <p:spPr/>
        <p:txBody>
          <a:bodyPr/>
          <a:lstStyle/>
          <a:p>
            <a:r>
              <a:rPr lang="en-GB" dirty="0"/>
              <a:t>MALS for molecular weight and </a:t>
            </a:r>
            <a:r>
              <a:rPr lang="en-GB" dirty="0" err="1"/>
              <a:t>Rg</a:t>
            </a:r>
            <a:r>
              <a:rPr lang="en-GB" dirty="0"/>
              <a:t> –Large Sizes</a:t>
            </a:r>
          </a:p>
        </p:txBody>
      </p:sp>
      <p:sp>
        <p:nvSpPr>
          <p:cNvPr id="62478" name="Rectangle 18"/>
          <p:cNvSpPr>
            <a:spLocks noGrp="1" noChangeArrowheads="1"/>
          </p:cNvSpPr>
          <p:nvPr>
            <p:ph idx="1"/>
          </p:nvPr>
        </p:nvSpPr>
        <p:spPr/>
        <p:txBody>
          <a:bodyPr/>
          <a:lstStyle/>
          <a:p>
            <a:r>
              <a:rPr lang="en-GB" sz="2000" dirty="0"/>
              <a:t>The intensity of scattered light is measured at multiple angles.  The results are extrapolated back to 0º</a:t>
            </a:r>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r>
              <a:rPr lang="en-GB" sz="2000" dirty="0"/>
              <a:t>The relationship between angle and intensity is size and shape dependent, usually non-linear, difficult to model and can lead to errors in calculated molecular weight.</a:t>
            </a:r>
          </a:p>
        </p:txBody>
      </p:sp>
      <p:pic>
        <p:nvPicPr>
          <p:cNvPr id="62479" name="Picture 16" descr="MA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6213" y="2328863"/>
            <a:ext cx="30607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0" name="Freeform 17"/>
          <p:cNvSpPr>
            <a:spLocks/>
          </p:cNvSpPr>
          <p:nvPr/>
        </p:nvSpPr>
        <p:spPr bwMode="auto">
          <a:xfrm>
            <a:off x="6673851" y="3230564"/>
            <a:ext cx="2447925" cy="935037"/>
          </a:xfrm>
          <a:custGeom>
            <a:avLst/>
            <a:gdLst>
              <a:gd name="T0" fmla="*/ 0 w 1542"/>
              <a:gd name="T1" fmla="*/ 0 h 589"/>
              <a:gd name="T2" fmla="*/ 2147483647 w 1542"/>
              <a:gd name="T3" fmla="*/ 2147483647 h 589"/>
              <a:gd name="T4" fmla="*/ 2147483647 w 1542"/>
              <a:gd name="T5" fmla="*/ 2147483647 h 589"/>
              <a:gd name="T6" fmla="*/ 0 60000 65536"/>
              <a:gd name="T7" fmla="*/ 0 60000 65536"/>
              <a:gd name="T8" fmla="*/ 0 60000 65536"/>
            </a:gdLst>
            <a:ahLst/>
            <a:cxnLst>
              <a:cxn ang="T6">
                <a:pos x="T0" y="T1"/>
              </a:cxn>
              <a:cxn ang="T7">
                <a:pos x="T2" y="T3"/>
              </a:cxn>
              <a:cxn ang="T8">
                <a:pos x="T4" y="T5"/>
              </a:cxn>
            </a:cxnLst>
            <a:rect l="0" t="0" r="r" b="b"/>
            <a:pathLst>
              <a:path w="1542" h="589">
                <a:moveTo>
                  <a:pt x="0" y="0"/>
                </a:moveTo>
                <a:cubicBezTo>
                  <a:pt x="143" y="155"/>
                  <a:pt x="287" y="310"/>
                  <a:pt x="544" y="408"/>
                </a:cubicBezTo>
                <a:cubicBezTo>
                  <a:pt x="801" y="506"/>
                  <a:pt x="1376" y="559"/>
                  <a:pt x="1542" y="58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Tree>
    <p:extLst>
      <p:ext uri="{BB962C8B-B14F-4D97-AF65-F5344CB8AC3E}">
        <p14:creationId xmlns:p14="http://schemas.microsoft.com/office/powerpoint/2010/main" val="2473161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534" y="508000"/>
            <a:ext cx="9589977" cy="618067"/>
          </a:xfrm>
        </p:spPr>
        <p:txBody>
          <a:bodyPr/>
          <a:lstStyle/>
          <a:p>
            <a:r>
              <a:rPr lang="en-GB" dirty="0"/>
              <a:t>Viscometer</a:t>
            </a:r>
            <a:endParaRPr lang="en-US" dirty="0"/>
          </a:p>
        </p:txBody>
      </p:sp>
      <p:sp>
        <p:nvSpPr>
          <p:cNvPr id="3" name="Content Placeholder 2"/>
          <p:cNvSpPr>
            <a:spLocks noGrp="1"/>
          </p:cNvSpPr>
          <p:nvPr>
            <p:ph idx="1"/>
          </p:nvPr>
        </p:nvSpPr>
        <p:spPr>
          <a:xfrm>
            <a:off x="527051" y="1195917"/>
            <a:ext cx="9582149" cy="4876800"/>
          </a:xfrm>
        </p:spPr>
        <p:txBody>
          <a:bodyPr/>
          <a:lstStyle/>
          <a:p>
            <a:r>
              <a:rPr lang="en-GB" sz="2400" dirty="0"/>
              <a:t>When something dissolves in a solvent it changes the viscosity of the solution</a:t>
            </a:r>
          </a:p>
          <a:p>
            <a:r>
              <a:rPr lang="en-GB" sz="2400" dirty="0"/>
              <a:t>The more extended/open/rigid a molecule, the more it will affect the viscosity</a:t>
            </a:r>
          </a:p>
          <a:p>
            <a:r>
              <a:rPr lang="en-GB" sz="2400" dirty="0"/>
              <a:t>Intrinsic viscosity is the magnitude to which a single molecule, on its own (i.e. not interacting with any other, that’s rheology) affects the solution viscosity</a:t>
            </a:r>
            <a:endParaRPr lang="en-US" sz="2400" dirty="0"/>
          </a:p>
        </p:txBody>
      </p:sp>
    </p:spTree>
    <p:extLst>
      <p:ext uri="{BB962C8B-B14F-4D97-AF65-F5344CB8AC3E}">
        <p14:creationId xmlns:p14="http://schemas.microsoft.com/office/powerpoint/2010/main" val="2857517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Viscometer</a:t>
            </a:r>
            <a:endParaRPr lang="en-US" dirty="0"/>
          </a:p>
        </p:txBody>
      </p:sp>
      <p:sp>
        <p:nvSpPr>
          <p:cNvPr id="3" name="Content Placeholder 2"/>
          <p:cNvSpPr>
            <a:spLocks noGrp="1"/>
          </p:cNvSpPr>
          <p:nvPr>
            <p:ph idx="1"/>
          </p:nvPr>
        </p:nvSpPr>
        <p:spPr>
          <a:xfrm>
            <a:off x="726617" y="1294725"/>
            <a:ext cx="7518817" cy="3657600"/>
          </a:xfrm>
        </p:spPr>
        <p:txBody>
          <a:bodyPr/>
          <a:lstStyle/>
          <a:p>
            <a:r>
              <a:rPr lang="en-GB" sz="1800" dirty="0"/>
              <a:t>A 4-capillary Wheatstone-bridge viscometer measures the changing solution viscosity as the sample elutes</a:t>
            </a:r>
            <a:endParaRPr lang="en-US" sz="1800" dirty="0"/>
          </a:p>
        </p:txBody>
      </p:sp>
      <p:sp>
        <p:nvSpPr>
          <p:cNvPr id="13" name="TextBox 319"/>
          <p:cNvSpPr txBox="1">
            <a:spLocks noChangeArrowheads="1"/>
          </p:cNvSpPr>
          <p:nvPr/>
        </p:nvSpPr>
        <p:spPr bwMode="auto">
          <a:xfrm>
            <a:off x="6601522" y="2877304"/>
            <a:ext cx="7665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dirty="0">
                <a:solidFill>
                  <a:srgbClr val="0000CC"/>
                </a:solidFill>
              </a:rPr>
              <a:t>DP signal</a:t>
            </a:r>
            <a:endParaRPr lang="en-GB" sz="1000" b="1" dirty="0">
              <a:solidFill>
                <a:srgbClr val="0000CC"/>
              </a:solidFill>
            </a:endParaRPr>
          </a:p>
        </p:txBody>
      </p:sp>
      <p:sp>
        <p:nvSpPr>
          <p:cNvPr id="16" name="Text Box 4"/>
          <p:cNvSpPr txBox="1">
            <a:spLocks noChangeArrowheads="1"/>
          </p:cNvSpPr>
          <p:nvPr/>
        </p:nvSpPr>
        <p:spPr bwMode="auto">
          <a:xfrm>
            <a:off x="3363079" y="2816588"/>
            <a:ext cx="415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1800" b="1" dirty="0">
                <a:solidFill>
                  <a:schemeClr val="tx1"/>
                </a:solidFill>
                <a:latin typeface="Times New Roman" pitchFamily="18" charset="0"/>
              </a:rPr>
              <a:t>IP</a:t>
            </a:r>
          </a:p>
        </p:txBody>
      </p:sp>
      <p:sp>
        <p:nvSpPr>
          <p:cNvPr id="17" name="Line 5"/>
          <p:cNvSpPr>
            <a:spLocks noChangeShapeType="1"/>
          </p:cNvSpPr>
          <p:nvPr/>
        </p:nvSpPr>
        <p:spPr bwMode="auto">
          <a:xfrm>
            <a:off x="4040575" y="3085005"/>
            <a:ext cx="0" cy="25146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grpSp>
        <p:nvGrpSpPr>
          <p:cNvPr id="22" name="Group 7"/>
          <p:cNvGrpSpPr>
            <a:grpSpLocks/>
          </p:cNvGrpSpPr>
          <p:nvPr/>
        </p:nvGrpSpPr>
        <p:grpSpPr bwMode="auto">
          <a:xfrm>
            <a:off x="3838357" y="2565895"/>
            <a:ext cx="402990" cy="385763"/>
            <a:chOff x="2810" y="1522"/>
            <a:chExt cx="275" cy="243"/>
          </a:xfrm>
        </p:grpSpPr>
        <p:sp>
          <p:nvSpPr>
            <p:cNvPr id="23" name="Rectangle 8"/>
            <p:cNvSpPr>
              <a:spLocks noChangeArrowheads="1"/>
            </p:cNvSpPr>
            <p:nvPr/>
          </p:nvSpPr>
          <p:spPr bwMode="auto">
            <a:xfrm>
              <a:off x="2821" y="1524"/>
              <a:ext cx="264" cy="241"/>
            </a:xfrm>
            <a:prstGeom prst="rect">
              <a:avLst/>
            </a:prstGeom>
            <a:noFill/>
            <a:ln w="174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eaLnBrk="1" hangingPunct="1">
                <a:spcBef>
                  <a:spcPct val="0"/>
                </a:spcBef>
                <a:buClrTx/>
                <a:buSzTx/>
                <a:buFontTx/>
                <a:buNone/>
              </a:pPr>
              <a:endParaRPr lang="en-US" altLang="en-US" sz="2400">
                <a:solidFill>
                  <a:schemeClr val="tx1"/>
                </a:solidFill>
                <a:latin typeface="Times New Roman" pitchFamily="18" charset="0"/>
              </a:endParaRPr>
            </a:p>
          </p:txBody>
        </p:sp>
        <p:sp>
          <p:nvSpPr>
            <p:cNvPr id="24" name="Line 9"/>
            <p:cNvSpPr>
              <a:spLocks noChangeShapeType="1"/>
            </p:cNvSpPr>
            <p:nvPr/>
          </p:nvSpPr>
          <p:spPr bwMode="auto">
            <a:xfrm>
              <a:off x="2959" y="1524"/>
              <a:ext cx="1" cy="24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25" name="Rectangle 10"/>
            <p:cNvSpPr>
              <a:spLocks noChangeArrowheads="1"/>
            </p:cNvSpPr>
            <p:nvPr/>
          </p:nvSpPr>
          <p:spPr bwMode="auto">
            <a:xfrm>
              <a:off x="2810" y="1524"/>
              <a:ext cx="172"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eaLnBrk="1" hangingPunct="1">
                <a:spcBef>
                  <a:spcPct val="0"/>
                </a:spcBef>
                <a:buClrTx/>
                <a:buSzTx/>
                <a:buFontTx/>
                <a:buNone/>
              </a:pPr>
              <a:endParaRPr lang="en-US" altLang="en-US" sz="2400">
                <a:solidFill>
                  <a:schemeClr val="tx1"/>
                </a:solidFill>
                <a:latin typeface="Times New Roman" pitchFamily="18" charset="0"/>
              </a:endParaRPr>
            </a:p>
          </p:txBody>
        </p:sp>
        <p:sp>
          <p:nvSpPr>
            <p:cNvPr id="26" name="Rectangle 11"/>
            <p:cNvSpPr>
              <a:spLocks noChangeArrowheads="1"/>
            </p:cNvSpPr>
            <p:nvPr/>
          </p:nvSpPr>
          <p:spPr bwMode="auto">
            <a:xfrm>
              <a:off x="2844" y="1536"/>
              <a:ext cx="10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2000" b="1">
                  <a:solidFill>
                    <a:srgbClr val="000000"/>
                  </a:solidFill>
                  <a:latin typeface="Times New Roman" pitchFamily="18" charset="0"/>
                </a:rPr>
                <a:t>+</a:t>
              </a:r>
              <a:endParaRPr lang="en-US" altLang="en-US" sz="2400">
                <a:solidFill>
                  <a:schemeClr val="tx1"/>
                </a:solidFill>
                <a:latin typeface="Times New Roman" pitchFamily="18" charset="0"/>
              </a:endParaRPr>
            </a:p>
          </p:txBody>
        </p:sp>
        <p:sp>
          <p:nvSpPr>
            <p:cNvPr id="27" name="Rectangle 12"/>
            <p:cNvSpPr>
              <a:spLocks noChangeArrowheads="1"/>
            </p:cNvSpPr>
            <p:nvPr/>
          </p:nvSpPr>
          <p:spPr bwMode="auto">
            <a:xfrm>
              <a:off x="2947" y="1524"/>
              <a:ext cx="138"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eaLnBrk="1" hangingPunct="1">
                <a:spcBef>
                  <a:spcPct val="0"/>
                </a:spcBef>
                <a:buClrTx/>
                <a:buSzTx/>
                <a:buFontTx/>
                <a:buNone/>
              </a:pPr>
              <a:endParaRPr lang="en-US" altLang="en-US" sz="2400">
                <a:solidFill>
                  <a:schemeClr val="tx1"/>
                </a:solidFill>
                <a:latin typeface="Times New Roman" pitchFamily="18" charset="0"/>
              </a:endParaRPr>
            </a:p>
          </p:txBody>
        </p:sp>
        <p:sp>
          <p:nvSpPr>
            <p:cNvPr id="28" name="Rectangle 13"/>
            <p:cNvSpPr>
              <a:spLocks noChangeArrowheads="1"/>
            </p:cNvSpPr>
            <p:nvPr/>
          </p:nvSpPr>
          <p:spPr bwMode="auto">
            <a:xfrm>
              <a:off x="2997" y="1522"/>
              <a:ext cx="58"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2000" b="1" dirty="0">
                  <a:solidFill>
                    <a:srgbClr val="000000"/>
                  </a:solidFill>
                  <a:latin typeface="Times New Roman" pitchFamily="18" charset="0"/>
                </a:rPr>
                <a:t>-</a:t>
              </a:r>
              <a:endParaRPr lang="en-US" altLang="en-US" sz="2400" dirty="0">
                <a:solidFill>
                  <a:schemeClr val="tx1"/>
                </a:solidFill>
                <a:latin typeface="Times New Roman" pitchFamily="18" charset="0"/>
              </a:endParaRPr>
            </a:p>
          </p:txBody>
        </p:sp>
      </p:grpSp>
      <p:sp>
        <p:nvSpPr>
          <p:cNvPr id="30" name="Line 15"/>
          <p:cNvSpPr>
            <a:spLocks noChangeShapeType="1"/>
          </p:cNvSpPr>
          <p:nvPr/>
        </p:nvSpPr>
        <p:spPr bwMode="auto">
          <a:xfrm>
            <a:off x="1914646" y="4323255"/>
            <a:ext cx="975581" cy="182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31" name="Line 16"/>
          <p:cNvSpPr>
            <a:spLocks noChangeShapeType="1"/>
          </p:cNvSpPr>
          <p:nvPr/>
        </p:nvSpPr>
        <p:spPr bwMode="auto">
          <a:xfrm>
            <a:off x="5198072" y="4316113"/>
            <a:ext cx="1040443" cy="79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32" name="Freeform 17"/>
          <p:cNvSpPr>
            <a:spLocks/>
          </p:cNvSpPr>
          <p:nvPr/>
        </p:nvSpPr>
        <p:spPr bwMode="auto">
          <a:xfrm rot="170883">
            <a:off x="4122823" y="3181842"/>
            <a:ext cx="369284" cy="363538"/>
          </a:xfrm>
          <a:custGeom>
            <a:avLst/>
            <a:gdLst>
              <a:gd name="T0" fmla="*/ 0 w 22"/>
              <a:gd name="T1" fmla="*/ 6034 h 20"/>
              <a:gd name="T2" fmla="*/ 27033 w 22"/>
              <a:gd name="T3" fmla="*/ 30022 h 20"/>
              <a:gd name="T4" fmla="*/ 33069 w 22"/>
              <a:gd name="T5" fmla="*/ 23988 h 20"/>
              <a:gd name="T6" fmla="*/ 6037 w 22"/>
              <a:gd name="T7" fmla="*/ 0 h 20"/>
              <a:gd name="T8" fmla="*/ 0 w 22"/>
              <a:gd name="T9" fmla="*/ 6034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0">
                <a:moveTo>
                  <a:pt x="0" y="4"/>
                </a:moveTo>
                <a:lnTo>
                  <a:pt x="18" y="20"/>
                </a:lnTo>
                <a:lnTo>
                  <a:pt x="22" y="16"/>
                </a:lnTo>
                <a:lnTo>
                  <a:pt x="4" y="0"/>
                </a:lnTo>
                <a:lnTo>
                  <a:pt x="0" y="4"/>
                </a:lnTo>
                <a:close/>
              </a:path>
            </a:pathLst>
          </a:custGeom>
          <a:solidFill>
            <a:srgbClr val="000000"/>
          </a:solidFill>
          <a:ln w="17463">
            <a:solidFill>
              <a:srgbClr val="000000"/>
            </a:solidFill>
            <a:prstDash val="solid"/>
            <a:round/>
            <a:headEnd/>
            <a:tailEnd/>
          </a:ln>
        </p:spPr>
        <p:txBody>
          <a:bodyPr/>
          <a:lstStyle/>
          <a:p>
            <a:endParaRPr lang="en-US" sz="1800"/>
          </a:p>
        </p:txBody>
      </p:sp>
      <p:sp>
        <p:nvSpPr>
          <p:cNvPr id="33" name="Text Box 18"/>
          <p:cNvSpPr txBox="1">
            <a:spLocks noChangeArrowheads="1"/>
          </p:cNvSpPr>
          <p:nvPr/>
        </p:nvSpPr>
        <p:spPr bwMode="auto">
          <a:xfrm>
            <a:off x="4239805" y="3984314"/>
            <a:ext cx="4924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1800" b="1" dirty="0">
                <a:solidFill>
                  <a:schemeClr val="tx1"/>
                </a:solidFill>
                <a:latin typeface="Times New Roman" pitchFamily="18" charset="0"/>
              </a:rPr>
              <a:t>DP</a:t>
            </a:r>
          </a:p>
        </p:txBody>
      </p:sp>
      <p:grpSp>
        <p:nvGrpSpPr>
          <p:cNvPr id="34" name="Group 19"/>
          <p:cNvGrpSpPr>
            <a:grpSpLocks/>
          </p:cNvGrpSpPr>
          <p:nvPr/>
        </p:nvGrpSpPr>
        <p:grpSpPr bwMode="auto">
          <a:xfrm>
            <a:off x="2872165" y="2742402"/>
            <a:ext cx="981828" cy="1575296"/>
            <a:chOff x="2224" y="1702"/>
            <a:chExt cx="670" cy="992"/>
          </a:xfrm>
        </p:grpSpPr>
        <p:sp>
          <p:nvSpPr>
            <p:cNvPr id="35" name="Line 20"/>
            <p:cNvSpPr>
              <a:spLocks noChangeShapeType="1"/>
            </p:cNvSpPr>
            <p:nvPr/>
          </p:nvSpPr>
          <p:spPr bwMode="auto">
            <a:xfrm flipV="1">
              <a:off x="2226" y="1702"/>
              <a:ext cx="1" cy="99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36" name="Line 21"/>
            <p:cNvSpPr>
              <a:spLocks noChangeShapeType="1"/>
            </p:cNvSpPr>
            <p:nvPr/>
          </p:nvSpPr>
          <p:spPr bwMode="auto">
            <a:xfrm>
              <a:off x="2224" y="1706"/>
              <a:ext cx="67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grpSp>
      <p:grpSp>
        <p:nvGrpSpPr>
          <p:cNvPr id="37" name="Group 22"/>
          <p:cNvGrpSpPr>
            <a:grpSpLocks/>
          </p:cNvGrpSpPr>
          <p:nvPr/>
        </p:nvGrpSpPr>
        <p:grpSpPr bwMode="auto">
          <a:xfrm flipH="1">
            <a:off x="4248660" y="2750127"/>
            <a:ext cx="948123" cy="1563145"/>
            <a:chOff x="2235" y="1705"/>
            <a:chExt cx="647" cy="995"/>
          </a:xfrm>
        </p:grpSpPr>
        <p:sp>
          <p:nvSpPr>
            <p:cNvPr id="38" name="Line 23"/>
            <p:cNvSpPr>
              <a:spLocks noChangeShapeType="1"/>
            </p:cNvSpPr>
            <p:nvPr/>
          </p:nvSpPr>
          <p:spPr bwMode="auto">
            <a:xfrm flipV="1">
              <a:off x="2235" y="1705"/>
              <a:ext cx="1" cy="99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39" name="Line 24"/>
            <p:cNvSpPr>
              <a:spLocks noChangeShapeType="1"/>
            </p:cNvSpPr>
            <p:nvPr/>
          </p:nvSpPr>
          <p:spPr bwMode="auto">
            <a:xfrm>
              <a:off x="2236" y="1706"/>
              <a:ext cx="646"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grpSp>
      <p:grpSp>
        <p:nvGrpSpPr>
          <p:cNvPr id="40" name="Group 25"/>
          <p:cNvGrpSpPr>
            <a:grpSpLocks/>
          </p:cNvGrpSpPr>
          <p:nvPr/>
        </p:nvGrpSpPr>
        <p:grpSpPr bwMode="auto">
          <a:xfrm>
            <a:off x="2872643" y="3065955"/>
            <a:ext cx="2335869" cy="1266825"/>
            <a:chOff x="2215" y="1908"/>
            <a:chExt cx="1594" cy="798"/>
          </a:xfrm>
        </p:grpSpPr>
        <p:sp>
          <p:nvSpPr>
            <p:cNvPr id="41" name="Line 26"/>
            <p:cNvSpPr>
              <a:spLocks noChangeShapeType="1"/>
            </p:cNvSpPr>
            <p:nvPr/>
          </p:nvSpPr>
          <p:spPr bwMode="auto">
            <a:xfrm flipV="1">
              <a:off x="2215" y="1908"/>
              <a:ext cx="797" cy="79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42" name="Line 27"/>
            <p:cNvSpPr>
              <a:spLocks noChangeShapeType="1"/>
            </p:cNvSpPr>
            <p:nvPr/>
          </p:nvSpPr>
          <p:spPr bwMode="auto">
            <a:xfrm flipH="1" flipV="1">
              <a:off x="3009" y="1908"/>
              <a:ext cx="800" cy="79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grpSp>
      <p:grpSp>
        <p:nvGrpSpPr>
          <p:cNvPr id="43" name="Group 28"/>
          <p:cNvGrpSpPr>
            <a:grpSpLocks/>
          </p:cNvGrpSpPr>
          <p:nvPr/>
        </p:nvGrpSpPr>
        <p:grpSpPr bwMode="auto">
          <a:xfrm flipV="1">
            <a:off x="2862385" y="4304205"/>
            <a:ext cx="2346127" cy="1284288"/>
            <a:chOff x="2215" y="1903"/>
            <a:chExt cx="1601" cy="809"/>
          </a:xfrm>
        </p:grpSpPr>
        <p:sp>
          <p:nvSpPr>
            <p:cNvPr id="44" name="Line 29"/>
            <p:cNvSpPr>
              <a:spLocks noChangeShapeType="1"/>
            </p:cNvSpPr>
            <p:nvPr/>
          </p:nvSpPr>
          <p:spPr bwMode="auto">
            <a:xfrm flipV="1">
              <a:off x="2215" y="1903"/>
              <a:ext cx="801" cy="80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45" name="Line 30"/>
            <p:cNvSpPr>
              <a:spLocks noChangeShapeType="1"/>
            </p:cNvSpPr>
            <p:nvPr/>
          </p:nvSpPr>
          <p:spPr bwMode="auto">
            <a:xfrm flipH="1" flipV="1">
              <a:off x="3016" y="1903"/>
              <a:ext cx="800" cy="80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grpSp>
      <p:grpSp>
        <p:nvGrpSpPr>
          <p:cNvPr id="46" name="Group 31"/>
          <p:cNvGrpSpPr>
            <a:grpSpLocks/>
          </p:cNvGrpSpPr>
          <p:nvPr/>
        </p:nvGrpSpPr>
        <p:grpSpPr bwMode="auto">
          <a:xfrm>
            <a:off x="3864727" y="4000196"/>
            <a:ext cx="353165" cy="527216"/>
            <a:chOff x="624" y="1578"/>
            <a:chExt cx="241" cy="332"/>
          </a:xfrm>
        </p:grpSpPr>
        <p:sp>
          <p:nvSpPr>
            <p:cNvPr id="47" name="Rectangle 32"/>
            <p:cNvSpPr>
              <a:spLocks noChangeArrowheads="1"/>
            </p:cNvSpPr>
            <p:nvPr/>
          </p:nvSpPr>
          <p:spPr bwMode="auto">
            <a:xfrm>
              <a:off x="624" y="1617"/>
              <a:ext cx="240" cy="275"/>
            </a:xfrm>
            <a:prstGeom prst="rect">
              <a:avLst/>
            </a:prstGeom>
            <a:solidFill>
              <a:schemeClr val="bg1"/>
            </a:solidFill>
            <a:ln w="19050">
              <a:solidFill>
                <a:srgbClr val="000000"/>
              </a:solidFill>
              <a:miter lim="800000"/>
              <a:headEnd/>
              <a:tailEnd/>
            </a:ln>
          </p:spPr>
          <p:txBody>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eaLnBrk="1" hangingPunct="1">
                <a:spcBef>
                  <a:spcPct val="0"/>
                </a:spcBef>
                <a:buClrTx/>
                <a:buSzTx/>
                <a:buFontTx/>
                <a:buNone/>
              </a:pPr>
              <a:endParaRPr lang="en-US" altLang="en-US" sz="2400">
                <a:solidFill>
                  <a:schemeClr val="tx1"/>
                </a:solidFill>
                <a:latin typeface="Times New Roman" pitchFamily="18" charset="0"/>
              </a:endParaRPr>
            </a:p>
          </p:txBody>
        </p:sp>
        <p:grpSp>
          <p:nvGrpSpPr>
            <p:cNvPr id="48" name="Group 33"/>
            <p:cNvGrpSpPr>
              <a:grpSpLocks/>
            </p:cNvGrpSpPr>
            <p:nvPr/>
          </p:nvGrpSpPr>
          <p:grpSpPr bwMode="auto">
            <a:xfrm>
              <a:off x="690" y="1578"/>
              <a:ext cx="100" cy="332"/>
              <a:chOff x="1184" y="1632"/>
              <a:chExt cx="100" cy="332"/>
            </a:xfrm>
          </p:grpSpPr>
          <p:sp>
            <p:nvSpPr>
              <p:cNvPr id="50" name="Rectangle 34"/>
              <p:cNvSpPr>
                <a:spLocks noChangeArrowheads="1"/>
              </p:cNvSpPr>
              <p:nvPr/>
            </p:nvSpPr>
            <p:spPr bwMode="auto">
              <a:xfrm>
                <a:off x="1207" y="1632"/>
                <a:ext cx="58" cy="194"/>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2000" b="1">
                    <a:solidFill>
                      <a:srgbClr val="000000"/>
                    </a:solidFill>
                    <a:latin typeface="Times New Roman" pitchFamily="18" charset="0"/>
                  </a:rPr>
                  <a:t>-</a:t>
                </a:r>
                <a:endParaRPr lang="en-US" altLang="en-US" sz="2400">
                  <a:solidFill>
                    <a:schemeClr val="tx1"/>
                  </a:solidFill>
                  <a:latin typeface="Times New Roman" pitchFamily="18" charset="0"/>
                </a:endParaRPr>
              </a:p>
            </p:txBody>
          </p:sp>
          <p:sp>
            <p:nvSpPr>
              <p:cNvPr id="51" name="Rectangle 35"/>
              <p:cNvSpPr>
                <a:spLocks noChangeArrowheads="1"/>
              </p:cNvSpPr>
              <p:nvPr/>
            </p:nvSpPr>
            <p:spPr bwMode="auto">
              <a:xfrm>
                <a:off x="1184" y="1770"/>
                <a:ext cx="100" cy="194"/>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2000" b="1">
                    <a:solidFill>
                      <a:srgbClr val="000000"/>
                    </a:solidFill>
                    <a:latin typeface="Times New Roman" pitchFamily="18" charset="0"/>
                  </a:rPr>
                  <a:t>+</a:t>
                </a:r>
                <a:endParaRPr lang="en-US" altLang="en-US" sz="2400">
                  <a:solidFill>
                    <a:schemeClr val="tx1"/>
                  </a:solidFill>
                  <a:latin typeface="Times New Roman" pitchFamily="18" charset="0"/>
                </a:endParaRPr>
              </a:p>
            </p:txBody>
          </p:sp>
        </p:grpSp>
        <p:sp>
          <p:nvSpPr>
            <p:cNvPr id="49" name="Line 36"/>
            <p:cNvSpPr>
              <a:spLocks noChangeShapeType="1"/>
            </p:cNvSpPr>
            <p:nvPr/>
          </p:nvSpPr>
          <p:spPr bwMode="auto">
            <a:xfrm>
              <a:off x="624" y="1752"/>
              <a:ext cx="241"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800"/>
            </a:p>
          </p:txBody>
        </p:sp>
      </p:grpSp>
      <p:sp>
        <p:nvSpPr>
          <p:cNvPr id="52" name="Text Box 37"/>
          <p:cNvSpPr txBox="1">
            <a:spLocks noChangeArrowheads="1"/>
          </p:cNvSpPr>
          <p:nvPr/>
        </p:nvSpPr>
        <p:spPr bwMode="auto">
          <a:xfrm>
            <a:off x="1844782" y="4434143"/>
            <a:ext cx="9476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1800" b="1" dirty="0">
                <a:solidFill>
                  <a:schemeClr val="tx1"/>
                </a:solidFill>
                <a:latin typeface="Times New Roman" pitchFamily="18" charset="0"/>
              </a:rPr>
              <a:t>SEC IN</a:t>
            </a:r>
          </a:p>
        </p:txBody>
      </p:sp>
      <p:sp>
        <p:nvSpPr>
          <p:cNvPr id="53" name="Text Box 38"/>
          <p:cNvSpPr txBox="1">
            <a:spLocks noChangeArrowheads="1"/>
          </p:cNvSpPr>
          <p:nvPr/>
        </p:nvSpPr>
        <p:spPr bwMode="auto">
          <a:xfrm>
            <a:off x="5356988" y="4434143"/>
            <a:ext cx="6848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1800" b="1" dirty="0">
                <a:solidFill>
                  <a:schemeClr val="tx1"/>
                </a:solidFill>
                <a:latin typeface="Times New Roman" pitchFamily="18" charset="0"/>
              </a:rPr>
              <a:t>OUT</a:t>
            </a:r>
          </a:p>
        </p:txBody>
      </p:sp>
      <p:grpSp>
        <p:nvGrpSpPr>
          <p:cNvPr id="54" name="Group 39"/>
          <p:cNvGrpSpPr>
            <a:grpSpLocks/>
          </p:cNvGrpSpPr>
          <p:nvPr/>
        </p:nvGrpSpPr>
        <p:grpSpPr bwMode="auto">
          <a:xfrm>
            <a:off x="1905328" y="3052202"/>
            <a:ext cx="4332530" cy="2536825"/>
            <a:chOff x="1568" y="1909"/>
            <a:chExt cx="2957" cy="1598"/>
          </a:xfrm>
        </p:grpSpPr>
        <p:sp>
          <p:nvSpPr>
            <p:cNvPr id="55" name="Rectangle 40"/>
            <p:cNvSpPr>
              <a:spLocks noChangeArrowheads="1"/>
            </p:cNvSpPr>
            <p:nvPr/>
          </p:nvSpPr>
          <p:spPr bwMode="auto">
            <a:xfrm>
              <a:off x="3341" y="1978"/>
              <a:ext cx="3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1200" b="1" i="1" dirty="0">
                  <a:solidFill>
                    <a:schemeClr val="accent2"/>
                  </a:solidFill>
                  <a:latin typeface="Times New Roman" pitchFamily="18" charset="0"/>
                </a:rPr>
                <a:t>Solvent</a:t>
              </a:r>
              <a:endParaRPr lang="en-US" altLang="en-US" sz="2400" dirty="0">
                <a:solidFill>
                  <a:schemeClr val="tx1"/>
                </a:solidFill>
                <a:latin typeface="Times New Roman" pitchFamily="18" charset="0"/>
              </a:endParaRPr>
            </a:p>
          </p:txBody>
        </p:sp>
        <p:grpSp>
          <p:nvGrpSpPr>
            <p:cNvPr id="56" name="Group 41"/>
            <p:cNvGrpSpPr>
              <a:grpSpLocks/>
            </p:cNvGrpSpPr>
            <p:nvPr/>
          </p:nvGrpSpPr>
          <p:grpSpPr bwMode="auto">
            <a:xfrm>
              <a:off x="1568" y="1909"/>
              <a:ext cx="2957" cy="1598"/>
              <a:chOff x="1568" y="1909"/>
              <a:chExt cx="2957" cy="1598"/>
            </a:xfrm>
          </p:grpSpPr>
          <p:sp>
            <p:nvSpPr>
              <p:cNvPr id="57" name="Line 42"/>
              <p:cNvSpPr>
                <a:spLocks noChangeShapeType="1"/>
              </p:cNvSpPr>
              <p:nvPr/>
            </p:nvSpPr>
            <p:spPr bwMode="auto">
              <a:xfrm flipV="1">
                <a:off x="1568" y="2709"/>
                <a:ext cx="670" cy="0"/>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58" name="Line 43"/>
              <p:cNvSpPr>
                <a:spLocks noChangeShapeType="1"/>
              </p:cNvSpPr>
              <p:nvPr/>
            </p:nvSpPr>
            <p:spPr bwMode="auto">
              <a:xfrm flipV="1">
                <a:off x="3798" y="2703"/>
                <a:ext cx="727" cy="0"/>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59" name="Freeform 44"/>
              <p:cNvSpPr>
                <a:spLocks/>
              </p:cNvSpPr>
              <p:nvPr/>
            </p:nvSpPr>
            <p:spPr bwMode="auto">
              <a:xfrm rot="179886">
                <a:off x="3073" y="1984"/>
                <a:ext cx="252" cy="229"/>
              </a:xfrm>
              <a:custGeom>
                <a:avLst/>
                <a:gdLst>
                  <a:gd name="T0" fmla="*/ 0 w 22"/>
                  <a:gd name="T1" fmla="*/ 6034 h 20"/>
                  <a:gd name="T2" fmla="*/ 27033 w 22"/>
                  <a:gd name="T3" fmla="*/ 30022 h 20"/>
                  <a:gd name="T4" fmla="*/ 33069 w 22"/>
                  <a:gd name="T5" fmla="*/ 23988 h 20"/>
                  <a:gd name="T6" fmla="*/ 6037 w 22"/>
                  <a:gd name="T7" fmla="*/ 0 h 20"/>
                  <a:gd name="T8" fmla="*/ 0 w 22"/>
                  <a:gd name="T9" fmla="*/ 6034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0">
                    <a:moveTo>
                      <a:pt x="0" y="4"/>
                    </a:moveTo>
                    <a:lnTo>
                      <a:pt x="18" y="20"/>
                    </a:lnTo>
                    <a:lnTo>
                      <a:pt x="22" y="16"/>
                    </a:lnTo>
                    <a:lnTo>
                      <a:pt x="4" y="0"/>
                    </a:lnTo>
                    <a:lnTo>
                      <a:pt x="0" y="4"/>
                    </a:lnTo>
                    <a:close/>
                  </a:path>
                </a:pathLst>
              </a:custGeom>
              <a:solidFill>
                <a:schemeClr val="accent2"/>
              </a:solidFill>
              <a:ln w="57150" cmpd="sng">
                <a:solidFill>
                  <a:schemeClr val="accent2"/>
                </a:solidFill>
                <a:prstDash val="solid"/>
                <a:round/>
                <a:headEnd/>
                <a:tailEnd/>
              </a:ln>
            </p:spPr>
            <p:txBody>
              <a:bodyPr/>
              <a:lstStyle/>
              <a:p>
                <a:endParaRPr lang="en-US" sz="1800"/>
              </a:p>
            </p:txBody>
          </p:sp>
          <p:grpSp>
            <p:nvGrpSpPr>
              <p:cNvPr id="60" name="Group 45"/>
              <p:cNvGrpSpPr>
                <a:grpSpLocks/>
              </p:cNvGrpSpPr>
              <p:nvPr/>
            </p:nvGrpSpPr>
            <p:grpSpPr bwMode="auto">
              <a:xfrm>
                <a:off x="2227" y="1909"/>
                <a:ext cx="1597" cy="804"/>
                <a:chOff x="2227" y="1909"/>
                <a:chExt cx="1597" cy="804"/>
              </a:xfrm>
            </p:grpSpPr>
            <p:sp>
              <p:nvSpPr>
                <p:cNvPr id="64" name="Line 46"/>
                <p:cNvSpPr>
                  <a:spLocks noChangeShapeType="1"/>
                </p:cNvSpPr>
                <p:nvPr/>
              </p:nvSpPr>
              <p:spPr bwMode="auto">
                <a:xfrm flipV="1">
                  <a:off x="2227" y="1910"/>
                  <a:ext cx="801" cy="803"/>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65" name="Line 47"/>
                <p:cNvSpPr>
                  <a:spLocks noChangeShapeType="1"/>
                </p:cNvSpPr>
                <p:nvPr/>
              </p:nvSpPr>
              <p:spPr bwMode="auto">
                <a:xfrm flipH="1" flipV="1">
                  <a:off x="3016" y="1909"/>
                  <a:ext cx="808" cy="804"/>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sz="1800"/>
                </a:p>
              </p:txBody>
            </p:sp>
          </p:grpSp>
          <p:grpSp>
            <p:nvGrpSpPr>
              <p:cNvPr id="61" name="Group 48"/>
              <p:cNvGrpSpPr>
                <a:grpSpLocks/>
              </p:cNvGrpSpPr>
              <p:nvPr/>
            </p:nvGrpSpPr>
            <p:grpSpPr bwMode="auto">
              <a:xfrm flipV="1">
                <a:off x="2220" y="2695"/>
                <a:ext cx="1601" cy="812"/>
                <a:chOff x="2215" y="1900"/>
                <a:chExt cx="1601" cy="812"/>
              </a:xfrm>
            </p:grpSpPr>
            <p:sp>
              <p:nvSpPr>
                <p:cNvPr id="62" name="Line 49"/>
                <p:cNvSpPr>
                  <a:spLocks noChangeShapeType="1"/>
                </p:cNvSpPr>
                <p:nvPr/>
              </p:nvSpPr>
              <p:spPr bwMode="auto">
                <a:xfrm flipV="1">
                  <a:off x="2215" y="1900"/>
                  <a:ext cx="810" cy="806"/>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63" name="Line 50"/>
                <p:cNvSpPr>
                  <a:spLocks noChangeShapeType="1"/>
                </p:cNvSpPr>
                <p:nvPr/>
              </p:nvSpPr>
              <p:spPr bwMode="auto">
                <a:xfrm flipH="1" flipV="1">
                  <a:off x="3008" y="1900"/>
                  <a:ext cx="808" cy="812"/>
                </a:xfrm>
                <a:prstGeom prst="line">
                  <a:avLst/>
                </a:prstGeom>
                <a:noFill/>
                <a:ln w="5715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sz="1800"/>
                </a:p>
              </p:txBody>
            </p:sp>
          </p:grpSp>
        </p:grpSp>
      </p:grpSp>
      <p:grpSp>
        <p:nvGrpSpPr>
          <p:cNvPr id="67" name="Group 52"/>
          <p:cNvGrpSpPr>
            <a:grpSpLocks/>
          </p:cNvGrpSpPr>
          <p:nvPr/>
        </p:nvGrpSpPr>
        <p:grpSpPr bwMode="auto">
          <a:xfrm>
            <a:off x="1893165" y="3029184"/>
            <a:ext cx="4360504" cy="2563814"/>
            <a:chOff x="1384" y="2057"/>
            <a:chExt cx="2975" cy="1615"/>
          </a:xfrm>
        </p:grpSpPr>
        <p:sp>
          <p:nvSpPr>
            <p:cNvPr id="68" name="Rectangle 53"/>
            <p:cNvSpPr>
              <a:spLocks noChangeArrowheads="1"/>
            </p:cNvSpPr>
            <p:nvPr/>
          </p:nvSpPr>
          <p:spPr bwMode="auto">
            <a:xfrm>
              <a:off x="3253" y="3324"/>
              <a:ext cx="3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txBody>
            <a:bodyPr wrap="none" lIns="0" tIns="0" rIns="0" bIns="0">
              <a:spAutoFit/>
            </a:bodyPr>
            <a:lstStyle>
              <a:lvl1pPr eaLnBrk="0" hangingPunct="0">
                <a:spcBef>
                  <a:spcPct val="20000"/>
                </a:spcBef>
                <a:buClr>
                  <a:srgbClr val="4CAE6B"/>
                </a:buClr>
                <a:buSzPct val="150000"/>
                <a:buFont typeface="Arial" charset="0"/>
                <a:buChar char="›"/>
                <a:defRPr sz="2600">
                  <a:solidFill>
                    <a:srgbClr val="353939"/>
                  </a:solidFill>
                  <a:latin typeface="Arial" charset="0"/>
                </a:defRPr>
              </a:lvl1pPr>
              <a:lvl2pPr marL="742950" indent="-285750" eaLnBrk="0" hangingPunct="0">
                <a:spcBef>
                  <a:spcPct val="20000"/>
                </a:spcBef>
                <a:buFont typeface="Wingdings" pitchFamily="2" charset="2"/>
                <a:buChar char="§"/>
                <a:defRPr sz="2000" b="1">
                  <a:solidFill>
                    <a:srgbClr val="353939"/>
                  </a:solidFill>
                  <a:latin typeface="Arial" charset="0"/>
                </a:defRPr>
              </a:lvl2pPr>
              <a:lvl3pPr marL="1143000" indent="-228600" eaLnBrk="0" hangingPunct="0">
                <a:spcBef>
                  <a:spcPct val="20000"/>
                </a:spcBef>
                <a:buChar char="•"/>
                <a:defRPr sz="2000">
                  <a:solidFill>
                    <a:srgbClr val="353939"/>
                  </a:solidFill>
                  <a:latin typeface="Arial" charset="0"/>
                </a:defRPr>
              </a:lvl3pPr>
              <a:lvl4pPr marL="1600200" indent="-228600" eaLnBrk="0" hangingPunct="0">
                <a:spcBef>
                  <a:spcPct val="20000"/>
                </a:spcBef>
                <a:buChar char="•"/>
                <a:defRPr sz="1600">
                  <a:solidFill>
                    <a:srgbClr val="353939"/>
                  </a:solidFill>
                  <a:latin typeface="Arial" charset="0"/>
                </a:defRPr>
              </a:lvl4pPr>
              <a:lvl5pPr marL="2057400" indent="-228600" eaLnBrk="0" hangingPunct="0">
                <a:spcBef>
                  <a:spcPct val="20000"/>
                </a:spcBef>
                <a:buChar char="•"/>
                <a:defRPr sz="1000" b="1">
                  <a:solidFill>
                    <a:srgbClr val="000066"/>
                  </a:solidFill>
                  <a:latin typeface="Arial" charset="0"/>
                </a:defRPr>
              </a:lvl5pPr>
              <a:lvl6pPr marL="2514600" indent="-228600" eaLnBrk="0" fontAlgn="base" hangingPunct="0">
                <a:spcBef>
                  <a:spcPct val="20000"/>
                </a:spcBef>
                <a:spcAft>
                  <a:spcPct val="0"/>
                </a:spcAft>
                <a:buChar char="•"/>
                <a:defRPr sz="1000" b="1">
                  <a:solidFill>
                    <a:srgbClr val="000066"/>
                  </a:solidFill>
                  <a:latin typeface="Arial" charset="0"/>
                </a:defRPr>
              </a:lvl6pPr>
              <a:lvl7pPr marL="2971800" indent="-228600" eaLnBrk="0" fontAlgn="base" hangingPunct="0">
                <a:spcBef>
                  <a:spcPct val="20000"/>
                </a:spcBef>
                <a:spcAft>
                  <a:spcPct val="0"/>
                </a:spcAft>
                <a:buChar char="•"/>
                <a:defRPr sz="1000" b="1">
                  <a:solidFill>
                    <a:srgbClr val="000066"/>
                  </a:solidFill>
                  <a:latin typeface="Arial" charset="0"/>
                </a:defRPr>
              </a:lvl7pPr>
              <a:lvl8pPr marL="3429000" indent="-228600" eaLnBrk="0" fontAlgn="base" hangingPunct="0">
                <a:spcBef>
                  <a:spcPct val="20000"/>
                </a:spcBef>
                <a:spcAft>
                  <a:spcPct val="0"/>
                </a:spcAft>
                <a:buChar char="•"/>
                <a:defRPr sz="1000" b="1">
                  <a:solidFill>
                    <a:srgbClr val="000066"/>
                  </a:solidFill>
                  <a:latin typeface="Arial" charset="0"/>
                </a:defRPr>
              </a:lvl8pPr>
              <a:lvl9pPr marL="3886200" indent="-228600" eaLnBrk="0" fontAlgn="base" hangingPunct="0">
                <a:spcBef>
                  <a:spcPct val="20000"/>
                </a:spcBef>
                <a:spcAft>
                  <a:spcPct val="0"/>
                </a:spcAft>
                <a:buChar char="•"/>
                <a:defRPr sz="1000" b="1">
                  <a:solidFill>
                    <a:srgbClr val="000066"/>
                  </a:solidFill>
                  <a:latin typeface="Arial" charset="0"/>
                </a:defRPr>
              </a:lvl9pPr>
            </a:lstStyle>
            <a:p>
              <a:pPr>
                <a:spcBef>
                  <a:spcPct val="0"/>
                </a:spcBef>
                <a:buClrTx/>
                <a:buSzTx/>
                <a:buFontTx/>
                <a:buNone/>
              </a:pPr>
              <a:r>
                <a:rPr lang="en-US" altLang="en-US" sz="1200" b="1" i="1" dirty="0">
                  <a:solidFill>
                    <a:srgbClr val="FF0000"/>
                  </a:solidFill>
                  <a:latin typeface="Times New Roman" pitchFamily="18" charset="0"/>
                </a:rPr>
                <a:t>Sample</a:t>
              </a:r>
              <a:endParaRPr lang="en-US" altLang="en-US" sz="2400" dirty="0">
                <a:solidFill>
                  <a:srgbClr val="FF0000"/>
                </a:solidFill>
                <a:latin typeface="Times New Roman" pitchFamily="18" charset="0"/>
              </a:endParaRPr>
            </a:p>
          </p:txBody>
        </p:sp>
        <p:grpSp>
          <p:nvGrpSpPr>
            <p:cNvPr id="69" name="Group 54"/>
            <p:cNvGrpSpPr>
              <a:grpSpLocks/>
            </p:cNvGrpSpPr>
            <p:nvPr/>
          </p:nvGrpSpPr>
          <p:grpSpPr bwMode="auto">
            <a:xfrm>
              <a:off x="1384" y="2057"/>
              <a:ext cx="2975" cy="1615"/>
              <a:chOff x="1384" y="2057"/>
              <a:chExt cx="2975" cy="1615"/>
            </a:xfrm>
          </p:grpSpPr>
          <p:sp>
            <p:nvSpPr>
              <p:cNvPr id="70" name="Line 55"/>
              <p:cNvSpPr>
                <a:spLocks noChangeShapeType="1"/>
              </p:cNvSpPr>
              <p:nvPr/>
            </p:nvSpPr>
            <p:spPr bwMode="auto">
              <a:xfrm flipV="1">
                <a:off x="1384" y="2863"/>
                <a:ext cx="660" cy="0"/>
              </a:xfrm>
              <a:prstGeom prst="line">
                <a:avLst/>
              </a:prstGeom>
              <a:noFill/>
              <a:ln w="825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71" name="Line 56"/>
              <p:cNvSpPr>
                <a:spLocks noChangeShapeType="1"/>
              </p:cNvSpPr>
              <p:nvPr/>
            </p:nvSpPr>
            <p:spPr bwMode="auto">
              <a:xfrm>
                <a:off x="3645" y="2859"/>
                <a:ext cx="714" cy="1"/>
              </a:xfrm>
              <a:prstGeom prst="line">
                <a:avLst/>
              </a:prstGeom>
              <a:noFill/>
              <a:ln w="825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72" name="Line 57"/>
              <p:cNvSpPr>
                <a:spLocks noChangeShapeType="1"/>
              </p:cNvSpPr>
              <p:nvPr/>
            </p:nvSpPr>
            <p:spPr bwMode="auto">
              <a:xfrm flipV="1">
                <a:off x="2055" y="2057"/>
                <a:ext cx="809" cy="816"/>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73" name="Line 58"/>
              <p:cNvSpPr>
                <a:spLocks noChangeShapeType="1"/>
              </p:cNvSpPr>
              <p:nvPr/>
            </p:nvSpPr>
            <p:spPr bwMode="auto">
              <a:xfrm flipH="1" flipV="1">
                <a:off x="2835" y="2057"/>
                <a:ext cx="82" cy="84"/>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p>
            </p:txBody>
          </p:sp>
          <p:grpSp>
            <p:nvGrpSpPr>
              <p:cNvPr id="74" name="Group 59"/>
              <p:cNvGrpSpPr>
                <a:grpSpLocks/>
              </p:cNvGrpSpPr>
              <p:nvPr/>
            </p:nvGrpSpPr>
            <p:grpSpPr bwMode="auto">
              <a:xfrm>
                <a:off x="2044" y="2855"/>
                <a:ext cx="1593" cy="817"/>
                <a:chOff x="2040" y="2855"/>
                <a:chExt cx="1593" cy="817"/>
              </a:xfrm>
            </p:grpSpPr>
            <p:sp>
              <p:nvSpPr>
                <p:cNvPr id="75" name="Line 60"/>
                <p:cNvSpPr>
                  <a:spLocks noChangeShapeType="1"/>
                </p:cNvSpPr>
                <p:nvPr/>
              </p:nvSpPr>
              <p:spPr bwMode="auto">
                <a:xfrm>
                  <a:off x="2040" y="2855"/>
                  <a:ext cx="810" cy="814"/>
                </a:xfrm>
                <a:prstGeom prst="line">
                  <a:avLst/>
                </a:prstGeom>
                <a:noFill/>
                <a:ln w="825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76" name="Line 61"/>
                <p:cNvSpPr>
                  <a:spLocks noChangeShapeType="1"/>
                </p:cNvSpPr>
                <p:nvPr/>
              </p:nvSpPr>
              <p:spPr bwMode="auto">
                <a:xfrm flipH="1">
                  <a:off x="2820" y="2865"/>
                  <a:ext cx="813" cy="807"/>
                </a:xfrm>
                <a:prstGeom prst="line">
                  <a:avLst/>
                </a:prstGeom>
                <a:noFill/>
                <a:ln w="825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sz="1800"/>
                </a:p>
              </p:txBody>
            </p:sp>
          </p:grpSp>
        </p:grpSp>
      </p:grpSp>
      <p:sp>
        <p:nvSpPr>
          <p:cNvPr id="77" name="Freeform 62"/>
          <p:cNvSpPr>
            <a:spLocks/>
          </p:cNvSpPr>
          <p:nvPr/>
        </p:nvSpPr>
        <p:spPr bwMode="auto">
          <a:xfrm>
            <a:off x="6601522" y="3281073"/>
            <a:ext cx="1371601" cy="1230312"/>
          </a:xfrm>
          <a:custGeom>
            <a:avLst/>
            <a:gdLst>
              <a:gd name="T0" fmla="*/ 2147483647 w 3605"/>
              <a:gd name="T1" fmla="*/ 2147483647 h 1207"/>
              <a:gd name="T2" fmla="*/ 2147483647 w 3605"/>
              <a:gd name="T3" fmla="*/ 2147483647 h 1207"/>
              <a:gd name="T4" fmla="*/ 2147483647 w 3605"/>
              <a:gd name="T5" fmla="*/ 2147483647 h 1207"/>
              <a:gd name="T6" fmla="*/ 2147483647 w 3605"/>
              <a:gd name="T7" fmla="*/ 2147483647 h 1207"/>
              <a:gd name="T8" fmla="*/ 2147483647 w 3605"/>
              <a:gd name="T9" fmla="*/ 2147483647 h 1207"/>
              <a:gd name="T10" fmla="*/ 2147483647 w 3605"/>
              <a:gd name="T11" fmla="*/ 2147483647 h 1207"/>
              <a:gd name="T12" fmla="*/ 2147483647 w 3605"/>
              <a:gd name="T13" fmla="*/ 2147483647 h 1207"/>
              <a:gd name="T14" fmla="*/ 2147483647 w 3605"/>
              <a:gd name="T15" fmla="*/ 2147483647 h 1207"/>
              <a:gd name="T16" fmla="*/ 2147483647 w 3605"/>
              <a:gd name="T17" fmla="*/ 2147483647 h 1207"/>
              <a:gd name="T18" fmla="*/ 2147483647 w 3605"/>
              <a:gd name="T19" fmla="*/ 2147483647 h 1207"/>
              <a:gd name="T20" fmla="*/ 2147483647 w 3605"/>
              <a:gd name="T21" fmla="*/ 2147483647 h 1207"/>
              <a:gd name="T22" fmla="*/ 2147483647 w 3605"/>
              <a:gd name="T23" fmla="*/ 2147483647 h 1207"/>
              <a:gd name="T24" fmla="*/ 2147483647 w 3605"/>
              <a:gd name="T25" fmla="*/ 2147483647 h 1207"/>
              <a:gd name="T26" fmla="*/ 2147483647 w 3605"/>
              <a:gd name="T27" fmla="*/ 2147483647 h 1207"/>
              <a:gd name="T28" fmla="*/ 2147483647 w 3605"/>
              <a:gd name="T29" fmla="*/ 2147483647 h 1207"/>
              <a:gd name="T30" fmla="*/ 2147483647 w 3605"/>
              <a:gd name="T31" fmla="*/ 2147483647 h 1207"/>
              <a:gd name="T32" fmla="*/ 2147483647 w 3605"/>
              <a:gd name="T33" fmla="*/ 2147483647 h 1207"/>
              <a:gd name="T34" fmla="*/ 2147483647 w 3605"/>
              <a:gd name="T35" fmla="*/ 2147483647 h 1207"/>
              <a:gd name="T36" fmla="*/ 2147483647 w 3605"/>
              <a:gd name="T37" fmla="*/ 2147483647 h 1207"/>
              <a:gd name="T38" fmla="*/ 2147483647 w 3605"/>
              <a:gd name="T39" fmla="*/ 2147483647 h 1207"/>
              <a:gd name="T40" fmla="*/ 2147483647 w 3605"/>
              <a:gd name="T41" fmla="*/ 2147483647 h 1207"/>
              <a:gd name="T42" fmla="*/ 2147483647 w 3605"/>
              <a:gd name="T43" fmla="*/ 2147483647 h 1207"/>
              <a:gd name="T44" fmla="*/ 2147483647 w 3605"/>
              <a:gd name="T45" fmla="*/ 2147483647 h 1207"/>
              <a:gd name="T46" fmla="*/ 2147483647 w 3605"/>
              <a:gd name="T47" fmla="*/ 2147483647 h 1207"/>
              <a:gd name="T48" fmla="*/ 2147483647 w 3605"/>
              <a:gd name="T49" fmla="*/ 2147483647 h 1207"/>
              <a:gd name="T50" fmla="*/ 2147483647 w 3605"/>
              <a:gd name="T51" fmla="*/ 2147483647 h 1207"/>
              <a:gd name="T52" fmla="*/ 2147483647 w 3605"/>
              <a:gd name="T53" fmla="*/ 2147483647 h 1207"/>
              <a:gd name="T54" fmla="*/ 2147483647 w 3605"/>
              <a:gd name="T55" fmla="*/ 2147483647 h 1207"/>
              <a:gd name="T56" fmla="*/ 2147483647 w 3605"/>
              <a:gd name="T57" fmla="*/ 2147483647 h 1207"/>
              <a:gd name="T58" fmla="*/ 2147483647 w 3605"/>
              <a:gd name="T59" fmla="*/ 2147483647 h 1207"/>
              <a:gd name="T60" fmla="*/ 2147483647 w 3605"/>
              <a:gd name="T61" fmla="*/ 2147483647 h 1207"/>
              <a:gd name="T62" fmla="*/ 2147483647 w 3605"/>
              <a:gd name="T63" fmla="*/ 2147483647 h 1207"/>
              <a:gd name="T64" fmla="*/ 2147483647 w 3605"/>
              <a:gd name="T65" fmla="*/ 2147483647 h 1207"/>
              <a:gd name="T66" fmla="*/ 2147483647 w 3605"/>
              <a:gd name="T67" fmla="*/ 2147483647 h 1207"/>
              <a:gd name="T68" fmla="*/ 2147483647 w 3605"/>
              <a:gd name="T69" fmla="*/ 2147483647 h 1207"/>
              <a:gd name="T70" fmla="*/ 2147483647 w 3605"/>
              <a:gd name="T71" fmla="*/ 2147483647 h 1207"/>
              <a:gd name="T72" fmla="*/ 2147483647 w 3605"/>
              <a:gd name="T73" fmla="*/ 2147483647 h 1207"/>
              <a:gd name="T74" fmla="*/ 2147483647 w 3605"/>
              <a:gd name="T75" fmla="*/ 2147483647 h 1207"/>
              <a:gd name="T76" fmla="*/ 2147483647 w 3605"/>
              <a:gd name="T77" fmla="*/ 2147483647 h 1207"/>
              <a:gd name="T78" fmla="*/ 2147483647 w 3605"/>
              <a:gd name="T79" fmla="*/ 2147483647 h 1207"/>
              <a:gd name="T80" fmla="*/ 2147483647 w 3605"/>
              <a:gd name="T81" fmla="*/ 2147483647 h 1207"/>
              <a:gd name="T82" fmla="*/ 2147483647 w 3605"/>
              <a:gd name="T83" fmla="*/ 2147483647 h 1207"/>
              <a:gd name="T84" fmla="*/ 2147483647 w 3605"/>
              <a:gd name="T85" fmla="*/ 2147483647 h 1207"/>
              <a:gd name="T86" fmla="*/ 2147483647 w 3605"/>
              <a:gd name="T87" fmla="*/ 2147483647 h 1207"/>
              <a:gd name="T88" fmla="*/ 2147483647 w 3605"/>
              <a:gd name="T89" fmla="*/ 2147483647 h 1207"/>
              <a:gd name="T90" fmla="*/ 2147483647 w 3605"/>
              <a:gd name="T91" fmla="*/ 2147483647 h 1207"/>
              <a:gd name="T92" fmla="*/ 2147483647 w 3605"/>
              <a:gd name="T93" fmla="*/ 2147483647 h 1207"/>
              <a:gd name="T94" fmla="*/ 2147483647 w 3605"/>
              <a:gd name="T95" fmla="*/ 2147483647 h 1207"/>
              <a:gd name="T96" fmla="*/ 2147483647 w 3605"/>
              <a:gd name="T97" fmla="*/ 2147483647 h 1207"/>
              <a:gd name="T98" fmla="*/ 2147483647 w 3605"/>
              <a:gd name="T99" fmla="*/ 2147483647 h 1207"/>
              <a:gd name="T100" fmla="*/ 2147483647 w 3605"/>
              <a:gd name="T101" fmla="*/ 2147483647 h 1207"/>
              <a:gd name="T102" fmla="*/ 2147483647 w 3605"/>
              <a:gd name="T103" fmla="*/ 2147483647 h 1207"/>
              <a:gd name="T104" fmla="*/ 2147483647 w 3605"/>
              <a:gd name="T105" fmla="*/ 2147483647 h 1207"/>
              <a:gd name="T106" fmla="*/ 2147483647 w 3605"/>
              <a:gd name="T107" fmla="*/ 2147483647 h 1207"/>
              <a:gd name="T108" fmla="*/ 2147483647 w 3605"/>
              <a:gd name="T109" fmla="*/ 2147483647 h 1207"/>
              <a:gd name="T110" fmla="*/ 2147483647 w 3605"/>
              <a:gd name="T111" fmla="*/ 2147483647 h 1207"/>
              <a:gd name="T112" fmla="*/ 2147483647 w 3605"/>
              <a:gd name="T113" fmla="*/ 2147483647 h 1207"/>
              <a:gd name="T114" fmla="*/ 2147483647 w 3605"/>
              <a:gd name="T115" fmla="*/ 2147483647 h 1207"/>
              <a:gd name="T116" fmla="*/ 2147483647 w 3605"/>
              <a:gd name="T117" fmla="*/ 2147483647 h 1207"/>
              <a:gd name="T118" fmla="*/ 2147483647 w 3605"/>
              <a:gd name="T119" fmla="*/ 2147483647 h 1207"/>
              <a:gd name="T120" fmla="*/ 2147483647 w 3605"/>
              <a:gd name="T121" fmla="*/ 2147483647 h 1207"/>
              <a:gd name="T122" fmla="*/ 2147483647 w 3605"/>
              <a:gd name="T123" fmla="*/ 2147483647 h 12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605" h="1207">
                <a:moveTo>
                  <a:pt x="0" y="1198"/>
                </a:moveTo>
                <a:lnTo>
                  <a:pt x="0" y="1198"/>
                </a:lnTo>
                <a:lnTo>
                  <a:pt x="7" y="1198"/>
                </a:lnTo>
                <a:lnTo>
                  <a:pt x="14" y="1198"/>
                </a:lnTo>
                <a:lnTo>
                  <a:pt x="21" y="1198"/>
                </a:lnTo>
                <a:lnTo>
                  <a:pt x="28" y="1198"/>
                </a:lnTo>
                <a:lnTo>
                  <a:pt x="35" y="1198"/>
                </a:lnTo>
                <a:lnTo>
                  <a:pt x="42" y="1198"/>
                </a:lnTo>
                <a:lnTo>
                  <a:pt x="49" y="1198"/>
                </a:lnTo>
                <a:lnTo>
                  <a:pt x="56" y="1198"/>
                </a:lnTo>
                <a:lnTo>
                  <a:pt x="63" y="1198"/>
                </a:lnTo>
                <a:lnTo>
                  <a:pt x="70" y="1198"/>
                </a:lnTo>
                <a:lnTo>
                  <a:pt x="76" y="1198"/>
                </a:lnTo>
                <a:lnTo>
                  <a:pt x="83" y="1198"/>
                </a:lnTo>
                <a:lnTo>
                  <a:pt x="90" y="1198"/>
                </a:lnTo>
                <a:lnTo>
                  <a:pt x="98" y="1198"/>
                </a:lnTo>
                <a:lnTo>
                  <a:pt x="105" y="1198"/>
                </a:lnTo>
                <a:lnTo>
                  <a:pt x="112" y="1198"/>
                </a:lnTo>
                <a:lnTo>
                  <a:pt x="119" y="1198"/>
                </a:lnTo>
                <a:lnTo>
                  <a:pt x="125" y="1198"/>
                </a:lnTo>
                <a:lnTo>
                  <a:pt x="132" y="1198"/>
                </a:lnTo>
                <a:lnTo>
                  <a:pt x="139" y="1198"/>
                </a:lnTo>
                <a:lnTo>
                  <a:pt x="146" y="1198"/>
                </a:lnTo>
                <a:lnTo>
                  <a:pt x="154" y="1198"/>
                </a:lnTo>
                <a:lnTo>
                  <a:pt x="161" y="1198"/>
                </a:lnTo>
                <a:lnTo>
                  <a:pt x="167" y="1198"/>
                </a:lnTo>
                <a:lnTo>
                  <a:pt x="174" y="1198"/>
                </a:lnTo>
                <a:lnTo>
                  <a:pt x="181" y="1198"/>
                </a:lnTo>
                <a:lnTo>
                  <a:pt x="188" y="1198"/>
                </a:lnTo>
                <a:lnTo>
                  <a:pt x="195" y="1198"/>
                </a:lnTo>
                <a:lnTo>
                  <a:pt x="202" y="1198"/>
                </a:lnTo>
                <a:lnTo>
                  <a:pt x="208" y="1198"/>
                </a:lnTo>
                <a:lnTo>
                  <a:pt x="216" y="1198"/>
                </a:lnTo>
                <a:lnTo>
                  <a:pt x="223" y="1198"/>
                </a:lnTo>
                <a:lnTo>
                  <a:pt x="230" y="1198"/>
                </a:lnTo>
                <a:lnTo>
                  <a:pt x="237" y="1198"/>
                </a:lnTo>
                <a:lnTo>
                  <a:pt x="244" y="1198"/>
                </a:lnTo>
                <a:lnTo>
                  <a:pt x="251" y="1198"/>
                </a:lnTo>
                <a:lnTo>
                  <a:pt x="257" y="1198"/>
                </a:lnTo>
                <a:lnTo>
                  <a:pt x="264" y="1198"/>
                </a:lnTo>
                <a:lnTo>
                  <a:pt x="271" y="1198"/>
                </a:lnTo>
                <a:lnTo>
                  <a:pt x="279" y="1198"/>
                </a:lnTo>
                <a:lnTo>
                  <a:pt x="286" y="1198"/>
                </a:lnTo>
                <a:lnTo>
                  <a:pt x="293" y="1198"/>
                </a:lnTo>
                <a:lnTo>
                  <a:pt x="299" y="1198"/>
                </a:lnTo>
                <a:lnTo>
                  <a:pt x="306" y="1198"/>
                </a:lnTo>
                <a:lnTo>
                  <a:pt x="313" y="1198"/>
                </a:lnTo>
                <a:lnTo>
                  <a:pt x="320" y="1198"/>
                </a:lnTo>
                <a:lnTo>
                  <a:pt x="327" y="1198"/>
                </a:lnTo>
                <a:lnTo>
                  <a:pt x="334" y="1198"/>
                </a:lnTo>
                <a:lnTo>
                  <a:pt x="342" y="1198"/>
                </a:lnTo>
                <a:lnTo>
                  <a:pt x="348" y="1198"/>
                </a:lnTo>
                <a:lnTo>
                  <a:pt x="355" y="1198"/>
                </a:lnTo>
                <a:lnTo>
                  <a:pt x="362" y="1198"/>
                </a:lnTo>
                <a:lnTo>
                  <a:pt x="369" y="1198"/>
                </a:lnTo>
                <a:lnTo>
                  <a:pt x="376" y="1198"/>
                </a:lnTo>
                <a:lnTo>
                  <a:pt x="383" y="1198"/>
                </a:lnTo>
                <a:lnTo>
                  <a:pt x="389" y="1198"/>
                </a:lnTo>
                <a:lnTo>
                  <a:pt x="396" y="1198"/>
                </a:lnTo>
                <a:lnTo>
                  <a:pt x="404" y="1198"/>
                </a:lnTo>
                <a:lnTo>
                  <a:pt x="411" y="1198"/>
                </a:lnTo>
                <a:lnTo>
                  <a:pt x="418" y="1198"/>
                </a:lnTo>
                <a:lnTo>
                  <a:pt x="425" y="1198"/>
                </a:lnTo>
                <a:lnTo>
                  <a:pt x="431" y="1198"/>
                </a:lnTo>
                <a:lnTo>
                  <a:pt x="438" y="1198"/>
                </a:lnTo>
                <a:lnTo>
                  <a:pt x="445" y="1198"/>
                </a:lnTo>
                <a:lnTo>
                  <a:pt x="452" y="1198"/>
                </a:lnTo>
                <a:lnTo>
                  <a:pt x="460" y="1198"/>
                </a:lnTo>
                <a:lnTo>
                  <a:pt x="467" y="1198"/>
                </a:lnTo>
                <a:lnTo>
                  <a:pt x="474" y="1198"/>
                </a:lnTo>
                <a:lnTo>
                  <a:pt x="480" y="1198"/>
                </a:lnTo>
                <a:lnTo>
                  <a:pt x="487" y="1198"/>
                </a:lnTo>
                <a:lnTo>
                  <a:pt x="494" y="1198"/>
                </a:lnTo>
                <a:lnTo>
                  <a:pt x="501" y="1198"/>
                </a:lnTo>
                <a:lnTo>
                  <a:pt x="508" y="1198"/>
                </a:lnTo>
                <a:lnTo>
                  <a:pt x="515" y="1198"/>
                </a:lnTo>
                <a:lnTo>
                  <a:pt x="522" y="1198"/>
                </a:lnTo>
                <a:lnTo>
                  <a:pt x="529" y="1198"/>
                </a:lnTo>
                <a:lnTo>
                  <a:pt x="536" y="1198"/>
                </a:lnTo>
                <a:lnTo>
                  <a:pt x="543" y="1198"/>
                </a:lnTo>
                <a:lnTo>
                  <a:pt x="550" y="1198"/>
                </a:lnTo>
                <a:lnTo>
                  <a:pt x="557" y="1198"/>
                </a:lnTo>
                <a:lnTo>
                  <a:pt x="564" y="1198"/>
                </a:lnTo>
                <a:lnTo>
                  <a:pt x="570" y="1198"/>
                </a:lnTo>
                <a:lnTo>
                  <a:pt x="577" y="1198"/>
                </a:lnTo>
                <a:lnTo>
                  <a:pt x="585" y="1198"/>
                </a:lnTo>
                <a:lnTo>
                  <a:pt x="592" y="1198"/>
                </a:lnTo>
                <a:lnTo>
                  <a:pt x="599" y="1198"/>
                </a:lnTo>
                <a:lnTo>
                  <a:pt x="606" y="1198"/>
                </a:lnTo>
                <a:lnTo>
                  <a:pt x="612" y="1198"/>
                </a:lnTo>
                <a:lnTo>
                  <a:pt x="619" y="1198"/>
                </a:lnTo>
                <a:lnTo>
                  <a:pt x="626" y="1198"/>
                </a:lnTo>
                <a:lnTo>
                  <a:pt x="633" y="1198"/>
                </a:lnTo>
                <a:lnTo>
                  <a:pt x="640" y="1198"/>
                </a:lnTo>
                <a:lnTo>
                  <a:pt x="648" y="1198"/>
                </a:lnTo>
                <a:lnTo>
                  <a:pt x="654" y="1198"/>
                </a:lnTo>
                <a:lnTo>
                  <a:pt x="661" y="1198"/>
                </a:lnTo>
                <a:lnTo>
                  <a:pt x="668" y="1198"/>
                </a:lnTo>
                <a:lnTo>
                  <a:pt x="675" y="1198"/>
                </a:lnTo>
                <a:lnTo>
                  <a:pt x="675" y="1202"/>
                </a:lnTo>
                <a:lnTo>
                  <a:pt x="682" y="1198"/>
                </a:lnTo>
                <a:lnTo>
                  <a:pt x="682" y="1202"/>
                </a:lnTo>
                <a:lnTo>
                  <a:pt x="682" y="1198"/>
                </a:lnTo>
                <a:lnTo>
                  <a:pt x="689" y="1198"/>
                </a:lnTo>
                <a:lnTo>
                  <a:pt x="696" y="1198"/>
                </a:lnTo>
                <a:lnTo>
                  <a:pt x="696" y="1202"/>
                </a:lnTo>
                <a:lnTo>
                  <a:pt x="703" y="1198"/>
                </a:lnTo>
                <a:lnTo>
                  <a:pt x="703" y="1202"/>
                </a:lnTo>
                <a:lnTo>
                  <a:pt x="703" y="1198"/>
                </a:lnTo>
                <a:lnTo>
                  <a:pt x="710" y="1202"/>
                </a:lnTo>
                <a:lnTo>
                  <a:pt x="710" y="1198"/>
                </a:lnTo>
                <a:lnTo>
                  <a:pt x="710" y="1202"/>
                </a:lnTo>
                <a:lnTo>
                  <a:pt x="717" y="1202"/>
                </a:lnTo>
                <a:lnTo>
                  <a:pt x="717" y="1198"/>
                </a:lnTo>
                <a:lnTo>
                  <a:pt x="724" y="1198"/>
                </a:lnTo>
                <a:lnTo>
                  <a:pt x="731" y="1198"/>
                </a:lnTo>
                <a:lnTo>
                  <a:pt x="738" y="1198"/>
                </a:lnTo>
                <a:lnTo>
                  <a:pt x="738" y="1202"/>
                </a:lnTo>
                <a:lnTo>
                  <a:pt x="738" y="1198"/>
                </a:lnTo>
                <a:lnTo>
                  <a:pt x="744" y="1202"/>
                </a:lnTo>
                <a:lnTo>
                  <a:pt x="744" y="1198"/>
                </a:lnTo>
                <a:lnTo>
                  <a:pt x="744" y="1202"/>
                </a:lnTo>
                <a:lnTo>
                  <a:pt x="751" y="1202"/>
                </a:lnTo>
                <a:lnTo>
                  <a:pt x="758" y="1202"/>
                </a:lnTo>
                <a:lnTo>
                  <a:pt x="766" y="1202"/>
                </a:lnTo>
                <a:lnTo>
                  <a:pt x="773" y="1202"/>
                </a:lnTo>
                <a:lnTo>
                  <a:pt x="780" y="1202"/>
                </a:lnTo>
                <a:lnTo>
                  <a:pt x="787" y="1202"/>
                </a:lnTo>
                <a:lnTo>
                  <a:pt x="793" y="1202"/>
                </a:lnTo>
                <a:lnTo>
                  <a:pt x="800" y="1202"/>
                </a:lnTo>
                <a:lnTo>
                  <a:pt x="807" y="1202"/>
                </a:lnTo>
                <a:lnTo>
                  <a:pt x="814" y="1202"/>
                </a:lnTo>
                <a:lnTo>
                  <a:pt x="821" y="1202"/>
                </a:lnTo>
                <a:lnTo>
                  <a:pt x="829" y="1202"/>
                </a:lnTo>
                <a:lnTo>
                  <a:pt x="835" y="1202"/>
                </a:lnTo>
                <a:lnTo>
                  <a:pt x="842" y="1202"/>
                </a:lnTo>
                <a:lnTo>
                  <a:pt x="842" y="1206"/>
                </a:lnTo>
                <a:lnTo>
                  <a:pt x="849" y="1202"/>
                </a:lnTo>
                <a:lnTo>
                  <a:pt x="856" y="1202"/>
                </a:lnTo>
                <a:lnTo>
                  <a:pt x="863" y="1202"/>
                </a:lnTo>
                <a:lnTo>
                  <a:pt x="870" y="1202"/>
                </a:lnTo>
                <a:lnTo>
                  <a:pt x="876" y="1202"/>
                </a:lnTo>
                <a:lnTo>
                  <a:pt x="883" y="1202"/>
                </a:lnTo>
                <a:lnTo>
                  <a:pt x="891" y="1202"/>
                </a:lnTo>
                <a:lnTo>
                  <a:pt x="898" y="1202"/>
                </a:lnTo>
                <a:lnTo>
                  <a:pt x="905" y="1202"/>
                </a:lnTo>
                <a:lnTo>
                  <a:pt x="912" y="1202"/>
                </a:lnTo>
                <a:lnTo>
                  <a:pt x="919" y="1202"/>
                </a:lnTo>
                <a:lnTo>
                  <a:pt x="925" y="1202"/>
                </a:lnTo>
                <a:lnTo>
                  <a:pt x="932" y="1202"/>
                </a:lnTo>
                <a:lnTo>
                  <a:pt x="939" y="1202"/>
                </a:lnTo>
                <a:lnTo>
                  <a:pt x="946" y="1202"/>
                </a:lnTo>
                <a:lnTo>
                  <a:pt x="954" y="1202"/>
                </a:lnTo>
                <a:lnTo>
                  <a:pt x="961" y="1202"/>
                </a:lnTo>
                <a:lnTo>
                  <a:pt x="967" y="1202"/>
                </a:lnTo>
                <a:lnTo>
                  <a:pt x="974" y="1202"/>
                </a:lnTo>
                <a:lnTo>
                  <a:pt x="981" y="1202"/>
                </a:lnTo>
                <a:lnTo>
                  <a:pt x="988" y="1202"/>
                </a:lnTo>
                <a:lnTo>
                  <a:pt x="995" y="1202"/>
                </a:lnTo>
                <a:lnTo>
                  <a:pt x="1002" y="1202"/>
                </a:lnTo>
                <a:lnTo>
                  <a:pt x="1010" y="1202"/>
                </a:lnTo>
                <a:lnTo>
                  <a:pt x="1016" y="1202"/>
                </a:lnTo>
                <a:lnTo>
                  <a:pt x="1023" y="1202"/>
                </a:lnTo>
                <a:lnTo>
                  <a:pt x="1030" y="1202"/>
                </a:lnTo>
                <a:lnTo>
                  <a:pt x="1037" y="1202"/>
                </a:lnTo>
                <a:lnTo>
                  <a:pt x="1044" y="1202"/>
                </a:lnTo>
                <a:lnTo>
                  <a:pt x="1051" y="1202"/>
                </a:lnTo>
                <a:lnTo>
                  <a:pt x="1057" y="1202"/>
                </a:lnTo>
                <a:lnTo>
                  <a:pt x="1064" y="1202"/>
                </a:lnTo>
                <a:lnTo>
                  <a:pt x="1072" y="1202"/>
                </a:lnTo>
                <a:lnTo>
                  <a:pt x="1079" y="1202"/>
                </a:lnTo>
                <a:lnTo>
                  <a:pt x="1086" y="1202"/>
                </a:lnTo>
                <a:lnTo>
                  <a:pt x="1093" y="1202"/>
                </a:lnTo>
                <a:lnTo>
                  <a:pt x="1099" y="1202"/>
                </a:lnTo>
                <a:lnTo>
                  <a:pt x="1106" y="1202"/>
                </a:lnTo>
                <a:lnTo>
                  <a:pt x="1113" y="1202"/>
                </a:lnTo>
                <a:lnTo>
                  <a:pt x="1120" y="1202"/>
                </a:lnTo>
                <a:lnTo>
                  <a:pt x="1127" y="1202"/>
                </a:lnTo>
                <a:lnTo>
                  <a:pt x="1135" y="1202"/>
                </a:lnTo>
                <a:lnTo>
                  <a:pt x="1142" y="1202"/>
                </a:lnTo>
                <a:lnTo>
                  <a:pt x="1148" y="1202"/>
                </a:lnTo>
                <a:lnTo>
                  <a:pt x="1155" y="1202"/>
                </a:lnTo>
                <a:lnTo>
                  <a:pt x="1162" y="1202"/>
                </a:lnTo>
                <a:lnTo>
                  <a:pt x="1169" y="1202"/>
                </a:lnTo>
                <a:lnTo>
                  <a:pt x="1176" y="1202"/>
                </a:lnTo>
                <a:lnTo>
                  <a:pt x="1183" y="1202"/>
                </a:lnTo>
                <a:lnTo>
                  <a:pt x="1189" y="1202"/>
                </a:lnTo>
                <a:lnTo>
                  <a:pt x="1197" y="1202"/>
                </a:lnTo>
                <a:lnTo>
                  <a:pt x="1204" y="1202"/>
                </a:lnTo>
                <a:lnTo>
                  <a:pt x="1211" y="1202"/>
                </a:lnTo>
                <a:lnTo>
                  <a:pt x="1218" y="1202"/>
                </a:lnTo>
                <a:lnTo>
                  <a:pt x="1225" y="1202"/>
                </a:lnTo>
                <a:lnTo>
                  <a:pt x="1232" y="1202"/>
                </a:lnTo>
                <a:lnTo>
                  <a:pt x="1238" y="1202"/>
                </a:lnTo>
                <a:lnTo>
                  <a:pt x="1245" y="1202"/>
                </a:lnTo>
                <a:lnTo>
                  <a:pt x="1245" y="1198"/>
                </a:lnTo>
                <a:lnTo>
                  <a:pt x="1253" y="1198"/>
                </a:lnTo>
                <a:lnTo>
                  <a:pt x="1253" y="1202"/>
                </a:lnTo>
                <a:lnTo>
                  <a:pt x="1260" y="1202"/>
                </a:lnTo>
                <a:lnTo>
                  <a:pt x="1260" y="1198"/>
                </a:lnTo>
                <a:lnTo>
                  <a:pt x="1260" y="1202"/>
                </a:lnTo>
                <a:lnTo>
                  <a:pt x="1267" y="1202"/>
                </a:lnTo>
                <a:lnTo>
                  <a:pt x="1274" y="1198"/>
                </a:lnTo>
                <a:lnTo>
                  <a:pt x="1280" y="1198"/>
                </a:lnTo>
                <a:lnTo>
                  <a:pt x="1287" y="1198"/>
                </a:lnTo>
                <a:lnTo>
                  <a:pt x="1294" y="1198"/>
                </a:lnTo>
                <a:lnTo>
                  <a:pt x="1301" y="1198"/>
                </a:lnTo>
                <a:lnTo>
                  <a:pt x="1308" y="1202"/>
                </a:lnTo>
                <a:lnTo>
                  <a:pt x="1316" y="1202"/>
                </a:lnTo>
                <a:lnTo>
                  <a:pt x="1322" y="1198"/>
                </a:lnTo>
                <a:lnTo>
                  <a:pt x="1329" y="1198"/>
                </a:lnTo>
                <a:lnTo>
                  <a:pt x="1329" y="1202"/>
                </a:lnTo>
                <a:lnTo>
                  <a:pt x="1336" y="1198"/>
                </a:lnTo>
                <a:lnTo>
                  <a:pt x="1343" y="1202"/>
                </a:lnTo>
                <a:lnTo>
                  <a:pt x="1343" y="1198"/>
                </a:lnTo>
                <a:lnTo>
                  <a:pt x="1350" y="1198"/>
                </a:lnTo>
                <a:lnTo>
                  <a:pt x="1350" y="1202"/>
                </a:lnTo>
                <a:lnTo>
                  <a:pt x="1357" y="1198"/>
                </a:lnTo>
                <a:lnTo>
                  <a:pt x="1364" y="1198"/>
                </a:lnTo>
                <a:lnTo>
                  <a:pt x="1364" y="1202"/>
                </a:lnTo>
                <a:lnTo>
                  <a:pt x="1370" y="1198"/>
                </a:lnTo>
                <a:lnTo>
                  <a:pt x="1370" y="1202"/>
                </a:lnTo>
                <a:lnTo>
                  <a:pt x="1378" y="1202"/>
                </a:lnTo>
                <a:lnTo>
                  <a:pt x="1378" y="1198"/>
                </a:lnTo>
                <a:lnTo>
                  <a:pt x="1385" y="1198"/>
                </a:lnTo>
                <a:lnTo>
                  <a:pt x="1392" y="1198"/>
                </a:lnTo>
                <a:lnTo>
                  <a:pt x="1399" y="1198"/>
                </a:lnTo>
                <a:lnTo>
                  <a:pt x="1406" y="1198"/>
                </a:lnTo>
                <a:lnTo>
                  <a:pt x="1412" y="1198"/>
                </a:lnTo>
                <a:lnTo>
                  <a:pt x="1419" y="1198"/>
                </a:lnTo>
                <a:lnTo>
                  <a:pt x="1426" y="1198"/>
                </a:lnTo>
                <a:lnTo>
                  <a:pt x="1433" y="1198"/>
                </a:lnTo>
                <a:lnTo>
                  <a:pt x="1441" y="1198"/>
                </a:lnTo>
                <a:lnTo>
                  <a:pt x="1448" y="1198"/>
                </a:lnTo>
                <a:lnTo>
                  <a:pt x="1455" y="1198"/>
                </a:lnTo>
                <a:lnTo>
                  <a:pt x="1461" y="1198"/>
                </a:lnTo>
                <a:lnTo>
                  <a:pt x="1468" y="1198"/>
                </a:lnTo>
                <a:lnTo>
                  <a:pt x="1475" y="1198"/>
                </a:lnTo>
                <a:lnTo>
                  <a:pt x="1482" y="1198"/>
                </a:lnTo>
                <a:lnTo>
                  <a:pt x="1489" y="1198"/>
                </a:lnTo>
                <a:lnTo>
                  <a:pt x="1496" y="1198"/>
                </a:lnTo>
                <a:lnTo>
                  <a:pt x="1503" y="1198"/>
                </a:lnTo>
                <a:lnTo>
                  <a:pt x="1510" y="1198"/>
                </a:lnTo>
                <a:lnTo>
                  <a:pt x="1517" y="1198"/>
                </a:lnTo>
                <a:lnTo>
                  <a:pt x="1524" y="1198"/>
                </a:lnTo>
                <a:lnTo>
                  <a:pt x="1531" y="1198"/>
                </a:lnTo>
                <a:lnTo>
                  <a:pt x="1538" y="1198"/>
                </a:lnTo>
                <a:lnTo>
                  <a:pt x="1544" y="1198"/>
                </a:lnTo>
                <a:lnTo>
                  <a:pt x="1551" y="1198"/>
                </a:lnTo>
                <a:lnTo>
                  <a:pt x="1559" y="1198"/>
                </a:lnTo>
                <a:lnTo>
                  <a:pt x="1559" y="1194"/>
                </a:lnTo>
                <a:lnTo>
                  <a:pt x="1566" y="1198"/>
                </a:lnTo>
                <a:lnTo>
                  <a:pt x="1566" y="1194"/>
                </a:lnTo>
                <a:lnTo>
                  <a:pt x="1573" y="1194"/>
                </a:lnTo>
                <a:lnTo>
                  <a:pt x="1580" y="1194"/>
                </a:lnTo>
                <a:lnTo>
                  <a:pt x="1587" y="1194"/>
                </a:lnTo>
                <a:lnTo>
                  <a:pt x="1593" y="1194"/>
                </a:lnTo>
                <a:lnTo>
                  <a:pt x="1600" y="1194"/>
                </a:lnTo>
                <a:lnTo>
                  <a:pt x="1600" y="1190"/>
                </a:lnTo>
                <a:lnTo>
                  <a:pt x="1607" y="1190"/>
                </a:lnTo>
                <a:lnTo>
                  <a:pt x="1614" y="1190"/>
                </a:lnTo>
                <a:lnTo>
                  <a:pt x="1622" y="1187"/>
                </a:lnTo>
                <a:lnTo>
                  <a:pt x="1629" y="1187"/>
                </a:lnTo>
                <a:lnTo>
                  <a:pt x="1635" y="1187"/>
                </a:lnTo>
                <a:lnTo>
                  <a:pt x="1642" y="1187"/>
                </a:lnTo>
                <a:lnTo>
                  <a:pt x="1649" y="1183"/>
                </a:lnTo>
                <a:lnTo>
                  <a:pt x="1656" y="1183"/>
                </a:lnTo>
                <a:lnTo>
                  <a:pt x="1663" y="1179"/>
                </a:lnTo>
                <a:lnTo>
                  <a:pt x="1670" y="1179"/>
                </a:lnTo>
                <a:lnTo>
                  <a:pt x="1670" y="1175"/>
                </a:lnTo>
                <a:lnTo>
                  <a:pt x="1677" y="1175"/>
                </a:lnTo>
                <a:lnTo>
                  <a:pt x="1677" y="1171"/>
                </a:lnTo>
                <a:lnTo>
                  <a:pt x="1684" y="1171"/>
                </a:lnTo>
                <a:lnTo>
                  <a:pt x="1691" y="1171"/>
                </a:lnTo>
                <a:lnTo>
                  <a:pt x="1691" y="1167"/>
                </a:lnTo>
                <a:lnTo>
                  <a:pt x="1698" y="1167"/>
                </a:lnTo>
                <a:lnTo>
                  <a:pt x="1698" y="1163"/>
                </a:lnTo>
                <a:lnTo>
                  <a:pt x="1705" y="1163"/>
                </a:lnTo>
                <a:lnTo>
                  <a:pt x="1705" y="1159"/>
                </a:lnTo>
                <a:lnTo>
                  <a:pt x="1712" y="1159"/>
                </a:lnTo>
                <a:lnTo>
                  <a:pt x="1712" y="1156"/>
                </a:lnTo>
                <a:lnTo>
                  <a:pt x="1719" y="1156"/>
                </a:lnTo>
                <a:lnTo>
                  <a:pt x="1719" y="1152"/>
                </a:lnTo>
                <a:lnTo>
                  <a:pt x="1725" y="1148"/>
                </a:lnTo>
                <a:lnTo>
                  <a:pt x="1725" y="1144"/>
                </a:lnTo>
                <a:lnTo>
                  <a:pt x="1732" y="1144"/>
                </a:lnTo>
                <a:lnTo>
                  <a:pt x="1732" y="1140"/>
                </a:lnTo>
                <a:lnTo>
                  <a:pt x="1732" y="1136"/>
                </a:lnTo>
                <a:lnTo>
                  <a:pt x="1739" y="1136"/>
                </a:lnTo>
                <a:lnTo>
                  <a:pt x="1739" y="1132"/>
                </a:lnTo>
                <a:lnTo>
                  <a:pt x="1747" y="1129"/>
                </a:lnTo>
                <a:lnTo>
                  <a:pt x="1747" y="1125"/>
                </a:lnTo>
                <a:lnTo>
                  <a:pt x="1747" y="1121"/>
                </a:lnTo>
                <a:lnTo>
                  <a:pt x="1754" y="1117"/>
                </a:lnTo>
                <a:lnTo>
                  <a:pt x="1754" y="1113"/>
                </a:lnTo>
                <a:lnTo>
                  <a:pt x="1761" y="1109"/>
                </a:lnTo>
                <a:lnTo>
                  <a:pt x="1761" y="1105"/>
                </a:lnTo>
                <a:lnTo>
                  <a:pt x="1761" y="1102"/>
                </a:lnTo>
                <a:lnTo>
                  <a:pt x="1767" y="1098"/>
                </a:lnTo>
                <a:lnTo>
                  <a:pt x="1767" y="1094"/>
                </a:lnTo>
                <a:lnTo>
                  <a:pt x="1767" y="1090"/>
                </a:lnTo>
                <a:lnTo>
                  <a:pt x="1774" y="1086"/>
                </a:lnTo>
                <a:lnTo>
                  <a:pt x="1774" y="1082"/>
                </a:lnTo>
                <a:lnTo>
                  <a:pt x="1774" y="1078"/>
                </a:lnTo>
                <a:lnTo>
                  <a:pt x="1781" y="1071"/>
                </a:lnTo>
                <a:lnTo>
                  <a:pt x="1781" y="1067"/>
                </a:lnTo>
                <a:lnTo>
                  <a:pt x="1781" y="1063"/>
                </a:lnTo>
                <a:lnTo>
                  <a:pt x="1788" y="1059"/>
                </a:lnTo>
                <a:lnTo>
                  <a:pt x="1788" y="1055"/>
                </a:lnTo>
                <a:lnTo>
                  <a:pt x="1795" y="1047"/>
                </a:lnTo>
                <a:lnTo>
                  <a:pt x="1795" y="1044"/>
                </a:lnTo>
                <a:lnTo>
                  <a:pt x="1795" y="1036"/>
                </a:lnTo>
                <a:lnTo>
                  <a:pt x="1803" y="1032"/>
                </a:lnTo>
                <a:lnTo>
                  <a:pt x="1803" y="1024"/>
                </a:lnTo>
                <a:lnTo>
                  <a:pt x="1803" y="1017"/>
                </a:lnTo>
                <a:lnTo>
                  <a:pt x="1810" y="1013"/>
                </a:lnTo>
                <a:lnTo>
                  <a:pt x="1810" y="1005"/>
                </a:lnTo>
                <a:lnTo>
                  <a:pt x="1810" y="1001"/>
                </a:lnTo>
                <a:lnTo>
                  <a:pt x="1816" y="993"/>
                </a:lnTo>
                <a:lnTo>
                  <a:pt x="1816" y="986"/>
                </a:lnTo>
                <a:lnTo>
                  <a:pt x="1816" y="978"/>
                </a:lnTo>
                <a:lnTo>
                  <a:pt x="1823" y="970"/>
                </a:lnTo>
                <a:lnTo>
                  <a:pt x="1823" y="966"/>
                </a:lnTo>
                <a:lnTo>
                  <a:pt x="1823" y="959"/>
                </a:lnTo>
                <a:lnTo>
                  <a:pt x="1830" y="947"/>
                </a:lnTo>
                <a:lnTo>
                  <a:pt x="1830" y="943"/>
                </a:lnTo>
                <a:lnTo>
                  <a:pt x="1830" y="931"/>
                </a:lnTo>
                <a:lnTo>
                  <a:pt x="1837" y="924"/>
                </a:lnTo>
                <a:lnTo>
                  <a:pt x="1837" y="916"/>
                </a:lnTo>
                <a:lnTo>
                  <a:pt x="1837" y="904"/>
                </a:lnTo>
                <a:lnTo>
                  <a:pt x="1844" y="897"/>
                </a:lnTo>
                <a:lnTo>
                  <a:pt x="1844" y="889"/>
                </a:lnTo>
                <a:lnTo>
                  <a:pt x="1844" y="881"/>
                </a:lnTo>
                <a:lnTo>
                  <a:pt x="1851" y="870"/>
                </a:lnTo>
                <a:lnTo>
                  <a:pt x="1851" y="862"/>
                </a:lnTo>
                <a:lnTo>
                  <a:pt x="1851" y="850"/>
                </a:lnTo>
                <a:lnTo>
                  <a:pt x="1857" y="843"/>
                </a:lnTo>
                <a:lnTo>
                  <a:pt x="1857" y="831"/>
                </a:lnTo>
                <a:lnTo>
                  <a:pt x="1857" y="823"/>
                </a:lnTo>
                <a:lnTo>
                  <a:pt x="1865" y="812"/>
                </a:lnTo>
                <a:lnTo>
                  <a:pt x="1865" y="800"/>
                </a:lnTo>
                <a:lnTo>
                  <a:pt x="1865" y="792"/>
                </a:lnTo>
                <a:lnTo>
                  <a:pt x="1872" y="781"/>
                </a:lnTo>
                <a:lnTo>
                  <a:pt x="1872" y="769"/>
                </a:lnTo>
                <a:lnTo>
                  <a:pt x="1872" y="758"/>
                </a:lnTo>
                <a:lnTo>
                  <a:pt x="1879" y="746"/>
                </a:lnTo>
                <a:lnTo>
                  <a:pt x="1879" y="734"/>
                </a:lnTo>
                <a:lnTo>
                  <a:pt x="1879" y="723"/>
                </a:lnTo>
                <a:lnTo>
                  <a:pt x="1886" y="711"/>
                </a:lnTo>
                <a:lnTo>
                  <a:pt x="1886" y="700"/>
                </a:lnTo>
                <a:lnTo>
                  <a:pt x="1893" y="684"/>
                </a:lnTo>
                <a:lnTo>
                  <a:pt x="1893" y="669"/>
                </a:lnTo>
                <a:lnTo>
                  <a:pt x="1893" y="653"/>
                </a:lnTo>
                <a:lnTo>
                  <a:pt x="1900" y="642"/>
                </a:lnTo>
                <a:lnTo>
                  <a:pt x="1900" y="626"/>
                </a:lnTo>
                <a:lnTo>
                  <a:pt x="1900" y="615"/>
                </a:lnTo>
                <a:lnTo>
                  <a:pt x="1906" y="599"/>
                </a:lnTo>
                <a:lnTo>
                  <a:pt x="1906" y="588"/>
                </a:lnTo>
                <a:lnTo>
                  <a:pt x="1906" y="572"/>
                </a:lnTo>
                <a:lnTo>
                  <a:pt x="1913" y="561"/>
                </a:lnTo>
                <a:lnTo>
                  <a:pt x="1913" y="549"/>
                </a:lnTo>
                <a:lnTo>
                  <a:pt x="1913" y="533"/>
                </a:lnTo>
                <a:lnTo>
                  <a:pt x="1920" y="522"/>
                </a:lnTo>
                <a:lnTo>
                  <a:pt x="1920" y="506"/>
                </a:lnTo>
                <a:lnTo>
                  <a:pt x="1920" y="495"/>
                </a:lnTo>
                <a:lnTo>
                  <a:pt x="1928" y="479"/>
                </a:lnTo>
                <a:lnTo>
                  <a:pt x="1928" y="468"/>
                </a:lnTo>
                <a:lnTo>
                  <a:pt x="1928" y="452"/>
                </a:lnTo>
                <a:lnTo>
                  <a:pt x="1935" y="441"/>
                </a:lnTo>
                <a:lnTo>
                  <a:pt x="1935" y="425"/>
                </a:lnTo>
                <a:lnTo>
                  <a:pt x="1935" y="410"/>
                </a:lnTo>
                <a:lnTo>
                  <a:pt x="1942" y="398"/>
                </a:lnTo>
                <a:lnTo>
                  <a:pt x="1942" y="387"/>
                </a:lnTo>
                <a:lnTo>
                  <a:pt x="1942" y="371"/>
                </a:lnTo>
                <a:lnTo>
                  <a:pt x="1948" y="360"/>
                </a:lnTo>
                <a:lnTo>
                  <a:pt x="1948" y="348"/>
                </a:lnTo>
                <a:lnTo>
                  <a:pt x="1948" y="333"/>
                </a:lnTo>
                <a:lnTo>
                  <a:pt x="1955" y="321"/>
                </a:lnTo>
                <a:lnTo>
                  <a:pt x="1955" y="305"/>
                </a:lnTo>
                <a:lnTo>
                  <a:pt x="1955" y="294"/>
                </a:lnTo>
                <a:lnTo>
                  <a:pt x="1962" y="282"/>
                </a:lnTo>
                <a:lnTo>
                  <a:pt x="1962" y="267"/>
                </a:lnTo>
                <a:lnTo>
                  <a:pt x="1962" y="255"/>
                </a:lnTo>
                <a:lnTo>
                  <a:pt x="1969" y="244"/>
                </a:lnTo>
                <a:lnTo>
                  <a:pt x="1969" y="228"/>
                </a:lnTo>
                <a:lnTo>
                  <a:pt x="1969" y="220"/>
                </a:lnTo>
                <a:lnTo>
                  <a:pt x="1976" y="205"/>
                </a:lnTo>
                <a:lnTo>
                  <a:pt x="1976" y="193"/>
                </a:lnTo>
                <a:lnTo>
                  <a:pt x="1976" y="182"/>
                </a:lnTo>
                <a:lnTo>
                  <a:pt x="1983" y="170"/>
                </a:lnTo>
                <a:lnTo>
                  <a:pt x="1983" y="159"/>
                </a:lnTo>
                <a:lnTo>
                  <a:pt x="1983" y="147"/>
                </a:lnTo>
                <a:lnTo>
                  <a:pt x="1990" y="139"/>
                </a:lnTo>
                <a:lnTo>
                  <a:pt x="1990" y="128"/>
                </a:lnTo>
                <a:lnTo>
                  <a:pt x="1997" y="120"/>
                </a:lnTo>
                <a:lnTo>
                  <a:pt x="1997" y="108"/>
                </a:lnTo>
                <a:lnTo>
                  <a:pt x="1997" y="101"/>
                </a:lnTo>
                <a:lnTo>
                  <a:pt x="2004" y="89"/>
                </a:lnTo>
                <a:lnTo>
                  <a:pt x="2004" y="81"/>
                </a:lnTo>
                <a:lnTo>
                  <a:pt x="2004" y="74"/>
                </a:lnTo>
                <a:lnTo>
                  <a:pt x="2011" y="66"/>
                </a:lnTo>
                <a:lnTo>
                  <a:pt x="2011" y="58"/>
                </a:lnTo>
                <a:lnTo>
                  <a:pt x="2011" y="50"/>
                </a:lnTo>
                <a:lnTo>
                  <a:pt x="2018" y="43"/>
                </a:lnTo>
                <a:lnTo>
                  <a:pt x="2018" y="35"/>
                </a:lnTo>
                <a:lnTo>
                  <a:pt x="2018" y="31"/>
                </a:lnTo>
                <a:lnTo>
                  <a:pt x="2025" y="23"/>
                </a:lnTo>
                <a:lnTo>
                  <a:pt x="2025" y="20"/>
                </a:lnTo>
                <a:lnTo>
                  <a:pt x="2025" y="12"/>
                </a:lnTo>
                <a:lnTo>
                  <a:pt x="2032" y="8"/>
                </a:lnTo>
                <a:lnTo>
                  <a:pt x="2032" y="4"/>
                </a:lnTo>
                <a:lnTo>
                  <a:pt x="2038" y="0"/>
                </a:lnTo>
                <a:lnTo>
                  <a:pt x="2045" y="0"/>
                </a:lnTo>
                <a:lnTo>
                  <a:pt x="2053" y="0"/>
                </a:lnTo>
                <a:lnTo>
                  <a:pt x="2053" y="4"/>
                </a:lnTo>
                <a:lnTo>
                  <a:pt x="2060" y="8"/>
                </a:lnTo>
                <a:lnTo>
                  <a:pt x="2060" y="12"/>
                </a:lnTo>
                <a:lnTo>
                  <a:pt x="2067" y="16"/>
                </a:lnTo>
                <a:lnTo>
                  <a:pt x="2067" y="23"/>
                </a:lnTo>
                <a:lnTo>
                  <a:pt x="2067" y="27"/>
                </a:lnTo>
                <a:lnTo>
                  <a:pt x="2074" y="35"/>
                </a:lnTo>
                <a:lnTo>
                  <a:pt x="2074" y="39"/>
                </a:lnTo>
                <a:lnTo>
                  <a:pt x="2074" y="47"/>
                </a:lnTo>
                <a:lnTo>
                  <a:pt x="2080" y="54"/>
                </a:lnTo>
                <a:lnTo>
                  <a:pt x="2080" y="66"/>
                </a:lnTo>
                <a:lnTo>
                  <a:pt x="2080" y="74"/>
                </a:lnTo>
                <a:lnTo>
                  <a:pt x="2087" y="81"/>
                </a:lnTo>
                <a:lnTo>
                  <a:pt x="2087" y="93"/>
                </a:lnTo>
                <a:lnTo>
                  <a:pt x="2087" y="101"/>
                </a:lnTo>
                <a:lnTo>
                  <a:pt x="2094" y="112"/>
                </a:lnTo>
                <a:lnTo>
                  <a:pt x="2094" y="124"/>
                </a:lnTo>
                <a:lnTo>
                  <a:pt x="2101" y="135"/>
                </a:lnTo>
                <a:lnTo>
                  <a:pt x="2101" y="147"/>
                </a:lnTo>
                <a:lnTo>
                  <a:pt x="2101" y="159"/>
                </a:lnTo>
                <a:lnTo>
                  <a:pt x="2109" y="170"/>
                </a:lnTo>
                <a:lnTo>
                  <a:pt x="2109" y="186"/>
                </a:lnTo>
                <a:lnTo>
                  <a:pt x="2109" y="197"/>
                </a:lnTo>
                <a:lnTo>
                  <a:pt x="2116" y="213"/>
                </a:lnTo>
                <a:lnTo>
                  <a:pt x="2116" y="224"/>
                </a:lnTo>
                <a:lnTo>
                  <a:pt x="2116" y="240"/>
                </a:lnTo>
                <a:lnTo>
                  <a:pt x="2123" y="255"/>
                </a:lnTo>
                <a:lnTo>
                  <a:pt x="2123" y="271"/>
                </a:lnTo>
                <a:lnTo>
                  <a:pt x="2123" y="282"/>
                </a:lnTo>
                <a:lnTo>
                  <a:pt x="2129" y="302"/>
                </a:lnTo>
                <a:lnTo>
                  <a:pt x="2129" y="317"/>
                </a:lnTo>
                <a:lnTo>
                  <a:pt x="2129" y="333"/>
                </a:lnTo>
                <a:lnTo>
                  <a:pt x="2136" y="348"/>
                </a:lnTo>
                <a:lnTo>
                  <a:pt x="2136" y="363"/>
                </a:lnTo>
                <a:lnTo>
                  <a:pt x="2136" y="379"/>
                </a:lnTo>
                <a:lnTo>
                  <a:pt x="2143" y="394"/>
                </a:lnTo>
                <a:lnTo>
                  <a:pt x="2143" y="410"/>
                </a:lnTo>
                <a:lnTo>
                  <a:pt x="2143" y="425"/>
                </a:lnTo>
                <a:lnTo>
                  <a:pt x="2150" y="441"/>
                </a:lnTo>
                <a:lnTo>
                  <a:pt x="2150" y="456"/>
                </a:lnTo>
                <a:lnTo>
                  <a:pt x="2150" y="472"/>
                </a:lnTo>
                <a:lnTo>
                  <a:pt x="2157" y="487"/>
                </a:lnTo>
                <a:lnTo>
                  <a:pt x="2157" y="506"/>
                </a:lnTo>
                <a:lnTo>
                  <a:pt x="2157" y="518"/>
                </a:lnTo>
                <a:lnTo>
                  <a:pt x="2164" y="533"/>
                </a:lnTo>
                <a:lnTo>
                  <a:pt x="2164" y="549"/>
                </a:lnTo>
                <a:lnTo>
                  <a:pt x="2164" y="561"/>
                </a:lnTo>
                <a:lnTo>
                  <a:pt x="2171" y="580"/>
                </a:lnTo>
                <a:lnTo>
                  <a:pt x="2171" y="591"/>
                </a:lnTo>
                <a:lnTo>
                  <a:pt x="2171" y="607"/>
                </a:lnTo>
                <a:lnTo>
                  <a:pt x="2178" y="622"/>
                </a:lnTo>
                <a:lnTo>
                  <a:pt x="2178" y="634"/>
                </a:lnTo>
                <a:lnTo>
                  <a:pt x="2178" y="649"/>
                </a:lnTo>
                <a:lnTo>
                  <a:pt x="2185" y="661"/>
                </a:lnTo>
                <a:lnTo>
                  <a:pt x="2185" y="676"/>
                </a:lnTo>
                <a:lnTo>
                  <a:pt x="2185" y="688"/>
                </a:lnTo>
                <a:lnTo>
                  <a:pt x="2192" y="700"/>
                </a:lnTo>
                <a:lnTo>
                  <a:pt x="2192" y="715"/>
                </a:lnTo>
                <a:lnTo>
                  <a:pt x="2199" y="727"/>
                </a:lnTo>
                <a:lnTo>
                  <a:pt x="2199" y="738"/>
                </a:lnTo>
                <a:lnTo>
                  <a:pt x="2199" y="750"/>
                </a:lnTo>
                <a:lnTo>
                  <a:pt x="2206" y="761"/>
                </a:lnTo>
                <a:lnTo>
                  <a:pt x="2206" y="773"/>
                </a:lnTo>
                <a:lnTo>
                  <a:pt x="2206" y="785"/>
                </a:lnTo>
                <a:lnTo>
                  <a:pt x="2212" y="796"/>
                </a:lnTo>
                <a:lnTo>
                  <a:pt x="2212" y="808"/>
                </a:lnTo>
                <a:lnTo>
                  <a:pt x="2212" y="816"/>
                </a:lnTo>
                <a:lnTo>
                  <a:pt x="2219" y="827"/>
                </a:lnTo>
                <a:lnTo>
                  <a:pt x="2219" y="839"/>
                </a:lnTo>
                <a:lnTo>
                  <a:pt x="2219" y="846"/>
                </a:lnTo>
                <a:lnTo>
                  <a:pt x="2226" y="858"/>
                </a:lnTo>
                <a:lnTo>
                  <a:pt x="2226" y="866"/>
                </a:lnTo>
                <a:lnTo>
                  <a:pt x="2226" y="874"/>
                </a:lnTo>
                <a:lnTo>
                  <a:pt x="2234" y="881"/>
                </a:lnTo>
                <a:lnTo>
                  <a:pt x="2234" y="893"/>
                </a:lnTo>
                <a:lnTo>
                  <a:pt x="2234" y="901"/>
                </a:lnTo>
                <a:lnTo>
                  <a:pt x="2241" y="908"/>
                </a:lnTo>
                <a:lnTo>
                  <a:pt x="2241" y="916"/>
                </a:lnTo>
                <a:lnTo>
                  <a:pt x="2241" y="924"/>
                </a:lnTo>
                <a:lnTo>
                  <a:pt x="2248" y="931"/>
                </a:lnTo>
                <a:lnTo>
                  <a:pt x="2248" y="939"/>
                </a:lnTo>
                <a:lnTo>
                  <a:pt x="2248" y="943"/>
                </a:lnTo>
                <a:lnTo>
                  <a:pt x="2255" y="955"/>
                </a:lnTo>
                <a:lnTo>
                  <a:pt x="2255" y="959"/>
                </a:lnTo>
                <a:lnTo>
                  <a:pt x="2255" y="962"/>
                </a:lnTo>
                <a:lnTo>
                  <a:pt x="2261" y="970"/>
                </a:lnTo>
                <a:lnTo>
                  <a:pt x="2261" y="978"/>
                </a:lnTo>
                <a:lnTo>
                  <a:pt x="2261" y="982"/>
                </a:lnTo>
                <a:lnTo>
                  <a:pt x="2268" y="989"/>
                </a:lnTo>
                <a:lnTo>
                  <a:pt x="2268" y="993"/>
                </a:lnTo>
                <a:lnTo>
                  <a:pt x="2268" y="1001"/>
                </a:lnTo>
                <a:lnTo>
                  <a:pt x="2275" y="1005"/>
                </a:lnTo>
                <a:lnTo>
                  <a:pt x="2275" y="1009"/>
                </a:lnTo>
                <a:lnTo>
                  <a:pt x="2275" y="1013"/>
                </a:lnTo>
                <a:lnTo>
                  <a:pt x="2282" y="1017"/>
                </a:lnTo>
                <a:lnTo>
                  <a:pt x="2282" y="1024"/>
                </a:lnTo>
                <a:lnTo>
                  <a:pt x="2282" y="1028"/>
                </a:lnTo>
                <a:lnTo>
                  <a:pt x="2289" y="1032"/>
                </a:lnTo>
                <a:lnTo>
                  <a:pt x="2289" y="1036"/>
                </a:lnTo>
                <a:lnTo>
                  <a:pt x="2289" y="1040"/>
                </a:lnTo>
                <a:lnTo>
                  <a:pt x="2297" y="1044"/>
                </a:lnTo>
                <a:lnTo>
                  <a:pt x="2297" y="1047"/>
                </a:lnTo>
                <a:lnTo>
                  <a:pt x="2303" y="1051"/>
                </a:lnTo>
                <a:lnTo>
                  <a:pt x="2303" y="1055"/>
                </a:lnTo>
                <a:lnTo>
                  <a:pt x="2303" y="1059"/>
                </a:lnTo>
                <a:lnTo>
                  <a:pt x="2310" y="1059"/>
                </a:lnTo>
                <a:lnTo>
                  <a:pt x="2310" y="1067"/>
                </a:lnTo>
                <a:lnTo>
                  <a:pt x="2317" y="1071"/>
                </a:lnTo>
                <a:lnTo>
                  <a:pt x="2317" y="1074"/>
                </a:lnTo>
                <a:lnTo>
                  <a:pt x="2317" y="1078"/>
                </a:lnTo>
                <a:lnTo>
                  <a:pt x="2324" y="1078"/>
                </a:lnTo>
                <a:lnTo>
                  <a:pt x="2324" y="1082"/>
                </a:lnTo>
                <a:lnTo>
                  <a:pt x="2324" y="1086"/>
                </a:lnTo>
                <a:lnTo>
                  <a:pt x="2331" y="1086"/>
                </a:lnTo>
                <a:lnTo>
                  <a:pt x="2331" y="1090"/>
                </a:lnTo>
                <a:lnTo>
                  <a:pt x="2331" y="1094"/>
                </a:lnTo>
                <a:lnTo>
                  <a:pt x="2338" y="1098"/>
                </a:lnTo>
                <a:lnTo>
                  <a:pt x="2338" y="1102"/>
                </a:lnTo>
                <a:lnTo>
                  <a:pt x="2345" y="1105"/>
                </a:lnTo>
                <a:lnTo>
                  <a:pt x="2345" y="1109"/>
                </a:lnTo>
                <a:lnTo>
                  <a:pt x="2351" y="1113"/>
                </a:lnTo>
                <a:lnTo>
                  <a:pt x="2351" y="1117"/>
                </a:lnTo>
                <a:lnTo>
                  <a:pt x="2359" y="1117"/>
                </a:lnTo>
                <a:lnTo>
                  <a:pt x="2359" y="1121"/>
                </a:lnTo>
                <a:lnTo>
                  <a:pt x="2359" y="1125"/>
                </a:lnTo>
                <a:lnTo>
                  <a:pt x="2366" y="1125"/>
                </a:lnTo>
                <a:lnTo>
                  <a:pt x="2366" y="1129"/>
                </a:lnTo>
                <a:lnTo>
                  <a:pt x="2373" y="1132"/>
                </a:lnTo>
                <a:lnTo>
                  <a:pt x="2380" y="1136"/>
                </a:lnTo>
                <a:lnTo>
                  <a:pt x="2380" y="1140"/>
                </a:lnTo>
                <a:lnTo>
                  <a:pt x="2387" y="1140"/>
                </a:lnTo>
                <a:lnTo>
                  <a:pt x="2387" y="1144"/>
                </a:lnTo>
                <a:lnTo>
                  <a:pt x="2393" y="1144"/>
                </a:lnTo>
                <a:lnTo>
                  <a:pt x="2400" y="1148"/>
                </a:lnTo>
                <a:lnTo>
                  <a:pt x="2407" y="1152"/>
                </a:lnTo>
                <a:lnTo>
                  <a:pt x="2415" y="1156"/>
                </a:lnTo>
                <a:lnTo>
                  <a:pt x="2422" y="1156"/>
                </a:lnTo>
                <a:lnTo>
                  <a:pt x="2422" y="1159"/>
                </a:lnTo>
                <a:lnTo>
                  <a:pt x="2429" y="1159"/>
                </a:lnTo>
                <a:lnTo>
                  <a:pt x="2429" y="1163"/>
                </a:lnTo>
                <a:lnTo>
                  <a:pt x="2435" y="1163"/>
                </a:lnTo>
                <a:lnTo>
                  <a:pt x="2442" y="1163"/>
                </a:lnTo>
                <a:lnTo>
                  <a:pt x="2442" y="1167"/>
                </a:lnTo>
                <a:lnTo>
                  <a:pt x="2449" y="1167"/>
                </a:lnTo>
                <a:lnTo>
                  <a:pt x="2456" y="1167"/>
                </a:lnTo>
                <a:lnTo>
                  <a:pt x="2456" y="1171"/>
                </a:lnTo>
                <a:lnTo>
                  <a:pt x="2463" y="1171"/>
                </a:lnTo>
                <a:lnTo>
                  <a:pt x="2470" y="1171"/>
                </a:lnTo>
                <a:lnTo>
                  <a:pt x="2470" y="1175"/>
                </a:lnTo>
                <a:lnTo>
                  <a:pt x="2478" y="1175"/>
                </a:lnTo>
                <a:lnTo>
                  <a:pt x="2484" y="1175"/>
                </a:lnTo>
                <a:lnTo>
                  <a:pt x="2491" y="1179"/>
                </a:lnTo>
                <a:lnTo>
                  <a:pt x="2498" y="1179"/>
                </a:lnTo>
                <a:lnTo>
                  <a:pt x="2505" y="1179"/>
                </a:lnTo>
                <a:lnTo>
                  <a:pt x="2512" y="1179"/>
                </a:lnTo>
                <a:lnTo>
                  <a:pt x="2519" y="1179"/>
                </a:lnTo>
                <a:lnTo>
                  <a:pt x="2519" y="1183"/>
                </a:lnTo>
                <a:lnTo>
                  <a:pt x="2525" y="1183"/>
                </a:lnTo>
                <a:lnTo>
                  <a:pt x="2532" y="1183"/>
                </a:lnTo>
                <a:lnTo>
                  <a:pt x="2540" y="1183"/>
                </a:lnTo>
                <a:lnTo>
                  <a:pt x="2540" y="1187"/>
                </a:lnTo>
                <a:lnTo>
                  <a:pt x="2547" y="1187"/>
                </a:lnTo>
                <a:lnTo>
                  <a:pt x="2554" y="1187"/>
                </a:lnTo>
                <a:lnTo>
                  <a:pt x="2561" y="1187"/>
                </a:lnTo>
                <a:lnTo>
                  <a:pt x="2568" y="1187"/>
                </a:lnTo>
                <a:lnTo>
                  <a:pt x="2574" y="1187"/>
                </a:lnTo>
                <a:lnTo>
                  <a:pt x="2581" y="1187"/>
                </a:lnTo>
                <a:lnTo>
                  <a:pt x="2588" y="1187"/>
                </a:lnTo>
                <a:lnTo>
                  <a:pt x="2595" y="1190"/>
                </a:lnTo>
                <a:lnTo>
                  <a:pt x="2603" y="1190"/>
                </a:lnTo>
                <a:lnTo>
                  <a:pt x="2610" y="1190"/>
                </a:lnTo>
                <a:lnTo>
                  <a:pt x="2616" y="1190"/>
                </a:lnTo>
                <a:lnTo>
                  <a:pt x="2623" y="1190"/>
                </a:lnTo>
                <a:lnTo>
                  <a:pt x="2630" y="1190"/>
                </a:lnTo>
                <a:lnTo>
                  <a:pt x="2637" y="1190"/>
                </a:lnTo>
                <a:lnTo>
                  <a:pt x="2644" y="1190"/>
                </a:lnTo>
                <a:lnTo>
                  <a:pt x="2651" y="1190"/>
                </a:lnTo>
                <a:lnTo>
                  <a:pt x="2658" y="1190"/>
                </a:lnTo>
                <a:lnTo>
                  <a:pt x="2665" y="1190"/>
                </a:lnTo>
                <a:lnTo>
                  <a:pt x="2672" y="1190"/>
                </a:lnTo>
                <a:lnTo>
                  <a:pt x="2679" y="1190"/>
                </a:lnTo>
                <a:lnTo>
                  <a:pt x="2686" y="1190"/>
                </a:lnTo>
                <a:lnTo>
                  <a:pt x="2693" y="1190"/>
                </a:lnTo>
                <a:lnTo>
                  <a:pt x="2700" y="1190"/>
                </a:lnTo>
                <a:lnTo>
                  <a:pt x="2706" y="1190"/>
                </a:lnTo>
                <a:lnTo>
                  <a:pt x="2713" y="1190"/>
                </a:lnTo>
                <a:lnTo>
                  <a:pt x="2721" y="1190"/>
                </a:lnTo>
                <a:lnTo>
                  <a:pt x="2728" y="1190"/>
                </a:lnTo>
                <a:lnTo>
                  <a:pt x="2728" y="1194"/>
                </a:lnTo>
                <a:lnTo>
                  <a:pt x="2735" y="1194"/>
                </a:lnTo>
                <a:lnTo>
                  <a:pt x="2742" y="1194"/>
                </a:lnTo>
                <a:lnTo>
                  <a:pt x="2748" y="1194"/>
                </a:lnTo>
                <a:lnTo>
                  <a:pt x="2755" y="1194"/>
                </a:lnTo>
                <a:lnTo>
                  <a:pt x="2755" y="1190"/>
                </a:lnTo>
                <a:lnTo>
                  <a:pt x="2762" y="1194"/>
                </a:lnTo>
                <a:lnTo>
                  <a:pt x="2762" y="1190"/>
                </a:lnTo>
                <a:lnTo>
                  <a:pt x="2762" y="1194"/>
                </a:lnTo>
                <a:lnTo>
                  <a:pt x="2769" y="1194"/>
                </a:lnTo>
                <a:lnTo>
                  <a:pt x="2769" y="1190"/>
                </a:lnTo>
                <a:lnTo>
                  <a:pt x="2776" y="1194"/>
                </a:lnTo>
                <a:lnTo>
                  <a:pt x="2784" y="1194"/>
                </a:lnTo>
                <a:lnTo>
                  <a:pt x="2791" y="1194"/>
                </a:lnTo>
                <a:lnTo>
                  <a:pt x="2797" y="1194"/>
                </a:lnTo>
                <a:lnTo>
                  <a:pt x="2804" y="1194"/>
                </a:lnTo>
                <a:lnTo>
                  <a:pt x="2811" y="1194"/>
                </a:lnTo>
                <a:lnTo>
                  <a:pt x="2818" y="1194"/>
                </a:lnTo>
                <a:lnTo>
                  <a:pt x="2825" y="1194"/>
                </a:lnTo>
                <a:lnTo>
                  <a:pt x="2832" y="1194"/>
                </a:lnTo>
                <a:lnTo>
                  <a:pt x="2838" y="1194"/>
                </a:lnTo>
                <a:lnTo>
                  <a:pt x="2846" y="1194"/>
                </a:lnTo>
                <a:lnTo>
                  <a:pt x="2853" y="1194"/>
                </a:lnTo>
                <a:lnTo>
                  <a:pt x="2853" y="1190"/>
                </a:lnTo>
                <a:lnTo>
                  <a:pt x="2853" y="1194"/>
                </a:lnTo>
                <a:lnTo>
                  <a:pt x="2860" y="1194"/>
                </a:lnTo>
                <a:lnTo>
                  <a:pt x="2867" y="1194"/>
                </a:lnTo>
                <a:lnTo>
                  <a:pt x="2874" y="1194"/>
                </a:lnTo>
                <a:lnTo>
                  <a:pt x="2880" y="1194"/>
                </a:lnTo>
                <a:lnTo>
                  <a:pt x="2887" y="1194"/>
                </a:lnTo>
                <a:lnTo>
                  <a:pt x="2894" y="1194"/>
                </a:lnTo>
                <a:lnTo>
                  <a:pt x="2901" y="1194"/>
                </a:lnTo>
                <a:lnTo>
                  <a:pt x="2909" y="1194"/>
                </a:lnTo>
                <a:lnTo>
                  <a:pt x="2916" y="1194"/>
                </a:lnTo>
                <a:lnTo>
                  <a:pt x="2916" y="1190"/>
                </a:lnTo>
                <a:lnTo>
                  <a:pt x="2916" y="1194"/>
                </a:lnTo>
                <a:lnTo>
                  <a:pt x="2923" y="1194"/>
                </a:lnTo>
                <a:lnTo>
                  <a:pt x="2929" y="1194"/>
                </a:lnTo>
                <a:lnTo>
                  <a:pt x="2936" y="1194"/>
                </a:lnTo>
                <a:lnTo>
                  <a:pt x="2943" y="1194"/>
                </a:lnTo>
                <a:lnTo>
                  <a:pt x="2950" y="1194"/>
                </a:lnTo>
                <a:lnTo>
                  <a:pt x="2957" y="1194"/>
                </a:lnTo>
                <a:lnTo>
                  <a:pt x="2965" y="1194"/>
                </a:lnTo>
                <a:lnTo>
                  <a:pt x="2971" y="1194"/>
                </a:lnTo>
                <a:lnTo>
                  <a:pt x="2978" y="1194"/>
                </a:lnTo>
                <a:lnTo>
                  <a:pt x="2985" y="1194"/>
                </a:lnTo>
                <a:lnTo>
                  <a:pt x="2992" y="1194"/>
                </a:lnTo>
                <a:lnTo>
                  <a:pt x="2999" y="1194"/>
                </a:lnTo>
                <a:lnTo>
                  <a:pt x="3006" y="1194"/>
                </a:lnTo>
                <a:lnTo>
                  <a:pt x="3013" y="1194"/>
                </a:lnTo>
                <a:lnTo>
                  <a:pt x="3019" y="1194"/>
                </a:lnTo>
                <a:lnTo>
                  <a:pt x="3027" y="1194"/>
                </a:lnTo>
                <a:lnTo>
                  <a:pt x="3034" y="1194"/>
                </a:lnTo>
                <a:lnTo>
                  <a:pt x="3041" y="1194"/>
                </a:lnTo>
                <a:lnTo>
                  <a:pt x="3048" y="1194"/>
                </a:lnTo>
                <a:lnTo>
                  <a:pt x="3055" y="1194"/>
                </a:lnTo>
                <a:lnTo>
                  <a:pt x="3061" y="1194"/>
                </a:lnTo>
                <a:lnTo>
                  <a:pt x="3068" y="1194"/>
                </a:lnTo>
                <a:lnTo>
                  <a:pt x="3075" y="1194"/>
                </a:lnTo>
                <a:lnTo>
                  <a:pt x="3082" y="1194"/>
                </a:lnTo>
                <a:lnTo>
                  <a:pt x="3090" y="1194"/>
                </a:lnTo>
                <a:lnTo>
                  <a:pt x="3097" y="1194"/>
                </a:lnTo>
                <a:lnTo>
                  <a:pt x="3103" y="1194"/>
                </a:lnTo>
                <a:lnTo>
                  <a:pt x="3110" y="1194"/>
                </a:lnTo>
                <a:lnTo>
                  <a:pt x="3117" y="1194"/>
                </a:lnTo>
                <a:lnTo>
                  <a:pt x="3124" y="1194"/>
                </a:lnTo>
                <a:lnTo>
                  <a:pt x="3131" y="1194"/>
                </a:lnTo>
                <a:lnTo>
                  <a:pt x="3138" y="1194"/>
                </a:lnTo>
                <a:lnTo>
                  <a:pt x="3145" y="1194"/>
                </a:lnTo>
                <a:lnTo>
                  <a:pt x="3152" y="1194"/>
                </a:lnTo>
                <a:lnTo>
                  <a:pt x="3159" y="1194"/>
                </a:lnTo>
                <a:lnTo>
                  <a:pt x="3166" y="1194"/>
                </a:lnTo>
                <a:lnTo>
                  <a:pt x="3173" y="1194"/>
                </a:lnTo>
                <a:lnTo>
                  <a:pt x="3180" y="1194"/>
                </a:lnTo>
                <a:lnTo>
                  <a:pt x="3187" y="1194"/>
                </a:lnTo>
                <a:lnTo>
                  <a:pt x="3193" y="1194"/>
                </a:lnTo>
                <a:lnTo>
                  <a:pt x="3200" y="1194"/>
                </a:lnTo>
                <a:lnTo>
                  <a:pt x="3208" y="1194"/>
                </a:lnTo>
                <a:lnTo>
                  <a:pt x="3215" y="1194"/>
                </a:lnTo>
                <a:lnTo>
                  <a:pt x="3222" y="1194"/>
                </a:lnTo>
                <a:lnTo>
                  <a:pt x="3229" y="1194"/>
                </a:lnTo>
                <a:lnTo>
                  <a:pt x="3236" y="1194"/>
                </a:lnTo>
                <a:lnTo>
                  <a:pt x="3242" y="1194"/>
                </a:lnTo>
                <a:lnTo>
                  <a:pt x="3249" y="1194"/>
                </a:lnTo>
                <a:lnTo>
                  <a:pt x="3256" y="1194"/>
                </a:lnTo>
                <a:lnTo>
                  <a:pt x="3263" y="1194"/>
                </a:lnTo>
                <a:lnTo>
                  <a:pt x="3271" y="1194"/>
                </a:lnTo>
                <a:lnTo>
                  <a:pt x="3278" y="1194"/>
                </a:lnTo>
                <a:lnTo>
                  <a:pt x="3284" y="1194"/>
                </a:lnTo>
                <a:lnTo>
                  <a:pt x="3291" y="1194"/>
                </a:lnTo>
                <a:lnTo>
                  <a:pt x="3298" y="1194"/>
                </a:lnTo>
                <a:lnTo>
                  <a:pt x="3305" y="1194"/>
                </a:lnTo>
                <a:lnTo>
                  <a:pt x="3312" y="1194"/>
                </a:lnTo>
                <a:lnTo>
                  <a:pt x="3319" y="1194"/>
                </a:lnTo>
                <a:lnTo>
                  <a:pt x="3325" y="1194"/>
                </a:lnTo>
                <a:lnTo>
                  <a:pt x="3333" y="1194"/>
                </a:lnTo>
                <a:lnTo>
                  <a:pt x="3340" y="1198"/>
                </a:lnTo>
                <a:lnTo>
                  <a:pt x="3340" y="1194"/>
                </a:lnTo>
                <a:lnTo>
                  <a:pt x="3347" y="1198"/>
                </a:lnTo>
                <a:lnTo>
                  <a:pt x="3354" y="1198"/>
                </a:lnTo>
                <a:lnTo>
                  <a:pt x="3361" y="1198"/>
                </a:lnTo>
                <a:lnTo>
                  <a:pt x="3368" y="1194"/>
                </a:lnTo>
                <a:lnTo>
                  <a:pt x="3374" y="1198"/>
                </a:lnTo>
                <a:lnTo>
                  <a:pt x="3381" y="1198"/>
                </a:lnTo>
                <a:lnTo>
                  <a:pt x="3388" y="1194"/>
                </a:lnTo>
                <a:lnTo>
                  <a:pt x="3388" y="1198"/>
                </a:lnTo>
                <a:lnTo>
                  <a:pt x="3388" y="1194"/>
                </a:lnTo>
                <a:lnTo>
                  <a:pt x="3396" y="1194"/>
                </a:lnTo>
                <a:lnTo>
                  <a:pt x="3396" y="1198"/>
                </a:lnTo>
                <a:lnTo>
                  <a:pt x="3396" y="1194"/>
                </a:lnTo>
                <a:lnTo>
                  <a:pt x="3403" y="1198"/>
                </a:lnTo>
                <a:lnTo>
                  <a:pt x="3410" y="1198"/>
                </a:lnTo>
                <a:lnTo>
                  <a:pt x="3416" y="1198"/>
                </a:lnTo>
                <a:lnTo>
                  <a:pt x="3423" y="1198"/>
                </a:lnTo>
                <a:lnTo>
                  <a:pt x="3430" y="1198"/>
                </a:lnTo>
                <a:lnTo>
                  <a:pt x="3437" y="1198"/>
                </a:lnTo>
                <a:lnTo>
                  <a:pt x="3444" y="1198"/>
                </a:lnTo>
                <a:lnTo>
                  <a:pt x="3452" y="1194"/>
                </a:lnTo>
                <a:lnTo>
                  <a:pt x="3459" y="1198"/>
                </a:lnTo>
                <a:lnTo>
                  <a:pt x="3459" y="1194"/>
                </a:lnTo>
                <a:lnTo>
                  <a:pt x="3459" y="1198"/>
                </a:lnTo>
                <a:lnTo>
                  <a:pt x="3465" y="1198"/>
                </a:lnTo>
                <a:lnTo>
                  <a:pt x="3465" y="1194"/>
                </a:lnTo>
                <a:lnTo>
                  <a:pt x="3472" y="1198"/>
                </a:lnTo>
                <a:lnTo>
                  <a:pt x="3479" y="1198"/>
                </a:lnTo>
                <a:lnTo>
                  <a:pt x="3486" y="1198"/>
                </a:lnTo>
                <a:lnTo>
                  <a:pt x="3493" y="1198"/>
                </a:lnTo>
                <a:lnTo>
                  <a:pt x="3493" y="1194"/>
                </a:lnTo>
                <a:lnTo>
                  <a:pt x="3500" y="1198"/>
                </a:lnTo>
                <a:lnTo>
                  <a:pt x="3506" y="1198"/>
                </a:lnTo>
                <a:lnTo>
                  <a:pt x="3514" y="1198"/>
                </a:lnTo>
                <a:lnTo>
                  <a:pt x="3521" y="1198"/>
                </a:lnTo>
                <a:lnTo>
                  <a:pt x="3528" y="1198"/>
                </a:lnTo>
                <a:lnTo>
                  <a:pt x="3535" y="1198"/>
                </a:lnTo>
                <a:lnTo>
                  <a:pt x="3542" y="1198"/>
                </a:lnTo>
                <a:lnTo>
                  <a:pt x="3548" y="1198"/>
                </a:lnTo>
                <a:lnTo>
                  <a:pt x="3555" y="1198"/>
                </a:lnTo>
                <a:lnTo>
                  <a:pt x="3562" y="1198"/>
                </a:lnTo>
                <a:lnTo>
                  <a:pt x="3569" y="1198"/>
                </a:lnTo>
                <a:lnTo>
                  <a:pt x="3577" y="1198"/>
                </a:lnTo>
                <a:lnTo>
                  <a:pt x="3584" y="1198"/>
                </a:lnTo>
                <a:lnTo>
                  <a:pt x="3591" y="1198"/>
                </a:lnTo>
                <a:lnTo>
                  <a:pt x="3597" y="1194"/>
                </a:lnTo>
                <a:lnTo>
                  <a:pt x="3597" y="1198"/>
                </a:lnTo>
                <a:lnTo>
                  <a:pt x="3604" y="1198"/>
                </a:lnTo>
              </a:path>
            </a:pathLst>
          </a:custGeom>
          <a:noFill/>
          <a:ln w="25400" cap="rnd" cmpd="sng">
            <a:solidFill>
              <a:srgbClr val="000066"/>
            </a:solidFill>
            <a:prstDash val="solid"/>
            <a:round/>
            <a:headEnd type="none" w="med" len="med"/>
            <a:tailEnd type="none" w="med" len="med"/>
          </a:ln>
          <a:effectLst/>
          <a:extLst>
            <a:ext uri="{909E8E84-426E-40DD-AFC4-6F175D3DCCD1}">
              <a14:hiddenFill xmlns:a14="http://schemas.microsoft.com/office/drawing/2010/main">
                <a:solidFill>
                  <a:schemeClr val="accent2">
                    <a:alpha val="50195"/>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78" name="Freeform 63"/>
          <p:cNvSpPr>
            <a:spLocks/>
          </p:cNvSpPr>
          <p:nvPr/>
        </p:nvSpPr>
        <p:spPr bwMode="auto">
          <a:xfrm>
            <a:off x="7973123" y="4445276"/>
            <a:ext cx="847725" cy="633413"/>
          </a:xfrm>
          <a:custGeom>
            <a:avLst/>
            <a:gdLst>
              <a:gd name="T0" fmla="*/ 0 w 820"/>
              <a:gd name="T1" fmla="*/ 2147483647 h 399"/>
              <a:gd name="T2" fmla="*/ 2147483647 w 820"/>
              <a:gd name="T3" fmla="*/ 2147483647 h 399"/>
              <a:gd name="T4" fmla="*/ 2147483647 w 820"/>
              <a:gd name="T5" fmla="*/ 2147483647 h 399"/>
              <a:gd name="T6" fmla="*/ 2147483647 w 820"/>
              <a:gd name="T7" fmla="*/ 2147483647 h 399"/>
              <a:gd name="T8" fmla="*/ 2147483647 w 820"/>
              <a:gd name="T9" fmla="*/ 2147483647 h 3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20" h="399">
                <a:moveTo>
                  <a:pt x="0" y="31"/>
                </a:moveTo>
                <a:cubicBezTo>
                  <a:pt x="36" y="40"/>
                  <a:pt x="151" y="20"/>
                  <a:pt x="217" y="81"/>
                </a:cubicBezTo>
                <a:cubicBezTo>
                  <a:pt x="283" y="142"/>
                  <a:pt x="335" y="399"/>
                  <a:pt x="393" y="397"/>
                </a:cubicBezTo>
                <a:cubicBezTo>
                  <a:pt x="451" y="394"/>
                  <a:pt x="492" y="128"/>
                  <a:pt x="563" y="64"/>
                </a:cubicBezTo>
                <a:cubicBezTo>
                  <a:pt x="634" y="0"/>
                  <a:pt x="767" y="22"/>
                  <a:pt x="820" y="11"/>
                </a:cubicBezTo>
              </a:path>
            </a:pathLst>
          </a:custGeom>
          <a:noFill/>
          <a:ln w="28575" cap="flat" cmpd="sng">
            <a:solidFill>
              <a:srgbClr val="000066"/>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79" name="Line 64"/>
          <p:cNvSpPr>
            <a:spLocks noChangeShapeType="1"/>
          </p:cNvSpPr>
          <p:nvPr/>
        </p:nvSpPr>
        <p:spPr bwMode="auto">
          <a:xfrm>
            <a:off x="4467227" y="3531698"/>
            <a:ext cx="746047" cy="801082"/>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80" name="Line 65"/>
          <p:cNvSpPr>
            <a:spLocks noChangeShapeType="1"/>
          </p:cNvSpPr>
          <p:nvPr/>
        </p:nvSpPr>
        <p:spPr bwMode="auto">
          <a:xfrm>
            <a:off x="4159773" y="3203445"/>
            <a:ext cx="281932" cy="296863"/>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81" name="Line 66"/>
          <p:cNvSpPr>
            <a:spLocks noChangeShapeType="1"/>
          </p:cNvSpPr>
          <p:nvPr/>
        </p:nvSpPr>
        <p:spPr bwMode="auto">
          <a:xfrm>
            <a:off x="5225454" y="4312992"/>
            <a:ext cx="1013061" cy="0"/>
          </a:xfrm>
          <a:prstGeom prst="line">
            <a:avLst/>
          </a:prstGeom>
          <a:noFill/>
          <a:ln w="571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15" name="Rectangle 14"/>
          <p:cNvSpPr/>
          <p:nvPr/>
        </p:nvSpPr>
        <p:spPr>
          <a:xfrm>
            <a:off x="6588126" y="3125863"/>
            <a:ext cx="796925" cy="1553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p:cNvSpPr/>
          <p:nvPr/>
        </p:nvSpPr>
        <p:spPr>
          <a:xfrm>
            <a:off x="7375221" y="3169109"/>
            <a:ext cx="669018" cy="1355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82" name="Object 4">
            <a:hlinkClick r:id="" action="ppaction://ole?verb=0"/>
          </p:cNvPr>
          <p:cNvGraphicFramePr>
            <a:graphicFrameLocks/>
          </p:cNvGraphicFramePr>
          <p:nvPr>
            <p:extLst>
              <p:ext uri="{D42A27DB-BD31-4B8C-83A1-F6EECF244321}">
                <p14:modId xmlns:p14="http://schemas.microsoft.com/office/powerpoint/2010/main" val="3043797455"/>
              </p:ext>
            </p:extLst>
          </p:nvPr>
        </p:nvGraphicFramePr>
        <p:xfrm>
          <a:off x="7166237" y="5607981"/>
          <a:ext cx="2341563" cy="1000125"/>
        </p:xfrm>
        <a:graphic>
          <a:graphicData uri="http://schemas.openxmlformats.org/presentationml/2006/ole">
            <mc:AlternateContent xmlns:mc="http://schemas.openxmlformats.org/markup-compatibility/2006">
              <mc:Choice xmlns:v="urn:schemas-microsoft-com:vml" Requires="v">
                <p:oleObj spid="_x0000_s11278" name="Equation" r:id="rId4" imgW="1143000" imgH="635000" progId="Equation.3">
                  <p:embed/>
                </p:oleObj>
              </mc:Choice>
              <mc:Fallback>
                <p:oleObj name="Equation" r:id="rId4" imgW="1143000" imgH="635000" progId="Equation.3">
                  <p:embed/>
                  <p:pic>
                    <p:nvPicPr>
                      <p:cNvPr id="61" name="Object 4">
                        <a:hlinkClick r:id="" action="ppaction://ole?verb=0"/>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6237" y="5607981"/>
                        <a:ext cx="2341563"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4" name="Object 8"/>
          <p:cNvGraphicFramePr>
            <a:graphicFrameLocks noChangeAspect="1"/>
          </p:cNvGraphicFramePr>
          <p:nvPr>
            <p:extLst>
              <p:ext uri="{D42A27DB-BD31-4B8C-83A1-F6EECF244321}">
                <p14:modId xmlns:p14="http://schemas.microsoft.com/office/powerpoint/2010/main" val="1351142532"/>
              </p:ext>
            </p:extLst>
          </p:nvPr>
        </p:nvGraphicFramePr>
        <p:xfrm>
          <a:off x="4197384" y="5724745"/>
          <a:ext cx="2681287" cy="800100"/>
        </p:xfrm>
        <a:graphic>
          <a:graphicData uri="http://schemas.openxmlformats.org/presentationml/2006/ole">
            <mc:AlternateContent xmlns:mc="http://schemas.openxmlformats.org/markup-compatibility/2006">
              <mc:Choice xmlns:v="urn:schemas-microsoft-com:vml" Requires="v">
                <p:oleObj spid="_x0000_s11279" name="Equation" r:id="rId6" imgW="1460160" imgH="431640" progId="Equation.3">
                  <p:embed/>
                </p:oleObj>
              </mc:Choice>
              <mc:Fallback>
                <p:oleObj name="Equation" r:id="rId6" imgW="1460160" imgH="431640" progId="Equation.3">
                  <p:embed/>
                  <p:pic>
                    <p:nvPicPr>
                      <p:cNvPr id="63" name="Object 8"/>
                      <p:cNvPicPr>
                        <a:picLocks noChangeAspect="1" noChangeArrowheads="1"/>
                      </p:cNvPicPr>
                      <p:nvPr/>
                    </p:nvPicPr>
                    <p:blipFill>
                      <a:blip r:embed="rId7"/>
                      <a:srcRect/>
                      <a:stretch>
                        <a:fillRect/>
                      </a:stretch>
                    </p:blipFill>
                    <p:spPr bwMode="auto">
                      <a:xfrm>
                        <a:off x="4197384" y="5724745"/>
                        <a:ext cx="268128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FF0000"/>
                            </a:solidFill>
                            <a:prstDash val="dash"/>
                            <a:miter lim="800000"/>
                            <a:headEnd/>
                            <a:tailEnd/>
                          </a14:hiddenLine>
                        </a:ext>
                      </a:extLst>
                    </p:spPr>
                  </p:pic>
                </p:oleObj>
              </mc:Fallback>
            </mc:AlternateContent>
          </a:graphicData>
        </a:graphic>
      </p:graphicFrame>
    </p:spTree>
    <p:extLst>
      <p:ext uri="{BB962C8B-B14F-4D97-AF65-F5344CB8AC3E}">
        <p14:creationId xmlns:p14="http://schemas.microsoft.com/office/powerpoint/2010/main" val="68987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left)">
                                      <p:cBhvr>
                                        <p:cTn id="12" dur="5000"/>
                                        <p:tgtEl>
                                          <p:spTgt spid="67"/>
                                        </p:tgtEl>
                                      </p:cBhvr>
                                    </p:animEffect>
                                  </p:childTnLst>
                                </p:cTn>
                              </p:par>
                              <p:par>
                                <p:cTn id="13" presetID="22" presetClass="entr" presetSubtype="8" fill="hold" grpId="0" nodeType="withEffect">
                                  <p:stCondLst>
                                    <p:cond delay="2100"/>
                                  </p:stCondLst>
                                  <p:childTnLst>
                                    <p:set>
                                      <p:cBhvr>
                                        <p:cTn id="14" dur="1" fill="hold">
                                          <p:stCondLst>
                                            <p:cond delay="0"/>
                                          </p:stCondLst>
                                        </p:cTn>
                                        <p:tgtEl>
                                          <p:spTgt spid="80"/>
                                        </p:tgtEl>
                                        <p:attrNameLst>
                                          <p:attrName>style.visibility</p:attrName>
                                        </p:attrNameLst>
                                      </p:cBhvr>
                                      <p:to>
                                        <p:strVal val="visible"/>
                                      </p:to>
                                    </p:set>
                                    <p:animEffect transition="in" filter="wipe(left)">
                                      <p:cBhvr>
                                        <p:cTn id="15" dur="3000"/>
                                        <p:tgtEl>
                                          <p:spTgt spid="80"/>
                                        </p:tgtEl>
                                      </p:cBhvr>
                                    </p:animEffect>
                                  </p:childTnLst>
                                </p:cTn>
                              </p:par>
                              <p:par>
                                <p:cTn id="16" presetID="22" presetClass="exit" presetSubtype="8" fill="hold" grpId="0" nodeType="withEffect">
                                  <p:stCondLst>
                                    <p:cond delay="0"/>
                                  </p:stCondLst>
                                  <p:childTnLst>
                                    <p:animEffect transition="out" filter="wipe(left)">
                                      <p:cBhvr>
                                        <p:cTn id="17" dur="4000"/>
                                        <p:tgtEl>
                                          <p:spTgt spid="15"/>
                                        </p:tgtEl>
                                      </p:cBhvr>
                                    </p:animEffect>
                                    <p:set>
                                      <p:cBhvr>
                                        <p:cTn id="18" dur="1" fill="hold">
                                          <p:stCondLst>
                                            <p:cond delay="3999"/>
                                          </p:stCondLst>
                                        </p:cTn>
                                        <p:tgtEl>
                                          <p:spTgt spid="15"/>
                                        </p:tgtEl>
                                        <p:attrNameLst>
                                          <p:attrName>style.visibility</p:attrName>
                                        </p:attrNameLst>
                                      </p:cBhvr>
                                      <p:to>
                                        <p:strVal val="hidden"/>
                                      </p:to>
                                    </p:set>
                                  </p:childTnLst>
                                </p:cTn>
                              </p:par>
                              <p:par>
                                <p:cTn id="19" presetID="22" presetClass="entr" presetSubtype="8" fill="hold" grpId="0" nodeType="withEffect">
                                  <p:stCondLst>
                                    <p:cond delay="10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20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xit" presetSubtype="8" fill="hold" nodeType="clickEffect">
                                  <p:stCondLst>
                                    <p:cond delay="0"/>
                                  </p:stCondLst>
                                  <p:childTnLst>
                                    <p:animEffect transition="out" filter="wipe(left)">
                                      <p:cBhvr>
                                        <p:cTn id="25" dur="5000"/>
                                        <p:tgtEl>
                                          <p:spTgt spid="67"/>
                                        </p:tgtEl>
                                      </p:cBhvr>
                                    </p:animEffect>
                                    <p:set>
                                      <p:cBhvr>
                                        <p:cTn id="26" dur="1" fill="hold">
                                          <p:stCondLst>
                                            <p:cond delay="4999"/>
                                          </p:stCondLst>
                                        </p:cTn>
                                        <p:tgtEl>
                                          <p:spTgt spid="67"/>
                                        </p:tgtEl>
                                        <p:attrNameLst>
                                          <p:attrName>style.visibility</p:attrName>
                                        </p:attrNameLst>
                                      </p:cBhvr>
                                      <p:to>
                                        <p:strVal val="hidden"/>
                                      </p:to>
                                    </p:set>
                                  </p:childTnLst>
                                </p:cTn>
                              </p:par>
                              <p:par>
                                <p:cTn id="27" presetID="22" presetClass="exit" presetSubtype="8" fill="hold" grpId="0" nodeType="withEffect">
                                  <p:stCondLst>
                                    <p:cond delay="2000"/>
                                  </p:stCondLst>
                                  <p:childTnLst>
                                    <p:animEffect transition="out" filter="wipe(left)">
                                      <p:cBhvr>
                                        <p:cTn id="28" dur="3000"/>
                                        <p:tgtEl>
                                          <p:spTgt spid="83"/>
                                        </p:tgtEl>
                                      </p:cBhvr>
                                    </p:animEffect>
                                    <p:set>
                                      <p:cBhvr>
                                        <p:cTn id="29" dur="1" fill="hold">
                                          <p:stCondLst>
                                            <p:cond delay="2999"/>
                                          </p:stCondLst>
                                        </p:cTn>
                                        <p:tgtEl>
                                          <p:spTgt spid="83"/>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2" presetClass="exit" presetSubtype="8" fill="hold" grpId="1" nodeType="clickEffect">
                                  <p:stCondLst>
                                    <p:cond delay="0"/>
                                  </p:stCondLst>
                                  <p:childTnLst>
                                    <p:animEffect transition="out" filter="wipe(left)">
                                      <p:cBhvr>
                                        <p:cTn id="33" dur="5000"/>
                                        <p:tgtEl>
                                          <p:spTgt spid="80"/>
                                        </p:tgtEl>
                                      </p:cBhvr>
                                    </p:animEffect>
                                    <p:set>
                                      <p:cBhvr>
                                        <p:cTn id="34" dur="1" fill="hold">
                                          <p:stCondLst>
                                            <p:cond delay="4999"/>
                                          </p:stCondLst>
                                        </p:cTn>
                                        <p:tgtEl>
                                          <p:spTgt spid="80"/>
                                        </p:tgtEl>
                                        <p:attrNameLst>
                                          <p:attrName>style.visibility</p:attrName>
                                        </p:attrNameLst>
                                      </p:cBhvr>
                                      <p:to>
                                        <p:strVal val="hidden"/>
                                      </p:to>
                                    </p:set>
                                  </p:childTnLst>
                                </p:cTn>
                              </p:par>
                              <p:par>
                                <p:cTn id="35" presetID="22" presetClass="entr" presetSubtype="8"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5000"/>
                                        <p:tgtEl>
                                          <p:spTgt spid="7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wipe(left)">
                                      <p:cBhvr>
                                        <p:cTn id="40" dur="9000"/>
                                        <p:tgtEl>
                                          <p:spTgt spid="78"/>
                                        </p:tgtEl>
                                      </p:cBhvr>
                                    </p:animEffect>
                                  </p:childTnLst>
                                </p:cTn>
                              </p:par>
                              <p:par>
                                <p:cTn id="41" presetID="22" presetClass="entr" presetSubtype="8" fill="hold" grpId="0" nodeType="withEffect">
                                  <p:stCondLst>
                                    <p:cond delay="300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4000"/>
                                        <p:tgtEl>
                                          <p:spTgt spid="81"/>
                                        </p:tgtEl>
                                      </p:cBhvr>
                                    </p:animEffect>
                                  </p:childTnLst>
                                </p:cTn>
                              </p:par>
                              <p:par>
                                <p:cTn id="44" presetID="22" presetClass="exit" presetSubtype="8" fill="hold" grpId="1" nodeType="withEffect">
                                  <p:stCondLst>
                                    <p:cond delay="3000"/>
                                  </p:stCondLst>
                                  <p:childTnLst>
                                    <p:animEffect transition="out" filter="wipe(left)">
                                      <p:cBhvr>
                                        <p:cTn id="45" dur="4000"/>
                                        <p:tgtEl>
                                          <p:spTgt spid="79"/>
                                        </p:tgtEl>
                                      </p:cBhvr>
                                    </p:animEffect>
                                    <p:set>
                                      <p:cBhvr>
                                        <p:cTn id="46" dur="1" fill="hold">
                                          <p:stCondLst>
                                            <p:cond delay="3999"/>
                                          </p:stCondLst>
                                        </p:cTn>
                                        <p:tgtEl>
                                          <p:spTgt spid="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8" grpId="0" animBg="1"/>
      <p:bldP spid="79" grpId="0" animBg="1"/>
      <p:bldP spid="79" grpId="1" animBg="1"/>
      <p:bldP spid="80" grpId="0" animBg="1"/>
      <p:bldP spid="80" grpId="1" animBg="1"/>
      <p:bldP spid="81" grpId="0" animBg="1"/>
      <p:bldP spid="15" grpId="0" animBg="1"/>
      <p:bldP spid="8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Viscometer benefits</a:t>
            </a:r>
            <a:endParaRPr lang="en-US" dirty="0"/>
          </a:p>
        </p:txBody>
      </p:sp>
      <p:sp>
        <p:nvSpPr>
          <p:cNvPr id="3" name="Content Placeholder 2"/>
          <p:cNvSpPr>
            <a:spLocks noGrp="1"/>
          </p:cNvSpPr>
          <p:nvPr>
            <p:ph idx="1"/>
          </p:nvPr>
        </p:nvSpPr>
        <p:spPr>
          <a:xfrm>
            <a:off x="527051" y="1195917"/>
            <a:ext cx="5060949" cy="4876800"/>
          </a:xfrm>
        </p:spPr>
        <p:txBody>
          <a:bodyPr/>
          <a:lstStyle/>
          <a:p>
            <a:r>
              <a:rPr lang="en-GB" sz="2667" dirty="0"/>
              <a:t>With a Viscometer you can:</a:t>
            </a:r>
          </a:p>
          <a:p>
            <a:pPr lvl="1"/>
            <a:r>
              <a:rPr lang="en-GB" sz="2133" dirty="0"/>
              <a:t>Measure:</a:t>
            </a:r>
          </a:p>
          <a:p>
            <a:pPr lvl="2"/>
            <a:r>
              <a:rPr lang="en-GB" sz="2133" dirty="0"/>
              <a:t>Intrinsic viscosity</a:t>
            </a:r>
          </a:p>
          <a:p>
            <a:pPr lvl="2"/>
            <a:r>
              <a:rPr lang="en-GB" sz="2133" dirty="0"/>
              <a:t>Hydrodynamic radius</a:t>
            </a:r>
          </a:p>
          <a:p>
            <a:pPr lvl="2"/>
            <a:r>
              <a:rPr lang="en-GB" sz="2133" dirty="0"/>
              <a:t>Branching (future software release)</a:t>
            </a:r>
          </a:p>
          <a:p>
            <a:pPr lvl="1"/>
            <a:r>
              <a:rPr lang="en-GB" sz="2133" dirty="0"/>
              <a:t>Relate structural properties to bulk sample behaviour</a:t>
            </a:r>
          </a:p>
          <a:p>
            <a:pPr lvl="2"/>
            <a:r>
              <a:rPr lang="en-GB" sz="2133" dirty="0"/>
              <a:t>Polymer </a:t>
            </a:r>
            <a:r>
              <a:rPr lang="en-GB" sz="2133" dirty="0" err="1"/>
              <a:t>processability</a:t>
            </a:r>
            <a:endParaRPr lang="en-GB" sz="2133" dirty="0"/>
          </a:p>
          <a:p>
            <a:pPr lvl="2"/>
            <a:r>
              <a:rPr lang="en-GB" sz="2133" dirty="0"/>
              <a:t>Observe broad conformational changes in proteins</a:t>
            </a:r>
          </a:p>
        </p:txBody>
      </p:sp>
      <p:pic>
        <p:nvPicPr>
          <p:cNvPr id="5122" name="Picture 2" descr="C:\Users\mpothecary\Pictures\Marketing Images\iStock_000012565993Lar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455" r="4765"/>
          <a:stretch/>
        </p:blipFill>
        <p:spPr bwMode="auto">
          <a:xfrm>
            <a:off x="5678310" y="1466528"/>
            <a:ext cx="4113964" cy="4470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720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Mark-Houwink plots</a:t>
            </a:r>
            <a:endParaRPr lang="en-GB" altLang="en-US"/>
          </a:p>
        </p:txBody>
      </p:sp>
      <p:sp>
        <p:nvSpPr>
          <p:cNvPr id="25603" name="Content Placeholder 4"/>
          <p:cNvSpPr>
            <a:spLocks noGrp="1"/>
          </p:cNvSpPr>
          <p:nvPr>
            <p:ph idx="1"/>
          </p:nvPr>
        </p:nvSpPr>
        <p:spPr/>
        <p:txBody>
          <a:bodyPr/>
          <a:lstStyle/>
          <a:p>
            <a:r>
              <a:rPr lang="en-US" altLang="en-US" sz="2000" dirty="0"/>
              <a:t>The Mark-Houwink plot is used to compare the different structures of polymers</a:t>
            </a:r>
          </a:p>
          <a:p>
            <a:r>
              <a:rPr lang="en-US" altLang="en-US" sz="2000" dirty="0"/>
              <a:t>It is often used to study branching</a:t>
            </a:r>
            <a:endParaRPr lang="en-GB" altLang="en-US" sz="2000" dirty="0"/>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013" y="2557464"/>
            <a:ext cx="7732712" cy="346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1943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does advanced SEC offer</a:t>
            </a:r>
            <a:endParaRPr lang="en-US" dirty="0"/>
          </a:p>
        </p:txBody>
      </p:sp>
      <p:sp>
        <p:nvSpPr>
          <p:cNvPr id="3" name="Content Placeholder 2"/>
          <p:cNvSpPr>
            <a:spLocks noGrp="1"/>
          </p:cNvSpPr>
          <p:nvPr>
            <p:ph idx="1"/>
          </p:nvPr>
        </p:nvSpPr>
        <p:spPr/>
        <p:txBody>
          <a:bodyPr/>
          <a:lstStyle/>
          <a:p>
            <a:r>
              <a:rPr lang="en-GB" sz="2400" dirty="0"/>
              <a:t>Light scattering overcomes the basic flaw in conventional calibration (it is a relative technique) and measures </a:t>
            </a:r>
            <a:r>
              <a:rPr lang="en-GB" sz="2400" i="1" dirty="0"/>
              <a:t>absolute</a:t>
            </a:r>
            <a:r>
              <a:rPr lang="en-GB" sz="2400" b="1" i="1" dirty="0"/>
              <a:t> </a:t>
            </a:r>
            <a:r>
              <a:rPr lang="en-GB" sz="2400" dirty="0"/>
              <a:t>molecular weight</a:t>
            </a:r>
          </a:p>
          <a:p>
            <a:r>
              <a:rPr lang="en-GB" sz="2400" dirty="0"/>
              <a:t>The addition of intrinsic viscosity adds extra information about the sample structure and size</a:t>
            </a:r>
          </a:p>
          <a:p>
            <a:r>
              <a:rPr lang="en-GB" sz="2400" dirty="0"/>
              <a:t>An advanced system can measure</a:t>
            </a:r>
          </a:p>
          <a:p>
            <a:pPr lvl="1"/>
            <a:r>
              <a:rPr lang="en-GB" sz="1867" dirty="0"/>
              <a:t>Concentration</a:t>
            </a:r>
          </a:p>
          <a:p>
            <a:pPr lvl="1"/>
            <a:r>
              <a:rPr lang="en-GB" sz="1867" dirty="0"/>
              <a:t>Molecular weight (distribution)</a:t>
            </a:r>
          </a:p>
          <a:p>
            <a:pPr lvl="1"/>
            <a:r>
              <a:rPr lang="en-GB" sz="1867" dirty="0"/>
              <a:t>Structure (IV), Mark </a:t>
            </a:r>
            <a:r>
              <a:rPr lang="en-GB" sz="1867" dirty="0" err="1"/>
              <a:t>Houwink</a:t>
            </a:r>
            <a:r>
              <a:rPr lang="en-GB" sz="1867" dirty="0"/>
              <a:t> parameters &amp; size (Rh &amp; </a:t>
            </a:r>
            <a:r>
              <a:rPr lang="en-GB" sz="1867" dirty="0" err="1"/>
              <a:t>Rg</a:t>
            </a:r>
            <a:r>
              <a:rPr lang="en-GB" sz="1867" dirty="0"/>
              <a:t>)</a:t>
            </a:r>
          </a:p>
          <a:p>
            <a:pPr lvl="1"/>
            <a:r>
              <a:rPr lang="en-GB" sz="1867" dirty="0"/>
              <a:t>Copolymer composition (RI/UV)</a:t>
            </a:r>
          </a:p>
          <a:p>
            <a:r>
              <a:rPr lang="en-GB" sz="2400" dirty="0"/>
              <a:t>An integrated advanced system has:</a:t>
            </a:r>
          </a:p>
          <a:p>
            <a:pPr lvl="1"/>
            <a:r>
              <a:rPr lang="en-GB" sz="1867" dirty="0"/>
              <a:t>Temperature control across columns, detectors and inter-detector tubing to improve separation and result accuracy</a:t>
            </a:r>
          </a:p>
          <a:p>
            <a:pPr lvl="1"/>
            <a:r>
              <a:rPr lang="en-GB" sz="1867" dirty="0"/>
              <a:t>Reduced band-broadening (dispersion) between detectors for improved accuracy</a:t>
            </a:r>
            <a:endParaRPr lang="en-US" sz="1867" dirty="0"/>
          </a:p>
        </p:txBody>
      </p:sp>
      <p:sp>
        <p:nvSpPr>
          <p:cNvPr id="4" name="Content Placeholder 2"/>
          <p:cNvSpPr txBox="1">
            <a:spLocks/>
          </p:cNvSpPr>
          <p:nvPr/>
        </p:nvSpPr>
        <p:spPr bwMode="auto">
          <a:xfrm>
            <a:off x="2667000" y="2514600"/>
            <a:ext cx="8089900" cy="2550584"/>
          </a:xfrm>
          <a:prstGeom prst="rect">
            <a:avLst/>
          </a:prstGeom>
          <a:solidFill>
            <a:schemeClr val="bg1"/>
          </a:solidFill>
          <a:ln>
            <a:noFill/>
          </a:ln>
          <a:effectLst/>
          <a:extLst/>
        </p:spPr>
        <p:txBody>
          <a:bodyPr vert="horz" wrap="square" lIns="121920" tIns="60960" rIns="121920" bIns="60960" numCol="1" anchor="t" anchorCtr="0" compatLnSpc="1">
            <a:prstTxWarp prst="textNoShape">
              <a:avLst/>
            </a:prstTxWarp>
          </a:bodyPr>
          <a:lstStyle>
            <a:lvl1pPr marL="381000" indent="-381000" algn="l" rtl="0" eaLnBrk="1" fontAlgn="base" hangingPunct="1">
              <a:spcBef>
                <a:spcPct val="20000"/>
              </a:spcBef>
              <a:spcAft>
                <a:spcPct val="0"/>
              </a:spcAft>
              <a:buClr>
                <a:srgbClr val="4CAE6B"/>
              </a:buClr>
              <a:buSzPct val="150000"/>
              <a:buFont typeface="Arial" charset="0"/>
              <a:buChar char="›"/>
              <a:defRPr sz="2600">
                <a:solidFill>
                  <a:srgbClr val="353939"/>
                </a:solidFill>
                <a:latin typeface="+mn-lt"/>
                <a:ea typeface="+mn-ea"/>
                <a:cs typeface="+mn-cs"/>
              </a:defRPr>
            </a:lvl1pPr>
            <a:lvl2pPr marL="860425" indent="-288925" algn="l" rtl="0" eaLnBrk="1" fontAlgn="base" hangingPunct="1">
              <a:spcBef>
                <a:spcPct val="20000"/>
              </a:spcBef>
              <a:spcAft>
                <a:spcPct val="0"/>
              </a:spcAft>
              <a:buFont typeface="Wingdings" pitchFamily="2" charset="2"/>
              <a:buChar char="§"/>
              <a:defRPr sz="2000" b="1">
                <a:solidFill>
                  <a:srgbClr val="353939"/>
                </a:solidFill>
                <a:latin typeface="+mn-lt"/>
              </a:defRPr>
            </a:lvl2pPr>
            <a:lvl3pPr marL="1239838" indent="-188913" algn="l" rtl="0" eaLnBrk="1" fontAlgn="base" hangingPunct="1">
              <a:spcBef>
                <a:spcPct val="20000"/>
              </a:spcBef>
              <a:spcAft>
                <a:spcPct val="0"/>
              </a:spcAft>
              <a:buChar char="•"/>
              <a:defRPr sz="2000">
                <a:solidFill>
                  <a:srgbClr val="353939"/>
                </a:solidFill>
                <a:latin typeface="+mn-lt"/>
              </a:defRPr>
            </a:lvl3pPr>
            <a:lvl4pPr marL="1709738" indent="-185738" algn="l" rtl="0" eaLnBrk="1" fontAlgn="base" hangingPunct="1">
              <a:spcBef>
                <a:spcPct val="20000"/>
              </a:spcBef>
              <a:spcAft>
                <a:spcPct val="0"/>
              </a:spcAft>
              <a:buChar char="•"/>
              <a:defRPr sz="1600">
                <a:solidFill>
                  <a:srgbClr val="353939"/>
                </a:solidFill>
                <a:latin typeface="+mn-lt"/>
              </a:defRPr>
            </a:lvl4pPr>
            <a:lvl5pPr marL="1997075" indent="-92075" algn="l" rtl="0" eaLnBrk="1" fontAlgn="base" hangingPunct="1">
              <a:spcBef>
                <a:spcPct val="20000"/>
              </a:spcBef>
              <a:spcAft>
                <a:spcPct val="0"/>
              </a:spcAft>
              <a:buChar char="•"/>
              <a:defRPr sz="1000" b="1">
                <a:solidFill>
                  <a:srgbClr val="000066"/>
                </a:solidFill>
                <a:latin typeface="+mn-lt"/>
              </a:defRPr>
            </a:lvl5pPr>
            <a:lvl6pPr marL="2454275" indent="-92075" algn="l" rtl="0" eaLnBrk="1" fontAlgn="base" hangingPunct="1">
              <a:spcBef>
                <a:spcPct val="20000"/>
              </a:spcBef>
              <a:spcAft>
                <a:spcPct val="0"/>
              </a:spcAft>
              <a:buChar char="•"/>
              <a:defRPr sz="1000" b="1">
                <a:solidFill>
                  <a:srgbClr val="000066"/>
                </a:solidFill>
                <a:latin typeface="+mn-lt"/>
              </a:defRPr>
            </a:lvl6pPr>
            <a:lvl7pPr marL="2911475" indent="-92075" algn="l" rtl="0" eaLnBrk="1" fontAlgn="base" hangingPunct="1">
              <a:spcBef>
                <a:spcPct val="20000"/>
              </a:spcBef>
              <a:spcAft>
                <a:spcPct val="0"/>
              </a:spcAft>
              <a:buChar char="•"/>
              <a:defRPr sz="1000" b="1">
                <a:solidFill>
                  <a:srgbClr val="000066"/>
                </a:solidFill>
                <a:latin typeface="+mn-lt"/>
              </a:defRPr>
            </a:lvl7pPr>
            <a:lvl8pPr marL="3368675" indent="-92075" algn="l" rtl="0" eaLnBrk="1" fontAlgn="base" hangingPunct="1">
              <a:spcBef>
                <a:spcPct val="20000"/>
              </a:spcBef>
              <a:spcAft>
                <a:spcPct val="0"/>
              </a:spcAft>
              <a:buChar char="•"/>
              <a:defRPr sz="1000" b="1">
                <a:solidFill>
                  <a:srgbClr val="000066"/>
                </a:solidFill>
                <a:latin typeface="+mn-lt"/>
              </a:defRPr>
            </a:lvl8pPr>
            <a:lvl9pPr marL="3825875" indent="-92075" algn="l" rtl="0" eaLnBrk="1" fontAlgn="base" hangingPunct="1">
              <a:spcBef>
                <a:spcPct val="20000"/>
              </a:spcBef>
              <a:spcAft>
                <a:spcPct val="0"/>
              </a:spcAft>
              <a:buChar char="•"/>
              <a:defRPr sz="1000" b="1">
                <a:solidFill>
                  <a:srgbClr val="000066"/>
                </a:solidFill>
                <a:latin typeface="+mn-lt"/>
              </a:defRPr>
            </a:lvl9pPr>
          </a:lstStyle>
          <a:p>
            <a:r>
              <a:rPr lang="en-GB" sz="4267" b="1" kern="0" dirty="0">
                <a:solidFill>
                  <a:schemeClr val="accent1">
                    <a:lumMod val="50000"/>
                  </a:schemeClr>
                </a:solidFill>
              </a:rPr>
              <a:t>In short, advanced SEC means more and better information about a sample</a:t>
            </a:r>
          </a:p>
        </p:txBody>
      </p:sp>
    </p:spTree>
    <p:extLst>
      <p:ext uri="{BB962C8B-B14F-4D97-AF65-F5344CB8AC3E}">
        <p14:creationId xmlns:p14="http://schemas.microsoft.com/office/powerpoint/2010/main" val="765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10" presetClass="exit" presetSubtype="0" fill="hold" grpId="0" nodeType="withEffect">
                                  <p:stCondLst>
                                    <p:cond delay="0"/>
                                  </p:stCondLst>
                                  <p:childTnLst>
                                    <p:animEffect transition="out" filter="fade">
                                      <p:cBhvr>
                                        <p:cTn id="10" dur="1000"/>
                                        <p:tgtEl>
                                          <p:spTgt spid="3">
                                            <p:txEl>
                                              <p:pRg st="0" end="0"/>
                                            </p:txEl>
                                          </p:spTgt>
                                        </p:tgtEl>
                                      </p:cBhvr>
                                    </p:animEffect>
                                    <p:set>
                                      <p:cBhvr>
                                        <p:cTn id="11" dur="1" fill="hold">
                                          <p:stCondLst>
                                            <p:cond delay="999"/>
                                          </p:stCondLst>
                                        </p:cTn>
                                        <p:tgtEl>
                                          <p:spTgt spid="3">
                                            <p:txEl>
                                              <p:pRg st="0" end="0"/>
                                            </p:txEl>
                                          </p:spTgt>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500"/>
                                        <p:tgtEl>
                                          <p:spTgt spid="3">
                                            <p:txEl>
                                              <p:pRg st="1" end="1"/>
                                            </p:txEl>
                                          </p:spTgt>
                                        </p:tgtEl>
                                      </p:cBhvr>
                                    </p:animEffect>
                                    <p:set>
                                      <p:cBhvr>
                                        <p:cTn id="14" dur="1" fill="hold">
                                          <p:stCondLst>
                                            <p:cond delay="499"/>
                                          </p:stCondLst>
                                        </p:cTn>
                                        <p:tgtEl>
                                          <p:spTgt spid="3">
                                            <p:txEl>
                                              <p:pRg st="1" end="1"/>
                                            </p:txEl>
                                          </p:spTgt>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500"/>
                                        <p:tgtEl>
                                          <p:spTgt spid="3">
                                            <p:txEl>
                                              <p:pRg st="2" end="2"/>
                                            </p:txEl>
                                          </p:spTgt>
                                        </p:tgtEl>
                                      </p:cBhvr>
                                    </p:animEffect>
                                    <p:set>
                                      <p:cBhvr>
                                        <p:cTn id="17" dur="1" fill="hold">
                                          <p:stCondLst>
                                            <p:cond delay="499"/>
                                          </p:stCondLst>
                                        </p:cTn>
                                        <p:tgtEl>
                                          <p:spTgt spid="3">
                                            <p:txEl>
                                              <p:pRg st="2" end="2"/>
                                            </p:txEl>
                                          </p:spTgt>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3">
                                            <p:txEl>
                                              <p:pRg st="3" end="3"/>
                                            </p:txEl>
                                          </p:spTgt>
                                        </p:tgtEl>
                                      </p:cBhvr>
                                    </p:animEffect>
                                    <p:set>
                                      <p:cBhvr>
                                        <p:cTn id="20" dur="1" fill="hold">
                                          <p:stCondLst>
                                            <p:cond delay="499"/>
                                          </p:stCondLst>
                                        </p:cTn>
                                        <p:tgtEl>
                                          <p:spTgt spid="3">
                                            <p:txEl>
                                              <p:pRg st="3" end="3"/>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500"/>
                                        <p:tgtEl>
                                          <p:spTgt spid="3">
                                            <p:txEl>
                                              <p:pRg st="4" end="4"/>
                                            </p:txEl>
                                          </p:spTgt>
                                        </p:tgtEl>
                                      </p:cBhvr>
                                    </p:animEffect>
                                    <p:set>
                                      <p:cBhvr>
                                        <p:cTn id="23" dur="1" fill="hold">
                                          <p:stCondLst>
                                            <p:cond delay="499"/>
                                          </p:stCondLst>
                                        </p:cTn>
                                        <p:tgtEl>
                                          <p:spTgt spid="3">
                                            <p:txEl>
                                              <p:pRg st="4" end="4"/>
                                            </p:txEl>
                                          </p:spTgt>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3">
                                            <p:txEl>
                                              <p:pRg st="5" end="5"/>
                                            </p:txEl>
                                          </p:spTgt>
                                        </p:tgtEl>
                                      </p:cBhvr>
                                    </p:animEffect>
                                    <p:set>
                                      <p:cBhvr>
                                        <p:cTn id="26" dur="1" fill="hold">
                                          <p:stCondLst>
                                            <p:cond delay="499"/>
                                          </p:stCondLst>
                                        </p:cTn>
                                        <p:tgtEl>
                                          <p:spTgt spid="3">
                                            <p:txEl>
                                              <p:pRg st="5" end="5"/>
                                            </p:txEl>
                                          </p:spTgt>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500"/>
                                        <p:tgtEl>
                                          <p:spTgt spid="3">
                                            <p:txEl>
                                              <p:pRg st="6" end="6"/>
                                            </p:txEl>
                                          </p:spTgt>
                                        </p:tgtEl>
                                      </p:cBhvr>
                                    </p:animEffect>
                                    <p:set>
                                      <p:cBhvr>
                                        <p:cTn id="29" dur="1" fill="hold">
                                          <p:stCondLst>
                                            <p:cond delay="499"/>
                                          </p:stCondLst>
                                        </p:cTn>
                                        <p:tgtEl>
                                          <p:spTgt spid="3">
                                            <p:txEl>
                                              <p:pRg st="6" end="6"/>
                                            </p:txEl>
                                          </p:spTgt>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500"/>
                                        <p:tgtEl>
                                          <p:spTgt spid="3">
                                            <p:txEl>
                                              <p:pRg st="7" end="7"/>
                                            </p:txEl>
                                          </p:spTgt>
                                        </p:tgtEl>
                                      </p:cBhvr>
                                    </p:animEffect>
                                    <p:set>
                                      <p:cBhvr>
                                        <p:cTn id="32" dur="1" fill="hold">
                                          <p:stCondLst>
                                            <p:cond delay="499"/>
                                          </p:stCondLst>
                                        </p:cTn>
                                        <p:tgtEl>
                                          <p:spTgt spid="3">
                                            <p:txEl>
                                              <p:pRg st="7" end="7"/>
                                            </p:txEl>
                                          </p:spTgt>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500"/>
                                        <p:tgtEl>
                                          <p:spTgt spid="3">
                                            <p:txEl>
                                              <p:pRg st="8" end="8"/>
                                            </p:txEl>
                                          </p:spTgt>
                                        </p:tgtEl>
                                      </p:cBhvr>
                                    </p:animEffect>
                                    <p:set>
                                      <p:cBhvr>
                                        <p:cTn id="35" dur="1" fill="hold">
                                          <p:stCondLst>
                                            <p:cond delay="499"/>
                                          </p:stCondLst>
                                        </p:cTn>
                                        <p:tgtEl>
                                          <p:spTgt spid="3">
                                            <p:txEl>
                                              <p:pRg st="8" end="8"/>
                                            </p:txEl>
                                          </p:spTgt>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3">
                                            <p:txEl>
                                              <p:pRg st="9" end="9"/>
                                            </p:txEl>
                                          </p:spTgt>
                                        </p:tgtEl>
                                      </p:cBhvr>
                                    </p:animEffect>
                                    <p:set>
                                      <p:cBhvr>
                                        <p:cTn id="38" dur="1" fill="hold">
                                          <p:stCondLst>
                                            <p:cond delay="499"/>
                                          </p:stCondLst>
                                        </p:cTn>
                                        <p:tgtEl>
                                          <p:spTgt spid="3">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2222140" y="5706059"/>
            <a:ext cx="1219200" cy="246221"/>
          </a:xfrm>
          <a:prstGeom prst="rect">
            <a:avLst/>
          </a:prstGeom>
          <a:noFill/>
        </p:spPr>
        <p:txBody>
          <a:bodyPr wrap="square" rtlCol="0">
            <a:spAutoFit/>
          </a:bodyPr>
          <a:lstStyle/>
          <a:p>
            <a:r>
              <a:rPr lang="en-US" sz="1000" b="1" dirty="0">
                <a:latin typeface="+mn-lt"/>
              </a:rPr>
              <a:t>          2</a:t>
            </a:r>
          </a:p>
        </p:txBody>
      </p:sp>
      <p:sp>
        <p:nvSpPr>
          <p:cNvPr id="2" name="Title 1"/>
          <p:cNvSpPr>
            <a:spLocks noGrp="1"/>
          </p:cNvSpPr>
          <p:nvPr>
            <p:ph type="title"/>
          </p:nvPr>
        </p:nvSpPr>
        <p:spPr/>
        <p:txBody>
          <a:bodyPr/>
          <a:lstStyle/>
          <a:p>
            <a:r>
              <a:rPr lang="en-GB" dirty="0"/>
              <a:t>What does a good multi-detector GPC look like?</a:t>
            </a:r>
            <a:endParaRPr lang="en-US" dirty="0"/>
          </a:p>
        </p:txBody>
      </p:sp>
      <p:sp>
        <p:nvSpPr>
          <p:cNvPr id="3" name="Content Placeholder 2"/>
          <p:cNvSpPr>
            <a:spLocks noGrp="1"/>
          </p:cNvSpPr>
          <p:nvPr>
            <p:ph idx="1"/>
          </p:nvPr>
        </p:nvSpPr>
        <p:spPr>
          <a:xfrm>
            <a:off x="304800" y="1092201"/>
            <a:ext cx="10363200" cy="4876800"/>
          </a:xfrm>
        </p:spPr>
        <p:txBody>
          <a:bodyPr/>
          <a:lstStyle/>
          <a:p>
            <a:r>
              <a:rPr lang="en-US" sz="1867" dirty="0"/>
              <a:t>Integrated systems with all detectors as close together as possible are preferred. </a:t>
            </a:r>
          </a:p>
          <a:p>
            <a:pPr marL="0" indent="0">
              <a:buNone/>
            </a:pPr>
            <a:r>
              <a:rPr lang="en-US" sz="1867" dirty="0"/>
              <a:t>Why?</a:t>
            </a:r>
          </a:p>
          <a:p>
            <a:r>
              <a:rPr lang="en-US" sz="1867" dirty="0"/>
              <a:t>Better temperature control, reduced band broadening, and highest sensitivity of detection.</a:t>
            </a:r>
          </a:p>
        </p:txBody>
      </p:sp>
      <p:pic>
        <p:nvPicPr>
          <p:cNvPr id="5"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3973"/>
          <a:stretch/>
        </p:blipFill>
        <p:spPr bwMode="auto">
          <a:xfrm>
            <a:off x="9296400" y="3634317"/>
            <a:ext cx="2743200" cy="2837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a:stretch>
            <a:fillRect/>
          </a:stretch>
        </p:blipFill>
        <p:spPr>
          <a:xfrm>
            <a:off x="609600" y="2556933"/>
            <a:ext cx="6555317" cy="1338016"/>
          </a:xfrm>
          <a:prstGeom prst="rect">
            <a:avLst/>
          </a:prstGeom>
        </p:spPr>
      </p:pic>
      <p:pic>
        <p:nvPicPr>
          <p:cNvPr id="7" name="Picture 6"/>
          <p:cNvPicPr>
            <a:picLocks noChangeAspect="1"/>
          </p:cNvPicPr>
          <p:nvPr/>
        </p:nvPicPr>
        <p:blipFill>
          <a:blip r:embed="rId4"/>
          <a:stretch>
            <a:fillRect/>
          </a:stretch>
        </p:blipFill>
        <p:spPr>
          <a:xfrm>
            <a:off x="7403741" y="2362200"/>
            <a:ext cx="3467459" cy="1991088"/>
          </a:xfrm>
          <a:prstGeom prst="rect">
            <a:avLst/>
          </a:prstGeom>
        </p:spPr>
      </p:pic>
      <p:pic>
        <p:nvPicPr>
          <p:cNvPr id="8" name="Picture 7"/>
          <p:cNvPicPr>
            <a:picLocks noChangeAspect="1"/>
          </p:cNvPicPr>
          <p:nvPr/>
        </p:nvPicPr>
        <p:blipFill rotWithShape="1">
          <a:blip r:embed="rId3"/>
          <a:srcRect r="70237"/>
          <a:stretch/>
        </p:blipFill>
        <p:spPr>
          <a:xfrm>
            <a:off x="639753" y="4686018"/>
            <a:ext cx="1951047" cy="1338016"/>
          </a:xfrm>
          <a:prstGeom prst="rect">
            <a:avLst/>
          </a:prstGeom>
        </p:spPr>
      </p:pic>
      <p:grpSp>
        <p:nvGrpSpPr>
          <p:cNvPr id="14" name="Group 13"/>
          <p:cNvGrpSpPr/>
          <p:nvPr/>
        </p:nvGrpSpPr>
        <p:grpSpPr>
          <a:xfrm>
            <a:off x="2641242" y="3894949"/>
            <a:ext cx="1409699" cy="1417613"/>
            <a:chOff x="3619501" y="4662875"/>
            <a:chExt cx="1409699" cy="1417613"/>
          </a:xfrm>
        </p:grpSpPr>
        <p:pic>
          <p:nvPicPr>
            <p:cNvPr id="11" name="Picture 10"/>
            <p:cNvPicPr>
              <a:picLocks noChangeAspect="1"/>
            </p:cNvPicPr>
            <p:nvPr/>
          </p:nvPicPr>
          <p:blipFill rotWithShape="1">
            <a:blip r:embed="rId3"/>
            <a:srcRect l="46497" t="-5948" r="33742" b="-1"/>
            <a:stretch/>
          </p:blipFill>
          <p:spPr>
            <a:xfrm>
              <a:off x="3657599" y="4662875"/>
              <a:ext cx="1295401" cy="1417613"/>
            </a:xfrm>
            <a:prstGeom prst="rect">
              <a:avLst/>
            </a:prstGeom>
          </p:spPr>
        </p:pic>
        <p:sp>
          <p:nvSpPr>
            <p:cNvPr id="12" name="Rectangle 11"/>
            <p:cNvSpPr/>
            <p:nvPr/>
          </p:nvSpPr>
          <p:spPr>
            <a:xfrm>
              <a:off x="4800600" y="5257800"/>
              <a:ext cx="228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619501" y="5278826"/>
              <a:ext cx="228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p:cNvSpPr/>
          <p:nvPr/>
        </p:nvSpPr>
        <p:spPr>
          <a:xfrm>
            <a:off x="2133600" y="5202626"/>
            <a:ext cx="457200" cy="2075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2209800" y="5029200"/>
            <a:ext cx="381000" cy="17342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23" name="Picture 22"/>
          <p:cNvPicPr>
            <a:picLocks noChangeAspect="1"/>
          </p:cNvPicPr>
          <p:nvPr/>
        </p:nvPicPr>
        <p:blipFill rotWithShape="1">
          <a:blip r:embed="rId3"/>
          <a:srcRect l="67567"/>
          <a:stretch/>
        </p:blipFill>
        <p:spPr>
          <a:xfrm>
            <a:off x="4279540" y="4934331"/>
            <a:ext cx="2126112" cy="1338016"/>
          </a:xfrm>
          <a:prstGeom prst="rect">
            <a:avLst/>
          </a:prstGeom>
        </p:spPr>
      </p:pic>
      <p:sp>
        <p:nvSpPr>
          <p:cNvPr id="24" name="Rectangle 23"/>
          <p:cNvSpPr/>
          <p:nvPr/>
        </p:nvSpPr>
        <p:spPr>
          <a:xfrm flipV="1">
            <a:off x="4279540" y="4930846"/>
            <a:ext cx="228600" cy="7511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3936641" y="4391202"/>
            <a:ext cx="2190389" cy="6619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a:off x="2209800" y="5306413"/>
            <a:ext cx="2184040" cy="19336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8" name="TextBox 27"/>
          <p:cNvSpPr txBox="1"/>
          <p:nvPr/>
        </p:nvSpPr>
        <p:spPr>
          <a:xfrm>
            <a:off x="2209800" y="5499781"/>
            <a:ext cx="1219200" cy="246221"/>
          </a:xfrm>
          <a:prstGeom prst="rect">
            <a:avLst/>
          </a:prstGeom>
          <a:noFill/>
        </p:spPr>
        <p:txBody>
          <a:bodyPr wrap="square" rtlCol="0">
            <a:spAutoFit/>
          </a:bodyPr>
          <a:lstStyle/>
          <a:p>
            <a:r>
              <a:rPr lang="en-US" sz="1000" b="1" dirty="0">
                <a:latin typeface="+mn-lt"/>
              </a:rPr>
              <a:t>Concentration</a:t>
            </a:r>
          </a:p>
        </p:txBody>
      </p:sp>
      <p:cxnSp>
        <p:nvCxnSpPr>
          <p:cNvPr id="30" name="Straight Connector 29"/>
          <p:cNvCxnSpPr/>
          <p:nvPr/>
        </p:nvCxnSpPr>
        <p:spPr>
          <a:xfrm>
            <a:off x="2286000" y="5719234"/>
            <a:ext cx="9144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4380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3">
                                            <p:txEl>
                                              <p:pRg st="0" end="0"/>
                                            </p:txEl>
                                          </p:spTgt>
                                        </p:tgtEl>
                                      </p:cBhvr>
                                    </p:animEffect>
                                    <p:set>
                                      <p:cBhvr>
                                        <p:cTn id="7"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1000"/>
                                        <p:tgtEl>
                                          <p:spTgt spid="3">
                                            <p:txEl>
                                              <p:pRg st="1" end="1"/>
                                            </p:txEl>
                                          </p:spTgt>
                                        </p:tgtEl>
                                      </p:cBhvr>
                                    </p:animEffect>
                                    <p:set>
                                      <p:cBhvr>
                                        <p:cTn id="12"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1000"/>
                                        <p:tgtEl>
                                          <p:spTgt spid="3">
                                            <p:txEl>
                                              <p:pRg st="2" end="2"/>
                                            </p:txEl>
                                          </p:spTgt>
                                        </p:tgtEl>
                                      </p:cBhvr>
                                    </p:animEffect>
                                    <p:set>
                                      <p:cBhvr>
                                        <p:cTn id="17"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258" y="264030"/>
            <a:ext cx="6726767" cy="618067"/>
          </a:xfrm>
        </p:spPr>
        <p:txBody>
          <a:bodyPr/>
          <a:lstStyle/>
          <a:p>
            <a:r>
              <a:rPr lang="en-GB" altLang="en-US" dirty="0"/>
              <a:t>What detectors do I need?</a:t>
            </a:r>
            <a:r>
              <a:rPr lang="en-US" altLang="en-US" dirty="0"/>
              <a:t/>
            </a:r>
            <a:br>
              <a:rPr lang="en-US" altLang="en-US" dirty="0"/>
            </a:br>
            <a:endParaRPr lang="en-US" dirty="0"/>
          </a:p>
        </p:txBody>
      </p:sp>
      <p:sp>
        <p:nvSpPr>
          <p:cNvPr id="4" name="TextBox 3"/>
          <p:cNvSpPr txBox="1">
            <a:spLocks noChangeArrowheads="1"/>
          </p:cNvSpPr>
          <p:nvPr/>
        </p:nvSpPr>
        <p:spPr bwMode="auto">
          <a:xfrm>
            <a:off x="4794251" y="5595408"/>
            <a:ext cx="2125133"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l-GR" altLang="en-US" sz="2133" b="1">
                <a:solidFill>
                  <a:srgbClr val="FF0000"/>
                </a:solidFill>
                <a:latin typeface="Arial" charset="0"/>
              </a:rPr>
              <a:t>δ</a:t>
            </a:r>
            <a:r>
              <a:rPr lang="en-GB" altLang="en-US" sz="2133" b="1">
                <a:solidFill>
                  <a:srgbClr val="FF0000"/>
                </a:solidFill>
                <a:latin typeface="Arial" charset="0"/>
              </a:rPr>
              <a:t> Refractive Index</a:t>
            </a:r>
            <a:endParaRPr lang="en-US" altLang="en-US" sz="2133" b="1">
              <a:solidFill>
                <a:srgbClr val="FF0000"/>
              </a:solidFill>
              <a:latin typeface="Arial" charset="0"/>
            </a:endParaRPr>
          </a:p>
        </p:txBody>
      </p:sp>
      <p:sp>
        <p:nvSpPr>
          <p:cNvPr id="5" name="TextBox 4"/>
          <p:cNvSpPr txBox="1">
            <a:spLocks noChangeArrowheads="1"/>
          </p:cNvSpPr>
          <p:nvPr/>
        </p:nvSpPr>
        <p:spPr bwMode="auto">
          <a:xfrm>
            <a:off x="7865535" y="5595408"/>
            <a:ext cx="2199216"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660033"/>
                </a:solidFill>
                <a:latin typeface="Arial" charset="0"/>
              </a:rPr>
              <a:t>UV</a:t>
            </a:r>
          </a:p>
          <a:p>
            <a:pPr algn="ctr" eaLnBrk="1" hangingPunct="1"/>
            <a:r>
              <a:rPr lang="en-GB" altLang="en-US" sz="2133" b="1" dirty="0">
                <a:solidFill>
                  <a:srgbClr val="660033"/>
                </a:solidFill>
                <a:latin typeface="Arial" charset="0"/>
              </a:rPr>
              <a:t>absorbance</a:t>
            </a:r>
            <a:endParaRPr lang="en-US" altLang="en-US" sz="2133" b="1" dirty="0">
              <a:solidFill>
                <a:srgbClr val="660033"/>
              </a:solidFill>
              <a:latin typeface="Arial" charset="0"/>
            </a:endParaRPr>
          </a:p>
        </p:txBody>
      </p:sp>
      <p:sp>
        <p:nvSpPr>
          <p:cNvPr id="6" name="TextBox 5"/>
          <p:cNvSpPr txBox="1">
            <a:spLocks noChangeArrowheads="1"/>
          </p:cNvSpPr>
          <p:nvPr/>
        </p:nvSpPr>
        <p:spPr bwMode="auto">
          <a:xfrm>
            <a:off x="2393951" y="5595408"/>
            <a:ext cx="2688167"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a:solidFill>
                  <a:srgbClr val="006600"/>
                </a:solidFill>
                <a:latin typeface="Arial" charset="0"/>
              </a:rPr>
              <a:t>Light scattering intensity</a:t>
            </a:r>
            <a:endParaRPr lang="en-US" altLang="en-US" sz="2133" b="1">
              <a:solidFill>
                <a:srgbClr val="006600"/>
              </a:solidFill>
              <a:latin typeface="Arial" charset="0"/>
            </a:endParaRPr>
          </a:p>
        </p:txBody>
      </p:sp>
      <p:sp>
        <p:nvSpPr>
          <p:cNvPr id="7" name="TextBox 6"/>
          <p:cNvSpPr txBox="1">
            <a:spLocks noChangeArrowheads="1"/>
          </p:cNvSpPr>
          <p:nvPr/>
        </p:nvSpPr>
        <p:spPr bwMode="auto">
          <a:xfrm>
            <a:off x="10073218" y="5779559"/>
            <a:ext cx="1595309"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l-GR" altLang="en-US" sz="2133" b="1">
                <a:solidFill>
                  <a:srgbClr val="0000CC"/>
                </a:solidFill>
                <a:latin typeface="Arial" charset="0"/>
              </a:rPr>
              <a:t>δ</a:t>
            </a:r>
            <a:r>
              <a:rPr lang="en-GB" altLang="en-US" sz="2133" b="1">
                <a:solidFill>
                  <a:srgbClr val="0000CC"/>
                </a:solidFill>
                <a:latin typeface="Arial" charset="0"/>
              </a:rPr>
              <a:t> viscosity</a:t>
            </a:r>
            <a:endParaRPr lang="en-US" altLang="en-US" sz="2133" b="1">
              <a:solidFill>
                <a:srgbClr val="0000CC"/>
              </a:solidFill>
              <a:latin typeface="Arial" charset="0"/>
            </a:endParaRPr>
          </a:p>
        </p:txBody>
      </p:sp>
      <p:sp>
        <p:nvSpPr>
          <p:cNvPr id="8" name="TextBox 7"/>
          <p:cNvSpPr txBox="1">
            <a:spLocks noChangeArrowheads="1"/>
          </p:cNvSpPr>
          <p:nvPr/>
        </p:nvSpPr>
        <p:spPr bwMode="auto">
          <a:xfrm>
            <a:off x="6442077" y="4135967"/>
            <a:ext cx="1887055"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GB" altLang="en-US" sz="2133" dirty="0">
                <a:solidFill>
                  <a:srgbClr val="7F7F7F"/>
                </a:solidFill>
                <a:latin typeface="Arial" charset="0"/>
              </a:rPr>
              <a:t>Concentration</a:t>
            </a:r>
            <a:endParaRPr lang="en-US" altLang="en-US" sz="2133" dirty="0">
              <a:solidFill>
                <a:srgbClr val="7F7F7F"/>
              </a:solidFill>
              <a:latin typeface="Arial" charset="0"/>
            </a:endParaRPr>
          </a:p>
        </p:txBody>
      </p:sp>
      <p:sp>
        <p:nvSpPr>
          <p:cNvPr id="9" name="TextBox 8"/>
          <p:cNvSpPr txBox="1">
            <a:spLocks noChangeArrowheads="1"/>
          </p:cNvSpPr>
          <p:nvPr/>
        </p:nvSpPr>
        <p:spPr bwMode="auto">
          <a:xfrm>
            <a:off x="5022851" y="2896660"/>
            <a:ext cx="2616200"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000000"/>
                </a:solidFill>
                <a:latin typeface="Arial" charset="0"/>
              </a:rPr>
              <a:t>Molecular weight (SLS)</a:t>
            </a:r>
            <a:endParaRPr lang="en-US" altLang="en-US" sz="2133" b="1" dirty="0">
              <a:solidFill>
                <a:srgbClr val="000000"/>
              </a:solidFill>
              <a:latin typeface="Arial" charset="0"/>
            </a:endParaRPr>
          </a:p>
        </p:txBody>
      </p:sp>
      <p:sp>
        <p:nvSpPr>
          <p:cNvPr id="10" name="TextBox 9"/>
          <p:cNvSpPr txBox="1">
            <a:spLocks noChangeArrowheads="1"/>
          </p:cNvSpPr>
          <p:nvPr/>
        </p:nvSpPr>
        <p:spPr bwMode="auto">
          <a:xfrm>
            <a:off x="9033935" y="2896659"/>
            <a:ext cx="1748367"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000000"/>
                </a:solidFill>
                <a:latin typeface="Arial" charset="0"/>
              </a:rPr>
              <a:t>Intrinsic viscosity</a:t>
            </a:r>
            <a:endParaRPr lang="en-US" altLang="en-US" sz="2133" b="1" dirty="0">
              <a:solidFill>
                <a:srgbClr val="000000"/>
              </a:solidFill>
              <a:latin typeface="Arial" charset="0"/>
            </a:endParaRPr>
          </a:p>
        </p:txBody>
      </p:sp>
      <p:sp>
        <p:nvSpPr>
          <p:cNvPr id="11" name="TextBox 10"/>
          <p:cNvSpPr txBox="1">
            <a:spLocks noChangeArrowheads="1"/>
          </p:cNvSpPr>
          <p:nvPr/>
        </p:nvSpPr>
        <p:spPr bwMode="auto">
          <a:xfrm>
            <a:off x="5636685" y="1753659"/>
            <a:ext cx="2214033"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dirty="0">
                <a:solidFill>
                  <a:srgbClr val="404040"/>
                </a:solidFill>
                <a:latin typeface="Arial" charset="0"/>
              </a:rPr>
              <a:t>Hydrodynamic radius (Rh)</a:t>
            </a:r>
            <a:endParaRPr lang="en-US" altLang="en-US" sz="2133" dirty="0">
              <a:solidFill>
                <a:srgbClr val="404040"/>
              </a:solidFill>
              <a:latin typeface="Arial" charset="0"/>
            </a:endParaRPr>
          </a:p>
        </p:txBody>
      </p:sp>
      <p:sp>
        <p:nvSpPr>
          <p:cNvPr id="12" name="TextBox 11"/>
          <p:cNvSpPr txBox="1">
            <a:spLocks noChangeArrowheads="1"/>
          </p:cNvSpPr>
          <p:nvPr/>
        </p:nvSpPr>
        <p:spPr bwMode="auto">
          <a:xfrm>
            <a:off x="8242301" y="1753659"/>
            <a:ext cx="2269067"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dirty="0">
                <a:solidFill>
                  <a:srgbClr val="404040"/>
                </a:solidFill>
                <a:latin typeface="Arial" charset="0"/>
              </a:rPr>
              <a:t>Mark-</a:t>
            </a:r>
            <a:r>
              <a:rPr lang="en-GB" altLang="en-US" sz="2133" dirty="0" err="1">
                <a:solidFill>
                  <a:srgbClr val="404040"/>
                </a:solidFill>
                <a:latin typeface="Arial" charset="0"/>
              </a:rPr>
              <a:t>Houwink</a:t>
            </a:r>
            <a:r>
              <a:rPr lang="en-GB" altLang="en-US" sz="2133" dirty="0">
                <a:solidFill>
                  <a:srgbClr val="404040"/>
                </a:solidFill>
                <a:latin typeface="Arial" charset="0"/>
              </a:rPr>
              <a:t> parameters</a:t>
            </a:r>
            <a:endParaRPr lang="en-US" altLang="en-US" sz="2133" dirty="0">
              <a:solidFill>
                <a:srgbClr val="404040"/>
              </a:solidFill>
              <a:latin typeface="Arial" charset="0"/>
            </a:endParaRPr>
          </a:p>
        </p:txBody>
      </p:sp>
      <p:sp>
        <p:nvSpPr>
          <p:cNvPr id="13" name="TextBox 12"/>
          <p:cNvSpPr txBox="1">
            <a:spLocks noChangeArrowheads="1"/>
          </p:cNvSpPr>
          <p:nvPr/>
        </p:nvSpPr>
        <p:spPr bwMode="auto">
          <a:xfrm>
            <a:off x="8639239" y="1062567"/>
            <a:ext cx="14173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GB" altLang="en-US" sz="2133" dirty="0">
                <a:solidFill>
                  <a:srgbClr val="404040"/>
                </a:solidFill>
                <a:latin typeface="Arial" charset="0"/>
              </a:rPr>
              <a:t>Branching</a:t>
            </a:r>
            <a:endParaRPr lang="en-US" altLang="en-US" sz="2133" dirty="0">
              <a:solidFill>
                <a:srgbClr val="404040"/>
              </a:solidFill>
              <a:latin typeface="Arial" charset="0"/>
            </a:endParaRPr>
          </a:p>
        </p:txBody>
      </p:sp>
      <p:sp>
        <p:nvSpPr>
          <p:cNvPr id="14" name="TextBox 13"/>
          <p:cNvSpPr txBox="1">
            <a:spLocks noChangeArrowheads="1"/>
          </p:cNvSpPr>
          <p:nvPr/>
        </p:nvSpPr>
        <p:spPr bwMode="auto">
          <a:xfrm>
            <a:off x="6533096" y="4755092"/>
            <a:ext cx="170431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GB" altLang="en-US" sz="2133" dirty="0">
                <a:solidFill>
                  <a:srgbClr val="7F7F7F"/>
                </a:solidFill>
                <a:latin typeface="Arial" charset="0"/>
              </a:rPr>
              <a:t>Composition</a:t>
            </a:r>
            <a:endParaRPr lang="en-US" altLang="en-US" sz="2133" dirty="0">
              <a:solidFill>
                <a:srgbClr val="7F7F7F"/>
              </a:solidFill>
              <a:latin typeface="Arial" charset="0"/>
            </a:endParaRPr>
          </a:p>
        </p:txBody>
      </p:sp>
      <p:sp>
        <p:nvSpPr>
          <p:cNvPr id="15" name="TextBox 14"/>
          <p:cNvSpPr txBox="1">
            <a:spLocks noChangeArrowheads="1"/>
          </p:cNvSpPr>
          <p:nvPr/>
        </p:nvSpPr>
        <p:spPr bwMode="auto">
          <a:xfrm>
            <a:off x="3103034" y="3232443"/>
            <a:ext cx="2110316"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dirty="0">
                <a:solidFill>
                  <a:srgbClr val="7F7F7F"/>
                </a:solidFill>
                <a:latin typeface="Arial" charset="0"/>
              </a:rPr>
              <a:t>Radius of gyration (</a:t>
            </a:r>
            <a:r>
              <a:rPr lang="en-GB" altLang="en-US" sz="2133" dirty="0" err="1">
                <a:solidFill>
                  <a:srgbClr val="7F7F7F"/>
                </a:solidFill>
                <a:latin typeface="Arial" charset="0"/>
              </a:rPr>
              <a:t>Rg</a:t>
            </a:r>
            <a:r>
              <a:rPr lang="en-GB" altLang="en-US" sz="2133" dirty="0">
                <a:solidFill>
                  <a:srgbClr val="7F7F7F"/>
                </a:solidFill>
                <a:latin typeface="Arial" charset="0"/>
              </a:rPr>
              <a:t>)</a:t>
            </a:r>
            <a:endParaRPr lang="en-US" altLang="en-US" sz="2133" dirty="0">
              <a:solidFill>
                <a:srgbClr val="7F7F7F"/>
              </a:solidFill>
              <a:latin typeface="Arial" charset="0"/>
            </a:endParaRPr>
          </a:p>
        </p:txBody>
      </p:sp>
      <p:cxnSp>
        <p:nvCxnSpPr>
          <p:cNvPr id="16" name="Straight Connector 15"/>
          <p:cNvCxnSpPr>
            <a:stCxn id="12" idx="0"/>
            <a:endCxn id="13" idx="2"/>
          </p:cNvCxnSpPr>
          <p:nvPr/>
        </p:nvCxnSpPr>
        <p:spPr>
          <a:xfrm flipH="1" flipV="1">
            <a:off x="9347927" y="1483131"/>
            <a:ext cx="28908" cy="270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6" idx="0"/>
          </p:cNvCxnSpPr>
          <p:nvPr/>
        </p:nvCxnSpPr>
        <p:spPr>
          <a:xfrm flipV="1">
            <a:off x="3738035" y="3714604"/>
            <a:ext cx="1555749" cy="18808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8" idx="0"/>
          </p:cNvCxnSpPr>
          <p:nvPr/>
        </p:nvCxnSpPr>
        <p:spPr>
          <a:xfrm flipH="1" flipV="1">
            <a:off x="5293785" y="3714605"/>
            <a:ext cx="2091820" cy="421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8" idx="0"/>
            <a:endCxn id="10" idx="2"/>
          </p:cNvCxnSpPr>
          <p:nvPr/>
        </p:nvCxnSpPr>
        <p:spPr>
          <a:xfrm flipV="1">
            <a:off x="7385605" y="3645454"/>
            <a:ext cx="2522514" cy="490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9" idx="0"/>
          </p:cNvCxnSpPr>
          <p:nvPr/>
        </p:nvCxnSpPr>
        <p:spPr>
          <a:xfrm flipV="1">
            <a:off x="6330951" y="2463801"/>
            <a:ext cx="1708149" cy="4328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0" idx="0"/>
          </p:cNvCxnSpPr>
          <p:nvPr/>
        </p:nvCxnSpPr>
        <p:spPr>
          <a:xfrm flipH="1" flipV="1">
            <a:off x="8039101" y="2463801"/>
            <a:ext cx="1869018" cy="4328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7" idx="0"/>
            <a:endCxn id="10" idx="2"/>
          </p:cNvCxnSpPr>
          <p:nvPr/>
        </p:nvCxnSpPr>
        <p:spPr>
          <a:xfrm flipH="1" flipV="1">
            <a:off x="9908119" y="3645454"/>
            <a:ext cx="962754" cy="21341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0"/>
            <a:endCxn id="14" idx="2"/>
          </p:cNvCxnSpPr>
          <p:nvPr/>
        </p:nvCxnSpPr>
        <p:spPr>
          <a:xfrm flipH="1" flipV="1">
            <a:off x="7385253" y="5175656"/>
            <a:ext cx="1579890" cy="419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4" idx="0"/>
            <a:endCxn id="14" idx="2"/>
          </p:cNvCxnSpPr>
          <p:nvPr/>
        </p:nvCxnSpPr>
        <p:spPr>
          <a:xfrm flipV="1">
            <a:off x="5856818" y="5175656"/>
            <a:ext cx="1528435" cy="419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4" idx="0"/>
            <a:endCxn id="8" idx="2"/>
          </p:cNvCxnSpPr>
          <p:nvPr/>
        </p:nvCxnSpPr>
        <p:spPr>
          <a:xfrm flipV="1">
            <a:off x="7385253" y="4556531"/>
            <a:ext cx="352" cy="19856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5" idx="0"/>
            <a:endCxn id="8" idx="3"/>
          </p:cNvCxnSpPr>
          <p:nvPr/>
        </p:nvCxnSpPr>
        <p:spPr>
          <a:xfrm flipH="1" flipV="1">
            <a:off x="8329132" y="4346249"/>
            <a:ext cx="636011" cy="12491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4" idx="0"/>
            <a:endCxn id="8" idx="1"/>
          </p:cNvCxnSpPr>
          <p:nvPr/>
        </p:nvCxnSpPr>
        <p:spPr>
          <a:xfrm flipV="1">
            <a:off x="5856818" y="4346249"/>
            <a:ext cx="585259" cy="1249159"/>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a:spLocks noChangeArrowheads="1"/>
          </p:cNvSpPr>
          <p:nvPr/>
        </p:nvSpPr>
        <p:spPr bwMode="auto">
          <a:xfrm>
            <a:off x="628651" y="5595407"/>
            <a:ext cx="1691216"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a:solidFill>
                  <a:srgbClr val="000000"/>
                </a:solidFill>
                <a:latin typeface="Arial" charset="0"/>
              </a:rPr>
              <a:t>Directly measure:</a:t>
            </a:r>
            <a:endParaRPr lang="en-US" altLang="en-US" sz="2133" b="1">
              <a:solidFill>
                <a:srgbClr val="000000"/>
              </a:solidFill>
              <a:latin typeface="Arial" charset="0"/>
            </a:endParaRPr>
          </a:p>
        </p:txBody>
      </p:sp>
      <p:sp>
        <p:nvSpPr>
          <p:cNvPr id="29" name="TextBox 28"/>
          <p:cNvSpPr txBox="1">
            <a:spLocks noChangeArrowheads="1"/>
          </p:cNvSpPr>
          <p:nvPr/>
        </p:nvSpPr>
        <p:spPr bwMode="auto">
          <a:xfrm>
            <a:off x="579967" y="3324753"/>
            <a:ext cx="1739900"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000000"/>
                </a:solidFill>
                <a:latin typeface="Arial" charset="0"/>
              </a:rPr>
              <a:t>Directly calculate:</a:t>
            </a:r>
            <a:endParaRPr lang="en-US" altLang="en-US" sz="2133" b="1" dirty="0">
              <a:solidFill>
                <a:srgbClr val="000000"/>
              </a:solidFill>
              <a:latin typeface="Arial" charset="0"/>
            </a:endParaRPr>
          </a:p>
        </p:txBody>
      </p:sp>
      <p:sp>
        <p:nvSpPr>
          <p:cNvPr id="30" name="TextBox 29"/>
          <p:cNvSpPr txBox="1">
            <a:spLocks noChangeArrowheads="1"/>
          </p:cNvSpPr>
          <p:nvPr/>
        </p:nvSpPr>
        <p:spPr bwMode="auto">
          <a:xfrm>
            <a:off x="525992" y="1753659"/>
            <a:ext cx="1847851"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000000"/>
                </a:solidFill>
                <a:latin typeface="Arial" charset="0"/>
              </a:rPr>
              <a:t>Indirectly calculate:</a:t>
            </a:r>
            <a:endParaRPr lang="en-US" altLang="en-US" sz="2133" b="1" dirty="0">
              <a:solidFill>
                <a:srgbClr val="000000"/>
              </a:solidFill>
              <a:latin typeface="Arial" charset="0"/>
            </a:endParaRPr>
          </a:p>
        </p:txBody>
      </p:sp>
      <p:cxnSp>
        <p:nvCxnSpPr>
          <p:cNvPr id="32" name="Straight Connector 31"/>
          <p:cNvCxnSpPr/>
          <p:nvPr/>
        </p:nvCxnSpPr>
        <p:spPr>
          <a:xfrm>
            <a:off x="770468" y="2756959"/>
            <a:ext cx="10775949" cy="1693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88436" y="5428192"/>
            <a:ext cx="10773833" cy="1693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56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ppt_x"/>
                                          </p:val>
                                        </p:tav>
                                        <p:tav tm="100000">
                                          <p:val>
                                            <p:strVal val="#ppt_x"/>
                                          </p:val>
                                        </p:tav>
                                      </p:tavLst>
                                    </p:anim>
                                    <p:anim calcmode="lin" valueType="num">
                                      <p:cBhvr additive="base">
                                        <p:cTn id="24"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000" fill="hold"/>
                                        <p:tgtEl>
                                          <p:spTgt spid="8"/>
                                        </p:tgtEl>
                                        <p:attrNameLst>
                                          <p:attrName>ppt_x</p:attrName>
                                        </p:attrNameLst>
                                      </p:cBhvr>
                                      <p:tavLst>
                                        <p:tav tm="0">
                                          <p:val>
                                            <p:strVal val="#ppt_x"/>
                                          </p:val>
                                        </p:tav>
                                        <p:tav tm="100000">
                                          <p:val>
                                            <p:strVal val="#ppt_x"/>
                                          </p:val>
                                        </p:tav>
                                      </p:tavLst>
                                    </p:anim>
                                    <p:anim calcmode="lin" valueType="num">
                                      <p:cBhvr additive="base">
                                        <p:cTn id="30" dur="10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1000" fill="hold"/>
                                        <p:tgtEl>
                                          <p:spTgt spid="9"/>
                                        </p:tgtEl>
                                        <p:attrNameLst>
                                          <p:attrName>ppt_x</p:attrName>
                                        </p:attrNameLst>
                                      </p:cBhvr>
                                      <p:tavLst>
                                        <p:tav tm="0">
                                          <p:val>
                                            <p:strVal val="#ppt_x"/>
                                          </p:val>
                                        </p:tav>
                                        <p:tav tm="100000">
                                          <p:val>
                                            <p:strVal val="#ppt_x"/>
                                          </p:val>
                                        </p:tav>
                                      </p:tavLst>
                                    </p:anim>
                                    <p:anim calcmode="lin" valueType="num">
                                      <p:cBhvr additive="base">
                                        <p:cTn id="34" dur="10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ppt_x"/>
                                          </p:val>
                                        </p:tav>
                                        <p:tav tm="100000">
                                          <p:val>
                                            <p:strVal val="#ppt_x"/>
                                          </p:val>
                                        </p:tav>
                                      </p:tavLst>
                                    </p:anim>
                                    <p:anim calcmode="lin" valueType="num">
                                      <p:cBhvr additive="base">
                                        <p:cTn id="38" dur="10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1000" fill="hold"/>
                                        <p:tgtEl>
                                          <p:spTgt spid="14"/>
                                        </p:tgtEl>
                                        <p:attrNameLst>
                                          <p:attrName>ppt_x</p:attrName>
                                        </p:attrNameLst>
                                      </p:cBhvr>
                                      <p:tavLst>
                                        <p:tav tm="0">
                                          <p:val>
                                            <p:strVal val="#ppt_x"/>
                                          </p:val>
                                        </p:tav>
                                        <p:tav tm="100000">
                                          <p:val>
                                            <p:strVal val="#ppt_x"/>
                                          </p:val>
                                        </p:tav>
                                      </p:tavLst>
                                    </p:anim>
                                    <p:anim calcmode="lin" valueType="num">
                                      <p:cBhvr additive="base">
                                        <p:cTn id="42" dur="100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1000" fill="hold"/>
                                        <p:tgtEl>
                                          <p:spTgt spid="15"/>
                                        </p:tgtEl>
                                        <p:attrNameLst>
                                          <p:attrName>ppt_x</p:attrName>
                                        </p:attrNameLst>
                                      </p:cBhvr>
                                      <p:tavLst>
                                        <p:tav tm="0">
                                          <p:val>
                                            <p:strVal val="#ppt_x"/>
                                          </p:val>
                                        </p:tav>
                                        <p:tav tm="100000">
                                          <p:val>
                                            <p:strVal val="#ppt_x"/>
                                          </p:val>
                                        </p:tav>
                                      </p:tavLst>
                                    </p:anim>
                                    <p:anim calcmode="lin" valueType="num">
                                      <p:cBhvr additive="base">
                                        <p:cTn id="46" dur="10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1000" fill="hold"/>
                                        <p:tgtEl>
                                          <p:spTgt spid="17"/>
                                        </p:tgtEl>
                                        <p:attrNameLst>
                                          <p:attrName>ppt_x</p:attrName>
                                        </p:attrNameLst>
                                      </p:cBhvr>
                                      <p:tavLst>
                                        <p:tav tm="0">
                                          <p:val>
                                            <p:strVal val="#ppt_x"/>
                                          </p:val>
                                        </p:tav>
                                        <p:tav tm="100000">
                                          <p:val>
                                            <p:strVal val="#ppt_x"/>
                                          </p:val>
                                        </p:tav>
                                      </p:tavLst>
                                    </p:anim>
                                    <p:anim calcmode="lin" valueType="num">
                                      <p:cBhvr additive="base">
                                        <p:cTn id="50" dur="1000" fill="hold"/>
                                        <p:tgtEl>
                                          <p:spTgt spid="1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1000" fill="hold"/>
                                        <p:tgtEl>
                                          <p:spTgt spid="18"/>
                                        </p:tgtEl>
                                        <p:attrNameLst>
                                          <p:attrName>ppt_x</p:attrName>
                                        </p:attrNameLst>
                                      </p:cBhvr>
                                      <p:tavLst>
                                        <p:tav tm="0">
                                          <p:val>
                                            <p:strVal val="#ppt_x"/>
                                          </p:val>
                                        </p:tav>
                                        <p:tav tm="100000">
                                          <p:val>
                                            <p:strVal val="#ppt_x"/>
                                          </p:val>
                                        </p:tav>
                                      </p:tavLst>
                                    </p:anim>
                                    <p:anim calcmode="lin" valueType="num">
                                      <p:cBhvr additive="base">
                                        <p:cTn id="54" dur="1000" fill="hold"/>
                                        <p:tgtEl>
                                          <p:spTgt spid="18"/>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1000" fill="hold"/>
                                        <p:tgtEl>
                                          <p:spTgt spid="19"/>
                                        </p:tgtEl>
                                        <p:attrNameLst>
                                          <p:attrName>ppt_x</p:attrName>
                                        </p:attrNameLst>
                                      </p:cBhvr>
                                      <p:tavLst>
                                        <p:tav tm="0">
                                          <p:val>
                                            <p:strVal val="#ppt_x"/>
                                          </p:val>
                                        </p:tav>
                                        <p:tav tm="100000">
                                          <p:val>
                                            <p:strVal val="#ppt_x"/>
                                          </p:val>
                                        </p:tav>
                                      </p:tavLst>
                                    </p:anim>
                                    <p:anim calcmode="lin" valueType="num">
                                      <p:cBhvr additive="base">
                                        <p:cTn id="58" dur="1000" fill="hold"/>
                                        <p:tgtEl>
                                          <p:spTgt spid="19"/>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1000" fill="hold"/>
                                        <p:tgtEl>
                                          <p:spTgt spid="22"/>
                                        </p:tgtEl>
                                        <p:attrNameLst>
                                          <p:attrName>ppt_x</p:attrName>
                                        </p:attrNameLst>
                                      </p:cBhvr>
                                      <p:tavLst>
                                        <p:tav tm="0">
                                          <p:val>
                                            <p:strVal val="#ppt_x"/>
                                          </p:val>
                                        </p:tav>
                                        <p:tav tm="100000">
                                          <p:val>
                                            <p:strVal val="#ppt_x"/>
                                          </p:val>
                                        </p:tav>
                                      </p:tavLst>
                                    </p:anim>
                                    <p:anim calcmode="lin" valueType="num">
                                      <p:cBhvr additive="base">
                                        <p:cTn id="62" dur="1000" fill="hold"/>
                                        <p:tgtEl>
                                          <p:spTgt spid="22"/>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1000" fill="hold"/>
                                        <p:tgtEl>
                                          <p:spTgt spid="23"/>
                                        </p:tgtEl>
                                        <p:attrNameLst>
                                          <p:attrName>ppt_x</p:attrName>
                                        </p:attrNameLst>
                                      </p:cBhvr>
                                      <p:tavLst>
                                        <p:tav tm="0">
                                          <p:val>
                                            <p:strVal val="#ppt_x"/>
                                          </p:val>
                                        </p:tav>
                                        <p:tav tm="100000">
                                          <p:val>
                                            <p:strVal val="#ppt_x"/>
                                          </p:val>
                                        </p:tav>
                                      </p:tavLst>
                                    </p:anim>
                                    <p:anim calcmode="lin" valueType="num">
                                      <p:cBhvr additive="base">
                                        <p:cTn id="66" dur="1000" fill="hold"/>
                                        <p:tgtEl>
                                          <p:spTgt spid="23"/>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1000" fill="hold"/>
                                        <p:tgtEl>
                                          <p:spTgt spid="24"/>
                                        </p:tgtEl>
                                        <p:attrNameLst>
                                          <p:attrName>ppt_x</p:attrName>
                                        </p:attrNameLst>
                                      </p:cBhvr>
                                      <p:tavLst>
                                        <p:tav tm="0">
                                          <p:val>
                                            <p:strVal val="#ppt_x"/>
                                          </p:val>
                                        </p:tav>
                                        <p:tav tm="100000">
                                          <p:val>
                                            <p:strVal val="#ppt_x"/>
                                          </p:val>
                                        </p:tav>
                                      </p:tavLst>
                                    </p:anim>
                                    <p:anim calcmode="lin" valueType="num">
                                      <p:cBhvr additive="base">
                                        <p:cTn id="70" dur="1000" fill="hold"/>
                                        <p:tgtEl>
                                          <p:spTgt spid="24"/>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1000" fill="hold"/>
                                        <p:tgtEl>
                                          <p:spTgt spid="25"/>
                                        </p:tgtEl>
                                        <p:attrNameLst>
                                          <p:attrName>ppt_x</p:attrName>
                                        </p:attrNameLst>
                                      </p:cBhvr>
                                      <p:tavLst>
                                        <p:tav tm="0">
                                          <p:val>
                                            <p:strVal val="#ppt_x"/>
                                          </p:val>
                                        </p:tav>
                                        <p:tav tm="100000">
                                          <p:val>
                                            <p:strVal val="#ppt_x"/>
                                          </p:val>
                                        </p:tav>
                                      </p:tavLst>
                                    </p:anim>
                                    <p:anim calcmode="lin" valueType="num">
                                      <p:cBhvr additive="base">
                                        <p:cTn id="74" dur="1000" fill="hold"/>
                                        <p:tgtEl>
                                          <p:spTgt spid="25"/>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1000" fill="hold"/>
                                        <p:tgtEl>
                                          <p:spTgt spid="26"/>
                                        </p:tgtEl>
                                        <p:attrNameLst>
                                          <p:attrName>ppt_x</p:attrName>
                                        </p:attrNameLst>
                                      </p:cBhvr>
                                      <p:tavLst>
                                        <p:tav tm="0">
                                          <p:val>
                                            <p:strVal val="#ppt_x"/>
                                          </p:val>
                                        </p:tav>
                                        <p:tav tm="100000">
                                          <p:val>
                                            <p:strVal val="#ppt_x"/>
                                          </p:val>
                                        </p:tav>
                                      </p:tavLst>
                                    </p:anim>
                                    <p:anim calcmode="lin" valueType="num">
                                      <p:cBhvr additive="base">
                                        <p:cTn id="78" dur="1000" fill="hold"/>
                                        <p:tgtEl>
                                          <p:spTgt spid="26"/>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1000" fill="hold"/>
                                        <p:tgtEl>
                                          <p:spTgt spid="27"/>
                                        </p:tgtEl>
                                        <p:attrNameLst>
                                          <p:attrName>ppt_x</p:attrName>
                                        </p:attrNameLst>
                                      </p:cBhvr>
                                      <p:tavLst>
                                        <p:tav tm="0">
                                          <p:val>
                                            <p:strVal val="#ppt_x"/>
                                          </p:val>
                                        </p:tav>
                                        <p:tav tm="100000">
                                          <p:val>
                                            <p:strVal val="#ppt_x"/>
                                          </p:val>
                                        </p:tav>
                                      </p:tavLst>
                                    </p:anim>
                                    <p:anim calcmode="lin" valueType="num">
                                      <p:cBhvr additive="base">
                                        <p:cTn id="82" dur="1000" fill="hold"/>
                                        <p:tgtEl>
                                          <p:spTgt spid="2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1000" fill="hold"/>
                                        <p:tgtEl>
                                          <p:spTgt spid="29"/>
                                        </p:tgtEl>
                                        <p:attrNameLst>
                                          <p:attrName>ppt_x</p:attrName>
                                        </p:attrNameLst>
                                      </p:cBhvr>
                                      <p:tavLst>
                                        <p:tav tm="0">
                                          <p:val>
                                            <p:strVal val="#ppt_x"/>
                                          </p:val>
                                        </p:tav>
                                        <p:tav tm="100000">
                                          <p:val>
                                            <p:strVal val="#ppt_x"/>
                                          </p:val>
                                        </p:tav>
                                      </p:tavLst>
                                    </p:anim>
                                    <p:anim calcmode="lin" valueType="num">
                                      <p:cBhvr additive="base">
                                        <p:cTn id="86" dur="1000" fill="hold"/>
                                        <p:tgtEl>
                                          <p:spTgt spid="29"/>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1000" fill="hold"/>
                                        <p:tgtEl>
                                          <p:spTgt spid="33"/>
                                        </p:tgtEl>
                                        <p:attrNameLst>
                                          <p:attrName>ppt_x</p:attrName>
                                        </p:attrNameLst>
                                      </p:cBhvr>
                                      <p:tavLst>
                                        <p:tav tm="0">
                                          <p:val>
                                            <p:strVal val="#ppt_x"/>
                                          </p:val>
                                        </p:tav>
                                        <p:tav tm="100000">
                                          <p:val>
                                            <p:strVal val="#ppt_x"/>
                                          </p:val>
                                        </p:tav>
                                      </p:tavLst>
                                    </p:anim>
                                    <p:anim calcmode="lin" valueType="num">
                                      <p:cBhvr additive="base">
                                        <p:cTn id="90" dur="1000" fill="hold"/>
                                        <p:tgtEl>
                                          <p:spTgt spid="33"/>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1000" fill="hold"/>
                                        <p:tgtEl>
                                          <p:spTgt spid="32"/>
                                        </p:tgtEl>
                                        <p:attrNameLst>
                                          <p:attrName>ppt_x</p:attrName>
                                        </p:attrNameLst>
                                      </p:cBhvr>
                                      <p:tavLst>
                                        <p:tav tm="0">
                                          <p:val>
                                            <p:strVal val="#ppt_x"/>
                                          </p:val>
                                        </p:tav>
                                        <p:tav tm="100000">
                                          <p:val>
                                            <p:strVal val="#ppt_x"/>
                                          </p:val>
                                        </p:tav>
                                      </p:tavLst>
                                    </p:anim>
                                    <p:anim calcmode="lin" valueType="num">
                                      <p:cBhvr additive="base">
                                        <p:cTn id="94"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1000" fill="hold"/>
                                        <p:tgtEl>
                                          <p:spTgt spid="11"/>
                                        </p:tgtEl>
                                        <p:attrNameLst>
                                          <p:attrName>ppt_x</p:attrName>
                                        </p:attrNameLst>
                                      </p:cBhvr>
                                      <p:tavLst>
                                        <p:tav tm="0">
                                          <p:val>
                                            <p:strVal val="#ppt_x"/>
                                          </p:val>
                                        </p:tav>
                                        <p:tav tm="100000">
                                          <p:val>
                                            <p:strVal val="#ppt_x"/>
                                          </p:val>
                                        </p:tav>
                                      </p:tavLst>
                                    </p:anim>
                                    <p:anim calcmode="lin" valueType="num">
                                      <p:cBhvr additive="base">
                                        <p:cTn id="100" dur="1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2"/>
                                        </p:tgtEl>
                                        <p:attrNameLst>
                                          <p:attrName>style.visibility</p:attrName>
                                        </p:attrNameLst>
                                      </p:cBhvr>
                                      <p:to>
                                        <p:strVal val="visible"/>
                                      </p:to>
                                    </p:set>
                                    <p:anim calcmode="lin" valueType="num">
                                      <p:cBhvr additive="base">
                                        <p:cTn id="103" dur="1000" fill="hold"/>
                                        <p:tgtEl>
                                          <p:spTgt spid="12"/>
                                        </p:tgtEl>
                                        <p:attrNameLst>
                                          <p:attrName>ppt_x</p:attrName>
                                        </p:attrNameLst>
                                      </p:cBhvr>
                                      <p:tavLst>
                                        <p:tav tm="0">
                                          <p:val>
                                            <p:strVal val="#ppt_x"/>
                                          </p:val>
                                        </p:tav>
                                        <p:tav tm="100000">
                                          <p:val>
                                            <p:strVal val="#ppt_x"/>
                                          </p:val>
                                        </p:tav>
                                      </p:tavLst>
                                    </p:anim>
                                    <p:anim calcmode="lin" valueType="num">
                                      <p:cBhvr additive="base">
                                        <p:cTn id="104" dur="1000" fill="hold"/>
                                        <p:tgtEl>
                                          <p:spTgt spid="12"/>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additive="base">
                                        <p:cTn id="107" dur="1000" fill="hold"/>
                                        <p:tgtEl>
                                          <p:spTgt spid="13"/>
                                        </p:tgtEl>
                                        <p:attrNameLst>
                                          <p:attrName>ppt_x</p:attrName>
                                        </p:attrNameLst>
                                      </p:cBhvr>
                                      <p:tavLst>
                                        <p:tav tm="0">
                                          <p:val>
                                            <p:strVal val="#ppt_x"/>
                                          </p:val>
                                        </p:tav>
                                        <p:tav tm="100000">
                                          <p:val>
                                            <p:strVal val="#ppt_x"/>
                                          </p:val>
                                        </p:tav>
                                      </p:tavLst>
                                    </p:anim>
                                    <p:anim calcmode="lin" valueType="num">
                                      <p:cBhvr additive="base">
                                        <p:cTn id="108" dur="1000" fill="hold"/>
                                        <p:tgtEl>
                                          <p:spTgt spid="13"/>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cBhvr additive="base">
                                        <p:cTn id="111" dur="1000" fill="hold"/>
                                        <p:tgtEl>
                                          <p:spTgt spid="16"/>
                                        </p:tgtEl>
                                        <p:attrNameLst>
                                          <p:attrName>ppt_x</p:attrName>
                                        </p:attrNameLst>
                                      </p:cBhvr>
                                      <p:tavLst>
                                        <p:tav tm="0">
                                          <p:val>
                                            <p:strVal val="#ppt_x"/>
                                          </p:val>
                                        </p:tav>
                                        <p:tav tm="100000">
                                          <p:val>
                                            <p:strVal val="#ppt_x"/>
                                          </p:val>
                                        </p:tav>
                                      </p:tavLst>
                                    </p:anim>
                                    <p:anim calcmode="lin" valueType="num">
                                      <p:cBhvr additive="base">
                                        <p:cTn id="112" dur="1000" fill="hold"/>
                                        <p:tgtEl>
                                          <p:spTgt spid="16"/>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additive="base">
                                        <p:cTn id="115" dur="1000" fill="hold"/>
                                        <p:tgtEl>
                                          <p:spTgt spid="20"/>
                                        </p:tgtEl>
                                        <p:attrNameLst>
                                          <p:attrName>ppt_x</p:attrName>
                                        </p:attrNameLst>
                                      </p:cBhvr>
                                      <p:tavLst>
                                        <p:tav tm="0">
                                          <p:val>
                                            <p:strVal val="#ppt_x"/>
                                          </p:val>
                                        </p:tav>
                                        <p:tav tm="100000">
                                          <p:val>
                                            <p:strVal val="#ppt_x"/>
                                          </p:val>
                                        </p:tav>
                                      </p:tavLst>
                                    </p:anim>
                                    <p:anim calcmode="lin" valueType="num">
                                      <p:cBhvr additive="base">
                                        <p:cTn id="116" dur="1000" fill="hold"/>
                                        <p:tgtEl>
                                          <p:spTgt spid="20"/>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21"/>
                                        </p:tgtEl>
                                        <p:attrNameLst>
                                          <p:attrName>style.visibility</p:attrName>
                                        </p:attrNameLst>
                                      </p:cBhvr>
                                      <p:to>
                                        <p:strVal val="visible"/>
                                      </p:to>
                                    </p:set>
                                    <p:anim calcmode="lin" valueType="num">
                                      <p:cBhvr additive="base">
                                        <p:cTn id="119" dur="1000" fill="hold"/>
                                        <p:tgtEl>
                                          <p:spTgt spid="21"/>
                                        </p:tgtEl>
                                        <p:attrNameLst>
                                          <p:attrName>ppt_x</p:attrName>
                                        </p:attrNameLst>
                                      </p:cBhvr>
                                      <p:tavLst>
                                        <p:tav tm="0">
                                          <p:val>
                                            <p:strVal val="#ppt_x"/>
                                          </p:val>
                                        </p:tav>
                                        <p:tav tm="100000">
                                          <p:val>
                                            <p:strVal val="#ppt_x"/>
                                          </p:val>
                                        </p:tav>
                                      </p:tavLst>
                                    </p:anim>
                                    <p:anim calcmode="lin" valueType="num">
                                      <p:cBhvr additive="base">
                                        <p:cTn id="120" dur="1000" fill="hold"/>
                                        <p:tgtEl>
                                          <p:spTgt spid="21"/>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30"/>
                                        </p:tgtEl>
                                        <p:attrNameLst>
                                          <p:attrName>style.visibility</p:attrName>
                                        </p:attrNameLst>
                                      </p:cBhvr>
                                      <p:to>
                                        <p:strVal val="visible"/>
                                      </p:to>
                                    </p:set>
                                    <p:anim calcmode="lin" valueType="num">
                                      <p:cBhvr additive="base">
                                        <p:cTn id="123" dur="1000" fill="hold"/>
                                        <p:tgtEl>
                                          <p:spTgt spid="30"/>
                                        </p:tgtEl>
                                        <p:attrNameLst>
                                          <p:attrName>ppt_x</p:attrName>
                                        </p:attrNameLst>
                                      </p:cBhvr>
                                      <p:tavLst>
                                        <p:tav tm="0">
                                          <p:val>
                                            <p:strVal val="#ppt_x"/>
                                          </p:val>
                                        </p:tav>
                                        <p:tav tm="100000">
                                          <p:val>
                                            <p:strVal val="#ppt_x"/>
                                          </p:val>
                                        </p:tav>
                                      </p:tavLst>
                                    </p:anim>
                                    <p:anim calcmode="lin" valueType="num">
                                      <p:cBhvr additive="base">
                                        <p:cTn id="124"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9226550" cy="625207"/>
          </a:xfrm>
        </p:spPr>
        <p:txBody>
          <a:bodyPr/>
          <a:lstStyle/>
          <a:p>
            <a:r>
              <a:rPr lang="en-US" dirty="0"/>
              <a:t>What else should I consider?</a:t>
            </a:r>
          </a:p>
        </p:txBody>
      </p:sp>
      <p:pic>
        <p:nvPicPr>
          <p:cNvPr id="4" name="Picture 3"/>
          <p:cNvPicPr/>
          <p:nvPr/>
        </p:nvPicPr>
        <p:blipFill>
          <a:blip r:embed="rId2"/>
          <a:stretch>
            <a:fillRect/>
          </a:stretch>
        </p:blipFill>
        <p:spPr>
          <a:xfrm>
            <a:off x="4724400" y="914400"/>
            <a:ext cx="5486400" cy="2743200"/>
          </a:xfrm>
          <a:prstGeom prst="rect">
            <a:avLst/>
          </a:prstGeom>
        </p:spPr>
      </p:pic>
      <p:pic>
        <p:nvPicPr>
          <p:cNvPr id="5" name="Picture 4"/>
          <p:cNvPicPr/>
          <p:nvPr/>
        </p:nvPicPr>
        <p:blipFill>
          <a:blip r:embed="rId3"/>
          <a:stretch>
            <a:fillRect/>
          </a:stretch>
        </p:blipFill>
        <p:spPr>
          <a:xfrm>
            <a:off x="4739090" y="3733800"/>
            <a:ext cx="5471711" cy="2743200"/>
          </a:xfrm>
          <a:prstGeom prst="rect">
            <a:avLst/>
          </a:prstGeom>
        </p:spPr>
      </p:pic>
      <p:sp>
        <p:nvSpPr>
          <p:cNvPr id="6" name="Title 1"/>
          <p:cNvSpPr txBox="1">
            <a:spLocks/>
          </p:cNvSpPr>
          <p:nvPr/>
        </p:nvSpPr>
        <p:spPr bwMode="auto">
          <a:xfrm>
            <a:off x="685800" y="1305067"/>
            <a:ext cx="3733800" cy="3114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600" b="1">
                <a:solidFill>
                  <a:srgbClr val="353939"/>
                </a:solidFill>
                <a:latin typeface="+mj-lt"/>
                <a:ea typeface="+mj-ea"/>
                <a:cs typeface="+mj-cs"/>
              </a:defRPr>
            </a:lvl1pPr>
            <a:lvl2pPr algn="l" rtl="0" eaLnBrk="1" fontAlgn="base" hangingPunct="1">
              <a:spcBef>
                <a:spcPct val="0"/>
              </a:spcBef>
              <a:spcAft>
                <a:spcPct val="0"/>
              </a:spcAft>
              <a:defRPr sz="2600" b="1">
                <a:solidFill>
                  <a:srgbClr val="353939"/>
                </a:solidFill>
                <a:latin typeface="Arial" charset="0"/>
              </a:defRPr>
            </a:lvl2pPr>
            <a:lvl3pPr algn="l" rtl="0" eaLnBrk="1" fontAlgn="base" hangingPunct="1">
              <a:spcBef>
                <a:spcPct val="0"/>
              </a:spcBef>
              <a:spcAft>
                <a:spcPct val="0"/>
              </a:spcAft>
              <a:defRPr sz="2600" b="1">
                <a:solidFill>
                  <a:srgbClr val="353939"/>
                </a:solidFill>
                <a:latin typeface="Arial" charset="0"/>
              </a:defRPr>
            </a:lvl3pPr>
            <a:lvl4pPr algn="l" rtl="0" eaLnBrk="1" fontAlgn="base" hangingPunct="1">
              <a:spcBef>
                <a:spcPct val="0"/>
              </a:spcBef>
              <a:spcAft>
                <a:spcPct val="0"/>
              </a:spcAft>
              <a:defRPr sz="2600" b="1">
                <a:solidFill>
                  <a:srgbClr val="353939"/>
                </a:solidFill>
                <a:latin typeface="Arial" charset="0"/>
              </a:defRPr>
            </a:lvl4pPr>
            <a:lvl5pPr algn="l" rtl="0" eaLnBrk="1" fontAlgn="base" hangingPunct="1">
              <a:spcBef>
                <a:spcPct val="0"/>
              </a:spcBef>
              <a:spcAft>
                <a:spcPct val="0"/>
              </a:spcAft>
              <a:defRPr sz="2600" b="1">
                <a:solidFill>
                  <a:srgbClr val="353939"/>
                </a:solidFill>
                <a:latin typeface="Arial" charset="0"/>
              </a:defRPr>
            </a:lvl5pPr>
            <a:lvl6pPr marL="457200" algn="l" rtl="0" eaLnBrk="1" fontAlgn="base" hangingPunct="1">
              <a:spcBef>
                <a:spcPct val="0"/>
              </a:spcBef>
              <a:spcAft>
                <a:spcPct val="0"/>
              </a:spcAft>
              <a:defRPr sz="2600" b="1">
                <a:solidFill>
                  <a:srgbClr val="353939"/>
                </a:solidFill>
                <a:latin typeface="Arial" charset="0"/>
              </a:defRPr>
            </a:lvl6pPr>
            <a:lvl7pPr marL="914400" algn="l" rtl="0" eaLnBrk="1" fontAlgn="base" hangingPunct="1">
              <a:spcBef>
                <a:spcPct val="0"/>
              </a:spcBef>
              <a:spcAft>
                <a:spcPct val="0"/>
              </a:spcAft>
              <a:defRPr sz="2600" b="1">
                <a:solidFill>
                  <a:srgbClr val="353939"/>
                </a:solidFill>
                <a:latin typeface="Arial" charset="0"/>
              </a:defRPr>
            </a:lvl7pPr>
            <a:lvl8pPr marL="1371600" algn="l" rtl="0" eaLnBrk="1" fontAlgn="base" hangingPunct="1">
              <a:spcBef>
                <a:spcPct val="0"/>
              </a:spcBef>
              <a:spcAft>
                <a:spcPct val="0"/>
              </a:spcAft>
              <a:defRPr sz="2600" b="1">
                <a:solidFill>
                  <a:srgbClr val="353939"/>
                </a:solidFill>
                <a:latin typeface="Arial" charset="0"/>
              </a:defRPr>
            </a:lvl8pPr>
            <a:lvl9pPr marL="1828800" algn="l" rtl="0" eaLnBrk="1" fontAlgn="base" hangingPunct="1">
              <a:spcBef>
                <a:spcPct val="0"/>
              </a:spcBef>
              <a:spcAft>
                <a:spcPct val="0"/>
              </a:spcAft>
              <a:defRPr sz="2600" b="1">
                <a:solidFill>
                  <a:srgbClr val="353939"/>
                </a:solidFill>
                <a:latin typeface="Arial" charset="0"/>
              </a:defRPr>
            </a:lvl9pPr>
          </a:lstStyle>
          <a:p>
            <a:r>
              <a:rPr lang="en-US" sz="2000" kern="0" dirty="0"/>
              <a:t>Columns for separation</a:t>
            </a:r>
          </a:p>
          <a:p>
            <a:endParaRPr lang="en-US" sz="2000" b="0" kern="0" dirty="0"/>
          </a:p>
          <a:p>
            <a:pPr marL="342900" indent="-342900">
              <a:buFont typeface="Arial" panose="020B0604020202020204" pitchFamily="34" charset="0"/>
              <a:buChar char="•"/>
            </a:pPr>
            <a:r>
              <a:rPr lang="en-US" sz="2000" b="0" kern="0" dirty="0"/>
              <a:t>Same sample</a:t>
            </a:r>
          </a:p>
          <a:p>
            <a:pPr marL="342900" indent="-342900">
              <a:buFont typeface="Arial" panose="020B0604020202020204" pitchFamily="34" charset="0"/>
              <a:buChar char="•"/>
            </a:pPr>
            <a:endParaRPr lang="en-US" sz="2000" b="0" kern="0" dirty="0"/>
          </a:p>
          <a:p>
            <a:pPr marL="342900" indent="-342900">
              <a:buFont typeface="Arial" panose="020B0604020202020204" pitchFamily="34" charset="0"/>
              <a:buChar char="•"/>
            </a:pPr>
            <a:r>
              <a:rPr lang="en-US" sz="2000" b="0" kern="0" dirty="0"/>
              <a:t>Same concentration</a:t>
            </a:r>
          </a:p>
          <a:p>
            <a:pPr marL="342900" indent="-342900">
              <a:buFont typeface="Arial" panose="020B0604020202020204" pitchFamily="34" charset="0"/>
              <a:buChar char="•"/>
            </a:pPr>
            <a:endParaRPr lang="en-US" sz="2000" b="0" kern="0" dirty="0"/>
          </a:p>
          <a:p>
            <a:pPr marL="342900" indent="-342900">
              <a:buFont typeface="Arial" panose="020B0604020202020204" pitchFamily="34" charset="0"/>
              <a:buChar char="•"/>
            </a:pPr>
            <a:r>
              <a:rPr lang="en-US" sz="2000" b="0" kern="0" dirty="0"/>
              <a:t>Same conditions</a:t>
            </a:r>
          </a:p>
          <a:p>
            <a:pPr marL="342900" indent="-342900">
              <a:buFont typeface="Arial" panose="020B0604020202020204" pitchFamily="34" charset="0"/>
              <a:buChar char="•"/>
            </a:pPr>
            <a:endParaRPr lang="en-US" sz="2000" b="0" kern="0" dirty="0"/>
          </a:p>
          <a:p>
            <a:pPr marL="342900" indent="-342900">
              <a:buFont typeface="Arial" panose="020B0604020202020204" pitchFamily="34" charset="0"/>
              <a:buChar char="•"/>
            </a:pPr>
            <a:r>
              <a:rPr lang="en-US" sz="2000" b="0" u="sng" kern="0" dirty="0"/>
              <a:t>Different Columns</a:t>
            </a:r>
          </a:p>
          <a:p>
            <a:endParaRPr lang="en-US" sz="2400" b="0" kern="0" dirty="0"/>
          </a:p>
        </p:txBody>
      </p:sp>
      <p:cxnSp>
        <p:nvCxnSpPr>
          <p:cNvPr id="8" name="Straight Arrow Connector 7"/>
          <p:cNvCxnSpPr/>
          <p:nvPr/>
        </p:nvCxnSpPr>
        <p:spPr>
          <a:xfrm>
            <a:off x="6172200" y="2743200"/>
            <a:ext cx="2286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638800" y="2362200"/>
            <a:ext cx="1143000" cy="369332"/>
          </a:xfrm>
          <a:prstGeom prst="rect">
            <a:avLst/>
          </a:prstGeom>
          <a:noFill/>
        </p:spPr>
        <p:txBody>
          <a:bodyPr wrap="square" rtlCol="0">
            <a:spAutoFit/>
          </a:bodyPr>
          <a:lstStyle/>
          <a:p>
            <a:r>
              <a:rPr lang="en-US" sz="1800" dirty="0">
                <a:latin typeface="+mn-lt"/>
              </a:rPr>
              <a:t>exclusion</a:t>
            </a:r>
          </a:p>
        </p:txBody>
      </p:sp>
    </p:spTree>
    <p:extLst>
      <p:ext uri="{BB962C8B-B14F-4D97-AF65-F5344CB8AC3E}">
        <p14:creationId xmlns:p14="http://schemas.microsoft.com/office/powerpoint/2010/main" val="4061767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1524000" y="2789767"/>
            <a:ext cx="7778750" cy="61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200" b="1">
                <a:solidFill>
                  <a:schemeClr val="bg1"/>
                </a:solidFill>
                <a:latin typeface="+mj-lt"/>
                <a:ea typeface="+mj-ea"/>
                <a:cs typeface="+mj-cs"/>
              </a:defRPr>
            </a:lvl1pPr>
            <a:lvl2pPr algn="l" rtl="0" eaLnBrk="1" fontAlgn="base" hangingPunct="1">
              <a:spcBef>
                <a:spcPct val="0"/>
              </a:spcBef>
              <a:spcAft>
                <a:spcPct val="0"/>
              </a:spcAft>
              <a:defRPr sz="2600" b="1">
                <a:solidFill>
                  <a:srgbClr val="353939"/>
                </a:solidFill>
                <a:latin typeface="Arial" charset="0"/>
              </a:defRPr>
            </a:lvl2pPr>
            <a:lvl3pPr algn="l" rtl="0" eaLnBrk="1" fontAlgn="base" hangingPunct="1">
              <a:spcBef>
                <a:spcPct val="0"/>
              </a:spcBef>
              <a:spcAft>
                <a:spcPct val="0"/>
              </a:spcAft>
              <a:defRPr sz="2600" b="1">
                <a:solidFill>
                  <a:srgbClr val="353939"/>
                </a:solidFill>
                <a:latin typeface="Arial" charset="0"/>
              </a:defRPr>
            </a:lvl3pPr>
            <a:lvl4pPr algn="l" rtl="0" eaLnBrk="1" fontAlgn="base" hangingPunct="1">
              <a:spcBef>
                <a:spcPct val="0"/>
              </a:spcBef>
              <a:spcAft>
                <a:spcPct val="0"/>
              </a:spcAft>
              <a:defRPr sz="2600" b="1">
                <a:solidFill>
                  <a:srgbClr val="353939"/>
                </a:solidFill>
                <a:latin typeface="Arial" charset="0"/>
              </a:defRPr>
            </a:lvl4pPr>
            <a:lvl5pPr algn="l" rtl="0" eaLnBrk="1" fontAlgn="base" hangingPunct="1">
              <a:spcBef>
                <a:spcPct val="0"/>
              </a:spcBef>
              <a:spcAft>
                <a:spcPct val="0"/>
              </a:spcAft>
              <a:defRPr sz="2600" b="1">
                <a:solidFill>
                  <a:srgbClr val="353939"/>
                </a:solidFill>
                <a:latin typeface="Arial" charset="0"/>
              </a:defRPr>
            </a:lvl5pPr>
            <a:lvl6pPr marL="457200" algn="l" rtl="0" eaLnBrk="1" fontAlgn="base" hangingPunct="1">
              <a:spcBef>
                <a:spcPct val="0"/>
              </a:spcBef>
              <a:spcAft>
                <a:spcPct val="0"/>
              </a:spcAft>
              <a:defRPr sz="2600" b="1">
                <a:solidFill>
                  <a:srgbClr val="353939"/>
                </a:solidFill>
                <a:latin typeface="Arial" charset="0"/>
              </a:defRPr>
            </a:lvl6pPr>
            <a:lvl7pPr marL="914400" algn="l" rtl="0" eaLnBrk="1" fontAlgn="base" hangingPunct="1">
              <a:spcBef>
                <a:spcPct val="0"/>
              </a:spcBef>
              <a:spcAft>
                <a:spcPct val="0"/>
              </a:spcAft>
              <a:defRPr sz="2600" b="1">
                <a:solidFill>
                  <a:srgbClr val="353939"/>
                </a:solidFill>
                <a:latin typeface="Arial" charset="0"/>
              </a:defRPr>
            </a:lvl7pPr>
            <a:lvl8pPr marL="1371600" algn="l" rtl="0" eaLnBrk="1" fontAlgn="base" hangingPunct="1">
              <a:spcBef>
                <a:spcPct val="0"/>
              </a:spcBef>
              <a:spcAft>
                <a:spcPct val="0"/>
              </a:spcAft>
              <a:defRPr sz="2600" b="1">
                <a:solidFill>
                  <a:srgbClr val="353939"/>
                </a:solidFill>
                <a:latin typeface="Arial" charset="0"/>
              </a:defRPr>
            </a:lvl8pPr>
            <a:lvl9pPr marL="1828800" algn="l" rtl="0" eaLnBrk="1" fontAlgn="base" hangingPunct="1">
              <a:spcBef>
                <a:spcPct val="0"/>
              </a:spcBef>
              <a:spcAft>
                <a:spcPct val="0"/>
              </a:spcAft>
              <a:defRPr sz="2600" b="1">
                <a:solidFill>
                  <a:srgbClr val="353939"/>
                </a:solidFill>
                <a:latin typeface="Arial" charset="0"/>
              </a:defRPr>
            </a:lvl9pPr>
          </a:lstStyle>
          <a:p>
            <a:endParaRPr lang="en-US" sz="2000" kern="0" dirty="0"/>
          </a:p>
          <a:p>
            <a:r>
              <a:rPr lang="en-US" sz="2000" kern="0" dirty="0"/>
              <a:t>Application Notes, Webinars, Technical Notes					</a:t>
            </a:r>
            <a:r>
              <a:rPr lang="en-US" sz="2000" kern="0" dirty="0">
                <a:hlinkClick r:id="rId2"/>
              </a:rPr>
              <a:t>www.Malvern.com</a:t>
            </a:r>
            <a:endParaRPr lang="en-US" sz="2000" kern="0" dirty="0"/>
          </a:p>
          <a:p>
            <a:endParaRPr lang="en-US" sz="2000" kern="0" dirty="0"/>
          </a:p>
          <a:p>
            <a:r>
              <a:rPr lang="en-US" sz="2000" kern="0" dirty="0"/>
              <a:t>Materials talks blog	</a:t>
            </a:r>
            <a:r>
              <a:rPr lang="en-US" sz="2000" kern="0" dirty="0">
                <a:hlinkClick r:id="rId3"/>
              </a:rPr>
              <a:t>www.materials-talks.com</a:t>
            </a:r>
            <a:endParaRPr lang="en-US" sz="2000" kern="0" dirty="0"/>
          </a:p>
          <a:p>
            <a:endParaRPr lang="en-US" sz="2000" kern="0" dirty="0"/>
          </a:p>
          <a:p>
            <a:endParaRPr lang="en-US" sz="2000" kern="0" dirty="0"/>
          </a:p>
          <a:p>
            <a:r>
              <a:rPr lang="en-US" sz="2000" dirty="0">
                <a:hlinkClick r:id="rId4"/>
              </a:rPr>
              <a:t>Carrie.schindler@malvern.com</a:t>
            </a:r>
            <a:endParaRPr lang="en-US" sz="2000" dirty="0"/>
          </a:p>
          <a:p>
            <a:r>
              <a:rPr lang="en-US" sz="2000" dirty="0"/>
              <a:t>Phone: 360-888-4024</a:t>
            </a:r>
          </a:p>
          <a:p>
            <a:endParaRPr lang="en-US" sz="2000" kern="0" dirty="0"/>
          </a:p>
          <a:p>
            <a:endParaRPr lang="en-US" sz="2000" kern="0" dirty="0"/>
          </a:p>
          <a:p>
            <a:endParaRPr lang="en-US" sz="2000" kern="0" dirty="0"/>
          </a:p>
        </p:txBody>
      </p:sp>
      <p:sp>
        <p:nvSpPr>
          <p:cNvPr id="4" name="Title 3"/>
          <p:cNvSpPr>
            <a:spLocks noGrp="1"/>
          </p:cNvSpPr>
          <p:nvPr>
            <p:ph type="ctrTitle"/>
          </p:nvPr>
        </p:nvSpPr>
        <p:spPr/>
        <p:txBody>
          <a:bodyPr/>
          <a:lstStyle/>
          <a:p>
            <a:r>
              <a:rPr lang="en-US" dirty="0"/>
              <a:t>Looking for more information?</a:t>
            </a:r>
          </a:p>
        </p:txBody>
      </p:sp>
    </p:spTree>
    <p:extLst>
      <p:ext uri="{BB962C8B-B14F-4D97-AF65-F5344CB8AC3E}">
        <p14:creationId xmlns:p14="http://schemas.microsoft.com/office/powerpoint/2010/main" val="3864394677"/>
      </p:ext>
    </p:extLst>
  </p:cSld>
  <p:clrMapOvr>
    <a:masterClrMapping/>
  </p:clrMapOvr>
</p:sld>
</file>

<file path=ppt/theme/theme1.xml><?xml version="1.0" encoding="utf-8"?>
<a:theme xmlns:a="http://schemas.openxmlformats.org/drawingml/2006/main" name="2016 Malvern Wide">
  <a:themeElements>
    <a:clrScheme name="Malvern_01_201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alvern_01_20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lvern_01_201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lvern_01_201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lvern_01_201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lvern_01_201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lvern_01_201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lvern_01_201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lvern_01_201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16 Malvern Wide" id="{BBEB6606-F706-4943-BA8D-6BA35440209E}" vid="{394B55E2-7FA8-48FF-85B2-07B3F5DD80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2016 Malvern Wide</Template>
  <TotalTime>5519</TotalTime>
  <Words>2003</Words>
  <Application>Microsoft Office PowerPoint</Application>
  <PresentationFormat>Custom</PresentationFormat>
  <Paragraphs>266</Paragraphs>
  <Slides>22</Slides>
  <Notes>11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2016 Malvern Wide</vt:lpstr>
      <vt:lpstr>Drawing</vt:lpstr>
      <vt:lpstr>Equation</vt:lpstr>
      <vt:lpstr>Introduction to GPC with triple detection and capabilities</vt:lpstr>
      <vt:lpstr>Size Exclusion Chromatography</vt:lpstr>
      <vt:lpstr>Convention calibration</vt:lpstr>
      <vt:lpstr>PowerPoint Presentation</vt:lpstr>
      <vt:lpstr>PowerPoint Presentation</vt:lpstr>
      <vt:lpstr>Why use multiple detectors with GPC/SEC? </vt:lpstr>
      <vt:lpstr>What information do I get from advanced GPC/SEC?</vt:lpstr>
      <vt:lpstr>Detectors Respond Differently: PS &amp; Brominated PS</vt:lpstr>
      <vt:lpstr>Refractive index</vt:lpstr>
      <vt:lpstr>UV/Vis Photodiode array</vt:lpstr>
      <vt:lpstr>Copolymer Analysis</vt:lpstr>
      <vt:lpstr>Light scattering</vt:lpstr>
      <vt:lpstr>MALS for molecular weight and Rg –Large Sizes</vt:lpstr>
      <vt:lpstr>Viscometer</vt:lpstr>
      <vt:lpstr>Viscometer</vt:lpstr>
      <vt:lpstr>Viscometer benefits</vt:lpstr>
      <vt:lpstr>Mark-Houwink plots</vt:lpstr>
      <vt:lpstr>What does advanced SEC offer</vt:lpstr>
      <vt:lpstr>What does a good multi-detector GPC look like?</vt:lpstr>
      <vt:lpstr>What detectors do I need? </vt:lpstr>
      <vt:lpstr>What else should I consider?</vt:lpstr>
      <vt:lpstr>Looking for more information?</vt:lpstr>
    </vt:vector>
  </TitlesOfParts>
  <Company>Malvern Instruments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GPC and OMNISEC</dc:title>
  <dc:creator>Carrie Schindler</dc:creator>
  <cp:lastModifiedBy>Polymer Science</cp:lastModifiedBy>
  <cp:revision>91</cp:revision>
  <dcterms:created xsi:type="dcterms:W3CDTF">2015-03-19T12:18:48Z</dcterms:created>
  <dcterms:modified xsi:type="dcterms:W3CDTF">2016-08-26T06:51:55Z</dcterms:modified>
</cp:coreProperties>
</file>