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9"/>
  </p:notesMasterIdLst>
  <p:sldIdLst>
    <p:sldId id="435" r:id="rId2"/>
    <p:sldId id="451" r:id="rId3"/>
    <p:sldId id="319" r:id="rId4"/>
    <p:sldId id="452" r:id="rId5"/>
    <p:sldId id="330" r:id="rId6"/>
    <p:sldId id="454" r:id="rId7"/>
    <p:sldId id="455" r:id="rId8"/>
    <p:sldId id="456" r:id="rId9"/>
    <p:sldId id="453" r:id="rId10"/>
    <p:sldId id="440" r:id="rId11"/>
    <p:sldId id="450" r:id="rId12"/>
    <p:sldId id="391" r:id="rId13"/>
    <p:sldId id="444" r:id="rId14"/>
    <p:sldId id="393" r:id="rId15"/>
    <p:sldId id="443" r:id="rId16"/>
    <p:sldId id="399" r:id="rId17"/>
    <p:sldId id="406" r:id="rId18"/>
    <p:sldId id="410" r:id="rId19"/>
    <p:sldId id="411" r:id="rId20"/>
    <p:sldId id="445" r:id="rId21"/>
    <p:sldId id="446" r:id="rId22"/>
    <p:sldId id="447" r:id="rId23"/>
    <p:sldId id="448" r:id="rId24"/>
    <p:sldId id="449" r:id="rId25"/>
    <p:sldId id="457" r:id="rId26"/>
    <p:sldId id="458" r:id="rId27"/>
    <p:sldId id="441" r:id="rId28"/>
  </p:sldIdLst>
  <p:sldSz cx="12192000" cy="6858000"/>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Arial" charset="0"/>
      </a:defRPr>
    </a:lvl1pPr>
    <a:lvl2pPr marL="457200" algn="l" rtl="0" fontAlgn="base">
      <a:spcBef>
        <a:spcPct val="0"/>
      </a:spcBef>
      <a:spcAft>
        <a:spcPct val="0"/>
      </a:spcAft>
      <a:defRPr sz="2400" kern="1200">
        <a:solidFill>
          <a:schemeClr val="tx1"/>
        </a:solidFill>
        <a:latin typeface="Times New Roman" pitchFamily="18" charset="0"/>
        <a:ea typeface="+mn-ea"/>
        <a:cs typeface="Arial" charset="0"/>
      </a:defRPr>
    </a:lvl2pPr>
    <a:lvl3pPr marL="914400" algn="l" rtl="0" fontAlgn="base">
      <a:spcBef>
        <a:spcPct val="0"/>
      </a:spcBef>
      <a:spcAft>
        <a:spcPct val="0"/>
      </a:spcAft>
      <a:defRPr sz="2400" kern="1200">
        <a:solidFill>
          <a:schemeClr val="tx1"/>
        </a:solidFill>
        <a:latin typeface="Times New Roman" pitchFamily="18" charset="0"/>
        <a:ea typeface="+mn-ea"/>
        <a:cs typeface="Arial" charset="0"/>
      </a:defRPr>
    </a:lvl3pPr>
    <a:lvl4pPr marL="1371600" algn="l" rtl="0" fontAlgn="base">
      <a:spcBef>
        <a:spcPct val="0"/>
      </a:spcBef>
      <a:spcAft>
        <a:spcPct val="0"/>
      </a:spcAft>
      <a:defRPr sz="2400" kern="1200">
        <a:solidFill>
          <a:schemeClr val="tx1"/>
        </a:solidFill>
        <a:latin typeface="Times New Roman" pitchFamily="18" charset="0"/>
        <a:ea typeface="+mn-ea"/>
        <a:cs typeface="Arial" charset="0"/>
      </a:defRPr>
    </a:lvl4pPr>
    <a:lvl5pPr marL="1828800" algn="l" rtl="0" fontAlgn="base">
      <a:spcBef>
        <a:spcPct val="0"/>
      </a:spcBef>
      <a:spcAft>
        <a:spcPct val="0"/>
      </a:spcAft>
      <a:defRPr sz="2400" kern="1200">
        <a:solidFill>
          <a:schemeClr val="tx1"/>
        </a:solidFill>
        <a:latin typeface="Times New Roman" pitchFamily="18" charset="0"/>
        <a:ea typeface="+mn-ea"/>
        <a:cs typeface="Arial" charset="0"/>
      </a:defRPr>
    </a:lvl5pPr>
    <a:lvl6pPr marL="2286000" algn="l" defTabSz="914400" rtl="0" eaLnBrk="1" latinLnBrk="0" hangingPunct="1">
      <a:defRPr sz="2400" kern="1200">
        <a:solidFill>
          <a:schemeClr val="tx1"/>
        </a:solidFill>
        <a:latin typeface="Times New Roman" pitchFamily="18" charset="0"/>
        <a:ea typeface="+mn-ea"/>
        <a:cs typeface="Arial" charset="0"/>
      </a:defRPr>
    </a:lvl6pPr>
    <a:lvl7pPr marL="2743200" algn="l" defTabSz="914400" rtl="0" eaLnBrk="1" latinLnBrk="0" hangingPunct="1">
      <a:defRPr sz="2400" kern="1200">
        <a:solidFill>
          <a:schemeClr val="tx1"/>
        </a:solidFill>
        <a:latin typeface="Times New Roman" pitchFamily="18" charset="0"/>
        <a:ea typeface="+mn-ea"/>
        <a:cs typeface="Arial" charset="0"/>
      </a:defRPr>
    </a:lvl7pPr>
    <a:lvl8pPr marL="3200400" algn="l" defTabSz="914400" rtl="0" eaLnBrk="1" latinLnBrk="0" hangingPunct="1">
      <a:defRPr sz="2400" kern="1200">
        <a:solidFill>
          <a:schemeClr val="tx1"/>
        </a:solidFill>
        <a:latin typeface="Times New Roman" pitchFamily="18" charset="0"/>
        <a:ea typeface="+mn-ea"/>
        <a:cs typeface="Arial" charset="0"/>
      </a:defRPr>
    </a:lvl8pPr>
    <a:lvl9pPr marL="3657600" algn="l" defTabSz="914400" rtl="0" eaLnBrk="1" latinLnBrk="0" hangingPunct="1">
      <a:defRPr sz="2400" kern="1200">
        <a:solidFill>
          <a:schemeClr val="tx1"/>
        </a:solidFill>
        <a:latin typeface="Times New Roman" pitchFamily="18" charset="0"/>
        <a:ea typeface="+mn-ea"/>
        <a:cs typeface="Arial" charset="0"/>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480"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F76FB6-DE3E-4FF6-B433-499BB2CF5A13}" type="datetimeFigureOut">
              <a:rPr lang="en-US" smtClean="0"/>
              <a:t>8/26/2016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97D967-0B35-49D8-9B11-7C8ED251D400}" type="slidenum">
              <a:rPr lang="en-US" smtClean="0"/>
              <a:t>‹#›</a:t>
            </a:fld>
            <a:endParaRPr lang="en-US"/>
          </a:p>
        </p:txBody>
      </p:sp>
    </p:spTree>
    <p:extLst>
      <p:ext uri="{BB962C8B-B14F-4D97-AF65-F5344CB8AC3E}">
        <p14:creationId xmlns:p14="http://schemas.microsoft.com/office/powerpoint/2010/main" val="42671415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The two parts of the system are the separations module,</a:t>
            </a:r>
            <a:r>
              <a:rPr lang="en-GB" baseline="0" dirty="0"/>
              <a:t> which is called OMNISEC RESOLVE and the detector or sample characterisation module, OMNISEC REVEAL.</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5</a:t>
            </a:fld>
            <a:endParaRPr lang="en-US"/>
          </a:p>
        </p:txBody>
      </p:sp>
    </p:spTree>
    <p:extLst>
      <p:ext uri="{BB962C8B-B14F-4D97-AF65-F5344CB8AC3E}">
        <p14:creationId xmlns:p14="http://schemas.microsoft.com/office/powerpoint/2010/main" val="26642201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diagram shows how light scattering and the other detectors all fit together in a multi-detector system.  In this way we can see that as</a:t>
            </a:r>
            <a:r>
              <a:rPr lang="en-GB" baseline="0" dirty="0"/>
              <a:t> well as molecular weight, the detectors combine to give even more information.  At the bottom, we have what the detectors are actually measuring – light scattering intensity, a change in refractive index, UV absorbance, or a change in solution viscosity.  [CLICK] These measurements allow us to calculate concentration, molecular weight and intrinsic viscosity (molecular density). [CLICK] When these measurements are combined we can also get more information such as hydrodynamic radius and structural parameters called Mark-</a:t>
            </a:r>
            <a:r>
              <a:rPr lang="en-GB" baseline="0" dirty="0" err="1"/>
              <a:t>Houwink</a:t>
            </a:r>
            <a:r>
              <a:rPr lang="en-GB" baseline="0" dirty="0"/>
              <a:t> parameters (although these are not so important for proteins).  From the structural data we can then calculate Branching.</a:t>
            </a:r>
            <a:endParaRPr lang="en-US" dirty="0"/>
          </a:p>
          <a:p>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6</a:t>
            </a:fld>
            <a:endParaRPr lang="en-US"/>
          </a:p>
        </p:txBody>
      </p:sp>
    </p:spTree>
    <p:extLst>
      <p:ext uri="{BB962C8B-B14F-4D97-AF65-F5344CB8AC3E}">
        <p14:creationId xmlns:p14="http://schemas.microsoft.com/office/powerpoint/2010/main" val="40049766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degasser removes dissolved gases for better baseline stability and pump</a:t>
            </a:r>
            <a:r>
              <a:rPr lang="en-GB" baseline="0" dirty="0"/>
              <a:t> performance.  It has a low volume of just 4 ml.  This means solvent exchange is quick and easy and </a:t>
            </a:r>
            <a:r>
              <a:rPr lang="en-GB" baseline="0" dirty="0" err="1"/>
              <a:t>reequilibration</a:t>
            </a:r>
            <a:r>
              <a:rPr lang="en-GB" baseline="0" dirty="0"/>
              <a:t> after solvent exchange is significantly reduced compared to the GPCmax.  </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7</a:t>
            </a:fld>
            <a:endParaRPr lang="en-US"/>
          </a:p>
        </p:txBody>
      </p:sp>
    </p:spTree>
    <p:extLst>
      <p:ext uri="{BB962C8B-B14F-4D97-AF65-F5344CB8AC3E}">
        <p14:creationId xmlns:p14="http://schemas.microsoft.com/office/powerpoint/2010/main" val="335931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autosampler is far more advanced than the autosampler in the GPCmax and is now a very high-end</a:t>
            </a:r>
            <a:r>
              <a:rPr lang="en-GB" baseline="0" dirty="0"/>
              <a:t> example.</a:t>
            </a:r>
          </a:p>
          <a:p>
            <a:r>
              <a:rPr lang="en-GB" baseline="0" dirty="0"/>
              <a:t>It is capable of making injections from vials or 96-well plates.</a:t>
            </a:r>
          </a:p>
          <a:p>
            <a:r>
              <a:rPr lang="en-GB" baseline="0" dirty="0"/>
              <a:t>It can control the sample temperature from 4-65 degrees C.  This allows the user to keep </a:t>
            </a:r>
            <a:r>
              <a:rPr lang="en-GB" baseline="0" dirty="0" err="1"/>
              <a:t>thermolabile</a:t>
            </a:r>
            <a:r>
              <a:rPr lang="en-GB" baseline="0" dirty="0"/>
              <a:t> samples such as proteins stable.  On the other hand, the </a:t>
            </a:r>
            <a:r>
              <a:rPr lang="en-GB" baseline="0" dirty="0" err="1"/>
              <a:t>wamr</a:t>
            </a:r>
            <a:r>
              <a:rPr lang="en-GB" baseline="0" dirty="0"/>
              <a:t> temperatures can help with sample dissolution for applications such as xylene </a:t>
            </a:r>
            <a:r>
              <a:rPr lang="en-GB" baseline="0" dirty="0" err="1"/>
              <a:t>solubles</a:t>
            </a:r>
            <a:r>
              <a:rPr lang="en-GB" baseline="0" dirty="0"/>
              <a:t> or reduce the viscosity of some solvents, such as DMSO, for more accurate injections.</a:t>
            </a:r>
          </a:p>
          <a:p>
            <a:r>
              <a:rPr lang="en-GB" baseline="0" dirty="0"/>
              <a:t>Finally, the autosampler can make injections in two different modes.  Partial loop mode, is the most accurate and repeatable but includes a sample overhead of about 45 </a:t>
            </a:r>
            <a:r>
              <a:rPr lang="en-GB" baseline="0" dirty="0" err="1"/>
              <a:t>ul</a:t>
            </a:r>
            <a:r>
              <a:rPr lang="en-GB" baseline="0" dirty="0"/>
              <a:t>.  Microliter pick up mode is </a:t>
            </a:r>
            <a:r>
              <a:rPr lang="en-GB" baseline="0" dirty="0" err="1"/>
              <a:t>capabale</a:t>
            </a:r>
            <a:r>
              <a:rPr lang="en-GB" baseline="0" dirty="0"/>
              <a:t> of making injections up to 100 </a:t>
            </a:r>
            <a:r>
              <a:rPr lang="en-GB" baseline="0" dirty="0" err="1"/>
              <a:t>ul</a:t>
            </a:r>
            <a:r>
              <a:rPr lang="en-GB" baseline="0" dirty="0"/>
              <a:t> without any sample waste or overhead at all.</a:t>
            </a:r>
          </a:p>
          <a:p>
            <a:r>
              <a:rPr lang="en-GB" baseline="0" dirty="0"/>
              <a:t>Finally, automated washing after the injection means there is no detectable sample carryover</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8</a:t>
            </a:fld>
            <a:endParaRPr lang="en-US"/>
          </a:p>
        </p:txBody>
      </p:sp>
    </p:spTree>
    <p:extLst>
      <p:ext uri="{BB962C8B-B14F-4D97-AF65-F5344CB8AC3E}">
        <p14:creationId xmlns:p14="http://schemas.microsoft.com/office/powerpoint/2010/main" val="2861568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summary, the detector module,</a:t>
            </a:r>
            <a:r>
              <a:rPr lang="en-GB" baseline="0" dirty="0"/>
              <a:t> OMNISEC REVEAL contains a redesigned RALS/LALS detector with significant sensitivity improvements; a new viscometer with an </a:t>
            </a:r>
            <a:r>
              <a:rPr lang="en-GB" baseline="0" dirty="0" err="1"/>
              <a:t>autobalancing</a:t>
            </a:r>
            <a:r>
              <a:rPr lang="en-GB" baseline="0" dirty="0"/>
              <a:t> mechanism and a user-exchangeable bridge; an improved RI detector enabling it to be the first detector in sequence and with some signal to noise improvements; a new UV/Vis absorbance detector with a wider wavelength range; and improved temperature control of the detectors from 20 to 65 degrees C.  This includes the detectors themselves but also the inter-detector tubing.</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9</a:t>
            </a:fld>
            <a:endParaRPr lang="en-US"/>
          </a:p>
        </p:txBody>
      </p:sp>
    </p:spTree>
    <p:extLst>
      <p:ext uri="{BB962C8B-B14F-4D97-AF65-F5344CB8AC3E}">
        <p14:creationId xmlns:p14="http://schemas.microsoft.com/office/powerpoint/2010/main" val="3839556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a:t>
            </a:r>
            <a:r>
              <a:rPr lang="en-GB" baseline="0" dirty="0"/>
              <a:t> improvement in signal-to-noise means that the limit of detection has also been significantly improved.</a:t>
            </a:r>
          </a:p>
          <a:p>
            <a:r>
              <a:rPr lang="en-GB" baseline="0" dirty="0"/>
              <a:t>It is now possible to measure accurately as little as 100ng of PS 105k.</a:t>
            </a:r>
          </a:p>
          <a:p>
            <a:r>
              <a:rPr lang="en-GB" baseline="0" dirty="0"/>
              <a:t>Of course, the RI sensitivity improvements also contribute to this ability to measure at such low sample loadings</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11</a:t>
            </a:fld>
            <a:endParaRPr lang="en-US"/>
          </a:p>
        </p:txBody>
      </p:sp>
    </p:spTree>
    <p:extLst>
      <p:ext uri="{BB962C8B-B14F-4D97-AF65-F5344CB8AC3E}">
        <p14:creationId xmlns:p14="http://schemas.microsoft.com/office/powerpoint/2010/main" val="27441074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Light scattering is fighting</a:t>
            </a:r>
            <a:r>
              <a:rPr lang="en-US" baseline="0" dirty="0"/>
              <a:t> for signal on low molecular weight and low </a:t>
            </a:r>
            <a:r>
              <a:rPr lang="en-US" baseline="0" dirty="0" err="1"/>
              <a:t>dn</a:t>
            </a:r>
            <a:r>
              <a:rPr lang="en-US" baseline="0" dirty="0"/>
              <a:t>/dc, RI is fighting for signal with low </a:t>
            </a:r>
            <a:r>
              <a:rPr lang="en-US" baseline="0" dirty="0" err="1"/>
              <a:t>dn</a:t>
            </a:r>
            <a:r>
              <a:rPr lang="en-US" baseline="0" dirty="0"/>
              <a:t>/dc and low concentration</a:t>
            </a:r>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12</a:t>
            </a:fld>
            <a:endParaRPr lang="en-GB"/>
          </a:p>
        </p:txBody>
      </p:sp>
    </p:spTree>
    <p:extLst>
      <p:ext uri="{BB962C8B-B14F-4D97-AF65-F5344CB8AC3E}">
        <p14:creationId xmlns:p14="http://schemas.microsoft.com/office/powerpoint/2010/main" val="3900296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that 196</a:t>
            </a:r>
            <a:r>
              <a:rPr lang="en-GB" baseline="0" dirty="0"/>
              <a:t> Da PEO in more detail.  The RALS peak is small but clear.</a:t>
            </a:r>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13</a:t>
            </a:fld>
            <a:endParaRPr lang="en-GB"/>
          </a:p>
        </p:txBody>
      </p:sp>
    </p:spTree>
    <p:extLst>
      <p:ext uri="{BB962C8B-B14F-4D97-AF65-F5344CB8AC3E}">
        <p14:creationId xmlns:p14="http://schemas.microsoft.com/office/powerpoint/2010/main" val="815975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Monomer for epoxy</a:t>
            </a:r>
            <a:r>
              <a:rPr lang="en-US" baseline="0" dirty="0"/>
              <a:t> resins and PC, used in synthesis of PVC…epoxy resins used as coatings on food and beverages containers unless it’s BPA free then it’s mostly PET</a:t>
            </a:r>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14</a:t>
            </a:fld>
            <a:endParaRPr lang="en-GB"/>
          </a:p>
        </p:txBody>
      </p:sp>
    </p:spTree>
    <p:extLst>
      <p:ext uri="{BB962C8B-B14F-4D97-AF65-F5344CB8AC3E}">
        <p14:creationId xmlns:p14="http://schemas.microsoft.com/office/powerpoint/2010/main" val="1491696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we’ve got a UV absorbing additive that goes into polymers to protect them from sunlight</a:t>
            </a:r>
            <a:r>
              <a:rPr lang="en-GB" baseline="0" dirty="0"/>
              <a:t> degradation.  They are so low molecular weight you can see the different oligomers and we can measure all their molecular weights which go down to just 1500 Da!</a:t>
            </a:r>
            <a:endParaRPr lang="en-US" dirty="0"/>
          </a:p>
        </p:txBody>
      </p:sp>
      <p:sp>
        <p:nvSpPr>
          <p:cNvPr id="4" name="Slide Number Placeholder 3"/>
          <p:cNvSpPr>
            <a:spLocks noGrp="1"/>
          </p:cNvSpPr>
          <p:nvPr>
            <p:ph type="sldNum" sz="quarter" idx="10"/>
          </p:nvPr>
        </p:nvSpPr>
        <p:spPr/>
        <p:txBody>
          <a:bodyPr/>
          <a:lstStyle/>
          <a:p>
            <a:fld id="{E7B8255A-7255-4638-9AE9-FFF8AE1E0204}" type="slidenum">
              <a:rPr lang="en-US" smtClean="0"/>
              <a:t>15</a:t>
            </a:fld>
            <a:endParaRPr lang="en-US"/>
          </a:p>
        </p:txBody>
      </p:sp>
    </p:spTree>
    <p:extLst>
      <p:ext uri="{BB962C8B-B14F-4D97-AF65-F5344CB8AC3E}">
        <p14:creationId xmlns:p14="http://schemas.microsoft.com/office/powerpoint/2010/main" val="2367385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16</a:t>
            </a:fld>
            <a:endParaRPr lang="en-GB"/>
          </a:p>
        </p:txBody>
      </p:sp>
    </p:spTree>
    <p:extLst>
      <p:ext uri="{BB962C8B-B14F-4D97-AF65-F5344CB8AC3E}">
        <p14:creationId xmlns:p14="http://schemas.microsoft.com/office/powerpoint/2010/main" val="1294860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17</a:t>
            </a:fld>
            <a:endParaRPr lang="en-GB"/>
          </a:p>
        </p:txBody>
      </p:sp>
    </p:spTree>
    <p:extLst>
      <p:ext uri="{BB962C8B-B14F-4D97-AF65-F5344CB8AC3E}">
        <p14:creationId xmlns:p14="http://schemas.microsoft.com/office/powerpoint/2010/main" val="46978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dirty="0"/>
              <a:t>Even the overlay of the molecular weight distribution</a:t>
            </a:r>
            <a:r>
              <a:rPr lang="en-GB" baseline="0" dirty="0"/>
              <a:t> and </a:t>
            </a:r>
            <a:r>
              <a:rPr lang="en-GB" dirty="0"/>
              <a:t>Mark-</a:t>
            </a:r>
            <a:r>
              <a:rPr lang="en-GB" dirty="0" err="1"/>
              <a:t>Houwink</a:t>
            </a:r>
            <a:r>
              <a:rPr lang="en-GB" dirty="0"/>
              <a:t> plot is excellent.</a:t>
            </a:r>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18</a:t>
            </a:fld>
            <a:endParaRPr lang="en-GB"/>
          </a:p>
        </p:txBody>
      </p:sp>
    </p:spTree>
    <p:extLst>
      <p:ext uri="{BB962C8B-B14F-4D97-AF65-F5344CB8AC3E}">
        <p14:creationId xmlns:p14="http://schemas.microsoft.com/office/powerpoint/2010/main" val="840689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19</a:t>
            </a:fld>
            <a:endParaRPr lang="en-GB"/>
          </a:p>
        </p:txBody>
      </p:sp>
    </p:spTree>
    <p:extLst>
      <p:ext uri="{BB962C8B-B14F-4D97-AF65-F5344CB8AC3E}">
        <p14:creationId xmlns:p14="http://schemas.microsoft.com/office/powerpoint/2010/main" val="29539763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Combining the molecular</a:t>
            </a:r>
            <a:r>
              <a:rPr lang="en-GB" baseline="0" dirty="0"/>
              <a:t> weight and IV data we can build a Mark-Houwink plot for the different samples.  Since the MH plot can distinguish the different structures of different molecules, it has the capacity to distinguish between the different PLA and PLGA samples.   We can clearly see the trend in structures/conformations between the samples.  The PLA has the most open structure at the ‘top’ of the MH plot.  As we add increasing amounts of the poly-</a:t>
            </a:r>
            <a:r>
              <a:rPr lang="en-GB" baseline="0" dirty="0" err="1"/>
              <a:t>glycolide</a:t>
            </a:r>
            <a:r>
              <a:rPr lang="en-GB" baseline="0" dirty="0"/>
              <a:t>, the molecular density becomes greater</a:t>
            </a:r>
            <a:r>
              <a:rPr lang="en-US" baseline="0" dirty="0"/>
              <a:t>.</a:t>
            </a:r>
          </a:p>
          <a:p>
            <a:r>
              <a:rPr lang="en-GB" baseline="0" dirty="0"/>
              <a:t>We can use these known samples to get information on unknown samples.</a:t>
            </a:r>
          </a:p>
        </p:txBody>
      </p:sp>
      <p:sp>
        <p:nvSpPr>
          <p:cNvPr id="4" name="Slide Number Placeholder 3"/>
          <p:cNvSpPr>
            <a:spLocks noGrp="1"/>
          </p:cNvSpPr>
          <p:nvPr>
            <p:ph type="sldNum" sz="quarter" idx="10"/>
          </p:nvPr>
        </p:nvSpPr>
        <p:spPr/>
        <p:txBody>
          <a:bodyPr/>
          <a:lstStyle/>
          <a:p>
            <a:fld id="{323E2302-89DF-48B9-A8F7-BFE06BEC6604}" type="slidenum">
              <a:rPr lang="en-US" smtClean="0"/>
              <a:t>20</a:t>
            </a:fld>
            <a:endParaRPr lang="en-US"/>
          </a:p>
        </p:txBody>
      </p:sp>
    </p:spTree>
    <p:extLst>
      <p:ext uri="{BB962C8B-B14F-4D97-AF65-F5344CB8AC3E}">
        <p14:creationId xmlns:p14="http://schemas.microsoft.com/office/powerpoint/2010/main" val="29735505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this example,</a:t>
            </a:r>
            <a:r>
              <a:rPr lang="en-GB" baseline="0" dirty="0"/>
              <a:t> a sample of polystyrene was run through a capillary rheometer 5 times to simulate cycles of moulding and re-moulding.</a:t>
            </a:r>
          </a:p>
          <a:p>
            <a:r>
              <a:rPr lang="en-GB" baseline="0" dirty="0"/>
              <a:t>The chromatograms show the changing sample with each detector showing slightly different differences.</a:t>
            </a:r>
          </a:p>
          <a:p>
            <a:r>
              <a:rPr lang="en-GB" baseline="0" dirty="0"/>
              <a:t>Each line here is 4 repeat injections overlaid so each charts shows 20 injections!  This demonstrates the incredible repeatability of OMNISEC</a:t>
            </a:r>
            <a:endParaRPr lang="en-US" dirty="0"/>
          </a:p>
        </p:txBody>
      </p:sp>
      <p:sp>
        <p:nvSpPr>
          <p:cNvPr id="4" name="Slide Number Placeholder 3"/>
          <p:cNvSpPr>
            <a:spLocks noGrp="1"/>
          </p:cNvSpPr>
          <p:nvPr>
            <p:ph type="sldNum" sz="quarter" idx="10"/>
          </p:nvPr>
        </p:nvSpPr>
        <p:spPr/>
        <p:txBody>
          <a:bodyPr/>
          <a:lstStyle/>
          <a:p>
            <a:fld id="{323E2302-89DF-48B9-A8F7-BFE06BEC6604}" type="slidenum">
              <a:rPr lang="en-US" smtClean="0"/>
              <a:t>21</a:t>
            </a:fld>
            <a:endParaRPr lang="en-US"/>
          </a:p>
        </p:txBody>
      </p:sp>
    </p:spTree>
    <p:extLst>
      <p:ext uri="{BB962C8B-B14F-4D97-AF65-F5344CB8AC3E}">
        <p14:creationId xmlns:p14="http://schemas.microsoft.com/office/powerpoint/2010/main" val="1579716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differences after processing show up in the molecular weight distributions which shift to</a:t>
            </a:r>
            <a:r>
              <a:rPr lang="en-GB" baseline="0" dirty="0"/>
              <a:t> the left (lower molecular weight) with each processing. </a:t>
            </a:r>
          </a:p>
          <a:p>
            <a:r>
              <a:rPr lang="en-GB" baseline="0" dirty="0"/>
              <a:t>The differences are small but the exceptional measurement repeatability shows the precision of the measurement.</a:t>
            </a:r>
          </a:p>
          <a:p>
            <a:r>
              <a:rPr lang="en-GB" baseline="0" dirty="0"/>
              <a:t>Again the plot shows all 20 molecular weight distributions. </a:t>
            </a:r>
          </a:p>
          <a:p>
            <a:r>
              <a:rPr lang="en-GB" baseline="0" dirty="0"/>
              <a:t>Zooming in on the edges of the peak clearly shows the step change in molecular weight with each processing cycle.</a:t>
            </a:r>
          </a:p>
          <a:p>
            <a:r>
              <a:rPr lang="en-GB" baseline="0" dirty="0"/>
              <a:t>It is clear from this that each processing cycle will change the properties of the plastic, in this case, likely weakening it until it becomes unusable.</a:t>
            </a:r>
            <a:endParaRPr lang="en-US" dirty="0"/>
          </a:p>
        </p:txBody>
      </p:sp>
      <p:sp>
        <p:nvSpPr>
          <p:cNvPr id="4" name="Slide Number Placeholder 3"/>
          <p:cNvSpPr>
            <a:spLocks noGrp="1"/>
          </p:cNvSpPr>
          <p:nvPr>
            <p:ph type="sldNum" sz="quarter" idx="10"/>
          </p:nvPr>
        </p:nvSpPr>
        <p:spPr/>
        <p:txBody>
          <a:bodyPr/>
          <a:lstStyle/>
          <a:p>
            <a:fld id="{323E2302-89DF-48B9-A8F7-BFE06BEC6604}" type="slidenum">
              <a:rPr lang="en-US" smtClean="0"/>
              <a:t>22</a:t>
            </a:fld>
            <a:endParaRPr lang="en-US"/>
          </a:p>
        </p:txBody>
      </p:sp>
    </p:spTree>
    <p:extLst>
      <p:ext uri="{BB962C8B-B14F-4D97-AF65-F5344CB8AC3E}">
        <p14:creationId xmlns:p14="http://schemas.microsoft.com/office/powerpoint/2010/main" val="1660603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Plotting the molecular</a:t>
            </a:r>
            <a:r>
              <a:rPr lang="en-GB" baseline="0" dirty="0"/>
              <a:t> weight moments together, again, the trend in decreasing molecular weight across the distribution is clear.</a:t>
            </a:r>
            <a:endParaRPr lang="en-US" baseline="0" dirty="0"/>
          </a:p>
          <a:p>
            <a:r>
              <a:rPr lang="en-GB" baseline="0" dirty="0"/>
              <a:t>Each processing cycle reduces the molecular weight of the entire sample by approximately 5%</a:t>
            </a:r>
          </a:p>
          <a:p>
            <a:r>
              <a:rPr lang="en-GB" baseline="0" dirty="0"/>
              <a:t>This has significant implications for polymer manufacturing.</a:t>
            </a:r>
            <a:endParaRPr lang="en-US" dirty="0"/>
          </a:p>
        </p:txBody>
      </p:sp>
      <p:sp>
        <p:nvSpPr>
          <p:cNvPr id="4" name="Slide Number Placeholder 3"/>
          <p:cNvSpPr>
            <a:spLocks noGrp="1"/>
          </p:cNvSpPr>
          <p:nvPr>
            <p:ph type="sldNum" sz="quarter" idx="10"/>
          </p:nvPr>
        </p:nvSpPr>
        <p:spPr/>
        <p:txBody>
          <a:bodyPr/>
          <a:lstStyle/>
          <a:p>
            <a:fld id="{323E2302-89DF-48B9-A8F7-BFE06BEC6604}" type="slidenum">
              <a:rPr lang="en-US" smtClean="0"/>
              <a:t>23</a:t>
            </a:fld>
            <a:endParaRPr lang="en-US"/>
          </a:p>
        </p:txBody>
      </p:sp>
    </p:spTree>
    <p:extLst>
      <p:ext uri="{BB962C8B-B14F-4D97-AF65-F5344CB8AC3E}">
        <p14:creationId xmlns:p14="http://schemas.microsoft.com/office/powerpoint/2010/main" val="1760682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Mark-Houwink plots,</a:t>
            </a:r>
            <a:r>
              <a:rPr lang="en-GB" baseline="0" dirty="0"/>
              <a:t> which represent the structure of the sample are unchanged showing that the structure of the polystyrene has not changed during the processing.</a:t>
            </a:r>
            <a:endParaRPr lang="en-US" dirty="0"/>
          </a:p>
        </p:txBody>
      </p:sp>
      <p:sp>
        <p:nvSpPr>
          <p:cNvPr id="4" name="Slide Number Placeholder 3"/>
          <p:cNvSpPr>
            <a:spLocks noGrp="1"/>
          </p:cNvSpPr>
          <p:nvPr>
            <p:ph type="sldNum" sz="quarter" idx="10"/>
          </p:nvPr>
        </p:nvSpPr>
        <p:spPr/>
        <p:txBody>
          <a:bodyPr/>
          <a:lstStyle/>
          <a:p>
            <a:fld id="{323E2302-89DF-48B9-A8F7-BFE06BEC6604}" type="slidenum">
              <a:rPr lang="en-US" smtClean="0"/>
              <a:t>24</a:t>
            </a:fld>
            <a:endParaRPr lang="en-US"/>
          </a:p>
        </p:txBody>
      </p:sp>
    </p:spTree>
    <p:extLst>
      <p:ext uri="{BB962C8B-B14F-4D97-AF65-F5344CB8AC3E}">
        <p14:creationId xmlns:p14="http://schemas.microsoft.com/office/powerpoint/2010/main" val="5376484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a series of branched</a:t>
            </a:r>
            <a:r>
              <a:rPr lang="en-GB" baseline="0" dirty="0"/>
              <a:t> polystyrenes, 1 through 4.  Sample 1 is linear but in the other 3, you can see the growing peak in the ascending edge of the peak.  This appears to indicate an increased level of branching in the samples.</a:t>
            </a:r>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25</a:t>
            </a:fld>
            <a:endParaRPr lang="en-GB"/>
          </a:p>
        </p:txBody>
      </p:sp>
    </p:spTree>
    <p:extLst>
      <p:ext uri="{BB962C8B-B14F-4D97-AF65-F5344CB8AC3E}">
        <p14:creationId xmlns:p14="http://schemas.microsoft.com/office/powerpoint/2010/main" val="11852667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Here is the Mark-Houwink plot overlays.  The clear difference</a:t>
            </a:r>
            <a:r>
              <a:rPr lang="en-GB" baseline="0" dirty="0"/>
              <a:t> between the more linear and branched samples can be seen</a:t>
            </a: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At lower molecular weights, the samples are the same i.e. both linear.  However as MW increases, the branched samples show distinct curvature as the higher molecular weight material is branched. </a:t>
            </a:r>
            <a:endParaRPr lang="en-US" dirty="0"/>
          </a:p>
          <a:p>
            <a:endParaRPr lang="en-US" dirty="0"/>
          </a:p>
        </p:txBody>
      </p:sp>
      <p:sp>
        <p:nvSpPr>
          <p:cNvPr id="4" name="Slide Number Placeholder 3"/>
          <p:cNvSpPr>
            <a:spLocks noGrp="1"/>
          </p:cNvSpPr>
          <p:nvPr>
            <p:ph type="sldNum" sz="quarter" idx="10"/>
          </p:nvPr>
        </p:nvSpPr>
        <p:spPr/>
        <p:txBody>
          <a:bodyPr/>
          <a:lstStyle/>
          <a:p>
            <a:fld id="{6CFB7C5A-DC04-47DB-B67D-148D92307402}" type="slidenum">
              <a:rPr lang="en-GB" smtClean="0"/>
              <a:t>26</a:t>
            </a:fld>
            <a:endParaRPr lang="en-GB"/>
          </a:p>
        </p:txBody>
      </p:sp>
    </p:spTree>
    <p:extLst>
      <p:ext uri="{BB962C8B-B14F-4D97-AF65-F5344CB8AC3E}">
        <p14:creationId xmlns:p14="http://schemas.microsoft.com/office/powerpoint/2010/main" val="17414238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527054" y="1412875"/>
            <a:ext cx="11137900" cy="1282700"/>
          </a:xfrm>
        </p:spPr>
        <p:txBody>
          <a:bodyPr/>
          <a:lstStyle>
            <a:lvl1pPr>
              <a:defRPr sz="3200">
                <a:solidFill>
                  <a:schemeClr val="bg1"/>
                </a:solidFill>
              </a:defRPr>
            </a:lvl1pPr>
          </a:lstStyle>
          <a:p>
            <a:pPr lvl="0"/>
            <a:r>
              <a:rPr lang="en-US" noProof="0"/>
              <a:t>Click to edit Master title style</a:t>
            </a:r>
            <a:endParaRPr lang="en-GB" noProof="0"/>
          </a:p>
        </p:txBody>
      </p:sp>
      <p:sp>
        <p:nvSpPr>
          <p:cNvPr id="3076" name="Rectangle 4"/>
          <p:cNvSpPr>
            <a:spLocks noGrp="1" noChangeArrowheads="1"/>
          </p:cNvSpPr>
          <p:nvPr>
            <p:ph type="subTitle" idx="1"/>
          </p:nvPr>
        </p:nvSpPr>
        <p:spPr>
          <a:xfrm>
            <a:off x="527054" y="2852739"/>
            <a:ext cx="11137900" cy="3522663"/>
          </a:xfrm>
        </p:spPr>
        <p:txBody>
          <a:bodyPr/>
          <a:lstStyle>
            <a:lvl1pPr marL="0" indent="0">
              <a:buFont typeface="Arial" charset="0"/>
              <a:buNone/>
              <a:defRPr sz="1400" b="1">
                <a:solidFill>
                  <a:schemeClr val="bg1"/>
                </a:solidFill>
              </a:defRPr>
            </a:lvl1pPr>
          </a:lstStyle>
          <a:p>
            <a:pPr lvl="0"/>
            <a:r>
              <a:rPr lang="en-US" noProof="0"/>
              <a:t>Click to edit Master subtitle style</a:t>
            </a:r>
            <a:endParaRPr lang="en-GB" noProof="0"/>
          </a:p>
        </p:txBody>
      </p:sp>
    </p:spTree>
    <p:extLst>
      <p:ext uri="{BB962C8B-B14F-4D97-AF65-F5344CB8AC3E}">
        <p14:creationId xmlns:p14="http://schemas.microsoft.com/office/powerpoint/2010/main" val="323487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1574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1362075"/>
          </a:xfrm>
        </p:spPr>
        <p:txBody>
          <a:bodyPr/>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spTree>
    <p:extLst>
      <p:ext uri="{BB962C8B-B14F-4D97-AF65-F5344CB8AC3E}">
        <p14:creationId xmlns:p14="http://schemas.microsoft.com/office/powerpoint/2010/main" val="417142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27051" y="1196975"/>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810251" y="1196975"/>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46717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4"/>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0" y="1535114"/>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977649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877808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1362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268258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1535338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44014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93103" y="508003"/>
            <a:ext cx="2597151" cy="556577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9537" y="508003"/>
            <a:ext cx="7590367" cy="55657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04353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99533" y="508001"/>
            <a:ext cx="10371667" cy="6180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endParaRPr lang="en-GB" altLang="en-US"/>
          </a:p>
        </p:txBody>
      </p:sp>
      <p:sp>
        <p:nvSpPr>
          <p:cNvPr id="1027" name="Rectangle 3"/>
          <p:cNvSpPr>
            <a:spLocks noGrp="1" noChangeArrowheads="1"/>
          </p:cNvSpPr>
          <p:nvPr>
            <p:ph type="body" idx="1"/>
          </p:nvPr>
        </p:nvSpPr>
        <p:spPr bwMode="auto">
          <a:xfrm>
            <a:off x="527051" y="1195917"/>
            <a:ext cx="10363200" cy="487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br>
              <a:rPr lang="en-GB" altLang="en-US"/>
            </a:br>
            <a:endParaRPr lang="en-GB" altLang="en-US"/>
          </a:p>
          <a:p>
            <a:pPr lvl="0"/>
            <a:r>
              <a:rPr lang="en-GB" altLang="en-US"/>
              <a:t>Second level</a:t>
            </a:r>
          </a:p>
          <a:p>
            <a:pPr lvl="1"/>
            <a:r>
              <a:rPr lang="en-GB" altLang="en-US"/>
              <a:t>Third level</a:t>
            </a:r>
          </a:p>
          <a:p>
            <a:pPr lvl="3"/>
            <a:r>
              <a:rPr lang="en-GB" altLang="en-US"/>
              <a:t>Body</a:t>
            </a:r>
          </a:p>
        </p:txBody>
      </p:sp>
    </p:spTree>
    <p:extLst>
      <p:ext uri="{BB962C8B-B14F-4D97-AF65-F5344CB8AC3E}">
        <p14:creationId xmlns:p14="http://schemas.microsoft.com/office/powerpoint/2010/main" val="204934306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2600" b="1">
          <a:solidFill>
            <a:srgbClr val="353939"/>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p:titleStyle>
    <p:body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Carrie.schindler@malvern.com"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8.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7.png"/><Relationship Id="rId5" Type="http://schemas.openxmlformats.org/officeDocument/2006/relationships/image" Target="../media/image5.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emf"/></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hyperlink" Target="http://www.materials-talks.com/" TargetMode="External"/><Relationship Id="rId2" Type="http://schemas.openxmlformats.org/officeDocument/2006/relationships/hyperlink" Target="http://www.malvern.com/" TargetMode="External"/><Relationship Id="rId1" Type="http://schemas.openxmlformats.org/officeDocument/2006/relationships/slideLayout" Target="../slideLayouts/slideLayout1.xml"/><Relationship Id="rId4" Type="http://schemas.openxmlformats.org/officeDocument/2006/relationships/hyperlink" Target="mailto:Carrie.schindler@malver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600200"/>
            <a:ext cx="11201400" cy="2209800"/>
          </a:xfrm>
        </p:spPr>
        <p:txBody>
          <a:bodyPr/>
          <a:lstStyle/>
          <a:p>
            <a:r>
              <a:rPr lang="en-US" sz="2800" dirty="0"/>
              <a:t>Latest developments in hardware and applications for advanced, multi-detector GPC/SEC</a:t>
            </a:r>
          </a:p>
        </p:txBody>
      </p:sp>
      <p:sp>
        <p:nvSpPr>
          <p:cNvPr id="5" name="Rectangle 3"/>
          <p:cNvSpPr>
            <a:spLocks noGrp="1" noChangeArrowheads="1"/>
          </p:cNvSpPr>
          <p:nvPr>
            <p:ph type="subTitle" idx="1"/>
          </p:nvPr>
        </p:nvSpPr>
        <p:spPr>
          <a:xfrm>
            <a:off x="457200" y="2738967"/>
            <a:ext cx="8353425" cy="3738562"/>
          </a:xfrm>
        </p:spPr>
        <p:txBody>
          <a:bodyPr/>
          <a:lstStyle/>
          <a:p>
            <a:pPr marL="88900" indent="-88900" algn="ctr"/>
            <a:endParaRPr lang="en-US" altLang="en-US" dirty="0"/>
          </a:p>
          <a:p>
            <a:pPr marL="88900" indent="-88900" algn="ctr"/>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endParaRPr lang="en-US" altLang="en-US" dirty="0"/>
          </a:p>
          <a:p>
            <a:pPr marL="88900" indent="-88900"/>
            <a:r>
              <a:rPr lang="en-US" altLang="en-US" sz="1600" dirty="0"/>
              <a:t>Carrie Schindler, PhD</a:t>
            </a:r>
            <a:endParaRPr lang="en-US" sz="1600" dirty="0"/>
          </a:p>
          <a:p>
            <a:r>
              <a:rPr lang="en-US" sz="1600" dirty="0"/>
              <a:t>Technical Specialist—GPC/SEC &amp; Light Scattering</a:t>
            </a:r>
          </a:p>
          <a:p>
            <a:r>
              <a:rPr lang="en-US" sz="1600" dirty="0">
                <a:hlinkClick r:id="rId2"/>
              </a:rPr>
              <a:t>Carrie.schindler@malvern.com</a:t>
            </a:r>
            <a:endParaRPr lang="en-US" sz="1600" dirty="0"/>
          </a:p>
          <a:p>
            <a:r>
              <a:rPr lang="en-US" sz="1600" dirty="0"/>
              <a:t>Phone: 360-888-4024</a:t>
            </a:r>
          </a:p>
          <a:p>
            <a:pPr marL="88900" indent="-88900"/>
            <a:endParaRPr lang="en-US" altLang="en-US" sz="1600" dirty="0"/>
          </a:p>
          <a:p>
            <a:pPr marL="88900" indent="-88900"/>
            <a:endParaRPr lang="en-US" altLang="en-US" dirty="0"/>
          </a:p>
          <a:p>
            <a:pPr marL="88900" indent="-88900"/>
            <a:endParaRPr lang="en-US" altLang="en-US" dirty="0"/>
          </a:p>
          <a:p>
            <a:pPr marL="88900" indent="-88900"/>
            <a:endParaRPr lang="en-US" altLang="en-US" dirty="0"/>
          </a:p>
        </p:txBody>
      </p:sp>
      <p:pic>
        <p:nvPicPr>
          <p:cNvPr id="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19644" b="6544"/>
          <a:stretch/>
        </p:blipFill>
        <p:spPr bwMode="auto">
          <a:xfrm>
            <a:off x="8153400" y="2819400"/>
            <a:ext cx="2292683" cy="313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1029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Molecular weight</a:t>
            </a:r>
            <a:endParaRPr lang="en-US" dirty="0"/>
          </a:p>
        </p:txBody>
      </p:sp>
      <p:sp>
        <p:nvSpPr>
          <p:cNvPr id="3" name="Content Placeholder 2"/>
          <p:cNvSpPr>
            <a:spLocks noGrp="1"/>
          </p:cNvSpPr>
          <p:nvPr>
            <p:ph idx="1"/>
          </p:nvPr>
        </p:nvSpPr>
        <p:spPr/>
        <p:txBody>
          <a:bodyPr/>
          <a:lstStyle/>
          <a:p>
            <a:r>
              <a:rPr lang="en-GB" sz="2400" dirty="0"/>
              <a:t>The most fundamental molecular property that controls a polymer’s behaviour is its molecular weight</a:t>
            </a:r>
          </a:p>
          <a:p>
            <a:r>
              <a:rPr lang="en-GB" sz="2400" dirty="0"/>
              <a:t>A polymer sample normally contains a range (distribution) chains of varying molecular weight</a:t>
            </a:r>
            <a:endParaRPr lang="en-US" sz="24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36" y="3003847"/>
            <a:ext cx="7521614" cy="32913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601983" y="4649522"/>
            <a:ext cx="595035" cy="461665"/>
          </a:xfrm>
          <a:prstGeom prst="rect">
            <a:avLst/>
          </a:prstGeom>
          <a:solidFill>
            <a:schemeClr val="bg1"/>
          </a:solidFill>
        </p:spPr>
        <p:txBody>
          <a:bodyPr wrap="none" rtlCol="0">
            <a:spAutoFit/>
          </a:bodyPr>
          <a:lstStyle/>
          <a:p>
            <a:r>
              <a:rPr lang="en-GB" sz="2400" dirty="0"/>
              <a:t>PS</a:t>
            </a:r>
            <a:endParaRPr lang="en-US" sz="2400" dirty="0"/>
          </a:p>
        </p:txBody>
      </p:sp>
      <p:sp>
        <p:nvSpPr>
          <p:cNvPr id="6" name="TextBox 5"/>
          <p:cNvSpPr txBox="1"/>
          <p:nvPr/>
        </p:nvSpPr>
        <p:spPr>
          <a:xfrm>
            <a:off x="5163787" y="3339207"/>
            <a:ext cx="1107996" cy="461665"/>
          </a:xfrm>
          <a:prstGeom prst="rect">
            <a:avLst/>
          </a:prstGeom>
          <a:solidFill>
            <a:schemeClr val="bg1"/>
          </a:solidFill>
        </p:spPr>
        <p:txBody>
          <a:bodyPr wrap="none" rtlCol="0">
            <a:spAutoFit/>
          </a:bodyPr>
          <a:lstStyle/>
          <a:p>
            <a:r>
              <a:rPr lang="en-GB" sz="2400" dirty="0"/>
              <a:t>PMMA</a:t>
            </a:r>
            <a:endParaRPr lang="en-US" sz="2400" dirty="0"/>
          </a:p>
        </p:txBody>
      </p:sp>
      <p:sp>
        <p:nvSpPr>
          <p:cNvPr id="7" name="TextBox 6"/>
          <p:cNvSpPr txBox="1"/>
          <p:nvPr/>
        </p:nvSpPr>
        <p:spPr>
          <a:xfrm>
            <a:off x="7434243" y="3108374"/>
            <a:ext cx="817853" cy="461665"/>
          </a:xfrm>
          <a:prstGeom prst="rect">
            <a:avLst/>
          </a:prstGeom>
          <a:solidFill>
            <a:schemeClr val="bg1"/>
          </a:solidFill>
        </p:spPr>
        <p:txBody>
          <a:bodyPr wrap="none" rtlCol="0">
            <a:spAutoFit/>
          </a:bodyPr>
          <a:lstStyle/>
          <a:p>
            <a:r>
              <a:rPr lang="en-GB" sz="2400" dirty="0"/>
              <a:t>PVC</a:t>
            </a:r>
            <a:endParaRPr lang="en-US" sz="2400" dirty="0"/>
          </a:p>
        </p:txBody>
      </p:sp>
    </p:spTree>
    <p:extLst>
      <p:ext uri="{BB962C8B-B14F-4D97-AF65-F5344CB8AC3E}">
        <p14:creationId xmlns:p14="http://schemas.microsoft.com/office/powerpoint/2010/main" val="13094783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72533"/>
            <a:ext cx="10371667" cy="618067"/>
          </a:xfrm>
        </p:spPr>
        <p:txBody>
          <a:bodyPr/>
          <a:lstStyle/>
          <a:p>
            <a:r>
              <a:rPr lang="en-US" dirty="0"/>
              <a:t>Size Exclusion Chromatography</a:t>
            </a:r>
          </a:p>
        </p:txBody>
      </p:sp>
      <p:sp>
        <p:nvSpPr>
          <p:cNvPr id="14" name="Content Placeholder 13"/>
          <p:cNvSpPr>
            <a:spLocks noGrp="1"/>
          </p:cNvSpPr>
          <p:nvPr>
            <p:ph idx="1"/>
          </p:nvPr>
        </p:nvSpPr>
        <p:spPr>
          <a:xfrm>
            <a:off x="685800" y="914400"/>
            <a:ext cx="10972800" cy="4953000"/>
          </a:xfrm>
        </p:spPr>
        <p:txBody>
          <a:bodyPr/>
          <a:lstStyle/>
          <a:p>
            <a:r>
              <a:rPr lang="en-US" sz="1600" dirty="0"/>
              <a:t>Size Exclusion Chromatography (SEC) or Gel Permeation Chromatography (GPC) or Gel Filtration Chromatography (GFC) is the most widely used technique to determine the molecular weight distribution of synthetic and natural polymers and proteins. </a:t>
            </a:r>
          </a:p>
          <a:p>
            <a:pPr marL="0" indent="0">
              <a:buNone/>
            </a:pPr>
            <a:endParaRPr lang="en-US" sz="1600" dirty="0"/>
          </a:p>
          <a:p>
            <a:endParaRPr lang="en-US" sz="1600" dirty="0"/>
          </a:p>
        </p:txBody>
      </p:sp>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101" y="5029201"/>
            <a:ext cx="4594225" cy="1050925"/>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5"/>
          <p:cNvSpPr txBox="1">
            <a:spLocks noChangeArrowheads="1"/>
          </p:cNvSpPr>
          <p:nvPr/>
        </p:nvSpPr>
        <p:spPr bwMode="auto">
          <a:xfrm>
            <a:off x="2131220" y="6064250"/>
            <a:ext cx="7929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spcBef>
                <a:spcPct val="0"/>
              </a:spcBef>
            </a:pPr>
            <a:r>
              <a:rPr lang="de-DE" sz="1600" b="1" u="sng" dirty="0">
                <a:solidFill>
                  <a:srgbClr val="4CAE6B"/>
                </a:solidFill>
                <a:latin typeface="+mn-lt"/>
              </a:rPr>
              <a:t>Separation is based on hydrodynamic size, NOT molecular weight!</a:t>
            </a:r>
          </a:p>
        </p:txBody>
      </p:sp>
      <p:grpSp>
        <p:nvGrpSpPr>
          <p:cNvPr id="7" name="Group 6"/>
          <p:cNvGrpSpPr>
            <a:grpSpLocks/>
          </p:cNvGrpSpPr>
          <p:nvPr/>
        </p:nvGrpSpPr>
        <p:grpSpPr bwMode="auto">
          <a:xfrm>
            <a:off x="2392363" y="2057400"/>
            <a:ext cx="8037512" cy="2551112"/>
            <a:chOff x="547" y="1471"/>
            <a:chExt cx="5063" cy="1607"/>
          </a:xfrm>
        </p:grpSpPr>
        <p:graphicFrame>
          <p:nvGraphicFramePr>
            <p:cNvPr id="8" name="Object 7"/>
            <p:cNvGraphicFramePr>
              <a:graphicFrameLocks noChangeAspect="1"/>
            </p:cNvGraphicFramePr>
            <p:nvPr/>
          </p:nvGraphicFramePr>
          <p:xfrm>
            <a:off x="547" y="1471"/>
            <a:ext cx="4801" cy="1607"/>
          </p:xfrm>
          <a:graphic>
            <a:graphicData uri="http://schemas.openxmlformats.org/presentationml/2006/ole">
              <mc:AlternateContent xmlns:mc="http://schemas.openxmlformats.org/markup-compatibility/2006">
                <mc:Choice xmlns:v="urn:schemas-microsoft-com:vml" Requires="v">
                  <p:oleObj spid="_x0000_s5162" name="Drawing" r:id="rId4" imgW="11644122" imgH="4252722" progId="Canvas.Drawing.X">
                    <p:embed/>
                  </p:oleObj>
                </mc:Choice>
                <mc:Fallback>
                  <p:oleObj name="Drawing" r:id="rId4" imgW="11644122" imgH="4252722" progId="Canvas.Drawing.X">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7" y="1471"/>
                          <a:ext cx="4801" cy="1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8"/>
            <p:cNvSpPr txBox="1">
              <a:spLocks noChangeArrowheads="1"/>
            </p:cNvSpPr>
            <p:nvPr/>
          </p:nvSpPr>
          <p:spPr bwMode="auto">
            <a:xfrm>
              <a:off x="4341" y="2305"/>
              <a:ext cx="102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Sample Solution</a:t>
              </a:r>
            </a:p>
          </p:txBody>
        </p:sp>
        <p:sp>
          <p:nvSpPr>
            <p:cNvPr id="10" name="Text Box 9"/>
            <p:cNvSpPr txBox="1">
              <a:spLocks noChangeArrowheads="1"/>
            </p:cNvSpPr>
            <p:nvPr/>
          </p:nvSpPr>
          <p:spPr bwMode="auto">
            <a:xfrm>
              <a:off x="4341" y="2050"/>
              <a:ext cx="124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a:solidFill>
                    <a:srgbClr val="353939"/>
                  </a:solidFill>
                  <a:latin typeface="+mn-lt"/>
                </a:rPr>
                <a:t>Component B</a:t>
              </a:r>
            </a:p>
          </p:txBody>
        </p:sp>
        <p:sp>
          <p:nvSpPr>
            <p:cNvPr id="11" name="Text Box 10"/>
            <p:cNvSpPr txBox="1">
              <a:spLocks noChangeArrowheads="1"/>
            </p:cNvSpPr>
            <p:nvPr/>
          </p:nvSpPr>
          <p:spPr bwMode="auto">
            <a:xfrm>
              <a:off x="4341" y="1789"/>
              <a:ext cx="1269"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Component A</a:t>
              </a:r>
            </a:p>
          </p:txBody>
        </p:sp>
        <p:sp>
          <p:nvSpPr>
            <p:cNvPr id="12" name="Text Box 11"/>
            <p:cNvSpPr txBox="1">
              <a:spLocks noChangeArrowheads="1"/>
            </p:cNvSpPr>
            <p:nvPr/>
          </p:nvSpPr>
          <p:spPr bwMode="auto">
            <a:xfrm>
              <a:off x="4359" y="1494"/>
              <a:ext cx="1021"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Dissolution Solvent</a:t>
              </a:r>
            </a:p>
          </p:txBody>
        </p:sp>
        <p:sp>
          <p:nvSpPr>
            <p:cNvPr id="13" name="Text Box 12"/>
            <p:cNvSpPr txBox="1">
              <a:spLocks noChangeArrowheads="1"/>
            </p:cNvSpPr>
            <p:nvPr/>
          </p:nvSpPr>
          <p:spPr bwMode="auto">
            <a:xfrm>
              <a:off x="4356" y="2550"/>
              <a:ext cx="1199" cy="183"/>
            </a:xfrm>
            <a:prstGeom prst="rect">
              <a:avLst/>
            </a:prstGeom>
            <a:solidFill>
              <a:schemeClr val="bg1"/>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0"/>
                </a:spcBef>
              </a:pPr>
              <a:r>
                <a:rPr lang="en-US" sz="1300" dirty="0">
                  <a:solidFill>
                    <a:srgbClr val="353939"/>
                  </a:solidFill>
                  <a:latin typeface="+mn-lt"/>
                </a:rPr>
                <a:t>Eluent / Mobile Phase</a:t>
              </a:r>
            </a:p>
          </p:txBody>
        </p:sp>
      </p:grpSp>
      <p:sp>
        <p:nvSpPr>
          <p:cNvPr id="3" name="Rectangle 2"/>
          <p:cNvSpPr/>
          <p:nvPr/>
        </p:nvSpPr>
        <p:spPr>
          <a:xfrm>
            <a:off x="8439151" y="4092553"/>
            <a:ext cx="2071687" cy="4841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8439151" y="4084299"/>
            <a:ext cx="1895475" cy="492443"/>
          </a:xfrm>
          <a:prstGeom prst="rect">
            <a:avLst/>
          </a:prstGeom>
          <a:noFill/>
        </p:spPr>
        <p:txBody>
          <a:bodyPr wrap="square" rtlCol="0">
            <a:spAutoFit/>
          </a:bodyPr>
          <a:lstStyle/>
          <a:p>
            <a:r>
              <a:rPr lang="en-US" sz="1300" dirty="0">
                <a:solidFill>
                  <a:srgbClr val="353939"/>
                </a:solidFill>
                <a:latin typeface="+mn-lt"/>
              </a:rPr>
              <a:t>Gel = Stationary Phase</a:t>
            </a:r>
            <a:br>
              <a:rPr lang="en-US" sz="1300" dirty="0">
                <a:solidFill>
                  <a:srgbClr val="353939"/>
                </a:solidFill>
                <a:latin typeface="+mn-lt"/>
              </a:rPr>
            </a:br>
            <a:r>
              <a:rPr lang="en-US" sz="1300" dirty="0">
                <a:solidFill>
                  <a:srgbClr val="353939"/>
                </a:solidFill>
                <a:latin typeface="+mn-lt"/>
              </a:rPr>
              <a:t>(Packing Material)</a:t>
            </a:r>
          </a:p>
        </p:txBody>
      </p:sp>
      <p:grpSp>
        <p:nvGrpSpPr>
          <p:cNvPr id="21" name="Group 20"/>
          <p:cNvGrpSpPr>
            <a:grpSpLocks noChangeAspect="1"/>
          </p:cNvGrpSpPr>
          <p:nvPr/>
        </p:nvGrpSpPr>
        <p:grpSpPr>
          <a:xfrm>
            <a:off x="5085653" y="4633422"/>
            <a:ext cx="390023" cy="375023"/>
            <a:chOff x="4648200" y="861447"/>
            <a:chExt cx="1981200" cy="1905001"/>
          </a:xfrm>
        </p:grpSpPr>
        <p:pic>
          <p:nvPicPr>
            <p:cNvPr id="19"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l="3665" t="35820" r="74022" b="10585"/>
            <a:stretch>
              <a:fillRect/>
            </a:stretch>
          </p:blipFill>
          <p:spPr bwMode="auto">
            <a:xfrm>
              <a:off x="4648200" y="861447"/>
              <a:ext cx="1981200"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Oval 19"/>
            <p:cNvSpPr/>
            <p:nvPr/>
          </p:nvSpPr>
          <p:spPr>
            <a:xfrm>
              <a:off x="4850968" y="1034982"/>
              <a:ext cx="1637655" cy="167945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p:cNvGrpSpPr>
            <a:grpSpLocks noChangeAspect="1"/>
          </p:cNvGrpSpPr>
          <p:nvPr/>
        </p:nvGrpSpPr>
        <p:grpSpPr>
          <a:xfrm>
            <a:off x="5822177" y="4947454"/>
            <a:ext cx="264866" cy="254680"/>
            <a:chOff x="4648200" y="861447"/>
            <a:chExt cx="1981200" cy="1905001"/>
          </a:xfrm>
        </p:grpSpPr>
        <p:pic>
          <p:nvPicPr>
            <p:cNvPr id="24" name="Picture 6"/>
            <p:cNvPicPr>
              <a:picLocks noChangeAspect="1" noChangeArrowheads="1"/>
            </p:cNvPicPr>
            <p:nvPr/>
          </p:nvPicPr>
          <p:blipFill>
            <a:blip r:embed="rId7" cstate="print">
              <a:extLst>
                <a:ext uri="{28A0092B-C50C-407E-A947-70E740481C1C}">
                  <a14:useLocalDpi xmlns:a14="http://schemas.microsoft.com/office/drawing/2010/main" val="0"/>
                </a:ext>
              </a:extLst>
            </a:blip>
            <a:srcRect l="3665" t="35820" r="74022" b="10585"/>
            <a:stretch>
              <a:fillRect/>
            </a:stretch>
          </p:blipFill>
          <p:spPr bwMode="auto">
            <a:xfrm>
              <a:off x="4648200" y="861447"/>
              <a:ext cx="1981200" cy="1905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p:nvPr/>
          </p:nvSpPr>
          <p:spPr>
            <a:xfrm>
              <a:off x="4850968" y="1034982"/>
              <a:ext cx="1637655" cy="1679455"/>
            </a:xfrm>
            <a:prstGeom prst="ellipse">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044362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eaLnBrk="1" hangingPunct="1"/>
            <a:r>
              <a:rPr lang="en-US" altLang="en-US" dirty="0"/>
              <a:t>Multi-detector GPC</a:t>
            </a:r>
            <a:endParaRPr lang="en-GB" altLang="en-US" dirty="0"/>
          </a:p>
        </p:txBody>
      </p:sp>
      <p:sp>
        <p:nvSpPr>
          <p:cNvPr id="18435" name="Content Placeholder 2"/>
          <p:cNvSpPr>
            <a:spLocks noGrp="1"/>
          </p:cNvSpPr>
          <p:nvPr>
            <p:ph idx="1"/>
          </p:nvPr>
        </p:nvSpPr>
        <p:spPr/>
        <p:txBody>
          <a:bodyPr/>
          <a:lstStyle/>
          <a:p>
            <a:pPr eaLnBrk="1" hangingPunct="1"/>
            <a:r>
              <a:rPr lang="en-GB" altLang="en-US" sz="2400" dirty="0"/>
              <a:t>GPC with static light scattering and intrinsic viscosity can quantify the absolute molecular weight distribution, distinguish differences in conformation or structural changes, and identify composition differences.</a:t>
            </a:r>
          </a:p>
          <a:p>
            <a:pPr eaLnBrk="1" hangingPunct="1"/>
            <a:endParaRPr lang="en-GB" altLang="en-US" dirty="0"/>
          </a:p>
        </p:txBody>
      </p:sp>
      <p:grpSp>
        <p:nvGrpSpPr>
          <p:cNvPr id="18436" name="Group 2061"/>
          <p:cNvGrpSpPr>
            <a:grpSpLocks/>
          </p:cNvGrpSpPr>
          <p:nvPr/>
        </p:nvGrpSpPr>
        <p:grpSpPr bwMode="auto">
          <a:xfrm>
            <a:off x="3881439" y="2505605"/>
            <a:ext cx="4321175" cy="2432050"/>
            <a:chOff x="2376860" y="2852936"/>
            <a:chExt cx="4320480" cy="2432383"/>
          </a:xfrm>
        </p:grpSpPr>
        <p:pic>
          <p:nvPicPr>
            <p:cNvPr id="18441"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4895" y="3116628"/>
              <a:ext cx="3471863"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1" name="Rectangle 180"/>
            <p:cNvSpPr/>
            <p:nvPr/>
          </p:nvSpPr>
          <p:spPr>
            <a:xfrm>
              <a:off x="2376860" y="2852936"/>
              <a:ext cx="4320480" cy="2432383"/>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grpSp>
      <p:cxnSp>
        <p:nvCxnSpPr>
          <p:cNvPr id="506" name="Straight Arrow Connector 505"/>
          <p:cNvCxnSpPr/>
          <p:nvPr/>
        </p:nvCxnSpPr>
        <p:spPr>
          <a:xfrm>
            <a:off x="2476500" y="4089931"/>
            <a:ext cx="0" cy="401637"/>
          </a:xfrm>
          <a:prstGeom prst="straightConnector1">
            <a:avLst/>
          </a:prstGeom>
          <a:ln w="28575">
            <a:solidFill>
              <a:schemeClr val="tx1">
                <a:alpha val="3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07" name="Straight Arrow Connector 506"/>
          <p:cNvCxnSpPr/>
          <p:nvPr/>
        </p:nvCxnSpPr>
        <p:spPr>
          <a:xfrm flipH="1">
            <a:off x="2476501" y="4089930"/>
            <a:ext cx="1871663" cy="0"/>
          </a:xfrm>
          <a:prstGeom prst="straightConnector1">
            <a:avLst/>
          </a:prstGeom>
          <a:ln w="28575">
            <a:solidFill>
              <a:schemeClr val="tx1">
                <a:alpha val="31000"/>
              </a:schemeClr>
            </a:solidFill>
            <a:tailEnd type="none"/>
          </a:ln>
        </p:spPr>
        <p:style>
          <a:lnRef idx="1">
            <a:schemeClr val="accent1"/>
          </a:lnRef>
          <a:fillRef idx="0">
            <a:schemeClr val="accent1"/>
          </a:fillRef>
          <a:effectRef idx="0">
            <a:schemeClr val="accent1"/>
          </a:effectRef>
          <a:fontRef idx="minor">
            <a:schemeClr val="tx1"/>
          </a:fontRef>
        </p:style>
      </p:cxnSp>
      <p:pic>
        <p:nvPicPr>
          <p:cNvPr id="184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19289" y="4605867"/>
            <a:ext cx="8193087" cy="1536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6" name="Rectangle 515"/>
          <p:cNvSpPr/>
          <p:nvPr/>
        </p:nvSpPr>
        <p:spPr>
          <a:xfrm>
            <a:off x="9026526" y="4402668"/>
            <a:ext cx="1154113" cy="1368425"/>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p>
        </p:txBody>
      </p:sp>
    </p:spTree>
    <p:extLst>
      <p:ext uri="{BB962C8B-B14F-4D97-AF65-F5344CB8AC3E}">
        <p14:creationId xmlns:p14="http://schemas.microsoft.com/office/powerpoint/2010/main" val="2138548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OMNISEC</a:t>
            </a:r>
            <a:endParaRPr lang="en-US" dirty="0"/>
          </a:p>
        </p:txBody>
      </p:sp>
      <p:sp>
        <p:nvSpPr>
          <p:cNvPr id="3" name="Content Placeholder 2"/>
          <p:cNvSpPr>
            <a:spLocks noGrp="1"/>
          </p:cNvSpPr>
          <p:nvPr>
            <p:ph sz="half" idx="1"/>
          </p:nvPr>
        </p:nvSpPr>
        <p:spPr>
          <a:xfrm>
            <a:off x="1919288" y="1230843"/>
            <a:ext cx="3810000" cy="1134665"/>
          </a:xfrm>
        </p:spPr>
        <p:txBody>
          <a:bodyPr/>
          <a:lstStyle/>
          <a:p>
            <a:pPr marL="0" indent="0" algn="ctr">
              <a:buNone/>
            </a:pPr>
            <a:r>
              <a:rPr lang="en-GB" sz="2400" b="1" dirty="0">
                <a:solidFill>
                  <a:schemeClr val="tx1">
                    <a:lumMod val="65000"/>
                    <a:lumOff val="35000"/>
                  </a:schemeClr>
                </a:solidFill>
              </a:rPr>
              <a:t>Separations module</a:t>
            </a:r>
          </a:p>
          <a:p>
            <a:pPr marL="0" indent="0" algn="ctr">
              <a:buNone/>
            </a:pPr>
            <a:r>
              <a:rPr lang="en-GB" sz="2400" b="1" dirty="0">
                <a:solidFill>
                  <a:schemeClr val="accent1">
                    <a:lumMod val="50000"/>
                  </a:schemeClr>
                </a:solidFill>
              </a:rPr>
              <a:t>OMNISEC RESOLVE</a:t>
            </a:r>
            <a:endParaRPr lang="en-US" sz="2400" b="1" dirty="0">
              <a:solidFill>
                <a:schemeClr val="accent1">
                  <a:lumMod val="50000"/>
                </a:schemeClr>
              </a:solidFill>
            </a:endParaRPr>
          </a:p>
        </p:txBody>
      </p:sp>
      <p:sp>
        <p:nvSpPr>
          <p:cNvPr id="146" name="Content Placeholder 145"/>
          <p:cNvSpPr>
            <a:spLocks noGrp="1"/>
          </p:cNvSpPr>
          <p:nvPr>
            <p:ph sz="half" idx="2"/>
          </p:nvPr>
        </p:nvSpPr>
        <p:spPr>
          <a:xfrm>
            <a:off x="5881688" y="1230843"/>
            <a:ext cx="3810000" cy="1100799"/>
          </a:xfrm>
        </p:spPr>
        <p:txBody>
          <a:bodyPr/>
          <a:lstStyle/>
          <a:p>
            <a:pPr marL="0" indent="0" algn="ctr">
              <a:buNone/>
            </a:pPr>
            <a:r>
              <a:rPr lang="en-GB" sz="2400" b="1" dirty="0">
                <a:solidFill>
                  <a:schemeClr val="tx1">
                    <a:lumMod val="65000"/>
                    <a:lumOff val="35000"/>
                  </a:schemeClr>
                </a:solidFill>
              </a:rPr>
              <a:t>Sample characterization</a:t>
            </a:r>
          </a:p>
          <a:p>
            <a:pPr marL="0" indent="0" algn="ctr">
              <a:buNone/>
            </a:pPr>
            <a:r>
              <a:rPr lang="en-GB" sz="2400" b="1" dirty="0">
                <a:solidFill>
                  <a:schemeClr val="accent1">
                    <a:lumMod val="50000"/>
                  </a:schemeClr>
                </a:solidFill>
              </a:rPr>
              <a:t>OMNISEC REVEAL</a:t>
            </a:r>
            <a:endParaRPr lang="en-US" sz="2400" b="1" dirty="0">
              <a:solidFill>
                <a:schemeClr val="accent1">
                  <a:lumMod val="50000"/>
                </a:schemeClr>
              </a:solidFill>
            </a:endParaRPr>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63610" y="3549782"/>
            <a:ext cx="2692230" cy="2471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36160" y="3510063"/>
            <a:ext cx="2592288" cy="259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19644" b="6544"/>
          <a:stretch/>
        </p:blipFill>
        <p:spPr bwMode="auto">
          <a:xfrm>
            <a:off x="4979692" y="2975914"/>
            <a:ext cx="2292683" cy="3130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1257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34" y="508000"/>
            <a:ext cx="6726767" cy="618067"/>
          </a:xfrm>
        </p:spPr>
        <p:txBody>
          <a:bodyPr/>
          <a:lstStyle/>
          <a:p>
            <a:r>
              <a:rPr lang="en-GB" altLang="en-US" dirty="0"/>
              <a:t>The multi-detection pyramid</a:t>
            </a:r>
            <a:r>
              <a:rPr lang="en-US" altLang="en-US" dirty="0"/>
              <a:t/>
            </a:r>
            <a:br>
              <a:rPr lang="en-US" altLang="en-US" dirty="0"/>
            </a:br>
            <a:endParaRPr lang="en-US" dirty="0"/>
          </a:p>
        </p:txBody>
      </p:sp>
      <p:sp>
        <p:nvSpPr>
          <p:cNvPr id="4" name="TextBox 3"/>
          <p:cNvSpPr txBox="1">
            <a:spLocks noChangeArrowheads="1"/>
          </p:cNvSpPr>
          <p:nvPr/>
        </p:nvSpPr>
        <p:spPr bwMode="auto">
          <a:xfrm>
            <a:off x="4794251" y="5595408"/>
            <a:ext cx="2125133"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l-GR" altLang="en-US" sz="2133" b="1">
                <a:solidFill>
                  <a:srgbClr val="FF0000"/>
                </a:solidFill>
                <a:latin typeface="Arial" charset="0"/>
              </a:rPr>
              <a:t>δ</a:t>
            </a:r>
            <a:r>
              <a:rPr lang="en-GB" altLang="en-US" sz="2133" b="1">
                <a:solidFill>
                  <a:srgbClr val="FF0000"/>
                </a:solidFill>
                <a:latin typeface="Arial" charset="0"/>
              </a:rPr>
              <a:t> Refractive Index</a:t>
            </a:r>
            <a:endParaRPr lang="en-US" altLang="en-US" sz="2133" b="1">
              <a:solidFill>
                <a:srgbClr val="FF0000"/>
              </a:solidFill>
              <a:latin typeface="Arial" charset="0"/>
            </a:endParaRPr>
          </a:p>
        </p:txBody>
      </p:sp>
      <p:sp>
        <p:nvSpPr>
          <p:cNvPr id="5" name="TextBox 4"/>
          <p:cNvSpPr txBox="1">
            <a:spLocks noChangeArrowheads="1"/>
          </p:cNvSpPr>
          <p:nvPr/>
        </p:nvSpPr>
        <p:spPr bwMode="auto">
          <a:xfrm>
            <a:off x="7865535" y="5595408"/>
            <a:ext cx="21992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660033"/>
                </a:solidFill>
                <a:latin typeface="Arial" charset="0"/>
              </a:rPr>
              <a:t>UV</a:t>
            </a:r>
          </a:p>
          <a:p>
            <a:pPr algn="ctr" eaLnBrk="1" hangingPunct="1"/>
            <a:r>
              <a:rPr lang="en-GB" altLang="en-US" sz="2133" b="1" dirty="0">
                <a:solidFill>
                  <a:srgbClr val="660033"/>
                </a:solidFill>
                <a:latin typeface="Arial" charset="0"/>
              </a:rPr>
              <a:t>absorbance</a:t>
            </a:r>
            <a:endParaRPr lang="en-US" altLang="en-US" sz="2133" b="1" dirty="0">
              <a:solidFill>
                <a:srgbClr val="660033"/>
              </a:solidFill>
              <a:latin typeface="Arial" charset="0"/>
            </a:endParaRPr>
          </a:p>
        </p:txBody>
      </p:sp>
      <p:sp>
        <p:nvSpPr>
          <p:cNvPr id="6" name="TextBox 5"/>
          <p:cNvSpPr txBox="1">
            <a:spLocks noChangeArrowheads="1"/>
          </p:cNvSpPr>
          <p:nvPr/>
        </p:nvSpPr>
        <p:spPr bwMode="auto">
          <a:xfrm>
            <a:off x="2393951" y="5595408"/>
            <a:ext cx="26881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a:solidFill>
                  <a:srgbClr val="006600"/>
                </a:solidFill>
                <a:latin typeface="Arial" charset="0"/>
              </a:rPr>
              <a:t>Light scattering intensity</a:t>
            </a:r>
            <a:endParaRPr lang="en-US" altLang="en-US" sz="2133" b="1">
              <a:solidFill>
                <a:srgbClr val="006600"/>
              </a:solidFill>
              <a:latin typeface="Arial" charset="0"/>
            </a:endParaRPr>
          </a:p>
        </p:txBody>
      </p:sp>
      <p:sp>
        <p:nvSpPr>
          <p:cNvPr id="7" name="TextBox 6"/>
          <p:cNvSpPr txBox="1">
            <a:spLocks noChangeArrowheads="1"/>
          </p:cNvSpPr>
          <p:nvPr/>
        </p:nvSpPr>
        <p:spPr bwMode="auto">
          <a:xfrm>
            <a:off x="10073218" y="5779559"/>
            <a:ext cx="1595309"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l-GR" altLang="en-US" sz="2133" b="1">
                <a:solidFill>
                  <a:srgbClr val="0000CC"/>
                </a:solidFill>
                <a:latin typeface="Arial" charset="0"/>
              </a:rPr>
              <a:t>δ</a:t>
            </a:r>
            <a:r>
              <a:rPr lang="en-GB" altLang="en-US" sz="2133" b="1">
                <a:solidFill>
                  <a:srgbClr val="0000CC"/>
                </a:solidFill>
                <a:latin typeface="Arial" charset="0"/>
              </a:rPr>
              <a:t> viscosity</a:t>
            </a:r>
            <a:endParaRPr lang="en-US" altLang="en-US" sz="2133" b="1">
              <a:solidFill>
                <a:srgbClr val="0000CC"/>
              </a:solidFill>
              <a:latin typeface="Arial" charset="0"/>
            </a:endParaRPr>
          </a:p>
        </p:txBody>
      </p:sp>
      <p:sp>
        <p:nvSpPr>
          <p:cNvPr id="8" name="TextBox 7"/>
          <p:cNvSpPr txBox="1">
            <a:spLocks noChangeArrowheads="1"/>
          </p:cNvSpPr>
          <p:nvPr/>
        </p:nvSpPr>
        <p:spPr bwMode="auto">
          <a:xfrm>
            <a:off x="6442077" y="4135967"/>
            <a:ext cx="1887055"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7F7F7F"/>
                </a:solidFill>
                <a:latin typeface="Arial" charset="0"/>
              </a:rPr>
              <a:t>Concentration</a:t>
            </a:r>
            <a:endParaRPr lang="en-US" altLang="en-US" sz="2133" dirty="0">
              <a:solidFill>
                <a:srgbClr val="7F7F7F"/>
              </a:solidFill>
              <a:latin typeface="Arial" charset="0"/>
            </a:endParaRPr>
          </a:p>
        </p:txBody>
      </p:sp>
      <p:sp>
        <p:nvSpPr>
          <p:cNvPr id="9" name="TextBox 8"/>
          <p:cNvSpPr txBox="1">
            <a:spLocks noChangeArrowheads="1"/>
          </p:cNvSpPr>
          <p:nvPr/>
        </p:nvSpPr>
        <p:spPr bwMode="auto">
          <a:xfrm>
            <a:off x="5022851" y="2896660"/>
            <a:ext cx="261620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Molecular weight (SLS)</a:t>
            </a:r>
            <a:endParaRPr lang="en-US" altLang="en-US" sz="2133" b="1" dirty="0">
              <a:solidFill>
                <a:srgbClr val="000000"/>
              </a:solidFill>
              <a:latin typeface="Arial" charset="0"/>
            </a:endParaRPr>
          </a:p>
        </p:txBody>
      </p:sp>
      <p:sp>
        <p:nvSpPr>
          <p:cNvPr id="10" name="TextBox 9"/>
          <p:cNvSpPr txBox="1">
            <a:spLocks noChangeArrowheads="1"/>
          </p:cNvSpPr>
          <p:nvPr/>
        </p:nvSpPr>
        <p:spPr bwMode="auto">
          <a:xfrm>
            <a:off x="9033935" y="2896659"/>
            <a:ext cx="17483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Intrinsic viscosity</a:t>
            </a:r>
            <a:endParaRPr lang="en-US" altLang="en-US" sz="2133" b="1" dirty="0">
              <a:solidFill>
                <a:srgbClr val="000000"/>
              </a:solidFill>
              <a:latin typeface="Arial" charset="0"/>
            </a:endParaRPr>
          </a:p>
        </p:txBody>
      </p:sp>
      <p:sp>
        <p:nvSpPr>
          <p:cNvPr id="11" name="TextBox 10"/>
          <p:cNvSpPr txBox="1">
            <a:spLocks noChangeArrowheads="1"/>
          </p:cNvSpPr>
          <p:nvPr/>
        </p:nvSpPr>
        <p:spPr bwMode="auto">
          <a:xfrm>
            <a:off x="5636685" y="1753659"/>
            <a:ext cx="2214033"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404040"/>
                </a:solidFill>
                <a:latin typeface="Arial" charset="0"/>
              </a:rPr>
              <a:t>Hydrodynamic radius (Rh)</a:t>
            </a:r>
            <a:endParaRPr lang="en-US" altLang="en-US" sz="2133" dirty="0">
              <a:solidFill>
                <a:srgbClr val="404040"/>
              </a:solidFill>
              <a:latin typeface="Arial" charset="0"/>
            </a:endParaRPr>
          </a:p>
        </p:txBody>
      </p:sp>
      <p:sp>
        <p:nvSpPr>
          <p:cNvPr id="12" name="TextBox 11"/>
          <p:cNvSpPr txBox="1">
            <a:spLocks noChangeArrowheads="1"/>
          </p:cNvSpPr>
          <p:nvPr/>
        </p:nvSpPr>
        <p:spPr bwMode="auto">
          <a:xfrm>
            <a:off x="8242301" y="1753659"/>
            <a:ext cx="2269067"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404040"/>
                </a:solidFill>
                <a:latin typeface="Arial" charset="0"/>
              </a:rPr>
              <a:t>Mark-</a:t>
            </a:r>
            <a:r>
              <a:rPr lang="en-GB" altLang="en-US" sz="2133" dirty="0" err="1">
                <a:solidFill>
                  <a:srgbClr val="404040"/>
                </a:solidFill>
                <a:latin typeface="Arial" charset="0"/>
              </a:rPr>
              <a:t>Houwink</a:t>
            </a:r>
            <a:r>
              <a:rPr lang="en-GB" altLang="en-US" sz="2133" dirty="0">
                <a:solidFill>
                  <a:srgbClr val="404040"/>
                </a:solidFill>
                <a:latin typeface="Arial" charset="0"/>
              </a:rPr>
              <a:t> parameters</a:t>
            </a:r>
            <a:endParaRPr lang="en-US" altLang="en-US" sz="2133" dirty="0">
              <a:solidFill>
                <a:srgbClr val="404040"/>
              </a:solidFill>
              <a:latin typeface="Arial" charset="0"/>
            </a:endParaRPr>
          </a:p>
        </p:txBody>
      </p:sp>
      <p:sp>
        <p:nvSpPr>
          <p:cNvPr id="13" name="TextBox 12"/>
          <p:cNvSpPr txBox="1">
            <a:spLocks noChangeArrowheads="1"/>
          </p:cNvSpPr>
          <p:nvPr/>
        </p:nvSpPr>
        <p:spPr bwMode="auto">
          <a:xfrm>
            <a:off x="8639239" y="1062567"/>
            <a:ext cx="1417376"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404040"/>
                </a:solidFill>
                <a:latin typeface="Arial" charset="0"/>
              </a:rPr>
              <a:t>Branching</a:t>
            </a:r>
            <a:endParaRPr lang="en-US" altLang="en-US" sz="2133" dirty="0">
              <a:solidFill>
                <a:srgbClr val="404040"/>
              </a:solidFill>
              <a:latin typeface="Arial" charset="0"/>
            </a:endParaRPr>
          </a:p>
        </p:txBody>
      </p:sp>
      <p:sp>
        <p:nvSpPr>
          <p:cNvPr id="14" name="TextBox 13"/>
          <p:cNvSpPr txBox="1">
            <a:spLocks noChangeArrowheads="1"/>
          </p:cNvSpPr>
          <p:nvPr/>
        </p:nvSpPr>
        <p:spPr bwMode="auto">
          <a:xfrm>
            <a:off x="6533096" y="4755092"/>
            <a:ext cx="1704313"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GB" altLang="en-US" sz="2133" dirty="0">
                <a:solidFill>
                  <a:srgbClr val="7F7F7F"/>
                </a:solidFill>
                <a:latin typeface="Arial" charset="0"/>
              </a:rPr>
              <a:t>Composition</a:t>
            </a:r>
            <a:endParaRPr lang="en-US" altLang="en-US" sz="2133" dirty="0">
              <a:solidFill>
                <a:srgbClr val="7F7F7F"/>
              </a:solidFill>
              <a:latin typeface="Arial" charset="0"/>
            </a:endParaRPr>
          </a:p>
        </p:txBody>
      </p:sp>
      <p:sp>
        <p:nvSpPr>
          <p:cNvPr id="15" name="TextBox 14"/>
          <p:cNvSpPr txBox="1">
            <a:spLocks noChangeArrowheads="1"/>
          </p:cNvSpPr>
          <p:nvPr/>
        </p:nvSpPr>
        <p:spPr bwMode="auto">
          <a:xfrm>
            <a:off x="3103034" y="3232443"/>
            <a:ext cx="21103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dirty="0">
                <a:solidFill>
                  <a:srgbClr val="7F7F7F"/>
                </a:solidFill>
                <a:latin typeface="Arial" charset="0"/>
              </a:rPr>
              <a:t>Radius of gyration (</a:t>
            </a:r>
            <a:r>
              <a:rPr lang="en-GB" altLang="en-US" sz="2133" dirty="0" err="1">
                <a:solidFill>
                  <a:srgbClr val="7F7F7F"/>
                </a:solidFill>
                <a:latin typeface="Arial" charset="0"/>
              </a:rPr>
              <a:t>Rg</a:t>
            </a:r>
            <a:r>
              <a:rPr lang="en-GB" altLang="en-US" sz="2133" dirty="0">
                <a:solidFill>
                  <a:srgbClr val="7F7F7F"/>
                </a:solidFill>
                <a:latin typeface="Arial" charset="0"/>
              </a:rPr>
              <a:t>)</a:t>
            </a:r>
            <a:endParaRPr lang="en-US" altLang="en-US" sz="2133" dirty="0">
              <a:solidFill>
                <a:srgbClr val="7F7F7F"/>
              </a:solidFill>
              <a:latin typeface="Arial" charset="0"/>
            </a:endParaRPr>
          </a:p>
        </p:txBody>
      </p:sp>
      <p:cxnSp>
        <p:nvCxnSpPr>
          <p:cNvPr id="16" name="Straight Connector 15"/>
          <p:cNvCxnSpPr>
            <a:stCxn id="12" idx="0"/>
            <a:endCxn id="13" idx="2"/>
          </p:cNvCxnSpPr>
          <p:nvPr/>
        </p:nvCxnSpPr>
        <p:spPr>
          <a:xfrm flipH="1" flipV="1">
            <a:off x="9347927" y="1483131"/>
            <a:ext cx="28908" cy="270528"/>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6" idx="0"/>
          </p:cNvCxnSpPr>
          <p:nvPr/>
        </p:nvCxnSpPr>
        <p:spPr>
          <a:xfrm flipV="1">
            <a:off x="3738035" y="3714604"/>
            <a:ext cx="1555749" cy="1880804"/>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8" idx="0"/>
          </p:cNvCxnSpPr>
          <p:nvPr/>
        </p:nvCxnSpPr>
        <p:spPr>
          <a:xfrm flipH="1" flipV="1">
            <a:off x="5293785" y="3714605"/>
            <a:ext cx="2091820" cy="421362"/>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8" idx="0"/>
            <a:endCxn id="10" idx="2"/>
          </p:cNvCxnSpPr>
          <p:nvPr/>
        </p:nvCxnSpPr>
        <p:spPr>
          <a:xfrm flipV="1">
            <a:off x="7385605" y="3645454"/>
            <a:ext cx="2522514" cy="490513"/>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9" idx="0"/>
          </p:cNvCxnSpPr>
          <p:nvPr/>
        </p:nvCxnSpPr>
        <p:spPr>
          <a:xfrm flipV="1">
            <a:off x="6330951" y="2463801"/>
            <a:ext cx="1708149" cy="4328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0" idx="0"/>
          </p:cNvCxnSpPr>
          <p:nvPr/>
        </p:nvCxnSpPr>
        <p:spPr>
          <a:xfrm flipH="1" flipV="1">
            <a:off x="8039101" y="2463801"/>
            <a:ext cx="1869018" cy="43285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a:stCxn id="7" idx="0"/>
            <a:endCxn id="10" idx="2"/>
          </p:cNvCxnSpPr>
          <p:nvPr/>
        </p:nvCxnSpPr>
        <p:spPr>
          <a:xfrm flipH="1" flipV="1">
            <a:off x="9908119" y="3645454"/>
            <a:ext cx="962754" cy="2134105"/>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0"/>
            <a:endCxn id="14" idx="2"/>
          </p:cNvCxnSpPr>
          <p:nvPr/>
        </p:nvCxnSpPr>
        <p:spPr>
          <a:xfrm flipH="1" flipV="1">
            <a:off x="7385253" y="5175656"/>
            <a:ext cx="1579890" cy="419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4" idx="0"/>
            <a:endCxn id="14" idx="2"/>
          </p:cNvCxnSpPr>
          <p:nvPr/>
        </p:nvCxnSpPr>
        <p:spPr>
          <a:xfrm flipV="1">
            <a:off x="5856818" y="5175656"/>
            <a:ext cx="1528435" cy="419752"/>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a:stCxn id="14" idx="0"/>
            <a:endCxn id="8" idx="2"/>
          </p:cNvCxnSpPr>
          <p:nvPr/>
        </p:nvCxnSpPr>
        <p:spPr>
          <a:xfrm flipV="1">
            <a:off x="7385253" y="4556531"/>
            <a:ext cx="352" cy="198561"/>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p:cNvCxnSpPr>
            <a:stCxn id="5" idx="0"/>
            <a:endCxn id="8" idx="3"/>
          </p:cNvCxnSpPr>
          <p:nvPr/>
        </p:nvCxnSpPr>
        <p:spPr>
          <a:xfrm flipH="1" flipV="1">
            <a:off x="8329132" y="4346249"/>
            <a:ext cx="636011" cy="1249159"/>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4" idx="0"/>
            <a:endCxn id="8" idx="1"/>
          </p:cNvCxnSpPr>
          <p:nvPr/>
        </p:nvCxnSpPr>
        <p:spPr>
          <a:xfrm flipV="1">
            <a:off x="5856818" y="4346249"/>
            <a:ext cx="585259" cy="1249159"/>
          </a:xfrm>
          <a:prstGeom prst="line">
            <a:avLst/>
          </a:prstGeom>
        </p:spPr>
        <p:style>
          <a:lnRef idx="1">
            <a:schemeClr val="accent1"/>
          </a:lnRef>
          <a:fillRef idx="0">
            <a:schemeClr val="accent1"/>
          </a:fillRef>
          <a:effectRef idx="0">
            <a:schemeClr val="accent1"/>
          </a:effectRef>
          <a:fontRef idx="minor">
            <a:schemeClr val="tx1"/>
          </a:fontRef>
        </p:style>
      </p:cxnSp>
      <p:sp>
        <p:nvSpPr>
          <p:cNvPr id="28" name="TextBox 27"/>
          <p:cNvSpPr txBox="1">
            <a:spLocks noChangeArrowheads="1"/>
          </p:cNvSpPr>
          <p:nvPr/>
        </p:nvSpPr>
        <p:spPr bwMode="auto">
          <a:xfrm>
            <a:off x="628651" y="5595407"/>
            <a:ext cx="1691216"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a:solidFill>
                  <a:srgbClr val="000000"/>
                </a:solidFill>
                <a:latin typeface="Arial" charset="0"/>
              </a:rPr>
              <a:t>Directly measure:</a:t>
            </a:r>
            <a:endParaRPr lang="en-US" altLang="en-US" sz="2133" b="1">
              <a:solidFill>
                <a:srgbClr val="000000"/>
              </a:solidFill>
              <a:latin typeface="Arial" charset="0"/>
            </a:endParaRPr>
          </a:p>
        </p:txBody>
      </p:sp>
      <p:sp>
        <p:nvSpPr>
          <p:cNvPr id="29" name="TextBox 28"/>
          <p:cNvSpPr txBox="1">
            <a:spLocks noChangeArrowheads="1"/>
          </p:cNvSpPr>
          <p:nvPr/>
        </p:nvSpPr>
        <p:spPr bwMode="auto">
          <a:xfrm>
            <a:off x="579967" y="3324753"/>
            <a:ext cx="1739900"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Directly calculate:</a:t>
            </a:r>
            <a:endParaRPr lang="en-US" altLang="en-US" sz="2133" b="1" dirty="0">
              <a:solidFill>
                <a:srgbClr val="000000"/>
              </a:solidFill>
              <a:latin typeface="Arial" charset="0"/>
            </a:endParaRPr>
          </a:p>
        </p:txBody>
      </p:sp>
      <p:sp>
        <p:nvSpPr>
          <p:cNvPr id="30" name="TextBox 29"/>
          <p:cNvSpPr txBox="1">
            <a:spLocks noChangeArrowheads="1"/>
          </p:cNvSpPr>
          <p:nvPr/>
        </p:nvSpPr>
        <p:spPr bwMode="auto">
          <a:xfrm>
            <a:off x="525992" y="1753659"/>
            <a:ext cx="1847851" cy="748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r>
              <a:rPr lang="en-GB" altLang="en-US" sz="2133" b="1" dirty="0">
                <a:solidFill>
                  <a:srgbClr val="000000"/>
                </a:solidFill>
                <a:latin typeface="Arial" charset="0"/>
              </a:rPr>
              <a:t>Indirectly calculate:</a:t>
            </a:r>
            <a:endParaRPr lang="en-US" altLang="en-US" sz="2133" b="1" dirty="0">
              <a:solidFill>
                <a:srgbClr val="000000"/>
              </a:solidFill>
              <a:latin typeface="Arial" charset="0"/>
            </a:endParaRPr>
          </a:p>
        </p:txBody>
      </p:sp>
      <p:cxnSp>
        <p:nvCxnSpPr>
          <p:cNvPr id="32" name="Straight Connector 31"/>
          <p:cNvCxnSpPr/>
          <p:nvPr/>
        </p:nvCxnSpPr>
        <p:spPr>
          <a:xfrm>
            <a:off x="770468" y="2756959"/>
            <a:ext cx="10775949" cy="1693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588436" y="5428192"/>
            <a:ext cx="10773833" cy="16933"/>
          </a:xfrm>
          <a:prstGeom prst="line">
            <a:avLst/>
          </a:prstGeom>
          <a:ln>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5998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000" fill="hold"/>
                                        <p:tgtEl>
                                          <p:spTgt spid="5"/>
                                        </p:tgtEl>
                                        <p:attrNameLst>
                                          <p:attrName>ppt_x</p:attrName>
                                        </p:attrNameLst>
                                      </p:cBhvr>
                                      <p:tavLst>
                                        <p:tav tm="0">
                                          <p:val>
                                            <p:strVal val="#ppt_x"/>
                                          </p:val>
                                        </p:tav>
                                        <p:tav tm="100000">
                                          <p:val>
                                            <p:strVal val="#ppt_x"/>
                                          </p:val>
                                        </p:tav>
                                      </p:tavLst>
                                    </p:anim>
                                    <p:anim calcmode="lin" valueType="num">
                                      <p:cBhvr additive="base">
                                        <p:cTn id="12" dur="10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1000" fill="hold"/>
                                        <p:tgtEl>
                                          <p:spTgt spid="6"/>
                                        </p:tgtEl>
                                        <p:attrNameLst>
                                          <p:attrName>ppt_x</p:attrName>
                                        </p:attrNameLst>
                                      </p:cBhvr>
                                      <p:tavLst>
                                        <p:tav tm="0">
                                          <p:val>
                                            <p:strVal val="#ppt_x"/>
                                          </p:val>
                                        </p:tav>
                                        <p:tav tm="100000">
                                          <p:val>
                                            <p:strVal val="#ppt_x"/>
                                          </p:val>
                                        </p:tav>
                                      </p:tavLst>
                                    </p:anim>
                                    <p:anim calcmode="lin" valueType="num">
                                      <p:cBhvr additive="base">
                                        <p:cTn id="16" dur="10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1000" fill="hold"/>
                                        <p:tgtEl>
                                          <p:spTgt spid="28"/>
                                        </p:tgtEl>
                                        <p:attrNameLst>
                                          <p:attrName>ppt_x</p:attrName>
                                        </p:attrNameLst>
                                      </p:cBhvr>
                                      <p:tavLst>
                                        <p:tav tm="0">
                                          <p:val>
                                            <p:strVal val="#ppt_x"/>
                                          </p:val>
                                        </p:tav>
                                        <p:tav tm="100000">
                                          <p:val>
                                            <p:strVal val="#ppt_x"/>
                                          </p:val>
                                        </p:tav>
                                      </p:tavLst>
                                    </p:anim>
                                    <p:anim calcmode="lin" valueType="num">
                                      <p:cBhvr additive="base">
                                        <p:cTn id="24" dur="10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000" fill="hold"/>
                                        <p:tgtEl>
                                          <p:spTgt spid="8"/>
                                        </p:tgtEl>
                                        <p:attrNameLst>
                                          <p:attrName>ppt_x</p:attrName>
                                        </p:attrNameLst>
                                      </p:cBhvr>
                                      <p:tavLst>
                                        <p:tav tm="0">
                                          <p:val>
                                            <p:strVal val="#ppt_x"/>
                                          </p:val>
                                        </p:tav>
                                        <p:tav tm="100000">
                                          <p:val>
                                            <p:strVal val="#ppt_x"/>
                                          </p:val>
                                        </p:tav>
                                      </p:tavLst>
                                    </p:anim>
                                    <p:anim calcmode="lin" valueType="num">
                                      <p:cBhvr additive="base">
                                        <p:cTn id="30" dur="10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1000" fill="hold"/>
                                        <p:tgtEl>
                                          <p:spTgt spid="9"/>
                                        </p:tgtEl>
                                        <p:attrNameLst>
                                          <p:attrName>ppt_x</p:attrName>
                                        </p:attrNameLst>
                                      </p:cBhvr>
                                      <p:tavLst>
                                        <p:tav tm="0">
                                          <p:val>
                                            <p:strVal val="#ppt_x"/>
                                          </p:val>
                                        </p:tav>
                                        <p:tav tm="100000">
                                          <p:val>
                                            <p:strVal val="#ppt_x"/>
                                          </p:val>
                                        </p:tav>
                                      </p:tavLst>
                                    </p:anim>
                                    <p:anim calcmode="lin" valueType="num">
                                      <p:cBhvr additive="base">
                                        <p:cTn id="34" dur="10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1000" fill="hold"/>
                                        <p:tgtEl>
                                          <p:spTgt spid="10"/>
                                        </p:tgtEl>
                                        <p:attrNameLst>
                                          <p:attrName>ppt_x</p:attrName>
                                        </p:attrNameLst>
                                      </p:cBhvr>
                                      <p:tavLst>
                                        <p:tav tm="0">
                                          <p:val>
                                            <p:strVal val="#ppt_x"/>
                                          </p:val>
                                        </p:tav>
                                        <p:tav tm="100000">
                                          <p:val>
                                            <p:strVal val="#ppt_x"/>
                                          </p:val>
                                        </p:tav>
                                      </p:tavLst>
                                    </p:anim>
                                    <p:anim calcmode="lin" valueType="num">
                                      <p:cBhvr additive="base">
                                        <p:cTn id="38" dur="10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1000" fill="hold"/>
                                        <p:tgtEl>
                                          <p:spTgt spid="14"/>
                                        </p:tgtEl>
                                        <p:attrNameLst>
                                          <p:attrName>ppt_x</p:attrName>
                                        </p:attrNameLst>
                                      </p:cBhvr>
                                      <p:tavLst>
                                        <p:tav tm="0">
                                          <p:val>
                                            <p:strVal val="#ppt_x"/>
                                          </p:val>
                                        </p:tav>
                                        <p:tav tm="100000">
                                          <p:val>
                                            <p:strVal val="#ppt_x"/>
                                          </p:val>
                                        </p:tav>
                                      </p:tavLst>
                                    </p:anim>
                                    <p:anim calcmode="lin" valueType="num">
                                      <p:cBhvr additive="base">
                                        <p:cTn id="42" dur="1000" fill="hold"/>
                                        <p:tgtEl>
                                          <p:spTgt spid="14"/>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1000" fill="hold"/>
                                        <p:tgtEl>
                                          <p:spTgt spid="15"/>
                                        </p:tgtEl>
                                        <p:attrNameLst>
                                          <p:attrName>ppt_x</p:attrName>
                                        </p:attrNameLst>
                                      </p:cBhvr>
                                      <p:tavLst>
                                        <p:tav tm="0">
                                          <p:val>
                                            <p:strVal val="#ppt_x"/>
                                          </p:val>
                                        </p:tav>
                                        <p:tav tm="100000">
                                          <p:val>
                                            <p:strVal val="#ppt_x"/>
                                          </p:val>
                                        </p:tav>
                                      </p:tavLst>
                                    </p:anim>
                                    <p:anim calcmode="lin" valueType="num">
                                      <p:cBhvr additive="base">
                                        <p:cTn id="46" dur="10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additive="base">
                                        <p:cTn id="49" dur="1000" fill="hold"/>
                                        <p:tgtEl>
                                          <p:spTgt spid="17"/>
                                        </p:tgtEl>
                                        <p:attrNameLst>
                                          <p:attrName>ppt_x</p:attrName>
                                        </p:attrNameLst>
                                      </p:cBhvr>
                                      <p:tavLst>
                                        <p:tav tm="0">
                                          <p:val>
                                            <p:strVal val="#ppt_x"/>
                                          </p:val>
                                        </p:tav>
                                        <p:tav tm="100000">
                                          <p:val>
                                            <p:strVal val="#ppt_x"/>
                                          </p:val>
                                        </p:tav>
                                      </p:tavLst>
                                    </p:anim>
                                    <p:anim calcmode="lin" valueType="num">
                                      <p:cBhvr additive="base">
                                        <p:cTn id="50" dur="1000" fill="hold"/>
                                        <p:tgtEl>
                                          <p:spTgt spid="17"/>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1000" fill="hold"/>
                                        <p:tgtEl>
                                          <p:spTgt spid="18"/>
                                        </p:tgtEl>
                                        <p:attrNameLst>
                                          <p:attrName>ppt_x</p:attrName>
                                        </p:attrNameLst>
                                      </p:cBhvr>
                                      <p:tavLst>
                                        <p:tav tm="0">
                                          <p:val>
                                            <p:strVal val="#ppt_x"/>
                                          </p:val>
                                        </p:tav>
                                        <p:tav tm="100000">
                                          <p:val>
                                            <p:strVal val="#ppt_x"/>
                                          </p:val>
                                        </p:tav>
                                      </p:tavLst>
                                    </p:anim>
                                    <p:anim calcmode="lin" valueType="num">
                                      <p:cBhvr additive="base">
                                        <p:cTn id="54" dur="1000" fill="hold"/>
                                        <p:tgtEl>
                                          <p:spTgt spid="18"/>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additive="base">
                                        <p:cTn id="57" dur="1000" fill="hold"/>
                                        <p:tgtEl>
                                          <p:spTgt spid="19"/>
                                        </p:tgtEl>
                                        <p:attrNameLst>
                                          <p:attrName>ppt_x</p:attrName>
                                        </p:attrNameLst>
                                      </p:cBhvr>
                                      <p:tavLst>
                                        <p:tav tm="0">
                                          <p:val>
                                            <p:strVal val="#ppt_x"/>
                                          </p:val>
                                        </p:tav>
                                        <p:tav tm="100000">
                                          <p:val>
                                            <p:strVal val="#ppt_x"/>
                                          </p:val>
                                        </p:tav>
                                      </p:tavLst>
                                    </p:anim>
                                    <p:anim calcmode="lin" valueType="num">
                                      <p:cBhvr additive="base">
                                        <p:cTn id="58" dur="1000" fill="hold"/>
                                        <p:tgtEl>
                                          <p:spTgt spid="19"/>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1000" fill="hold"/>
                                        <p:tgtEl>
                                          <p:spTgt spid="22"/>
                                        </p:tgtEl>
                                        <p:attrNameLst>
                                          <p:attrName>ppt_x</p:attrName>
                                        </p:attrNameLst>
                                      </p:cBhvr>
                                      <p:tavLst>
                                        <p:tav tm="0">
                                          <p:val>
                                            <p:strVal val="#ppt_x"/>
                                          </p:val>
                                        </p:tav>
                                        <p:tav tm="100000">
                                          <p:val>
                                            <p:strVal val="#ppt_x"/>
                                          </p:val>
                                        </p:tav>
                                      </p:tavLst>
                                    </p:anim>
                                    <p:anim calcmode="lin" valueType="num">
                                      <p:cBhvr additive="base">
                                        <p:cTn id="62" dur="10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1000" fill="hold"/>
                                        <p:tgtEl>
                                          <p:spTgt spid="23"/>
                                        </p:tgtEl>
                                        <p:attrNameLst>
                                          <p:attrName>ppt_x</p:attrName>
                                        </p:attrNameLst>
                                      </p:cBhvr>
                                      <p:tavLst>
                                        <p:tav tm="0">
                                          <p:val>
                                            <p:strVal val="#ppt_x"/>
                                          </p:val>
                                        </p:tav>
                                        <p:tav tm="100000">
                                          <p:val>
                                            <p:strVal val="#ppt_x"/>
                                          </p:val>
                                        </p:tav>
                                      </p:tavLst>
                                    </p:anim>
                                    <p:anim calcmode="lin" valueType="num">
                                      <p:cBhvr additive="base">
                                        <p:cTn id="66" dur="1000" fill="hold"/>
                                        <p:tgtEl>
                                          <p:spTgt spid="23"/>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1000" fill="hold"/>
                                        <p:tgtEl>
                                          <p:spTgt spid="24"/>
                                        </p:tgtEl>
                                        <p:attrNameLst>
                                          <p:attrName>ppt_x</p:attrName>
                                        </p:attrNameLst>
                                      </p:cBhvr>
                                      <p:tavLst>
                                        <p:tav tm="0">
                                          <p:val>
                                            <p:strVal val="#ppt_x"/>
                                          </p:val>
                                        </p:tav>
                                        <p:tav tm="100000">
                                          <p:val>
                                            <p:strVal val="#ppt_x"/>
                                          </p:val>
                                        </p:tav>
                                      </p:tavLst>
                                    </p:anim>
                                    <p:anim calcmode="lin" valueType="num">
                                      <p:cBhvr additive="base">
                                        <p:cTn id="70" dur="1000" fill="hold"/>
                                        <p:tgtEl>
                                          <p:spTgt spid="24"/>
                                        </p:tgtEl>
                                        <p:attrNameLst>
                                          <p:attrName>ppt_y</p:attrName>
                                        </p:attrNameLst>
                                      </p:cBhvr>
                                      <p:tavLst>
                                        <p:tav tm="0">
                                          <p:val>
                                            <p:strVal val="1+#ppt_h/2"/>
                                          </p:val>
                                        </p:tav>
                                        <p:tav tm="100000">
                                          <p:val>
                                            <p:strVal val="#ppt_y"/>
                                          </p:val>
                                        </p:tav>
                                      </p:tavLst>
                                    </p:anim>
                                  </p:childTnLst>
                                </p:cTn>
                              </p:par>
                              <p:par>
                                <p:cTn id="71" presetID="2" presetClass="entr" presetSubtype="4" fill="hold"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additive="base">
                                        <p:cTn id="73" dur="1000" fill="hold"/>
                                        <p:tgtEl>
                                          <p:spTgt spid="25"/>
                                        </p:tgtEl>
                                        <p:attrNameLst>
                                          <p:attrName>ppt_x</p:attrName>
                                        </p:attrNameLst>
                                      </p:cBhvr>
                                      <p:tavLst>
                                        <p:tav tm="0">
                                          <p:val>
                                            <p:strVal val="#ppt_x"/>
                                          </p:val>
                                        </p:tav>
                                        <p:tav tm="100000">
                                          <p:val>
                                            <p:strVal val="#ppt_x"/>
                                          </p:val>
                                        </p:tav>
                                      </p:tavLst>
                                    </p:anim>
                                    <p:anim calcmode="lin" valueType="num">
                                      <p:cBhvr additive="base">
                                        <p:cTn id="74" dur="1000" fill="hold"/>
                                        <p:tgtEl>
                                          <p:spTgt spid="25"/>
                                        </p:tgtEl>
                                        <p:attrNameLst>
                                          <p:attrName>ppt_y</p:attrName>
                                        </p:attrNameLst>
                                      </p:cBhvr>
                                      <p:tavLst>
                                        <p:tav tm="0">
                                          <p:val>
                                            <p:strVal val="1+#ppt_h/2"/>
                                          </p:val>
                                        </p:tav>
                                        <p:tav tm="100000">
                                          <p:val>
                                            <p:strVal val="#ppt_y"/>
                                          </p:val>
                                        </p:tav>
                                      </p:tavLst>
                                    </p:anim>
                                  </p:childTnLst>
                                </p:cTn>
                              </p:par>
                              <p:par>
                                <p:cTn id="75" presetID="2" presetClass="entr" presetSubtype="4" fill="hold" nodeType="withEffect">
                                  <p:stCondLst>
                                    <p:cond delay="0"/>
                                  </p:stCondLst>
                                  <p:childTnLst>
                                    <p:set>
                                      <p:cBhvr>
                                        <p:cTn id="76" dur="1" fill="hold">
                                          <p:stCondLst>
                                            <p:cond delay="0"/>
                                          </p:stCondLst>
                                        </p:cTn>
                                        <p:tgtEl>
                                          <p:spTgt spid="26"/>
                                        </p:tgtEl>
                                        <p:attrNameLst>
                                          <p:attrName>style.visibility</p:attrName>
                                        </p:attrNameLst>
                                      </p:cBhvr>
                                      <p:to>
                                        <p:strVal val="visible"/>
                                      </p:to>
                                    </p:set>
                                    <p:anim calcmode="lin" valueType="num">
                                      <p:cBhvr additive="base">
                                        <p:cTn id="77" dur="1000" fill="hold"/>
                                        <p:tgtEl>
                                          <p:spTgt spid="26"/>
                                        </p:tgtEl>
                                        <p:attrNameLst>
                                          <p:attrName>ppt_x</p:attrName>
                                        </p:attrNameLst>
                                      </p:cBhvr>
                                      <p:tavLst>
                                        <p:tav tm="0">
                                          <p:val>
                                            <p:strVal val="#ppt_x"/>
                                          </p:val>
                                        </p:tav>
                                        <p:tav tm="100000">
                                          <p:val>
                                            <p:strVal val="#ppt_x"/>
                                          </p:val>
                                        </p:tav>
                                      </p:tavLst>
                                    </p:anim>
                                    <p:anim calcmode="lin" valueType="num">
                                      <p:cBhvr additive="base">
                                        <p:cTn id="78" dur="1000" fill="hold"/>
                                        <p:tgtEl>
                                          <p:spTgt spid="26"/>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7"/>
                                        </p:tgtEl>
                                        <p:attrNameLst>
                                          <p:attrName>style.visibility</p:attrName>
                                        </p:attrNameLst>
                                      </p:cBhvr>
                                      <p:to>
                                        <p:strVal val="visible"/>
                                      </p:to>
                                    </p:set>
                                    <p:anim calcmode="lin" valueType="num">
                                      <p:cBhvr additive="base">
                                        <p:cTn id="81" dur="1000" fill="hold"/>
                                        <p:tgtEl>
                                          <p:spTgt spid="27"/>
                                        </p:tgtEl>
                                        <p:attrNameLst>
                                          <p:attrName>ppt_x</p:attrName>
                                        </p:attrNameLst>
                                      </p:cBhvr>
                                      <p:tavLst>
                                        <p:tav tm="0">
                                          <p:val>
                                            <p:strVal val="#ppt_x"/>
                                          </p:val>
                                        </p:tav>
                                        <p:tav tm="100000">
                                          <p:val>
                                            <p:strVal val="#ppt_x"/>
                                          </p:val>
                                        </p:tav>
                                      </p:tavLst>
                                    </p:anim>
                                    <p:anim calcmode="lin" valueType="num">
                                      <p:cBhvr additive="base">
                                        <p:cTn id="82" dur="1000" fill="hold"/>
                                        <p:tgtEl>
                                          <p:spTgt spid="27"/>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1000" fill="hold"/>
                                        <p:tgtEl>
                                          <p:spTgt spid="29"/>
                                        </p:tgtEl>
                                        <p:attrNameLst>
                                          <p:attrName>ppt_x</p:attrName>
                                        </p:attrNameLst>
                                      </p:cBhvr>
                                      <p:tavLst>
                                        <p:tav tm="0">
                                          <p:val>
                                            <p:strVal val="#ppt_x"/>
                                          </p:val>
                                        </p:tav>
                                        <p:tav tm="100000">
                                          <p:val>
                                            <p:strVal val="#ppt_x"/>
                                          </p:val>
                                        </p:tav>
                                      </p:tavLst>
                                    </p:anim>
                                    <p:anim calcmode="lin" valueType="num">
                                      <p:cBhvr additive="base">
                                        <p:cTn id="86" dur="1000" fill="hold"/>
                                        <p:tgtEl>
                                          <p:spTgt spid="29"/>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additive="base">
                                        <p:cTn id="89" dur="1000" fill="hold"/>
                                        <p:tgtEl>
                                          <p:spTgt spid="33"/>
                                        </p:tgtEl>
                                        <p:attrNameLst>
                                          <p:attrName>ppt_x</p:attrName>
                                        </p:attrNameLst>
                                      </p:cBhvr>
                                      <p:tavLst>
                                        <p:tav tm="0">
                                          <p:val>
                                            <p:strVal val="#ppt_x"/>
                                          </p:val>
                                        </p:tav>
                                        <p:tav tm="100000">
                                          <p:val>
                                            <p:strVal val="#ppt_x"/>
                                          </p:val>
                                        </p:tav>
                                      </p:tavLst>
                                    </p:anim>
                                    <p:anim calcmode="lin" valueType="num">
                                      <p:cBhvr additive="base">
                                        <p:cTn id="90" dur="1000" fill="hold"/>
                                        <p:tgtEl>
                                          <p:spTgt spid="33"/>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1000" fill="hold"/>
                                        <p:tgtEl>
                                          <p:spTgt spid="32"/>
                                        </p:tgtEl>
                                        <p:attrNameLst>
                                          <p:attrName>ppt_x</p:attrName>
                                        </p:attrNameLst>
                                      </p:cBhvr>
                                      <p:tavLst>
                                        <p:tav tm="0">
                                          <p:val>
                                            <p:strVal val="#ppt_x"/>
                                          </p:val>
                                        </p:tav>
                                        <p:tav tm="100000">
                                          <p:val>
                                            <p:strVal val="#ppt_x"/>
                                          </p:val>
                                        </p:tav>
                                      </p:tavLst>
                                    </p:anim>
                                    <p:anim calcmode="lin" valueType="num">
                                      <p:cBhvr additive="base">
                                        <p:cTn id="94" dur="10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1000" fill="hold"/>
                                        <p:tgtEl>
                                          <p:spTgt spid="11"/>
                                        </p:tgtEl>
                                        <p:attrNameLst>
                                          <p:attrName>ppt_x</p:attrName>
                                        </p:attrNameLst>
                                      </p:cBhvr>
                                      <p:tavLst>
                                        <p:tav tm="0">
                                          <p:val>
                                            <p:strVal val="#ppt_x"/>
                                          </p:val>
                                        </p:tav>
                                        <p:tav tm="100000">
                                          <p:val>
                                            <p:strVal val="#ppt_x"/>
                                          </p:val>
                                        </p:tav>
                                      </p:tavLst>
                                    </p:anim>
                                    <p:anim calcmode="lin" valueType="num">
                                      <p:cBhvr additive="base">
                                        <p:cTn id="100" dur="10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12"/>
                                        </p:tgtEl>
                                        <p:attrNameLst>
                                          <p:attrName>style.visibility</p:attrName>
                                        </p:attrNameLst>
                                      </p:cBhvr>
                                      <p:to>
                                        <p:strVal val="visible"/>
                                      </p:to>
                                    </p:set>
                                    <p:anim calcmode="lin" valueType="num">
                                      <p:cBhvr additive="base">
                                        <p:cTn id="103" dur="1000" fill="hold"/>
                                        <p:tgtEl>
                                          <p:spTgt spid="12"/>
                                        </p:tgtEl>
                                        <p:attrNameLst>
                                          <p:attrName>ppt_x</p:attrName>
                                        </p:attrNameLst>
                                      </p:cBhvr>
                                      <p:tavLst>
                                        <p:tav tm="0">
                                          <p:val>
                                            <p:strVal val="#ppt_x"/>
                                          </p:val>
                                        </p:tav>
                                        <p:tav tm="100000">
                                          <p:val>
                                            <p:strVal val="#ppt_x"/>
                                          </p:val>
                                        </p:tav>
                                      </p:tavLst>
                                    </p:anim>
                                    <p:anim calcmode="lin" valueType="num">
                                      <p:cBhvr additive="base">
                                        <p:cTn id="104" dur="1000" fill="hold"/>
                                        <p:tgtEl>
                                          <p:spTgt spid="12"/>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additive="base">
                                        <p:cTn id="107" dur="1000" fill="hold"/>
                                        <p:tgtEl>
                                          <p:spTgt spid="13"/>
                                        </p:tgtEl>
                                        <p:attrNameLst>
                                          <p:attrName>ppt_x</p:attrName>
                                        </p:attrNameLst>
                                      </p:cBhvr>
                                      <p:tavLst>
                                        <p:tav tm="0">
                                          <p:val>
                                            <p:strVal val="#ppt_x"/>
                                          </p:val>
                                        </p:tav>
                                        <p:tav tm="100000">
                                          <p:val>
                                            <p:strVal val="#ppt_x"/>
                                          </p:val>
                                        </p:tav>
                                      </p:tavLst>
                                    </p:anim>
                                    <p:anim calcmode="lin" valueType="num">
                                      <p:cBhvr additive="base">
                                        <p:cTn id="108" dur="1000" fill="hold"/>
                                        <p:tgtEl>
                                          <p:spTgt spid="13"/>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1000" fill="hold"/>
                                        <p:tgtEl>
                                          <p:spTgt spid="16"/>
                                        </p:tgtEl>
                                        <p:attrNameLst>
                                          <p:attrName>ppt_x</p:attrName>
                                        </p:attrNameLst>
                                      </p:cBhvr>
                                      <p:tavLst>
                                        <p:tav tm="0">
                                          <p:val>
                                            <p:strVal val="#ppt_x"/>
                                          </p:val>
                                        </p:tav>
                                        <p:tav tm="100000">
                                          <p:val>
                                            <p:strVal val="#ppt_x"/>
                                          </p:val>
                                        </p:tav>
                                      </p:tavLst>
                                    </p:anim>
                                    <p:anim calcmode="lin" valueType="num">
                                      <p:cBhvr additive="base">
                                        <p:cTn id="112" dur="1000" fill="hold"/>
                                        <p:tgtEl>
                                          <p:spTgt spid="16"/>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20"/>
                                        </p:tgtEl>
                                        <p:attrNameLst>
                                          <p:attrName>style.visibility</p:attrName>
                                        </p:attrNameLst>
                                      </p:cBhvr>
                                      <p:to>
                                        <p:strVal val="visible"/>
                                      </p:to>
                                    </p:set>
                                    <p:anim calcmode="lin" valueType="num">
                                      <p:cBhvr additive="base">
                                        <p:cTn id="115" dur="1000" fill="hold"/>
                                        <p:tgtEl>
                                          <p:spTgt spid="20"/>
                                        </p:tgtEl>
                                        <p:attrNameLst>
                                          <p:attrName>ppt_x</p:attrName>
                                        </p:attrNameLst>
                                      </p:cBhvr>
                                      <p:tavLst>
                                        <p:tav tm="0">
                                          <p:val>
                                            <p:strVal val="#ppt_x"/>
                                          </p:val>
                                        </p:tav>
                                        <p:tav tm="100000">
                                          <p:val>
                                            <p:strVal val="#ppt_x"/>
                                          </p:val>
                                        </p:tav>
                                      </p:tavLst>
                                    </p:anim>
                                    <p:anim calcmode="lin" valueType="num">
                                      <p:cBhvr additive="base">
                                        <p:cTn id="116" dur="1000" fill="hold"/>
                                        <p:tgtEl>
                                          <p:spTgt spid="20"/>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additive="base">
                                        <p:cTn id="119" dur="1000" fill="hold"/>
                                        <p:tgtEl>
                                          <p:spTgt spid="21"/>
                                        </p:tgtEl>
                                        <p:attrNameLst>
                                          <p:attrName>ppt_x</p:attrName>
                                        </p:attrNameLst>
                                      </p:cBhvr>
                                      <p:tavLst>
                                        <p:tav tm="0">
                                          <p:val>
                                            <p:strVal val="#ppt_x"/>
                                          </p:val>
                                        </p:tav>
                                        <p:tav tm="100000">
                                          <p:val>
                                            <p:strVal val="#ppt_x"/>
                                          </p:val>
                                        </p:tav>
                                      </p:tavLst>
                                    </p:anim>
                                    <p:anim calcmode="lin" valueType="num">
                                      <p:cBhvr additive="base">
                                        <p:cTn id="120" dur="1000" fill="hold"/>
                                        <p:tgtEl>
                                          <p:spTgt spid="21"/>
                                        </p:tgtEl>
                                        <p:attrNameLst>
                                          <p:attrName>ppt_y</p:attrName>
                                        </p:attrNameLst>
                                      </p:cBhvr>
                                      <p:tavLst>
                                        <p:tav tm="0">
                                          <p:val>
                                            <p:strVal val="1+#ppt_h/2"/>
                                          </p:val>
                                        </p:tav>
                                        <p:tav tm="100000">
                                          <p:val>
                                            <p:strVal val="#ppt_y"/>
                                          </p:val>
                                        </p:tav>
                                      </p:tavLst>
                                    </p:anim>
                                  </p:childTnLst>
                                </p:cTn>
                              </p:par>
                              <p:par>
                                <p:cTn id="121" presetID="2" presetClass="entr" presetSubtype="4" fill="hold" grpId="0" nodeType="withEffect">
                                  <p:stCondLst>
                                    <p:cond delay="0"/>
                                  </p:stCondLst>
                                  <p:childTnLst>
                                    <p:set>
                                      <p:cBhvr>
                                        <p:cTn id="122" dur="1" fill="hold">
                                          <p:stCondLst>
                                            <p:cond delay="0"/>
                                          </p:stCondLst>
                                        </p:cTn>
                                        <p:tgtEl>
                                          <p:spTgt spid="30"/>
                                        </p:tgtEl>
                                        <p:attrNameLst>
                                          <p:attrName>style.visibility</p:attrName>
                                        </p:attrNameLst>
                                      </p:cBhvr>
                                      <p:to>
                                        <p:strVal val="visible"/>
                                      </p:to>
                                    </p:set>
                                    <p:anim calcmode="lin" valueType="num">
                                      <p:cBhvr additive="base">
                                        <p:cTn id="123" dur="1000" fill="hold"/>
                                        <p:tgtEl>
                                          <p:spTgt spid="30"/>
                                        </p:tgtEl>
                                        <p:attrNameLst>
                                          <p:attrName>ppt_x</p:attrName>
                                        </p:attrNameLst>
                                      </p:cBhvr>
                                      <p:tavLst>
                                        <p:tav tm="0">
                                          <p:val>
                                            <p:strVal val="#ppt_x"/>
                                          </p:val>
                                        </p:tav>
                                        <p:tav tm="100000">
                                          <p:val>
                                            <p:strVal val="#ppt_x"/>
                                          </p:val>
                                        </p:tav>
                                      </p:tavLst>
                                    </p:anim>
                                    <p:anim calcmode="lin" valueType="num">
                                      <p:cBhvr additive="base">
                                        <p:cTn id="124"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28" grpId="0"/>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50349"/>
            <a:ext cx="6110978" cy="618067"/>
          </a:xfrm>
        </p:spPr>
        <p:txBody>
          <a:bodyPr/>
          <a:lstStyle/>
          <a:p>
            <a:r>
              <a:rPr lang="en-GB" dirty="0"/>
              <a:t>Degasser</a:t>
            </a:r>
            <a:endParaRPr lang="en-US" dirty="0"/>
          </a:p>
        </p:txBody>
      </p:sp>
      <p:sp>
        <p:nvSpPr>
          <p:cNvPr id="3" name="Content Placeholder 2"/>
          <p:cNvSpPr>
            <a:spLocks noGrp="1"/>
          </p:cNvSpPr>
          <p:nvPr>
            <p:ph idx="1"/>
          </p:nvPr>
        </p:nvSpPr>
        <p:spPr>
          <a:xfrm>
            <a:off x="1919288" y="1195917"/>
            <a:ext cx="4462462" cy="4876800"/>
          </a:xfrm>
        </p:spPr>
        <p:txBody>
          <a:bodyPr/>
          <a:lstStyle/>
          <a:p>
            <a:r>
              <a:rPr lang="en-GB" sz="1800" dirty="0"/>
              <a:t>Degassing removes dissolved gases for better baseline stability and pump performance</a:t>
            </a:r>
          </a:p>
          <a:p>
            <a:r>
              <a:rPr lang="en-GB" sz="1800" dirty="0"/>
              <a:t>Low-volume (2 x 2 mL channels), high efficiency degasser</a:t>
            </a:r>
          </a:p>
          <a:p>
            <a:r>
              <a:rPr lang="en-GB" sz="1800" dirty="0"/>
              <a:t>Faster solvent exchange and quicker equilibration</a:t>
            </a:r>
          </a:p>
          <a:p>
            <a:r>
              <a:rPr lang="en-GB" sz="1800" dirty="0"/>
              <a:t>Better baseline stability and reduced instrument down-time during solvent exchange</a:t>
            </a:r>
            <a:endParaRPr lang="en-US" sz="1800" dirty="0"/>
          </a:p>
        </p:txBody>
      </p:sp>
      <p:cxnSp>
        <p:nvCxnSpPr>
          <p:cNvPr id="21" name="Straight Arrow Connector 20"/>
          <p:cNvCxnSpPr/>
          <p:nvPr/>
        </p:nvCxnSpPr>
        <p:spPr>
          <a:xfrm>
            <a:off x="9823754" y="1543763"/>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5275" y="254758"/>
            <a:ext cx="903045" cy="1356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6677" y="1886052"/>
            <a:ext cx="1325728" cy="1199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06706" y="5065608"/>
            <a:ext cx="1440185" cy="1379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39112" y="3363794"/>
            <a:ext cx="840858" cy="13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5" name="Straight Arrow Connector 34"/>
          <p:cNvCxnSpPr/>
          <p:nvPr/>
        </p:nvCxnSpPr>
        <p:spPr>
          <a:xfrm>
            <a:off x="9823754" y="3019192"/>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9859541" y="4702944"/>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094177" y="1611427"/>
            <a:ext cx="1513883" cy="4808292"/>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C:\Users\mpothecary\Desktop\Chrome\Chrome Launch\Photography\i_141208_332_OSR_r_5k_lan as Smart Object-1.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36303" t="6718" r="36303" b="11328"/>
          <a:stretch/>
        </p:blipFill>
        <p:spPr bwMode="auto">
          <a:xfrm>
            <a:off x="6673321" y="474941"/>
            <a:ext cx="2186888" cy="57777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537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Autosampler</a:t>
            </a:r>
            <a:endParaRPr lang="en-US" dirty="0"/>
          </a:p>
        </p:txBody>
      </p:sp>
      <p:sp>
        <p:nvSpPr>
          <p:cNvPr id="3" name="Content Placeholder 2"/>
          <p:cNvSpPr>
            <a:spLocks noGrp="1"/>
          </p:cNvSpPr>
          <p:nvPr>
            <p:ph idx="1"/>
          </p:nvPr>
        </p:nvSpPr>
        <p:spPr>
          <a:xfrm>
            <a:off x="499534" y="1126068"/>
            <a:ext cx="5643312" cy="4946649"/>
          </a:xfrm>
        </p:spPr>
        <p:txBody>
          <a:bodyPr/>
          <a:lstStyle/>
          <a:p>
            <a:r>
              <a:rPr lang="en-GB" sz="1800" dirty="0"/>
              <a:t>Injections from vials or 96-well </a:t>
            </a:r>
            <a:r>
              <a:rPr lang="en-GB" sz="1800" dirty="0" err="1"/>
              <a:t>microtiter</a:t>
            </a:r>
            <a:r>
              <a:rPr lang="en-GB" sz="1800" dirty="0"/>
              <a:t> plates</a:t>
            </a:r>
          </a:p>
          <a:p>
            <a:r>
              <a:rPr lang="en-GB" sz="1800" dirty="0"/>
              <a:t>Temperature controlled (4-65°C) plate holder</a:t>
            </a:r>
          </a:p>
          <a:p>
            <a:pPr lvl="1"/>
            <a:r>
              <a:rPr lang="en-GB" sz="1400" dirty="0"/>
              <a:t>Preserve protein samples from aggregation</a:t>
            </a:r>
          </a:p>
          <a:p>
            <a:pPr lvl="1"/>
            <a:r>
              <a:rPr lang="en-GB" sz="1400" dirty="0"/>
              <a:t>Maintain polymer dissolution</a:t>
            </a:r>
          </a:p>
          <a:p>
            <a:pPr lvl="1"/>
            <a:r>
              <a:rPr lang="en-GB" sz="1400" dirty="0"/>
              <a:t>Improve injection of high viscosity samples (e.g. in DMSO)</a:t>
            </a:r>
          </a:p>
          <a:p>
            <a:r>
              <a:rPr lang="en-GB" sz="1800" dirty="0"/>
              <a:t>µl pickup mode</a:t>
            </a:r>
          </a:p>
          <a:p>
            <a:pPr lvl="1"/>
            <a:r>
              <a:rPr lang="en-GB" sz="1400" dirty="0"/>
              <a:t>Zero injection overhead</a:t>
            </a:r>
          </a:p>
          <a:p>
            <a:pPr lvl="1"/>
            <a:r>
              <a:rPr lang="en-GB" sz="1400" dirty="0"/>
              <a:t>No sample waste during injections</a:t>
            </a:r>
          </a:p>
          <a:p>
            <a:r>
              <a:rPr lang="en-GB" sz="1800" dirty="0"/>
              <a:t>Partial loop mode</a:t>
            </a:r>
          </a:p>
          <a:p>
            <a:pPr lvl="1"/>
            <a:r>
              <a:rPr lang="en-GB" sz="1400" dirty="0"/>
              <a:t>45 µl sample overhead</a:t>
            </a:r>
          </a:p>
          <a:p>
            <a:pPr lvl="1"/>
            <a:r>
              <a:rPr lang="en-GB" sz="1400" dirty="0"/>
              <a:t>Improved injection accuracy and precision</a:t>
            </a:r>
          </a:p>
          <a:p>
            <a:r>
              <a:rPr lang="en-GB" sz="1800" dirty="0"/>
              <a:t>Post injection washing means undetectable carry-over</a:t>
            </a:r>
            <a:endParaRPr lang="en-US" sz="1800" dirty="0"/>
          </a:p>
        </p:txBody>
      </p:sp>
      <p:cxnSp>
        <p:nvCxnSpPr>
          <p:cNvPr id="21" name="Straight Arrow Connector 20"/>
          <p:cNvCxnSpPr/>
          <p:nvPr/>
        </p:nvCxnSpPr>
        <p:spPr>
          <a:xfrm>
            <a:off x="9823754" y="1543763"/>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75275" y="254758"/>
            <a:ext cx="903045" cy="1356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96677" y="1886052"/>
            <a:ext cx="1325728" cy="1199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06706" y="5065608"/>
            <a:ext cx="1440185" cy="1379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439112" y="3363794"/>
            <a:ext cx="840858" cy="13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35" name="Straight Arrow Connector 34"/>
          <p:cNvCxnSpPr/>
          <p:nvPr/>
        </p:nvCxnSpPr>
        <p:spPr>
          <a:xfrm>
            <a:off x="9823754" y="3019192"/>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9859541" y="4702944"/>
            <a:ext cx="0" cy="299448"/>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7" name="Rectangle 36"/>
          <p:cNvSpPr/>
          <p:nvPr/>
        </p:nvSpPr>
        <p:spPr>
          <a:xfrm>
            <a:off x="9094177" y="4852669"/>
            <a:ext cx="1513883" cy="1567051"/>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065674" y="194101"/>
            <a:ext cx="1513883" cy="2891204"/>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C:\Users\mpothecary\Desktop\Chrome\Chrome Launch\Photography\i_141208_353_OSR_r_5k_lan.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24255" t="7484" r="39093" b="3095"/>
          <a:stretch/>
        </p:blipFill>
        <p:spPr bwMode="auto">
          <a:xfrm>
            <a:off x="6142845" y="512522"/>
            <a:ext cx="2753507" cy="5932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2379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Detector module – OMNISEC REVEAL</a:t>
            </a:r>
            <a:endParaRPr lang="en-US" dirty="0"/>
          </a:p>
        </p:txBody>
      </p:sp>
      <p:sp>
        <p:nvSpPr>
          <p:cNvPr id="3" name="Content Placeholder 2"/>
          <p:cNvSpPr>
            <a:spLocks noGrp="1"/>
          </p:cNvSpPr>
          <p:nvPr>
            <p:ph idx="1"/>
          </p:nvPr>
        </p:nvSpPr>
        <p:spPr>
          <a:xfrm>
            <a:off x="527052" y="1195917"/>
            <a:ext cx="8248649" cy="4876800"/>
          </a:xfrm>
        </p:spPr>
        <p:txBody>
          <a:bodyPr/>
          <a:lstStyle/>
          <a:p>
            <a:r>
              <a:rPr lang="en-GB" sz="2400" dirty="0"/>
              <a:t>Redesigned RALS/LALS with significant sensitivity improvements</a:t>
            </a:r>
          </a:p>
          <a:p>
            <a:r>
              <a:rPr lang="en-GB" sz="2400" dirty="0"/>
              <a:t>New viscometer design (self-balancing bridge with user-exchangeable capillaries)</a:t>
            </a:r>
          </a:p>
          <a:p>
            <a:r>
              <a:rPr lang="en-GB" sz="2400" dirty="0"/>
              <a:t>Improved RI, including change of position in detector module, and excellent sensitivity</a:t>
            </a:r>
          </a:p>
          <a:p>
            <a:r>
              <a:rPr lang="en-GB" sz="2400" dirty="0"/>
              <a:t>Completely new UV-diode array (full UV/Vis range)</a:t>
            </a:r>
          </a:p>
          <a:p>
            <a:r>
              <a:rPr lang="en-GB" sz="2400" dirty="0"/>
              <a:t>Temperature control of all detectors and inter-detector tubing (20 to 65°C)</a:t>
            </a:r>
          </a:p>
          <a:p>
            <a:r>
              <a:rPr lang="en-GB" sz="2400" dirty="0"/>
              <a:t>Optional Detectors:</a:t>
            </a:r>
          </a:p>
          <a:p>
            <a:pPr marL="0" indent="0">
              <a:buNone/>
            </a:pPr>
            <a:r>
              <a:rPr lang="en-GB" sz="2400" dirty="0"/>
              <a:t>	MALS 20</a:t>
            </a:r>
          </a:p>
          <a:p>
            <a:endParaRPr lang="en-GB" sz="2133" dirty="0"/>
          </a:p>
          <a:p>
            <a:pPr marL="0" indent="0">
              <a:buNone/>
            </a:pPr>
            <a:endParaRPr lang="en-US" sz="2133" dirty="0"/>
          </a:p>
        </p:txBody>
      </p:sp>
      <p:pic>
        <p:nvPicPr>
          <p:cNvPr id="5" name="Picture 2" descr="C:\Users\mpothecary\Desktop\Chrome\Chrome Launch\Photography\i_141208_070_OSR_r_5k_por.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0727" t="25013" r="14574" b="17850"/>
          <a:stretch/>
        </p:blipFill>
        <p:spPr bwMode="auto">
          <a:xfrm>
            <a:off x="8784168" y="2934931"/>
            <a:ext cx="3135989" cy="361758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144000" y="304800"/>
            <a:ext cx="2592288" cy="259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50534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Advanced GPC/SEC Applications </a:t>
            </a:r>
            <a:br>
              <a:rPr lang="en-US" dirty="0"/>
            </a:br>
            <a:endParaRPr lang="en-US" dirty="0"/>
          </a:p>
        </p:txBody>
      </p:sp>
    </p:spTree>
    <p:extLst>
      <p:ext uri="{BB962C8B-B14F-4D97-AF65-F5344CB8AC3E}">
        <p14:creationId xmlns:p14="http://schemas.microsoft.com/office/powerpoint/2010/main" val="40058747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Light Scattering</a:t>
            </a:r>
            <a:endParaRPr lang="en-US" dirty="0"/>
          </a:p>
        </p:txBody>
      </p:sp>
      <p:sp>
        <p:nvSpPr>
          <p:cNvPr id="3" name="Content Placeholder 2"/>
          <p:cNvSpPr>
            <a:spLocks noGrp="1"/>
          </p:cNvSpPr>
          <p:nvPr>
            <p:ph idx="1"/>
          </p:nvPr>
        </p:nvSpPr>
        <p:spPr/>
        <p:txBody>
          <a:bodyPr/>
          <a:lstStyle/>
          <a:p>
            <a:r>
              <a:rPr lang="en-GB" sz="2400" dirty="0"/>
              <a:t>Molecular weight quantification at 100 ng!</a:t>
            </a:r>
          </a:p>
          <a:p>
            <a:r>
              <a:rPr lang="en-GB" sz="2400" dirty="0"/>
              <a:t>Polystyrene 105 </a:t>
            </a:r>
            <a:r>
              <a:rPr lang="en-GB" sz="2400" dirty="0" err="1"/>
              <a:t>KDa</a:t>
            </a:r>
            <a:r>
              <a:rPr lang="en-GB" sz="2400" dirty="0"/>
              <a:t> in THF, 0.01 mg/mL, 10 µL injection</a:t>
            </a:r>
          </a:p>
        </p:txBody>
      </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451558" y="5055513"/>
            <a:ext cx="1280948" cy="9698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l="14481" t="13338" r="13780" b="11324"/>
          <a:stretch>
            <a:fillRect/>
          </a:stretch>
        </p:blipFill>
        <p:spPr bwMode="auto">
          <a:xfrm>
            <a:off x="10645065" y="1714517"/>
            <a:ext cx="893935" cy="939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Arrow Connector 7"/>
          <p:cNvCxnSpPr/>
          <p:nvPr/>
        </p:nvCxnSpPr>
        <p:spPr>
          <a:xfrm>
            <a:off x="11066673" y="1278885"/>
            <a:ext cx="0" cy="375289"/>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pic>
        <p:nvPicPr>
          <p:cNvPr id="9"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448530" y="387483"/>
            <a:ext cx="1275060" cy="609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260"/>
          <p:cNvSpPr txBox="1">
            <a:spLocks noChangeArrowheads="1"/>
          </p:cNvSpPr>
          <p:nvPr/>
        </p:nvSpPr>
        <p:spPr bwMode="auto">
          <a:xfrm>
            <a:off x="10525948" y="2653884"/>
            <a:ext cx="1132168"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333" b="1" dirty="0">
                <a:solidFill>
                  <a:srgbClr val="9900CC"/>
                </a:solidFill>
              </a:rPr>
              <a:t>UV/Vis PDA</a:t>
            </a:r>
            <a:endParaRPr lang="en-GB" sz="1333" b="1" dirty="0">
              <a:solidFill>
                <a:srgbClr val="9900CC"/>
              </a:solidFill>
            </a:endParaRPr>
          </a:p>
        </p:txBody>
      </p:sp>
      <p:sp>
        <p:nvSpPr>
          <p:cNvPr id="11" name="TextBox 317"/>
          <p:cNvSpPr txBox="1">
            <a:spLocks noChangeArrowheads="1"/>
          </p:cNvSpPr>
          <p:nvPr/>
        </p:nvSpPr>
        <p:spPr bwMode="auto">
          <a:xfrm>
            <a:off x="10339262" y="978048"/>
            <a:ext cx="1505540"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333" b="1" dirty="0">
                <a:solidFill>
                  <a:srgbClr val="FF0000"/>
                </a:solidFill>
              </a:rPr>
              <a:t>Refractive index</a:t>
            </a:r>
            <a:endParaRPr lang="en-GB" sz="1333" b="1" dirty="0">
              <a:solidFill>
                <a:srgbClr val="FF0000"/>
              </a:solidFill>
            </a:endParaRPr>
          </a:p>
        </p:txBody>
      </p:sp>
      <p:sp>
        <p:nvSpPr>
          <p:cNvPr id="12" name="TextBox 318"/>
          <p:cNvSpPr txBox="1">
            <a:spLocks noChangeArrowheads="1"/>
          </p:cNvSpPr>
          <p:nvPr/>
        </p:nvSpPr>
        <p:spPr bwMode="auto">
          <a:xfrm>
            <a:off x="10520401" y="4225287"/>
            <a:ext cx="1143262"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333" b="1" dirty="0">
                <a:solidFill>
                  <a:srgbClr val="006600"/>
                </a:solidFill>
              </a:rPr>
              <a:t>RALS/LALS</a:t>
            </a:r>
            <a:endParaRPr lang="en-GB" sz="1333" b="1" dirty="0">
              <a:solidFill>
                <a:srgbClr val="006600"/>
              </a:solidFill>
            </a:endParaRPr>
          </a:p>
        </p:txBody>
      </p:sp>
      <p:sp>
        <p:nvSpPr>
          <p:cNvPr id="13" name="TextBox 319"/>
          <p:cNvSpPr txBox="1">
            <a:spLocks noChangeArrowheads="1"/>
          </p:cNvSpPr>
          <p:nvPr/>
        </p:nvSpPr>
        <p:spPr bwMode="auto">
          <a:xfrm>
            <a:off x="10276745" y="6025398"/>
            <a:ext cx="1630575" cy="297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sz="1333" b="1" dirty="0">
                <a:solidFill>
                  <a:srgbClr val="0000CC"/>
                </a:solidFill>
              </a:rPr>
              <a:t>Intrinsic viscosity</a:t>
            </a:r>
            <a:endParaRPr lang="en-GB" sz="1333" b="1" dirty="0">
              <a:solidFill>
                <a:srgbClr val="0000CC"/>
              </a:solidFill>
            </a:endParaRPr>
          </a:p>
        </p:txBody>
      </p:sp>
      <p:pic>
        <p:nvPicPr>
          <p:cNvPr id="14"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402096" y="3434871"/>
            <a:ext cx="1379872" cy="75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8" name="Straight Arrow Connector 17"/>
          <p:cNvCxnSpPr/>
          <p:nvPr/>
        </p:nvCxnSpPr>
        <p:spPr>
          <a:xfrm>
            <a:off x="11066673" y="3097098"/>
            <a:ext cx="0" cy="375289"/>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11066673" y="4585977"/>
            <a:ext cx="0" cy="375289"/>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10282136" y="353415"/>
            <a:ext cx="1560683" cy="2931327"/>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1" name="Rectangle 20"/>
          <p:cNvSpPr/>
          <p:nvPr/>
        </p:nvSpPr>
        <p:spPr>
          <a:xfrm>
            <a:off x="10311689" y="4773620"/>
            <a:ext cx="1621600" cy="1597005"/>
          </a:xfrm>
          <a:prstGeom prst="rect">
            <a:avLst/>
          </a:prstGeom>
          <a:solidFill>
            <a:schemeClr val="bg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pic>
        <p:nvPicPr>
          <p:cNvPr id="6" name="Picture 5"/>
          <p:cNvPicPr>
            <a:picLocks noChangeAspect="1"/>
          </p:cNvPicPr>
          <p:nvPr/>
        </p:nvPicPr>
        <p:blipFill>
          <a:blip r:embed="rId7"/>
          <a:stretch>
            <a:fillRect/>
          </a:stretch>
        </p:blipFill>
        <p:spPr>
          <a:xfrm>
            <a:off x="492643" y="2421607"/>
            <a:ext cx="7254356" cy="3495983"/>
          </a:xfrm>
          <a:prstGeom prst="rect">
            <a:avLst/>
          </a:prstGeom>
        </p:spPr>
      </p:pic>
      <p:pic>
        <p:nvPicPr>
          <p:cNvPr id="16" name="Picture 15"/>
          <p:cNvPicPr>
            <a:picLocks noChangeAspect="1"/>
          </p:cNvPicPr>
          <p:nvPr/>
        </p:nvPicPr>
        <p:blipFill>
          <a:blip r:embed="rId8"/>
          <a:stretch>
            <a:fillRect/>
          </a:stretch>
        </p:blipFill>
        <p:spPr>
          <a:xfrm>
            <a:off x="6350502" y="3120649"/>
            <a:ext cx="3591308" cy="1822304"/>
          </a:xfrm>
          <a:prstGeom prst="rect">
            <a:avLst/>
          </a:prstGeom>
          <a:solidFill>
            <a:schemeClr val="bg1"/>
          </a:solidFill>
        </p:spPr>
      </p:pic>
    </p:spTree>
    <p:extLst>
      <p:ext uri="{BB962C8B-B14F-4D97-AF65-F5344CB8AC3E}">
        <p14:creationId xmlns:p14="http://schemas.microsoft.com/office/powerpoint/2010/main" val="32247148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1527" y="321936"/>
            <a:ext cx="8769350" cy="463550"/>
          </a:xfrm>
        </p:spPr>
        <p:txBody>
          <a:bodyPr/>
          <a:lstStyle/>
          <a:p>
            <a:r>
              <a:rPr lang="en-GB" dirty="0"/>
              <a:t>PEO standards - RI and RALS 196 to 992,000 Da</a:t>
            </a:r>
          </a:p>
        </p:txBody>
      </p:sp>
      <p:pic>
        <p:nvPicPr>
          <p:cNvPr id="1027" name="Picture 3"/>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901012" y="1772820"/>
            <a:ext cx="5851109" cy="2256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6" name="Straight Arrow Connector 5"/>
          <p:cNvCxnSpPr/>
          <p:nvPr/>
        </p:nvCxnSpPr>
        <p:spPr>
          <a:xfrm>
            <a:off x="3143672" y="2420890"/>
            <a:ext cx="303554" cy="1015035"/>
          </a:xfrm>
          <a:prstGeom prst="straightConnector1">
            <a:avLst/>
          </a:prstGeom>
          <a:ln w="38100">
            <a:solidFill>
              <a:schemeClr val="accent6">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5672336" y="2143975"/>
            <a:ext cx="1008112" cy="400110"/>
          </a:xfrm>
          <a:prstGeom prst="rect">
            <a:avLst/>
          </a:prstGeom>
          <a:noFill/>
        </p:spPr>
        <p:txBody>
          <a:bodyPr wrap="square" rtlCol="0">
            <a:spAutoFit/>
          </a:bodyPr>
          <a:lstStyle/>
          <a:p>
            <a:r>
              <a:rPr lang="en-GB" sz="2000" dirty="0">
                <a:latin typeface="+mj-lt"/>
              </a:rPr>
              <a:t>196 Da</a:t>
            </a:r>
          </a:p>
        </p:txBody>
      </p:sp>
      <p:sp>
        <p:nvSpPr>
          <p:cNvPr id="10" name="TextBox 9"/>
          <p:cNvSpPr txBox="1"/>
          <p:nvPr/>
        </p:nvSpPr>
        <p:spPr>
          <a:xfrm>
            <a:off x="2688651" y="2095724"/>
            <a:ext cx="1584176" cy="400110"/>
          </a:xfrm>
          <a:prstGeom prst="rect">
            <a:avLst/>
          </a:prstGeom>
          <a:noFill/>
        </p:spPr>
        <p:txBody>
          <a:bodyPr wrap="square" rtlCol="0">
            <a:spAutoFit/>
          </a:bodyPr>
          <a:lstStyle/>
          <a:p>
            <a:r>
              <a:rPr lang="en-GB" sz="2000" dirty="0">
                <a:latin typeface="+mj-lt"/>
              </a:rPr>
              <a:t>992,000 Da</a:t>
            </a:r>
          </a:p>
        </p:txBody>
      </p:sp>
      <p:cxnSp>
        <p:nvCxnSpPr>
          <p:cNvPr id="11" name="Straight Arrow Connector 10"/>
          <p:cNvCxnSpPr/>
          <p:nvPr/>
        </p:nvCxnSpPr>
        <p:spPr>
          <a:xfrm flipH="1">
            <a:off x="5231904" y="2544087"/>
            <a:ext cx="720080" cy="1648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1006" y="4085790"/>
            <a:ext cx="3690938" cy="1702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rotWithShape="1">
          <a:blip r:embed="rId5">
            <a:extLst>
              <a:ext uri="{28A0092B-C50C-407E-A947-70E740481C1C}">
                <a14:useLocalDpi xmlns:a14="http://schemas.microsoft.com/office/drawing/2010/main" val="0"/>
              </a:ext>
            </a:extLst>
          </a:blip>
          <a:srcRect r="27430"/>
          <a:stretch/>
        </p:blipFill>
        <p:spPr bwMode="auto">
          <a:xfrm>
            <a:off x="5940725" y="4085790"/>
            <a:ext cx="4546522" cy="17840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20" name="Straight Arrow Connector 19"/>
          <p:cNvCxnSpPr/>
          <p:nvPr/>
        </p:nvCxnSpPr>
        <p:spPr>
          <a:xfrm>
            <a:off x="6312024" y="2544088"/>
            <a:ext cx="2304256" cy="254109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2991895" y="2544089"/>
            <a:ext cx="0" cy="1541701"/>
          </a:xfrm>
          <a:prstGeom prst="straightConnector1">
            <a:avLst/>
          </a:prstGeom>
          <a:ln w="38100">
            <a:solidFill>
              <a:schemeClr val="accent6">
                <a:lumMod val="40000"/>
                <a:lumOff val="60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3647728" y="5373220"/>
            <a:ext cx="504056" cy="415429"/>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30" name="Straight Connector 29"/>
          <p:cNvCxnSpPr/>
          <p:nvPr/>
        </p:nvCxnSpPr>
        <p:spPr>
          <a:xfrm flipV="1">
            <a:off x="3899756" y="4085787"/>
            <a:ext cx="2276636" cy="1287430"/>
          </a:xfrm>
          <a:prstGeom prst="line">
            <a:avLst/>
          </a:prstGeom>
          <a:ln w="28575">
            <a:solidFill>
              <a:srgbClr val="4CAE6B"/>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27" idx="5"/>
          </p:cNvCxnSpPr>
          <p:nvPr/>
        </p:nvCxnSpPr>
        <p:spPr>
          <a:xfrm>
            <a:off x="4077973" y="5727807"/>
            <a:ext cx="3242169" cy="142006"/>
          </a:xfrm>
          <a:prstGeom prst="line">
            <a:avLst/>
          </a:prstGeom>
          <a:ln w="28575">
            <a:solidFill>
              <a:srgbClr val="4CAE6B"/>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5581048" y="3812845"/>
            <a:ext cx="3816424" cy="2056970"/>
          </a:xfrm>
          <a:prstGeom prst="ellipse">
            <a:avLst/>
          </a:prstGeom>
          <a:noFill/>
          <a:ln>
            <a:solidFill>
              <a:srgbClr val="4CAE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rot="16200000">
            <a:off x="1655302" y="2511428"/>
            <a:ext cx="415498" cy="369332"/>
          </a:xfrm>
          <a:prstGeom prst="rect">
            <a:avLst/>
          </a:prstGeom>
          <a:solidFill>
            <a:schemeClr val="bg1"/>
          </a:solidFill>
        </p:spPr>
        <p:txBody>
          <a:bodyPr wrap="none">
            <a:spAutoFit/>
          </a:bodyPr>
          <a:lstStyle/>
          <a:p>
            <a:r>
              <a:rPr lang="en-US" sz="1800" dirty="0">
                <a:latin typeface="+mn-lt"/>
              </a:rPr>
              <a:t>RI</a:t>
            </a:r>
          </a:p>
        </p:txBody>
      </p:sp>
      <p:sp>
        <p:nvSpPr>
          <p:cNvPr id="17" name="Rectangle 16"/>
          <p:cNvSpPr/>
          <p:nvPr/>
        </p:nvSpPr>
        <p:spPr>
          <a:xfrm rot="16200000">
            <a:off x="1471348" y="4708011"/>
            <a:ext cx="787395" cy="369332"/>
          </a:xfrm>
          <a:prstGeom prst="rect">
            <a:avLst/>
          </a:prstGeom>
          <a:solidFill>
            <a:schemeClr val="bg1"/>
          </a:solidFill>
        </p:spPr>
        <p:txBody>
          <a:bodyPr wrap="none">
            <a:spAutoFit/>
          </a:bodyPr>
          <a:lstStyle/>
          <a:p>
            <a:r>
              <a:rPr lang="en-US" sz="1800" dirty="0">
                <a:latin typeface="+mn-lt"/>
              </a:rPr>
              <a:t>RALS</a:t>
            </a:r>
          </a:p>
        </p:txBody>
      </p:sp>
      <p:pic>
        <p:nvPicPr>
          <p:cNvPr id="3" name="Picture 2"/>
          <p:cNvPicPr>
            <a:picLocks noChangeAspect="1"/>
          </p:cNvPicPr>
          <p:nvPr/>
        </p:nvPicPr>
        <p:blipFill>
          <a:blip r:embed="rId6"/>
          <a:stretch>
            <a:fillRect/>
          </a:stretch>
        </p:blipFill>
        <p:spPr>
          <a:xfrm>
            <a:off x="3352800" y="805125"/>
            <a:ext cx="5124450" cy="285750"/>
          </a:xfrm>
          <a:prstGeom prst="rect">
            <a:avLst/>
          </a:prstGeom>
        </p:spPr>
      </p:pic>
      <p:pic>
        <p:nvPicPr>
          <p:cNvPr id="4" name="Picture 3"/>
          <p:cNvPicPr>
            <a:picLocks noChangeAspect="1"/>
          </p:cNvPicPr>
          <p:nvPr/>
        </p:nvPicPr>
        <p:blipFill>
          <a:blip r:embed="rId7"/>
          <a:stretch>
            <a:fillRect/>
          </a:stretch>
        </p:blipFill>
        <p:spPr>
          <a:xfrm>
            <a:off x="3295449" y="1146929"/>
            <a:ext cx="6019800" cy="266849"/>
          </a:xfrm>
          <a:prstGeom prst="rect">
            <a:avLst/>
          </a:prstGeom>
        </p:spPr>
      </p:pic>
    </p:spTree>
    <p:extLst>
      <p:ext uri="{BB962C8B-B14F-4D97-AF65-F5344CB8AC3E}">
        <p14:creationId xmlns:p14="http://schemas.microsoft.com/office/powerpoint/2010/main" val="25706154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PEO 196 Da by Triple Detection !</a:t>
            </a:r>
            <a:endParaRPr lang="en-GB" dirty="0"/>
          </a:p>
        </p:txBody>
      </p:sp>
      <p:sp>
        <p:nvSpPr>
          <p:cNvPr id="9" name="Content Placeholder 8"/>
          <p:cNvSpPr>
            <a:spLocks noGrp="1"/>
          </p:cNvSpPr>
          <p:nvPr>
            <p:ph idx="1"/>
          </p:nvPr>
        </p:nvSpPr>
        <p:spPr/>
        <p:txBody>
          <a:bodyPr/>
          <a:lstStyle/>
          <a:p>
            <a:r>
              <a:rPr lang="en-GB" sz="2667" dirty="0"/>
              <a:t>PEO 196 Da</a:t>
            </a:r>
          </a:p>
          <a:p>
            <a:r>
              <a:rPr lang="en-GB" sz="2667" dirty="0"/>
              <a:t>3.9 mg/ml, 100 µl injection</a:t>
            </a:r>
            <a:endParaRPr lang="en-US" sz="2667" dirty="0"/>
          </a:p>
        </p:txBody>
      </p:sp>
      <p:pic>
        <p:nvPicPr>
          <p:cNvPr id="4" name="Picture 3"/>
          <p:cNvPicPr>
            <a:picLocks noChangeAspect="1"/>
          </p:cNvPicPr>
          <p:nvPr/>
        </p:nvPicPr>
        <p:blipFill>
          <a:blip r:embed="rId3"/>
          <a:stretch>
            <a:fillRect/>
          </a:stretch>
        </p:blipFill>
        <p:spPr>
          <a:xfrm>
            <a:off x="8085987" y="2469176"/>
            <a:ext cx="3899276" cy="3349541"/>
          </a:xfrm>
          <a:prstGeom prst="rect">
            <a:avLst/>
          </a:prstGeom>
        </p:spPr>
      </p:pic>
      <p:pic>
        <p:nvPicPr>
          <p:cNvPr id="12"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468" y="2469176"/>
            <a:ext cx="7705845" cy="3349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059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685800" y="457200"/>
            <a:ext cx="7560840" cy="463550"/>
          </a:xfrm>
        </p:spPr>
        <p:txBody>
          <a:bodyPr/>
          <a:lstStyle/>
          <a:p>
            <a:r>
              <a:rPr lang="en-GB" sz="2000" dirty="0"/>
              <a:t>Triple Chromatogram of Bisphenol A  (MW = 228)</a:t>
            </a:r>
            <a:br>
              <a:rPr lang="en-GB" sz="2000" dirty="0"/>
            </a:br>
            <a:r>
              <a:rPr lang="en-GB" sz="2000" b="0" dirty="0"/>
              <a:t>-Monomer for epoxy resins and various specialty plastics</a:t>
            </a:r>
            <a:br>
              <a:rPr lang="en-GB" sz="2000" b="0" dirty="0"/>
            </a:br>
            <a:endParaRPr lang="en-GB" sz="2000" dirty="0"/>
          </a:p>
        </p:txBody>
      </p:sp>
      <p:sp>
        <p:nvSpPr>
          <p:cNvPr id="8" name="Rectangle 3"/>
          <p:cNvSpPr txBox="1">
            <a:spLocks noChangeArrowheads="1"/>
          </p:cNvSpPr>
          <p:nvPr/>
        </p:nvSpPr>
        <p:spPr bwMode="auto">
          <a:xfrm>
            <a:off x="2226566" y="5524002"/>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a:lstStyle>
          <a:p>
            <a:r>
              <a:rPr lang="en-US" sz="1200" kern="0" dirty="0"/>
              <a:t>Mobile Phase:   THF                      Columns:        2 X T2500                        Flow Rate:     1 mL/min</a:t>
            </a:r>
          </a:p>
          <a:p>
            <a:r>
              <a:rPr lang="en-US" sz="1200" kern="0" dirty="0"/>
              <a:t>Temperature:    30C                       Injections:      100 µL of 3 mg/mL            </a:t>
            </a:r>
            <a:r>
              <a:rPr lang="en-US" sz="1200" kern="0" dirty="0" err="1"/>
              <a:t>dn</a:t>
            </a:r>
            <a:r>
              <a:rPr lang="en-US" sz="1200" kern="0" dirty="0"/>
              <a:t>/dc:            0.195</a:t>
            </a:r>
          </a:p>
        </p:txBody>
      </p:sp>
      <p:pic>
        <p:nvPicPr>
          <p:cNvPr id="2" name="Picture 1"/>
          <p:cNvPicPr>
            <a:picLocks noChangeAspect="1"/>
          </p:cNvPicPr>
          <p:nvPr/>
        </p:nvPicPr>
        <p:blipFill>
          <a:blip r:embed="rId3"/>
          <a:stretch>
            <a:fillRect/>
          </a:stretch>
        </p:blipFill>
        <p:spPr>
          <a:xfrm>
            <a:off x="2514600" y="2057400"/>
            <a:ext cx="6900483" cy="3389711"/>
          </a:xfrm>
          <a:prstGeom prst="rect">
            <a:avLst/>
          </a:prstGeom>
        </p:spPr>
      </p:pic>
      <p:sp>
        <p:nvSpPr>
          <p:cNvPr id="4" name="Rectangle 3"/>
          <p:cNvSpPr/>
          <p:nvPr/>
        </p:nvSpPr>
        <p:spPr>
          <a:xfrm>
            <a:off x="5334000" y="457200"/>
            <a:ext cx="1371600" cy="381000"/>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156549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UV absorbing additive</a:t>
            </a:r>
            <a:endParaRPr lang="en-US" dirty="0"/>
          </a:p>
        </p:txBody>
      </p:sp>
      <p:sp>
        <p:nvSpPr>
          <p:cNvPr id="6" name="Content Placeholder 5"/>
          <p:cNvSpPr>
            <a:spLocks noGrp="1"/>
          </p:cNvSpPr>
          <p:nvPr>
            <p:ph idx="1"/>
          </p:nvPr>
        </p:nvSpPr>
        <p:spPr>
          <a:xfrm>
            <a:off x="527052" y="1195917"/>
            <a:ext cx="6630371" cy="4876800"/>
          </a:xfrm>
        </p:spPr>
        <p:txBody>
          <a:bodyPr/>
          <a:lstStyle/>
          <a:p>
            <a:r>
              <a:rPr lang="en-GB" sz="2133" dirty="0"/>
              <a:t>Oligomer resolution and MW measurement over the different populations</a:t>
            </a:r>
          </a:p>
          <a:p>
            <a:endParaRPr lang="en-GB" sz="2133" dirty="0"/>
          </a:p>
          <a:p>
            <a:r>
              <a:rPr lang="en-GB" sz="2133" dirty="0"/>
              <a:t>THF, SVB columns, 35°C</a:t>
            </a:r>
            <a:endParaRPr lang="en-US" sz="2133" dirty="0"/>
          </a:p>
        </p:txBody>
      </p:sp>
      <p:pic>
        <p:nvPicPr>
          <p:cNvPr id="8" name="Picture 7"/>
          <p:cNvPicPr>
            <a:picLocks noChangeAspect="1"/>
          </p:cNvPicPr>
          <p:nvPr/>
        </p:nvPicPr>
        <p:blipFill>
          <a:blip r:embed="rId3"/>
          <a:stretch>
            <a:fillRect/>
          </a:stretch>
        </p:blipFill>
        <p:spPr>
          <a:xfrm>
            <a:off x="7280781" y="949533"/>
            <a:ext cx="4639024" cy="2055007"/>
          </a:xfrm>
          <a:prstGeom prst="rect">
            <a:avLst/>
          </a:prstGeom>
        </p:spPr>
      </p:pic>
      <p:pic>
        <p:nvPicPr>
          <p:cNvPr id="16" name="Picture 15"/>
          <p:cNvPicPr>
            <a:picLocks noChangeAspect="1"/>
          </p:cNvPicPr>
          <p:nvPr/>
        </p:nvPicPr>
        <p:blipFill>
          <a:blip r:embed="rId4"/>
          <a:stretch>
            <a:fillRect/>
          </a:stretch>
        </p:blipFill>
        <p:spPr>
          <a:xfrm>
            <a:off x="3296857" y="3178529"/>
            <a:ext cx="8637295" cy="3212297"/>
          </a:xfrm>
          <a:prstGeom prst="rect">
            <a:avLst/>
          </a:prstGeom>
        </p:spPr>
      </p:pic>
      <p:cxnSp>
        <p:nvCxnSpPr>
          <p:cNvPr id="18" name="Straight Connector 17"/>
          <p:cNvCxnSpPr/>
          <p:nvPr/>
        </p:nvCxnSpPr>
        <p:spPr>
          <a:xfrm>
            <a:off x="5461000" y="3261510"/>
            <a:ext cx="0" cy="2760409"/>
          </a:xfrm>
          <a:prstGeom prst="line">
            <a:avLst/>
          </a:prstGeom>
          <a:ln w="6350">
            <a:solidFill>
              <a:schemeClr val="tx1"/>
            </a:solidFill>
          </a:ln>
        </p:spPr>
        <p:style>
          <a:lnRef idx="1">
            <a:schemeClr val="dk1"/>
          </a:lnRef>
          <a:fillRef idx="0">
            <a:schemeClr val="dk1"/>
          </a:fillRef>
          <a:effectRef idx="0">
            <a:schemeClr val="dk1"/>
          </a:effectRef>
          <a:fontRef idx="minor">
            <a:schemeClr val="tx1"/>
          </a:fontRef>
        </p:style>
      </p:cxnSp>
      <p:pic>
        <p:nvPicPr>
          <p:cNvPr id="19" name="Picture 18"/>
          <p:cNvPicPr>
            <a:picLocks noChangeAspect="1"/>
          </p:cNvPicPr>
          <p:nvPr/>
        </p:nvPicPr>
        <p:blipFill>
          <a:blip r:embed="rId5"/>
          <a:stretch>
            <a:fillRect/>
          </a:stretch>
        </p:blipFill>
        <p:spPr>
          <a:xfrm>
            <a:off x="204657" y="3478119"/>
            <a:ext cx="2791559" cy="2327188"/>
          </a:xfrm>
          <a:prstGeom prst="rect">
            <a:avLst/>
          </a:prstGeom>
        </p:spPr>
      </p:pic>
    </p:spTree>
    <p:extLst>
      <p:ext uri="{BB962C8B-B14F-4D97-AF65-F5344CB8AC3E}">
        <p14:creationId xmlns:p14="http://schemas.microsoft.com/office/powerpoint/2010/main" val="8842108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135560" y="304800"/>
            <a:ext cx="7560840" cy="463550"/>
          </a:xfrm>
        </p:spPr>
        <p:txBody>
          <a:bodyPr/>
          <a:lstStyle/>
          <a:p>
            <a:pPr algn="ctr"/>
            <a:r>
              <a:rPr lang="en-GB" sz="2000" dirty="0"/>
              <a:t>Triple Chromatogram of </a:t>
            </a:r>
            <a:r>
              <a:rPr lang="en-GB" sz="2000" dirty="0" err="1"/>
              <a:t>Polycaprolactone</a:t>
            </a:r>
            <a:r>
              <a:rPr lang="en-GB" sz="2000" dirty="0"/>
              <a:t>   (Mw = 1,600)</a:t>
            </a:r>
          </a:p>
        </p:txBody>
      </p:sp>
      <p:sp>
        <p:nvSpPr>
          <p:cNvPr id="8" name="Rectangle 3"/>
          <p:cNvSpPr txBox="1">
            <a:spLocks noChangeArrowheads="1"/>
          </p:cNvSpPr>
          <p:nvPr/>
        </p:nvSpPr>
        <p:spPr bwMode="auto">
          <a:xfrm>
            <a:off x="2135560" y="5013176"/>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a:lstStyle>
          <a:p>
            <a:r>
              <a:rPr lang="en-US" sz="1200" kern="0" dirty="0"/>
              <a:t>Mobile Phase:   THF                      Columns:        2 X T2500                        Flow Rate:     1 mL/min</a:t>
            </a:r>
          </a:p>
          <a:p>
            <a:r>
              <a:rPr lang="en-US" sz="1200" kern="0" dirty="0"/>
              <a:t>Temperature:    30C                       Injections:      100 µL of 5 mg/mL            </a:t>
            </a:r>
            <a:r>
              <a:rPr lang="en-US" sz="1200" kern="0" dirty="0" err="1"/>
              <a:t>dn</a:t>
            </a:r>
            <a:r>
              <a:rPr lang="en-US" sz="1200" kern="0" dirty="0"/>
              <a:t>/dc:            0.06</a:t>
            </a:r>
          </a:p>
        </p:txBody>
      </p:sp>
      <p:pic>
        <p:nvPicPr>
          <p:cNvPr id="11" name="Picture 10"/>
          <p:cNvPicPr>
            <a:picLocks noChangeAspect="1"/>
          </p:cNvPicPr>
          <p:nvPr/>
        </p:nvPicPr>
        <p:blipFill rotWithShape="1">
          <a:blip r:embed="rId3"/>
          <a:srcRect r="5742"/>
          <a:stretch/>
        </p:blipFill>
        <p:spPr>
          <a:xfrm>
            <a:off x="2661718" y="1575865"/>
            <a:ext cx="6391796" cy="3331129"/>
          </a:xfrm>
          <a:prstGeom prst="rect">
            <a:avLst/>
          </a:prstGeom>
        </p:spPr>
      </p:pic>
      <p:sp>
        <p:nvSpPr>
          <p:cNvPr id="6" name="Rectangle 5"/>
          <p:cNvSpPr/>
          <p:nvPr/>
        </p:nvSpPr>
        <p:spPr>
          <a:xfrm>
            <a:off x="7620000" y="5265205"/>
            <a:ext cx="1600200" cy="234601"/>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7772400" y="353840"/>
            <a:ext cx="1600200" cy="365471"/>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1024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005928" y="381000"/>
            <a:ext cx="7904276" cy="463550"/>
          </a:xfrm>
        </p:spPr>
        <p:txBody>
          <a:bodyPr/>
          <a:lstStyle/>
          <a:p>
            <a:r>
              <a:rPr lang="en-GB" sz="2000" dirty="0"/>
              <a:t>Triple Chromatogram of Carrageenan-2  (Mw = 572,000, IV = 7.0)</a:t>
            </a:r>
            <a:br>
              <a:rPr lang="en-GB" sz="2000" dirty="0"/>
            </a:br>
            <a:r>
              <a:rPr lang="en-GB" sz="2000" b="0" dirty="0"/>
              <a:t>-Thickening, gelling, and stabilizing agents</a:t>
            </a:r>
            <a:br>
              <a:rPr lang="en-GB" sz="2000" b="0" dirty="0"/>
            </a:br>
            <a:r>
              <a:rPr lang="en-GB" sz="2000" b="0" dirty="0"/>
              <a:t>-</a:t>
            </a:r>
            <a:r>
              <a:rPr lang="en-US" sz="2000" b="0" dirty="0"/>
              <a:t>Mixtures of water-soluble, linear, sulfated </a:t>
            </a:r>
            <a:r>
              <a:rPr lang="en-US" sz="2000" b="0" dirty="0" err="1"/>
              <a:t>galactan</a:t>
            </a:r>
            <a:r>
              <a:rPr lang="en-US" sz="2000" dirty="0"/>
              <a:t/>
            </a:r>
            <a:br>
              <a:rPr lang="en-US" sz="2000" dirty="0"/>
            </a:br>
            <a:endParaRPr lang="en-GB" sz="2000" dirty="0"/>
          </a:p>
        </p:txBody>
      </p:sp>
      <p:sp>
        <p:nvSpPr>
          <p:cNvPr id="6" name="Rectangle 5"/>
          <p:cNvSpPr/>
          <p:nvPr/>
        </p:nvSpPr>
        <p:spPr>
          <a:xfrm>
            <a:off x="6040810" y="5265205"/>
            <a:ext cx="1600200" cy="234601"/>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8763000" y="381000"/>
            <a:ext cx="1144960" cy="381000"/>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stretch>
            <a:fillRect/>
          </a:stretch>
        </p:blipFill>
        <p:spPr>
          <a:xfrm>
            <a:off x="2211197" y="1538110"/>
            <a:ext cx="7621126" cy="3406634"/>
          </a:xfrm>
          <a:prstGeom prst="rect">
            <a:avLst/>
          </a:prstGeom>
        </p:spPr>
      </p:pic>
      <p:sp>
        <p:nvSpPr>
          <p:cNvPr id="10" name="Rectangle 3"/>
          <p:cNvSpPr txBox="1">
            <a:spLocks noChangeArrowheads="1"/>
          </p:cNvSpPr>
          <p:nvPr/>
        </p:nvSpPr>
        <p:spPr bwMode="auto">
          <a:xfrm>
            <a:off x="2135560" y="5013176"/>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a:lstStyle>
          <a:p>
            <a:r>
              <a:rPr lang="en-US" sz="1200" kern="0" dirty="0"/>
              <a:t>Mobile Phase:   0.05M Na</a:t>
            </a:r>
            <a:r>
              <a:rPr lang="en-US" sz="1200" kern="0" baseline="-25000" dirty="0"/>
              <a:t>2</a:t>
            </a:r>
            <a:r>
              <a:rPr lang="en-US" sz="1200" kern="0" dirty="0"/>
              <a:t>SO</a:t>
            </a:r>
            <a:r>
              <a:rPr lang="en-US" sz="1200" kern="0" baseline="-25000" dirty="0"/>
              <a:t>4</a:t>
            </a:r>
            <a:r>
              <a:rPr lang="en-US" sz="1200" kern="0" dirty="0"/>
              <a:t>          Columns:        1XA7000 + 2XA6000M        Flow Rate:     1 mL/min</a:t>
            </a:r>
          </a:p>
          <a:p>
            <a:r>
              <a:rPr lang="en-US" sz="1200" kern="0" dirty="0"/>
              <a:t>Temperature:    50C                           Injections:       100 µL of </a:t>
            </a:r>
            <a:r>
              <a:rPr lang="en-US" sz="1200" b="1" kern="0" dirty="0">
                <a:solidFill>
                  <a:srgbClr val="C00000"/>
                </a:solidFill>
              </a:rPr>
              <a:t>1.0 mg/mL           </a:t>
            </a:r>
            <a:r>
              <a:rPr lang="en-US" sz="1200" kern="0" dirty="0" err="1"/>
              <a:t>dn</a:t>
            </a:r>
            <a:r>
              <a:rPr lang="en-US" sz="1200" kern="0" dirty="0"/>
              <a:t>/dc:            0.115</a:t>
            </a:r>
          </a:p>
        </p:txBody>
      </p:sp>
    </p:spTree>
    <p:extLst>
      <p:ext uri="{BB962C8B-B14F-4D97-AF65-F5344CB8AC3E}">
        <p14:creationId xmlns:p14="http://schemas.microsoft.com/office/powerpoint/2010/main" val="24358218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2571405" y="1006129"/>
            <a:ext cx="6921887" cy="463550"/>
          </a:xfrm>
        </p:spPr>
        <p:txBody>
          <a:bodyPr/>
          <a:lstStyle/>
          <a:p>
            <a:pPr algn="ctr"/>
            <a:r>
              <a:rPr lang="en-GB" sz="2000" dirty="0"/>
              <a:t>M-H Overlay Plots of Pullulan vs Carrageenan Samples</a:t>
            </a:r>
          </a:p>
        </p:txBody>
      </p:sp>
      <p:pic>
        <p:nvPicPr>
          <p:cNvPr id="7" name="Picture 6"/>
          <p:cNvPicPr>
            <a:picLocks noChangeAspect="1"/>
          </p:cNvPicPr>
          <p:nvPr/>
        </p:nvPicPr>
        <p:blipFill>
          <a:blip r:embed="rId3"/>
          <a:stretch>
            <a:fillRect/>
          </a:stretch>
        </p:blipFill>
        <p:spPr>
          <a:xfrm>
            <a:off x="2330337" y="1567397"/>
            <a:ext cx="7858211" cy="3549032"/>
          </a:xfrm>
          <a:prstGeom prst="rect">
            <a:avLst/>
          </a:prstGeom>
        </p:spPr>
      </p:pic>
      <p:sp>
        <p:nvSpPr>
          <p:cNvPr id="8" name="TextBox 7"/>
          <p:cNvSpPr txBox="1"/>
          <p:nvPr/>
        </p:nvSpPr>
        <p:spPr>
          <a:xfrm>
            <a:off x="4425143" y="1879717"/>
            <a:ext cx="1704108" cy="769441"/>
          </a:xfrm>
          <a:prstGeom prst="rect">
            <a:avLst/>
          </a:prstGeom>
          <a:noFill/>
        </p:spPr>
        <p:txBody>
          <a:bodyPr wrap="square" rtlCol="0">
            <a:spAutoFit/>
          </a:bodyPr>
          <a:lstStyle/>
          <a:p>
            <a:r>
              <a:rPr lang="en-US" sz="1100" dirty="0">
                <a:solidFill>
                  <a:srgbClr val="FF0000"/>
                </a:solidFill>
              </a:rPr>
              <a:t>Red Line = Pullulan 525K</a:t>
            </a:r>
          </a:p>
          <a:p>
            <a:r>
              <a:rPr lang="en-US" sz="1100" dirty="0">
                <a:solidFill>
                  <a:srgbClr val="6B035C"/>
                </a:solidFill>
              </a:rPr>
              <a:t>Purple Line = CARR-1</a:t>
            </a:r>
          </a:p>
          <a:p>
            <a:r>
              <a:rPr lang="en-US" sz="1100" dirty="0">
                <a:solidFill>
                  <a:schemeClr val="accent5">
                    <a:lumMod val="50000"/>
                  </a:schemeClr>
                </a:solidFill>
              </a:rPr>
              <a:t>Green Line = CARR-2</a:t>
            </a:r>
          </a:p>
          <a:p>
            <a:r>
              <a:rPr lang="en-US" sz="1100" dirty="0"/>
              <a:t>Black Line = CARR-3</a:t>
            </a:r>
          </a:p>
        </p:txBody>
      </p:sp>
    </p:spTree>
    <p:extLst>
      <p:ext uri="{BB962C8B-B14F-4D97-AF65-F5344CB8AC3E}">
        <p14:creationId xmlns:p14="http://schemas.microsoft.com/office/powerpoint/2010/main" val="28444520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981201" y="381001"/>
            <a:ext cx="8278349" cy="860079"/>
          </a:xfrm>
        </p:spPr>
        <p:txBody>
          <a:bodyPr/>
          <a:lstStyle/>
          <a:p>
            <a:r>
              <a:rPr lang="en-GB" sz="2000" dirty="0"/>
              <a:t>Triple Chromatogram of Polyacrylamide  (Mw = 4,300,000, IV = 8.4)</a:t>
            </a:r>
            <a:br>
              <a:rPr lang="en-GB" sz="2000" dirty="0"/>
            </a:br>
            <a:r>
              <a:rPr lang="en-GB" sz="2000" b="0" dirty="0"/>
              <a:t>-Enhanced Oil Recovery</a:t>
            </a:r>
            <a:br>
              <a:rPr lang="en-GB" sz="2000" b="0" dirty="0"/>
            </a:br>
            <a:r>
              <a:rPr lang="en-GB" sz="2000" b="0" dirty="0"/>
              <a:t>-Cationic polymer used as a flocculation agent</a:t>
            </a:r>
            <a:endParaRPr lang="en-GB" sz="2000" dirty="0"/>
          </a:p>
        </p:txBody>
      </p:sp>
      <p:sp>
        <p:nvSpPr>
          <p:cNvPr id="8" name="Rectangle 3"/>
          <p:cNvSpPr txBox="1">
            <a:spLocks noChangeArrowheads="1"/>
          </p:cNvSpPr>
          <p:nvPr/>
        </p:nvSpPr>
        <p:spPr bwMode="auto">
          <a:xfrm>
            <a:off x="2135560" y="5013176"/>
            <a:ext cx="7772400" cy="5040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81000" indent="-381000" algn="l" rtl="0" eaLnBrk="1" fontAlgn="base" hangingPunct="1">
              <a:spcBef>
                <a:spcPct val="20000"/>
              </a:spcBef>
              <a:spcAft>
                <a:spcPct val="0"/>
              </a:spcAft>
              <a:buClr>
                <a:srgbClr val="4CAE6B"/>
              </a:buClr>
              <a:buSzPct val="150000"/>
              <a:buFont typeface="Arial" charset="0"/>
              <a:buChar char="›"/>
              <a:defRPr sz="2600">
                <a:solidFill>
                  <a:srgbClr val="353939"/>
                </a:solidFill>
                <a:latin typeface="+mn-lt"/>
                <a:ea typeface="+mn-ea"/>
                <a:cs typeface="+mn-cs"/>
              </a:defRPr>
            </a:lvl1pPr>
            <a:lvl2pPr marL="860425" indent="-288925" algn="l" rtl="0" eaLnBrk="1" fontAlgn="base" hangingPunct="1">
              <a:spcBef>
                <a:spcPct val="20000"/>
              </a:spcBef>
              <a:spcAft>
                <a:spcPct val="0"/>
              </a:spcAft>
              <a:buFont typeface="Wingdings" pitchFamily="2" charset="2"/>
              <a:buChar char="§"/>
              <a:defRPr sz="2000" b="1">
                <a:solidFill>
                  <a:srgbClr val="353939"/>
                </a:solidFill>
                <a:latin typeface="+mn-lt"/>
              </a:defRPr>
            </a:lvl2pPr>
            <a:lvl3pPr marL="1239838" indent="-188913" algn="l" rtl="0" eaLnBrk="1" fontAlgn="base" hangingPunct="1">
              <a:spcBef>
                <a:spcPct val="20000"/>
              </a:spcBef>
              <a:spcAft>
                <a:spcPct val="0"/>
              </a:spcAft>
              <a:buChar char="•"/>
              <a:defRPr sz="2000">
                <a:solidFill>
                  <a:srgbClr val="353939"/>
                </a:solidFill>
                <a:latin typeface="+mn-lt"/>
              </a:defRPr>
            </a:lvl3pPr>
            <a:lvl4pPr marL="1709738" indent="-185738" algn="l" rtl="0" eaLnBrk="1" fontAlgn="base" hangingPunct="1">
              <a:spcBef>
                <a:spcPct val="20000"/>
              </a:spcBef>
              <a:spcAft>
                <a:spcPct val="0"/>
              </a:spcAft>
              <a:buChar char="•"/>
              <a:defRPr sz="1600">
                <a:solidFill>
                  <a:srgbClr val="353939"/>
                </a:solidFill>
                <a:latin typeface="+mn-lt"/>
              </a:defRPr>
            </a:lvl4pPr>
            <a:lvl5pPr marL="1997075" indent="-92075" algn="l" rtl="0" eaLnBrk="1" fontAlgn="base" hangingPunct="1">
              <a:spcBef>
                <a:spcPct val="20000"/>
              </a:spcBef>
              <a:spcAft>
                <a:spcPct val="0"/>
              </a:spcAft>
              <a:buChar char="•"/>
              <a:defRPr sz="1000" b="1">
                <a:solidFill>
                  <a:srgbClr val="000066"/>
                </a:solidFill>
                <a:latin typeface="+mn-lt"/>
              </a:defRPr>
            </a:lvl5pPr>
            <a:lvl6pPr marL="2454275" indent="-92075" algn="l" rtl="0" eaLnBrk="1" fontAlgn="base" hangingPunct="1">
              <a:spcBef>
                <a:spcPct val="20000"/>
              </a:spcBef>
              <a:spcAft>
                <a:spcPct val="0"/>
              </a:spcAft>
              <a:buChar char="•"/>
              <a:defRPr sz="1000" b="1">
                <a:solidFill>
                  <a:srgbClr val="000066"/>
                </a:solidFill>
                <a:latin typeface="+mn-lt"/>
              </a:defRPr>
            </a:lvl6pPr>
            <a:lvl7pPr marL="2911475" indent="-92075" algn="l" rtl="0" eaLnBrk="1" fontAlgn="base" hangingPunct="1">
              <a:spcBef>
                <a:spcPct val="20000"/>
              </a:spcBef>
              <a:spcAft>
                <a:spcPct val="0"/>
              </a:spcAft>
              <a:buChar char="•"/>
              <a:defRPr sz="1000" b="1">
                <a:solidFill>
                  <a:srgbClr val="000066"/>
                </a:solidFill>
                <a:latin typeface="+mn-lt"/>
              </a:defRPr>
            </a:lvl7pPr>
            <a:lvl8pPr marL="3368675" indent="-92075" algn="l" rtl="0" eaLnBrk="1" fontAlgn="base" hangingPunct="1">
              <a:spcBef>
                <a:spcPct val="20000"/>
              </a:spcBef>
              <a:spcAft>
                <a:spcPct val="0"/>
              </a:spcAft>
              <a:buChar char="•"/>
              <a:defRPr sz="1000" b="1">
                <a:solidFill>
                  <a:srgbClr val="000066"/>
                </a:solidFill>
                <a:latin typeface="+mn-lt"/>
              </a:defRPr>
            </a:lvl8pPr>
            <a:lvl9pPr marL="3825875" indent="-92075" algn="l" rtl="0" eaLnBrk="1" fontAlgn="base" hangingPunct="1">
              <a:spcBef>
                <a:spcPct val="20000"/>
              </a:spcBef>
              <a:spcAft>
                <a:spcPct val="0"/>
              </a:spcAft>
              <a:buChar char="•"/>
              <a:defRPr sz="1000" b="1">
                <a:solidFill>
                  <a:srgbClr val="000066"/>
                </a:solidFill>
                <a:latin typeface="+mn-lt"/>
              </a:defRPr>
            </a:lvl9pPr>
          </a:lstStyle>
          <a:p>
            <a:r>
              <a:rPr lang="en-US" sz="1200" kern="0" dirty="0"/>
              <a:t>Mobile Phase:   0.05M Na</a:t>
            </a:r>
            <a:r>
              <a:rPr lang="en-US" sz="1200" kern="0" baseline="-25000" dirty="0"/>
              <a:t>2</a:t>
            </a:r>
            <a:r>
              <a:rPr lang="en-US" sz="1200" kern="0" dirty="0"/>
              <a:t>SO</a:t>
            </a:r>
            <a:r>
              <a:rPr lang="en-US" sz="1200" kern="0" baseline="-25000" dirty="0"/>
              <a:t>4</a:t>
            </a:r>
            <a:r>
              <a:rPr lang="en-US" sz="1200" kern="0" dirty="0"/>
              <a:t>          Columns:        1XA7000 + 2XA6000M        Flow Rate:     1 mL/min</a:t>
            </a:r>
          </a:p>
          <a:p>
            <a:r>
              <a:rPr lang="en-US" sz="1200" kern="0" dirty="0"/>
              <a:t>Temperature:    50C                           Injections:       100 µL of </a:t>
            </a:r>
            <a:r>
              <a:rPr lang="en-US" sz="1200" b="1" kern="0" dirty="0">
                <a:solidFill>
                  <a:srgbClr val="C00000"/>
                </a:solidFill>
              </a:rPr>
              <a:t>0.052 mg/mL       </a:t>
            </a:r>
            <a:r>
              <a:rPr lang="en-US" sz="1200" kern="0" dirty="0" err="1"/>
              <a:t>dn</a:t>
            </a:r>
            <a:r>
              <a:rPr lang="en-US" sz="1200" kern="0" dirty="0"/>
              <a:t>/dc:            0.115</a:t>
            </a:r>
          </a:p>
        </p:txBody>
      </p:sp>
      <p:pic>
        <p:nvPicPr>
          <p:cNvPr id="2" name="Picture 1"/>
          <p:cNvPicPr>
            <a:picLocks noChangeAspect="1"/>
          </p:cNvPicPr>
          <p:nvPr/>
        </p:nvPicPr>
        <p:blipFill>
          <a:blip r:embed="rId3"/>
          <a:stretch>
            <a:fillRect/>
          </a:stretch>
        </p:blipFill>
        <p:spPr>
          <a:xfrm>
            <a:off x="2135562" y="1561282"/>
            <a:ext cx="7440313" cy="3360295"/>
          </a:xfrm>
          <a:prstGeom prst="rect">
            <a:avLst/>
          </a:prstGeom>
        </p:spPr>
      </p:pic>
      <p:sp>
        <p:nvSpPr>
          <p:cNvPr id="6" name="Rectangle 5"/>
          <p:cNvSpPr/>
          <p:nvPr/>
        </p:nvSpPr>
        <p:spPr>
          <a:xfrm>
            <a:off x="5029200" y="5257800"/>
            <a:ext cx="2743200" cy="259432"/>
          </a:xfrm>
          <a:prstGeom prst="rect">
            <a:avLst/>
          </a:prstGeom>
          <a:solidFill>
            <a:schemeClr val="accent1">
              <a:alpha val="2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12276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PLA/PLGA</a:t>
            </a:r>
            <a:endParaRPr lang="en-US" dirty="0"/>
          </a:p>
        </p:txBody>
      </p:sp>
      <p:sp>
        <p:nvSpPr>
          <p:cNvPr id="3" name="Content Placeholder 2"/>
          <p:cNvSpPr>
            <a:spLocks noGrp="1"/>
          </p:cNvSpPr>
          <p:nvPr>
            <p:ph idx="1"/>
          </p:nvPr>
        </p:nvSpPr>
        <p:spPr/>
        <p:txBody>
          <a:bodyPr/>
          <a:lstStyle/>
          <a:p>
            <a:r>
              <a:rPr lang="en-GB" sz="2400" dirty="0"/>
              <a:t>Different copolymer compositions can be distinguished using the Mark-Houwink plot</a:t>
            </a:r>
          </a:p>
          <a:p>
            <a:r>
              <a:rPr lang="en-GB" sz="2400" dirty="0"/>
              <a:t>The greater the proportion of PG, the more dense/compact the molecule</a:t>
            </a:r>
            <a:endParaRPr lang="en-US" sz="2400" dirty="0"/>
          </a:p>
        </p:txBody>
      </p:sp>
      <p:pic>
        <p:nvPicPr>
          <p:cNvPr id="5" name="Picture 4"/>
          <p:cNvPicPr>
            <a:picLocks noChangeAspect="1"/>
          </p:cNvPicPr>
          <p:nvPr/>
        </p:nvPicPr>
        <p:blipFill>
          <a:blip r:embed="rId3"/>
          <a:stretch>
            <a:fillRect/>
          </a:stretch>
        </p:blipFill>
        <p:spPr>
          <a:xfrm>
            <a:off x="3559361" y="2709863"/>
            <a:ext cx="7258051" cy="3343275"/>
          </a:xfrm>
          <a:prstGeom prst="rect">
            <a:avLst/>
          </a:prstGeom>
        </p:spPr>
      </p:pic>
      <p:sp>
        <p:nvSpPr>
          <p:cNvPr id="7" name="TextBox 6"/>
          <p:cNvSpPr txBox="1"/>
          <p:nvPr/>
        </p:nvSpPr>
        <p:spPr>
          <a:xfrm>
            <a:off x="1231943" y="3605712"/>
            <a:ext cx="1717137" cy="400110"/>
          </a:xfrm>
          <a:prstGeom prst="rect">
            <a:avLst/>
          </a:prstGeom>
          <a:noFill/>
        </p:spPr>
        <p:txBody>
          <a:bodyPr wrap="none" rtlCol="0">
            <a:spAutoFit/>
          </a:bodyPr>
          <a:lstStyle/>
          <a:p>
            <a:r>
              <a:rPr lang="en-GB" sz="2000" dirty="0"/>
              <a:t>PLA:PG 100:0</a:t>
            </a:r>
            <a:endParaRPr lang="en-US" sz="2000" dirty="0"/>
          </a:p>
        </p:txBody>
      </p:sp>
      <p:sp>
        <p:nvSpPr>
          <p:cNvPr id="8" name="TextBox 7"/>
          <p:cNvSpPr txBox="1"/>
          <p:nvPr/>
        </p:nvSpPr>
        <p:spPr>
          <a:xfrm>
            <a:off x="1231943" y="4075672"/>
            <a:ext cx="1717137" cy="400110"/>
          </a:xfrm>
          <a:prstGeom prst="rect">
            <a:avLst/>
          </a:prstGeom>
          <a:noFill/>
        </p:spPr>
        <p:txBody>
          <a:bodyPr wrap="none" rtlCol="0">
            <a:spAutoFit/>
          </a:bodyPr>
          <a:lstStyle/>
          <a:p>
            <a:r>
              <a:rPr lang="en-GB" sz="2000" dirty="0"/>
              <a:t>PLA:PG 75:25</a:t>
            </a:r>
            <a:endParaRPr lang="en-US" sz="2000" dirty="0"/>
          </a:p>
        </p:txBody>
      </p:sp>
      <p:sp>
        <p:nvSpPr>
          <p:cNvPr id="9" name="TextBox 8"/>
          <p:cNvSpPr txBox="1"/>
          <p:nvPr/>
        </p:nvSpPr>
        <p:spPr>
          <a:xfrm>
            <a:off x="1231943" y="4545632"/>
            <a:ext cx="1717137" cy="400110"/>
          </a:xfrm>
          <a:prstGeom prst="rect">
            <a:avLst/>
          </a:prstGeom>
          <a:noFill/>
        </p:spPr>
        <p:txBody>
          <a:bodyPr wrap="none" rtlCol="0">
            <a:spAutoFit/>
          </a:bodyPr>
          <a:lstStyle/>
          <a:p>
            <a:r>
              <a:rPr lang="en-GB" sz="2000" dirty="0"/>
              <a:t>PLA:PG 65:35</a:t>
            </a:r>
            <a:endParaRPr lang="en-US" sz="2000" dirty="0"/>
          </a:p>
        </p:txBody>
      </p:sp>
      <p:sp>
        <p:nvSpPr>
          <p:cNvPr id="10" name="TextBox 9"/>
          <p:cNvSpPr txBox="1"/>
          <p:nvPr/>
        </p:nvSpPr>
        <p:spPr>
          <a:xfrm>
            <a:off x="1231943" y="5015592"/>
            <a:ext cx="1717137" cy="400110"/>
          </a:xfrm>
          <a:prstGeom prst="rect">
            <a:avLst/>
          </a:prstGeom>
          <a:noFill/>
        </p:spPr>
        <p:txBody>
          <a:bodyPr wrap="none" rtlCol="0">
            <a:spAutoFit/>
          </a:bodyPr>
          <a:lstStyle/>
          <a:p>
            <a:r>
              <a:rPr lang="en-GB" sz="2000" dirty="0"/>
              <a:t>PLA:PG 50:50</a:t>
            </a:r>
            <a:endParaRPr lang="en-US" sz="2000" dirty="0"/>
          </a:p>
        </p:txBody>
      </p:sp>
      <p:cxnSp>
        <p:nvCxnSpPr>
          <p:cNvPr id="11" name="Straight Arrow Connector 10"/>
          <p:cNvCxnSpPr/>
          <p:nvPr/>
        </p:nvCxnSpPr>
        <p:spPr>
          <a:xfrm>
            <a:off x="3123412" y="3843629"/>
            <a:ext cx="3196707" cy="612655"/>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3104360" y="4254374"/>
            <a:ext cx="3421947" cy="455087"/>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104361" y="4761792"/>
            <a:ext cx="2893028" cy="317600"/>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3123413" y="5204970"/>
            <a:ext cx="3402895" cy="10679"/>
          </a:xfrm>
          <a:prstGeom prst="straightConnector1">
            <a:avLst/>
          </a:prstGeom>
          <a:ln w="28575">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542071" y="3304282"/>
            <a:ext cx="680411" cy="771391"/>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6141061" y="2807017"/>
            <a:ext cx="2627835" cy="400110"/>
          </a:xfrm>
          <a:prstGeom prst="rect">
            <a:avLst/>
          </a:prstGeom>
          <a:noFill/>
        </p:spPr>
        <p:txBody>
          <a:bodyPr wrap="none" rtlCol="0">
            <a:spAutoFit/>
          </a:bodyPr>
          <a:lstStyle/>
          <a:p>
            <a:r>
              <a:rPr lang="en-GB" sz="2000" b="1" dirty="0"/>
              <a:t>Increasing PG content</a:t>
            </a:r>
            <a:endParaRPr lang="en-US" sz="2000" b="1" dirty="0"/>
          </a:p>
        </p:txBody>
      </p:sp>
    </p:spTree>
    <p:extLst>
      <p:ext uri="{BB962C8B-B14F-4D97-AF65-F5344CB8AC3E}">
        <p14:creationId xmlns:p14="http://schemas.microsoft.com/office/powerpoint/2010/main" val="705579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Polystyrene degradation</a:t>
            </a:r>
            <a:endParaRPr lang="en-US" dirty="0"/>
          </a:p>
        </p:txBody>
      </p:sp>
      <p:sp>
        <p:nvSpPr>
          <p:cNvPr id="3" name="Content Placeholder 2"/>
          <p:cNvSpPr>
            <a:spLocks noGrp="1"/>
          </p:cNvSpPr>
          <p:nvPr>
            <p:ph idx="1"/>
          </p:nvPr>
        </p:nvSpPr>
        <p:spPr/>
        <p:txBody>
          <a:bodyPr/>
          <a:lstStyle/>
          <a:p>
            <a:r>
              <a:rPr lang="en-GB" sz="2400" dirty="0"/>
              <a:t>Sample of polystyrene run through 5 capillary rheology measurements simulating cycles of moulding and re-moulding</a:t>
            </a:r>
          </a:p>
          <a:p>
            <a:pPr lvl="1"/>
            <a:r>
              <a:rPr lang="en-GB" sz="1600" dirty="0"/>
              <a:t>(each line is overlay of 4 injections showing 20 in total!)</a:t>
            </a:r>
            <a:endParaRPr lang="en-US" sz="1600" dirty="0"/>
          </a:p>
        </p:txBody>
      </p:sp>
      <p:pic>
        <p:nvPicPr>
          <p:cNvPr id="4" name="Picture 3"/>
          <p:cNvPicPr>
            <a:picLocks noChangeAspect="1"/>
          </p:cNvPicPr>
          <p:nvPr/>
        </p:nvPicPr>
        <p:blipFill>
          <a:blip r:embed="rId3"/>
          <a:stretch>
            <a:fillRect/>
          </a:stretch>
        </p:blipFill>
        <p:spPr>
          <a:xfrm>
            <a:off x="2347941" y="2572211"/>
            <a:ext cx="7369121" cy="3500507"/>
          </a:xfrm>
          <a:prstGeom prst="rect">
            <a:avLst/>
          </a:prstGeom>
        </p:spPr>
      </p:pic>
      <p:sp>
        <p:nvSpPr>
          <p:cNvPr id="7" name="TextBox 6"/>
          <p:cNvSpPr txBox="1"/>
          <p:nvPr/>
        </p:nvSpPr>
        <p:spPr>
          <a:xfrm>
            <a:off x="2952751" y="2705561"/>
            <a:ext cx="470000" cy="400110"/>
          </a:xfrm>
          <a:prstGeom prst="rect">
            <a:avLst/>
          </a:prstGeom>
          <a:noFill/>
        </p:spPr>
        <p:txBody>
          <a:bodyPr wrap="none" rtlCol="0">
            <a:spAutoFit/>
          </a:bodyPr>
          <a:lstStyle/>
          <a:p>
            <a:r>
              <a:rPr lang="en-GB" sz="2000" b="1" dirty="0"/>
              <a:t>RI</a:t>
            </a:r>
            <a:endParaRPr lang="en-US" sz="2000" b="1" dirty="0"/>
          </a:p>
        </p:txBody>
      </p:sp>
      <p:pic>
        <p:nvPicPr>
          <p:cNvPr id="16" name="Picture 15"/>
          <p:cNvPicPr>
            <a:picLocks noChangeAspect="1"/>
          </p:cNvPicPr>
          <p:nvPr/>
        </p:nvPicPr>
        <p:blipFill>
          <a:blip r:embed="rId4"/>
          <a:stretch>
            <a:fillRect/>
          </a:stretch>
        </p:blipFill>
        <p:spPr>
          <a:xfrm>
            <a:off x="2347941" y="2565725"/>
            <a:ext cx="7369121" cy="3506993"/>
          </a:xfrm>
          <a:prstGeom prst="rect">
            <a:avLst/>
          </a:prstGeom>
        </p:spPr>
      </p:pic>
      <p:sp>
        <p:nvSpPr>
          <p:cNvPr id="8" name="TextBox 7"/>
          <p:cNvSpPr txBox="1"/>
          <p:nvPr/>
        </p:nvSpPr>
        <p:spPr>
          <a:xfrm>
            <a:off x="2952751" y="2705561"/>
            <a:ext cx="856325" cy="400110"/>
          </a:xfrm>
          <a:prstGeom prst="rect">
            <a:avLst/>
          </a:prstGeom>
          <a:noFill/>
        </p:spPr>
        <p:txBody>
          <a:bodyPr wrap="none" rtlCol="0">
            <a:spAutoFit/>
          </a:bodyPr>
          <a:lstStyle/>
          <a:p>
            <a:r>
              <a:rPr lang="en-GB" sz="2000" b="1" dirty="0"/>
              <a:t>LALS</a:t>
            </a:r>
            <a:endParaRPr lang="en-US" sz="2000" b="1" dirty="0"/>
          </a:p>
        </p:txBody>
      </p:sp>
      <p:pic>
        <p:nvPicPr>
          <p:cNvPr id="6" name="Picture 5"/>
          <p:cNvPicPr>
            <a:picLocks noChangeAspect="1"/>
          </p:cNvPicPr>
          <p:nvPr/>
        </p:nvPicPr>
        <p:blipFill>
          <a:blip r:embed="rId5"/>
          <a:stretch>
            <a:fillRect/>
          </a:stretch>
        </p:blipFill>
        <p:spPr>
          <a:xfrm>
            <a:off x="2347941" y="2559648"/>
            <a:ext cx="7369121" cy="3513069"/>
          </a:xfrm>
          <a:prstGeom prst="rect">
            <a:avLst/>
          </a:prstGeom>
        </p:spPr>
      </p:pic>
      <p:sp>
        <p:nvSpPr>
          <p:cNvPr id="9" name="TextBox 8"/>
          <p:cNvSpPr txBox="1"/>
          <p:nvPr/>
        </p:nvSpPr>
        <p:spPr>
          <a:xfrm>
            <a:off x="3173323" y="2692999"/>
            <a:ext cx="470000" cy="400110"/>
          </a:xfrm>
          <a:prstGeom prst="rect">
            <a:avLst/>
          </a:prstGeom>
          <a:noFill/>
        </p:spPr>
        <p:txBody>
          <a:bodyPr wrap="none" rtlCol="0">
            <a:spAutoFit/>
          </a:bodyPr>
          <a:lstStyle/>
          <a:p>
            <a:r>
              <a:rPr lang="en-GB" sz="2000" b="1" dirty="0"/>
              <a:t>IV</a:t>
            </a:r>
            <a:endParaRPr lang="en-US" sz="2000" b="1" dirty="0"/>
          </a:p>
        </p:txBody>
      </p:sp>
      <p:cxnSp>
        <p:nvCxnSpPr>
          <p:cNvPr id="11" name="Straight Arrow Connector 10"/>
          <p:cNvCxnSpPr/>
          <p:nvPr/>
        </p:nvCxnSpPr>
        <p:spPr>
          <a:xfrm>
            <a:off x="5690413" y="3039428"/>
            <a:ext cx="296875" cy="766801"/>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6052768" y="3105672"/>
            <a:ext cx="1330814" cy="400110"/>
          </a:xfrm>
          <a:prstGeom prst="rect">
            <a:avLst/>
          </a:prstGeom>
          <a:noFill/>
        </p:spPr>
        <p:txBody>
          <a:bodyPr wrap="none" rtlCol="0">
            <a:spAutoFit/>
          </a:bodyPr>
          <a:lstStyle/>
          <a:p>
            <a:r>
              <a:rPr lang="en-GB" sz="2000" b="1" dirty="0"/>
              <a:t>Cycle 1 - 5</a:t>
            </a:r>
            <a:endParaRPr lang="en-US" sz="2000" b="1" dirty="0"/>
          </a:p>
        </p:txBody>
      </p:sp>
    </p:spTree>
    <p:extLst>
      <p:ext uri="{BB962C8B-B14F-4D97-AF65-F5344CB8AC3E}">
        <p14:creationId xmlns:p14="http://schemas.microsoft.com/office/powerpoint/2010/main" val="400550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Polystyrene degradation</a:t>
            </a:r>
            <a:endParaRPr lang="en-US" dirty="0"/>
          </a:p>
        </p:txBody>
      </p:sp>
      <p:sp>
        <p:nvSpPr>
          <p:cNvPr id="3" name="Content Placeholder 2"/>
          <p:cNvSpPr>
            <a:spLocks noGrp="1"/>
          </p:cNvSpPr>
          <p:nvPr>
            <p:ph idx="1"/>
          </p:nvPr>
        </p:nvSpPr>
        <p:spPr/>
        <p:txBody>
          <a:bodyPr/>
          <a:lstStyle/>
          <a:p>
            <a:r>
              <a:rPr lang="en-GB" sz="2400" dirty="0"/>
              <a:t>Molecular weight decreases with each cycle</a:t>
            </a:r>
          </a:p>
          <a:p>
            <a:pPr lvl="1"/>
            <a:r>
              <a:rPr lang="en-GB" sz="1600" dirty="0"/>
              <a:t>(each line is overlay of 4 injections!)</a:t>
            </a:r>
            <a:endParaRPr lang="en-US" sz="1600" dirty="0"/>
          </a:p>
        </p:txBody>
      </p:sp>
      <p:pic>
        <p:nvPicPr>
          <p:cNvPr id="5" name="Picture 4"/>
          <p:cNvPicPr>
            <a:picLocks noChangeAspect="1"/>
          </p:cNvPicPr>
          <p:nvPr/>
        </p:nvPicPr>
        <p:blipFill>
          <a:blip r:embed="rId3"/>
          <a:stretch>
            <a:fillRect/>
          </a:stretch>
        </p:blipFill>
        <p:spPr>
          <a:xfrm>
            <a:off x="2364095" y="3056142"/>
            <a:ext cx="7332356" cy="3241164"/>
          </a:xfrm>
          <a:prstGeom prst="rect">
            <a:avLst/>
          </a:prstGeom>
        </p:spPr>
      </p:pic>
      <p:sp>
        <p:nvSpPr>
          <p:cNvPr id="8" name="Rectangle 7"/>
          <p:cNvSpPr/>
          <p:nvPr/>
        </p:nvSpPr>
        <p:spPr>
          <a:xfrm>
            <a:off x="6650458" y="4068965"/>
            <a:ext cx="1120775" cy="1047751"/>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4448175" y="4676723"/>
            <a:ext cx="1120775" cy="1047751"/>
          </a:xfrm>
          <a:prstGeom prst="rect">
            <a:avLst/>
          </a:prstGeom>
          <a:noFill/>
          <a:ln w="952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p:cNvCxnSpPr/>
          <p:nvPr/>
        </p:nvCxnSpPr>
        <p:spPr>
          <a:xfrm flipV="1">
            <a:off x="6650457" y="2198889"/>
            <a:ext cx="1292225" cy="187007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7757472" y="4484890"/>
            <a:ext cx="3942291" cy="6318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6660047" y="4484890"/>
            <a:ext cx="1282635" cy="6318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7757472" y="2207906"/>
            <a:ext cx="3942291" cy="186106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4"/>
          <a:stretch>
            <a:fillRect/>
          </a:stretch>
        </p:blipFill>
        <p:spPr>
          <a:xfrm>
            <a:off x="7942682" y="2198891"/>
            <a:ext cx="3757081" cy="2285999"/>
          </a:xfrm>
          <a:prstGeom prst="rect">
            <a:avLst/>
          </a:prstGeom>
        </p:spPr>
      </p:pic>
      <p:cxnSp>
        <p:nvCxnSpPr>
          <p:cNvPr id="18" name="Straight Connector 17"/>
          <p:cNvCxnSpPr/>
          <p:nvPr/>
        </p:nvCxnSpPr>
        <p:spPr>
          <a:xfrm flipH="1" flipV="1">
            <a:off x="4488390" y="2207905"/>
            <a:ext cx="1090151" cy="246881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4488391" y="4484890"/>
            <a:ext cx="1068557" cy="123440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731309" y="4484890"/>
            <a:ext cx="3723372" cy="124903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flipV="1">
            <a:off x="731308" y="2207906"/>
            <a:ext cx="3713605" cy="246556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5"/>
          <a:stretch>
            <a:fillRect/>
          </a:stretch>
        </p:blipFill>
        <p:spPr>
          <a:xfrm>
            <a:off x="731308" y="2198893"/>
            <a:ext cx="3757083" cy="2285999"/>
          </a:xfrm>
          <a:prstGeom prst="rect">
            <a:avLst/>
          </a:prstGeom>
        </p:spPr>
      </p:pic>
      <p:cxnSp>
        <p:nvCxnSpPr>
          <p:cNvPr id="26" name="Straight Arrow Connector 25"/>
          <p:cNvCxnSpPr/>
          <p:nvPr/>
        </p:nvCxnSpPr>
        <p:spPr>
          <a:xfrm flipH="1">
            <a:off x="8879267" y="2619808"/>
            <a:ext cx="897477" cy="332427"/>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9846165" y="2355585"/>
            <a:ext cx="1330814" cy="400110"/>
          </a:xfrm>
          <a:prstGeom prst="rect">
            <a:avLst/>
          </a:prstGeom>
          <a:noFill/>
        </p:spPr>
        <p:txBody>
          <a:bodyPr wrap="none" rtlCol="0">
            <a:spAutoFit/>
          </a:bodyPr>
          <a:lstStyle/>
          <a:p>
            <a:r>
              <a:rPr lang="en-GB" sz="2000" b="1" dirty="0"/>
              <a:t>Cycle 1 - 5</a:t>
            </a:r>
            <a:endParaRPr lang="en-US" sz="2000" b="1" dirty="0"/>
          </a:p>
        </p:txBody>
      </p:sp>
      <p:cxnSp>
        <p:nvCxnSpPr>
          <p:cNvPr id="31" name="Straight Arrow Connector 30"/>
          <p:cNvCxnSpPr/>
          <p:nvPr/>
        </p:nvCxnSpPr>
        <p:spPr>
          <a:xfrm flipH="1">
            <a:off x="2381218" y="2837977"/>
            <a:ext cx="1280893" cy="144769"/>
          </a:xfrm>
          <a:prstGeom prst="straightConnector1">
            <a:avLst/>
          </a:prstGeom>
          <a:ln w="57150">
            <a:solidFill>
              <a:schemeClr val="accent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1104057" y="2419753"/>
            <a:ext cx="1330814" cy="400110"/>
          </a:xfrm>
          <a:prstGeom prst="rect">
            <a:avLst/>
          </a:prstGeom>
          <a:noFill/>
        </p:spPr>
        <p:txBody>
          <a:bodyPr wrap="none" rtlCol="0">
            <a:spAutoFit/>
          </a:bodyPr>
          <a:lstStyle/>
          <a:p>
            <a:r>
              <a:rPr lang="en-GB" sz="2000" b="1" dirty="0"/>
              <a:t>Cycle 1 - 5</a:t>
            </a:r>
            <a:endParaRPr lang="en-US" sz="2000" b="1" dirty="0"/>
          </a:p>
        </p:txBody>
      </p:sp>
    </p:spTree>
    <p:extLst>
      <p:ext uri="{BB962C8B-B14F-4D97-AF65-F5344CB8AC3E}">
        <p14:creationId xmlns:p14="http://schemas.microsoft.com/office/powerpoint/2010/main" val="759223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Polystyrene molecular weight</a:t>
            </a:r>
            <a:endParaRPr lang="en-US" dirty="0"/>
          </a:p>
        </p:txBody>
      </p:sp>
      <p:sp>
        <p:nvSpPr>
          <p:cNvPr id="3" name="Content Placeholder 2"/>
          <p:cNvSpPr>
            <a:spLocks noGrp="1"/>
          </p:cNvSpPr>
          <p:nvPr>
            <p:ph idx="1"/>
          </p:nvPr>
        </p:nvSpPr>
        <p:spPr>
          <a:xfrm>
            <a:off x="527053" y="1414577"/>
            <a:ext cx="4974207" cy="4658140"/>
          </a:xfrm>
        </p:spPr>
        <p:txBody>
          <a:bodyPr/>
          <a:lstStyle/>
          <a:p>
            <a:r>
              <a:rPr lang="en-GB" sz="2400" dirty="0"/>
              <a:t>Molecular weight reduced by approximately 5% with each processing cycle</a:t>
            </a:r>
          </a:p>
          <a:p>
            <a:endParaRPr lang="en-GB" sz="2400" dirty="0"/>
          </a:p>
          <a:p>
            <a:r>
              <a:rPr lang="en-GB" sz="2400" dirty="0"/>
              <a:t>Reduced Mw means weaker material…</a:t>
            </a:r>
          </a:p>
          <a:p>
            <a:r>
              <a:rPr lang="en-GB" sz="2400" dirty="0"/>
              <a:t>…means more failures…</a:t>
            </a:r>
          </a:p>
          <a:p>
            <a:r>
              <a:rPr lang="en-GB" sz="2400" dirty="0"/>
              <a:t>…means more quality issues…</a:t>
            </a:r>
          </a:p>
          <a:p>
            <a:r>
              <a:rPr lang="en-GB" sz="2400" dirty="0"/>
              <a:t>…means lower profitability</a:t>
            </a:r>
            <a:endParaRPr lang="en-US" sz="2400" dirty="0"/>
          </a:p>
        </p:txBody>
      </p:sp>
      <p:pic>
        <p:nvPicPr>
          <p:cNvPr id="9" name="Picture 8"/>
          <p:cNvPicPr>
            <a:picLocks noChangeAspect="1"/>
          </p:cNvPicPr>
          <p:nvPr/>
        </p:nvPicPr>
        <p:blipFill>
          <a:blip r:embed="rId3"/>
          <a:stretch>
            <a:fillRect/>
          </a:stretch>
        </p:blipFill>
        <p:spPr>
          <a:xfrm>
            <a:off x="5501258" y="1414577"/>
            <a:ext cx="6370785" cy="4182761"/>
          </a:xfrm>
          <a:prstGeom prst="rect">
            <a:avLst/>
          </a:prstGeom>
        </p:spPr>
      </p:pic>
    </p:spTree>
    <p:extLst>
      <p:ext uri="{BB962C8B-B14F-4D97-AF65-F5344CB8AC3E}">
        <p14:creationId xmlns:p14="http://schemas.microsoft.com/office/powerpoint/2010/main" val="3763654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Polystyrene degradation</a:t>
            </a:r>
            <a:endParaRPr lang="en-US" dirty="0"/>
          </a:p>
        </p:txBody>
      </p:sp>
      <p:sp>
        <p:nvSpPr>
          <p:cNvPr id="3" name="Content Placeholder 2"/>
          <p:cNvSpPr>
            <a:spLocks noGrp="1"/>
          </p:cNvSpPr>
          <p:nvPr>
            <p:ph idx="1"/>
          </p:nvPr>
        </p:nvSpPr>
        <p:spPr/>
        <p:txBody>
          <a:bodyPr/>
          <a:lstStyle/>
          <a:p>
            <a:r>
              <a:rPr lang="en-GB" sz="2400" dirty="0"/>
              <a:t>Mark-Houwink Plots all overlay</a:t>
            </a:r>
          </a:p>
          <a:p>
            <a:r>
              <a:rPr lang="en-GB" sz="2400" dirty="0"/>
              <a:t>Structure remained unaffected by the processing</a:t>
            </a:r>
            <a:endParaRPr lang="en-US" sz="2400" dirty="0"/>
          </a:p>
        </p:txBody>
      </p:sp>
      <p:pic>
        <p:nvPicPr>
          <p:cNvPr id="4" name="Picture 3"/>
          <p:cNvPicPr>
            <a:picLocks noChangeAspect="1"/>
          </p:cNvPicPr>
          <p:nvPr/>
        </p:nvPicPr>
        <p:blipFill>
          <a:blip r:embed="rId3"/>
          <a:stretch>
            <a:fillRect/>
          </a:stretch>
        </p:blipFill>
        <p:spPr>
          <a:xfrm>
            <a:off x="2472779" y="2582039"/>
            <a:ext cx="7332356" cy="3241164"/>
          </a:xfrm>
          <a:prstGeom prst="rect">
            <a:avLst/>
          </a:prstGeom>
        </p:spPr>
      </p:pic>
    </p:spTree>
    <p:extLst>
      <p:ext uri="{BB962C8B-B14F-4D97-AF65-F5344CB8AC3E}">
        <p14:creationId xmlns:p14="http://schemas.microsoft.com/office/powerpoint/2010/main" val="35741917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099" y="1338589"/>
            <a:ext cx="5410368" cy="2454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306872" y="1338588"/>
            <a:ext cx="5410368" cy="24549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5099" y="3994385"/>
            <a:ext cx="5410368" cy="2454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5" name="Picture 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306872" y="3994385"/>
            <a:ext cx="5410368" cy="24549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GB" dirty="0"/>
              <a:t>Branched series of polystyrenes</a:t>
            </a:r>
          </a:p>
        </p:txBody>
      </p:sp>
      <p:sp>
        <p:nvSpPr>
          <p:cNvPr id="7" name="TextBox 6"/>
          <p:cNvSpPr txBox="1"/>
          <p:nvPr/>
        </p:nvSpPr>
        <p:spPr>
          <a:xfrm>
            <a:off x="774629" y="1400143"/>
            <a:ext cx="342972" cy="584775"/>
          </a:xfrm>
          <a:prstGeom prst="rect">
            <a:avLst/>
          </a:prstGeom>
          <a:solidFill>
            <a:schemeClr val="bg1"/>
          </a:solidFill>
        </p:spPr>
        <p:txBody>
          <a:bodyPr wrap="square" rtlCol="0">
            <a:spAutoFit/>
          </a:bodyPr>
          <a:lstStyle/>
          <a:p>
            <a:r>
              <a:rPr lang="en-GB" sz="3200" dirty="0"/>
              <a:t>1</a:t>
            </a:r>
            <a:endParaRPr lang="en-US" sz="3200" dirty="0"/>
          </a:p>
        </p:txBody>
      </p:sp>
      <p:sp>
        <p:nvSpPr>
          <p:cNvPr id="17" name="TextBox 16"/>
          <p:cNvSpPr txBox="1"/>
          <p:nvPr/>
        </p:nvSpPr>
        <p:spPr>
          <a:xfrm>
            <a:off x="6585917" y="1387443"/>
            <a:ext cx="348284" cy="584775"/>
          </a:xfrm>
          <a:prstGeom prst="rect">
            <a:avLst/>
          </a:prstGeom>
          <a:solidFill>
            <a:schemeClr val="bg1"/>
          </a:solidFill>
        </p:spPr>
        <p:txBody>
          <a:bodyPr wrap="square" rtlCol="0">
            <a:spAutoFit/>
          </a:bodyPr>
          <a:lstStyle/>
          <a:p>
            <a:r>
              <a:rPr lang="en-GB" sz="3200" dirty="0"/>
              <a:t>2</a:t>
            </a:r>
            <a:endParaRPr lang="en-US" sz="3200" dirty="0"/>
          </a:p>
        </p:txBody>
      </p:sp>
      <p:sp>
        <p:nvSpPr>
          <p:cNvPr id="18" name="TextBox 17"/>
          <p:cNvSpPr txBox="1"/>
          <p:nvPr/>
        </p:nvSpPr>
        <p:spPr>
          <a:xfrm>
            <a:off x="761928" y="4043239"/>
            <a:ext cx="355672" cy="584775"/>
          </a:xfrm>
          <a:prstGeom prst="rect">
            <a:avLst/>
          </a:prstGeom>
          <a:solidFill>
            <a:schemeClr val="bg1"/>
          </a:solidFill>
        </p:spPr>
        <p:txBody>
          <a:bodyPr wrap="square" rtlCol="0">
            <a:spAutoFit/>
          </a:bodyPr>
          <a:lstStyle/>
          <a:p>
            <a:r>
              <a:rPr lang="en-GB" sz="3200" dirty="0"/>
              <a:t>3</a:t>
            </a:r>
            <a:endParaRPr lang="en-US" sz="3200" dirty="0"/>
          </a:p>
        </p:txBody>
      </p:sp>
      <p:sp>
        <p:nvSpPr>
          <p:cNvPr id="19" name="TextBox 18"/>
          <p:cNvSpPr txBox="1"/>
          <p:nvPr/>
        </p:nvSpPr>
        <p:spPr>
          <a:xfrm>
            <a:off x="6604768" y="4043239"/>
            <a:ext cx="329433" cy="584775"/>
          </a:xfrm>
          <a:prstGeom prst="rect">
            <a:avLst/>
          </a:prstGeom>
          <a:solidFill>
            <a:schemeClr val="bg1"/>
          </a:solidFill>
        </p:spPr>
        <p:txBody>
          <a:bodyPr wrap="square" rtlCol="0">
            <a:spAutoFit/>
          </a:bodyPr>
          <a:lstStyle/>
          <a:p>
            <a:r>
              <a:rPr lang="en-GB" sz="3200" dirty="0"/>
              <a:t>4</a:t>
            </a:r>
            <a:endParaRPr lang="en-US" sz="3200" dirty="0"/>
          </a:p>
        </p:txBody>
      </p:sp>
    </p:spTree>
    <p:extLst>
      <p:ext uri="{BB962C8B-B14F-4D97-AF65-F5344CB8AC3E}">
        <p14:creationId xmlns:p14="http://schemas.microsoft.com/office/powerpoint/2010/main" val="3800671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538" y="1316766"/>
            <a:ext cx="8073356" cy="4695295"/>
          </a:xfrm>
          <a:prstGeom prst="rect">
            <a:avLst/>
          </a:prstGeom>
        </p:spPr>
      </p:pic>
      <p:sp>
        <p:nvSpPr>
          <p:cNvPr id="2" name="Title 1"/>
          <p:cNvSpPr>
            <a:spLocks noGrp="1"/>
          </p:cNvSpPr>
          <p:nvPr>
            <p:ph type="title"/>
          </p:nvPr>
        </p:nvSpPr>
        <p:spPr>
          <a:xfrm>
            <a:off x="499538" y="508001"/>
            <a:ext cx="11564673" cy="618067"/>
          </a:xfrm>
        </p:spPr>
        <p:txBody>
          <a:bodyPr/>
          <a:lstStyle/>
          <a:p>
            <a:r>
              <a:rPr lang="en-GB" dirty="0"/>
              <a:t>Mark-</a:t>
            </a:r>
            <a:r>
              <a:rPr lang="en-GB" dirty="0" err="1"/>
              <a:t>Houwink</a:t>
            </a:r>
            <a:r>
              <a:rPr lang="en-GB" dirty="0"/>
              <a:t> Comparison of branched polystyrenes</a:t>
            </a:r>
          </a:p>
        </p:txBody>
      </p:sp>
      <p:sp>
        <p:nvSpPr>
          <p:cNvPr id="7" name="TextBox 6"/>
          <p:cNvSpPr txBox="1"/>
          <p:nvPr/>
        </p:nvSpPr>
        <p:spPr>
          <a:xfrm>
            <a:off x="7728181" y="2850764"/>
            <a:ext cx="3840427" cy="584775"/>
          </a:xfrm>
          <a:prstGeom prst="rect">
            <a:avLst/>
          </a:prstGeom>
          <a:solidFill>
            <a:schemeClr val="bg1"/>
          </a:solidFill>
        </p:spPr>
        <p:txBody>
          <a:bodyPr wrap="square" rtlCol="0">
            <a:spAutoFit/>
          </a:bodyPr>
          <a:lstStyle/>
          <a:p>
            <a:r>
              <a:rPr lang="en-GB" sz="3200" dirty="0"/>
              <a:t>Increasing branching</a:t>
            </a:r>
            <a:endParaRPr lang="en-US" sz="3200" dirty="0"/>
          </a:p>
        </p:txBody>
      </p:sp>
      <p:sp>
        <p:nvSpPr>
          <p:cNvPr id="8" name="Curved Left Arrow 7"/>
          <p:cNvSpPr/>
          <p:nvPr/>
        </p:nvSpPr>
        <p:spPr>
          <a:xfrm rot="18594557">
            <a:off x="7068700" y="1164579"/>
            <a:ext cx="633741" cy="1830967"/>
          </a:xfrm>
          <a:prstGeom prst="curvedLeftArrow">
            <a:avLst>
              <a:gd name="adj1" fmla="val 31964"/>
              <a:gd name="adj2" fmla="val 58241"/>
              <a:gd name="adj3" fmla="val 33247"/>
            </a:avLst>
          </a:prstGeom>
          <a:solidFill>
            <a:schemeClr val="accent1">
              <a:lumMod val="7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71798" y="3861999"/>
            <a:ext cx="7555965" cy="2658028"/>
          </a:xfrm>
          <a:prstGeom prst="rect">
            <a:avLst/>
          </a:prstGeom>
        </p:spPr>
      </p:pic>
    </p:spTree>
    <p:extLst>
      <p:ext uri="{BB962C8B-B14F-4D97-AF65-F5344CB8AC3E}">
        <p14:creationId xmlns:p14="http://schemas.microsoft.com/office/powerpoint/2010/main" val="39270058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24000"/>
            <a:ext cx="8353425" cy="1282700"/>
          </a:xfrm>
        </p:spPr>
        <p:txBody>
          <a:bodyPr/>
          <a:lstStyle/>
          <a:p>
            <a:r>
              <a:rPr lang="en-US" sz="2800" dirty="0"/>
              <a:t>Find out what you’ve been missing in your GPC/SEC analysis…send us samples!</a:t>
            </a:r>
            <a:r>
              <a:rPr lang="en-US" dirty="0"/>
              <a:t/>
            </a:r>
            <a:br>
              <a:rPr lang="en-US" dirty="0"/>
            </a:br>
            <a:r>
              <a:rPr lang="en-US" dirty="0"/>
              <a:t/>
            </a:r>
            <a:br>
              <a:rPr lang="en-US" dirty="0"/>
            </a:br>
            <a:endParaRPr lang="en-US" dirty="0"/>
          </a:p>
        </p:txBody>
      </p:sp>
      <p:sp>
        <p:nvSpPr>
          <p:cNvPr id="3" name="Title 1"/>
          <p:cNvSpPr txBox="1">
            <a:spLocks/>
          </p:cNvSpPr>
          <p:nvPr/>
        </p:nvSpPr>
        <p:spPr bwMode="auto">
          <a:xfrm>
            <a:off x="1524000" y="2789767"/>
            <a:ext cx="7778750" cy="617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3200" b="1">
                <a:solidFill>
                  <a:schemeClr val="bg1"/>
                </a:solidFill>
                <a:latin typeface="+mj-lt"/>
                <a:ea typeface="+mj-ea"/>
                <a:cs typeface="+mj-cs"/>
              </a:defRPr>
            </a:lvl1pPr>
            <a:lvl2pPr algn="l" rtl="0" eaLnBrk="1" fontAlgn="base" hangingPunct="1">
              <a:spcBef>
                <a:spcPct val="0"/>
              </a:spcBef>
              <a:spcAft>
                <a:spcPct val="0"/>
              </a:spcAft>
              <a:defRPr sz="2600" b="1">
                <a:solidFill>
                  <a:srgbClr val="353939"/>
                </a:solidFill>
                <a:latin typeface="Arial" charset="0"/>
              </a:defRPr>
            </a:lvl2pPr>
            <a:lvl3pPr algn="l" rtl="0" eaLnBrk="1" fontAlgn="base" hangingPunct="1">
              <a:spcBef>
                <a:spcPct val="0"/>
              </a:spcBef>
              <a:spcAft>
                <a:spcPct val="0"/>
              </a:spcAft>
              <a:defRPr sz="2600" b="1">
                <a:solidFill>
                  <a:srgbClr val="353939"/>
                </a:solidFill>
                <a:latin typeface="Arial" charset="0"/>
              </a:defRPr>
            </a:lvl3pPr>
            <a:lvl4pPr algn="l" rtl="0" eaLnBrk="1" fontAlgn="base" hangingPunct="1">
              <a:spcBef>
                <a:spcPct val="0"/>
              </a:spcBef>
              <a:spcAft>
                <a:spcPct val="0"/>
              </a:spcAft>
              <a:defRPr sz="2600" b="1">
                <a:solidFill>
                  <a:srgbClr val="353939"/>
                </a:solidFill>
                <a:latin typeface="Arial" charset="0"/>
              </a:defRPr>
            </a:lvl4pPr>
            <a:lvl5pPr algn="l" rtl="0" eaLnBrk="1" fontAlgn="base" hangingPunct="1">
              <a:spcBef>
                <a:spcPct val="0"/>
              </a:spcBef>
              <a:spcAft>
                <a:spcPct val="0"/>
              </a:spcAft>
              <a:defRPr sz="2600" b="1">
                <a:solidFill>
                  <a:srgbClr val="353939"/>
                </a:solidFill>
                <a:latin typeface="Arial" charset="0"/>
              </a:defRPr>
            </a:lvl5pPr>
            <a:lvl6pPr marL="457200" algn="l" rtl="0" eaLnBrk="1" fontAlgn="base" hangingPunct="1">
              <a:spcBef>
                <a:spcPct val="0"/>
              </a:spcBef>
              <a:spcAft>
                <a:spcPct val="0"/>
              </a:spcAft>
              <a:defRPr sz="2600" b="1">
                <a:solidFill>
                  <a:srgbClr val="353939"/>
                </a:solidFill>
                <a:latin typeface="Arial" charset="0"/>
              </a:defRPr>
            </a:lvl6pPr>
            <a:lvl7pPr marL="914400" algn="l" rtl="0" eaLnBrk="1" fontAlgn="base" hangingPunct="1">
              <a:spcBef>
                <a:spcPct val="0"/>
              </a:spcBef>
              <a:spcAft>
                <a:spcPct val="0"/>
              </a:spcAft>
              <a:defRPr sz="2600" b="1">
                <a:solidFill>
                  <a:srgbClr val="353939"/>
                </a:solidFill>
                <a:latin typeface="Arial" charset="0"/>
              </a:defRPr>
            </a:lvl7pPr>
            <a:lvl8pPr marL="1371600" algn="l" rtl="0" eaLnBrk="1" fontAlgn="base" hangingPunct="1">
              <a:spcBef>
                <a:spcPct val="0"/>
              </a:spcBef>
              <a:spcAft>
                <a:spcPct val="0"/>
              </a:spcAft>
              <a:defRPr sz="2600" b="1">
                <a:solidFill>
                  <a:srgbClr val="353939"/>
                </a:solidFill>
                <a:latin typeface="Arial" charset="0"/>
              </a:defRPr>
            </a:lvl8pPr>
            <a:lvl9pPr marL="1828800" algn="l" rtl="0" eaLnBrk="1" fontAlgn="base" hangingPunct="1">
              <a:spcBef>
                <a:spcPct val="0"/>
              </a:spcBef>
              <a:spcAft>
                <a:spcPct val="0"/>
              </a:spcAft>
              <a:defRPr sz="2600" b="1">
                <a:solidFill>
                  <a:srgbClr val="353939"/>
                </a:solidFill>
                <a:latin typeface="Arial" charset="0"/>
              </a:defRPr>
            </a:lvl9pPr>
          </a:lstStyle>
          <a:p>
            <a:endParaRPr lang="en-US" sz="2000" kern="0" dirty="0"/>
          </a:p>
          <a:p>
            <a:r>
              <a:rPr lang="en-US" sz="2000" kern="0" dirty="0"/>
              <a:t>Application Notes, Webinars, Technical Notes					</a:t>
            </a:r>
            <a:r>
              <a:rPr lang="en-US" sz="2000" kern="0" dirty="0">
                <a:hlinkClick r:id="rId2"/>
              </a:rPr>
              <a:t>www.Malvern.com</a:t>
            </a:r>
            <a:endParaRPr lang="en-US" sz="2000" kern="0" dirty="0"/>
          </a:p>
          <a:p>
            <a:endParaRPr lang="en-US" sz="2000" kern="0" dirty="0"/>
          </a:p>
          <a:p>
            <a:r>
              <a:rPr lang="en-US" sz="2000" kern="0" dirty="0"/>
              <a:t>Materials talks blog	</a:t>
            </a:r>
            <a:r>
              <a:rPr lang="en-US" sz="2000" kern="0" dirty="0">
                <a:hlinkClick r:id="rId3"/>
              </a:rPr>
              <a:t>www.materials-talks.com</a:t>
            </a:r>
            <a:endParaRPr lang="en-US" sz="2000" kern="0" dirty="0"/>
          </a:p>
          <a:p>
            <a:endParaRPr lang="en-US" sz="2000" kern="0" dirty="0"/>
          </a:p>
          <a:p>
            <a:endParaRPr lang="en-US" sz="2000" kern="0" dirty="0"/>
          </a:p>
          <a:p>
            <a:r>
              <a:rPr lang="en-US" sz="2000" dirty="0">
                <a:hlinkClick r:id="rId4"/>
              </a:rPr>
              <a:t>Carrie.schindler@malvern.com</a:t>
            </a:r>
            <a:endParaRPr lang="en-US" sz="2000" dirty="0"/>
          </a:p>
          <a:p>
            <a:r>
              <a:rPr lang="en-US" sz="2000" dirty="0"/>
              <a:t>Phone: 360-888-4024</a:t>
            </a:r>
          </a:p>
          <a:p>
            <a:endParaRPr lang="en-US" sz="2000" kern="0" dirty="0"/>
          </a:p>
          <a:p>
            <a:endParaRPr lang="en-US" sz="2000" kern="0" dirty="0"/>
          </a:p>
          <a:p>
            <a:endParaRPr lang="en-US" sz="2000" kern="0" dirty="0"/>
          </a:p>
        </p:txBody>
      </p:sp>
    </p:spTree>
    <p:extLst>
      <p:ext uri="{BB962C8B-B14F-4D97-AF65-F5344CB8AC3E}">
        <p14:creationId xmlns:p14="http://schemas.microsoft.com/office/powerpoint/2010/main" val="3864394677"/>
      </p:ext>
    </p:extLst>
  </p:cSld>
  <p:clrMapOvr>
    <a:masterClrMapping/>
  </p:clrMapOvr>
</p:sld>
</file>

<file path=ppt/theme/theme1.xml><?xml version="1.0" encoding="utf-8"?>
<a:theme xmlns:a="http://schemas.openxmlformats.org/drawingml/2006/main" name="2016 Malvern Wide">
  <a:themeElements>
    <a:clrScheme name="Malvern_01_201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Malvern_01_201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alvern_01_2011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alvern_01_2011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alvern_01_2011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alvern_01_2011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alvern_01_2011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alvern_01_2011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alvern_01_2011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2016 Malvern Wide" id="{BBEB6606-F706-4943-BA8D-6BA35440209E}" vid="{394B55E2-7FA8-48FF-85B2-07B3F5DD80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2016 Malvern Wide</Template>
  <TotalTime>5491</TotalTime>
  <Words>1912</Words>
  <Application>Microsoft Office PowerPoint</Application>
  <PresentationFormat>Custom</PresentationFormat>
  <Paragraphs>220</Paragraphs>
  <Slides>27</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27</vt:i4>
      </vt:variant>
    </vt:vector>
  </HeadingPairs>
  <TitlesOfParts>
    <vt:vector size="29" baseType="lpstr">
      <vt:lpstr>2016 Malvern Wide</vt:lpstr>
      <vt:lpstr>Drawing</vt:lpstr>
      <vt:lpstr>Latest developments in hardware and applications for advanced, multi-detector GPC/SEC</vt:lpstr>
      <vt:lpstr>Molecular weight</vt:lpstr>
      <vt:lpstr>Size Exclusion Chromatography</vt:lpstr>
      <vt:lpstr>Multi-detector GPC</vt:lpstr>
      <vt:lpstr>OMNISEC</vt:lpstr>
      <vt:lpstr>The multi-detection pyramid </vt:lpstr>
      <vt:lpstr>Degasser</vt:lpstr>
      <vt:lpstr>Autosampler</vt:lpstr>
      <vt:lpstr>Detector module – OMNISEC REVEAL</vt:lpstr>
      <vt:lpstr>Advanced GPC/SEC Applications  </vt:lpstr>
      <vt:lpstr>Light Scattering</vt:lpstr>
      <vt:lpstr>PEO standards - RI and RALS 196 to 992,000 Da</vt:lpstr>
      <vt:lpstr>PEO 196 Da by Triple Detection !</vt:lpstr>
      <vt:lpstr>Triple Chromatogram of Bisphenol A  (MW = 228) -Monomer for epoxy resins and various specialty plastics </vt:lpstr>
      <vt:lpstr>UV absorbing additive</vt:lpstr>
      <vt:lpstr>Triple Chromatogram of Polycaprolactone   (Mw = 1,600)</vt:lpstr>
      <vt:lpstr>Triple Chromatogram of Carrageenan-2  (Mw = 572,000, IV = 7.0) -Thickening, gelling, and stabilizing agents -Mixtures of water-soluble, linear, sulfated galactan </vt:lpstr>
      <vt:lpstr>M-H Overlay Plots of Pullulan vs Carrageenan Samples</vt:lpstr>
      <vt:lpstr>Triple Chromatogram of Polyacrylamide  (Mw = 4,300,000, IV = 8.4) -Enhanced Oil Recovery -Cationic polymer used as a flocculation agent</vt:lpstr>
      <vt:lpstr>PLA/PLGA</vt:lpstr>
      <vt:lpstr>Polystyrene degradation</vt:lpstr>
      <vt:lpstr>Polystyrene degradation</vt:lpstr>
      <vt:lpstr>Polystyrene molecular weight</vt:lpstr>
      <vt:lpstr>Polystyrene degradation</vt:lpstr>
      <vt:lpstr>Branched series of polystyrenes</vt:lpstr>
      <vt:lpstr>Mark-Houwink Comparison of branched polystyrenes</vt:lpstr>
      <vt:lpstr>Find out what you’ve been missing in your GPC/SEC analysis…send us samples!  </vt:lpstr>
    </vt:vector>
  </TitlesOfParts>
  <Company>Malvern Instruments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GPC and OMNISEC</dc:title>
  <dc:creator>Carrie Schindler</dc:creator>
  <cp:lastModifiedBy>Polymer Science</cp:lastModifiedBy>
  <cp:revision>87</cp:revision>
  <dcterms:created xsi:type="dcterms:W3CDTF">2015-03-19T12:18:48Z</dcterms:created>
  <dcterms:modified xsi:type="dcterms:W3CDTF">2016-08-26T06:51:16Z</dcterms:modified>
</cp:coreProperties>
</file>