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metadata/thumbnail" Target="docProps/thumbnail0.jpeg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2"/>
  </p:sldMasterIdLst>
  <p:notesMasterIdLst>
    <p:notesMasterId r:id="rId14"/>
  </p:notesMasterIdLst>
  <p:handoutMasterIdLst>
    <p:handoutMasterId r:id="rId15"/>
  </p:handoutMasterIdLst>
  <p:sldIdLst>
    <p:sldId id="509" r:id="rId3"/>
    <p:sldId id="499" r:id="rId4"/>
    <p:sldId id="510" r:id="rId5"/>
    <p:sldId id="453" r:id="rId6"/>
    <p:sldId id="441" r:id="rId7"/>
    <p:sldId id="353" r:id="rId8"/>
    <p:sldId id="296" r:id="rId9"/>
    <p:sldId id="297" r:id="rId10"/>
    <p:sldId id="439" r:id="rId11"/>
    <p:sldId id="294" r:id="rId12"/>
    <p:sldId id="51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0091B50-D2EA-48BB-B5E5-FED26D277921}">
          <p14:sldIdLst>
            <p14:sldId id="509"/>
            <p14:sldId id="499"/>
            <p14:sldId id="510"/>
            <p14:sldId id="453"/>
            <p14:sldId id="441"/>
            <p14:sldId id="353"/>
            <p14:sldId id="296"/>
            <p14:sldId id="297"/>
            <p14:sldId id="439"/>
          </p14:sldIdLst>
        </p14:section>
        <p14:section name="Untitled Section" id="{700D4A4C-448D-473C-8709-DC4604DBE384}">
          <p14:sldIdLst>
            <p14:sldId id="294"/>
            <p14:sldId id="51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BEBEB"/>
    <a:srgbClr val="376092"/>
    <a:srgbClr val="7F7F7F"/>
    <a:srgbClr val="825809"/>
    <a:srgbClr val="FFFFFF"/>
    <a:srgbClr val="4D822A"/>
    <a:srgbClr val="ABB1B0"/>
    <a:srgbClr val="ACACB0"/>
    <a:srgbClr val="A8A9B4"/>
    <a:srgbClr val="87F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0557" autoAdjust="0"/>
  </p:normalViewPr>
  <p:slideViewPr>
    <p:cSldViewPr snapToGrid="0">
      <p:cViewPr varScale="1">
        <p:scale>
          <a:sx n="52" d="100"/>
          <a:sy n="52" d="100"/>
        </p:scale>
        <p:origin x="138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321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1000" smtClean="0">
                <a:latin typeface="Arial" pitchFamily="34" charset="0"/>
                <a:cs typeface="Arial" pitchFamily="34" charset="0"/>
              </a:rPr>
              <a:t>© Duarte Design, Inc. 2009</a:t>
            </a:r>
            <a:endParaRPr lang="en-US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37EAF2-1DE3-4AC2-BC82-3EF63BED91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9556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A8ED9-A90F-43A0-A471-4F79F54F87D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z="10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© Duarte Design, Inc. 2009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800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exactly</a:t>
            </a:r>
            <a:r>
              <a:rPr lang="en-US" baseline="0" dirty="0" smtClean="0"/>
              <a:t> what happened to me 15 years ago.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11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Everyone wants to know,</a:t>
            </a:r>
            <a:r>
              <a:rPr lang="en-CA" baseline="0" dirty="0" smtClean="0"/>
              <a:t> How do you live with the disease</a:t>
            </a:r>
          </a:p>
          <a:p>
            <a:r>
              <a:rPr lang="en-CA" baseline="0" dirty="0" smtClean="0"/>
              <a:t>You don’t, The disease lives with you..</a:t>
            </a:r>
          </a:p>
          <a:p>
            <a:r>
              <a:rPr lang="en-CA" baseline="0" dirty="0" smtClean="0"/>
              <a:t>You move it in,</a:t>
            </a:r>
          </a:p>
          <a:p>
            <a:r>
              <a:rPr lang="en-CA" baseline="0" dirty="0" smtClean="0"/>
              <a:t>You take care of it</a:t>
            </a:r>
          </a:p>
          <a:p>
            <a:r>
              <a:rPr lang="en-CA" baseline="0" dirty="0" smtClean="0"/>
              <a:t>You entertain it,</a:t>
            </a:r>
          </a:p>
          <a:p>
            <a:r>
              <a:rPr lang="en-CA" baseline="0" dirty="0" smtClean="0"/>
              <a:t>And at the end of the day,,, That’s it.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017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</a:t>
            </a:r>
            <a:r>
              <a:rPr lang="en-US" baseline="0" dirty="0" smtClean="0"/>
              <a:t> can I talk about the last 15 years of dealing with Alzheimer’s disease in  a 30 minute segment? </a:t>
            </a:r>
          </a:p>
          <a:p>
            <a:r>
              <a:rPr lang="en-US" baseline="0" dirty="0" smtClean="0"/>
              <a:t> I had to think what my audience will want to hear, what they will want to know, how can I leave an impact on you in 30 minutes.  </a:t>
            </a:r>
          </a:p>
          <a:p>
            <a:r>
              <a:rPr lang="en-US" baseline="0" dirty="0" smtClean="0"/>
              <a:t>Then when looking to develop my presentation there it was, this “ask and you shall receive” thing really works.  2 slides that demonstrate exactly what my book cover tried to. </a:t>
            </a:r>
          </a:p>
          <a:p>
            <a:r>
              <a:rPr lang="en-US" baseline="0" dirty="0" smtClean="0"/>
              <a:t> I  am not sure if you picked it up, but we will go back to that slide in a moment.  </a:t>
            </a:r>
          </a:p>
          <a:p>
            <a:r>
              <a:rPr lang="en-US" baseline="0" dirty="0" smtClean="0"/>
              <a:t>I want you to really look at the this slide and the next.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4DFB0-44CD-4632-8FEA-E6F62CCD500F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275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Did</a:t>
            </a:r>
            <a:r>
              <a:rPr lang="en-US" baseline="0" dirty="0" smtClean="0"/>
              <a:t> you pick up on it?</a:t>
            </a:r>
          </a:p>
          <a:p>
            <a:r>
              <a:rPr lang="en-US" baseline="0" dirty="0" smtClean="0"/>
              <a:t>That’s what I am sure Alzheimer’s feels like..  </a:t>
            </a:r>
          </a:p>
          <a:p>
            <a:r>
              <a:rPr lang="en-US" baseline="0" dirty="0" smtClean="0"/>
              <a:t> You started as a whole person,,,, with all your memories intact and then slowly layers are peeled and you don’t remember anything.</a:t>
            </a:r>
          </a:p>
          <a:p>
            <a:r>
              <a:rPr lang="en-US" baseline="0" dirty="0" smtClean="0"/>
              <a:t>And there is nothing you can do about it.</a:t>
            </a:r>
          </a:p>
          <a:p>
            <a:r>
              <a:rPr lang="en-US" dirty="0" smtClean="0"/>
              <a:t>Another</a:t>
            </a:r>
            <a:r>
              <a:rPr lang="en-US" baseline="0" dirty="0" smtClean="0"/>
              <a:t> memory gone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4DFB0-44CD-4632-8FEA-E6F62CCD500F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566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…global causes.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76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Caregiving should be called –</a:t>
            </a:r>
            <a:r>
              <a:rPr lang="en-US" baseline="0" dirty="0" smtClean="0"/>
              <a:t> Care- taking,,,, because it is a thankless job. And it takes and takes and takes and takes…..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883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569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https://vimeo.com/album/3542326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3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http://www.ctvnews.ca/health/women-make-up-72-per-cent-of-alzheimer-s-patients-in-canada-1.2175208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771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128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91024" y="2130425"/>
            <a:ext cx="4067175" cy="14700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91024" y="3886200"/>
            <a:ext cx="3381376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4571"/>
            <a:ext cx="4619625" cy="4486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DD2693C-57C3-4914-8E69-D777D6AA2CC8}" type="datetimeFigureOut">
              <a:rPr lang="en-US" smtClean="0"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59C21E-1789-4DE4-A292-CBB5A0C2C9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6" Type="http://schemas.openxmlformats.org/officeDocument/2006/relationships/image" Target="../media/image15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gif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6" Type="http://schemas.openxmlformats.org/officeDocument/2006/relationships/image" Target="../media/image21.jp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jpg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6" Type="http://schemas.openxmlformats.org/officeDocument/2006/relationships/hyperlink" Target="https://vimeo.com/album/3542326" TargetMode="Externa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tvnews.ca/health/women-make-up-72-per-cent-of-alzheimer-s-patients-in-canada-1.2175208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425" y="274637"/>
            <a:ext cx="8976575" cy="1567041"/>
          </a:xfrm>
        </p:spPr>
        <p:txBody>
          <a:bodyPr>
            <a:normAutofit/>
          </a:bodyPr>
          <a:lstStyle/>
          <a:p>
            <a:pPr algn="ctr"/>
            <a:r>
              <a:rPr lang="en-CA" sz="3600" dirty="0" smtClean="0"/>
              <a:t> Alzheimer’s What They Forget to Tell </a:t>
            </a:r>
            <a:r>
              <a:rPr lang="en-CA" sz="3600" dirty="0" smtClean="0"/>
              <a:t>You</a:t>
            </a:r>
            <a:br>
              <a:rPr lang="en-CA" sz="3600" dirty="0" smtClean="0"/>
            </a:br>
            <a:r>
              <a:rPr lang="en-CA" sz="3600" dirty="0" smtClean="0"/>
              <a:t>Caron Leid</a:t>
            </a:r>
            <a:r>
              <a:rPr lang="en-CA" sz="3600" dirty="0" smtClean="0"/>
              <a:t> </a:t>
            </a:r>
            <a:endParaRPr lang="en-CA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050" y="2125954"/>
            <a:ext cx="2569324" cy="4404556"/>
          </a:xfrm>
        </p:spPr>
      </p:pic>
    </p:spTree>
    <p:extLst>
      <p:ext uri="{BB962C8B-B14F-4D97-AF65-F5344CB8AC3E}">
        <p14:creationId xmlns:p14="http://schemas.microsoft.com/office/powerpoint/2010/main" val="236527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349829" y="1132114"/>
            <a:ext cx="6435634" cy="4589417"/>
          </a:xfrm>
          <a:prstGeom prst="rect">
            <a:avLst/>
          </a:prstGeom>
          <a:gradFill>
            <a:gsLst>
              <a:gs pos="0">
                <a:schemeClr val="bg1">
                  <a:lumMod val="98000"/>
                  <a:lumOff val="2000"/>
                  <a:alpha val="21000"/>
                </a:schemeClr>
              </a:gs>
              <a:gs pos="39999">
                <a:schemeClr val="bg1">
                  <a:lumMod val="75000"/>
                  <a:alpha val="18000"/>
                </a:schemeClr>
              </a:gs>
              <a:gs pos="70000">
                <a:schemeClr val="bg1">
                  <a:lumMod val="65000"/>
                  <a:alpha val="14000"/>
                </a:schemeClr>
              </a:gs>
              <a:gs pos="100000">
                <a:schemeClr val="bg1">
                  <a:alpha val="14000"/>
                </a:schemeClr>
              </a:gs>
            </a:gsLst>
            <a:lin ang="5400000" scaled="0"/>
          </a:gra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293223" y="1060269"/>
            <a:ext cx="6557554" cy="4737463"/>
          </a:xfrm>
          <a:prstGeom prst="rect">
            <a:avLst/>
          </a:prstGeom>
          <a:noFill/>
          <a:ln w="177800" cap="sq">
            <a:gradFill flip="none" rotWithShape="1">
              <a:gsLst>
                <a:gs pos="0">
                  <a:srgbClr val="FFFFFF">
                    <a:alpha val="57000"/>
                  </a:srgbClr>
                </a:gs>
                <a:gs pos="7001">
                  <a:srgbClr val="E6E6E6">
                    <a:alpha val="74000"/>
                  </a:srgbClr>
                </a:gs>
                <a:gs pos="32001">
                  <a:srgbClr val="7D8496">
                    <a:alpha val="64000"/>
                  </a:srgbClr>
                </a:gs>
                <a:gs pos="47000">
                  <a:srgbClr val="E6E6E6">
                    <a:alpha val="69000"/>
                  </a:srgbClr>
                </a:gs>
                <a:gs pos="85001">
                  <a:srgbClr val="7D8496">
                    <a:alpha val="70000"/>
                  </a:srgbClr>
                </a:gs>
                <a:gs pos="100000">
                  <a:srgbClr val="E6E6E6">
                    <a:alpha val="64000"/>
                  </a:srgbClr>
                </a:gs>
              </a:gsLst>
              <a:lin ang="5400000" scaled="0"/>
              <a:tileRect r="-100000" b="-100000"/>
            </a:gradFill>
            <a:round/>
          </a:ln>
          <a:effectLst>
            <a:glow rad="127000">
              <a:schemeClr val="bg1">
                <a:alpha val="5000"/>
              </a:schemeClr>
            </a:glow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4934" y="338365"/>
            <a:ext cx="3401300" cy="493818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grpSp>
        <p:nvGrpSpPr>
          <p:cNvPr id="24" name="Group 23"/>
          <p:cNvGrpSpPr/>
          <p:nvPr/>
        </p:nvGrpSpPr>
        <p:grpSpPr>
          <a:xfrm rot="10800000">
            <a:off x="1888404" y="1463935"/>
            <a:ext cx="4405990" cy="7309305"/>
            <a:chOff x="848181" y="775152"/>
            <a:chExt cx="4405990" cy="7309305"/>
          </a:xfrm>
        </p:grpSpPr>
        <p:pic>
          <p:nvPicPr>
            <p:cNvPr id="25" name="Picture 3"/>
            <p:cNvPicPr>
              <a:picLocks noChangeAspect="1" noChangeArrowheads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 rot="21411500">
              <a:off x="848181" y="775152"/>
              <a:ext cx="2838830" cy="3681942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 val="1"/>
              </a:ext>
            </a:extLst>
          </p:spPr>
        </p:pic>
        <p:sp>
          <p:nvSpPr>
            <p:cNvPr id="26" name="Rectangle 25"/>
            <p:cNvSpPr/>
            <p:nvPr/>
          </p:nvSpPr>
          <p:spPr>
            <a:xfrm>
              <a:off x="2322286" y="3686629"/>
              <a:ext cx="2931885" cy="43978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/>
          <p:cNvSpPr/>
          <p:nvPr/>
        </p:nvSpPr>
        <p:spPr>
          <a:xfrm rot="10800000">
            <a:off x="5295900" y="1465490"/>
            <a:ext cx="3848100" cy="2984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67" t="52222" r="833" b="8888"/>
          <a:stretch>
            <a:fillRect/>
          </a:stretch>
        </p:blipFill>
        <p:spPr bwMode="auto">
          <a:xfrm rot="21429537">
            <a:off x="803124" y="3466434"/>
            <a:ext cx="8234680" cy="2900311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 val="1"/>
            </a:ext>
          </a:extLst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2700" y="2960914"/>
            <a:ext cx="1384300" cy="3909785"/>
          </a:xfrm>
          <a:prstGeom prst="rect">
            <a:avLst/>
          </a:prstGeom>
        </p:spPr>
      </p:pic>
      <p:pic>
        <p:nvPicPr>
          <p:cNvPr id="32" name="Picture 4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"/>
          <a:stretch/>
        </p:blipFill>
        <p:spPr bwMode="auto">
          <a:xfrm>
            <a:off x="-9525" y="5720444"/>
            <a:ext cx="9173029" cy="1137556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6724650"/>
            <a:ext cx="9144000" cy="133349"/>
          </a:xfrm>
          <a:prstGeom prst="rect">
            <a:avLst/>
          </a:prstGeom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5715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7" dur="1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18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20" dur="800" fill="hold"/>
                                            <p:tgtEl>
                                              <p:spTgt spid="3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21" dur="800" fill="hold"/>
                                            <p:tgtEl>
                                              <p:spTgt spid="3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accel="27500" fill="hold" nodeType="withEffect" p14:presetBounceEnd="81667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1667">
                                          <p:cBhvr additive="base">
                                            <p:cTn id="24" dur="1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1667">
                                          <p:cBhvr additive="base">
                                            <p:cTn id="25" dur="1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8" presetClass="emph" presetSubtype="0" accel="60000" decel="31429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30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edge">
                                          <p:cBhvr>
                                            <p:cTn id="7" dur="1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1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800" fill="hold"/>
                                            <p:tgtEl>
                                              <p:spTgt spid="3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800" fill="hold"/>
                                            <p:tgtEl>
                                              <p:spTgt spid="30">
                                                <p:bg/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accel="275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8" presetClass="emph" presetSubtype="0" accel="60000" decel="31429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30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954" y="1820457"/>
            <a:ext cx="4742091" cy="3106105"/>
          </a:xfrm>
        </p:spPr>
      </p:pic>
    </p:spTree>
    <p:extLst>
      <p:ext uri="{BB962C8B-B14F-4D97-AF65-F5344CB8AC3E}">
        <p14:creationId xmlns:p14="http://schemas.microsoft.com/office/powerpoint/2010/main" val="359323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8170" y="124571"/>
            <a:ext cx="9144000" cy="6858000"/>
          </a:xfrm>
          <a:prstGeom prst="rect">
            <a:avLst/>
          </a:prstGeom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4571"/>
            <a:ext cx="4619625" cy="4486275"/>
          </a:xfrm>
          <a:prstGeom prst="rect">
            <a:avLst/>
          </a:prstGeom>
          <a:noFill/>
        </p:spPr>
      </p:pic>
      <p:sp>
        <p:nvSpPr>
          <p:cNvPr id="23" name="Rectangle 210"/>
          <p:cNvSpPr txBox="1">
            <a:spLocks noChangeArrowheads="1"/>
          </p:cNvSpPr>
          <p:nvPr/>
        </p:nvSpPr>
        <p:spPr bwMode="auto">
          <a:xfrm>
            <a:off x="4572000" y="1316911"/>
            <a:ext cx="4004736" cy="4004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rIns="0">
            <a:prstTxWarp prst="textNoShape">
              <a:avLst/>
            </a:prstTxWarp>
            <a:noAutofit/>
          </a:bodyPr>
          <a:lstStyle/>
          <a:p>
            <a:pPr>
              <a:lnSpc>
                <a:spcPct val="114000"/>
              </a:lnSpc>
            </a:pPr>
            <a:r>
              <a:rPr lang="en-US" sz="22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  <a:t>. </a:t>
            </a:r>
            <a:br>
              <a:rPr lang="en-US" sz="2200" dirty="0" smtClean="0">
                <a:solidFill>
                  <a:prstClr val="white"/>
                </a:solidFill>
                <a:latin typeface="Arial" pitchFamily="34" charset="0"/>
                <a:ea typeface="Arial" charset="0"/>
                <a:cs typeface="Arial" pitchFamily="34" charset="0"/>
              </a:rPr>
            </a:br>
            <a:endParaRPr lang="en-US" sz="2200" dirty="0">
              <a:solidFill>
                <a:srgbClr val="08CFEE"/>
              </a:solidFill>
              <a:latin typeface="Arial" pitchFamily="34" charset="0"/>
              <a:ea typeface="Arial" charset="0"/>
              <a:cs typeface="Arial" pitchFamily="34" charset="0"/>
            </a:endParaRPr>
          </a:p>
        </p:txBody>
      </p:sp>
      <p:pic>
        <p:nvPicPr>
          <p:cNvPr id="3" name="paper rippi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3025" y="3362325"/>
            <a:ext cx="7800975" cy="3495675"/>
          </a:xfrm>
          <a:prstGeom prst="rect">
            <a:avLst/>
          </a:prstGeom>
          <a:noFill/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5"/>
          <p:cNvSpPr/>
          <p:nvPr/>
        </p:nvSpPr>
        <p:spPr bwMode="auto">
          <a:xfrm rot="467444">
            <a:off x="5382808" y="4493623"/>
            <a:ext cx="199391" cy="200297"/>
          </a:xfrm>
          <a:custGeom>
            <a:avLst/>
            <a:gdLst>
              <a:gd name="connsiteX0" fmla="*/ 78487 w 261367"/>
              <a:gd name="connsiteY0" fmla="*/ 243888 h 243888"/>
              <a:gd name="connsiteX1" fmla="*/ 34944 w 261367"/>
              <a:gd name="connsiteY1" fmla="*/ 235180 h 243888"/>
              <a:gd name="connsiteX2" fmla="*/ 109 w 261367"/>
              <a:gd name="connsiteY2" fmla="*/ 226471 h 243888"/>
              <a:gd name="connsiteX3" fmla="*/ 69778 w 261367"/>
              <a:gd name="connsiteY3" fmla="*/ 174220 h 243888"/>
              <a:gd name="connsiteX4" fmla="*/ 174281 w 261367"/>
              <a:gd name="connsiteY4" fmla="*/ 156803 h 243888"/>
              <a:gd name="connsiteX5" fmla="*/ 191698 w 261367"/>
              <a:gd name="connsiteY5" fmla="*/ 139385 h 243888"/>
              <a:gd name="connsiteX6" fmla="*/ 217824 w 261367"/>
              <a:gd name="connsiteY6" fmla="*/ 121968 h 243888"/>
              <a:gd name="connsiteX7" fmla="*/ 182989 w 261367"/>
              <a:gd name="connsiteY7" fmla="*/ 104551 h 243888"/>
              <a:gd name="connsiteX8" fmla="*/ 148155 w 261367"/>
              <a:gd name="connsiteY8" fmla="*/ 95843 h 243888"/>
              <a:gd name="connsiteX9" fmla="*/ 122029 w 261367"/>
              <a:gd name="connsiteY9" fmla="*/ 87134 h 243888"/>
              <a:gd name="connsiteX10" fmla="*/ 130738 w 261367"/>
              <a:gd name="connsiteY10" fmla="*/ 43591 h 243888"/>
              <a:gd name="connsiteX11" fmla="*/ 174281 w 261367"/>
              <a:gd name="connsiteY11" fmla="*/ 8757 h 243888"/>
              <a:gd name="connsiteX12" fmla="*/ 261367 w 261367"/>
              <a:gd name="connsiteY12" fmla="*/ 48 h 24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1367" h="243888">
                <a:moveTo>
                  <a:pt x="78487" y="243888"/>
                </a:moveTo>
                <a:cubicBezTo>
                  <a:pt x="63973" y="240985"/>
                  <a:pt x="49393" y="238391"/>
                  <a:pt x="34944" y="235180"/>
                </a:cubicBezTo>
                <a:cubicBezTo>
                  <a:pt x="23260" y="232584"/>
                  <a:pt x="-1859" y="238277"/>
                  <a:pt x="109" y="226471"/>
                </a:cubicBezTo>
                <a:cubicBezTo>
                  <a:pt x="4666" y="199125"/>
                  <a:pt x="44517" y="179272"/>
                  <a:pt x="69778" y="174220"/>
                </a:cubicBezTo>
                <a:cubicBezTo>
                  <a:pt x="104407" y="167294"/>
                  <a:pt x="174281" y="156803"/>
                  <a:pt x="174281" y="156803"/>
                </a:cubicBezTo>
                <a:cubicBezTo>
                  <a:pt x="180087" y="150997"/>
                  <a:pt x="185287" y="144514"/>
                  <a:pt x="191698" y="139385"/>
                </a:cubicBezTo>
                <a:cubicBezTo>
                  <a:pt x="199871" y="132847"/>
                  <a:pt x="220363" y="132122"/>
                  <a:pt x="217824" y="121968"/>
                </a:cubicBezTo>
                <a:cubicBezTo>
                  <a:pt x="214675" y="109373"/>
                  <a:pt x="195145" y="109109"/>
                  <a:pt x="182989" y="104551"/>
                </a:cubicBezTo>
                <a:cubicBezTo>
                  <a:pt x="171782" y="100349"/>
                  <a:pt x="159663" y="99131"/>
                  <a:pt x="148155" y="95843"/>
                </a:cubicBezTo>
                <a:cubicBezTo>
                  <a:pt x="139328" y="93321"/>
                  <a:pt x="130738" y="90037"/>
                  <a:pt x="122029" y="87134"/>
                </a:cubicBezTo>
                <a:cubicBezTo>
                  <a:pt x="124932" y="72620"/>
                  <a:pt x="125541" y="57450"/>
                  <a:pt x="130738" y="43591"/>
                </a:cubicBezTo>
                <a:cubicBezTo>
                  <a:pt x="140379" y="17881"/>
                  <a:pt x="149511" y="13711"/>
                  <a:pt x="174281" y="8757"/>
                </a:cubicBezTo>
                <a:cubicBezTo>
                  <a:pt x="223985" y="-1184"/>
                  <a:pt x="223148" y="48"/>
                  <a:pt x="261367" y="48"/>
                </a:cubicBezTo>
              </a:path>
            </a:pathLst>
          </a:custGeom>
          <a:noFill/>
          <a:ln w="19050" cap="flat" cmpd="sng" algn="ctr">
            <a:solidFill>
              <a:srgbClr val="0D0D0D">
                <a:alpha val="8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 bwMode="auto">
          <a:xfrm rot="467444">
            <a:off x="5724584" y="4650377"/>
            <a:ext cx="205951" cy="28070"/>
          </a:xfrm>
          <a:custGeom>
            <a:avLst/>
            <a:gdLst>
              <a:gd name="connsiteX0" fmla="*/ 0 w 269966"/>
              <a:gd name="connsiteY0" fmla="*/ 8709 h 28070"/>
              <a:gd name="connsiteX1" fmla="*/ 182880 w 269966"/>
              <a:gd name="connsiteY1" fmla="*/ 17417 h 28070"/>
              <a:gd name="connsiteX2" fmla="*/ 261257 w 269966"/>
              <a:gd name="connsiteY2" fmla="*/ 17417 h 28070"/>
              <a:gd name="connsiteX3" fmla="*/ 269966 w 269966"/>
              <a:gd name="connsiteY3" fmla="*/ 0 h 2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966" h="28070">
                <a:moveTo>
                  <a:pt x="0" y="8709"/>
                </a:moveTo>
                <a:cubicBezTo>
                  <a:pt x="60960" y="11612"/>
                  <a:pt x="122045" y="12550"/>
                  <a:pt x="182880" y="17417"/>
                </a:cubicBezTo>
                <a:cubicBezTo>
                  <a:pt x="223374" y="20656"/>
                  <a:pt x="216738" y="39677"/>
                  <a:pt x="261257" y="17417"/>
                </a:cubicBezTo>
                <a:cubicBezTo>
                  <a:pt x="267063" y="14514"/>
                  <a:pt x="267063" y="5806"/>
                  <a:pt x="269966" y="0"/>
                </a:cubicBezTo>
              </a:path>
            </a:pathLst>
          </a:custGeom>
          <a:noFill/>
          <a:ln w="25400" cap="flat" cmpd="sng" algn="ctr">
            <a:solidFill>
              <a:srgbClr val="0D0D0D">
                <a:alpha val="8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66200" y="0"/>
            <a:ext cx="177800" cy="6858000"/>
          </a:xfrm>
          <a:prstGeom prst="rect">
            <a:avLst/>
          </a:prstGeom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66" y="6286500"/>
            <a:ext cx="9137668" cy="571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541" y="1114328"/>
            <a:ext cx="5468429" cy="48012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 advClick="0" advTm="1600">
        <p:push dir="u"/>
      </p:transition>
    </mc:Choice>
    <mc:Fallback xmlns="">
      <p:transition advClick="0" advTm="16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/>
        </p:nvSpPr>
        <p:spPr>
          <a:xfrm rot="370564">
            <a:off x="596431" y="4262661"/>
            <a:ext cx="1879634" cy="314323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0000"/>
                  <a:alpha val="62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04_For More Than 20 Years_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39200" y="7061200"/>
            <a:ext cx="304800" cy="3048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481" y="1114427"/>
            <a:ext cx="6586459" cy="468921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1000">
    <p:push/>
  </p:transition>
  <p:timing>
    <p:tnLst>
      <p:par>
        <p:cTn id="1" dur="indefinite" restart="never" nodeType="tmRoot">
          <p:childTnLst>
            <p:audio>
              <p:cMediaNode numSld="999" showWhenStopped="0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09_Align Employees_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39200" y="7112000"/>
            <a:ext cx="304800" cy="3048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540" y="1828409"/>
            <a:ext cx="6144597" cy="360200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 advTm="1000">
    <p:cut/>
  </p:transition>
  <p:timing>
    <p:tnLst>
      <p:par>
        <p:cTn id="1" dur="indefinite" restart="never" nodeType="tmRoot">
          <p:childTnLst>
            <p:audio>
              <p:cMediaNode numSld="999" showWhenStopped="0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787798" y="3347359"/>
            <a:ext cx="2069702" cy="241662"/>
          </a:xfrm>
          <a:prstGeom prst="ellipse">
            <a:avLst/>
          </a:prstGeom>
          <a:gradFill flip="none" rotWithShape="1">
            <a:gsLst>
              <a:gs pos="0">
                <a:sysClr val="windowText" lastClr="000000">
                  <a:lumMod val="90000"/>
                  <a:alpha val="62000"/>
                </a:sysClr>
              </a:gs>
              <a:gs pos="100000">
                <a:srgbClr val="08CFEE">
                  <a:tint val="23500"/>
                  <a:satMod val="160000"/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19_First Rul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75700" y="6934200"/>
            <a:ext cx="304800" cy="304800"/>
          </a:xfrm>
          <a:prstGeom prst="rect">
            <a:avLst/>
          </a:prstGeom>
        </p:spPr>
      </p:pic>
      <p:pic>
        <p:nvPicPr>
          <p:cNvPr id="2" name="Picture 1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274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cut/>
  </p:transition>
  <p:timing>
    <p:tnLst>
      <p:par>
        <p:cTn id="1" dur="indefinite" restart="never" nodeType="tmRoot">
          <p:childTnLst>
            <p:audio>
              <p:cMediaNode numSld="999" showWhenStopped="0">
                <p:cTn id="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457200" y="14248430"/>
            <a:ext cx="800100" cy="3752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 rot="370564">
            <a:off x="3443152" y="5709558"/>
            <a:ext cx="1879634" cy="314323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90000"/>
                  <a:alpha val="62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899" y="1822871"/>
            <a:ext cx="5905500" cy="3324225"/>
          </a:xfrm>
          <a:prstGeom prst="rect">
            <a:avLst/>
          </a:prstGeom>
        </p:spPr>
      </p:pic>
    </p:spTree>
  </p:cSld>
  <p:clrMapOvr>
    <a:masterClrMapping/>
  </p:clrMapOvr>
  <p:transition spd="slow" advClick="0" advTm="3300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9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ve Rules">
  <a:themeElements>
    <a:clrScheme name="Duarte's Five Rules">
      <a:dk1>
        <a:sysClr val="windowText" lastClr="000000"/>
      </a:dk1>
      <a:lt1>
        <a:sysClr val="window" lastClr="FFFFFF"/>
      </a:lt1>
      <a:dk2>
        <a:srgbClr val="000000"/>
      </a:dk2>
      <a:lt2>
        <a:srgbClr val="EEECE1"/>
      </a:lt2>
      <a:accent1>
        <a:srgbClr val="08CFEE"/>
      </a:accent1>
      <a:accent2>
        <a:srgbClr val="F0AA26"/>
      </a:accent2>
      <a:accent3>
        <a:srgbClr val="5DA01F"/>
      </a:accent3>
      <a:accent4>
        <a:srgbClr val="F3EACD"/>
      </a:accent4>
      <a:accent5>
        <a:srgbClr val="4BACC6"/>
      </a:accent5>
      <a:accent6>
        <a:srgbClr val="F79646"/>
      </a:accent6>
      <a:hlink>
        <a:srgbClr val="F0AA26"/>
      </a:hlink>
      <a:folHlink>
        <a:srgbClr val="08CFE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F16A7F0-A419-495D-B6E9-AE90F2B54A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Duarte's Five Rules presentation</Template>
  <TotalTime>0</TotalTime>
  <Words>289</Words>
  <Application>Microsoft Office PowerPoint</Application>
  <PresentationFormat>On-screen Show (4:3)</PresentationFormat>
  <Paragraphs>33</Paragraphs>
  <Slides>11</Slides>
  <Notes>10</Notes>
  <HiddenSlides>0</HiddenSlides>
  <MMClips>5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Five Rules</vt:lpstr>
      <vt:lpstr> Alzheimer’s What They Forget to Tell You Caron Leid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2015-08-29T18:47:52Z</dcterms:created>
  <dcterms:modified xsi:type="dcterms:W3CDTF">2015-08-31T12:44:48Z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TC016745559991</vt:lpwstr>
  </property>
</Properties>
</file>