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png" ContentType="image/png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17" r:id="rId2"/>
    <p:sldId id="318" r:id="rId3"/>
    <p:sldId id="336" r:id="rId4"/>
    <p:sldId id="342" r:id="rId5"/>
    <p:sldId id="324" r:id="rId6"/>
    <p:sldId id="325" r:id="rId7"/>
    <p:sldId id="343" r:id="rId8"/>
    <p:sldId id="326" r:id="rId9"/>
    <p:sldId id="327" r:id="rId10"/>
    <p:sldId id="331" r:id="rId11"/>
    <p:sldId id="328" r:id="rId12"/>
    <p:sldId id="329" r:id="rId13"/>
    <p:sldId id="333" r:id="rId14"/>
    <p:sldId id="334" r:id="rId15"/>
    <p:sldId id="330" r:id="rId16"/>
    <p:sldId id="332" r:id="rId17"/>
    <p:sldId id="344" r:id="rId18"/>
    <p:sldId id="335" r:id="rId19"/>
    <p:sldId id="339" r:id="rId20"/>
    <p:sldId id="338" r:id="rId21"/>
    <p:sldId id="345" r:id="rId22"/>
    <p:sldId id="337" r:id="rId23"/>
    <p:sldId id="346" r:id="rId24"/>
    <p:sldId id="348" r:id="rId25"/>
    <p:sldId id="347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2A4B"/>
    <a:srgbClr val="92CCFD"/>
    <a:srgbClr val="DFDD04"/>
    <a:srgbClr val="C71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734"/>
    <p:restoredTop sz="75829"/>
  </p:normalViewPr>
  <p:slideViewPr>
    <p:cSldViewPr>
      <p:cViewPr>
        <p:scale>
          <a:sx n="130" d="100"/>
          <a:sy n="130" d="100"/>
        </p:scale>
        <p:origin x="288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720" y="19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emf"/><Relationship Id="rId5" Type="http://schemas.openxmlformats.org/officeDocument/2006/relationships/image" Target="../media/image29.emf"/><Relationship Id="rId1" Type="http://schemas.openxmlformats.org/officeDocument/2006/relationships/image" Target="../media/image25.emf"/><Relationship Id="rId2" Type="http://schemas.openxmlformats.org/officeDocument/2006/relationships/image" Target="../media/image2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018DA-28A8-4899-AFC8-CD09A361FD9C}" type="datetimeFigureOut">
              <a:rPr lang="fr-FR" smtClean="0"/>
              <a:t>08/09/2016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2280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14204-EE5F-459B-8D22-B21918D22B6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459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CCB5C-ACF3-B34E-939C-777BB982E6F4}" type="datetimeFigureOut">
              <a:rPr lang="fr-FR" smtClean="0"/>
              <a:t>08/09/2016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9D979-DE18-BF49-B524-AC8E9664AFB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8946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7519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4377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3063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0855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803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noProof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4240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061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026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295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06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5006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6309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52408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57554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395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893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0483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1319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00113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2321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9499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35477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765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2441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9D979-DE18-BF49-B524-AC8E9664AFBF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853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Relationship Id="rId3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Relationship Id="rId3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898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>
          <a:xfrm>
            <a:off x="7009868" y="6492875"/>
            <a:ext cx="2133600" cy="365125"/>
          </a:xfrm>
        </p:spPr>
        <p:txBody>
          <a:bodyPr/>
          <a:lstStyle/>
          <a:p>
            <a:fld id="{113C173C-0EAE-4B4C-9810-5144D7212E78}" type="slidenum">
              <a:rPr lang="fr-FR" smtClean="0"/>
              <a:t>‹#›</a:t>
            </a:fld>
            <a:r>
              <a:rPr lang="fr-FR" dirty="0" smtClean="0"/>
              <a:t>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7578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 flipV="1">
            <a:off x="6586204" y="5895975"/>
            <a:ext cx="2133600" cy="335062"/>
          </a:xfrm>
        </p:spPr>
        <p:txBody>
          <a:bodyPr/>
          <a:lstStyle/>
          <a:p>
            <a:fld id="{113C173C-0EAE-4B4C-9810-5144D7212E78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7927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191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grpSp>
        <p:nvGrpSpPr>
          <p:cNvPr id="12" name="Grouper 11"/>
          <p:cNvGrpSpPr/>
          <p:nvPr userDrawn="1"/>
        </p:nvGrpSpPr>
        <p:grpSpPr>
          <a:xfrm>
            <a:off x="0" y="6381935"/>
            <a:ext cx="9144000" cy="503449"/>
            <a:chOff x="0" y="6353580"/>
            <a:chExt cx="9144000" cy="503449"/>
          </a:xfrm>
        </p:grpSpPr>
        <p:pic>
          <p:nvPicPr>
            <p:cNvPr id="13" name="Image 12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69"/>
            <a:stretch/>
          </p:blipFill>
          <p:spPr>
            <a:xfrm>
              <a:off x="26775" y="6379092"/>
              <a:ext cx="5724525" cy="477937"/>
            </a:xfrm>
            <a:prstGeom prst="rect">
              <a:avLst/>
            </a:prstGeom>
          </p:spPr>
        </p:pic>
        <p:cxnSp>
          <p:nvCxnSpPr>
            <p:cNvPr id="14" name="Connecteur droit 13"/>
            <p:cNvCxnSpPr/>
            <p:nvPr userDrawn="1"/>
          </p:nvCxnSpPr>
          <p:spPr>
            <a:xfrm flipV="1">
              <a:off x="0" y="6353580"/>
              <a:ext cx="9144000" cy="150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Image 1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3231" y="6381328"/>
              <a:ext cx="3353541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9083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69"/>
          <a:stretch/>
        </p:blipFill>
        <p:spPr>
          <a:xfrm>
            <a:off x="26775" y="6379092"/>
            <a:ext cx="5724525" cy="477937"/>
          </a:xfrm>
          <a:prstGeom prst="rect">
            <a:avLst/>
          </a:prstGeom>
        </p:spPr>
      </p:pic>
      <p:cxnSp>
        <p:nvCxnSpPr>
          <p:cNvPr id="7" name="Connecteur droit 6"/>
          <p:cNvCxnSpPr/>
          <p:nvPr userDrawn="1"/>
        </p:nvCxnSpPr>
        <p:spPr>
          <a:xfrm flipV="1">
            <a:off x="0" y="6353580"/>
            <a:ext cx="9144000" cy="15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231" y="6381328"/>
            <a:ext cx="3353541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70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99701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64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921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37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gif"/><Relationship Id="rId13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C173C-0EAE-4B4C-9810-5144D7212E78}" type="slidenum">
              <a:rPr lang="fr-FR" smtClean="0"/>
              <a:t>‹#›</a:t>
            </a:fld>
            <a:endParaRPr lang="fr-FR"/>
          </a:p>
        </p:txBody>
      </p:sp>
      <p:grpSp>
        <p:nvGrpSpPr>
          <p:cNvPr id="7" name="Grouper 6"/>
          <p:cNvGrpSpPr/>
          <p:nvPr userDrawn="1"/>
        </p:nvGrpSpPr>
        <p:grpSpPr>
          <a:xfrm>
            <a:off x="0" y="6308725"/>
            <a:ext cx="9144000" cy="503449"/>
            <a:chOff x="0" y="6353580"/>
            <a:chExt cx="9144000" cy="503449"/>
          </a:xfrm>
        </p:grpSpPr>
        <p:pic>
          <p:nvPicPr>
            <p:cNvPr id="8" name="Image 7"/>
            <p:cNvPicPr>
              <a:picLocks noChangeAspect="1"/>
            </p:cNvPicPr>
            <p:nvPr userDrawn="1"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69"/>
            <a:stretch/>
          </p:blipFill>
          <p:spPr>
            <a:xfrm>
              <a:off x="26775" y="6379092"/>
              <a:ext cx="5724525" cy="477937"/>
            </a:xfrm>
            <a:prstGeom prst="rect">
              <a:avLst/>
            </a:prstGeom>
          </p:spPr>
        </p:pic>
        <p:cxnSp>
          <p:nvCxnSpPr>
            <p:cNvPr id="9" name="Connecteur droit 8"/>
            <p:cNvCxnSpPr/>
            <p:nvPr userDrawn="1"/>
          </p:nvCxnSpPr>
          <p:spPr>
            <a:xfrm flipV="1">
              <a:off x="0" y="6353580"/>
              <a:ext cx="9144000" cy="150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3231" y="6381328"/>
              <a:ext cx="3353541" cy="4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6228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6.tiff"/><Relationship Id="rId5" Type="http://schemas.openxmlformats.org/officeDocument/2006/relationships/image" Target="../media/image20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4" Type="http://schemas.openxmlformats.org/officeDocument/2006/relationships/image" Target="../media/image10.tiff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4" Type="http://schemas.openxmlformats.org/officeDocument/2006/relationships/image" Target="../media/image16.tiff"/><Relationship Id="rId5" Type="http://schemas.openxmlformats.org/officeDocument/2006/relationships/image" Target="../media/image19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23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4" Type="http://schemas.openxmlformats.org/officeDocument/2006/relationships/image" Target="../media/image36.png"/><Relationship Id="rId5" Type="http://schemas.openxmlformats.org/officeDocument/2006/relationships/image" Target="../media/image22.png"/><Relationship Id="rId6" Type="http://schemas.openxmlformats.org/officeDocument/2006/relationships/image" Target="../media/image28.png"/><Relationship Id="rId7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emf"/><Relationship Id="rId12" Type="http://schemas.openxmlformats.org/officeDocument/2006/relationships/oleObject" Target="../embeddings/oleObject5.bin"/><Relationship Id="rId13" Type="http://schemas.openxmlformats.org/officeDocument/2006/relationships/image" Target="../media/image29.emf"/><Relationship Id="rId14" Type="http://schemas.openxmlformats.org/officeDocument/2006/relationships/image" Target="../media/image3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5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26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27.emf"/><Relationship Id="rId10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37.emf"/><Relationship Id="rId5" Type="http://schemas.openxmlformats.org/officeDocument/2006/relationships/image" Target="../media/image38.emf"/><Relationship Id="rId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4" Type="http://schemas.openxmlformats.org/officeDocument/2006/relationships/image" Target="../media/image40.emf"/><Relationship Id="rId5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2664" y="476672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/>
              <a:t> </a:t>
            </a:r>
            <a:endParaRPr lang="fr-FR" dirty="0"/>
          </a:p>
        </p:txBody>
      </p:sp>
      <p:sp>
        <p:nvSpPr>
          <p:cNvPr id="4" name="Sous-titre 3"/>
          <p:cNvSpPr>
            <a:spLocks noGrp="1"/>
          </p:cNvSpPr>
          <p:nvPr>
            <p:ph type="body" idx="1"/>
          </p:nvPr>
        </p:nvSpPr>
        <p:spPr>
          <a:xfrm>
            <a:off x="683568" y="3356992"/>
            <a:ext cx="7772400" cy="1368152"/>
          </a:xfrm>
        </p:spPr>
        <p:txBody>
          <a:bodyPr>
            <a:noAutofit/>
          </a:bodyPr>
          <a:lstStyle/>
          <a:p>
            <a:pPr algn="ctr"/>
            <a:r>
              <a:rPr lang="fr-FR" sz="3200" dirty="0" smtClean="0"/>
              <a:t>Caroline LAMBERT – MAURIAT </a:t>
            </a:r>
            <a:endParaRPr lang="fr-FR" sz="3200" baseline="30000" dirty="0" smtClean="0"/>
          </a:p>
          <a:p>
            <a:pPr algn="ctr"/>
            <a:r>
              <a:rPr lang="fr-FR" dirty="0" smtClean="0"/>
              <a:t>Vincent OISON, Laurent RAYMOND, Khalifa AGUIR, Roland </a:t>
            </a:r>
            <a:r>
              <a:rPr lang="fr-FR" dirty="0"/>
              <a:t>HAYN</a:t>
            </a:r>
            <a:endParaRPr lang="fr-FR" dirty="0" smtClean="0"/>
          </a:p>
          <a:p>
            <a:pPr algn="ctr"/>
            <a:r>
              <a:rPr lang="en-US" dirty="0" smtClean="0"/>
              <a:t>Thesis</a:t>
            </a:r>
            <a:r>
              <a:rPr lang="fr-FR" dirty="0" smtClean="0"/>
              <a:t>: Lama SAADI and </a:t>
            </a:r>
            <a:r>
              <a:rPr lang="fr-FR" dirty="0" err="1" smtClean="0"/>
              <a:t>Hela</a:t>
            </a:r>
            <a:r>
              <a:rPr lang="fr-FR" dirty="0" smtClean="0"/>
              <a:t> OUALI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93713" y="642586"/>
            <a:ext cx="8229600" cy="236227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Adsorption of simple molecules on metal oxides by </a:t>
            </a:r>
            <a:r>
              <a:rPr lang="en-US" i="1" dirty="0" smtClean="0">
                <a:solidFill>
                  <a:schemeClr val="tx2"/>
                </a:solidFill>
              </a:rPr>
              <a:t>ab initio </a:t>
            </a:r>
            <a:r>
              <a:rPr lang="en-US" dirty="0" smtClean="0">
                <a:solidFill>
                  <a:schemeClr val="tx2"/>
                </a:solidFill>
              </a:rPr>
              <a:t>calculations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/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Application to the detection of gases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27584" y="5877272"/>
            <a:ext cx="7628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6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</a:t>
            </a:r>
            <a:r>
              <a:rPr lang="en-US" sz="1200" dirty="0"/>
              <a:t>International Conference and Exhibition on Materials Science and Engineering, September 12-14, 2016 Atlanta, </a:t>
            </a:r>
            <a:r>
              <a:rPr lang="en-US" sz="1200" dirty="0" smtClean="0"/>
              <a:t>USA</a:t>
            </a:r>
            <a:endParaRPr lang="en-US" sz="1200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>
          <a:xfrm rot="10800000" flipV="1">
            <a:off x="6948264" y="6522938"/>
            <a:ext cx="2133600" cy="335062"/>
          </a:xfrm>
        </p:spPr>
        <p:txBody>
          <a:bodyPr/>
          <a:lstStyle/>
          <a:p>
            <a:fld id="{113C173C-0EAE-4B4C-9810-5144D7212E78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461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chemeClr val="tx2"/>
                </a:solidFill>
              </a:rPr>
              <a:t>Plan</a:t>
            </a:r>
            <a:endParaRPr lang="fr-FR" sz="3600" dirty="0">
              <a:solidFill>
                <a:schemeClr val="tx2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900000"/>
            <a:ext cx="8229600" cy="5328000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r>
              <a:rPr lang="en-US" dirty="0" smtClean="0"/>
              <a:t>Principle of gas sensor devices</a:t>
            </a:r>
          </a:p>
          <a:p>
            <a:r>
              <a:rPr lang="en-US" dirty="0" smtClean="0"/>
              <a:t>Calculations method </a:t>
            </a:r>
          </a:p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WO</a:t>
            </a:r>
            <a:r>
              <a:rPr lang="en-US" baseline="-25000" dirty="0" smtClean="0"/>
              <a:t>3 </a:t>
            </a:r>
            <a:r>
              <a:rPr lang="en-US" dirty="0" smtClean="0"/>
              <a:t>surface: O</a:t>
            </a:r>
            <a:r>
              <a:rPr lang="en-US" baseline="-25000" dirty="0" smtClean="0"/>
              <a:t>3</a:t>
            </a:r>
            <a:r>
              <a:rPr lang="en-US" dirty="0" smtClean="0"/>
              <a:t>, NO</a:t>
            </a:r>
            <a:r>
              <a:rPr lang="en-US" baseline="-25000" dirty="0"/>
              <a:t>2</a:t>
            </a:r>
            <a:r>
              <a:rPr lang="en-US" dirty="0" smtClean="0"/>
              <a:t> and CO adsorption </a:t>
            </a:r>
          </a:p>
          <a:p>
            <a:pPr lvl="1"/>
            <a:r>
              <a:rPr lang="en-US" dirty="0" err="1" smtClean="0"/>
              <a:t>CuO</a:t>
            </a:r>
            <a:r>
              <a:rPr lang="en-US" dirty="0" smtClean="0"/>
              <a:t> and Cu</a:t>
            </a:r>
            <a:r>
              <a:rPr lang="en-US" baseline="-25000" dirty="0" smtClean="0"/>
              <a:t>2</a:t>
            </a:r>
            <a:r>
              <a:rPr lang="en-US" dirty="0" smtClean="0"/>
              <a:t>O surfaces: 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adsorption </a:t>
            </a:r>
            <a:endParaRPr lang="en-US" dirty="0" smtClean="0"/>
          </a:p>
          <a:p>
            <a:r>
              <a:rPr lang="en-US" dirty="0" smtClean="0"/>
              <a:t>Conclusion &amp; perspectives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245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489600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Principle of gas sensor devices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4" name="Grouper 83"/>
          <p:cNvGrpSpPr/>
          <p:nvPr/>
        </p:nvGrpSpPr>
        <p:grpSpPr>
          <a:xfrm>
            <a:off x="1187624" y="5085184"/>
            <a:ext cx="6437561" cy="707886"/>
            <a:chOff x="1187624" y="5395483"/>
            <a:chExt cx="6437561" cy="707886"/>
          </a:xfrm>
        </p:grpSpPr>
        <p:sp>
          <p:nvSpPr>
            <p:cNvPr id="178" name="ZoneTexte 177"/>
            <p:cNvSpPr txBox="1"/>
            <p:nvPr/>
          </p:nvSpPr>
          <p:spPr>
            <a:xfrm>
              <a:off x="1187624" y="5395483"/>
              <a:ext cx="6437561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 dirty="0"/>
                <a:t>ab initio </a:t>
              </a:r>
              <a:r>
                <a:rPr lang="en-US" sz="2000" b="1" dirty="0"/>
                <a:t>calculations to understand microscopic mechanisms for gas detection</a:t>
              </a:r>
            </a:p>
          </p:txBody>
        </p:sp>
        <p:sp>
          <p:nvSpPr>
            <p:cNvPr id="3" name="Rectangle à coins arrondis 2"/>
            <p:cNvSpPr/>
            <p:nvPr/>
          </p:nvSpPr>
          <p:spPr>
            <a:xfrm>
              <a:off x="1759504" y="5395483"/>
              <a:ext cx="5293801" cy="70788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09564" y="2377271"/>
            <a:ext cx="2069029" cy="1553816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230783" y="987787"/>
            <a:ext cx="6509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Electrical resistivity variation as principle of sensor device</a:t>
            </a:r>
            <a:endParaRPr lang="en-US" sz="2000" dirty="0"/>
          </a:p>
        </p:txBody>
      </p:sp>
      <p:grpSp>
        <p:nvGrpSpPr>
          <p:cNvPr id="81" name="Grouper 80"/>
          <p:cNvGrpSpPr/>
          <p:nvPr/>
        </p:nvGrpSpPr>
        <p:grpSpPr>
          <a:xfrm>
            <a:off x="335296" y="1419246"/>
            <a:ext cx="5676838" cy="3294128"/>
            <a:chOff x="2351546" y="1431016"/>
            <a:chExt cx="5676838" cy="3294128"/>
          </a:xfrm>
        </p:grpSpPr>
        <p:cxnSp>
          <p:nvCxnSpPr>
            <p:cNvPr id="67" name="Connecteur droit 66"/>
            <p:cNvCxnSpPr/>
            <p:nvPr/>
          </p:nvCxnSpPr>
          <p:spPr>
            <a:xfrm flipV="1">
              <a:off x="5369339" y="1806987"/>
              <a:ext cx="122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Ellipse 45"/>
            <p:cNvSpPr/>
            <p:nvPr/>
          </p:nvSpPr>
          <p:spPr>
            <a:xfrm>
              <a:off x="5970066" y="1612010"/>
              <a:ext cx="383076" cy="37066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er 29"/>
            <p:cNvGrpSpPr/>
            <p:nvPr/>
          </p:nvGrpSpPr>
          <p:grpSpPr>
            <a:xfrm>
              <a:off x="4418917" y="2839125"/>
              <a:ext cx="2585762" cy="1886019"/>
              <a:chOff x="3491880" y="2204864"/>
              <a:chExt cx="1944216" cy="1418084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3815916" y="2204864"/>
                <a:ext cx="1404156" cy="21602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491880" y="2996952"/>
                <a:ext cx="648072" cy="6259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Si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792457" y="2996952"/>
                <a:ext cx="643639" cy="6259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Si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491880" y="2708920"/>
                <a:ext cx="1944216" cy="288032"/>
              </a:xfrm>
              <a:prstGeom prst="rect">
                <a:avLst/>
              </a:prstGeom>
              <a:solidFill>
                <a:schemeClr val="accent3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SiO</a:t>
                </a:r>
                <a:r>
                  <a:rPr lang="en-US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+ Si</a:t>
                </a:r>
                <a:r>
                  <a:rPr lang="en-US" baseline="-25000" dirty="0" smtClean="0">
                    <a:solidFill>
                      <a:schemeClr val="tx1"/>
                    </a:solidFill>
                  </a:rPr>
                  <a:t>3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N</a:t>
                </a:r>
                <a:r>
                  <a:rPr lang="en-US" baseline="-25000" dirty="0" smtClean="0">
                    <a:solidFill>
                      <a:schemeClr val="tx1"/>
                    </a:solidFill>
                  </a:rPr>
                  <a:t>4</a:t>
                </a:r>
                <a:endParaRPr lang="en-US" baseline="-25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491880" y="2420888"/>
                <a:ext cx="1944216" cy="288032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dirty="0" smtClean="0">
                    <a:solidFill>
                      <a:schemeClr val="tx1"/>
                    </a:solidFill>
                  </a:rPr>
                  <a:t>SiO</a:t>
                </a:r>
                <a:r>
                  <a:rPr lang="en-US" baseline="-25000" dirty="0" smtClean="0">
                    <a:solidFill>
                      <a:schemeClr val="tx1"/>
                    </a:solidFill>
                  </a:rPr>
                  <a:t>2</a:t>
                </a:r>
                <a:endParaRPr lang="en-US" baseline="-25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 flipH="1">
                <a:off x="3995936" y="2590179"/>
                <a:ext cx="108000" cy="1080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 flipH="1">
                <a:off x="4175958" y="2590179"/>
                <a:ext cx="108000" cy="1080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 flipH="1">
                <a:off x="4355980" y="2590179"/>
                <a:ext cx="108000" cy="1080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 flipH="1">
                <a:off x="4536002" y="2590179"/>
                <a:ext cx="108000" cy="1080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 flipH="1">
                <a:off x="4716024" y="2590179"/>
                <a:ext cx="108000" cy="1080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 flipH="1">
                <a:off x="4896048" y="2590179"/>
                <a:ext cx="108000" cy="1080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 flipH="1">
                <a:off x="3995936" y="2312888"/>
                <a:ext cx="108000" cy="108000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 flipH="1">
                <a:off x="4175958" y="2312888"/>
                <a:ext cx="108000" cy="108000"/>
              </a:xfrm>
              <a:prstGeom prst="rect">
                <a:avLst/>
              </a:prstGeom>
              <a:solidFill>
                <a:srgbClr val="0000FF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 flipH="1">
                <a:off x="4355980" y="2312888"/>
                <a:ext cx="108000" cy="108000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 flipH="1">
                <a:off x="4536002" y="2312888"/>
                <a:ext cx="108000" cy="108000"/>
              </a:xfrm>
              <a:prstGeom prst="rect">
                <a:avLst/>
              </a:prstGeom>
              <a:solidFill>
                <a:srgbClr val="0000FF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 flipH="1">
                <a:off x="4716024" y="2312888"/>
                <a:ext cx="108000" cy="108000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 flipH="1">
                <a:off x="4896048" y="2312888"/>
                <a:ext cx="108000" cy="108000"/>
              </a:xfrm>
              <a:prstGeom prst="rect">
                <a:avLst/>
              </a:prstGeom>
              <a:solidFill>
                <a:srgbClr val="0000FF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Ellipse 34"/>
            <p:cNvSpPr/>
            <p:nvPr/>
          </p:nvSpPr>
          <p:spPr>
            <a:xfrm>
              <a:off x="5945782" y="2206175"/>
              <a:ext cx="143637" cy="143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Ellipse 35"/>
            <p:cNvSpPr/>
            <p:nvPr/>
          </p:nvSpPr>
          <p:spPr>
            <a:xfrm>
              <a:off x="5052565" y="2695488"/>
              <a:ext cx="143637" cy="143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llipse 36"/>
            <p:cNvSpPr/>
            <p:nvPr/>
          </p:nvSpPr>
          <p:spPr>
            <a:xfrm>
              <a:off x="5232969" y="2422577"/>
              <a:ext cx="143637" cy="143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Ellipse 37"/>
            <p:cNvSpPr/>
            <p:nvPr/>
          </p:nvSpPr>
          <p:spPr>
            <a:xfrm>
              <a:off x="5711814" y="2658738"/>
              <a:ext cx="143637" cy="143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lipse 38"/>
            <p:cNvSpPr/>
            <p:nvPr/>
          </p:nvSpPr>
          <p:spPr>
            <a:xfrm>
              <a:off x="6286427" y="2695488"/>
              <a:ext cx="143637" cy="143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Ellipse 39"/>
            <p:cNvSpPr/>
            <p:nvPr/>
          </p:nvSpPr>
          <p:spPr>
            <a:xfrm>
              <a:off x="5999120" y="2551818"/>
              <a:ext cx="143637" cy="143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5455587" y="2227661"/>
              <a:ext cx="7182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G</a:t>
              </a:r>
              <a:r>
                <a:rPr lang="en-US" sz="1600" dirty="0" smtClean="0">
                  <a:solidFill>
                    <a:srgbClr val="FF0000"/>
                  </a:solidFill>
                </a:rPr>
                <a:t>as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2351546" y="1798892"/>
              <a:ext cx="17313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Sensitive layer (</a:t>
              </a:r>
              <a:r>
                <a:rPr lang="en-US" sz="1600" dirty="0" err="1" smtClean="0"/>
                <a:t>MOx</a:t>
              </a:r>
              <a:r>
                <a:rPr lang="en-US" sz="1600" dirty="0" smtClean="0"/>
                <a:t>)</a:t>
              </a:r>
              <a:endParaRPr lang="en-US" sz="1600" dirty="0"/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2420092" y="2494396"/>
              <a:ext cx="1839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Pt-electrodes</a:t>
              </a:r>
              <a:endParaRPr lang="en-US" sz="1600" dirty="0"/>
            </a:p>
          </p:txBody>
        </p:sp>
        <p:cxnSp>
          <p:nvCxnSpPr>
            <p:cNvPr id="50" name="Connecteur droit avec flèche 49"/>
            <p:cNvCxnSpPr>
              <a:stCxn id="46" idx="3"/>
              <a:endCxn id="46" idx="7"/>
            </p:cNvCxnSpPr>
            <p:nvPr/>
          </p:nvCxnSpPr>
          <p:spPr>
            <a:xfrm flipV="1">
              <a:off x="6026166" y="1666293"/>
              <a:ext cx="270876" cy="26209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>
            <a:xfrm>
              <a:off x="4937291" y="1809503"/>
              <a:ext cx="32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>
              <a:off x="5273586" y="1431016"/>
              <a:ext cx="0" cy="766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/>
            <p:nvPr/>
          </p:nvCxnSpPr>
          <p:spPr>
            <a:xfrm>
              <a:off x="5369339" y="1622554"/>
              <a:ext cx="0" cy="38307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 flipH="1">
              <a:off x="4937291" y="3051616"/>
              <a:ext cx="16286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cteur droit 108"/>
            <p:cNvCxnSpPr/>
            <p:nvPr/>
          </p:nvCxnSpPr>
          <p:spPr>
            <a:xfrm>
              <a:off x="6413571" y="3051616"/>
              <a:ext cx="17990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eur droit avec flèche 113"/>
            <p:cNvCxnSpPr/>
            <p:nvPr/>
          </p:nvCxnSpPr>
          <p:spPr>
            <a:xfrm>
              <a:off x="3752237" y="2215387"/>
              <a:ext cx="1062880" cy="5876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cteur droit avec flèche 116"/>
            <p:cNvCxnSpPr>
              <a:endCxn id="17" idx="3"/>
            </p:cNvCxnSpPr>
            <p:nvPr/>
          </p:nvCxnSpPr>
          <p:spPr>
            <a:xfrm>
              <a:off x="3910128" y="2762609"/>
              <a:ext cx="1179172" cy="66079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cteur droit avec flèche 118"/>
            <p:cNvCxnSpPr/>
            <p:nvPr/>
          </p:nvCxnSpPr>
          <p:spPr>
            <a:xfrm>
              <a:off x="3951709" y="2642180"/>
              <a:ext cx="1185055" cy="3649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/>
            <p:cNvCxnSpPr/>
            <p:nvPr/>
          </p:nvCxnSpPr>
          <p:spPr>
            <a:xfrm>
              <a:off x="6809499" y="2854972"/>
              <a:ext cx="0" cy="287307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ZoneTexte 32"/>
            <p:cNvSpPr txBox="1"/>
            <p:nvPr/>
          </p:nvSpPr>
          <p:spPr>
            <a:xfrm>
              <a:off x="6883984" y="2769106"/>
              <a:ext cx="920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50 nm</a:t>
              </a:r>
              <a:endParaRPr lang="en-US"/>
            </a:p>
          </p:txBody>
        </p:sp>
        <p:cxnSp>
          <p:nvCxnSpPr>
            <p:cNvPr id="44" name="Connecteur droit avec flèche 43"/>
            <p:cNvCxnSpPr/>
            <p:nvPr/>
          </p:nvCxnSpPr>
          <p:spPr>
            <a:xfrm flipV="1">
              <a:off x="7075642" y="3116918"/>
              <a:ext cx="0" cy="402103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>
              <a:off x="4937291" y="1809503"/>
              <a:ext cx="0" cy="12421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/>
            <p:cNvCxnSpPr/>
            <p:nvPr/>
          </p:nvCxnSpPr>
          <p:spPr>
            <a:xfrm>
              <a:off x="6593475" y="1809503"/>
              <a:ext cx="0" cy="12421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ZoneTexte 94"/>
            <p:cNvSpPr txBox="1"/>
            <p:nvPr/>
          </p:nvSpPr>
          <p:spPr>
            <a:xfrm>
              <a:off x="7065914" y="3109925"/>
              <a:ext cx="920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0.2 µm</a:t>
              </a:r>
              <a:endParaRPr lang="en-US"/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7107913" y="3557140"/>
              <a:ext cx="920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1.7 µm</a:t>
              </a:r>
              <a:endParaRPr lang="en-US" dirty="0"/>
            </a:p>
          </p:txBody>
        </p:sp>
        <p:cxnSp>
          <p:nvCxnSpPr>
            <p:cNvPr id="97" name="Connecteur droit avec flèche 96"/>
            <p:cNvCxnSpPr/>
            <p:nvPr/>
          </p:nvCxnSpPr>
          <p:spPr>
            <a:xfrm flipV="1">
              <a:off x="7075642" y="3540754"/>
              <a:ext cx="0" cy="402103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ZoneTexte 81"/>
          <p:cNvSpPr txBox="1"/>
          <p:nvPr/>
        </p:nvSpPr>
        <p:spPr>
          <a:xfrm>
            <a:off x="4409383" y="1409630"/>
            <a:ext cx="2014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 (R</a:t>
            </a:r>
            <a:r>
              <a:rPr lang="en-US" smtClean="0"/>
              <a:t>) measurement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42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chemeClr val="tx2"/>
                </a:solidFill>
              </a:rPr>
              <a:t>Plan</a:t>
            </a:r>
            <a:endParaRPr lang="fr-FR" sz="3600" dirty="0">
              <a:solidFill>
                <a:schemeClr val="tx2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900000"/>
            <a:ext cx="8229600" cy="5328000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Sensor devices: principle</a:t>
            </a:r>
          </a:p>
          <a:p>
            <a:r>
              <a:rPr lang="en-US" dirty="0" smtClean="0"/>
              <a:t>Calculations method 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Results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WO</a:t>
            </a:r>
            <a:r>
              <a:rPr lang="en-US" baseline="-25000" dirty="0" smtClean="0">
                <a:solidFill>
                  <a:schemeClr val="bg1">
                    <a:lumMod val="95000"/>
                  </a:schemeClr>
                </a:solidFill>
              </a:rPr>
              <a:t>3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surface: O</a:t>
            </a:r>
            <a:r>
              <a:rPr lang="en-US" baseline="-25000" dirty="0" smtClean="0">
                <a:solidFill>
                  <a:schemeClr val="bg1">
                    <a:lumMod val="95000"/>
                  </a:schemeClr>
                </a:solidFill>
              </a:rPr>
              <a:t>3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, NO</a:t>
            </a:r>
            <a:r>
              <a:rPr lang="en-US" baseline="-25000" dirty="0">
                <a:solidFill>
                  <a:schemeClr val="bg1">
                    <a:lumMod val="9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and CO adsorption </a:t>
            </a:r>
          </a:p>
          <a:p>
            <a:pPr lvl="1"/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</a:rPr>
              <a:t>CuO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and Cu</a:t>
            </a:r>
            <a:r>
              <a:rPr lang="en-US" baseline="-25000" dirty="0" smtClean="0">
                <a:solidFill>
                  <a:schemeClr val="bg1">
                    <a:lumMod val="9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O surfaces: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</a:t>
            </a:r>
            <a:r>
              <a:rPr lang="en-US" baseline="-25000" dirty="0">
                <a:solidFill>
                  <a:schemeClr val="bg1">
                    <a:lumMod val="95000"/>
                  </a:schemeClr>
                </a:solidFill>
              </a:rPr>
              <a:t>3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adsorption </a:t>
            </a:r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Conclusion &amp; perspectives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75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944436"/>
            <a:ext cx="2075638" cy="155542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57200" y="899999"/>
            <a:ext cx="8229600" cy="53245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endParaRPr lang="en-US" sz="2000" dirty="0" smtClean="0"/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Bulk study by geometry optimization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 dirty="0" smtClean="0"/>
              <a:t>Cell parameters, bulk modulus,…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 dirty="0" smtClean="0"/>
              <a:t>Electronical properties: DOS (density of states)</a:t>
            </a:r>
          </a:p>
          <a:p>
            <a:pPr marL="800100" lvl="1" indent="-342900">
              <a:buFont typeface="Arial" charset="0"/>
              <a:buChar char="•"/>
            </a:pPr>
            <a:endParaRPr lang="en-US" sz="2000" dirty="0" smtClean="0"/>
          </a:p>
          <a:p>
            <a:pPr marL="800100" lvl="1" indent="-342900">
              <a:buFont typeface="Arial" charset="0"/>
              <a:buChar char="•"/>
            </a:pPr>
            <a:endParaRPr lang="en-US" sz="2000" dirty="0" smtClean="0"/>
          </a:p>
          <a:p>
            <a:pPr marL="3543300" lvl="7" indent="-342900">
              <a:buFont typeface="Arial" charset="0"/>
              <a:buChar char="•"/>
            </a:pPr>
            <a:r>
              <a:rPr lang="en-US" sz="2000" dirty="0" smtClean="0">
                <a:sym typeface="Wingdings"/>
              </a:rPr>
              <a:t>Surface building</a:t>
            </a:r>
          </a:p>
          <a:p>
            <a:pPr marL="4000500" lvl="8" indent="-342900">
              <a:buFont typeface="Arial" charset="0"/>
              <a:buChar char="•"/>
            </a:pPr>
            <a:r>
              <a:rPr lang="en-US" sz="2000" dirty="0" smtClean="0">
                <a:sym typeface="Wingdings"/>
              </a:rPr>
              <a:t>Choice of the orientation</a:t>
            </a:r>
          </a:p>
          <a:p>
            <a:pPr marL="4000500" lvl="8" indent="-342900">
              <a:buFont typeface="Arial" charset="0"/>
              <a:buChar char="•"/>
            </a:pPr>
            <a:r>
              <a:rPr lang="en-US" sz="2000" dirty="0" smtClean="0">
                <a:sym typeface="Wingdings"/>
              </a:rPr>
              <a:t>In the case of non-trivial orientation: new unit cell</a:t>
            </a:r>
          </a:p>
          <a:p>
            <a:pPr marL="4000500" lvl="8" indent="-342900">
              <a:buFont typeface="Arial" charset="0"/>
              <a:buChar char="•"/>
            </a:pPr>
            <a:r>
              <a:rPr lang="en-US" sz="2000" dirty="0" smtClean="0">
                <a:sym typeface="Wingdings"/>
              </a:rPr>
              <a:t>Creation of the supercell = cell calculation</a:t>
            </a:r>
          </a:p>
          <a:p>
            <a:pPr marL="800100" lvl="1" indent="-342900">
              <a:buFont typeface="Arial" charset="0"/>
              <a:buChar char="•"/>
            </a:pPr>
            <a:endParaRPr lang="en-US" sz="2000" dirty="0">
              <a:sym typeface="Wingdings"/>
            </a:endParaRPr>
          </a:p>
          <a:p>
            <a:pPr marL="3543300" lvl="7" indent="-342900">
              <a:buFont typeface="Arial" charset="0"/>
              <a:buChar char="•"/>
            </a:pPr>
            <a:r>
              <a:rPr lang="en-US" sz="2000" dirty="0" smtClean="0">
                <a:sym typeface="Wingdings"/>
              </a:rPr>
              <a:t>Adsorption study</a:t>
            </a:r>
          </a:p>
          <a:p>
            <a:pPr marL="4000500" lvl="8" indent="-342900">
              <a:buFont typeface="Arial" charset="0"/>
              <a:buChar char="•"/>
            </a:pPr>
            <a:r>
              <a:rPr lang="en-US" sz="2000" dirty="0" smtClean="0">
                <a:sym typeface="Wingdings"/>
              </a:rPr>
              <a:t>Molecule on surface into specific site</a:t>
            </a:r>
          </a:p>
          <a:p>
            <a:pPr marL="800100" lvl="1" indent="-342900">
              <a:buFont typeface="Arial" charset="0"/>
              <a:buChar char="•"/>
            </a:pPr>
            <a:endParaRPr lang="en-US" sz="2000" dirty="0" smtClean="0">
              <a:sym typeface="Wingdings"/>
            </a:endParaRPr>
          </a:p>
          <a:p>
            <a:pPr marL="800100" lvl="1" indent="-342900">
              <a:buFont typeface="Arial" charset="0"/>
              <a:buChar char="•"/>
            </a:pPr>
            <a:endParaRPr lang="en-US" sz="2000" dirty="0" smtClean="0">
              <a:sym typeface="Wingdings"/>
            </a:endParaRPr>
          </a:p>
        </p:txBody>
      </p:sp>
      <p:grpSp>
        <p:nvGrpSpPr>
          <p:cNvPr id="62" name="Grouper 61"/>
          <p:cNvGrpSpPr/>
          <p:nvPr/>
        </p:nvGrpSpPr>
        <p:grpSpPr>
          <a:xfrm>
            <a:off x="683568" y="2276872"/>
            <a:ext cx="2664296" cy="3760942"/>
            <a:chOff x="6516216" y="2420888"/>
            <a:chExt cx="2664296" cy="3760942"/>
          </a:xfrm>
        </p:grpSpPr>
        <p:pic>
          <p:nvPicPr>
            <p:cNvPr id="41" name="Image 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16216" y="2420888"/>
              <a:ext cx="1944216" cy="3760942"/>
            </a:xfrm>
            <a:prstGeom prst="rect">
              <a:avLst/>
            </a:prstGeom>
          </p:spPr>
        </p:pic>
        <p:sp>
          <p:nvSpPr>
            <p:cNvPr id="50" name="Parallélogramme 49"/>
            <p:cNvSpPr/>
            <p:nvPr/>
          </p:nvSpPr>
          <p:spPr>
            <a:xfrm rot="686229">
              <a:off x="6950301" y="5539177"/>
              <a:ext cx="943599" cy="343446"/>
            </a:xfrm>
            <a:prstGeom prst="parallelogram">
              <a:avLst>
                <a:gd name="adj" fmla="val 68198"/>
              </a:avLst>
            </a:prstGeom>
            <a:solidFill>
              <a:schemeClr val="accent5">
                <a:lumMod val="40000"/>
                <a:lumOff val="60000"/>
                <a:alpha val="44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Parallélogramme 50"/>
            <p:cNvSpPr/>
            <p:nvPr/>
          </p:nvSpPr>
          <p:spPr>
            <a:xfrm rot="686229">
              <a:off x="6972947" y="4087193"/>
              <a:ext cx="943599" cy="343446"/>
            </a:xfrm>
            <a:prstGeom prst="parallelogram">
              <a:avLst>
                <a:gd name="adj" fmla="val 68198"/>
              </a:avLst>
            </a:prstGeom>
            <a:solidFill>
              <a:schemeClr val="accent5">
                <a:lumMod val="40000"/>
                <a:lumOff val="60000"/>
                <a:alpha val="44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8244408" y="4067804"/>
              <a:ext cx="7920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Surface</a:t>
              </a:r>
              <a:endParaRPr lang="en-US" sz="1400" dirty="0"/>
            </a:p>
          </p:txBody>
        </p:sp>
        <p:sp>
          <p:nvSpPr>
            <p:cNvPr id="54" name="ZoneTexte 53"/>
            <p:cNvSpPr txBox="1"/>
            <p:nvPr/>
          </p:nvSpPr>
          <p:spPr>
            <a:xfrm>
              <a:off x="8281927" y="3265239"/>
              <a:ext cx="898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Vacuum</a:t>
              </a:r>
              <a:endParaRPr lang="en-US" sz="1400" dirty="0"/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8200831" y="4870370"/>
              <a:ext cx="7636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Slab</a:t>
              </a:r>
              <a:endParaRPr lang="en-US" sz="1400" dirty="0"/>
            </a:p>
          </p:txBody>
        </p:sp>
        <p:sp>
          <p:nvSpPr>
            <p:cNvPr id="56" name="Accolade fermante 55"/>
            <p:cNvSpPr/>
            <p:nvPr/>
          </p:nvSpPr>
          <p:spPr>
            <a:xfrm>
              <a:off x="8087691" y="2708920"/>
              <a:ext cx="134929" cy="145781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Accolade fermante 58"/>
            <p:cNvSpPr/>
            <p:nvPr/>
          </p:nvSpPr>
          <p:spPr>
            <a:xfrm>
              <a:off x="8087691" y="4275438"/>
              <a:ext cx="134929" cy="145781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8244408" y="5569495"/>
              <a:ext cx="7920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Surface</a:t>
              </a:r>
              <a:endParaRPr lang="en-US" sz="1400" dirty="0"/>
            </a:p>
          </p:txBody>
        </p:sp>
      </p:grp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P</a:t>
            </a:r>
            <a:r>
              <a:rPr lang="en-US" sz="3600" dirty="0" smtClean="0">
                <a:solidFill>
                  <a:schemeClr val="tx2"/>
                </a:solidFill>
              </a:rPr>
              <a:t>rinciple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4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457200" y="899999"/>
                <a:ext cx="8229600" cy="532800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 smtClean="0"/>
                  <a:t>Self-consistent DFT method </a:t>
                </a:r>
                <a:r>
                  <a:rPr lang="en-US" sz="2000" dirty="0"/>
                  <a:t>in </a:t>
                </a:r>
                <a:r>
                  <a:rPr lang="en-US" sz="2000" dirty="0" smtClean="0"/>
                  <a:t>the local density (LDA-LSD) and generalized gradient (GGA) approximations</a:t>
                </a:r>
              </a:p>
              <a:p>
                <a:r>
                  <a:rPr lang="en-US" sz="2000" dirty="0" smtClean="0"/>
                  <a:t> </a:t>
                </a:r>
                <a:endParaRPr lang="en-US" sz="2000" dirty="0"/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 smtClean="0"/>
                  <a:t>Periodic Limit Conditions 	</a:t>
                </a:r>
              </a:p>
              <a:p>
                <a:r>
                  <a:rPr lang="en-US" sz="2000" dirty="0"/>
                  <a:t>	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 smtClean="0"/>
                  <a:t>Calculation in Reciprocal space</a:t>
                </a:r>
              </a:p>
              <a:p>
                <a:r>
                  <a:rPr lang="en-US" sz="2000" dirty="0" smtClean="0"/>
                  <a:t>	Brillouin zone sampling </a:t>
                </a:r>
                <a:r>
                  <a:rPr lang="en-US" sz="2000" dirty="0" smtClean="0">
                    <a:sym typeface="Wingdings"/>
                  </a:rPr>
                  <a:t>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 smtClean="0">
                            <a:latin typeface="Cambria Math" charset="0"/>
                            <a:sym typeface="Wingdings"/>
                          </a:rPr>
                        </m:ctrlPr>
                      </m:accPr>
                      <m:e>
                        <m:r>
                          <a:rPr lang="fr-FR" sz="2000" b="1" i="1" smtClean="0">
                            <a:latin typeface="Cambria Math" charset="0"/>
                            <a:sym typeface="Wingdings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sz="2000" dirty="0" smtClean="0">
                    <a:sym typeface="Wingdings"/>
                  </a:rPr>
                  <a:t>-mesh grid </a:t>
                </a:r>
              </a:p>
              <a:p>
                <a:pPr marL="342900" indent="-342900">
                  <a:buFont typeface="Arial" charset="0"/>
                  <a:buChar char="•"/>
                </a:pPr>
                <a:endParaRPr lang="en-US" sz="2000" dirty="0" smtClean="0">
                  <a:sym typeface="Wingdings"/>
                </a:endParaRPr>
              </a:p>
              <a:p>
                <a:pPr marL="342900" lvl="1" indent="-342900">
                  <a:buFont typeface="Arial" charset="0"/>
                  <a:buChar char="•"/>
                </a:pPr>
                <a:r>
                  <a:rPr lang="en-US" sz="2000" dirty="0" smtClean="0">
                    <a:sym typeface="Wingdings"/>
                  </a:rPr>
                  <a:t>Basis set</a:t>
                </a:r>
              </a:p>
              <a:p>
                <a:pPr marL="800100" lvl="2" indent="-342900">
                  <a:buFont typeface="Arial" charset="0"/>
                  <a:buChar char="•"/>
                </a:pPr>
                <a:r>
                  <a:rPr lang="en-US" sz="2000" dirty="0" smtClean="0"/>
                  <a:t>Linear </a:t>
                </a:r>
                <a:r>
                  <a:rPr lang="en-US" sz="2000" dirty="0"/>
                  <a:t>combination of numerical atomic orbitals (LCAO</a:t>
                </a:r>
                <a:r>
                  <a:rPr lang="en-US" sz="2000" dirty="0" smtClean="0"/>
                  <a:t>)</a:t>
                </a:r>
              </a:p>
              <a:p>
                <a:pPr marL="800100" lvl="2" indent="-342900">
                  <a:buFont typeface="Arial" charset="0"/>
                  <a:buChar char="•"/>
                </a:pPr>
                <a:r>
                  <a:rPr lang="en-US" sz="2000" dirty="0" smtClean="0"/>
                  <a:t>Size: number of orbitals per atom</a:t>
                </a:r>
              </a:p>
              <a:p>
                <a:pPr marL="800100" lvl="2" indent="-342900">
                  <a:buFont typeface="Arial" charset="0"/>
                  <a:buChar char="•"/>
                </a:pPr>
                <a:r>
                  <a:rPr lang="en-US" sz="2000" dirty="0" smtClean="0"/>
                  <a:t>Range: cutoff radii of orbitals  </a:t>
                </a:r>
              </a:p>
              <a:p>
                <a:pPr marL="342900" indent="-342900">
                  <a:buFont typeface="Arial" charset="0"/>
                  <a:buChar char="•"/>
                </a:pPr>
                <a:endParaRPr lang="en-US" sz="2000" dirty="0"/>
              </a:p>
              <a:p>
                <a:pPr algn="ctr"/>
                <a:r>
                  <a:rPr lang="en-US" sz="2000" b="1" dirty="0" smtClean="0"/>
                  <a:t>Ground-state </a:t>
                </a:r>
                <a:r>
                  <a:rPr lang="en-US" sz="2000" b="1" dirty="0"/>
                  <a:t>energy E of the system (at T = 0 K</a:t>
                </a:r>
                <a:r>
                  <a:rPr lang="en-US" sz="2000" b="1" dirty="0" smtClean="0"/>
                  <a:t>) !</a:t>
                </a:r>
              </a:p>
              <a:p>
                <a:pPr algn="ctr"/>
                <a:endParaRPr lang="en-US" sz="2000" b="1" dirty="0" smtClean="0"/>
              </a:p>
              <a:p>
                <a:pPr algn="ctr"/>
                <a:endParaRPr lang="en-US" sz="2000" b="1" dirty="0"/>
              </a:p>
              <a:p>
                <a:pPr algn="just"/>
                <a:r>
                  <a:rPr lang="en-US" sz="1400" b="1" cap="small" dirty="0" smtClean="0"/>
                  <a:t>Siesta</a:t>
                </a:r>
                <a:r>
                  <a:rPr lang="en-US" sz="1400" b="1" dirty="0" smtClean="0"/>
                  <a:t> : Spanish Initiative for Electronic Simulations with Thousands of Atoms</a:t>
                </a: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899999"/>
                <a:ext cx="8229600" cy="5328000"/>
              </a:xfrm>
              <a:prstGeom prst="rect">
                <a:avLst/>
              </a:prstGeom>
              <a:blipFill rotWithShape="0">
                <a:blip r:embed="rId3"/>
                <a:stretch>
                  <a:fillRect l="-592" t="-57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cap="small" dirty="0" smtClean="0">
                <a:solidFill>
                  <a:schemeClr val="tx2"/>
                </a:solidFill>
              </a:rPr>
              <a:t>siesta</a:t>
            </a:r>
            <a:r>
              <a:rPr lang="en-US" sz="3600" dirty="0" smtClean="0">
                <a:solidFill>
                  <a:schemeClr val="tx2"/>
                </a:solidFill>
              </a:rPr>
              <a:t> code</a:t>
            </a:r>
            <a:endParaRPr lang="en-US" sz="3600" dirty="0">
              <a:solidFill>
                <a:schemeClr val="tx2"/>
              </a:solidFill>
            </a:endParaRPr>
          </a:p>
        </p:txBody>
      </p:sp>
      <p:grpSp>
        <p:nvGrpSpPr>
          <p:cNvPr id="38" name="Grouper 37"/>
          <p:cNvGrpSpPr/>
          <p:nvPr/>
        </p:nvGrpSpPr>
        <p:grpSpPr>
          <a:xfrm>
            <a:off x="6156176" y="1700151"/>
            <a:ext cx="1872208" cy="1885380"/>
            <a:chOff x="5022503" y="764704"/>
            <a:chExt cx="1404156" cy="1414035"/>
          </a:xfrm>
        </p:grpSpPr>
        <p:grpSp>
          <p:nvGrpSpPr>
            <p:cNvPr id="24" name="Grouper 23"/>
            <p:cNvGrpSpPr/>
            <p:nvPr/>
          </p:nvGrpSpPr>
          <p:grpSpPr>
            <a:xfrm>
              <a:off x="5271763" y="764704"/>
              <a:ext cx="1154896" cy="1165836"/>
              <a:chOff x="5271763" y="991468"/>
              <a:chExt cx="1154896" cy="1165836"/>
            </a:xfrm>
          </p:grpSpPr>
          <p:sp>
            <p:nvSpPr>
              <p:cNvPr id="2" name="Cube 1"/>
              <p:cNvSpPr/>
              <p:nvPr/>
            </p:nvSpPr>
            <p:spPr>
              <a:xfrm>
                <a:off x="5427387" y="1434572"/>
                <a:ext cx="576064" cy="576064"/>
              </a:xfrm>
              <a:prstGeom prst="cube">
                <a:avLst/>
              </a:prstGeom>
              <a:solidFill>
                <a:schemeClr val="accent1">
                  <a:lumMod val="40000"/>
                  <a:lumOff val="60000"/>
                  <a:alpha val="28000"/>
                </a:schemeClr>
              </a:solidFill>
              <a:ln w="127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Cube 5"/>
              <p:cNvSpPr/>
              <p:nvPr/>
            </p:nvSpPr>
            <p:spPr>
              <a:xfrm>
                <a:off x="5850595" y="1437224"/>
                <a:ext cx="576064" cy="576064"/>
              </a:xfrm>
              <a:prstGeom prst="cube">
                <a:avLst/>
              </a:prstGeom>
              <a:solidFill>
                <a:schemeClr val="accent1">
                  <a:lumMod val="40000"/>
                  <a:lumOff val="60000"/>
                  <a:alpha val="28000"/>
                </a:schemeClr>
              </a:solidFill>
              <a:ln w="127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Cube 6"/>
              <p:cNvSpPr/>
              <p:nvPr/>
            </p:nvSpPr>
            <p:spPr>
              <a:xfrm>
                <a:off x="5274531" y="1581240"/>
                <a:ext cx="576064" cy="576064"/>
              </a:xfrm>
              <a:prstGeom prst="cube">
                <a:avLst/>
              </a:prstGeom>
              <a:solidFill>
                <a:schemeClr val="accent2">
                  <a:lumMod val="75000"/>
                  <a:alpha val="28000"/>
                </a:schemeClr>
              </a:solidFill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Cube 12"/>
              <p:cNvSpPr/>
              <p:nvPr/>
            </p:nvSpPr>
            <p:spPr>
              <a:xfrm>
                <a:off x="5715419" y="1558951"/>
                <a:ext cx="576064" cy="576064"/>
              </a:xfrm>
              <a:prstGeom prst="cube">
                <a:avLst/>
              </a:prstGeom>
              <a:solidFill>
                <a:schemeClr val="accent1">
                  <a:lumMod val="40000"/>
                  <a:lumOff val="60000"/>
                  <a:alpha val="28000"/>
                </a:schemeClr>
              </a:solidFill>
              <a:ln w="127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Cube 14"/>
              <p:cNvSpPr/>
              <p:nvPr/>
            </p:nvSpPr>
            <p:spPr>
              <a:xfrm>
                <a:off x="5418547" y="991468"/>
                <a:ext cx="576064" cy="576064"/>
              </a:xfrm>
              <a:prstGeom prst="cube">
                <a:avLst/>
              </a:prstGeom>
              <a:solidFill>
                <a:schemeClr val="accent1">
                  <a:lumMod val="40000"/>
                  <a:lumOff val="60000"/>
                  <a:alpha val="28000"/>
                </a:schemeClr>
              </a:solidFill>
              <a:ln w="127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Cube 15"/>
              <p:cNvSpPr/>
              <p:nvPr/>
            </p:nvSpPr>
            <p:spPr>
              <a:xfrm>
                <a:off x="5850595" y="997778"/>
                <a:ext cx="576064" cy="576064"/>
              </a:xfrm>
              <a:prstGeom prst="cube">
                <a:avLst/>
              </a:prstGeom>
              <a:solidFill>
                <a:schemeClr val="accent1">
                  <a:lumMod val="40000"/>
                  <a:lumOff val="60000"/>
                  <a:alpha val="28000"/>
                </a:schemeClr>
              </a:solidFill>
              <a:ln w="127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Cube 16"/>
              <p:cNvSpPr/>
              <p:nvPr/>
            </p:nvSpPr>
            <p:spPr>
              <a:xfrm>
                <a:off x="5274531" y="1141794"/>
                <a:ext cx="576064" cy="576064"/>
              </a:xfrm>
              <a:prstGeom prst="cube">
                <a:avLst/>
              </a:prstGeom>
              <a:solidFill>
                <a:schemeClr val="accent1">
                  <a:lumMod val="40000"/>
                  <a:lumOff val="60000"/>
                  <a:alpha val="28000"/>
                </a:schemeClr>
              </a:solidFill>
              <a:ln w="127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Cube 17"/>
              <p:cNvSpPr/>
              <p:nvPr/>
            </p:nvSpPr>
            <p:spPr>
              <a:xfrm>
                <a:off x="5697739" y="1137857"/>
                <a:ext cx="576064" cy="576064"/>
              </a:xfrm>
              <a:prstGeom prst="cube">
                <a:avLst/>
              </a:prstGeom>
              <a:solidFill>
                <a:schemeClr val="accent1">
                  <a:lumMod val="40000"/>
                  <a:lumOff val="60000"/>
                  <a:alpha val="28000"/>
                </a:schemeClr>
              </a:solidFill>
              <a:ln w="127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" name="Connecteur droit avec flèche 19"/>
              <p:cNvCxnSpPr/>
              <p:nvPr/>
            </p:nvCxnSpPr>
            <p:spPr>
              <a:xfrm flipV="1">
                <a:off x="5274531" y="2010636"/>
                <a:ext cx="144016" cy="146668"/>
              </a:xfrm>
              <a:prstGeom prst="straightConnector1">
                <a:avLst/>
              </a:prstGeom>
              <a:ln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avec flèche 21"/>
              <p:cNvCxnSpPr/>
              <p:nvPr/>
            </p:nvCxnSpPr>
            <p:spPr>
              <a:xfrm flipV="1">
                <a:off x="5274531" y="1731328"/>
                <a:ext cx="0" cy="425976"/>
              </a:xfrm>
              <a:prstGeom prst="straightConnector1">
                <a:avLst/>
              </a:prstGeom>
              <a:ln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avec flèche 22"/>
              <p:cNvCxnSpPr/>
              <p:nvPr/>
            </p:nvCxnSpPr>
            <p:spPr>
              <a:xfrm rot="5400000" flipV="1">
                <a:off x="5484751" y="1944316"/>
                <a:ext cx="0" cy="425976"/>
              </a:xfrm>
              <a:prstGeom prst="straightConnector1">
                <a:avLst/>
              </a:prstGeom>
              <a:ln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Connecteur droit 25"/>
            <p:cNvCxnSpPr/>
            <p:nvPr/>
          </p:nvCxnSpPr>
          <p:spPr>
            <a:xfrm>
              <a:off x="6003451" y="1642508"/>
              <a:ext cx="42320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/>
            <p:nvPr/>
          </p:nvCxnSpPr>
          <p:spPr>
            <a:xfrm>
              <a:off x="5562563" y="764704"/>
              <a:ext cx="0" cy="877804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/>
            <p:cNvCxnSpPr/>
            <p:nvPr/>
          </p:nvCxnSpPr>
          <p:spPr>
            <a:xfrm>
              <a:off x="5562563" y="1642508"/>
              <a:ext cx="440888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 flipV="1">
              <a:off x="5427387" y="1633546"/>
              <a:ext cx="135176" cy="139508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ZoneTexte 33"/>
            <p:cNvSpPr txBox="1"/>
            <p:nvPr/>
          </p:nvSpPr>
          <p:spPr>
            <a:xfrm>
              <a:off x="5580243" y="1840185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chemeClr val="accent2">
                      <a:lumMod val="75000"/>
                    </a:schemeClr>
                  </a:solidFill>
                </a:rPr>
                <a:t>a</a:t>
              </a:r>
              <a:endParaRPr lang="en-US" sz="16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5211363" y="1548275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</a:rPr>
                <a:t>b</a:t>
              </a: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5022503" y="1325754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</a:rPr>
                <a:t>c</a:t>
              </a:r>
            </a:p>
          </p:txBody>
        </p:sp>
      </p:grpSp>
      <p:sp>
        <p:nvSpPr>
          <p:cNvPr id="39" name="Flèche vers la droite 38"/>
          <p:cNvSpPr/>
          <p:nvPr/>
        </p:nvSpPr>
        <p:spPr>
          <a:xfrm>
            <a:off x="899592" y="2899623"/>
            <a:ext cx="360040" cy="1692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à coins arrondis 39"/>
          <p:cNvSpPr/>
          <p:nvPr/>
        </p:nvSpPr>
        <p:spPr>
          <a:xfrm>
            <a:off x="1808103" y="4941168"/>
            <a:ext cx="545219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05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chemeClr val="tx2"/>
                </a:solidFill>
              </a:rPr>
              <a:t>Plan</a:t>
            </a:r>
            <a:endParaRPr lang="fr-FR" sz="3600" dirty="0">
              <a:solidFill>
                <a:schemeClr val="tx2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900000"/>
            <a:ext cx="8229600" cy="5328000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Sensor devices: principle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Calculations method </a:t>
            </a:r>
          </a:p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WO</a:t>
            </a:r>
            <a:r>
              <a:rPr lang="en-US" baseline="-25000" dirty="0" smtClean="0"/>
              <a:t>3 </a:t>
            </a:r>
            <a:r>
              <a:rPr lang="en-US" dirty="0" smtClean="0"/>
              <a:t>surface: O</a:t>
            </a:r>
            <a:r>
              <a:rPr lang="en-US" baseline="-25000" dirty="0" smtClean="0"/>
              <a:t>3</a:t>
            </a:r>
            <a:r>
              <a:rPr lang="en-US" dirty="0" smtClean="0"/>
              <a:t>, NO</a:t>
            </a:r>
            <a:r>
              <a:rPr lang="en-US" baseline="-25000" dirty="0"/>
              <a:t>2</a:t>
            </a:r>
            <a:r>
              <a:rPr lang="en-US" dirty="0" smtClean="0"/>
              <a:t> and CO adsorption </a:t>
            </a:r>
          </a:p>
          <a:p>
            <a:pPr lvl="1"/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</a:rPr>
              <a:t>CuO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and Cu</a:t>
            </a:r>
            <a:r>
              <a:rPr lang="en-US" baseline="-25000" dirty="0" smtClean="0">
                <a:solidFill>
                  <a:schemeClr val="bg1">
                    <a:lumMod val="9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O surfaces: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</a:t>
            </a:r>
            <a:r>
              <a:rPr lang="en-US" baseline="-25000" dirty="0">
                <a:solidFill>
                  <a:schemeClr val="bg1">
                    <a:lumMod val="95000"/>
                  </a:schemeClr>
                </a:solidFill>
              </a:rPr>
              <a:t>3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adsorption </a:t>
            </a:r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Conclusion &amp; perspectives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97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2"/>
          <p:cNvGrpSpPr/>
          <p:nvPr/>
        </p:nvGrpSpPr>
        <p:grpSpPr>
          <a:xfrm>
            <a:off x="605235" y="1184089"/>
            <a:ext cx="3102669" cy="2421611"/>
            <a:chOff x="424702" y="1184089"/>
            <a:chExt cx="3102669" cy="2421611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198" y="1184089"/>
              <a:ext cx="3070173" cy="2300698"/>
            </a:xfrm>
            <a:prstGeom prst="rect">
              <a:avLst/>
            </a:prstGeom>
          </p:spPr>
        </p:pic>
        <p:sp>
          <p:nvSpPr>
            <p:cNvPr id="2" name="ZoneTexte 1"/>
            <p:cNvSpPr txBox="1"/>
            <p:nvPr/>
          </p:nvSpPr>
          <p:spPr>
            <a:xfrm>
              <a:off x="1992284" y="3297923"/>
              <a:ext cx="10981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a = 7.14 </a:t>
              </a:r>
              <a:r>
                <a:rPr lang="en-US" sz="1400" dirty="0" err="1" smtClean="0"/>
                <a:t>Å</a:t>
              </a:r>
              <a:endParaRPr lang="en-US" sz="1400" dirty="0"/>
            </a:p>
          </p:txBody>
        </p:sp>
        <p:sp>
          <p:nvSpPr>
            <p:cNvPr id="24" name="ZoneTexte 23"/>
            <p:cNvSpPr txBox="1"/>
            <p:nvPr/>
          </p:nvSpPr>
          <p:spPr>
            <a:xfrm rot="1140000">
              <a:off x="645664" y="3219091"/>
              <a:ext cx="97679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b = 7.45 </a:t>
              </a:r>
              <a:r>
                <a:rPr lang="en-US" sz="1400" dirty="0" err="1" smtClean="0"/>
                <a:t>Å</a:t>
              </a:r>
              <a:endParaRPr lang="en-US" sz="1400" dirty="0"/>
            </a:p>
          </p:txBody>
        </p:sp>
        <p:sp>
          <p:nvSpPr>
            <p:cNvPr id="26" name="ZoneTexte 25"/>
            <p:cNvSpPr txBox="1"/>
            <p:nvPr/>
          </p:nvSpPr>
          <p:spPr>
            <a:xfrm rot="16380000">
              <a:off x="17110" y="2073795"/>
              <a:ext cx="112296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smtClean="0"/>
                <a:t>c = 7.61 </a:t>
              </a:r>
              <a:r>
                <a:rPr lang="en-US" sz="1400" dirty="0" err="1" smtClean="0"/>
                <a:t>Å</a:t>
              </a:r>
              <a:endParaRPr lang="en-US" sz="1400" dirty="0"/>
            </a:p>
          </p:txBody>
        </p:sp>
      </p:grp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B</a:t>
            </a:r>
            <a:r>
              <a:rPr lang="en-US" sz="3600" dirty="0" smtClean="0">
                <a:solidFill>
                  <a:schemeClr val="tx2"/>
                </a:solidFill>
              </a:rPr>
              <a:t>ulk WO</a:t>
            </a:r>
            <a:r>
              <a:rPr lang="en-US" sz="3600" baseline="-25000" dirty="0" smtClean="0">
                <a:solidFill>
                  <a:schemeClr val="tx2"/>
                </a:solidFill>
              </a:rPr>
              <a:t>3</a:t>
            </a:r>
            <a:r>
              <a:rPr lang="en-US" sz="3600" dirty="0" smtClean="0">
                <a:solidFill>
                  <a:schemeClr val="tx2"/>
                </a:solidFill>
              </a:rPr>
              <a:t> </a:t>
            </a:r>
            <a:r>
              <a:rPr lang="en-US" sz="2200" dirty="0" smtClean="0">
                <a:solidFill>
                  <a:schemeClr val="tx2"/>
                </a:solidFill>
              </a:rPr>
              <a:t>(L. </a:t>
            </a:r>
            <a:r>
              <a:rPr lang="en-US" sz="2200" dirty="0" err="1" smtClean="0">
                <a:solidFill>
                  <a:schemeClr val="tx2"/>
                </a:solidFill>
              </a:rPr>
              <a:t>Saadi</a:t>
            </a:r>
            <a:r>
              <a:rPr lang="en-US" sz="2200" dirty="0" smtClean="0">
                <a:solidFill>
                  <a:schemeClr val="tx2"/>
                </a:solidFill>
              </a:rPr>
              <a:t> thesis)</a:t>
            </a:r>
            <a:endParaRPr lang="en-US" sz="2200" baseline="-25000" dirty="0">
              <a:solidFill>
                <a:schemeClr val="tx2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02498" y="896057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ea typeface="Arial" charset="0"/>
                <a:cs typeface="Arial" charset="0"/>
              </a:rPr>
              <a:t>Bulk primitive cell</a:t>
            </a:r>
            <a:endParaRPr lang="en-US" sz="2000" dirty="0">
              <a:ea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489696" y="3537957"/>
                <a:ext cx="3285742" cy="10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en-US" sz="2000" dirty="0" smtClean="0"/>
                  <a:t>Monoclinic group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 charset="0"/>
                      </a:rPr>
                      <m:t>𝑃</m:t>
                    </m:r>
                    <m:sSub>
                      <m:sSubPr>
                        <m:ctrlPr>
                          <a:rPr lang="en-US" sz="20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charset="0"/>
                          </a:rPr>
                          <m:t>2</m:t>
                        </m:r>
                      </m:e>
                      <m:sub>
                        <m:r>
                          <a:rPr lang="fr-FR" sz="2000" b="0" i="1" smtClean="0">
                            <a:latin typeface="Cambria Math" charset="0"/>
                          </a:rPr>
                          <m:t>1/</m:t>
                        </m:r>
                        <m:r>
                          <a:rPr lang="fr-FR" sz="2000" b="0" i="1" smtClean="0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en-US" sz="2000" dirty="0" smtClean="0"/>
                  <a:t>32 atoms per cell (W</a:t>
                </a:r>
                <a:r>
                  <a:rPr lang="en-US" sz="2000" baseline="-25000" dirty="0" smtClean="0"/>
                  <a:t>8</a:t>
                </a:r>
                <a:r>
                  <a:rPr lang="en-US" sz="2000" dirty="0" smtClean="0"/>
                  <a:t>O</a:t>
                </a:r>
                <a:r>
                  <a:rPr lang="en-US" sz="2000" baseline="-25000" dirty="0" smtClean="0"/>
                  <a:t>24</a:t>
                </a:r>
                <a:r>
                  <a:rPr lang="en-US" sz="2000" dirty="0" smtClean="0"/>
                  <a:t>)</a:t>
                </a:r>
              </a:p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en-US" sz="2000" dirty="0" smtClean="0"/>
                  <a:t>n-type semiconductor </a:t>
                </a:r>
                <a:endParaRPr lang="en-US" sz="2000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96" y="3537957"/>
                <a:ext cx="3285742" cy="1043171"/>
              </a:xfrm>
              <a:prstGeom prst="rect">
                <a:avLst/>
              </a:prstGeom>
              <a:blipFill rotWithShape="0">
                <a:blip r:embed="rId4"/>
                <a:stretch>
                  <a:fillRect l="-371" t="-2339" b="-9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/>
          <p:cNvSpPr txBox="1"/>
          <p:nvPr/>
        </p:nvSpPr>
        <p:spPr>
          <a:xfrm>
            <a:off x="4211960" y="1012592"/>
            <a:ext cx="3600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SzPct val="80000"/>
              <a:buFont typeface="ZapfDingbatsITC" charset="0"/>
              <a:buChar char="➤"/>
            </a:pPr>
            <a:r>
              <a:rPr lang="en-US" sz="2000" dirty="0" smtClean="0"/>
              <a:t>Supercells: W</a:t>
            </a:r>
            <a:r>
              <a:rPr lang="en-US" sz="2000" baseline="-25000" dirty="0" smtClean="0"/>
              <a:t>n</a:t>
            </a:r>
            <a:r>
              <a:rPr lang="en-US" sz="2000" dirty="0" smtClean="0"/>
              <a:t>O</a:t>
            </a:r>
            <a:r>
              <a:rPr lang="en-US" sz="2000" baseline="-25000" dirty="0" smtClean="0"/>
              <a:t>3n</a:t>
            </a:r>
            <a:r>
              <a:rPr lang="en-US" sz="2000" dirty="0" smtClean="0"/>
              <a:t> (n = 64)</a:t>
            </a:r>
          </a:p>
          <a:p>
            <a:pPr marL="342900" indent="-342900">
              <a:buClr>
                <a:schemeClr val="accent1"/>
              </a:buClr>
              <a:buSzPct val="80000"/>
              <a:buFont typeface="ZapfDingbatsITC" charset="0"/>
              <a:buChar char="➤"/>
            </a:pPr>
            <a:r>
              <a:rPr lang="en-US" sz="2000" dirty="0" smtClean="0"/>
              <a:t>Cell parameters 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781946"/>
              </p:ext>
            </p:extLst>
          </p:nvPr>
        </p:nvGraphicFramePr>
        <p:xfrm>
          <a:off x="3887923" y="1829285"/>
          <a:ext cx="4536505" cy="13817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07301"/>
                <a:gridCol w="907301"/>
                <a:gridCol w="907301"/>
                <a:gridCol w="907301"/>
                <a:gridCol w="907301"/>
              </a:tblGrid>
              <a:tr h="37084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a* = 2a</a:t>
                      </a:r>
                    </a:p>
                    <a:p>
                      <a:pPr algn="ctr"/>
                      <a:r>
                        <a:rPr lang="en-US" sz="1800" b="0" dirty="0" smtClean="0"/>
                        <a:t>(</a:t>
                      </a:r>
                      <a:r>
                        <a:rPr lang="en-US" sz="1800" b="0" dirty="0" err="1" smtClean="0"/>
                        <a:t>Å</a:t>
                      </a:r>
                      <a:r>
                        <a:rPr lang="en-US" sz="1800" b="0" dirty="0" smtClean="0"/>
                        <a:t>) </a:t>
                      </a:r>
                      <a:endParaRPr lang="en-US" sz="1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/>
                        <a:t>b* = 2b </a:t>
                      </a:r>
                    </a:p>
                    <a:p>
                      <a:pPr algn="ctr"/>
                      <a:r>
                        <a:rPr lang="en-US" sz="1800" b="0" dirty="0" smtClean="0"/>
                        <a:t>(</a:t>
                      </a:r>
                      <a:r>
                        <a:rPr lang="en-US" sz="1800" b="0" dirty="0" err="1" smtClean="0"/>
                        <a:t>Å</a:t>
                      </a:r>
                      <a:r>
                        <a:rPr lang="en-US" sz="1800" b="0" dirty="0" smtClean="0"/>
                        <a:t>)</a:t>
                      </a:r>
                      <a:endParaRPr lang="en-US" sz="1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/>
                        <a:t>c* = 4c </a:t>
                      </a:r>
                    </a:p>
                    <a:p>
                      <a:pPr algn="ctr"/>
                      <a:r>
                        <a:rPr lang="en-US" sz="1800" b="0" dirty="0" smtClean="0"/>
                        <a:t>(</a:t>
                      </a:r>
                      <a:r>
                        <a:rPr lang="en-US" sz="1800" b="0" dirty="0" err="1" smtClean="0"/>
                        <a:t>Å</a:t>
                      </a:r>
                      <a:r>
                        <a:rPr lang="en-US" sz="1800" b="0" dirty="0" smtClean="0"/>
                        <a:t>)</a:t>
                      </a:r>
                      <a:endParaRPr lang="en-US" sz="1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Symbol" charset="2"/>
                          <a:ea typeface="Symbol" charset="2"/>
                          <a:cs typeface="Symbol" charset="2"/>
                        </a:rPr>
                        <a:t>b</a:t>
                      </a:r>
                    </a:p>
                    <a:p>
                      <a:pPr algn="ctr"/>
                      <a:r>
                        <a:rPr lang="en-US" sz="1800" b="0" dirty="0" smtClean="0">
                          <a:latin typeface="+mn-lt"/>
                          <a:ea typeface="Symbol" charset="2"/>
                          <a:cs typeface="Symbol" charset="2"/>
                        </a:rPr>
                        <a:t>(deg.)</a:t>
                      </a:r>
                      <a:endParaRPr lang="en-US" sz="1800" b="0" dirty="0">
                        <a:latin typeface="+mn-lt"/>
                        <a:ea typeface="Symbol" charset="2"/>
                        <a:cs typeface="Symbol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0000FF"/>
                          </a:solidFill>
                        </a:rPr>
                        <a:t>LDA</a:t>
                      </a:r>
                      <a:endParaRPr lang="en-US" sz="1800" b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14.48</a:t>
                      </a:r>
                      <a:endParaRPr 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14.90</a:t>
                      </a:r>
                      <a:endParaRPr 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30.44</a:t>
                      </a:r>
                      <a:endParaRPr 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90.5</a:t>
                      </a:r>
                      <a:endParaRPr 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FF0000"/>
                          </a:solidFill>
                        </a:rPr>
                        <a:t>GGA</a:t>
                      </a:r>
                      <a:endParaRPr 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14.96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15.32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31.40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90.4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4211960" y="3509421"/>
                <a:ext cx="3600401" cy="7536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en-US" sz="2000" dirty="0" smtClean="0"/>
                  <a:t>Vacuum thickness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~</m:t>
                    </m:r>
                  </m:oMath>
                </a14:m>
                <a:r>
                  <a:rPr lang="fr-FR" sz="2000" dirty="0" smtClean="0"/>
                  <a:t> 15 </a:t>
                </a:r>
                <a:r>
                  <a:rPr lang="fr-FR" sz="2000" dirty="0" err="1" smtClean="0"/>
                  <a:t>Å</a:t>
                </a:r>
                <a:endParaRPr lang="fr-FR" sz="2000" dirty="0"/>
              </a:p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00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fr-FR" sz="2000" b="1" i="1" smtClean="0">
                            <a:latin typeface="Cambria Math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fr-FR" sz="2000" dirty="0" smtClean="0"/>
                  <a:t>-</a:t>
                </a:r>
                <a:r>
                  <a:rPr lang="fr-FR" sz="2000" dirty="0" err="1" smtClean="0"/>
                  <a:t>mesh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grid</a:t>
                </a:r>
                <a:r>
                  <a:rPr lang="fr-FR" sz="2000" dirty="0" smtClean="0"/>
                  <a:t>: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 charset="0"/>
                      </a:rPr>
                      <m:t>4 </m:t>
                    </m:r>
                    <m:r>
                      <a:rPr lang="fr-FR" sz="20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× </m:t>
                    </m:r>
                    <m:r>
                      <a:rPr lang="fr-FR" sz="2000" b="0" i="1" smtClean="0">
                        <a:latin typeface="Cambria Math" charset="0"/>
                      </a:rPr>
                      <m:t>4 </m:t>
                    </m:r>
                    <m:r>
                      <a:rPr lang="fr-FR" sz="20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× </m:t>
                    </m:r>
                    <m:r>
                      <a:rPr lang="fr-FR" sz="2000" b="0" i="1" smtClean="0">
                        <a:latin typeface="Cambria Math" charset="0"/>
                      </a:rPr>
                      <m:t>1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3509421"/>
                <a:ext cx="3600401" cy="753668"/>
              </a:xfrm>
              <a:prstGeom prst="rect">
                <a:avLst/>
              </a:prstGeom>
              <a:blipFill rotWithShape="0">
                <a:blip r:embed="rId5"/>
                <a:stretch>
                  <a:fillRect l="-338" t="-6504" b="-6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/>
          <p:cNvSpPr txBox="1"/>
          <p:nvPr/>
        </p:nvSpPr>
        <p:spPr>
          <a:xfrm>
            <a:off x="2132567" y="4575527"/>
            <a:ext cx="457251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Atomic electronic structure</a:t>
            </a:r>
          </a:p>
          <a:p>
            <a:pPr algn="ctr"/>
            <a:endParaRPr lang="en-US" sz="800" dirty="0" smtClean="0"/>
          </a:p>
          <a:p>
            <a:pPr algn="ctr"/>
            <a:r>
              <a:rPr lang="en-US" sz="2000" dirty="0" smtClean="0"/>
              <a:t>W: </a:t>
            </a:r>
            <a:r>
              <a:rPr lang="en-US" sz="2000" dirty="0" smtClean="0">
                <a:solidFill>
                  <a:srgbClr val="0000FF"/>
                </a:solidFill>
              </a:rPr>
              <a:t>[</a:t>
            </a:r>
            <a:r>
              <a:rPr lang="en-US" sz="2000" dirty="0" err="1" smtClean="0">
                <a:solidFill>
                  <a:srgbClr val="0000FF"/>
                </a:solidFill>
              </a:rPr>
              <a:t>Xe</a:t>
            </a:r>
            <a:r>
              <a:rPr lang="en-US" sz="2000" dirty="0" smtClean="0">
                <a:solidFill>
                  <a:srgbClr val="0000FF"/>
                </a:solidFill>
              </a:rPr>
              <a:t>]4f</a:t>
            </a:r>
            <a:r>
              <a:rPr lang="en-US" sz="2000" baseline="30000" dirty="0" smtClean="0">
                <a:solidFill>
                  <a:srgbClr val="0000FF"/>
                </a:solidFill>
              </a:rPr>
              <a:t>14 </a:t>
            </a:r>
            <a:r>
              <a:rPr lang="en-US" sz="2000" b="1" dirty="0" smtClean="0"/>
              <a:t>6s</a:t>
            </a:r>
            <a:r>
              <a:rPr lang="en-US" sz="2000" b="1" baseline="30000" dirty="0" smtClean="0"/>
              <a:t>2</a:t>
            </a:r>
            <a:r>
              <a:rPr lang="en-US" sz="2000" b="1" dirty="0" smtClean="0"/>
              <a:t>5d</a:t>
            </a:r>
            <a:r>
              <a:rPr lang="en-US" sz="2000" b="1" baseline="30000" dirty="0" smtClean="0"/>
              <a:t>4</a:t>
            </a:r>
            <a:r>
              <a:rPr lang="en-US" sz="2000" baseline="30000" dirty="0" smtClean="0"/>
              <a:t>	</a:t>
            </a:r>
            <a:r>
              <a:rPr lang="en-US" sz="2000" dirty="0" smtClean="0"/>
              <a:t>O: </a:t>
            </a:r>
            <a:r>
              <a:rPr lang="en-US" sz="2000" dirty="0" smtClean="0">
                <a:solidFill>
                  <a:srgbClr val="0000FF"/>
                </a:solidFill>
              </a:rPr>
              <a:t>1s</a:t>
            </a:r>
            <a:r>
              <a:rPr lang="en-US" sz="2000" baseline="30000" dirty="0" smtClean="0">
                <a:solidFill>
                  <a:srgbClr val="0000FF"/>
                </a:solidFill>
              </a:rPr>
              <a:t>2</a:t>
            </a:r>
            <a:r>
              <a:rPr lang="en-US" sz="2000" baseline="30000" dirty="0" smtClean="0"/>
              <a:t> </a:t>
            </a:r>
            <a:r>
              <a:rPr lang="en-US" sz="2000" b="1" dirty="0" smtClean="0"/>
              <a:t>2s</a:t>
            </a:r>
            <a:r>
              <a:rPr lang="en-US" sz="2000" b="1" baseline="30000" dirty="0" smtClean="0"/>
              <a:t>2</a:t>
            </a:r>
            <a:r>
              <a:rPr lang="en-US" sz="2000" b="1" dirty="0" smtClean="0"/>
              <a:t>2p</a:t>
            </a:r>
            <a:r>
              <a:rPr lang="en-US" sz="2000" b="1" baseline="30000" dirty="0" smtClean="0"/>
              <a:t>4</a:t>
            </a:r>
            <a:endParaRPr lang="en-US" sz="2000" b="1" baseline="30000" dirty="0"/>
          </a:p>
        </p:txBody>
      </p:sp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Connecteur droit 12"/>
          <p:cNvCxnSpPr/>
          <p:nvPr/>
        </p:nvCxnSpPr>
        <p:spPr>
          <a:xfrm flipV="1">
            <a:off x="489696" y="4581128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r 22"/>
          <p:cNvGrpSpPr/>
          <p:nvPr/>
        </p:nvGrpSpPr>
        <p:grpSpPr>
          <a:xfrm>
            <a:off x="622636" y="5475083"/>
            <a:ext cx="3600400" cy="707886"/>
            <a:chOff x="622636" y="5475083"/>
            <a:chExt cx="3600400" cy="707886"/>
          </a:xfrm>
        </p:grpSpPr>
        <p:sp>
          <p:nvSpPr>
            <p:cNvPr id="16" name="ZoneTexte 15"/>
            <p:cNvSpPr txBox="1"/>
            <p:nvPr/>
          </p:nvSpPr>
          <p:spPr>
            <a:xfrm>
              <a:off x="683568" y="5505861"/>
              <a:ext cx="3478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00FF"/>
                  </a:solidFill>
                </a:rPr>
                <a:t>Core electrons </a:t>
              </a:r>
            </a:p>
            <a:p>
              <a:pPr algn="ctr"/>
              <a:r>
                <a:rPr lang="en-US" dirty="0" smtClean="0"/>
                <a:t>norm-conserving pseudopotentials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8" name="Rectangle à coins arrondis 17"/>
            <p:cNvSpPr/>
            <p:nvPr/>
          </p:nvSpPr>
          <p:spPr>
            <a:xfrm>
              <a:off x="622636" y="5475083"/>
              <a:ext cx="3600400" cy="707886"/>
            </a:xfrm>
            <a:prstGeom prst="round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er 21"/>
          <p:cNvGrpSpPr/>
          <p:nvPr/>
        </p:nvGrpSpPr>
        <p:grpSpPr>
          <a:xfrm>
            <a:off x="4283968" y="5475082"/>
            <a:ext cx="4402832" cy="954765"/>
            <a:chOff x="4477840" y="5475082"/>
            <a:chExt cx="4208960" cy="954765"/>
          </a:xfrm>
        </p:grpSpPr>
        <p:sp>
          <p:nvSpPr>
            <p:cNvPr id="17" name="ZoneTexte 16"/>
            <p:cNvSpPr txBox="1"/>
            <p:nvPr/>
          </p:nvSpPr>
          <p:spPr>
            <a:xfrm>
              <a:off x="4477840" y="5506517"/>
              <a:ext cx="420896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Valence electrons</a:t>
              </a:r>
              <a:endParaRPr lang="en-US" dirty="0" smtClean="0"/>
            </a:p>
            <a:p>
              <a:pPr algn="ctr"/>
              <a:r>
                <a:rPr lang="en-US" dirty="0" smtClean="0"/>
                <a:t>Wave functions localized on atomic nucleus</a:t>
              </a:r>
              <a:endParaRPr lang="en-US" b="1" dirty="0"/>
            </a:p>
          </p:txBody>
        </p:sp>
        <p:sp>
          <p:nvSpPr>
            <p:cNvPr id="19" name="Rectangle à coins arrondis 18"/>
            <p:cNvSpPr/>
            <p:nvPr/>
          </p:nvSpPr>
          <p:spPr>
            <a:xfrm>
              <a:off x="4539320" y="5475082"/>
              <a:ext cx="4086000" cy="7092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5" name="Connecteur droit 24"/>
          <p:cNvCxnSpPr/>
          <p:nvPr/>
        </p:nvCxnSpPr>
        <p:spPr>
          <a:xfrm>
            <a:off x="3563888" y="5373216"/>
            <a:ext cx="64807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>
            <a:off x="5724128" y="5373216"/>
            <a:ext cx="64807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174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S</a:t>
            </a:r>
            <a:r>
              <a:rPr lang="en-US" sz="3600" dirty="0" smtClean="0">
                <a:solidFill>
                  <a:schemeClr val="tx2"/>
                </a:solidFill>
              </a:rPr>
              <a:t>urface (001) of WO</a:t>
            </a:r>
            <a:r>
              <a:rPr lang="en-US" sz="3600" baseline="-25000" dirty="0" smtClean="0">
                <a:solidFill>
                  <a:schemeClr val="tx2"/>
                </a:solidFill>
              </a:rPr>
              <a:t>3</a:t>
            </a:r>
            <a:r>
              <a:rPr lang="en-US" sz="3600" dirty="0" smtClean="0">
                <a:solidFill>
                  <a:schemeClr val="tx2"/>
                </a:solidFill>
              </a:rPr>
              <a:t> </a:t>
            </a:r>
            <a:endParaRPr lang="en-US" sz="3600" baseline="-25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589853" y="980728"/>
                <a:ext cx="5566323" cy="762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To conserve stoichiometry and electronic neutrality 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is-IS" sz="2000" i="1" smtClean="0">
                            <a:latin typeface="Cambria Math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is-IS" sz="2000" i="1" smtClean="0">
                                <a:latin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latin typeface="Cambria Math" charset="0"/>
                              </a:rPr>
                              <m:t>2</m:t>
                            </m:r>
                          </m:e>
                        </m:rad>
                        <m:r>
                          <a:rPr lang="is-IS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ad>
                          <m:radPr>
                            <m:degHide m:val="on"/>
                            <m:ctrlPr>
                              <a:rPr lang="is-IS" sz="20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e>
                        </m:rad>
                      </m:e>
                    </m:d>
                    <m:r>
                      <a:rPr lang="fr-FR" sz="2000" b="0" i="1" smtClean="0">
                        <a:latin typeface="Cambria Math" charset="0"/>
                      </a:rPr>
                      <m:t>𝑅</m:t>
                    </m:r>
                    <m:r>
                      <a:rPr lang="fr-FR" sz="2000" b="0" i="1" smtClean="0">
                        <a:latin typeface="Cambria Math" charset="0"/>
                      </a:rPr>
                      <m:t>45°</m:t>
                    </m:r>
                  </m:oMath>
                </a14:m>
                <a:r>
                  <a:rPr lang="en-US" sz="2000" dirty="0" smtClean="0"/>
                  <a:t> reconstruction</a:t>
                </a: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853" y="980728"/>
                <a:ext cx="5566323" cy="762516"/>
              </a:xfrm>
              <a:prstGeom prst="rect">
                <a:avLst/>
              </a:prstGeom>
              <a:blipFill rotWithShape="0">
                <a:blip r:embed="rId3"/>
                <a:stretch>
                  <a:fillRect l="-1205" t="-4800" r="-438" b="-12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612" y="1917524"/>
            <a:ext cx="2053771" cy="19739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5958443" y="1268760"/>
                <a:ext cx="1944216" cy="670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charset="0"/>
                            </a:rPr>
                            <m:t>𝐶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charset="0"/>
                            </a:rPr>
                            <m:t>𝑉</m:t>
                          </m:r>
                        </m:sub>
                      </m:sSub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fr-FR" sz="2000" b="0" dirty="0" smtClean="0"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8443" y="1268760"/>
                <a:ext cx="1944216" cy="67056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lèche vers la droite 19"/>
          <p:cNvSpPr/>
          <p:nvPr/>
        </p:nvSpPr>
        <p:spPr>
          <a:xfrm>
            <a:off x="4067944" y="2996952"/>
            <a:ext cx="115212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er 31"/>
          <p:cNvGrpSpPr/>
          <p:nvPr/>
        </p:nvGrpSpPr>
        <p:grpSpPr>
          <a:xfrm>
            <a:off x="3163368" y="2000766"/>
            <a:ext cx="1368152" cy="369332"/>
            <a:chOff x="3326157" y="4221088"/>
            <a:chExt cx="1368152" cy="369332"/>
          </a:xfrm>
        </p:grpSpPr>
        <p:sp>
          <p:nvSpPr>
            <p:cNvPr id="29" name="ZoneTexte 28"/>
            <p:cNvSpPr txBox="1"/>
            <p:nvPr/>
          </p:nvSpPr>
          <p:spPr>
            <a:xfrm>
              <a:off x="3650157" y="4221088"/>
              <a:ext cx="1044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Oxygen</a:t>
              </a:r>
              <a:endParaRPr lang="en-US" dirty="0"/>
            </a:p>
          </p:txBody>
        </p:sp>
        <p:sp>
          <p:nvSpPr>
            <p:cNvPr id="30" name="Ellipse 29"/>
            <p:cNvSpPr/>
            <p:nvPr/>
          </p:nvSpPr>
          <p:spPr>
            <a:xfrm>
              <a:off x="3326157" y="4243754"/>
              <a:ext cx="324000" cy="324000"/>
            </a:xfrm>
            <a:prstGeom prst="ellipse">
              <a:avLst/>
            </a:prstGeom>
            <a:gradFill flip="none" rotWithShape="1">
              <a:gsLst>
                <a:gs pos="0">
                  <a:srgbClr val="FF2A4B"/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er 33"/>
          <p:cNvGrpSpPr/>
          <p:nvPr/>
        </p:nvGrpSpPr>
        <p:grpSpPr>
          <a:xfrm>
            <a:off x="3163368" y="2611210"/>
            <a:ext cx="1315380" cy="369332"/>
            <a:chOff x="5272843" y="4246534"/>
            <a:chExt cx="1315380" cy="369332"/>
          </a:xfrm>
        </p:grpSpPr>
        <p:sp>
          <p:nvSpPr>
            <p:cNvPr id="31" name="Ellipse 30"/>
            <p:cNvSpPr/>
            <p:nvPr/>
          </p:nvSpPr>
          <p:spPr>
            <a:xfrm>
              <a:off x="5272843" y="4323200"/>
              <a:ext cx="216000" cy="216000"/>
            </a:xfrm>
            <a:prstGeom prst="ellipse">
              <a:avLst/>
            </a:prstGeom>
            <a:solidFill>
              <a:srgbClr val="DFDD04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5488842" y="4246534"/>
              <a:ext cx="1099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Tungsten</a:t>
              </a:r>
              <a:endParaRPr lang="en-US" dirty="0"/>
            </a:p>
          </p:txBody>
        </p:sp>
      </p:grpSp>
      <p:grpSp>
        <p:nvGrpSpPr>
          <p:cNvPr id="38" name="Grouper 37"/>
          <p:cNvGrpSpPr/>
          <p:nvPr/>
        </p:nvGrpSpPr>
        <p:grpSpPr>
          <a:xfrm>
            <a:off x="4067944" y="3131676"/>
            <a:ext cx="1185688" cy="369332"/>
            <a:chOff x="7274744" y="4437112"/>
            <a:chExt cx="1185688" cy="369332"/>
          </a:xfrm>
        </p:grpSpPr>
        <p:sp>
          <p:nvSpPr>
            <p:cNvPr id="35" name="Rectangle 34"/>
            <p:cNvSpPr/>
            <p:nvPr/>
          </p:nvSpPr>
          <p:spPr>
            <a:xfrm>
              <a:off x="7274744" y="4513766"/>
              <a:ext cx="216024" cy="216024"/>
            </a:xfrm>
            <a:prstGeom prst="rect">
              <a:avLst/>
            </a:prstGeom>
            <a:solidFill>
              <a:srgbClr val="92CCFD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7524328" y="4437112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Vacancy</a:t>
              </a:r>
              <a:endParaRPr lang="en-US" dirty="0"/>
            </a:p>
          </p:txBody>
        </p:sp>
      </p:grpSp>
      <p:pic>
        <p:nvPicPr>
          <p:cNvPr id="42" name="Image 4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063" y="1918095"/>
            <a:ext cx="1996977" cy="1972800"/>
          </a:xfrm>
          <a:prstGeom prst="rect">
            <a:avLst/>
          </a:prstGeom>
        </p:spPr>
      </p:pic>
      <p:sp>
        <p:nvSpPr>
          <p:cNvPr id="43" name="Flèche vers la droite 42"/>
          <p:cNvSpPr/>
          <p:nvPr/>
        </p:nvSpPr>
        <p:spPr>
          <a:xfrm>
            <a:off x="1403648" y="1484784"/>
            <a:ext cx="216024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ZoneTexte 43"/>
          <p:cNvSpPr txBox="1"/>
          <p:nvPr/>
        </p:nvSpPr>
        <p:spPr>
          <a:xfrm>
            <a:off x="589853" y="4051811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Formation energy of surface (</a:t>
            </a:r>
            <a:r>
              <a:rPr lang="en-US" sz="2000" dirty="0" err="1" smtClean="0"/>
              <a:t>meV</a:t>
            </a:r>
            <a:r>
              <a:rPr lang="en-US" sz="2000" dirty="0" smtClean="0"/>
              <a:t>/Å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graphicFrame>
        <p:nvGraphicFramePr>
          <p:cNvPr id="45" name="Tableau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782876"/>
              </p:ext>
            </p:extLst>
          </p:nvPr>
        </p:nvGraphicFramePr>
        <p:xfrm>
          <a:off x="930976" y="4797152"/>
          <a:ext cx="1984840" cy="746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420"/>
                <a:gridCol w="992420"/>
              </a:tblGrid>
              <a:tr h="376403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LDA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41.3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856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2A4B"/>
                          </a:solidFill>
                        </a:rPr>
                        <a:t>GGA</a:t>
                      </a:r>
                      <a:endParaRPr lang="en-US" b="1" dirty="0">
                        <a:solidFill>
                          <a:srgbClr val="FF2A4B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21.0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7" name="ZoneTexte 46"/>
          <p:cNvSpPr txBox="1"/>
          <p:nvPr/>
        </p:nvSpPr>
        <p:spPr>
          <a:xfrm>
            <a:off x="539552" y="5615629"/>
            <a:ext cx="6264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I.N. </a:t>
            </a:r>
            <a:r>
              <a:rPr lang="en-US" sz="1600" dirty="0" err="1" smtClean="0"/>
              <a:t>Yakovkin</a:t>
            </a:r>
            <a:r>
              <a:rPr lang="en-US" sz="1600" dirty="0" smtClean="0"/>
              <a:t> </a:t>
            </a:r>
            <a:r>
              <a:rPr lang="en-US" sz="1600" i="1" dirty="0" smtClean="0"/>
              <a:t>and al. </a:t>
            </a:r>
            <a:r>
              <a:rPr lang="en-US" sz="1600" dirty="0" smtClean="0"/>
              <a:t>Surface Science 610 (2007):</a:t>
            </a:r>
          </a:p>
          <a:p>
            <a:r>
              <a:rPr lang="en-US" sz="2000" dirty="0" smtClean="0"/>
              <a:t>22 </a:t>
            </a:r>
            <a:r>
              <a:rPr lang="en-US" sz="2000" dirty="0" err="1" smtClean="0"/>
              <a:t>meV</a:t>
            </a:r>
            <a:r>
              <a:rPr lang="en-US" sz="2000" dirty="0" smtClean="0"/>
              <a:t>/Å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by VASP (GGA) calculations on WO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 cubic phase</a:t>
            </a:r>
            <a:endParaRPr lang="en-US" sz="2000" dirty="0"/>
          </a:p>
        </p:txBody>
      </p:sp>
      <p:sp>
        <p:nvSpPr>
          <p:cNvPr id="49" name="ZoneTexte 48"/>
          <p:cNvSpPr txBox="1"/>
          <p:nvPr/>
        </p:nvSpPr>
        <p:spPr>
          <a:xfrm>
            <a:off x="5508104" y="4070463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Formation enthalpy (eV)</a:t>
            </a:r>
            <a:endParaRPr lang="en-US" sz="2000" dirty="0"/>
          </a:p>
        </p:txBody>
      </p:sp>
      <p:graphicFrame>
        <p:nvGraphicFramePr>
          <p:cNvPr id="50" name="Tableau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710954"/>
              </p:ext>
            </p:extLst>
          </p:nvPr>
        </p:nvGraphicFramePr>
        <p:xfrm>
          <a:off x="5668900" y="4509120"/>
          <a:ext cx="2846760" cy="1122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702"/>
                <a:gridCol w="1009029"/>
                <a:gridCol w="1009029"/>
              </a:tblGrid>
              <a:tr h="376403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b="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-poor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b="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-rich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6403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LDA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-1.65 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+1.45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9856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2A4B"/>
                          </a:solidFill>
                        </a:rPr>
                        <a:t>GGA</a:t>
                      </a:r>
                      <a:endParaRPr lang="en-US" b="1" dirty="0">
                        <a:solidFill>
                          <a:srgbClr val="FF2A4B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-1.36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+1.28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358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S</a:t>
            </a:r>
            <a:r>
              <a:rPr lang="en-US" sz="3600" dirty="0" smtClean="0">
                <a:solidFill>
                  <a:schemeClr val="tx2"/>
                </a:solidFill>
              </a:rPr>
              <a:t>urface (001) of WO</a:t>
            </a:r>
            <a:r>
              <a:rPr lang="en-US" sz="3600" baseline="-25000" dirty="0" smtClean="0">
                <a:solidFill>
                  <a:schemeClr val="tx2"/>
                </a:solidFill>
              </a:rPr>
              <a:t>3</a:t>
            </a:r>
            <a:r>
              <a:rPr lang="en-US" sz="3600" dirty="0" smtClean="0">
                <a:solidFill>
                  <a:schemeClr val="tx2"/>
                </a:solidFill>
              </a:rPr>
              <a:t> </a:t>
            </a:r>
            <a:endParaRPr lang="en-US" sz="3600" baseline="-25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919" y="1412776"/>
            <a:ext cx="5114131" cy="403475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547664" y="952193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Total electronic Density Of States (DOS)</a:t>
            </a:r>
            <a:endParaRPr lang="en-US" sz="2000" dirty="0"/>
          </a:p>
        </p:txBody>
      </p:sp>
      <p:sp>
        <p:nvSpPr>
          <p:cNvPr id="7" name="ZoneTexte 6"/>
          <p:cNvSpPr txBox="1"/>
          <p:nvPr/>
        </p:nvSpPr>
        <p:spPr>
          <a:xfrm>
            <a:off x="1475656" y="5630033"/>
            <a:ext cx="6336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Filling the bottom of conduction band	n-doping </a:t>
            </a:r>
            <a:endParaRPr lang="en-US" sz="20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1763688" y="5630033"/>
            <a:ext cx="5760640" cy="463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èche vers la droite 8"/>
          <p:cNvSpPr/>
          <p:nvPr/>
        </p:nvSpPr>
        <p:spPr>
          <a:xfrm>
            <a:off x="5940152" y="5789656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89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984181"/>
            <a:ext cx="3072767" cy="218454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8901" y="908721"/>
            <a:ext cx="2829523" cy="2335466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O</a:t>
            </a:r>
            <a:r>
              <a:rPr lang="en-US" sz="3600" baseline="-25000" dirty="0" smtClean="0">
                <a:solidFill>
                  <a:schemeClr val="tx2"/>
                </a:solidFill>
              </a:rPr>
              <a:t>3</a:t>
            </a:r>
            <a:r>
              <a:rPr lang="en-US" sz="3600" dirty="0" smtClean="0">
                <a:solidFill>
                  <a:schemeClr val="tx2"/>
                </a:solidFill>
              </a:rPr>
              <a:t> dissociation on WO</a:t>
            </a:r>
            <a:r>
              <a:rPr lang="en-US" sz="3600" baseline="-25000" dirty="0" smtClean="0">
                <a:solidFill>
                  <a:schemeClr val="tx2"/>
                </a:solidFill>
              </a:rPr>
              <a:t>3</a:t>
            </a:r>
            <a:endParaRPr lang="en-US" sz="3600" baseline="-25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èche vers la droite 7"/>
          <p:cNvSpPr/>
          <p:nvPr/>
        </p:nvSpPr>
        <p:spPr>
          <a:xfrm>
            <a:off x="4559676" y="2266327"/>
            <a:ext cx="43204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oneTexte 8"/>
          <p:cNvSpPr txBox="1"/>
          <p:nvPr/>
        </p:nvSpPr>
        <p:spPr>
          <a:xfrm>
            <a:off x="4499992" y="1916832"/>
            <a:ext cx="5105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∆H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1835696" y="3356992"/>
                <a:ext cx="525658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Reaction: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charset="0"/>
                          </a:rPr>
                          <m:t>𝑂</m:t>
                        </m:r>
                      </m:e>
                      <m:sub>
                        <m:r>
                          <a:rPr lang="fr-FR" sz="2000" b="0" i="1" smtClean="0">
                            <a:latin typeface="Cambria Math" charset="0"/>
                          </a:rPr>
                          <m:t>3</m:t>
                        </m:r>
                      </m:sub>
                    </m:sSub>
                    <m:r>
                      <a:rPr lang="fr-FR" sz="2000" b="0" i="1" smtClean="0">
                        <a:latin typeface="Cambria Math" charset="0"/>
                      </a:rPr>
                      <m:t>+ </m:t>
                    </m:r>
                    <m:sSub>
                      <m:sSubPr>
                        <m:ctrlPr>
                          <a:rPr lang="en-US" sz="20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charset="0"/>
                          </a:rPr>
                          <m:t>𝑊</m:t>
                        </m:r>
                      </m:e>
                      <m:sub>
                        <m:r>
                          <a:rPr lang="fr-FR" sz="2000" b="0" i="1" smtClean="0">
                            <a:latin typeface="Cambria Math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charset="0"/>
                          </a:rPr>
                          <m:t>𝑂</m:t>
                        </m:r>
                      </m:e>
                      <m:sub>
                        <m:r>
                          <a:rPr lang="fr-FR" sz="2000" b="0" i="1" smtClean="0">
                            <a:latin typeface="Cambria Math" charset="0"/>
                          </a:rPr>
                          <m:t>3</m:t>
                        </m:r>
                        <m:r>
                          <a:rPr lang="fr-FR" sz="2000" b="0" i="1" smtClean="0">
                            <a:latin typeface="Cambria Math" charset="0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 charset="0"/>
                          </a:rPr>
                          <m:t>−1</m:t>
                        </m:r>
                      </m:sub>
                    </m:sSub>
                    <m:r>
                      <a:rPr lang="fr-FR" sz="2000" b="0" i="1" smtClean="0">
                        <a:latin typeface="Cambria Math" charset="0"/>
                      </a:rPr>
                      <m:t>𝑉</m:t>
                    </m:r>
                    <m:r>
                      <a:rPr lang="fr-FR" sz="2000" b="0" i="1" smtClean="0">
                        <a:latin typeface="Cambria Math" charset="0"/>
                      </a:rPr>
                      <m:t> ⟶ </m:t>
                    </m:r>
                    <m:sSub>
                      <m:sSubPr>
                        <m:ctrlPr>
                          <a:rPr lang="en-US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𝑂</m:t>
                        </m:r>
                      </m:e>
                      <m:sub>
                        <m:r>
                          <a:rPr lang="fr-FR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fr-FR" sz="20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 </m:t>
                    </m:r>
                    <m:sSub>
                      <m:sSubPr>
                        <m:ctrlPr>
                          <a:rPr lang="en-US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𝑊</m:t>
                        </m:r>
                      </m:e>
                      <m:sub>
                        <m:r>
                          <a:rPr lang="fr-FR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𝑂</m:t>
                        </m:r>
                      </m:e>
                      <m:sub>
                        <m:r>
                          <a:rPr lang="fr-FR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fr-FR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3356992"/>
                <a:ext cx="5256584" cy="400110"/>
              </a:xfrm>
              <a:prstGeom prst="rect">
                <a:avLst/>
              </a:prstGeom>
              <a:blipFill rotWithShape="0">
                <a:blip r:embed="rId5"/>
                <a:stretch>
                  <a:fillRect l="-1160" t="-101538" b="-12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683568" y="3789040"/>
                <a:ext cx="7910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Δ</m:t>
                      </m:r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𝐻</m:t>
                      </m:r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≈</m:t>
                      </m:r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𝐸</m:t>
                      </m:r>
                      <m:d>
                        <m:dPr>
                          <m:ctrlP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3</m:t>
                              </m:r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𝐸</m:t>
                      </m:r>
                      <m:d>
                        <m:dPr>
                          <m:ctrlP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𝐸</m:t>
                      </m:r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𝑊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𝑂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−1</m:t>
                          </m:r>
                        </m:sub>
                      </m:sSub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𝑉</m:t>
                      </m:r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)−</m:t>
                      </m:r>
                      <m:r>
                        <a:rPr lang="fr-FR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𝐸</m:t>
                      </m:r>
                      <m:d>
                        <m:dPr>
                          <m:ctrlPr>
                            <a:rPr lang="fr-FR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789040"/>
                <a:ext cx="7910512" cy="400110"/>
              </a:xfrm>
              <a:prstGeom prst="rect">
                <a:avLst/>
              </a:prstGeom>
              <a:blipFill rotWithShape="0">
                <a:blip r:embed="rId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622951"/>
              </p:ext>
            </p:extLst>
          </p:nvPr>
        </p:nvGraphicFramePr>
        <p:xfrm>
          <a:off x="640914" y="4435167"/>
          <a:ext cx="2706951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2317"/>
                <a:gridCol w="902317"/>
                <a:gridCol w="902317"/>
              </a:tblGrid>
              <a:tr h="3132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LDA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GGA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3264">
                <a:tc>
                  <a:txBody>
                    <a:bodyPr/>
                    <a:lstStyle/>
                    <a:p>
                      <a:r>
                        <a:rPr lang="en-US" dirty="0" smtClean="0"/>
                        <a:t>∆H (eV)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- 2.54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- 2.86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ZoneTexte 16"/>
          <p:cNvSpPr txBox="1"/>
          <p:nvPr/>
        </p:nvSpPr>
        <p:spPr>
          <a:xfrm>
            <a:off x="4283968" y="4293096"/>
            <a:ext cx="4310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SzPct val="80000"/>
              <a:buFont typeface="ZapfDingbatsITC" charset="0"/>
              <a:buChar char="➤"/>
            </a:pPr>
            <a:r>
              <a:rPr lang="en-US" sz="2000" dirty="0" smtClean="0"/>
              <a:t>Exothermic</a:t>
            </a:r>
          </a:p>
          <a:p>
            <a:pPr marL="342900" indent="-342900">
              <a:buClr>
                <a:schemeClr val="accent1"/>
              </a:buClr>
              <a:buSzPct val="80000"/>
              <a:buFont typeface="ZapfDingbatsITC" charset="0"/>
              <a:buChar char="➤"/>
            </a:pPr>
            <a:r>
              <a:rPr lang="en-US" sz="2000" dirty="0" smtClean="0"/>
              <a:t>LDA/GGA agreement</a:t>
            </a:r>
          </a:p>
          <a:p>
            <a:pPr marL="342900" indent="-342900">
              <a:buClr>
                <a:schemeClr val="accent1"/>
              </a:buClr>
              <a:buSzPct val="80000"/>
              <a:buFont typeface="ZapfDingbatsITC" charset="0"/>
              <a:buChar char="➤"/>
            </a:pPr>
            <a:r>
              <a:rPr lang="en-US" sz="2000" dirty="0" smtClean="0"/>
              <a:t>Cancellation of oxygen vacancy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67544" y="5301208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Increasing partial pressure of O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 decreases the number of oxygen vacancies</a:t>
            </a:r>
            <a:endParaRPr lang="en-US" sz="2000" dirty="0"/>
          </a:p>
        </p:txBody>
      </p:sp>
      <p:sp>
        <p:nvSpPr>
          <p:cNvPr id="21" name="ZoneTexte 20"/>
          <p:cNvSpPr txBox="1"/>
          <p:nvPr/>
        </p:nvSpPr>
        <p:spPr>
          <a:xfrm>
            <a:off x="1760180" y="5773326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The conductance of WO3 sensitive layer is decreased</a:t>
            </a:r>
            <a:endParaRPr lang="en-US" sz="2000" dirty="0"/>
          </a:p>
        </p:txBody>
      </p:sp>
      <p:sp>
        <p:nvSpPr>
          <p:cNvPr id="22" name="Rectangle à coins arrondis 21"/>
          <p:cNvSpPr/>
          <p:nvPr/>
        </p:nvSpPr>
        <p:spPr>
          <a:xfrm>
            <a:off x="1619672" y="5773326"/>
            <a:ext cx="5829140" cy="40011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èche vers la droite 22"/>
          <p:cNvSpPr/>
          <p:nvPr/>
        </p:nvSpPr>
        <p:spPr>
          <a:xfrm>
            <a:off x="1043608" y="5901373"/>
            <a:ext cx="28803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27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R</a:t>
            </a:r>
            <a:r>
              <a:rPr lang="en-US" sz="3600" dirty="0" smtClean="0">
                <a:solidFill>
                  <a:schemeClr val="tx2"/>
                </a:solidFill>
              </a:rPr>
              <a:t>esponse to ozone</a:t>
            </a:r>
            <a:endParaRPr lang="en-US" sz="3600" baseline="-25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er 15"/>
          <p:cNvGrpSpPr/>
          <p:nvPr/>
        </p:nvGrpSpPr>
        <p:grpSpPr>
          <a:xfrm>
            <a:off x="1694753" y="1552299"/>
            <a:ext cx="5681086" cy="4176465"/>
            <a:chOff x="3156012" y="1916832"/>
            <a:chExt cx="5880484" cy="4323053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56012" y="1916832"/>
              <a:ext cx="5880484" cy="4323053"/>
            </a:xfrm>
            <a:prstGeom prst="rect">
              <a:avLst/>
            </a:prstGeom>
          </p:spPr>
        </p:pic>
        <p:sp>
          <p:nvSpPr>
            <p:cNvPr id="20" name="ZoneTexte 19"/>
            <p:cNvSpPr txBox="1"/>
            <p:nvPr/>
          </p:nvSpPr>
          <p:spPr>
            <a:xfrm rot="16200000">
              <a:off x="2416710" y="3664249"/>
              <a:ext cx="178638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Conductance (Ω</a:t>
              </a:r>
              <a:r>
                <a:rPr lang="en-US" sz="1400" baseline="30000" dirty="0" smtClean="0"/>
                <a:t>-1</a:t>
              </a:r>
              <a:r>
                <a:rPr lang="en-US" sz="1400" dirty="0" smtClean="0"/>
                <a:t>)</a:t>
              </a:r>
              <a:endParaRPr lang="en-US" sz="1400" dirty="0"/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5796136" y="5932108"/>
              <a:ext cx="104262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Time (min)</a:t>
              </a:r>
              <a:endParaRPr lang="en-US" sz="1400" dirty="0"/>
            </a:p>
          </p:txBody>
        </p:sp>
      </p:grpSp>
      <p:sp>
        <p:nvSpPr>
          <p:cNvPr id="25" name="ZoneTexte 24"/>
          <p:cNvSpPr txBox="1"/>
          <p:nvPr/>
        </p:nvSpPr>
        <p:spPr>
          <a:xfrm>
            <a:off x="1114217" y="1124744"/>
            <a:ext cx="6842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M</a:t>
            </a:r>
            <a:r>
              <a:rPr lang="en-US" sz="1600" dirty="0"/>
              <a:t>. </a:t>
            </a:r>
            <a:r>
              <a:rPr lang="en-US" sz="1600" dirty="0" err="1" smtClean="0"/>
              <a:t>Bendahan</a:t>
            </a:r>
            <a:r>
              <a:rPr lang="en-US" sz="1600" dirty="0"/>
              <a:t> et al. / Sensors and Actuators </a:t>
            </a:r>
            <a:r>
              <a:rPr lang="en-US" sz="1600" dirty="0" smtClean="0"/>
              <a:t>B </a:t>
            </a:r>
            <a:r>
              <a:rPr lang="en-US" sz="1600" dirty="0"/>
              <a:t>100 (2004) 320–324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7308304" y="1988840"/>
            <a:ext cx="137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T</a:t>
            </a:r>
            <a:r>
              <a:rPr lang="fr-FR" baseline="-25000" dirty="0" err="1" smtClean="0"/>
              <a:t>work</a:t>
            </a:r>
            <a:r>
              <a:rPr lang="fr-FR" dirty="0" smtClean="0"/>
              <a:t> = 523 K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53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NO</a:t>
            </a:r>
            <a:r>
              <a:rPr lang="en-US" sz="3600" baseline="-25000" dirty="0" smtClean="0">
                <a:solidFill>
                  <a:schemeClr val="tx2"/>
                </a:solidFill>
              </a:rPr>
              <a:t>2</a:t>
            </a:r>
            <a:r>
              <a:rPr lang="en-US" sz="3600" dirty="0" smtClean="0">
                <a:solidFill>
                  <a:schemeClr val="tx2"/>
                </a:solidFill>
              </a:rPr>
              <a:t> dissociation</a:t>
            </a:r>
            <a:endParaRPr lang="en-US" sz="3600" baseline="-25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725" y="1412518"/>
            <a:ext cx="1584176" cy="2151482"/>
          </a:xfrm>
          <a:prstGeom prst="rect">
            <a:avLst/>
          </a:prstGeom>
        </p:spPr>
      </p:pic>
      <p:sp>
        <p:nvSpPr>
          <p:cNvPr id="25" name="ZoneTexte 24"/>
          <p:cNvSpPr txBox="1"/>
          <p:nvPr/>
        </p:nvSpPr>
        <p:spPr>
          <a:xfrm>
            <a:off x="323528" y="104318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arenR"/>
            </a:pPr>
            <a:r>
              <a:rPr lang="en-US" dirty="0" smtClean="0"/>
              <a:t>NO</a:t>
            </a:r>
            <a:r>
              <a:rPr lang="en-US" baseline="-25000" dirty="0" smtClean="0"/>
              <a:t>2</a:t>
            </a:r>
            <a:r>
              <a:rPr lang="en-US" dirty="0" smtClean="0"/>
              <a:t> dissociation + NO adsorption </a:t>
            </a:r>
            <a:endParaRPr lang="en-US" dirty="0"/>
          </a:p>
        </p:txBody>
      </p:sp>
      <p:sp>
        <p:nvSpPr>
          <p:cNvPr id="26" name="ZoneTexte 25"/>
          <p:cNvSpPr txBox="1"/>
          <p:nvPr/>
        </p:nvSpPr>
        <p:spPr>
          <a:xfrm>
            <a:off x="794945" y="3570876"/>
            <a:ext cx="1916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2) NO re-oxidation</a:t>
            </a:r>
            <a:endParaRPr lang="en-US" dirty="0"/>
          </a:p>
        </p:txBody>
      </p:sp>
      <p:grpSp>
        <p:nvGrpSpPr>
          <p:cNvPr id="31" name="Grouper 30"/>
          <p:cNvGrpSpPr/>
          <p:nvPr/>
        </p:nvGrpSpPr>
        <p:grpSpPr>
          <a:xfrm>
            <a:off x="1224191" y="4008363"/>
            <a:ext cx="1619045" cy="2151482"/>
            <a:chOff x="5252699" y="1612870"/>
            <a:chExt cx="1619045" cy="2151482"/>
          </a:xfrm>
        </p:grpSpPr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2699" y="1612870"/>
              <a:ext cx="1619045" cy="2151482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5252699" y="3347976"/>
              <a:ext cx="216024" cy="225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/>
              <p:cNvSpPr txBox="1"/>
              <p:nvPr/>
            </p:nvSpPr>
            <p:spPr>
              <a:xfrm>
                <a:off x="2711047" y="1268760"/>
                <a:ext cx="5461353" cy="4890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charset="0"/>
                            </a:rPr>
                            <m:t>𝑊</m:t>
                          </m:r>
                        </m:e>
                        <m:sub>
                          <m:r>
                            <a:rPr lang="fr-FR" b="0" i="1" smtClean="0">
                              <a:latin typeface="Cambria Math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charset="0"/>
                            </a:rPr>
                            <m:t>𝑂</m:t>
                          </m:r>
                        </m:e>
                        <m:sub>
                          <m:r>
                            <a:rPr lang="fr-FR" b="0" i="1" smtClean="0">
                              <a:latin typeface="Cambria Math" charset="0"/>
                            </a:rPr>
                            <m:t>3</m:t>
                          </m:r>
                          <m:r>
                            <a:rPr lang="fr-FR" b="0" i="1" smtClean="0">
                              <a:latin typeface="Cambria Math" charset="0"/>
                            </a:rPr>
                            <m:t>𝑛</m:t>
                          </m:r>
                          <m:r>
                            <a:rPr lang="fr-FR" b="0" i="1" smtClean="0">
                              <a:latin typeface="Cambria Math" charset="0"/>
                            </a:rPr>
                            <m:t>−1</m:t>
                          </m:r>
                        </m:sub>
                      </m:sSub>
                      <m:r>
                        <a:rPr lang="fr-FR" b="0" i="1" smtClean="0">
                          <a:latin typeface="Cambria Math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fr-FR" b="0" i="1" smtClean="0">
                              <a:latin typeface="Cambria Math" charset="0"/>
                            </a:rPr>
                            <m:t>𝑉</m:t>
                          </m:r>
                        </m:e>
                        <m:sub>
                          <m:r>
                            <a:rPr lang="fr-FR" b="0" i="1" smtClean="0">
                              <a:latin typeface="Cambria Math" charset="0"/>
                            </a:rPr>
                            <m:t>𝑂</m:t>
                          </m:r>
                        </m:sub>
                        <m:sup>
                          <m:r>
                            <a:rPr lang="fr-FR" b="0" i="1" smtClean="0">
                              <a:latin typeface="Cambria Math" charset="0"/>
                            </a:rPr>
                            <m:t>•</m:t>
                          </m:r>
                        </m:sup>
                      </m:sSubSup>
                      <m:r>
                        <a:rPr lang="fr-FR" b="0" i="1" smtClean="0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fr-FR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charset="0"/>
                            </a:rPr>
                            <m:t>𝑒</m:t>
                          </m:r>
                        </m:e>
                        <m:sup>
                          <m:r>
                            <a:rPr lang="fr-FR" b="0" i="1" smtClean="0">
                              <a:latin typeface="Cambria Math" charset="0"/>
                            </a:rPr>
                            <m:t>′</m:t>
                          </m:r>
                        </m:sup>
                      </m:sSup>
                      <m:r>
                        <a:rPr lang="fr-FR" b="0" i="1" smtClean="0">
                          <a:latin typeface="Cambria Math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fr-FR" b="0" i="1" smtClean="0">
                              <a:latin typeface="Cambria Math" charset="0"/>
                            </a:rPr>
                            <m:t>𝑁𝑂</m:t>
                          </m:r>
                        </m:e>
                        <m:sub>
                          <m:r>
                            <a:rPr lang="fr-FR" b="0" i="1" smtClean="0">
                              <a:latin typeface="Cambria Math" charset="0"/>
                            </a:rPr>
                            <m:t>2</m:t>
                          </m:r>
                        </m:sub>
                        <m:sup>
                          <m:r>
                            <a:rPr lang="fr-FR" b="0" i="1" smtClean="0">
                              <a:latin typeface="Cambria Math" charset="0"/>
                            </a:rPr>
                            <m:t>𝑔𝑎𝑠</m:t>
                          </m:r>
                        </m:sup>
                      </m:sSubSup>
                      <m:r>
                        <a:rPr lang="fr-FR" b="0" i="1" smtClean="0">
                          <a:latin typeface="Cambria Math" charset="0"/>
                        </a:rPr>
                        <m:t>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is-I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fr-FR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is-IS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Δ</m:t>
                          </m:r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H</m:t>
                          </m:r>
                          <m:r>
                            <a:rPr lang="fr-FR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</m:t>
                          </m:r>
                        </m:e>
                      </m:groupChr>
                      <m:r>
                        <a:rPr lang="fr-FR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𝑊</m:t>
                          </m:r>
                        </m:e>
                        <m:sub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𝑂</m:t>
                          </m:r>
                        </m:e>
                        <m:sub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sub>
                      </m:sSub>
                      <m:r>
                        <a:rPr lang="fr-FR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𝑁𝑂</m:t>
                          </m:r>
                        </m:e>
                        <m:sup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𝑔𝑎𝑠</m:t>
                          </m:r>
                        </m:sup>
                      </m:sSup>
                      <m:r>
                        <a:rPr lang="fr-FR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ZoneTexte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047" y="1268760"/>
                <a:ext cx="5461353" cy="48904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37"/>
              <p:cNvSpPr txBox="1"/>
              <p:nvPr/>
            </p:nvSpPr>
            <p:spPr>
              <a:xfrm>
                <a:off x="3203848" y="1824420"/>
                <a:ext cx="48965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charset="0"/>
                            </a:rPr>
                            <m:t>𝐸</m:t>
                          </m:r>
                        </m:e>
                        <m:sub>
                          <m:r>
                            <a:rPr lang="fr-FR" b="0" i="1" smtClean="0">
                              <a:latin typeface="Cambria Math" charset="0"/>
                            </a:rPr>
                            <m:t>𝑎𝑑𝑠</m:t>
                          </m:r>
                        </m:sub>
                      </m:sSub>
                      <m:r>
                        <a:rPr lang="fr-FR" b="0" i="1" smtClean="0">
                          <a:latin typeface="Cambria Math" charset="0"/>
                        </a:rPr>
                        <m:t>=</m:t>
                      </m:r>
                      <m:r>
                        <a:rPr lang="fr-FR" b="0" i="1" smtClean="0">
                          <a:latin typeface="Cambria Math" charset="0"/>
                        </a:rPr>
                        <m:t>𝐸</m:t>
                      </m:r>
                      <m:d>
                        <m:dPr>
                          <m:ctrlPr>
                            <a:rPr lang="is-IS" b="0" i="1" smtClean="0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charset="0"/>
                                </a:rPr>
                                <m:t>3</m:t>
                              </m:r>
                              <m:r>
                                <a:rPr lang="fr-FR" b="0" i="1" smtClean="0">
                                  <a:latin typeface="Cambria Math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fr-FR" b="0" i="1" smtClean="0">
                              <a:latin typeface="Cambria Math" charset="0"/>
                            </a:rPr>
                            <m:t>+</m:t>
                          </m:r>
                          <m:r>
                            <a:rPr lang="fr-FR" b="0" i="1" smtClean="0">
                              <a:latin typeface="Cambria Math" charset="0"/>
                            </a:rPr>
                            <m:t>𝑁𝑂</m:t>
                          </m:r>
                        </m:e>
                      </m:d>
                      <m:r>
                        <a:rPr lang="fr-FR" b="0" i="1" smtClean="0">
                          <a:latin typeface="Cambria Math" charset="0"/>
                        </a:rPr>
                        <m:t> −</m:t>
                      </m:r>
                      <m:r>
                        <a:rPr lang="fr-FR" b="0" i="1" smtClean="0">
                          <a:latin typeface="Cambria Math" charset="0"/>
                        </a:rPr>
                        <m:t>𝐸</m:t>
                      </m:r>
                      <m:d>
                        <m:dPr>
                          <m:ctrlPr>
                            <a:rPr lang="is-IS" b="0" i="1" smtClean="0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charset="0"/>
                                </a:rPr>
                                <m:t>3</m:t>
                              </m:r>
                              <m:r>
                                <a:rPr lang="fr-FR" b="0" i="1" smtClean="0">
                                  <a:latin typeface="Cambria Math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fr-FR" b="0" i="1" smtClean="0">
                          <a:latin typeface="Cambria Math" charset="0"/>
                        </a:rPr>
                        <m:t>−</m:t>
                      </m:r>
                      <m:r>
                        <a:rPr lang="fr-FR" b="0" i="1" smtClean="0">
                          <a:latin typeface="Cambria Math" charset="0"/>
                        </a:rPr>
                        <m:t>𝐸</m:t>
                      </m:r>
                      <m:d>
                        <m:dPr>
                          <m:ctrlPr>
                            <a:rPr lang="is-I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fr-FR" b="0" i="1" smtClean="0">
                              <a:latin typeface="Cambria Math" charset="0"/>
                            </a:rPr>
                            <m:t>𝑁𝑂</m:t>
                          </m:r>
                        </m:e>
                      </m:d>
                      <m:r>
                        <a:rPr lang="fr-FR" b="0" i="1" smtClean="0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ZoneTexte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1824420"/>
                <a:ext cx="4896544" cy="369332"/>
              </a:xfrm>
              <a:prstGeom prst="rect">
                <a:avLst/>
              </a:prstGeom>
              <a:blipFill rotWithShape="0">
                <a:blip r:embed="rId6"/>
                <a:stretch>
                  <a:fillRect t="-95082" b="-119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au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2936131"/>
                  </p:ext>
                </p:extLst>
              </p:nvPr>
            </p:nvGraphicFramePr>
            <p:xfrm>
              <a:off x="3532572" y="2348880"/>
              <a:ext cx="4319688" cy="1102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7280"/>
                    <a:gridCol w="720080"/>
                    <a:gridCol w="936104"/>
                    <a:gridCol w="2016224"/>
                  </a:tblGrid>
                  <a:tr h="360040">
                    <a:tc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0" dirty="0" smtClean="0">
                              <a:solidFill>
                                <a:schemeClr val="tx1"/>
                              </a:solidFill>
                            </a:rPr>
                            <a:t>∆H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fr-FR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𝑎𝑑𝑠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</a:rPr>
                                    <m:t>𝑐h𝑒𝑚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b="0" i="1" dirty="0" smtClean="0">
                              <a:solidFill>
                                <a:schemeClr val="tx1"/>
                              </a:solidFill>
                            </a:rPr>
                            <a:t> =</a:t>
                          </a:r>
                          <a:r>
                            <a:rPr lang="en-US" b="0" i="1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</a:rPr>
                                    <m:t>𝑎𝑑𝑠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b="0" i="1" dirty="0" smtClean="0">
                              <a:solidFill>
                                <a:schemeClr val="tx1"/>
                              </a:solidFill>
                            </a:rPr>
                            <a:t>+ ∆H</a:t>
                          </a:r>
                          <a:endParaRPr lang="en-US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0" dirty="0" smtClean="0">
                              <a:solidFill>
                                <a:srgbClr val="0000FF"/>
                              </a:solidFill>
                            </a:rPr>
                            <a:t>LDA</a:t>
                          </a:r>
                          <a:endParaRPr lang="en-US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>
                              <a:solidFill>
                                <a:srgbClr val="0000FF"/>
                              </a:solidFill>
                            </a:rPr>
                            <a:t>- 0.47</a:t>
                          </a:r>
                          <a:endParaRPr lang="en-US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>
                              <a:solidFill>
                                <a:srgbClr val="0000FF"/>
                              </a:solidFill>
                            </a:rPr>
                            <a:t>- 1.12</a:t>
                          </a:r>
                          <a:endParaRPr lang="en-US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>
                              <a:solidFill>
                                <a:srgbClr val="0000FF"/>
                              </a:solidFill>
                            </a:rPr>
                            <a:t>- 1.59</a:t>
                          </a:r>
                          <a:endParaRPr lang="en-US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65759">
                    <a:tc>
                      <a:txBody>
                        <a:bodyPr/>
                        <a:lstStyle/>
                        <a:p>
                          <a:r>
                            <a:rPr lang="en-US" b="0" dirty="0" smtClean="0">
                              <a:solidFill>
                                <a:srgbClr val="FF2A4B"/>
                              </a:solidFill>
                            </a:rPr>
                            <a:t>GGA</a:t>
                          </a:r>
                          <a:endParaRPr lang="en-US" b="0" dirty="0">
                            <a:solidFill>
                              <a:srgbClr val="FF2A4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>
                              <a:solidFill>
                                <a:srgbClr val="FF2A4B"/>
                              </a:solidFill>
                            </a:rPr>
                            <a:t>- 0.50</a:t>
                          </a:r>
                          <a:endParaRPr lang="en-US" b="0" dirty="0">
                            <a:solidFill>
                              <a:srgbClr val="FF2A4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>
                              <a:solidFill>
                                <a:srgbClr val="FF2A4B"/>
                              </a:solidFill>
                            </a:rPr>
                            <a:t>- 0.55</a:t>
                          </a:r>
                          <a:endParaRPr lang="en-US" b="0" dirty="0">
                            <a:solidFill>
                              <a:srgbClr val="FF2A4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>
                              <a:solidFill>
                                <a:srgbClr val="FF2A4B"/>
                              </a:solidFill>
                            </a:rPr>
                            <a:t>- 1.05</a:t>
                          </a:r>
                          <a:endParaRPr lang="en-US" b="0" dirty="0">
                            <a:solidFill>
                              <a:srgbClr val="FF2A4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au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2936131"/>
                  </p:ext>
                </p:extLst>
              </p:nvPr>
            </p:nvGraphicFramePr>
            <p:xfrm>
              <a:off x="3532572" y="2348880"/>
              <a:ext cx="4319688" cy="1102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7280"/>
                    <a:gridCol w="720080"/>
                    <a:gridCol w="936104"/>
                    <a:gridCol w="2016224"/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0" dirty="0" smtClean="0">
                              <a:solidFill>
                                <a:schemeClr val="tx1"/>
                              </a:solidFill>
                            </a:rPr>
                            <a:t>∆H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46753" t="-8333" r="-216234" b="-22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14804" t="-8333" r="-604" b="-228333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0" dirty="0" smtClean="0">
                              <a:solidFill>
                                <a:srgbClr val="0000FF"/>
                              </a:solidFill>
                            </a:rPr>
                            <a:t>LDA</a:t>
                          </a:r>
                          <a:endParaRPr lang="en-US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>
                              <a:solidFill>
                                <a:srgbClr val="0000FF"/>
                              </a:solidFill>
                            </a:rPr>
                            <a:t>- 0.47</a:t>
                          </a:r>
                          <a:endParaRPr lang="en-US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>
                              <a:solidFill>
                                <a:srgbClr val="0000FF"/>
                              </a:solidFill>
                            </a:rPr>
                            <a:t>- 1.12</a:t>
                          </a:r>
                          <a:endParaRPr lang="en-US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>
                              <a:solidFill>
                                <a:srgbClr val="0000FF"/>
                              </a:solidFill>
                            </a:rPr>
                            <a:t>- 1.59</a:t>
                          </a:r>
                          <a:endParaRPr lang="en-US" b="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b="0" dirty="0" smtClean="0">
                              <a:solidFill>
                                <a:srgbClr val="FF2A4B"/>
                              </a:solidFill>
                            </a:rPr>
                            <a:t>GGA</a:t>
                          </a:r>
                          <a:endParaRPr lang="en-US" b="0" dirty="0">
                            <a:solidFill>
                              <a:srgbClr val="FF2A4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>
                              <a:solidFill>
                                <a:srgbClr val="FF2A4B"/>
                              </a:solidFill>
                            </a:rPr>
                            <a:t>- 0.50</a:t>
                          </a:r>
                          <a:endParaRPr lang="en-US" b="0" dirty="0">
                            <a:solidFill>
                              <a:srgbClr val="FF2A4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>
                              <a:solidFill>
                                <a:srgbClr val="FF2A4B"/>
                              </a:solidFill>
                            </a:rPr>
                            <a:t>- 0.55</a:t>
                          </a:r>
                          <a:endParaRPr lang="en-US" b="0" dirty="0">
                            <a:solidFill>
                              <a:srgbClr val="FF2A4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>
                              <a:solidFill>
                                <a:srgbClr val="FF2A4B"/>
                              </a:solidFill>
                            </a:rPr>
                            <a:t>- 1.05</a:t>
                          </a:r>
                          <a:endParaRPr lang="en-US" b="0" dirty="0">
                            <a:solidFill>
                              <a:srgbClr val="FF2A4B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/>
              <p:cNvSpPr txBox="1"/>
              <p:nvPr/>
            </p:nvSpPr>
            <p:spPr>
              <a:xfrm>
                <a:off x="509613" y="4008363"/>
                <a:ext cx="2789219" cy="6254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charset="0"/>
                        </a:rPr>
                        <m:t>𝑁</m:t>
                      </m:r>
                      <m:sSup>
                        <m:sSupPr>
                          <m:ctrlPr>
                            <a:rPr lang="fr-FR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charset="0"/>
                            </a:rPr>
                            <m:t>𝑂</m:t>
                          </m:r>
                        </m:e>
                        <m:sup>
                          <m:r>
                            <a:rPr lang="fr-FR" b="0" i="1" smtClean="0">
                              <a:latin typeface="Cambria Math" charset="0"/>
                            </a:rPr>
                            <m:t>𝑎𝑑𝑠</m:t>
                          </m:r>
                        </m:sup>
                      </m:sSup>
                      <m:r>
                        <a:rPr lang="fr-FR" b="0" i="1" smtClean="0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bg-BG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fr-FR" b="0" i="1" smtClean="0">
                              <a:latin typeface="Cambria Math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charset="0"/>
                            </a:rPr>
                            <m:t>𝑂</m:t>
                          </m:r>
                        </m:e>
                        <m:sub>
                          <m:r>
                            <a:rPr lang="fr-FR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fr-FR" b="0" i="1" smtClean="0">
                          <a:latin typeface="Cambria Math" charset="0"/>
                        </a:rPr>
                        <m:t>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is-I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fr-FR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is-IS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Δ</m:t>
                          </m:r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H</m:t>
                          </m:r>
                          <m:r>
                            <a:rPr lang="fr-FR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</m:t>
                          </m:r>
                        </m:e>
                      </m:groupChr>
                      <m:r>
                        <a:rPr lang="fr-FR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fr-FR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𝑁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SupPr>
                        <m:e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𝑂</m:t>
                          </m:r>
                        </m:e>
                        <m:sub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b>
                        <m:sup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𝑔𝑎𝑠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ZoneTexte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13" y="4008363"/>
                <a:ext cx="2789219" cy="6254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ZoneTexte 40"/>
          <p:cNvSpPr txBox="1"/>
          <p:nvPr/>
        </p:nvSpPr>
        <p:spPr>
          <a:xfrm>
            <a:off x="2195164" y="2905149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Wv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/>
              <p:cNvSpPr txBox="1"/>
              <p:nvPr/>
            </p:nvSpPr>
            <p:spPr>
              <a:xfrm>
                <a:off x="3391224" y="3489268"/>
                <a:ext cx="5244633" cy="1166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charset="0"/>
                            </a:rPr>
                            <m:t>𝑊</m:t>
                          </m:r>
                        </m:e>
                        <m:sub>
                          <m:r>
                            <a:rPr lang="fr-FR" i="1">
                              <a:latin typeface="Cambria Math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charset="0"/>
                            </a:rPr>
                            <m:t>𝑂</m:t>
                          </m:r>
                        </m:e>
                        <m:sub>
                          <m:r>
                            <a:rPr lang="fr-FR" i="1">
                              <a:latin typeface="Cambria Math" charset="0"/>
                            </a:rPr>
                            <m:t>3</m:t>
                          </m:r>
                          <m:r>
                            <a:rPr lang="fr-FR" i="1">
                              <a:latin typeface="Cambria Math" charset="0"/>
                            </a:rPr>
                            <m:t>𝑛</m:t>
                          </m:r>
                          <m:r>
                            <a:rPr lang="fr-FR" i="1">
                              <a:latin typeface="Cambria Math" charset="0"/>
                            </a:rPr>
                            <m:t>−1</m:t>
                          </m:r>
                        </m:sub>
                      </m:sSub>
                      <m:r>
                        <a:rPr lang="fr-FR" i="1">
                          <a:latin typeface="Cambria Math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fr-FR" i="1">
                              <a:latin typeface="Cambria Math" charset="0"/>
                            </a:rPr>
                            <m:t>𝑉</m:t>
                          </m:r>
                        </m:e>
                        <m:sub>
                          <m:r>
                            <a:rPr lang="fr-FR" i="1">
                              <a:latin typeface="Cambria Math" charset="0"/>
                            </a:rPr>
                            <m:t>𝑂</m:t>
                          </m:r>
                        </m:sub>
                        <m:sup>
                          <m:r>
                            <a:rPr lang="fr-FR" i="1">
                              <a:latin typeface="Cambria Math" charset="0"/>
                            </a:rPr>
                            <m:t>•</m:t>
                          </m:r>
                        </m:sup>
                      </m:sSubSup>
                      <m:r>
                        <a:rPr lang="fr-FR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fr-FR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 charset="0"/>
                            </a:rPr>
                            <m:t>𝑒</m:t>
                          </m:r>
                        </m:e>
                        <m:sup>
                          <m:r>
                            <a:rPr lang="fr-FR" i="1">
                              <a:latin typeface="Cambria Math" charset="0"/>
                            </a:rPr>
                            <m:t>′</m:t>
                          </m:r>
                        </m:sup>
                      </m:sSup>
                      <m:r>
                        <a:rPr lang="fr-FR" i="1">
                          <a:latin typeface="Cambria Math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fr-FR" i="1">
                              <a:latin typeface="Cambria Math" charset="0"/>
                            </a:rPr>
                            <m:t>𝑁𝑂</m:t>
                          </m:r>
                        </m:e>
                        <m:sub>
                          <m:r>
                            <a:rPr lang="fr-FR" i="1">
                              <a:latin typeface="Cambria Math" charset="0"/>
                            </a:rPr>
                            <m:t>2</m:t>
                          </m:r>
                        </m:sub>
                        <m:sup>
                          <m:r>
                            <a:rPr lang="fr-FR" i="1">
                              <a:latin typeface="Cambria Math" charset="0"/>
                            </a:rPr>
                            <m:t>𝑔𝑎𝑠</m:t>
                          </m:r>
                        </m:sup>
                      </m:sSubSup>
                      <m:r>
                        <a:rPr lang="fr-FR" b="0" i="1" smtClean="0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bg-BG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fr-FR" b="0" i="1" smtClean="0">
                              <a:latin typeface="Cambria Math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charset="0"/>
                            </a:rPr>
                            <m:t>𝑂</m:t>
                          </m:r>
                        </m:e>
                        <m:sub>
                          <m:r>
                            <a:rPr lang="fr-FR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fr-FR" i="1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lang="fr-FR" i="1" dirty="0" smtClean="0">
                  <a:latin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groupChr>
                        <m:groupChrPr>
                          <m:chr m:val="→"/>
                          <m:vertJc m:val="bot"/>
                          <m:ctrlPr>
                            <a:rPr lang="is-I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fr-FR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fr-FR" b="0" i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     </m:t>
                          </m:r>
                          <m:r>
                            <a:rPr lang="fr-FR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</m:e>
                      </m:groupChr>
                      <m:sSup>
                        <m:sSupPr>
                          <m:ctrlPr>
                            <a:rPr lang="pt-BR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pt-BR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</m:t>
                                  </m:r>
                                  <m:r>
                                    <a:rPr lang="fr-FR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fr-FR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𝑁𝑂</m:t>
                                  </m:r>
                                </m:e>
                                <m:sup>
                                  <m:r>
                                    <a:rPr lang="fr-FR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𝑎𝑑𝑠</m:t>
                                  </m:r>
                                </m:sup>
                              </m:sSup>
                              <m:r>
                                <a:rPr lang="fr-FR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bg-BG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fr-FR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den>
                              </m:f>
                              <m:sSubSup>
                                <m:sSubSupPr>
                                  <m:ctrlPr>
                                    <a:rPr lang="en-US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fr-FR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fr-FR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fr-FR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𝑔𝑎𝑠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∗</m:t>
                          </m:r>
                        </m:sup>
                      </m:sSup>
                      <m:groupChr>
                        <m:groupChrPr>
                          <m:chr m:val="→"/>
                          <m:vertJc m:val="bot"/>
                          <m:ctrlPr>
                            <a:rPr lang="is-I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groupChrPr>
                        <m:e>
                          <m:eqArr>
                            <m:eqArrPr>
                              <m:ctrlPr>
                                <a:rPr lang="fr-FR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brk m:alnAt="2"/>
                                </m:rPr>
                                <a:rPr lang="fr-FR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fr-FR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</m:t>
                              </m:r>
                            </m:e>
                            <m:e>
                              <m:r>
                                <m:rPr>
                                  <m:brk m:alnAt="2"/>
                                </m:rPr>
                                <a:rPr lang="fr-FR" b="0" i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</m:t>
                              </m:r>
                              <m:r>
                                <a:rPr lang="fr-FR" b="0" i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       </m:t>
                              </m:r>
                            </m:e>
                          </m:eqArr>
                        </m:e>
                      </m:groupChr>
                      <m:sSub>
                        <m:sSubPr>
                          <m:ctrlP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𝑊</m:t>
                          </m:r>
                        </m:e>
                        <m:sub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𝑂</m:t>
                          </m:r>
                        </m:e>
                        <m:sub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sub>
                      </m:sSub>
                      <m:r>
                        <a:rPr lang="fr-FR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SupPr>
                        <m:e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𝑁𝑂</m:t>
                          </m:r>
                        </m:e>
                        <m:sub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b>
                        <m:sup>
                          <m:r>
                            <a:rPr lang="fr-F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𝑔𝑎𝑠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ZoneTexte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1224" y="3489268"/>
                <a:ext cx="5244633" cy="116621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ccolade ouvrante 42"/>
          <p:cNvSpPr/>
          <p:nvPr/>
        </p:nvSpPr>
        <p:spPr>
          <a:xfrm rot="16200000">
            <a:off x="4994616" y="3757866"/>
            <a:ext cx="306898" cy="2160242"/>
          </a:xfrm>
          <a:prstGeom prst="leftBrac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ZoneTexte 43"/>
          <p:cNvSpPr txBox="1"/>
          <p:nvPr/>
        </p:nvSpPr>
        <p:spPr>
          <a:xfrm>
            <a:off x="4283969" y="498927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</a:t>
            </a:r>
            <a:r>
              <a:rPr lang="en-US" smtClean="0"/>
              <a:t>ransition </a:t>
            </a:r>
            <a:r>
              <a:rPr lang="en-US" dirty="0" smtClean="0"/>
              <a:t>state</a:t>
            </a:r>
            <a:endParaRPr lang="en-US" dirty="0"/>
          </a:p>
        </p:txBody>
      </p:sp>
      <p:grpSp>
        <p:nvGrpSpPr>
          <p:cNvPr id="48" name="Grouper 47"/>
          <p:cNvGrpSpPr/>
          <p:nvPr/>
        </p:nvGrpSpPr>
        <p:grpSpPr>
          <a:xfrm>
            <a:off x="2915816" y="5568399"/>
            <a:ext cx="5770984" cy="400110"/>
            <a:chOff x="2915816" y="5568399"/>
            <a:chExt cx="5770984" cy="400110"/>
          </a:xfrm>
        </p:grpSpPr>
        <p:sp>
          <p:nvSpPr>
            <p:cNvPr id="45" name="ZoneTexte 44"/>
            <p:cNvSpPr txBox="1"/>
            <p:nvPr/>
          </p:nvSpPr>
          <p:spPr>
            <a:xfrm>
              <a:off x="2915816" y="5568399"/>
              <a:ext cx="57709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Cancelling oxygen </a:t>
              </a:r>
              <a:r>
                <a:rPr lang="en-US" sz="2000" smtClean="0"/>
                <a:t>vacancy     conductance </a:t>
              </a:r>
              <a:r>
                <a:rPr lang="en-US" sz="2000" dirty="0" smtClean="0"/>
                <a:t>decreasing</a:t>
              </a:r>
              <a:endParaRPr lang="en-US" sz="2000" dirty="0"/>
            </a:p>
          </p:txBody>
        </p:sp>
        <p:sp>
          <p:nvSpPr>
            <p:cNvPr id="46" name="Flèche vers la droite 45"/>
            <p:cNvSpPr/>
            <p:nvPr/>
          </p:nvSpPr>
          <p:spPr>
            <a:xfrm>
              <a:off x="5796136" y="5737557"/>
              <a:ext cx="216025" cy="6179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à coins arrondis 46"/>
            <p:cNvSpPr/>
            <p:nvPr/>
          </p:nvSpPr>
          <p:spPr>
            <a:xfrm>
              <a:off x="2971834" y="5568399"/>
              <a:ext cx="5658949" cy="40011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33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Response to NO</a:t>
            </a:r>
            <a:r>
              <a:rPr lang="en-US" sz="3600" baseline="-25000" dirty="0" smtClean="0">
                <a:solidFill>
                  <a:schemeClr val="tx2"/>
                </a:solidFill>
              </a:rPr>
              <a:t>2</a:t>
            </a:r>
            <a:endParaRPr lang="en-US" sz="3600" baseline="-25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783" y="1772816"/>
            <a:ext cx="5802434" cy="4077196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>
            <a:off x="827584" y="1291071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B. </a:t>
            </a:r>
            <a:r>
              <a:rPr lang="fr-FR" sz="1600" dirty="0" err="1"/>
              <a:t>Fruhberger</a:t>
            </a:r>
            <a:r>
              <a:rPr lang="fr-FR" sz="1600" dirty="0"/>
              <a:t> et al. / </a:t>
            </a:r>
            <a:r>
              <a:rPr lang="fr-FR" sz="1600" dirty="0" err="1"/>
              <a:t>Sensors</a:t>
            </a:r>
            <a:r>
              <a:rPr lang="fr-FR" sz="1600" dirty="0"/>
              <a:t> and </a:t>
            </a:r>
            <a:r>
              <a:rPr lang="fr-FR" sz="1600" dirty="0" err="1"/>
              <a:t>Actuators</a:t>
            </a:r>
            <a:r>
              <a:rPr lang="fr-FR" sz="1600" dirty="0"/>
              <a:t> B 76 </a:t>
            </a:r>
            <a:r>
              <a:rPr lang="fr-FR" sz="1600" dirty="0" smtClean="0"/>
              <a:t>(2001</a:t>
            </a:r>
            <a:r>
              <a:rPr lang="fr-FR" sz="1600" dirty="0"/>
              <a:t>) </a:t>
            </a:r>
            <a:r>
              <a:rPr lang="fr-FR" sz="1600" dirty="0" smtClean="0"/>
              <a:t>226-234 </a:t>
            </a:r>
            <a:endParaRPr lang="fr-FR" sz="16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33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CO oxidation</a:t>
            </a:r>
            <a:endParaRPr lang="en-US" sz="3600" baseline="-25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er 3"/>
          <p:cNvGrpSpPr/>
          <p:nvPr/>
        </p:nvGrpSpPr>
        <p:grpSpPr>
          <a:xfrm>
            <a:off x="4350771" y="1955146"/>
            <a:ext cx="510532" cy="565519"/>
            <a:chOff x="4499992" y="1916832"/>
            <a:chExt cx="510532" cy="565519"/>
          </a:xfrm>
        </p:grpSpPr>
        <p:sp>
          <p:nvSpPr>
            <p:cNvPr id="12" name="Flèche vers la droite 11"/>
            <p:cNvSpPr/>
            <p:nvPr/>
          </p:nvSpPr>
          <p:spPr>
            <a:xfrm>
              <a:off x="4559676" y="2266327"/>
              <a:ext cx="432048" cy="21602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4499992" y="1916832"/>
              <a:ext cx="5105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∆H</a:t>
              </a:r>
              <a:endParaRPr lang="en-US" sz="2000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26" y="980728"/>
            <a:ext cx="3604334" cy="237033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691680" y="11874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 approaching </a:t>
            </a:r>
            <a:endParaRPr lang="en-US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114" y="1106002"/>
            <a:ext cx="3604334" cy="2263806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5868144" y="118746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 weakly interacting</a:t>
            </a:r>
            <a:endParaRPr lang="en-US" dirty="0"/>
          </a:p>
        </p:txBody>
      </p:sp>
      <p:sp>
        <p:nvSpPr>
          <p:cNvPr id="8" name="ZoneTexte 7"/>
          <p:cNvSpPr txBox="1"/>
          <p:nvPr/>
        </p:nvSpPr>
        <p:spPr>
          <a:xfrm>
            <a:off x="647564" y="5189130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 oxidation on stoichiometric surface leads to oxygen vacancy formation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/>
              <p:cNvSpPr txBox="1"/>
              <p:nvPr/>
            </p:nvSpPr>
            <p:spPr>
              <a:xfrm>
                <a:off x="1835696" y="3429000"/>
                <a:ext cx="525658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Reaction: </a:t>
                </a:r>
                <a14:m>
                  <m:oMath xmlns:m="http://schemas.openxmlformats.org/officeDocument/2006/math">
                    <m:r>
                      <a:rPr lang="fr-FR" sz="2000" i="1" smtClean="0">
                        <a:latin typeface="Cambria Math" charset="0"/>
                      </a:rPr>
                      <m:t>𝐶</m:t>
                    </m:r>
                    <m:r>
                      <a:rPr lang="fr-FR" sz="2000" b="0" i="1" smtClean="0">
                        <a:latin typeface="Cambria Math" charset="0"/>
                      </a:rPr>
                      <m:t>𝑂</m:t>
                    </m:r>
                    <m:r>
                      <a:rPr lang="fr-FR" sz="2000" b="0" i="1" smtClean="0">
                        <a:latin typeface="Cambria Math" charset="0"/>
                      </a:rPr>
                      <m:t>+ </m:t>
                    </m:r>
                    <m:sSub>
                      <m:sSubPr>
                        <m:ctrlPr>
                          <a:rPr lang="en-US" sz="20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charset="0"/>
                          </a:rPr>
                          <m:t>𝑊</m:t>
                        </m:r>
                      </m:e>
                      <m:sub>
                        <m:r>
                          <a:rPr lang="fr-FR" sz="2000" b="0" i="1" smtClean="0">
                            <a:latin typeface="Cambria Math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charset="0"/>
                          </a:rPr>
                          <m:t>𝑂</m:t>
                        </m:r>
                      </m:e>
                      <m:sub>
                        <m:r>
                          <a:rPr lang="fr-FR" sz="2000" b="0" i="1" smtClean="0">
                            <a:latin typeface="Cambria Math" charset="0"/>
                          </a:rPr>
                          <m:t>3</m:t>
                        </m:r>
                        <m:r>
                          <a:rPr lang="fr-FR" sz="2000" b="0" i="1" smtClean="0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 charset="0"/>
                      </a:rPr>
                      <m:t> ⟶ </m:t>
                    </m:r>
                    <m:sSub>
                      <m:sSubPr>
                        <m:ctrlPr>
                          <a:rPr lang="en-US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𝐶𝑂</m:t>
                        </m:r>
                      </m:e>
                      <m:sub>
                        <m:r>
                          <a:rPr lang="fr-FR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fr-FR" sz="20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 </m:t>
                    </m:r>
                    <m:sSub>
                      <m:sSubPr>
                        <m:ctrlPr>
                          <a:rPr lang="en-US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𝑊</m:t>
                        </m:r>
                      </m:e>
                      <m:sub>
                        <m:r>
                          <a:rPr lang="fr-FR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𝑂</m:t>
                        </m:r>
                      </m:e>
                      <m:sub>
                        <m:r>
                          <a:rPr lang="fr-FR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fr-FR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sub>
                    </m:sSub>
                    <m:r>
                      <a:rPr lang="fr-FR" sz="20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𝑉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ZoneTexte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3429000"/>
                <a:ext cx="5256584" cy="400110"/>
              </a:xfrm>
              <a:prstGeom prst="rect">
                <a:avLst/>
              </a:prstGeom>
              <a:blipFill rotWithShape="0">
                <a:blip r:embed="rId5"/>
                <a:stretch>
                  <a:fillRect l="-1160" t="-101538" b="-12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/>
              <p:cNvSpPr txBox="1"/>
              <p:nvPr/>
            </p:nvSpPr>
            <p:spPr>
              <a:xfrm>
                <a:off x="683568" y="3789040"/>
                <a:ext cx="7910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Δ</m:t>
                      </m:r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𝐻</m:t>
                      </m:r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≈</m:t>
                      </m:r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𝐸</m:t>
                      </m:r>
                      <m:d>
                        <m:dPr>
                          <m:ctrlP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3</m:t>
                              </m:r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𝑉</m:t>
                          </m:r>
                        </m:e>
                      </m:d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𝐸</m:t>
                      </m:r>
                      <m:d>
                        <m:dPr>
                          <m:ctrlP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𝐶𝑂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𝐸</m:t>
                      </m:r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𝑊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𝑂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fr-FR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sub>
                      </m:sSub>
                      <m:r>
                        <a:rPr lang="fr-F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)−</m:t>
                      </m:r>
                      <m:r>
                        <a:rPr lang="fr-FR" sz="20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𝐸</m:t>
                      </m:r>
                      <m:d>
                        <m:dPr>
                          <m:ctrlPr>
                            <a:rPr lang="fr-FR" sz="20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𝐶</m:t>
                              </m:r>
                              <m:r>
                                <a:rPr lang="fr-FR" sz="20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7" name="ZoneText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789040"/>
                <a:ext cx="7910512" cy="400110"/>
              </a:xfrm>
              <a:prstGeom prst="rect">
                <a:avLst/>
              </a:prstGeom>
              <a:blipFill rotWithShape="0">
                <a:blip r:embed="rId6"/>
                <a:stretch>
                  <a:fillRect t="-43077" b="-10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42864"/>
              </p:ext>
            </p:extLst>
          </p:nvPr>
        </p:nvGraphicFramePr>
        <p:xfrm>
          <a:off x="640914" y="4293096"/>
          <a:ext cx="2706951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2317"/>
                <a:gridCol w="902317"/>
                <a:gridCol w="902317"/>
              </a:tblGrid>
              <a:tr h="3132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LDA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GGA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3264">
                <a:tc>
                  <a:txBody>
                    <a:bodyPr/>
                    <a:lstStyle/>
                    <a:p>
                      <a:r>
                        <a:rPr lang="en-US" dirty="0" smtClean="0"/>
                        <a:t>∆H (eV)</a:t>
                      </a:r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- 1.73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- 1.52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0" name="ZoneTexte 19"/>
          <p:cNvSpPr txBox="1"/>
          <p:nvPr/>
        </p:nvSpPr>
        <p:spPr>
          <a:xfrm>
            <a:off x="4283968" y="4189150"/>
            <a:ext cx="4310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SzPct val="80000"/>
              <a:buFont typeface="ZapfDingbatsITC" charset="0"/>
              <a:buChar char="➤"/>
            </a:pPr>
            <a:r>
              <a:rPr lang="en-US" sz="2000" dirty="0" smtClean="0"/>
              <a:t>Exothermic</a:t>
            </a:r>
          </a:p>
          <a:p>
            <a:pPr marL="342900" indent="-342900">
              <a:buClr>
                <a:schemeClr val="accent1"/>
              </a:buClr>
              <a:buSzPct val="80000"/>
              <a:buFont typeface="ZapfDingbatsITC" charset="0"/>
              <a:buChar char="➤"/>
            </a:pPr>
            <a:r>
              <a:rPr lang="en-US" sz="2000" dirty="0" smtClean="0"/>
              <a:t>LDA/GGA agreement</a:t>
            </a:r>
          </a:p>
          <a:p>
            <a:pPr marL="342900" indent="-342900">
              <a:buClr>
                <a:schemeClr val="accent1"/>
              </a:buClr>
              <a:buSzPct val="80000"/>
              <a:buFont typeface="ZapfDingbatsITC" charset="0"/>
              <a:buChar char="➤"/>
            </a:pPr>
            <a:r>
              <a:rPr lang="en-US" sz="2000" dirty="0" smtClean="0"/>
              <a:t>Generatio</a:t>
            </a:r>
            <a:r>
              <a:rPr lang="en-US" sz="2000" dirty="0"/>
              <a:t>n</a:t>
            </a:r>
            <a:r>
              <a:rPr lang="en-US" sz="2000" dirty="0" smtClean="0"/>
              <a:t> of oxygen vacancy</a:t>
            </a:r>
          </a:p>
        </p:txBody>
      </p:sp>
      <p:grpSp>
        <p:nvGrpSpPr>
          <p:cNvPr id="15" name="Grouper 14"/>
          <p:cNvGrpSpPr/>
          <p:nvPr/>
        </p:nvGrpSpPr>
        <p:grpSpPr>
          <a:xfrm>
            <a:off x="1760180" y="5648697"/>
            <a:ext cx="5688632" cy="504056"/>
            <a:chOff x="1760180" y="5648697"/>
            <a:chExt cx="5688632" cy="504056"/>
          </a:xfrm>
        </p:grpSpPr>
        <p:sp>
          <p:nvSpPr>
            <p:cNvPr id="9" name="Rectangle à coins arrondis 8"/>
            <p:cNvSpPr/>
            <p:nvPr/>
          </p:nvSpPr>
          <p:spPr>
            <a:xfrm>
              <a:off x="1760180" y="5648697"/>
              <a:ext cx="5688632" cy="50405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760180" y="5700670"/>
              <a:ext cx="56886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The conductance of WO3 sensitive layer </a:t>
              </a:r>
              <a:r>
                <a:rPr lang="en-US" sz="2000" smtClean="0"/>
                <a:t>is increased</a:t>
              </a:r>
              <a:endParaRPr lang="en-US" sz="2000" dirty="0"/>
            </a:p>
          </p:txBody>
        </p:sp>
      </p:grpSp>
      <p:sp>
        <p:nvSpPr>
          <p:cNvPr id="23" name="Flèche vers la droite 22"/>
          <p:cNvSpPr/>
          <p:nvPr/>
        </p:nvSpPr>
        <p:spPr>
          <a:xfrm>
            <a:off x="1043608" y="5828717"/>
            <a:ext cx="28803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18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R</a:t>
            </a:r>
            <a:r>
              <a:rPr lang="en-US" sz="3600" dirty="0" smtClean="0">
                <a:solidFill>
                  <a:schemeClr val="tx2"/>
                </a:solidFill>
              </a:rPr>
              <a:t>esponse to CO</a:t>
            </a:r>
            <a:endParaRPr lang="en-US" sz="3600" baseline="-25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79" y="1988840"/>
            <a:ext cx="7918242" cy="326045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827584" y="1506270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M. </a:t>
            </a:r>
            <a:r>
              <a:rPr lang="en-US" sz="1600" dirty="0" err="1"/>
              <a:t>Hübner</a:t>
            </a:r>
            <a:r>
              <a:rPr lang="en-US" sz="1600" dirty="0"/>
              <a:t> et al. / Sensors and Actuators B 151 (2010) 103–106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123728" y="4592723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1321296" y="2448723"/>
                <a:ext cx="2160240" cy="404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sSub>
                            <m:sSubPr>
                              <m:ctrlPr>
                                <a:rPr lang="en-US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fr-FR" b="0" i="1" smtClean="0">
                          <a:latin typeface="Cambria Math" charset="0"/>
                        </a:rPr>
                        <m:t>&lt;3 </m:t>
                      </m:r>
                      <m:r>
                        <a:rPr lang="fr-FR" b="0" i="1" smtClean="0">
                          <a:latin typeface="Cambria Math" charset="0"/>
                        </a:rPr>
                        <m:t>𝑝𝑝𝑚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1296" y="2448723"/>
                <a:ext cx="2160240" cy="404213"/>
              </a:xfrm>
              <a:prstGeom prst="rect">
                <a:avLst/>
              </a:prstGeom>
              <a:blipFill rotWithShape="0">
                <a:blip r:embed="rId4"/>
                <a:stretch>
                  <a:fillRect t="-87879" b="-10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/>
              <p:cNvSpPr txBox="1"/>
              <p:nvPr/>
            </p:nvSpPr>
            <p:spPr>
              <a:xfrm>
                <a:off x="5148064" y="2448723"/>
                <a:ext cx="2160240" cy="404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sSub>
                            <m:sSubPr>
                              <m:ctrlPr>
                                <a:rPr lang="en-US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fr-FR" b="0" i="1" smtClean="0">
                          <a:latin typeface="Cambria Math" charset="0"/>
                        </a:rPr>
                        <m:t>=150 </m:t>
                      </m:r>
                      <m:r>
                        <a:rPr lang="fr-FR" b="0" i="1" smtClean="0">
                          <a:latin typeface="Cambria Math" charset="0"/>
                        </a:rPr>
                        <m:t>𝑝𝑝𝑚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2448723"/>
                <a:ext cx="2160240" cy="404213"/>
              </a:xfrm>
              <a:prstGeom prst="rect">
                <a:avLst/>
              </a:prstGeom>
              <a:blipFill rotWithShape="0">
                <a:blip r:embed="rId5"/>
                <a:stretch>
                  <a:fillRect t="-87879" b="-10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ZoneTexte 25"/>
          <p:cNvSpPr txBox="1"/>
          <p:nvPr/>
        </p:nvSpPr>
        <p:spPr>
          <a:xfrm>
            <a:off x="1079612" y="5582719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As CO increasing, the </a:t>
            </a:r>
            <a:r>
              <a:rPr lang="en-US" dirty="0" smtClean="0"/>
              <a:t>resistance decreasing ( = conductance increasing)</a:t>
            </a:r>
            <a:endParaRPr lang="en-US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34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chemeClr val="tx2"/>
                </a:solidFill>
              </a:rPr>
              <a:t>Plan</a:t>
            </a:r>
            <a:endParaRPr lang="fr-FR" sz="3600" dirty="0">
              <a:solidFill>
                <a:schemeClr val="tx2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900000"/>
            <a:ext cx="8229600" cy="5328000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Sensor devices: principle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Calculations method </a:t>
            </a:r>
          </a:p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WO</a:t>
            </a:r>
            <a:r>
              <a:rPr lang="en-US" baseline="-25000" dirty="0" smtClean="0">
                <a:solidFill>
                  <a:schemeClr val="bg1">
                    <a:lumMod val="95000"/>
                  </a:schemeClr>
                </a:solidFill>
              </a:rPr>
              <a:t>3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surface: O</a:t>
            </a:r>
            <a:r>
              <a:rPr lang="en-US" baseline="-25000" dirty="0" smtClean="0">
                <a:solidFill>
                  <a:schemeClr val="bg1">
                    <a:lumMod val="95000"/>
                  </a:schemeClr>
                </a:solidFill>
              </a:rPr>
              <a:t>3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CO</a:t>
            </a:r>
            <a:r>
              <a:rPr lang="en-US" baseline="-250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and NO</a:t>
            </a:r>
            <a:r>
              <a:rPr lang="en-US" baseline="-25000" dirty="0">
                <a:solidFill>
                  <a:schemeClr val="bg1">
                    <a:lumMod val="9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adsorption </a:t>
            </a:r>
          </a:p>
          <a:p>
            <a:pPr lvl="1"/>
            <a:r>
              <a:rPr lang="en-US" dirty="0" err="1" smtClean="0"/>
              <a:t>CuO</a:t>
            </a:r>
            <a:r>
              <a:rPr lang="en-US" dirty="0" smtClean="0"/>
              <a:t> and Cu</a:t>
            </a:r>
            <a:r>
              <a:rPr lang="en-US" baseline="-25000" dirty="0" smtClean="0"/>
              <a:t>2</a:t>
            </a:r>
            <a:r>
              <a:rPr lang="en-US" dirty="0" smtClean="0"/>
              <a:t>O surfaces: 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adsorption </a:t>
            </a:r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Conclusion &amp; perspectives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570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784" y="1124744"/>
            <a:ext cx="2139518" cy="2450237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B</a:t>
            </a:r>
            <a:r>
              <a:rPr lang="en-US" sz="3600" dirty="0" smtClean="0">
                <a:solidFill>
                  <a:schemeClr val="tx2"/>
                </a:solidFill>
              </a:rPr>
              <a:t>ulk </a:t>
            </a:r>
            <a:r>
              <a:rPr lang="en-US" sz="3600" dirty="0" err="1" smtClean="0">
                <a:solidFill>
                  <a:schemeClr val="tx2"/>
                </a:solidFill>
              </a:rPr>
              <a:t>CuO</a:t>
            </a:r>
            <a:r>
              <a:rPr lang="en-US" sz="3600" dirty="0" smtClean="0">
                <a:solidFill>
                  <a:schemeClr val="tx2"/>
                </a:solidFill>
              </a:rPr>
              <a:t> </a:t>
            </a:r>
            <a:r>
              <a:rPr lang="en-US" sz="2200" dirty="0" smtClean="0">
                <a:solidFill>
                  <a:schemeClr val="tx2"/>
                </a:solidFill>
              </a:rPr>
              <a:t>(H. </a:t>
            </a:r>
            <a:r>
              <a:rPr lang="en-US" sz="2200" dirty="0" err="1" smtClean="0">
                <a:solidFill>
                  <a:schemeClr val="tx2"/>
                </a:solidFill>
              </a:rPr>
              <a:t>Ouali</a:t>
            </a:r>
            <a:r>
              <a:rPr lang="en-US" sz="2200" dirty="0" smtClean="0">
                <a:solidFill>
                  <a:schemeClr val="tx2"/>
                </a:solidFill>
              </a:rPr>
              <a:t> thesis)</a:t>
            </a:r>
            <a:endParaRPr lang="en-US" sz="2200" baseline="-25000" dirty="0">
              <a:solidFill>
                <a:schemeClr val="tx2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02498" y="896057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ea typeface="Arial" charset="0"/>
                <a:cs typeface="Arial" charset="0"/>
              </a:rPr>
              <a:t>Bulk primitive cell</a:t>
            </a:r>
            <a:endParaRPr lang="en-US" sz="2000" dirty="0">
              <a:ea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489696" y="3355921"/>
                <a:ext cx="3689768" cy="1225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en-US" dirty="0" smtClean="0"/>
                  <a:t>Monoclinic group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 charset="0"/>
                          </a:rPr>
                          <m:t>2/</m:t>
                        </m:r>
                        <m:r>
                          <a:rPr lang="fr-FR" b="0" i="1" smtClean="0">
                            <a:latin typeface="Cambria Math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en-US" dirty="0" smtClean="0"/>
                  <a:t>8 atoms per cell (Cu</a:t>
                </a:r>
                <a:r>
                  <a:rPr lang="en-US" baseline="-25000" dirty="0" smtClean="0"/>
                  <a:t>4</a:t>
                </a:r>
                <a:r>
                  <a:rPr lang="en-US" dirty="0" smtClean="0"/>
                  <a:t>O</a:t>
                </a:r>
                <a:r>
                  <a:rPr lang="en-US" baseline="-25000" dirty="0" smtClean="0"/>
                  <a:t>4</a:t>
                </a:r>
                <a:r>
                  <a:rPr lang="en-US" dirty="0" smtClean="0"/>
                  <a:t>)</a:t>
                </a:r>
              </a:p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en-US" dirty="0" smtClean="0"/>
                  <a:t>Antiferromagnetic order on Cu</a:t>
                </a:r>
              </a:p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en-US" dirty="0"/>
                  <a:t>p</a:t>
                </a:r>
                <a:r>
                  <a:rPr lang="en-US" dirty="0" smtClean="0"/>
                  <a:t>-type semiconductor</a:t>
                </a:r>
                <a:endParaRPr lang="en-US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96" y="3355921"/>
                <a:ext cx="3689768" cy="1225207"/>
              </a:xfrm>
              <a:prstGeom prst="rect">
                <a:avLst/>
              </a:prstGeom>
              <a:blipFill rotWithShape="0">
                <a:blip r:embed="rId4"/>
                <a:stretch>
                  <a:fillRect t="-2500" b="-7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912352"/>
              </p:ext>
            </p:extLst>
          </p:nvPr>
        </p:nvGraphicFramePr>
        <p:xfrm>
          <a:off x="1670097" y="4663354"/>
          <a:ext cx="5803806" cy="1463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89226"/>
                <a:gridCol w="864096"/>
                <a:gridCol w="936104"/>
                <a:gridCol w="792088"/>
                <a:gridCol w="1008112"/>
                <a:gridCol w="1314180"/>
              </a:tblGrid>
              <a:tr h="35929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a</a:t>
                      </a:r>
                      <a:r>
                        <a:rPr lang="en-US" sz="1800" b="0" baseline="0" dirty="0" smtClean="0"/>
                        <a:t> </a:t>
                      </a:r>
                      <a:r>
                        <a:rPr lang="en-US" sz="1800" b="0" dirty="0" smtClean="0"/>
                        <a:t>(</a:t>
                      </a:r>
                      <a:r>
                        <a:rPr lang="en-US" sz="1800" b="0" dirty="0" err="1" smtClean="0"/>
                        <a:t>Å</a:t>
                      </a:r>
                      <a:r>
                        <a:rPr lang="en-US" sz="1800" b="0" dirty="0" smtClean="0"/>
                        <a:t>) </a:t>
                      </a:r>
                      <a:endParaRPr lang="en-US" sz="1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/>
                        <a:t>b</a:t>
                      </a:r>
                      <a:r>
                        <a:rPr lang="en-US" sz="1800" b="0" baseline="0" dirty="0" smtClean="0"/>
                        <a:t> </a:t>
                      </a:r>
                      <a:r>
                        <a:rPr lang="en-US" sz="1800" b="0" dirty="0" smtClean="0"/>
                        <a:t>(</a:t>
                      </a:r>
                      <a:r>
                        <a:rPr lang="en-US" sz="1800" b="0" dirty="0" err="1" smtClean="0"/>
                        <a:t>Å</a:t>
                      </a:r>
                      <a:r>
                        <a:rPr lang="en-US" sz="1800" b="0" dirty="0" smtClean="0"/>
                        <a:t>)</a:t>
                      </a:r>
                      <a:endParaRPr lang="en-US" sz="1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/>
                        <a:t>c</a:t>
                      </a:r>
                      <a:r>
                        <a:rPr lang="en-US" sz="1800" b="0" baseline="0" dirty="0" smtClean="0"/>
                        <a:t> </a:t>
                      </a:r>
                      <a:r>
                        <a:rPr lang="en-US" sz="1800" b="0" dirty="0" smtClean="0"/>
                        <a:t>(</a:t>
                      </a:r>
                      <a:r>
                        <a:rPr lang="en-US" sz="1800" b="0" dirty="0" err="1" smtClean="0"/>
                        <a:t>Å</a:t>
                      </a:r>
                      <a:r>
                        <a:rPr lang="en-US" sz="1800" b="0" dirty="0" smtClean="0"/>
                        <a:t>)</a:t>
                      </a:r>
                      <a:endParaRPr lang="en-US" sz="1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E</a:t>
                      </a:r>
                      <a:r>
                        <a:rPr lang="en-US" sz="1800" b="0" baseline="-2500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g</a:t>
                      </a:r>
                      <a:r>
                        <a:rPr lang="en-US" sz="1800" b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(eV)</a:t>
                      </a:r>
                      <a:endParaRPr lang="en-US" sz="1800" b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µ (µ</a:t>
                      </a:r>
                      <a:r>
                        <a:rPr lang="en-US" sz="1800" b="0" baseline="-250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B</a:t>
                      </a:r>
                      <a:r>
                        <a:rPr lang="en-US" sz="1800" b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/Cu)</a:t>
                      </a:r>
                      <a:endParaRPr lang="en-US" sz="1800" b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0000FF"/>
                          </a:solidFill>
                        </a:rPr>
                        <a:t>LDA+U</a:t>
                      </a:r>
                      <a:endParaRPr lang="en-US" sz="1800" b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3.403</a:t>
                      </a:r>
                      <a:endParaRPr 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4.660</a:t>
                      </a:r>
                      <a:endParaRPr 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5.098</a:t>
                      </a:r>
                      <a:endParaRPr 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1.37</a:t>
                      </a:r>
                      <a:endParaRPr 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± 0.62</a:t>
                      </a:r>
                      <a:endParaRPr 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FF0000"/>
                          </a:solidFill>
                        </a:rPr>
                        <a:t>GGA+U</a:t>
                      </a:r>
                      <a:endParaRPr 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3.498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4.787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5.242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1.48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± 0.63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Exp.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3.423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4.684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5.129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1.2 – 1.9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±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0.68</a:t>
                      </a:r>
                      <a:endParaRPr lang="en-US" sz="18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er 13"/>
          <p:cNvGrpSpPr/>
          <p:nvPr/>
        </p:nvGrpSpPr>
        <p:grpSpPr>
          <a:xfrm>
            <a:off x="3892748" y="964152"/>
            <a:ext cx="4711700" cy="3616976"/>
            <a:chOff x="3892748" y="964152"/>
            <a:chExt cx="4711700" cy="3616976"/>
          </a:xfrm>
        </p:grpSpPr>
        <p:grpSp>
          <p:nvGrpSpPr>
            <p:cNvPr id="12" name="Grouper 11"/>
            <p:cNvGrpSpPr/>
            <p:nvPr/>
          </p:nvGrpSpPr>
          <p:grpSpPr>
            <a:xfrm>
              <a:off x="3892748" y="964152"/>
              <a:ext cx="4711700" cy="3616976"/>
              <a:chOff x="3892748" y="964152"/>
              <a:chExt cx="4711700" cy="3616976"/>
            </a:xfrm>
          </p:grpSpPr>
          <p:grpSp>
            <p:nvGrpSpPr>
              <p:cNvPr id="3" name="Grouper 2"/>
              <p:cNvGrpSpPr/>
              <p:nvPr/>
            </p:nvGrpSpPr>
            <p:grpSpPr>
              <a:xfrm>
                <a:off x="3892748" y="964152"/>
                <a:ext cx="4711700" cy="3616976"/>
                <a:chOff x="3555102" y="964152"/>
                <a:chExt cx="4711700" cy="3616976"/>
              </a:xfrm>
            </p:grpSpPr>
            <p:pic>
              <p:nvPicPr>
                <p:cNvPr id="8" name="Picture 10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14" t="10027" r="5014" b="5017"/>
                <a:stretch>
                  <a:fillRect/>
                </a:stretch>
              </p:blipFill>
              <p:spPr bwMode="auto">
                <a:xfrm>
                  <a:off x="3555102" y="964152"/>
                  <a:ext cx="4711700" cy="35528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blipFill dpi="0" rotWithShape="0">
                        <a:blip/>
                        <a:srcRect l="5014" t="10027" r="5014" b="5017"/>
                        <a:stretch>
                          <a:fillRect/>
                        </a:stretch>
                      </a:blip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" name="Rectangle 1"/>
                    <p:cNvSpPr/>
                    <p:nvPr/>
                  </p:nvSpPr>
                  <p:spPr>
                    <a:xfrm>
                      <a:off x="5458490" y="4300953"/>
                      <a:ext cx="1728192" cy="28017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fr-FR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𝜀</m:t>
                            </m:r>
                            <m:r>
                              <a:rPr lang="fr-FR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(</m:t>
                            </m:r>
                            <m:r>
                              <a:rPr lang="fr-FR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𝑒𝑉</m:t>
                            </m:r>
                            <m:r>
                              <a:rPr lang="fr-FR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fr-FR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" name="Rectangle 1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58490" y="4300953"/>
                      <a:ext cx="1728192" cy="280175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 t="-130612" b="-163265"/>
                      </a:stretch>
                    </a:blipFill>
                    <a:ln>
                      <a:solidFill>
                        <a:schemeClr val="bg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fr-F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0" name="Rectangle 9"/>
              <p:cNvSpPr/>
              <p:nvPr/>
            </p:nvSpPr>
            <p:spPr>
              <a:xfrm>
                <a:off x="4028432" y="2276872"/>
                <a:ext cx="183528" cy="7200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 rot="16200000">
                  <a:off x="3233213" y="2496824"/>
                  <a:ext cx="1638389" cy="2801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𝑔</m:t>
                        </m:r>
                        <m:d>
                          <m:dPr>
                            <m:ctrlPr>
                              <a:rPr lang="fr-FR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fr-FR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𝜀</m:t>
                            </m:r>
                          </m:e>
                        </m:d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.</m:t>
                        </m:r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𝑢</m:t>
                        </m:r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.</m:t>
                        </m:r>
                      </m:oMath>
                    </m:oMathPara>
                  </a14:m>
                  <a:endParaRPr lang="fr-FR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3233213" y="2496824"/>
                  <a:ext cx="1638389" cy="28017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r="-18000"/>
                  </a:stretch>
                </a:blipFill>
                <a:ln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ZoneTexte 14"/>
          <p:cNvSpPr txBox="1"/>
          <p:nvPr/>
        </p:nvSpPr>
        <p:spPr>
          <a:xfrm>
            <a:off x="7452320" y="466335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latin typeface="Symbol" charset="2"/>
                <a:ea typeface="Symbol" charset="2"/>
                <a:cs typeface="Symbol" charset="2"/>
              </a:rPr>
              <a:t>b</a:t>
            </a:r>
            <a:r>
              <a:rPr lang="fr-FR" smtClean="0">
                <a:latin typeface="Symbol" charset="2"/>
                <a:ea typeface="Symbol" charset="2"/>
                <a:cs typeface="Symbol" charset="2"/>
              </a:rPr>
              <a:t> = 80.46°</a:t>
            </a:r>
            <a:endParaRPr lang="fr-FR">
              <a:latin typeface="Symbol" charset="2"/>
              <a:ea typeface="Symbol" charset="2"/>
              <a:cs typeface="Symbol" charset="2"/>
            </a:endParaRP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41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S</a:t>
            </a:r>
            <a:r>
              <a:rPr lang="en-US" sz="3600" dirty="0" smtClean="0">
                <a:solidFill>
                  <a:schemeClr val="tx2"/>
                </a:solidFill>
              </a:rPr>
              <a:t>urface (111) of </a:t>
            </a:r>
            <a:r>
              <a:rPr lang="en-US" sz="3600" dirty="0" err="1" smtClean="0">
                <a:solidFill>
                  <a:schemeClr val="tx2"/>
                </a:solidFill>
              </a:rPr>
              <a:t>CuO</a:t>
            </a:r>
            <a:r>
              <a:rPr lang="en-US" sz="3600" dirty="0" smtClean="0">
                <a:solidFill>
                  <a:schemeClr val="tx2"/>
                </a:solidFill>
              </a:rPr>
              <a:t> </a:t>
            </a:r>
            <a:endParaRPr lang="en-US" sz="2200" baseline="-25000" dirty="0">
              <a:solidFill>
                <a:schemeClr val="tx2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155477" y="900000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ea typeface="Arial" charset="0"/>
                <a:cs typeface="Arial" charset="0"/>
              </a:rPr>
              <a:t>P</a:t>
            </a:r>
            <a:r>
              <a:rPr lang="en-US" sz="2000" smtClean="0">
                <a:ea typeface="Arial" charset="0"/>
                <a:cs typeface="Arial" charset="0"/>
              </a:rPr>
              <a:t>rimitive </a:t>
            </a:r>
            <a:r>
              <a:rPr lang="en-US" sz="2000" dirty="0" smtClean="0">
                <a:ea typeface="Arial" charset="0"/>
                <a:cs typeface="Arial" charset="0"/>
              </a:rPr>
              <a:t>cell</a:t>
            </a:r>
            <a:endParaRPr lang="en-US" sz="2000" dirty="0">
              <a:ea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522192" y="4363529"/>
                <a:ext cx="3689768" cy="1276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fr-FR" dirty="0" smtClean="0"/>
                  <a:t>Basis set transformation</a:t>
                </a:r>
                <a:endParaRPr lang="en-US" dirty="0" smtClean="0"/>
              </a:p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en-US" dirty="0" smtClean="0"/>
                  <a:t>96 atoms per supercell </a:t>
                </a:r>
              </a:p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en-US" dirty="0" smtClean="0"/>
                  <a:t>Vacuum thickness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~</m:t>
                    </m:r>
                  </m:oMath>
                </a14:m>
                <a:r>
                  <a:rPr lang="fr-FR" dirty="0"/>
                  <a:t> 15 </a:t>
                </a:r>
                <a:r>
                  <a:rPr lang="fr-FR" dirty="0" err="1" smtClean="0"/>
                  <a:t>Å</a:t>
                </a:r>
                <a:endParaRPr lang="en-US" dirty="0" smtClean="0"/>
              </a:p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fr-FR" b="1" i="1">
                            <a:latin typeface="Cambria Math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fr-FR" dirty="0"/>
                  <a:t>-</a:t>
                </a:r>
                <a:r>
                  <a:rPr lang="fr-FR" dirty="0" err="1"/>
                  <a:t>mesh</a:t>
                </a:r>
                <a:r>
                  <a:rPr lang="fr-FR" dirty="0"/>
                  <a:t> </a:t>
                </a:r>
                <a:r>
                  <a:rPr lang="fr-FR" dirty="0" err="1"/>
                  <a:t>grid</a:t>
                </a:r>
                <a:r>
                  <a:rPr lang="fr-FR" dirty="0"/>
                  <a:t>: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charset="0"/>
                      </a:rPr>
                      <m:t>4 </m:t>
                    </m:r>
                    <m:r>
                      <a:rPr lang="fr-FR" i="1">
                        <a:latin typeface="Cambria Math" charset="0"/>
                        <a:ea typeface="Cambria Math" charset="0"/>
                        <a:cs typeface="Cambria Math" charset="0"/>
                      </a:rPr>
                      <m:t>× </m:t>
                    </m:r>
                    <m:r>
                      <a:rPr lang="fr-FR" i="1">
                        <a:latin typeface="Cambria Math" charset="0"/>
                      </a:rPr>
                      <m:t>4 </m:t>
                    </m:r>
                    <m:r>
                      <a:rPr lang="fr-FR" i="1">
                        <a:latin typeface="Cambria Math" charset="0"/>
                        <a:ea typeface="Cambria Math" charset="0"/>
                        <a:cs typeface="Cambria Math" charset="0"/>
                      </a:rPr>
                      <m:t>× </m:t>
                    </m:r>
                    <m:r>
                      <a:rPr lang="fr-FR" i="1">
                        <a:latin typeface="Cambria Math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192" y="4363529"/>
                <a:ext cx="3689768" cy="1276888"/>
              </a:xfrm>
              <a:prstGeom prst="rect">
                <a:avLst/>
              </a:prstGeom>
              <a:blipFill rotWithShape="0">
                <a:blip r:embed="rId3"/>
                <a:stretch>
                  <a:fillRect t="-2871" b="-3205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424" y="1250023"/>
            <a:ext cx="2353432" cy="2764213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9985" y="1410372"/>
            <a:ext cx="5045050" cy="2971742"/>
          </a:xfrm>
          <a:prstGeom prst="rect">
            <a:avLst/>
          </a:prstGeom>
        </p:spPr>
      </p:pic>
      <p:sp>
        <p:nvSpPr>
          <p:cNvPr id="25" name="ZoneTexte 24"/>
          <p:cNvSpPr txBox="1"/>
          <p:nvPr/>
        </p:nvSpPr>
        <p:spPr>
          <a:xfrm>
            <a:off x="5292080" y="104104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Top </a:t>
            </a:r>
            <a:r>
              <a:rPr lang="en-US" dirty="0" smtClean="0"/>
              <a:t>view</a:t>
            </a:r>
            <a:endParaRPr lang="en-US" dirty="0"/>
          </a:p>
        </p:txBody>
      </p:sp>
      <p:sp>
        <p:nvSpPr>
          <p:cNvPr id="26" name="ZoneTexte 25"/>
          <p:cNvSpPr txBox="1"/>
          <p:nvPr/>
        </p:nvSpPr>
        <p:spPr>
          <a:xfrm>
            <a:off x="4570572" y="4658725"/>
            <a:ext cx="3535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</a:t>
            </a:r>
            <a:r>
              <a:rPr lang="en-US" baseline="30000" dirty="0" smtClean="0"/>
              <a:t>3</a:t>
            </a:r>
            <a:r>
              <a:rPr lang="en-US" dirty="0" smtClean="0"/>
              <a:t> (3-coordinated Cu) named Cu1 </a:t>
            </a:r>
          </a:p>
          <a:p>
            <a:r>
              <a:rPr lang="en-US" dirty="0" smtClean="0"/>
              <a:t>Cu</a:t>
            </a:r>
            <a:r>
              <a:rPr lang="en-US" baseline="30000" dirty="0" smtClean="0"/>
              <a:t>4</a:t>
            </a:r>
            <a:r>
              <a:rPr lang="en-US" dirty="0" smtClean="0"/>
              <a:t> (4-coordinated Cu) named Cu2</a:t>
            </a:r>
            <a:endParaRPr lang="en-US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97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smtClean="0">
                <a:solidFill>
                  <a:schemeClr val="tx2"/>
                </a:solidFill>
              </a:rPr>
              <a:t>O</a:t>
            </a:r>
            <a:r>
              <a:rPr lang="en-US" sz="3600" baseline="-25000" smtClean="0">
                <a:solidFill>
                  <a:schemeClr val="tx2"/>
                </a:solidFill>
              </a:rPr>
              <a:t>3</a:t>
            </a:r>
            <a:r>
              <a:rPr lang="en-US" sz="3600" smtClean="0">
                <a:solidFill>
                  <a:schemeClr val="tx2"/>
                </a:solidFill>
              </a:rPr>
              <a:t> </a:t>
            </a:r>
            <a:r>
              <a:rPr lang="en-US" sz="3600" dirty="0" smtClean="0">
                <a:solidFill>
                  <a:schemeClr val="tx2"/>
                </a:solidFill>
              </a:rPr>
              <a:t>dissociation on </a:t>
            </a:r>
            <a:r>
              <a:rPr lang="en-US" sz="3600" dirty="0" err="1" smtClean="0">
                <a:solidFill>
                  <a:schemeClr val="tx2"/>
                </a:solidFill>
              </a:rPr>
              <a:t>CuO</a:t>
            </a:r>
            <a:r>
              <a:rPr lang="en-US" sz="3600" dirty="0" smtClean="0">
                <a:solidFill>
                  <a:schemeClr val="tx2"/>
                </a:solidFill>
              </a:rPr>
              <a:t> </a:t>
            </a:r>
            <a:endParaRPr lang="en-US" sz="2200" baseline="-25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er 15"/>
          <p:cNvGrpSpPr/>
          <p:nvPr/>
        </p:nvGrpSpPr>
        <p:grpSpPr>
          <a:xfrm>
            <a:off x="683568" y="1350797"/>
            <a:ext cx="7645400" cy="2243138"/>
            <a:chOff x="331788" y="1355725"/>
            <a:chExt cx="7645400" cy="2243138"/>
          </a:xfrm>
        </p:grpSpPr>
        <p:sp>
          <p:nvSpPr>
            <p:cNvPr id="17" name="Line 4"/>
            <p:cNvSpPr>
              <a:spLocks noChangeShapeType="1"/>
            </p:cNvSpPr>
            <p:nvPr/>
          </p:nvSpPr>
          <p:spPr bwMode="auto">
            <a:xfrm flipV="1">
              <a:off x="1044575" y="1355725"/>
              <a:ext cx="1588" cy="2097088"/>
            </a:xfrm>
            <a:prstGeom prst="line">
              <a:avLst/>
            </a:prstGeom>
            <a:noFill/>
            <a:ln w="36720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Line 5"/>
            <p:cNvSpPr>
              <a:spLocks noChangeShapeType="1"/>
            </p:cNvSpPr>
            <p:nvPr/>
          </p:nvSpPr>
          <p:spPr bwMode="auto">
            <a:xfrm>
              <a:off x="1276350" y="1762125"/>
              <a:ext cx="787400" cy="1588"/>
            </a:xfrm>
            <a:prstGeom prst="line">
              <a:avLst/>
            </a:prstGeom>
            <a:noFill/>
            <a:ln w="5472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Line 6"/>
            <p:cNvSpPr>
              <a:spLocks noChangeShapeType="1"/>
            </p:cNvSpPr>
            <p:nvPr/>
          </p:nvSpPr>
          <p:spPr bwMode="auto">
            <a:xfrm>
              <a:off x="2393950" y="2770188"/>
              <a:ext cx="787400" cy="1587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Line 7"/>
            <p:cNvSpPr>
              <a:spLocks noChangeShapeType="1"/>
            </p:cNvSpPr>
            <p:nvPr/>
          </p:nvSpPr>
          <p:spPr bwMode="auto">
            <a:xfrm>
              <a:off x="3797300" y="2446338"/>
              <a:ext cx="787400" cy="1587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Line 8"/>
            <p:cNvSpPr>
              <a:spLocks noChangeShapeType="1"/>
            </p:cNvSpPr>
            <p:nvPr/>
          </p:nvSpPr>
          <p:spPr bwMode="auto">
            <a:xfrm>
              <a:off x="5094288" y="3057525"/>
              <a:ext cx="787400" cy="1588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Line 9"/>
            <p:cNvSpPr>
              <a:spLocks noChangeShapeType="1"/>
            </p:cNvSpPr>
            <p:nvPr/>
          </p:nvSpPr>
          <p:spPr bwMode="auto">
            <a:xfrm>
              <a:off x="1316038" y="3597275"/>
              <a:ext cx="6337300" cy="1588"/>
            </a:xfrm>
            <a:prstGeom prst="line">
              <a:avLst/>
            </a:prstGeom>
            <a:noFill/>
            <a:ln w="18000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Line 11"/>
            <p:cNvSpPr>
              <a:spLocks noChangeShapeType="1"/>
            </p:cNvSpPr>
            <p:nvPr/>
          </p:nvSpPr>
          <p:spPr bwMode="auto">
            <a:xfrm>
              <a:off x="2393950" y="2770188"/>
              <a:ext cx="787400" cy="1587"/>
            </a:xfrm>
            <a:prstGeom prst="line">
              <a:avLst/>
            </a:prstGeom>
            <a:noFill/>
            <a:ln w="5472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Line 12"/>
            <p:cNvSpPr>
              <a:spLocks noChangeShapeType="1"/>
            </p:cNvSpPr>
            <p:nvPr/>
          </p:nvSpPr>
          <p:spPr bwMode="auto">
            <a:xfrm>
              <a:off x="3797300" y="2446338"/>
              <a:ext cx="787400" cy="1587"/>
            </a:xfrm>
            <a:prstGeom prst="line">
              <a:avLst/>
            </a:prstGeom>
            <a:noFill/>
            <a:ln w="5472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Line 13"/>
            <p:cNvSpPr>
              <a:spLocks noChangeShapeType="1"/>
            </p:cNvSpPr>
            <p:nvPr/>
          </p:nvSpPr>
          <p:spPr bwMode="auto">
            <a:xfrm>
              <a:off x="5094288" y="3057525"/>
              <a:ext cx="787400" cy="1588"/>
            </a:xfrm>
            <a:prstGeom prst="line">
              <a:avLst/>
            </a:prstGeom>
            <a:noFill/>
            <a:ln w="5472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Text Box 14"/>
            <p:cNvSpPr txBox="1">
              <a:spLocks noChangeArrowheads="1"/>
            </p:cNvSpPr>
            <p:nvPr/>
          </p:nvSpPr>
          <p:spPr bwMode="auto">
            <a:xfrm>
              <a:off x="331788" y="1558925"/>
              <a:ext cx="650875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fr-FR" altLang="fr-FR">
                  <a:latin typeface="Arial" charset="0"/>
                </a:rPr>
                <a:t>0 eV</a:t>
              </a:r>
            </a:p>
          </p:txBody>
        </p:sp>
        <p:sp>
          <p:nvSpPr>
            <p:cNvPr id="27" name="Text Box 15"/>
            <p:cNvSpPr txBox="1">
              <a:spLocks noChangeArrowheads="1"/>
            </p:cNvSpPr>
            <p:nvPr/>
          </p:nvSpPr>
          <p:spPr bwMode="auto">
            <a:xfrm>
              <a:off x="2205038" y="2819400"/>
              <a:ext cx="1157287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fr-FR" altLang="fr-FR">
                  <a:latin typeface="Arial" charset="0"/>
                </a:rPr>
                <a:t>– 1,03 eV</a:t>
              </a:r>
            </a:p>
          </p:txBody>
        </p:sp>
        <p:sp>
          <p:nvSpPr>
            <p:cNvPr id="28" name="Text Box 16"/>
            <p:cNvSpPr txBox="1">
              <a:spLocks noChangeArrowheads="1"/>
            </p:cNvSpPr>
            <p:nvPr/>
          </p:nvSpPr>
          <p:spPr bwMode="auto">
            <a:xfrm>
              <a:off x="3644900" y="2441575"/>
              <a:ext cx="1042988" cy="382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fr-FR" altLang="fr-FR">
                  <a:latin typeface="Arial" charset="0"/>
                </a:rPr>
                <a:t>-0,81 eV</a:t>
              </a:r>
            </a:p>
          </p:txBody>
        </p:sp>
        <p:sp>
          <p:nvSpPr>
            <p:cNvPr id="29" name="Text Box 17"/>
            <p:cNvSpPr txBox="1">
              <a:spLocks noChangeArrowheads="1"/>
            </p:cNvSpPr>
            <p:nvPr/>
          </p:nvSpPr>
          <p:spPr bwMode="auto">
            <a:xfrm>
              <a:off x="4968875" y="3114675"/>
              <a:ext cx="1042988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fr-FR" altLang="fr-FR">
                  <a:latin typeface="Arial" charset="0"/>
                </a:rPr>
                <a:t>-1,27 eV</a:t>
              </a:r>
            </a:p>
          </p:txBody>
        </p:sp>
        <p:graphicFrame>
          <p:nvGraphicFramePr>
            <p:cNvPr id="30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7928970"/>
                </p:ext>
              </p:extLst>
            </p:nvPr>
          </p:nvGraphicFramePr>
          <p:xfrm>
            <a:off x="1211263" y="1355725"/>
            <a:ext cx="950912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6" r:id="rId4" imgW="674280" imgH="224640" progId="">
                    <p:embed/>
                  </p:oleObj>
                </mc:Choice>
                <mc:Fallback>
                  <p:oleObj r:id="rId4" imgW="674280" imgH="22464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1263" y="1355725"/>
                          <a:ext cx="950912" cy="317500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30322255"/>
                </p:ext>
              </p:extLst>
            </p:nvPr>
          </p:nvGraphicFramePr>
          <p:xfrm>
            <a:off x="2309813" y="2360613"/>
            <a:ext cx="1014412" cy="3190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7" r:id="rId6" imgW="726480" imgH="224640" progId="">
                    <p:embed/>
                  </p:oleObj>
                </mc:Choice>
                <mc:Fallback>
                  <p:oleObj r:id="rId6" imgW="726480" imgH="22464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9813" y="2360613"/>
                          <a:ext cx="1014412" cy="319087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70380157"/>
                </p:ext>
              </p:extLst>
            </p:nvPr>
          </p:nvGraphicFramePr>
          <p:xfrm>
            <a:off x="6505575" y="2520950"/>
            <a:ext cx="1471613" cy="319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8" r:id="rId8" imgW="1017360" imgH="224640" progId="">
                    <p:embed/>
                  </p:oleObj>
                </mc:Choice>
                <mc:Fallback>
                  <p:oleObj r:id="rId8" imgW="1017360" imgH="22464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05575" y="2520950"/>
                          <a:ext cx="1471613" cy="319088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581468"/>
                </p:ext>
              </p:extLst>
            </p:nvPr>
          </p:nvGraphicFramePr>
          <p:xfrm>
            <a:off x="4918075" y="2644775"/>
            <a:ext cx="1535113" cy="319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9" r:id="rId10" imgW="1069560" imgH="224640" progId="">
                    <p:embed/>
                  </p:oleObj>
                </mc:Choice>
                <mc:Fallback>
                  <p:oleObj r:id="rId10" imgW="1069560" imgH="22464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18075" y="2644775"/>
                          <a:ext cx="1535113" cy="319088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Object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51003276"/>
                </p:ext>
              </p:extLst>
            </p:nvPr>
          </p:nvGraphicFramePr>
          <p:xfrm>
            <a:off x="3509963" y="1943100"/>
            <a:ext cx="1433512" cy="319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0" r:id="rId12" imgW="1005480" imgH="224640" progId="">
                    <p:embed/>
                  </p:oleObj>
                </mc:Choice>
                <mc:Fallback>
                  <p:oleObj r:id="rId12" imgW="1005480" imgH="22464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9963" y="1943100"/>
                          <a:ext cx="1433512" cy="319088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" name="Line 23"/>
            <p:cNvSpPr>
              <a:spLocks noChangeShapeType="1"/>
            </p:cNvSpPr>
            <p:nvPr/>
          </p:nvSpPr>
          <p:spPr bwMode="auto">
            <a:xfrm>
              <a:off x="6858000" y="2914650"/>
              <a:ext cx="787400" cy="1588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Line 24"/>
            <p:cNvSpPr>
              <a:spLocks noChangeShapeType="1"/>
            </p:cNvSpPr>
            <p:nvPr/>
          </p:nvSpPr>
          <p:spPr bwMode="auto">
            <a:xfrm>
              <a:off x="6858000" y="2914650"/>
              <a:ext cx="787400" cy="1588"/>
            </a:xfrm>
            <a:prstGeom prst="line">
              <a:avLst/>
            </a:prstGeom>
            <a:noFill/>
            <a:ln w="5472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Text Box 25"/>
            <p:cNvSpPr txBox="1">
              <a:spLocks noChangeArrowheads="1"/>
            </p:cNvSpPr>
            <p:nvPr/>
          </p:nvSpPr>
          <p:spPr bwMode="auto">
            <a:xfrm>
              <a:off x="6769100" y="2971800"/>
              <a:ext cx="1042988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charset="0"/>
                  <a:ea typeface="WenQuanYi Micro Hei" charset="0"/>
                  <a:cs typeface="WenQuanYi Micro Hei" charset="0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fr-FR" altLang="fr-FR">
                  <a:latin typeface="Arial" charset="0"/>
                </a:rPr>
                <a:t>-1,15 eV</a:t>
              </a:r>
            </a:p>
          </p:txBody>
        </p:sp>
      </p:grpSp>
      <p:pic>
        <p:nvPicPr>
          <p:cNvPr id="38" name="Picture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0" b="12430"/>
          <a:stretch>
            <a:fillRect/>
          </a:stretch>
        </p:blipFill>
        <p:spPr bwMode="auto">
          <a:xfrm>
            <a:off x="1216528" y="3968402"/>
            <a:ext cx="6889750" cy="162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9920" b="1243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1" name="ZoneTexte 40"/>
          <p:cNvSpPr txBox="1"/>
          <p:nvPr/>
        </p:nvSpPr>
        <p:spPr>
          <a:xfrm>
            <a:off x="7213030" y="363573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Reaction steps</a:t>
            </a:r>
            <a:endParaRPr lang="en-US" dirty="0"/>
          </a:p>
        </p:txBody>
      </p:sp>
      <p:sp>
        <p:nvSpPr>
          <p:cNvPr id="42" name="ZoneTexte 41"/>
          <p:cNvSpPr txBox="1"/>
          <p:nvPr/>
        </p:nvSpPr>
        <p:spPr>
          <a:xfrm>
            <a:off x="6233468" y="1217165"/>
            <a:ext cx="2447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GGA + U calculations</a:t>
            </a:r>
            <a:endParaRPr lang="en-US" dirty="0"/>
          </a:p>
        </p:txBody>
      </p:sp>
      <p:cxnSp>
        <p:nvCxnSpPr>
          <p:cNvPr id="3" name="Connecteur droit avec flèche 2"/>
          <p:cNvCxnSpPr/>
          <p:nvPr/>
        </p:nvCxnSpPr>
        <p:spPr>
          <a:xfrm flipH="1">
            <a:off x="2556818" y="3179597"/>
            <a:ext cx="431006" cy="7888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 flipH="1">
            <a:off x="4520094" y="2909722"/>
            <a:ext cx="15150" cy="10586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>
          <a:xfrm>
            <a:off x="6037411" y="3480354"/>
            <a:ext cx="704397" cy="5057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6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Response to O</a:t>
            </a:r>
            <a:r>
              <a:rPr lang="en-US" sz="3600" baseline="-25000" dirty="0" smtClean="0">
                <a:solidFill>
                  <a:schemeClr val="tx2"/>
                </a:solidFill>
              </a:rPr>
              <a:t>3 </a:t>
            </a:r>
            <a:r>
              <a:rPr lang="en-US" sz="3600" dirty="0" smtClean="0">
                <a:solidFill>
                  <a:schemeClr val="tx2"/>
                </a:solidFill>
              </a:rPr>
              <a:t>/ DOS</a:t>
            </a:r>
            <a:endParaRPr lang="en-US" sz="2200" baseline="-25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er 44"/>
          <p:cNvGrpSpPr/>
          <p:nvPr/>
        </p:nvGrpSpPr>
        <p:grpSpPr>
          <a:xfrm>
            <a:off x="683568" y="1578284"/>
            <a:ext cx="4486694" cy="3218868"/>
            <a:chOff x="683568" y="1578284"/>
            <a:chExt cx="4486694" cy="3218868"/>
          </a:xfrm>
        </p:grpSpPr>
        <p:grpSp>
          <p:nvGrpSpPr>
            <p:cNvPr id="12" name="Grouper 11"/>
            <p:cNvGrpSpPr/>
            <p:nvPr/>
          </p:nvGrpSpPr>
          <p:grpSpPr>
            <a:xfrm>
              <a:off x="683568" y="1578284"/>
              <a:ext cx="4486694" cy="3218868"/>
              <a:chOff x="1034316" y="1578284"/>
              <a:chExt cx="4486694" cy="3218868"/>
            </a:xfrm>
          </p:grpSpPr>
          <p:sp>
            <p:nvSpPr>
              <p:cNvPr id="6" name="ZoneTexte 5"/>
              <p:cNvSpPr txBox="1"/>
              <p:nvPr/>
            </p:nvSpPr>
            <p:spPr>
              <a:xfrm>
                <a:off x="3275856" y="4427820"/>
                <a:ext cx="13578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Time (s)</a:t>
                </a:r>
                <a:endParaRPr lang="fr-FR" dirty="0"/>
              </a:p>
            </p:txBody>
          </p:sp>
          <p:grpSp>
            <p:nvGrpSpPr>
              <p:cNvPr id="10" name="Grouper 9"/>
              <p:cNvGrpSpPr/>
              <p:nvPr/>
            </p:nvGrpSpPr>
            <p:grpSpPr>
              <a:xfrm>
                <a:off x="1202435" y="1578284"/>
                <a:ext cx="4318575" cy="2851700"/>
                <a:chOff x="1202435" y="1238562"/>
                <a:chExt cx="4318575" cy="2851700"/>
              </a:xfrm>
            </p:grpSpPr>
            <p:pic>
              <p:nvPicPr>
                <p:cNvPr id="2" name="Image 1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3345" y="1238562"/>
                  <a:ext cx="3621051" cy="2728590"/>
                </a:xfrm>
                <a:prstGeom prst="rect">
                  <a:avLst/>
                </a:prstGeom>
              </p:spPr>
            </p:pic>
            <p:sp>
              <p:nvSpPr>
                <p:cNvPr id="8" name="ZoneTexte 7"/>
                <p:cNvSpPr txBox="1"/>
                <p:nvPr/>
              </p:nvSpPr>
              <p:spPr>
                <a:xfrm>
                  <a:off x="1843439" y="3782485"/>
                  <a:ext cx="3677571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 smtClean="0"/>
                    <a:t>0       1,000   2,000   3,000   4,000   5,000   6,000</a:t>
                  </a:r>
                  <a:endParaRPr lang="fr-FR" sz="1400" dirty="0"/>
                </a:p>
              </p:txBody>
            </p:sp>
            <p:sp>
              <p:nvSpPr>
                <p:cNvPr id="43" name="ZoneTexte 42"/>
                <p:cNvSpPr txBox="1"/>
                <p:nvPr/>
              </p:nvSpPr>
              <p:spPr>
                <a:xfrm>
                  <a:off x="1202435" y="1340768"/>
                  <a:ext cx="777277" cy="259301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r">
                    <a:spcBef>
                      <a:spcPts val="250"/>
                    </a:spcBef>
                  </a:pPr>
                  <a:r>
                    <a:rPr lang="fr-FR" sz="1400" dirty="0" smtClean="0"/>
                    <a:t>  1,200</a:t>
                  </a:r>
                </a:p>
                <a:p>
                  <a:pPr algn="r">
                    <a:spcBef>
                      <a:spcPts val="250"/>
                    </a:spcBef>
                  </a:pPr>
                  <a:r>
                    <a:rPr lang="fr-FR" sz="1400" dirty="0" smtClean="0"/>
                    <a:t>1,100</a:t>
                  </a:r>
                </a:p>
                <a:p>
                  <a:pPr algn="r">
                    <a:spcBef>
                      <a:spcPts val="250"/>
                    </a:spcBef>
                  </a:pPr>
                  <a:r>
                    <a:rPr lang="fr-FR" sz="1400" dirty="0" smtClean="0"/>
                    <a:t>1,000</a:t>
                  </a:r>
                </a:p>
                <a:p>
                  <a:pPr algn="r">
                    <a:spcBef>
                      <a:spcPts val="250"/>
                    </a:spcBef>
                  </a:pPr>
                  <a:r>
                    <a:rPr lang="fr-FR" sz="1400" dirty="0" smtClean="0"/>
                    <a:t>900</a:t>
                  </a:r>
                </a:p>
                <a:p>
                  <a:pPr algn="r">
                    <a:spcBef>
                      <a:spcPts val="250"/>
                    </a:spcBef>
                  </a:pPr>
                  <a:r>
                    <a:rPr lang="fr-FR" sz="1400" dirty="0" smtClean="0"/>
                    <a:t>800</a:t>
                  </a:r>
                </a:p>
                <a:p>
                  <a:pPr algn="r">
                    <a:spcBef>
                      <a:spcPts val="250"/>
                    </a:spcBef>
                  </a:pPr>
                  <a:r>
                    <a:rPr lang="fr-FR" sz="1400" dirty="0" smtClean="0"/>
                    <a:t>700</a:t>
                  </a:r>
                </a:p>
                <a:p>
                  <a:pPr algn="r">
                    <a:spcBef>
                      <a:spcPts val="250"/>
                    </a:spcBef>
                  </a:pPr>
                  <a:r>
                    <a:rPr lang="fr-FR" sz="1400" dirty="0" smtClean="0"/>
                    <a:t>600</a:t>
                  </a:r>
                </a:p>
                <a:p>
                  <a:pPr algn="r">
                    <a:spcBef>
                      <a:spcPts val="250"/>
                    </a:spcBef>
                  </a:pPr>
                  <a:r>
                    <a:rPr lang="fr-FR" sz="1400" dirty="0" smtClean="0"/>
                    <a:t>500</a:t>
                  </a:r>
                </a:p>
                <a:p>
                  <a:pPr algn="r">
                    <a:spcBef>
                      <a:spcPts val="250"/>
                    </a:spcBef>
                  </a:pPr>
                  <a:r>
                    <a:rPr lang="fr-FR" sz="1400" dirty="0" smtClean="0"/>
                    <a:t>400</a:t>
                  </a:r>
                </a:p>
                <a:p>
                  <a:pPr algn="r">
                    <a:spcBef>
                      <a:spcPts val="250"/>
                    </a:spcBef>
                  </a:pPr>
                  <a:r>
                    <a:rPr lang="fr-FR" sz="1400" dirty="0" smtClean="0"/>
                    <a:t>300</a:t>
                  </a:r>
                </a:p>
              </p:txBody>
            </p:sp>
          </p:grpSp>
          <p:sp>
            <p:nvSpPr>
              <p:cNvPr id="7" name="ZoneTexte 6"/>
              <p:cNvSpPr txBox="1"/>
              <p:nvPr/>
            </p:nvSpPr>
            <p:spPr>
              <a:xfrm rot="16200000">
                <a:off x="385727" y="2792334"/>
                <a:ext cx="16665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Resistance (</a:t>
                </a:r>
                <a:r>
                  <a:rPr lang="en-US" dirty="0" err="1" smtClean="0"/>
                  <a:t>Ω</a:t>
                </a:r>
                <a:r>
                  <a:rPr lang="en-US" dirty="0" smtClean="0"/>
                  <a:t>)</a:t>
                </a:r>
                <a:endParaRPr lang="en-US" dirty="0"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4139952" y="1854625"/>
              <a:ext cx="720080" cy="21602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4" name="ZoneTexte 43"/>
          <p:cNvSpPr txBox="1"/>
          <p:nvPr/>
        </p:nvSpPr>
        <p:spPr>
          <a:xfrm>
            <a:off x="467544" y="1221422"/>
            <a:ext cx="57620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</a:t>
            </a:r>
            <a:r>
              <a:rPr lang="en-US" sz="1600" dirty="0" smtClean="0"/>
              <a:t>. </a:t>
            </a:r>
            <a:r>
              <a:rPr lang="en-US" sz="1600" dirty="0" err="1" smtClean="0"/>
              <a:t>Bejaoui</a:t>
            </a:r>
            <a:r>
              <a:rPr lang="en-US" sz="1600" dirty="0" smtClean="0"/>
              <a:t> </a:t>
            </a:r>
            <a:r>
              <a:rPr lang="en-US" sz="1600" dirty="0"/>
              <a:t>et al. / Sensors and Actuators </a:t>
            </a:r>
            <a:r>
              <a:rPr lang="en-US" sz="1600" dirty="0" smtClean="0"/>
              <a:t>B 190 </a:t>
            </a:r>
            <a:r>
              <a:rPr lang="en-US" sz="1600" dirty="0"/>
              <a:t>(</a:t>
            </a:r>
            <a:r>
              <a:rPr lang="en-US" sz="1600" dirty="0" smtClean="0"/>
              <a:t>2014</a:t>
            </a:r>
            <a:r>
              <a:rPr lang="en-US" sz="1600" dirty="0"/>
              <a:t>) </a:t>
            </a:r>
            <a:r>
              <a:rPr lang="en-US" sz="1600" dirty="0" smtClean="0"/>
              <a:t>8—15  </a:t>
            </a:r>
            <a:endParaRPr lang="en-US" sz="1600" dirty="0"/>
          </a:p>
        </p:txBody>
      </p:sp>
      <p:grpSp>
        <p:nvGrpSpPr>
          <p:cNvPr id="52" name="Grouper 51"/>
          <p:cNvGrpSpPr/>
          <p:nvPr/>
        </p:nvGrpSpPr>
        <p:grpSpPr>
          <a:xfrm>
            <a:off x="4567931" y="2434882"/>
            <a:ext cx="3590310" cy="2620342"/>
            <a:chOff x="5058934" y="3557532"/>
            <a:chExt cx="3590310" cy="22241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>
                <a:xfrm>
                  <a:off x="6431155" y="5501527"/>
                  <a:ext cx="1728192" cy="2801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𝜀</m:t>
                        </m:r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(</m:t>
                        </m:r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𝑒𝑉</m:t>
                        </m:r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oMath>
                    </m:oMathPara>
                  </a14:m>
                  <a:endParaRPr lang="fr-FR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1155" y="5501527"/>
                  <a:ext cx="1728192" cy="28017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t="-103448" b="-129310"/>
                  </a:stretch>
                </a:blipFill>
                <a:ln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>
                <a:xfrm rot="16200000">
                  <a:off x="4379827" y="4236639"/>
                  <a:ext cx="1638389" cy="2801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𝑔</m:t>
                        </m:r>
                        <m:d>
                          <m:dPr>
                            <m:ctrlPr>
                              <a:rPr lang="fr-FR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fr-FR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𝜀</m:t>
                            </m:r>
                          </m:e>
                        </m:d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.</m:t>
                        </m:r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𝑢</m:t>
                        </m:r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.</m:t>
                        </m:r>
                      </m:oMath>
                    </m:oMathPara>
                  </a14:m>
                  <a:endParaRPr lang="fr-FR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4379827" y="4236639"/>
                  <a:ext cx="1638389" cy="28017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r="-18000"/>
                  </a:stretch>
                </a:blipFill>
                <a:ln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ZoneTexte 50"/>
            <p:cNvSpPr txBox="1"/>
            <p:nvPr/>
          </p:nvSpPr>
          <p:spPr>
            <a:xfrm>
              <a:off x="5220872" y="5272443"/>
              <a:ext cx="3428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-2	 -1	   0	     1</a:t>
              </a:r>
              <a:endParaRPr lang="fr-FR" sz="1400" dirty="0"/>
            </a:p>
          </p:txBody>
        </p:sp>
      </p:grpSp>
      <p:sp>
        <p:nvSpPr>
          <p:cNvPr id="4" name="ZoneTexte 3"/>
          <p:cNvSpPr txBox="1"/>
          <p:nvPr/>
        </p:nvSpPr>
        <p:spPr>
          <a:xfrm>
            <a:off x="4343397" y="1669959"/>
            <a:ext cx="137921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T</a:t>
            </a:r>
            <a:r>
              <a:rPr lang="en-US" baseline="-25000" smtClean="0"/>
              <a:t>work</a:t>
            </a:r>
            <a:r>
              <a:rPr lang="en-US" dirty="0" smtClean="0"/>
              <a:t> = 523 K </a:t>
            </a:r>
            <a:endParaRPr lang="en-US" dirty="0"/>
          </a:p>
        </p:txBody>
      </p:sp>
      <p:grpSp>
        <p:nvGrpSpPr>
          <p:cNvPr id="61" name="Grouper 60"/>
          <p:cNvGrpSpPr/>
          <p:nvPr/>
        </p:nvGrpSpPr>
        <p:grpSpPr>
          <a:xfrm>
            <a:off x="3961331" y="5435932"/>
            <a:ext cx="4536504" cy="369332"/>
            <a:chOff x="3961331" y="5327910"/>
            <a:chExt cx="4536504" cy="369332"/>
          </a:xfrm>
        </p:grpSpPr>
        <p:grpSp>
          <p:nvGrpSpPr>
            <p:cNvPr id="58" name="Grouper 57"/>
            <p:cNvGrpSpPr/>
            <p:nvPr/>
          </p:nvGrpSpPr>
          <p:grpSpPr>
            <a:xfrm>
              <a:off x="3961331" y="5327910"/>
              <a:ext cx="4536504" cy="369332"/>
              <a:chOff x="4729869" y="5517232"/>
              <a:chExt cx="3518301" cy="369332"/>
            </a:xfrm>
          </p:grpSpPr>
          <p:sp>
            <p:nvSpPr>
              <p:cNvPr id="54" name="ZoneTexte 53"/>
              <p:cNvSpPr txBox="1"/>
              <p:nvPr/>
            </p:nvSpPr>
            <p:spPr>
              <a:xfrm>
                <a:off x="4729869" y="5517232"/>
                <a:ext cx="19303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E</a:t>
                </a:r>
                <a:r>
                  <a:rPr lang="en-US" baseline="-25000" dirty="0" smtClean="0"/>
                  <a:t>F </a:t>
                </a:r>
                <a:r>
                  <a:rPr lang="en-US" dirty="0" smtClean="0"/>
                  <a:t>in the valence band</a:t>
                </a:r>
                <a:endParaRPr lang="en-US" dirty="0"/>
              </a:p>
            </p:txBody>
          </p:sp>
          <p:sp>
            <p:nvSpPr>
              <p:cNvPr id="55" name="Flèche vers la droite 54"/>
              <p:cNvSpPr/>
              <p:nvPr/>
            </p:nvSpPr>
            <p:spPr>
              <a:xfrm>
                <a:off x="6444208" y="5671001"/>
                <a:ext cx="216025" cy="61795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ZoneTexte 56"/>
              <p:cNvSpPr txBox="1"/>
              <p:nvPr/>
            </p:nvSpPr>
            <p:spPr>
              <a:xfrm>
                <a:off x="6732240" y="5517232"/>
                <a:ext cx="15159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p-doping increases</a:t>
                </a:r>
                <a:endParaRPr lang="en-US" dirty="0"/>
              </a:p>
            </p:txBody>
          </p:sp>
        </p:grpSp>
        <p:sp>
          <p:nvSpPr>
            <p:cNvPr id="60" name="Rectangle à coins arrondis 59"/>
            <p:cNvSpPr/>
            <p:nvPr/>
          </p:nvSpPr>
          <p:spPr>
            <a:xfrm>
              <a:off x="3961331" y="5327910"/>
              <a:ext cx="4536504" cy="3693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4" name="Grouper 63"/>
          <p:cNvGrpSpPr/>
          <p:nvPr/>
        </p:nvGrpSpPr>
        <p:grpSpPr>
          <a:xfrm>
            <a:off x="899592" y="4859868"/>
            <a:ext cx="3168352" cy="369332"/>
            <a:chOff x="611560" y="4759279"/>
            <a:chExt cx="3168352" cy="369332"/>
          </a:xfrm>
        </p:grpSpPr>
        <p:grpSp>
          <p:nvGrpSpPr>
            <p:cNvPr id="63" name="Grouper 62"/>
            <p:cNvGrpSpPr/>
            <p:nvPr/>
          </p:nvGrpSpPr>
          <p:grpSpPr>
            <a:xfrm>
              <a:off x="647564" y="4759279"/>
              <a:ext cx="3096345" cy="369332"/>
              <a:chOff x="683567" y="4759279"/>
              <a:chExt cx="3096345" cy="369332"/>
            </a:xfrm>
          </p:grpSpPr>
          <p:sp>
            <p:nvSpPr>
              <p:cNvPr id="14" name="ZoneTexte 13"/>
              <p:cNvSpPr txBox="1"/>
              <p:nvPr/>
            </p:nvSpPr>
            <p:spPr>
              <a:xfrm>
                <a:off x="917227" y="4759279"/>
                <a:ext cx="28626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Diminution of the resistance</a:t>
                </a:r>
                <a:endParaRPr lang="en-US" baseline="-25000" dirty="0"/>
              </a:p>
            </p:txBody>
          </p:sp>
          <p:sp>
            <p:nvSpPr>
              <p:cNvPr id="53" name="Flèche vers la droite 52"/>
              <p:cNvSpPr/>
              <p:nvPr/>
            </p:nvSpPr>
            <p:spPr>
              <a:xfrm>
                <a:off x="683567" y="4913048"/>
                <a:ext cx="216025" cy="61795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2" name="Rectangle à coins arrondis 61"/>
            <p:cNvSpPr/>
            <p:nvPr/>
          </p:nvSpPr>
          <p:spPr>
            <a:xfrm>
              <a:off x="611560" y="4759279"/>
              <a:ext cx="3168352" cy="3693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68" name="Connecteur en arc 67"/>
          <p:cNvCxnSpPr/>
          <p:nvPr/>
        </p:nvCxnSpPr>
        <p:spPr>
          <a:xfrm>
            <a:off x="2339752" y="5301208"/>
            <a:ext cx="1521310" cy="319390"/>
          </a:xfrm>
          <a:prstGeom prst="curvedConnector3">
            <a:avLst>
              <a:gd name="adj1" fmla="val 1527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Image 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0393" y="1988840"/>
            <a:ext cx="3529843" cy="2494141"/>
          </a:xfrm>
          <a:prstGeom prst="rect">
            <a:avLst/>
          </a:prstGeom>
        </p:spPr>
      </p:pic>
      <p:sp>
        <p:nvSpPr>
          <p:cNvPr id="76" name="Espace réservé du numéro de diapositive 7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73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Cu</a:t>
            </a:r>
            <a:r>
              <a:rPr lang="en-US" sz="3600" baseline="-25000" dirty="0" smtClean="0">
                <a:solidFill>
                  <a:schemeClr val="tx2"/>
                </a:solidFill>
              </a:rPr>
              <a:t>2</a:t>
            </a:r>
            <a:r>
              <a:rPr lang="en-US" sz="3600" dirty="0">
                <a:solidFill>
                  <a:schemeClr val="tx2"/>
                </a:solidFill>
              </a:rPr>
              <a:t>O</a:t>
            </a:r>
            <a:r>
              <a:rPr lang="en-US" sz="3600" dirty="0" smtClean="0">
                <a:solidFill>
                  <a:schemeClr val="tx2"/>
                </a:solidFill>
              </a:rPr>
              <a:t>: </a:t>
            </a:r>
            <a:r>
              <a:rPr lang="en-US" sz="3600" dirty="0">
                <a:solidFill>
                  <a:schemeClr val="tx2"/>
                </a:solidFill>
              </a:rPr>
              <a:t>Bulk and (111) surface </a:t>
            </a:r>
            <a:r>
              <a:rPr lang="en-US" sz="2200" dirty="0" smtClean="0">
                <a:solidFill>
                  <a:schemeClr val="tx2"/>
                </a:solidFill>
              </a:rPr>
              <a:t>(H. </a:t>
            </a:r>
            <a:r>
              <a:rPr lang="en-US" sz="2200" dirty="0" err="1" smtClean="0">
                <a:solidFill>
                  <a:schemeClr val="tx2"/>
                </a:solidFill>
              </a:rPr>
              <a:t>Ouali</a:t>
            </a:r>
            <a:r>
              <a:rPr lang="en-US" sz="2200" dirty="0" smtClean="0">
                <a:solidFill>
                  <a:schemeClr val="tx2"/>
                </a:solidFill>
              </a:rPr>
              <a:t> thesis)</a:t>
            </a:r>
            <a:endParaRPr lang="en-US" sz="2200" baseline="-25000" dirty="0">
              <a:solidFill>
                <a:schemeClr val="tx2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87718" y="896057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ea typeface="Arial" charset="0"/>
                <a:cs typeface="Arial" charset="0"/>
              </a:rPr>
              <a:t>Bulk primitive cell</a:t>
            </a:r>
            <a:endParaRPr lang="en-US" sz="2000" dirty="0">
              <a:ea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717304" y="3440000"/>
                <a:ext cx="284658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en-US" dirty="0" smtClean="0"/>
                  <a:t>C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b="0" i="0" smtClean="0">
                        <a:latin typeface="Cambria Math" charset="0"/>
                      </a:rPr>
                      <m:t>ubic</m:t>
                    </m:r>
                  </m:oMath>
                </a14:m>
                <a:endParaRPr lang="en-US" dirty="0" smtClean="0"/>
              </a:p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en-US" dirty="0"/>
                  <a:t>6</a:t>
                </a:r>
                <a:r>
                  <a:rPr lang="en-US" dirty="0" smtClean="0"/>
                  <a:t> atoms per cell (Cu</a:t>
                </a:r>
                <a:r>
                  <a:rPr lang="en-US" baseline="-25000" dirty="0" smtClean="0"/>
                  <a:t>4</a:t>
                </a:r>
                <a:r>
                  <a:rPr lang="en-US" dirty="0" smtClean="0"/>
                  <a:t>O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)</a:t>
                </a:r>
              </a:p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en-US" dirty="0" smtClean="0"/>
                  <a:t>p-type semiconductor</a:t>
                </a:r>
                <a:endParaRPr lang="en-US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304" y="3440000"/>
                <a:ext cx="2846584" cy="923330"/>
              </a:xfrm>
              <a:prstGeom prst="rect">
                <a:avLst/>
              </a:prstGeom>
              <a:blipFill rotWithShape="0">
                <a:blip r:embed="rId3"/>
                <a:stretch>
                  <a:fillRect t="-3289" b="-92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226298"/>
              </p:ext>
            </p:extLst>
          </p:nvPr>
        </p:nvGraphicFramePr>
        <p:xfrm>
          <a:off x="717304" y="4558248"/>
          <a:ext cx="2761434" cy="1463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89226"/>
                <a:gridCol w="864096"/>
                <a:gridCol w="1008112"/>
              </a:tblGrid>
              <a:tr h="35929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a</a:t>
                      </a:r>
                      <a:r>
                        <a:rPr lang="en-US" sz="1800" b="0" baseline="0" dirty="0" smtClean="0"/>
                        <a:t> </a:t>
                      </a:r>
                      <a:r>
                        <a:rPr lang="en-US" sz="1800" b="0" dirty="0" smtClean="0"/>
                        <a:t>(</a:t>
                      </a:r>
                      <a:r>
                        <a:rPr lang="en-US" sz="1800" b="0" dirty="0" err="1" smtClean="0"/>
                        <a:t>Å</a:t>
                      </a:r>
                      <a:r>
                        <a:rPr lang="en-US" sz="1800" b="0" dirty="0" smtClean="0"/>
                        <a:t>) </a:t>
                      </a:r>
                      <a:endParaRPr lang="en-US" sz="1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E</a:t>
                      </a:r>
                      <a:r>
                        <a:rPr lang="en-US" sz="1800" b="0" baseline="-2500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g</a:t>
                      </a:r>
                      <a:r>
                        <a:rPr lang="en-US" sz="1800" b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(eV)</a:t>
                      </a:r>
                      <a:endParaRPr lang="en-US" sz="1800" b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0000FF"/>
                          </a:solidFill>
                        </a:rPr>
                        <a:t>LDA</a:t>
                      </a:r>
                      <a:endParaRPr lang="en-US" sz="1800" b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4.223</a:t>
                      </a:r>
                      <a:endParaRPr 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0.52</a:t>
                      </a:r>
                      <a:endParaRPr 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FF0000"/>
                          </a:solidFill>
                        </a:rPr>
                        <a:t>GGA</a:t>
                      </a:r>
                      <a:endParaRPr 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4.353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0.27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</a:rPr>
                        <a:t>Exp.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4.270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2.0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– 2.7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059" y="1290756"/>
            <a:ext cx="1987550" cy="216535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4716" y="1340768"/>
            <a:ext cx="3456930" cy="239017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229025" y="923902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(111) Surface -Top </a:t>
            </a:r>
            <a:r>
              <a:rPr lang="fr-FR" sz="2000" dirty="0" err="1" smtClean="0"/>
              <a:t>view</a:t>
            </a:r>
            <a:endParaRPr lang="fr-FR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5292353" y="3933056"/>
                <a:ext cx="3168079" cy="1276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fr-FR" dirty="0" smtClean="0"/>
                  <a:t>Basis set transformation</a:t>
                </a:r>
                <a:endParaRPr lang="en-US" dirty="0" smtClean="0"/>
              </a:p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en-US" dirty="0" smtClean="0"/>
                  <a:t>72 atoms per supercell </a:t>
                </a:r>
              </a:p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:r>
                  <a:rPr lang="en-US" dirty="0" smtClean="0"/>
                  <a:t>Vacuum thickness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~</m:t>
                    </m:r>
                  </m:oMath>
                </a14:m>
                <a:r>
                  <a:rPr lang="fr-FR" dirty="0"/>
                  <a:t> 15 </a:t>
                </a:r>
                <a:r>
                  <a:rPr lang="fr-FR" dirty="0" err="1" smtClean="0"/>
                  <a:t>Å</a:t>
                </a:r>
                <a:endParaRPr lang="en-US" dirty="0" smtClean="0"/>
              </a:p>
              <a:p>
                <a:pPr marL="342900" indent="-342900">
                  <a:buClr>
                    <a:schemeClr val="accent1"/>
                  </a:buClr>
                  <a:buSzPct val="80000"/>
                  <a:buFont typeface="ZapfDingbatsITC" charset="0"/>
                  <a:buChar char="➤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fr-FR" b="1" i="1">
                            <a:latin typeface="Cambria Math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fr-FR" dirty="0"/>
                  <a:t>-</a:t>
                </a:r>
                <a:r>
                  <a:rPr lang="fr-FR" dirty="0" err="1"/>
                  <a:t>mesh</a:t>
                </a:r>
                <a:r>
                  <a:rPr lang="fr-FR" dirty="0"/>
                  <a:t> </a:t>
                </a:r>
                <a:r>
                  <a:rPr lang="fr-FR" dirty="0" err="1"/>
                  <a:t>grid</a:t>
                </a:r>
                <a:r>
                  <a:rPr lang="fr-FR" dirty="0"/>
                  <a:t>: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charset="0"/>
                      </a:rPr>
                      <m:t>4 </m:t>
                    </m:r>
                    <m:r>
                      <a:rPr lang="fr-FR" i="1">
                        <a:latin typeface="Cambria Math" charset="0"/>
                        <a:ea typeface="Cambria Math" charset="0"/>
                        <a:cs typeface="Cambria Math" charset="0"/>
                      </a:rPr>
                      <m:t>× </m:t>
                    </m:r>
                    <m:r>
                      <a:rPr lang="fr-FR" i="1">
                        <a:latin typeface="Cambria Math" charset="0"/>
                      </a:rPr>
                      <m:t>4 </m:t>
                    </m:r>
                    <m:r>
                      <a:rPr lang="fr-FR" i="1">
                        <a:latin typeface="Cambria Math" charset="0"/>
                        <a:ea typeface="Cambria Math" charset="0"/>
                        <a:cs typeface="Cambria Math" charset="0"/>
                      </a:rPr>
                      <m:t>× </m:t>
                    </m:r>
                    <m:r>
                      <a:rPr lang="fr-FR" i="1">
                        <a:latin typeface="Cambria Math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353" y="3933056"/>
                <a:ext cx="3168079" cy="1276888"/>
              </a:xfrm>
              <a:prstGeom prst="rect">
                <a:avLst/>
              </a:prstGeom>
              <a:blipFill rotWithShape="0">
                <a:blip r:embed="rId6"/>
                <a:stretch>
                  <a:fillRect t="-2381" b="-314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96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Response to O</a:t>
            </a:r>
            <a:r>
              <a:rPr lang="en-US" sz="3600" baseline="-25000" dirty="0" smtClean="0">
                <a:solidFill>
                  <a:schemeClr val="tx2"/>
                </a:solidFill>
              </a:rPr>
              <a:t>3 </a:t>
            </a:r>
            <a:r>
              <a:rPr lang="en-US" sz="3600" dirty="0" smtClean="0">
                <a:solidFill>
                  <a:schemeClr val="tx2"/>
                </a:solidFill>
              </a:rPr>
              <a:t>/DOS</a:t>
            </a:r>
            <a:endParaRPr lang="en-US" sz="2200" baseline="-25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er 60"/>
          <p:cNvGrpSpPr/>
          <p:nvPr/>
        </p:nvGrpSpPr>
        <p:grpSpPr>
          <a:xfrm>
            <a:off x="3961331" y="5723964"/>
            <a:ext cx="4536504" cy="369332"/>
            <a:chOff x="3961331" y="5327910"/>
            <a:chExt cx="4536504" cy="369332"/>
          </a:xfrm>
        </p:grpSpPr>
        <p:grpSp>
          <p:nvGrpSpPr>
            <p:cNvPr id="58" name="Grouper 57"/>
            <p:cNvGrpSpPr/>
            <p:nvPr/>
          </p:nvGrpSpPr>
          <p:grpSpPr>
            <a:xfrm>
              <a:off x="3961331" y="5327910"/>
              <a:ext cx="4536504" cy="369332"/>
              <a:chOff x="4729869" y="5517232"/>
              <a:chExt cx="3518301" cy="369332"/>
            </a:xfrm>
          </p:grpSpPr>
          <p:sp>
            <p:nvSpPr>
              <p:cNvPr id="54" name="ZoneTexte 53"/>
              <p:cNvSpPr txBox="1"/>
              <p:nvPr/>
            </p:nvSpPr>
            <p:spPr>
              <a:xfrm>
                <a:off x="4729869" y="5517232"/>
                <a:ext cx="19303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E</a:t>
                </a:r>
                <a:r>
                  <a:rPr lang="en-US" baseline="-25000" dirty="0" smtClean="0"/>
                  <a:t>F </a:t>
                </a:r>
                <a:r>
                  <a:rPr lang="en-US" dirty="0" smtClean="0"/>
                  <a:t>in the valence band</a:t>
                </a:r>
                <a:endParaRPr lang="en-US" dirty="0"/>
              </a:p>
            </p:txBody>
          </p:sp>
          <p:sp>
            <p:nvSpPr>
              <p:cNvPr id="55" name="Flèche vers la droite 54"/>
              <p:cNvSpPr/>
              <p:nvPr/>
            </p:nvSpPr>
            <p:spPr>
              <a:xfrm>
                <a:off x="6444208" y="5671001"/>
                <a:ext cx="216025" cy="61795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ZoneTexte 56"/>
              <p:cNvSpPr txBox="1"/>
              <p:nvPr/>
            </p:nvSpPr>
            <p:spPr>
              <a:xfrm>
                <a:off x="6732240" y="5517232"/>
                <a:ext cx="15159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p-doping increases</a:t>
                </a:r>
                <a:endParaRPr lang="en-US" dirty="0"/>
              </a:p>
            </p:txBody>
          </p:sp>
        </p:grpSp>
        <p:sp>
          <p:nvSpPr>
            <p:cNvPr id="60" name="Rectangle à coins arrondis 59"/>
            <p:cNvSpPr/>
            <p:nvPr/>
          </p:nvSpPr>
          <p:spPr>
            <a:xfrm>
              <a:off x="3961331" y="5327910"/>
              <a:ext cx="4536504" cy="3693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4" name="Grouper 63"/>
          <p:cNvGrpSpPr/>
          <p:nvPr/>
        </p:nvGrpSpPr>
        <p:grpSpPr>
          <a:xfrm>
            <a:off x="755576" y="4725490"/>
            <a:ext cx="3168352" cy="369332"/>
            <a:chOff x="611560" y="4759279"/>
            <a:chExt cx="3168352" cy="369332"/>
          </a:xfrm>
        </p:grpSpPr>
        <p:grpSp>
          <p:nvGrpSpPr>
            <p:cNvPr id="63" name="Grouper 62"/>
            <p:cNvGrpSpPr/>
            <p:nvPr/>
          </p:nvGrpSpPr>
          <p:grpSpPr>
            <a:xfrm>
              <a:off x="647564" y="4759279"/>
              <a:ext cx="3096345" cy="369332"/>
              <a:chOff x="683567" y="4759279"/>
              <a:chExt cx="3096345" cy="369332"/>
            </a:xfrm>
          </p:grpSpPr>
          <p:sp>
            <p:nvSpPr>
              <p:cNvPr id="14" name="ZoneTexte 13"/>
              <p:cNvSpPr txBox="1"/>
              <p:nvPr/>
            </p:nvSpPr>
            <p:spPr>
              <a:xfrm>
                <a:off x="917227" y="4759279"/>
                <a:ext cx="28626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Diminution of the resistance</a:t>
                </a:r>
                <a:endParaRPr lang="en-US" baseline="-25000" dirty="0"/>
              </a:p>
            </p:txBody>
          </p:sp>
          <p:sp>
            <p:nvSpPr>
              <p:cNvPr id="53" name="Flèche vers la droite 52"/>
              <p:cNvSpPr/>
              <p:nvPr/>
            </p:nvSpPr>
            <p:spPr>
              <a:xfrm>
                <a:off x="683567" y="4913048"/>
                <a:ext cx="216025" cy="61795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2" name="Rectangle à coins arrondis 61"/>
            <p:cNvSpPr/>
            <p:nvPr/>
          </p:nvSpPr>
          <p:spPr>
            <a:xfrm>
              <a:off x="611560" y="4759279"/>
              <a:ext cx="3168352" cy="3693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68" name="Connecteur en arc 67"/>
          <p:cNvCxnSpPr/>
          <p:nvPr/>
        </p:nvCxnSpPr>
        <p:spPr>
          <a:xfrm rot="16200000" flipH="1">
            <a:off x="2790840" y="4768970"/>
            <a:ext cx="744865" cy="1521310"/>
          </a:xfrm>
          <a:prstGeom prst="curved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er 14"/>
          <p:cNvGrpSpPr/>
          <p:nvPr/>
        </p:nvGrpSpPr>
        <p:grpSpPr>
          <a:xfrm>
            <a:off x="539552" y="1795851"/>
            <a:ext cx="3658516" cy="2929639"/>
            <a:chOff x="624419" y="1867513"/>
            <a:chExt cx="3658516" cy="2929639"/>
          </a:xfrm>
        </p:grpSpPr>
        <p:sp>
          <p:nvSpPr>
            <p:cNvPr id="33" name="ZoneTexte 32"/>
            <p:cNvSpPr txBox="1"/>
            <p:nvPr/>
          </p:nvSpPr>
          <p:spPr>
            <a:xfrm>
              <a:off x="2925108" y="4427820"/>
              <a:ext cx="13578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Time (min)</a:t>
              </a:r>
              <a:endParaRPr lang="fr-FR" dirty="0"/>
            </a:p>
          </p:txBody>
        </p:sp>
        <p:sp>
          <p:nvSpPr>
            <p:cNvPr id="34" name="ZoneTexte 33"/>
            <p:cNvSpPr txBox="1"/>
            <p:nvPr/>
          </p:nvSpPr>
          <p:spPr>
            <a:xfrm rot="16200000">
              <a:off x="-24170" y="2516102"/>
              <a:ext cx="16665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Resistance (</a:t>
              </a:r>
              <a:r>
                <a:rPr lang="en-US" dirty="0" err="1" smtClean="0"/>
                <a:t>Ω</a:t>
              </a:r>
              <a:r>
                <a:rPr lang="en-US" dirty="0" smtClean="0"/>
                <a:t>)</a:t>
              </a:r>
              <a:endParaRPr lang="en-US" dirty="0"/>
            </a:p>
          </p:txBody>
        </p:sp>
      </p:grp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2492896"/>
            <a:ext cx="3721594" cy="2649271"/>
          </a:xfrm>
          <a:prstGeom prst="rect">
            <a:avLst/>
          </a:prstGeom>
        </p:spPr>
      </p:pic>
      <p:grpSp>
        <p:nvGrpSpPr>
          <p:cNvPr id="18" name="Grouper 17"/>
          <p:cNvGrpSpPr/>
          <p:nvPr/>
        </p:nvGrpSpPr>
        <p:grpSpPr>
          <a:xfrm>
            <a:off x="859048" y="980728"/>
            <a:ext cx="4610536" cy="3471959"/>
            <a:chOff x="859048" y="980728"/>
            <a:chExt cx="4610536" cy="3471959"/>
          </a:xfrm>
        </p:grpSpPr>
        <p:pic>
          <p:nvPicPr>
            <p:cNvPr id="39" name="Image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9048" y="980728"/>
              <a:ext cx="4610536" cy="3471959"/>
            </a:xfrm>
            <a:prstGeom prst="rect">
              <a:avLst/>
            </a:prstGeom>
          </p:spPr>
        </p:pic>
        <p:sp>
          <p:nvSpPr>
            <p:cNvPr id="4" name="ZoneTexte 3"/>
            <p:cNvSpPr txBox="1"/>
            <p:nvPr/>
          </p:nvSpPr>
          <p:spPr>
            <a:xfrm>
              <a:off x="3653363" y="1187460"/>
              <a:ext cx="137921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T</a:t>
              </a:r>
              <a:r>
                <a:rPr lang="en-US" baseline="-25000" dirty="0" err="1" smtClean="0"/>
                <a:t>work</a:t>
              </a:r>
              <a:r>
                <a:rPr lang="en-US" dirty="0" smtClean="0"/>
                <a:t> = 448 K </a:t>
              </a:r>
              <a:endParaRPr lang="en-US" dirty="0"/>
            </a:p>
          </p:txBody>
        </p:sp>
      </p:grpSp>
      <p:sp>
        <p:nvSpPr>
          <p:cNvPr id="41" name="ZoneTexte 40"/>
          <p:cNvSpPr txBox="1"/>
          <p:nvPr/>
        </p:nvSpPr>
        <p:spPr>
          <a:xfrm>
            <a:off x="4788024" y="5085184"/>
            <a:ext cx="4034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smtClean="0"/>
              <a:t>-2                    </a:t>
            </a:r>
            <a:r>
              <a:rPr lang="fr-FR" sz="1400" dirty="0" smtClean="0"/>
              <a:t>-1	</a:t>
            </a:r>
            <a:r>
              <a:rPr lang="fr-FR" sz="1400" smtClean="0"/>
              <a:t>  </a:t>
            </a:r>
            <a:r>
              <a:rPr lang="fr-FR" sz="1400" dirty="0" smtClean="0"/>
              <a:t>0	</a:t>
            </a:r>
            <a:r>
              <a:rPr lang="fr-FR" sz="1400" smtClean="0"/>
              <a:t>  1                    2</a:t>
            </a:r>
            <a:endParaRPr lang="fr-FR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6084101" y="5331168"/>
                <a:ext cx="1728192" cy="3300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𝜀</m:t>
                      </m:r>
                      <m:r>
                        <a:rPr lang="fr-FR" b="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(</m:t>
                      </m:r>
                      <m:r>
                        <a:rPr lang="fr-FR" b="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𝑒𝑉</m:t>
                      </m:r>
                      <m:r>
                        <a:rPr lang="fr-FR" b="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fr-FR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01" y="5331168"/>
                <a:ext cx="1728192" cy="330080"/>
              </a:xfrm>
              <a:prstGeom prst="rect">
                <a:avLst/>
              </a:prstGeom>
              <a:blipFill rotWithShape="0">
                <a:blip r:embed="rId5"/>
                <a:stretch>
                  <a:fillRect t="-103448" b="-129310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ZoneTexte 18"/>
          <p:cNvSpPr txBox="1"/>
          <p:nvPr/>
        </p:nvSpPr>
        <p:spPr>
          <a:xfrm>
            <a:off x="5519448" y="1969796"/>
            <a:ext cx="2857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Density</a:t>
            </a:r>
            <a:r>
              <a:rPr lang="fr-FR" dirty="0" smtClean="0"/>
              <a:t> of </a:t>
            </a:r>
            <a:r>
              <a:rPr lang="fr-FR" dirty="0" err="1" smtClean="0"/>
              <a:t>electronic</a:t>
            </a:r>
            <a:r>
              <a:rPr lang="fr-FR" dirty="0" smtClean="0"/>
              <a:t> states</a:t>
            </a:r>
            <a:endParaRPr lang="fr-FR" dirty="0"/>
          </a:p>
        </p:txBody>
      </p:sp>
      <p:sp>
        <p:nvSpPr>
          <p:cNvPr id="20" name="Espace réservé du numéro de diapositive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626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chemeClr val="tx2"/>
                </a:solidFill>
              </a:rPr>
              <a:t>Plan</a:t>
            </a:r>
            <a:endParaRPr lang="fr-FR" sz="3600" dirty="0">
              <a:solidFill>
                <a:schemeClr val="tx2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900000"/>
            <a:ext cx="8229600" cy="5328000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Sensor devices: principle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Calculations method 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Results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WO</a:t>
            </a:r>
            <a:r>
              <a:rPr lang="en-US" baseline="-25000" dirty="0" smtClean="0">
                <a:solidFill>
                  <a:schemeClr val="bg1">
                    <a:lumMod val="95000"/>
                  </a:schemeClr>
                </a:solidFill>
              </a:rPr>
              <a:t>3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surface: O</a:t>
            </a:r>
            <a:r>
              <a:rPr lang="en-US" baseline="-25000" dirty="0" smtClean="0">
                <a:solidFill>
                  <a:schemeClr val="bg1">
                    <a:lumMod val="95000"/>
                  </a:schemeClr>
                </a:solidFill>
              </a:rPr>
              <a:t>3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NO</a:t>
            </a:r>
            <a:r>
              <a:rPr lang="en-US" baseline="-25000" dirty="0">
                <a:solidFill>
                  <a:schemeClr val="bg1">
                    <a:lumMod val="9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and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CO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adsorption </a:t>
            </a:r>
          </a:p>
          <a:p>
            <a:pPr lvl="1"/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</a:rPr>
              <a:t>CuO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and Cu</a:t>
            </a:r>
            <a:r>
              <a:rPr lang="en-US" baseline="-25000" dirty="0" smtClean="0">
                <a:solidFill>
                  <a:schemeClr val="bg1">
                    <a:lumMod val="9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O surfaces: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</a:t>
            </a:r>
            <a:r>
              <a:rPr lang="en-US" baseline="-25000" dirty="0">
                <a:solidFill>
                  <a:schemeClr val="bg1">
                    <a:lumMod val="95000"/>
                  </a:schemeClr>
                </a:solidFill>
              </a:rPr>
              <a:t>3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adsorption </a:t>
            </a:r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 smtClean="0"/>
              <a:t>Conclusion &amp; perspectives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96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27432"/>
            <a:ext cx="8229600" cy="49006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Conclusion &amp; perspectives</a:t>
            </a:r>
            <a:endParaRPr lang="en-US" sz="2200" baseline="-25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900000"/>
            <a:ext cx="8229600" cy="532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683568" y="908720"/>
            <a:ext cx="77768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Adsorption on (001) surface of WO</a:t>
            </a:r>
            <a:r>
              <a:rPr lang="en-US" baseline="-25000" dirty="0" smtClean="0"/>
              <a:t>3</a:t>
            </a:r>
            <a:r>
              <a:rPr lang="en-US" dirty="0" smtClean="0"/>
              <a:t>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en-US" dirty="0" smtClean="0"/>
              <a:t> &amp; NO</a:t>
            </a:r>
            <a:r>
              <a:rPr lang="en-US" baseline="-25000" dirty="0" smtClean="0"/>
              <a:t>2</a:t>
            </a:r>
            <a:endParaRPr lang="en-US" dirty="0" smtClean="0">
              <a:sym typeface="Wingdings"/>
            </a:endParaRP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>
                <a:sym typeface="Wingdings"/>
              </a:rPr>
              <a:t>molecule dissociation leads to vacancy cancelling 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>
                <a:sym typeface="Wingdings"/>
              </a:rPr>
              <a:t>conductivity decreases (by n-doping weakening)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>
                <a:sym typeface="Wingdings"/>
              </a:rPr>
              <a:t>CO 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>
                <a:sym typeface="Wingdings"/>
              </a:rPr>
              <a:t>oxidation to CO</a:t>
            </a:r>
            <a:r>
              <a:rPr lang="en-US" baseline="-25000" dirty="0" smtClean="0">
                <a:sym typeface="Wingdings"/>
              </a:rPr>
              <a:t>2</a:t>
            </a:r>
            <a:r>
              <a:rPr lang="en-US" dirty="0" smtClean="0">
                <a:sym typeface="Wingdings"/>
              </a:rPr>
              <a:t> leads to vacancy formation 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>
                <a:sym typeface="Wingdings"/>
              </a:rPr>
              <a:t>Conductivity increases (by n-doping enhancement)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ym typeface="Wingdings"/>
              </a:rPr>
              <a:t>O</a:t>
            </a:r>
            <a:r>
              <a:rPr lang="en-US" baseline="-25000" dirty="0" smtClean="0">
                <a:sym typeface="Wingdings"/>
              </a:rPr>
              <a:t>3</a:t>
            </a:r>
            <a:r>
              <a:rPr lang="en-US" dirty="0" smtClean="0">
                <a:sym typeface="Wingdings"/>
              </a:rPr>
              <a:t> adsorption on (111) surface of </a:t>
            </a:r>
            <a:r>
              <a:rPr lang="en-US" dirty="0" err="1" smtClean="0">
                <a:sym typeface="Wingdings"/>
              </a:rPr>
              <a:t>CuO</a:t>
            </a:r>
            <a:r>
              <a:rPr lang="en-US" dirty="0" smtClean="0">
                <a:sym typeface="Wingdings"/>
              </a:rPr>
              <a:t> &amp; Cu</a:t>
            </a:r>
            <a:r>
              <a:rPr lang="en-US" baseline="-25000" dirty="0" smtClean="0">
                <a:sym typeface="Wingdings"/>
              </a:rPr>
              <a:t>2</a:t>
            </a:r>
            <a:r>
              <a:rPr lang="en-US" dirty="0" smtClean="0">
                <a:sym typeface="Wingdings"/>
              </a:rPr>
              <a:t>O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>
                <a:sym typeface="Wingdings"/>
              </a:rPr>
              <a:t>Non dissociative adsorption leads to p-doping enhancement</a:t>
            </a:r>
          </a:p>
          <a:p>
            <a:pPr marL="1657350" lvl="3" indent="-285750">
              <a:buFont typeface="Arial" charset="0"/>
              <a:buChar char="•"/>
            </a:pPr>
            <a:r>
              <a:rPr lang="en-US" dirty="0" smtClean="0">
                <a:sym typeface="Wingdings"/>
              </a:rPr>
              <a:t>Conductivity increases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smtClean="0">
                <a:sym typeface="Wingdings"/>
              </a:rPr>
              <a:t>Desorption of O</a:t>
            </a:r>
            <a:r>
              <a:rPr lang="en-US" baseline="-25000" dirty="0" smtClean="0">
                <a:sym typeface="Wingdings"/>
              </a:rPr>
              <a:t>2 </a:t>
            </a:r>
            <a:r>
              <a:rPr lang="en-US" dirty="0" smtClean="0">
                <a:sym typeface="Wingdings"/>
              </a:rPr>
              <a:t>leaves adsorbed O and decreases p-doping</a:t>
            </a:r>
          </a:p>
          <a:p>
            <a:pPr marL="1657350" lvl="3" indent="-285750">
              <a:buFont typeface="Arial" charset="0"/>
              <a:buChar char="•"/>
            </a:pPr>
            <a:r>
              <a:rPr lang="en-US" dirty="0" smtClean="0">
                <a:sym typeface="Wingdings"/>
              </a:rPr>
              <a:t>Conductivity decreases when O</a:t>
            </a:r>
            <a:r>
              <a:rPr lang="en-US" baseline="-25000" dirty="0" smtClean="0">
                <a:sym typeface="Wingdings"/>
              </a:rPr>
              <a:t>3</a:t>
            </a:r>
            <a:r>
              <a:rPr lang="en-US" dirty="0" smtClean="0">
                <a:sym typeface="Wingdings"/>
              </a:rPr>
              <a:t> flux is stopped</a:t>
            </a:r>
          </a:p>
        </p:txBody>
      </p:sp>
      <p:sp>
        <p:nvSpPr>
          <p:cNvPr id="6" name="Rectangle 5"/>
          <p:cNvSpPr/>
          <p:nvPr/>
        </p:nvSpPr>
        <p:spPr>
          <a:xfrm>
            <a:off x="3571790" y="4928212"/>
            <a:ext cx="20004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</a:rPr>
              <a:t>Perspectives</a:t>
            </a:r>
            <a:endParaRPr lang="fr-FR" sz="2800" dirty="0"/>
          </a:p>
        </p:txBody>
      </p:sp>
      <p:sp>
        <p:nvSpPr>
          <p:cNvPr id="30" name="ZoneTexte 29"/>
          <p:cNvSpPr txBox="1"/>
          <p:nvPr/>
        </p:nvSpPr>
        <p:spPr>
          <a:xfrm>
            <a:off x="683568" y="5518973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Expand this approach to others oxides (</a:t>
            </a:r>
            <a:r>
              <a:rPr lang="en-US" dirty="0" err="1" smtClean="0"/>
              <a:t>ZnO</a:t>
            </a:r>
            <a:r>
              <a:rPr lang="en-US" dirty="0" smtClean="0"/>
              <a:t>) and others molecules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Use adsorption energies as input for molecular dynamic simulation</a:t>
            </a:r>
          </a:p>
        </p:txBody>
      </p:sp>
      <p:grpSp>
        <p:nvGrpSpPr>
          <p:cNvPr id="10" name="Grouper 9"/>
          <p:cNvGrpSpPr/>
          <p:nvPr/>
        </p:nvGrpSpPr>
        <p:grpSpPr>
          <a:xfrm>
            <a:off x="534380" y="4392580"/>
            <a:ext cx="8075240" cy="468092"/>
            <a:chOff x="534380" y="4363692"/>
            <a:chExt cx="8075240" cy="468092"/>
          </a:xfrm>
        </p:grpSpPr>
        <p:sp>
          <p:nvSpPr>
            <p:cNvPr id="3" name="ZoneTexte 2"/>
            <p:cNvSpPr txBox="1"/>
            <p:nvPr/>
          </p:nvSpPr>
          <p:spPr>
            <a:xfrm>
              <a:off x="534380" y="4413072"/>
              <a:ext cx="8075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Ab initio calculations allow to specify the </a:t>
              </a:r>
              <a:r>
                <a:rPr lang="en-US" smtClean="0"/>
                <a:t>mechanisms involved in </a:t>
              </a:r>
              <a:r>
                <a:rPr lang="en-US" dirty="0" smtClean="0"/>
                <a:t>the gas detection</a:t>
              </a:r>
            </a:p>
          </p:txBody>
        </p:sp>
        <p:sp>
          <p:nvSpPr>
            <p:cNvPr id="8" name="Rectangle à coins arrondis 7"/>
            <p:cNvSpPr/>
            <p:nvPr/>
          </p:nvSpPr>
          <p:spPr>
            <a:xfrm>
              <a:off x="611560" y="4363692"/>
              <a:ext cx="7920880" cy="46809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3C173C-0EAE-4B4C-9810-5144D7212E78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842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2367</TotalTime>
  <Words>1185</Words>
  <Application>Microsoft Macintosh PowerPoint</Application>
  <PresentationFormat>Présentation à l'écran (4:3)</PresentationFormat>
  <Paragraphs>389</Paragraphs>
  <Slides>25</Slides>
  <Notes>25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0</vt:i4>
      </vt:variant>
      <vt:variant>
        <vt:lpstr>Titres des diapositives</vt:lpstr>
      </vt:variant>
      <vt:variant>
        <vt:i4>25</vt:i4>
      </vt:variant>
    </vt:vector>
  </HeadingPairs>
  <TitlesOfParts>
    <vt:vector size="33" baseType="lpstr">
      <vt:lpstr>Calibri</vt:lpstr>
      <vt:lpstr>Cambria Math</vt:lpstr>
      <vt:lpstr>Symbol</vt:lpstr>
      <vt:lpstr>WenQuanYi Micro Hei</vt:lpstr>
      <vt:lpstr>Wingdings</vt:lpstr>
      <vt:lpstr>ZapfDingbatsITC</vt:lpstr>
      <vt:lpstr>Arial</vt:lpstr>
      <vt:lpstr>Thème Office</vt:lpstr>
      <vt:lpstr>Adsorption of simple molecules on metal oxides by ab initio calculations  Application to the detection of gases</vt:lpstr>
      <vt:lpstr>Plan</vt:lpstr>
      <vt:lpstr>Principle of gas sensor devices</vt:lpstr>
      <vt:lpstr>Plan</vt:lpstr>
      <vt:lpstr>Principle</vt:lpstr>
      <vt:lpstr>siesta code</vt:lpstr>
      <vt:lpstr>Plan</vt:lpstr>
      <vt:lpstr>Bulk WO3 (L. Saadi thesis)</vt:lpstr>
      <vt:lpstr>Surface (001) of WO3 </vt:lpstr>
      <vt:lpstr>Surface (001) of WO3 </vt:lpstr>
      <vt:lpstr>O3 dissociation on WO3</vt:lpstr>
      <vt:lpstr>Response to ozone</vt:lpstr>
      <vt:lpstr>NO2 dissociation</vt:lpstr>
      <vt:lpstr>Response to NO2</vt:lpstr>
      <vt:lpstr>CO oxidation</vt:lpstr>
      <vt:lpstr>Response to CO</vt:lpstr>
      <vt:lpstr>Plan</vt:lpstr>
      <vt:lpstr>Bulk CuO (H. Ouali thesis)</vt:lpstr>
      <vt:lpstr>Surface (111) of CuO </vt:lpstr>
      <vt:lpstr>O3 dissociation on CuO </vt:lpstr>
      <vt:lpstr>Response to O3 / DOS</vt:lpstr>
      <vt:lpstr>Cu2O: Bulk and (111) surface (H. Ouali thesis)</vt:lpstr>
      <vt:lpstr>Response to O3 /DOS</vt:lpstr>
      <vt:lpstr>Plan</vt:lpstr>
      <vt:lpstr>Conclusion &amp; perspectives</vt:lpstr>
    </vt:vector>
  </TitlesOfParts>
  <Company>IM2NP - CNRS</Company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Cathy Paitel</dc:creator>
  <cp:lastModifiedBy>Utilisateur de Microsoft Office</cp:lastModifiedBy>
  <cp:revision>213</cp:revision>
  <dcterms:created xsi:type="dcterms:W3CDTF">2012-02-17T11:24:09Z</dcterms:created>
  <dcterms:modified xsi:type="dcterms:W3CDTF">2016-09-08T16:08:17Z</dcterms:modified>
</cp:coreProperties>
</file>