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1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65" r:id="rId13"/>
    <p:sldId id="274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555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C3C1C-33C5-486A-85AD-892822C66188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30E8E-A0BB-4005-AD9F-1957F0D9C4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8153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Cell Division Labeling by Chromosome Changes for Monozygotic Twinning and Its Implications to </a:t>
            </a:r>
            <a:r>
              <a:rPr lang="en-US" cap="none" dirty="0" err="1"/>
              <a:t>Cancerogenesis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7239000" cy="1905000"/>
          </a:xfrm>
        </p:spPr>
        <p:txBody>
          <a:bodyPr>
            <a:noAutofit/>
          </a:bodyPr>
          <a:lstStyle/>
          <a:p>
            <a:pPr algn="ctr"/>
            <a:r>
              <a:rPr lang="en-US" sz="2600" dirty="0">
                <a:solidFill>
                  <a:schemeClr val="tx1"/>
                </a:solidFill>
              </a:rPr>
              <a:t>Carol M. Jim</a:t>
            </a:r>
          </a:p>
          <a:p>
            <a:pPr algn="ctr"/>
            <a:endParaRPr lang="en-US" sz="2600" dirty="0">
              <a:solidFill>
                <a:schemeClr val="tx1"/>
              </a:solidFill>
            </a:endParaRPr>
          </a:p>
          <a:p>
            <a:pPr algn="ctr"/>
            <a:r>
              <a:rPr lang="en-US" sz="2600" dirty="0">
                <a:solidFill>
                  <a:schemeClr val="tx1"/>
                </a:solidFill>
              </a:rPr>
              <a:t>The George Washington University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</a:rPr>
              <a:t>Department of Computer Science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and background</a:t>
            </a:r>
          </a:p>
          <a:p>
            <a:r>
              <a:rPr lang="en-US" dirty="0"/>
              <a:t>Problem description</a:t>
            </a:r>
          </a:p>
          <a:p>
            <a:r>
              <a:rPr lang="en-US" dirty="0"/>
              <a:t>Related work</a:t>
            </a:r>
          </a:p>
          <a:p>
            <a:r>
              <a:rPr lang="en-US" dirty="0"/>
              <a:t>Considered cell labeling models</a:t>
            </a:r>
          </a:p>
          <a:p>
            <a:r>
              <a:rPr lang="en-US" dirty="0"/>
              <a:t>Cell labeling combinations</a:t>
            </a:r>
          </a:p>
          <a:p>
            <a:r>
              <a:rPr lang="en-US" dirty="0"/>
              <a:t>Results and discussion on its implications</a:t>
            </a:r>
          </a:p>
          <a:p>
            <a:r>
              <a:rPr lang="en-US" dirty="0"/>
              <a:t>Conclusion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and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1"/>
            <a:ext cx="8229600" cy="4343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Cell development of evolving organism can be viewed in terms of developmental trees</a:t>
            </a:r>
          </a:p>
          <a:p>
            <a:r>
              <a:rPr lang="en-US" dirty="0"/>
              <a:t>Leonard Hayflick</a:t>
            </a:r>
            <a:r>
              <a:rPr lang="en-US" baseline="30000" dirty="0"/>
              <a:t>1</a:t>
            </a:r>
          </a:p>
          <a:p>
            <a:pPr lvl="1"/>
            <a:r>
              <a:rPr lang="en-US" sz="2600" dirty="0" err="1"/>
              <a:t>Hayflick</a:t>
            </a:r>
            <a:r>
              <a:rPr lang="en-US" sz="2600" dirty="0"/>
              <a:t> limit:  normal human fetal cells will divide about 40 to 60 times</a:t>
            </a:r>
          </a:p>
          <a:p>
            <a:pPr lvl="1"/>
            <a:r>
              <a:rPr lang="en-US" sz="2600" dirty="0"/>
              <a:t>Promoted idea of internal cellular clock</a:t>
            </a:r>
          </a:p>
          <a:p>
            <a:r>
              <a:rPr lang="en-US" dirty="0" err="1"/>
              <a:t>Alexey</a:t>
            </a:r>
            <a:r>
              <a:rPr lang="en-US" dirty="0"/>
              <a:t> Olovnikov</a:t>
            </a:r>
            <a:r>
              <a:rPr lang="en-US" baseline="30000" dirty="0"/>
              <a:t>2</a:t>
            </a:r>
          </a:p>
          <a:p>
            <a:pPr lvl="1"/>
            <a:r>
              <a:rPr lang="en-US" sz="2600" dirty="0"/>
              <a:t>Telomeres slightly shorten with each cell</a:t>
            </a:r>
          </a:p>
          <a:p>
            <a:pPr lvl="1">
              <a:buNone/>
            </a:pPr>
            <a:r>
              <a:rPr lang="en-US" sz="2600" dirty="0"/>
              <a:t>	division until a critical length is reached</a:t>
            </a:r>
            <a:endParaRPr lang="en-US" sz="2600" baseline="30000" dirty="0"/>
          </a:p>
        </p:txBody>
      </p:sp>
      <p:pic>
        <p:nvPicPr>
          <p:cNvPr id="4" name="Picture 3" descr="chromosom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3581400"/>
            <a:ext cx="1828800" cy="20120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" y="57912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/>
              <a:t>1 </a:t>
            </a:r>
            <a:r>
              <a:rPr lang="en-US" sz="1400" dirty="0"/>
              <a:t>Leonard </a:t>
            </a:r>
            <a:r>
              <a:rPr lang="en-US" sz="1400" dirty="0" err="1"/>
              <a:t>Hayflick</a:t>
            </a:r>
            <a:r>
              <a:rPr lang="en-US" sz="1400" dirty="0"/>
              <a:t>. “The limited in vitro lifetime of human diploid cell strains.” </a:t>
            </a:r>
            <a:r>
              <a:rPr lang="en-US" sz="1400" i="1" dirty="0"/>
              <a:t>Experimental Cell Research, Vol. 37, No. 3, March 1965, pp. 614-636.</a:t>
            </a:r>
          </a:p>
          <a:p>
            <a:r>
              <a:rPr lang="en-US" sz="1400" baseline="30000" dirty="0"/>
              <a:t>2 </a:t>
            </a:r>
            <a:r>
              <a:rPr lang="en-US" sz="1400" dirty="0"/>
              <a:t>A. M. </a:t>
            </a:r>
            <a:r>
              <a:rPr lang="en-US" sz="1400" dirty="0" err="1"/>
              <a:t>Olovnikov</a:t>
            </a:r>
            <a:r>
              <a:rPr lang="en-US" sz="1400" dirty="0"/>
              <a:t>. “Telomeres, telomerase, and aging: origin of the theory.” </a:t>
            </a:r>
            <a:r>
              <a:rPr lang="en-US" sz="1400" i="1" dirty="0"/>
              <a:t>Exp. </a:t>
            </a:r>
            <a:r>
              <a:rPr lang="en-US" sz="1400" i="1" dirty="0" err="1"/>
              <a:t>Gerontol</a:t>
            </a:r>
            <a:r>
              <a:rPr lang="en-US" sz="1400" i="1" dirty="0"/>
              <a:t>., Vol. 31, No. 4, Jul.-Aug. 1996, pp. 443-448. 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and Background/2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286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Monozygotic (MZ) twins derive from single zygote that divides into two separate cell masses</a:t>
            </a:r>
          </a:p>
          <a:p>
            <a:pPr lvl="1"/>
            <a:r>
              <a:rPr lang="en-US" dirty="0"/>
              <a:t>Occurs at frequency of about 1 in 250 to 300 births</a:t>
            </a:r>
            <a:r>
              <a:rPr lang="en-US" baseline="30000" dirty="0"/>
              <a:t>3</a:t>
            </a:r>
          </a:p>
          <a:p>
            <a:r>
              <a:rPr lang="en-US" dirty="0" err="1"/>
              <a:t>Dizygotic</a:t>
            </a:r>
            <a:r>
              <a:rPr lang="en-US" dirty="0"/>
              <a:t> (DZ) twins derive from two zygotes that develop at the same time into two individuals</a:t>
            </a:r>
          </a:p>
          <a:p>
            <a:endParaRPr lang="en-US" dirty="0"/>
          </a:p>
        </p:txBody>
      </p:sp>
      <p:pic>
        <p:nvPicPr>
          <p:cNvPr id="5" name="Picture 4" descr="Mono_vs_Dizygoti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3733800"/>
            <a:ext cx="3429000" cy="23185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6172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3 </a:t>
            </a:r>
            <a:r>
              <a:rPr lang="en-US" sz="1600" dirty="0" err="1"/>
              <a:t>Jeroen</a:t>
            </a:r>
            <a:r>
              <a:rPr lang="en-US" sz="1600" dirty="0"/>
              <a:t> Smits and </a:t>
            </a:r>
            <a:r>
              <a:rPr lang="en-US" sz="1600" dirty="0" err="1"/>
              <a:t>Christiaan</a:t>
            </a:r>
            <a:r>
              <a:rPr lang="en-US" sz="1600" dirty="0"/>
              <a:t> </a:t>
            </a:r>
            <a:r>
              <a:rPr lang="en-US" sz="1600" dirty="0" err="1"/>
              <a:t>Monden</a:t>
            </a:r>
            <a:r>
              <a:rPr lang="en-US" sz="1600" dirty="0"/>
              <a:t>. “Twinning Across the Developing World.” </a:t>
            </a:r>
            <a:r>
              <a:rPr lang="en-US" sz="1600" i="1" dirty="0" err="1"/>
              <a:t>PLoS</a:t>
            </a:r>
            <a:r>
              <a:rPr lang="en-US" sz="1600" i="1" dirty="0"/>
              <a:t> ONE, Vol. 6, No. 9, 2011.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unclear why some zygotes split whereas others do not</a:t>
            </a:r>
          </a:p>
          <a:p>
            <a:r>
              <a:rPr lang="en-US" dirty="0"/>
              <a:t>Little is known about the origins of pairs of MZ twins and higher order multiples</a:t>
            </a:r>
          </a:p>
          <a:p>
            <a:r>
              <a:rPr lang="en-US" dirty="0"/>
              <a:t>Insight into mechanism is key to future developments in developmental biology, the human aging process, and </a:t>
            </a:r>
            <a:r>
              <a:rPr lang="en-US" dirty="0" err="1"/>
              <a:t>cancerogenesis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Mechanisms and etiology of MZ twinning</a:t>
            </a:r>
          </a:p>
          <a:p>
            <a:pPr lvl="1"/>
            <a:r>
              <a:rPr lang="en-US" dirty="0"/>
              <a:t>Many theories exist including:</a:t>
            </a:r>
          </a:p>
          <a:p>
            <a:pPr lvl="2"/>
            <a:r>
              <a:rPr lang="en-US" dirty="0"/>
              <a:t>Every embryo develops along an axis giving it a bilateral symmetry</a:t>
            </a:r>
            <a:r>
              <a:rPr lang="en-US" baseline="30000" dirty="0"/>
              <a:t>4</a:t>
            </a:r>
          </a:p>
          <a:p>
            <a:pPr lvl="2"/>
            <a:r>
              <a:rPr lang="en-US" dirty="0"/>
              <a:t>Cells within </a:t>
            </a:r>
            <a:r>
              <a:rPr lang="en-US" dirty="0" err="1"/>
              <a:t>blastocyst</a:t>
            </a:r>
            <a:r>
              <a:rPr lang="en-US" dirty="0"/>
              <a:t> exhibit genetic</a:t>
            </a:r>
          </a:p>
          <a:p>
            <a:pPr lvl="2">
              <a:buNone/>
            </a:pPr>
            <a:r>
              <a:rPr lang="en-US" dirty="0"/>
              <a:t>	differences and separate into two</a:t>
            </a:r>
          </a:p>
          <a:p>
            <a:pPr lvl="2">
              <a:buNone/>
            </a:pPr>
            <a:r>
              <a:rPr lang="en-US" dirty="0"/>
              <a:t>	different cell masses</a:t>
            </a:r>
            <a:r>
              <a:rPr lang="en-US" baseline="30000" dirty="0"/>
              <a:t>5</a:t>
            </a:r>
          </a:p>
          <a:p>
            <a:pPr lvl="2">
              <a:buNone/>
            </a:pPr>
            <a:endParaRPr lang="en-US" dirty="0"/>
          </a:p>
          <a:p>
            <a:pPr lvl="1"/>
            <a:r>
              <a:rPr lang="en-US" dirty="0"/>
              <a:t>Difficult to determine because of randomness and rarity of MZ twinning events</a:t>
            </a:r>
          </a:p>
        </p:txBody>
      </p:sp>
      <p:pic>
        <p:nvPicPr>
          <p:cNvPr id="4" name="Picture 3" descr="Human_blastocyst-modifi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2971800"/>
            <a:ext cx="1981200" cy="19865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950803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4 </a:t>
            </a:r>
            <a:r>
              <a:rPr lang="en-US" sz="1600" dirty="0"/>
              <a:t>V. J. Baldwin. </a:t>
            </a:r>
            <a:r>
              <a:rPr lang="en-US" sz="1600" i="1" dirty="0"/>
              <a:t>Pathology of Multiple Pregnancy. Springer-</a:t>
            </a:r>
            <a:r>
              <a:rPr lang="en-US" sz="1600" i="1" dirty="0" err="1"/>
              <a:t>Verlag</a:t>
            </a:r>
            <a:r>
              <a:rPr lang="en-US" sz="1600" i="1" dirty="0"/>
              <a:t>: New York, 1994, pp. 29-62.</a:t>
            </a:r>
          </a:p>
          <a:p>
            <a:r>
              <a:rPr lang="en-US" sz="1600" baseline="30000" dirty="0"/>
              <a:t>5 </a:t>
            </a:r>
            <a:r>
              <a:rPr lang="en-US" sz="1600" dirty="0"/>
              <a:t>Judith G. Hall. "Twinning: mechanisms and genetic implications." </a:t>
            </a:r>
            <a:r>
              <a:rPr lang="en-US" sz="1600" i="1" dirty="0" err="1"/>
              <a:t>Curr</a:t>
            </a:r>
            <a:r>
              <a:rPr lang="en-US" sz="1600" i="1" dirty="0"/>
              <a:t>. </a:t>
            </a:r>
            <a:r>
              <a:rPr lang="en-US" sz="1600" i="1" dirty="0" err="1"/>
              <a:t>Opin</a:t>
            </a:r>
            <a:r>
              <a:rPr lang="en-US" sz="1600" i="1" dirty="0"/>
              <a:t>. Genet. Dev., Vol. 6, No. 3, June 1996, pp. 343-347.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Cell Labeling Scheme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1981200"/>
          </a:xfrm>
        </p:spPr>
        <p:txBody>
          <a:bodyPr/>
          <a:lstStyle/>
          <a:p>
            <a:r>
              <a:rPr lang="en-US" dirty="0"/>
              <a:t>Binary sequence describes history of cell’s origin and makes distinction between cells</a:t>
            </a:r>
          </a:p>
          <a:p>
            <a:r>
              <a:rPr lang="en-US" dirty="0"/>
              <a:t>Illustrates process of cell differentiation</a:t>
            </a:r>
          </a:p>
        </p:txBody>
      </p:sp>
      <p:pic>
        <p:nvPicPr>
          <p:cNvPr id="5" name="Picture 4" descr="binary_tre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3631637"/>
            <a:ext cx="5264112" cy="24643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Chromosomes Labeling Scheme</a:t>
            </a:r>
            <a:r>
              <a:rPr lang="en-US" baseline="30000" dirty="0"/>
              <a:t>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4035552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Takes into account DNA changes during </a:t>
            </a:r>
            <a:r>
              <a:rPr lang="en-US" dirty="0" err="1"/>
              <a:t>semiconservative</a:t>
            </a:r>
            <a:r>
              <a:rPr lang="en-US" dirty="0"/>
              <a:t> replication</a:t>
            </a:r>
          </a:p>
          <a:p>
            <a:r>
              <a:rPr lang="en-US" dirty="0"/>
              <a:t>If a single strand accumulates </a:t>
            </a:r>
            <a:r>
              <a:rPr lang="en-US" i="1" dirty="0" err="1"/>
              <a:t>i</a:t>
            </a:r>
            <a:r>
              <a:rPr lang="en-US" dirty="0"/>
              <a:t> changes, its complement can only have (</a:t>
            </a:r>
            <a:r>
              <a:rPr lang="en-US" i="1" dirty="0" err="1"/>
              <a:t>i</a:t>
            </a:r>
            <a:r>
              <a:rPr lang="en-US" dirty="0"/>
              <a:t> – 1) or (</a:t>
            </a:r>
            <a:r>
              <a:rPr lang="en-US" i="1" dirty="0" err="1"/>
              <a:t>i</a:t>
            </a:r>
            <a:r>
              <a:rPr lang="en-US" dirty="0"/>
              <a:t> + 1) changes</a:t>
            </a:r>
          </a:p>
        </p:txBody>
      </p:sp>
      <p:pic>
        <p:nvPicPr>
          <p:cNvPr id="4" name="Picture 3" descr="ChromosomeLabel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1512" y="1447800"/>
            <a:ext cx="4357688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197025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6</a:t>
            </a:r>
            <a:r>
              <a:rPr lang="en-US" sz="1600" dirty="0"/>
              <a:t> Simon Y. </a:t>
            </a:r>
            <a:r>
              <a:rPr lang="en-US" sz="1600" dirty="0" err="1"/>
              <a:t>Berkovich</a:t>
            </a:r>
            <a:r>
              <a:rPr lang="en-US" sz="1600" dirty="0"/>
              <a:t>. “A </a:t>
            </a:r>
            <a:r>
              <a:rPr lang="en-US" sz="1600" dirty="0" err="1"/>
              <a:t>Cybernetical</a:t>
            </a:r>
            <a:r>
              <a:rPr lang="en-US" sz="1600" dirty="0"/>
              <a:t> Model of the Internal Cellular Clock.” </a:t>
            </a:r>
            <a:r>
              <a:rPr lang="en-US" sz="1600" i="1" dirty="0"/>
              <a:t>Medical Hypotheses, 1981, pp. 1347-1357.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 Labeling Combinations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4035552" cy="4495800"/>
          </a:xfrm>
        </p:spPr>
        <p:txBody>
          <a:bodyPr/>
          <a:lstStyle/>
          <a:p>
            <a:r>
              <a:rPr lang="en-US" dirty="0"/>
              <a:t>Can be deduced from chromosomes labeling scheme</a:t>
            </a:r>
          </a:p>
          <a:p>
            <a:r>
              <a:rPr lang="en-US" dirty="0"/>
              <a:t>Two possible types of combinations</a:t>
            </a:r>
          </a:p>
          <a:p>
            <a:pPr lvl="1"/>
            <a:r>
              <a:rPr lang="en-US" dirty="0"/>
              <a:t>Likewise</a:t>
            </a:r>
          </a:p>
          <a:p>
            <a:pPr lvl="1"/>
            <a:r>
              <a:rPr lang="en-US" dirty="0"/>
              <a:t>Crosswise</a:t>
            </a:r>
          </a:p>
        </p:txBody>
      </p:sp>
      <p:pic>
        <p:nvPicPr>
          <p:cNvPr id="4" name="Picture 3" descr="LikewiseCombination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1676400"/>
            <a:ext cx="4343400" cy="2114095"/>
          </a:xfrm>
          <a:prstGeom prst="rect">
            <a:avLst/>
          </a:prstGeom>
        </p:spPr>
      </p:pic>
      <p:pic>
        <p:nvPicPr>
          <p:cNvPr id="5" name="Picture 4" descr="CrosswiseCombination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3962400"/>
            <a:ext cx="429819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 Labeling Combinations/2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152" y="1524000"/>
            <a:ext cx="8385048" cy="3276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Components of the homologous chromosomes are equivalent where A </a:t>
            </a:r>
            <a:r>
              <a:rPr lang="en-US" dirty="0">
                <a:sym typeface="Symbol"/>
              </a:rPr>
              <a:t></a:t>
            </a:r>
            <a:r>
              <a:rPr lang="en-US" dirty="0"/>
              <a:t> a and B </a:t>
            </a:r>
            <a:r>
              <a:rPr lang="en-US" dirty="0">
                <a:sym typeface="Symbol"/>
              </a:rPr>
              <a:t></a:t>
            </a:r>
            <a:r>
              <a:rPr lang="en-US" dirty="0"/>
              <a:t> b</a:t>
            </a:r>
          </a:p>
          <a:p>
            <a:r>
              <a:rPr lang="en-US" dirty="0"/>
              <a:t>Assume </a:t>
            </a:r>
            <a:r>
              <a:rPr lang="en-US" i="1" dirty="0"/>
              <a:t>K</a:t>
            </a:r>
            <a:r>
              <a:rPr lang="en-US" dirty="0"/>
              <a:t> pairs of homologous chromosomes control the internal cellular clock</a:t>
            </a:r>
          </a:p>
          <a:p>
            <a:pPr lvl="1"/>
            <a:r>
              <a:rPr lang="en-US" dirty="0"/>
              <a:t>Possibility of 2</a:t>
            </a:r>
            <a:r>
              <a:rPr lang="en-US" i="1" baseline="30000" dirty="0"/>
              <a:t>K</a:t>
            </a:r>
            <a:r>
              <a:rPr lang="en-US" dirty="0"/>
              <a:t> ways of organism beginning its development</a:t>
            </a:r>
          </a:p>
          <a:p>
            <a:pPr lvl="1"/>
            <a:r>
              <a:rPr lang="en-US" i="1" dirty="0"/>
              <a:t>P(MZT)</a:t>
            </a:r>
            <a:r>
              <a:rPr lang="en-US" dirty="0"/>
              <a:t> = (1/2)</a:t>
            </a:r>
            <a:r>
              <a:rPr lang="en-US" i="1" baseline="30000" dirty="0"/>
              <a:t>K</a:t>
            </a:r>
          </a:p>
          <a:p>
            <a:r>
              <a:rPr lang="en-US" i="1" dirty="0"/>
              <a:t>K</a:t>
            </a:r>
            <a:r>
              <a:rPr lang="en-US" dirty="0"/>
              <a:t> = 8 for humans</a:t>
            </a:r>
          </a:p>
        </p:txBody>
      </p:sp>
      <p:pic>
        <p:nvPicPr>
          <p:cNvPr id="4" name="Picture 3" descr="Cell-labelingCombination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4762500"/>
            <a:ext cx="619125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MZ Twinning Frequency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3959352" cy="4495800"/>
          </a:xfrm>
        </p:spPr>
        <p:txBody>
          <a:bodyPr>
            <a:normAutofit/>
          </a:bodyPr>
          <a:lstStyle/>
          <a:p>
            <a:pPr marL="320040" lvl="1" indent="-320040">
              <a:spcBef>
                <a:spcPts val="700"/>
              </a:spcBef>
              <a:buSzPct val="100000"/>
              <a:buFont typeface="Arial" pitchFamily="34" charset="0"/>
              <a:buChar char="•"/>
            </a:pPr>
            <a:r>
              <a:rPr lang="en-US" sz="2900" i="1" dirty="0"/>
              <a:t>P(MZT)</a:t>
            </a:r>
            <a:r>
              <a:rPr lang="en-US" sz="2900" dirty="0"/>
              <a:t> = (1/2)</a:t>
            </a:r>
            <a:r>
              <a:rPr lang="en-US" sz="2900" i="1" baseline="30000" dirty="0"/>
              <a:t>K</a:t>
            </a:r>
            <a:r>
              <a:rPr lang="en-US" sz="2900" dirty="0"/>
              <a:t>, where </a:t>
            </a:r>
            <a:r>
              <a:rPr lang="en-US" sz="2900" i="1" dirty="0"/>
              <a:t>K</a:t>
            </a:r>
            <a:r>
              <a:rPr lang="en-US" sz="2900" dirty="0"/>
              <a:t> = number of pairs of homologous chromosomes</a:t>
            </a:r>
          </a:p>
          <a:p>
            <a:pPr marL="320040" lvl="1" indent="-320040">
              <a:spcBef>
                <a:spcPts val="700"/>
              </a:spcBef>
              <a:buSzPct val="100000"/>
              <a:buFont typeface="Arial" pitchFamily="34" charset="0"/>
              <a:buChar char="•"/>
            </a:pPr>
            <a:r>
              <a:rPr lang="en-US" sz="2900" dirty="0"/>
              <a:t>Much data on MZ twinning frequency in various species support hypothesis</a:t>
            </a:r>
          </a:p>
        </p:txBody>
      </p:sp>
      <p:pic>
        <p:nvPicPr>
          <p:cNvPr id="4" name="Picture 3" descr="Species_K_Valu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828800"/>
            <a:ext cx="4068483" cy="38774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153400" cy="2743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Proposed theory</a:t>
            </a:r>
            <a:r>
              <a:rPr lang="en-US" dirty="0"/>
              <a:t>:  MZ quadruplets are two pairs of MZ twins, i.e. “quadruplet twins”</a:t>
            </a:r>
          </a:p>
          <a:p>
            <a:pPr lvl="1"/>
            <a:r>
              <a:rPr lang="en-US" dirty="0"/>
              <a:t>Cells in each pair have identical states of the cellular clock whereas the two pairs slightly differ in their genetic labeling</a:t>
            </a:r>
          </a:p>
          <a:p>
            <a:r>
              <a:rPr lang="en-US" dirty="0"/>
              <a:t>DNA analysis of quadruplets to test this theory</a:t>
            </a:r>
          </a:p>
        </p:txBody>
      </p:sp>
      <p:pic>
        <p:nvPicPr>
          <p:cNvPr id="4" name="Picture 3" descr="QuadrupletTwin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4038600"/>
            <a:ext cx="7177972" cy="24825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Probability of MZ quadruplets (or triplets)</a:t>
            </a:r>
          </a:p>
          <a:p>
            <a:pPr lvl="1"/>
            <a:r>
              <a:rPr lang="en-US" i="1" dirty="0"/>
              <a:t>P(MZQ)</a:t>
            </a:r>
            <a:r>
              <a:rPr lang="en-US" dirty="0"/>
              <a:t> = (1/8)</a:t>
            </a:r>
            <a:r>
              <a:rPr lang="en-US" i="1" baseline="30000" dirty="0"/>
              <a:t>K</a:t>
            </a:r>
          </a:p>
          <a:p>
            <a:r>
              <a:rPr lang="en-US" dirty="0"/>
              <a:t>Assuming </a:t>
            </a:r>
            <a:r>
              <a:rPr lang="en-US" i="1" dirty="0"/>
              <a:t>K</a:t>
            </a:r>
            <a:r>
              <a:rPr lang="en-US" dirty="0"/>
              <a:t> = 8, frequency of human quadruplets (or triplets) is about 1 in 16 million</a:t>
            </a:r>
          </a:p>
          <a:p>
            <a:pPr lvl="1"/>
            <a:r>
              <a:rPr lang="en-US" dirty="0"/>
              <a:t>Close to odds observed in several articles</a:t>
            </a:r>
            <a:r>
              <a:rPr lang="en-US" baseline="30000" dirty="0"/>
              <a:t>7</a:t>
            </a:r>
          </a:p>
          <a:p>
            <a:r>
              <a:rPr lang="en-US" dirty="0"/>
              <a:t>Nine-banded armadillo also exhibits phenomenon of MZ quadruplet births</a:t>
            </a:r>
          </a:p>
          <a:p>
            <a:pPr lvl="1"/>
            <a:r>
              <a:rPr lang="en-US" dirty="0"/>
              <a:t>May be the case that quadruplets in the armadillo are quadruplet twins</a:t>
            </a:r>
          </a:p>
          <a:p>
            <a:pPr lvl="1"/>
            <a:r>
              <a:rPr lang="en-US" dirty="0"/>
              <a:t>Genetic variability in armadillos from Brazil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6248400"/>
            <a:ext cx="792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7</a:t>
            </a:r>
            <a:r>
              <a:rPr lang="en-US" sz="1600" dirty="0"/>
              <a:t> Articles from UPI, NBC Washington, </a:t>
            </a:r>
            <a:r>
              <a:rPr lang="en-US" sz="1600" i="1" dirty="0"/>
              <a:t>Los Angeles Times</a:t>
            </a:r>
            <a:r>
              <a:rPr lang="en-US" sz="1600" dirty="0"/>
              <a:t>, and “About Four of a Kind” TV show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on </a:t>
            </a:r>
            <a:r>
              <a:rPr lang="en-US" dirty="0" err="1"/>
              <a:t>Cancerogenesis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495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Mechanism of MZ twinning at beginning of cell development and apoptosis at the end provides insight into process of </a:t>
            </a:r>
            <a:r>
              <a:rPr lang="en-US" dirty="0" err="1"/>
              <a:t>cancerogenesis</a:t>
            </a:r>
            <a:endParaRPr lang="en-US" dirty="0"/>
          </a:p>
          <a:p>
            <a:r>
              <a:rPr lang="en-US" dirty="0"/>
              <a:t>Emergence of </a:t>
            </a:r>
            <a:r>
              <a:rPr lang="en-US" dirty="0" err="1"/>
              <a:t>cancerogenesis</a:t>
            </a:r>
            <a:r>
              <a:rPr lang="en-US" dirty="0"/>
              <a:t> is a result of a breakdown of protection by apoptosis</a:t>
            </a:r>
          </a:p>
          <a:p>
            <a:r>
              <a:rPr lang="en-US" dirty="0"/>
              <a:t>Probability of failure of cell death, </a:t>
            </a:r>
            <a:r>
              <a:rPr lang="en-US" i="1" dirty="0"/>
              <a:t>Z</a:t>
            </a:r>
            <a:r>
              <a:rPr lang="en-US" i="1" baseline="-25000" dirty="0"/>
              <a:t>T</a:t>
            </a:r>
            <a:r>
              <a:rPr lang="en-US" dirty="0"/>
              <a:t>, between cell divisions</a:t>
            </a:r>
            <a:r>
              <a:rPr lang="en-US" baseline="30000" dirty="0"/>
              <a:t>8</a:t>
            </a:r>
            <a:r>
              <a:rPr lang="en-US" dirty="0"/>
              <a:t>:</a:t>
            </a:r>
          </a:p>
          <a:p>
            <a:endParaRPr lang="en-US" sz="5200" dirty="0"/>
          </a:p>
          <a:p>
            <a:pPr lvl="1"/>
            <a:r>
              <a:rPr lang="en-US" i="1" dirty="0"/>
              <a:t>M</a:t>
            </a:r>
            <a:r>
              <a:rPr lang="en-US" dirty="0"/>
              <a:t>:  </a:t>
            </a:r>
            <a:r>
              <a:rPr lang="en-US" dirty="0" err="1"/>
              <a:t>Hayflick</a:t>
            </a:r>
            <a:r>
              <a:rPr lang="en-US" dirty="0"/>
              <a:t> limit</a:t>
            </a:r>
          </a:p>
          <a:p>
            <a:pPr lvl="1"/>
            <a:r>
              <a:rPr lang="en-US" i="1" dirty="0"/>
              <a:t>K</a:t>
            </a:r>
            <a:r>
              <a:rPr lang="en-US" dirty="0"/>
              <a:t>:  number of pairs of homologous chromosomes</a:t>
            </a:r>
          </a:p>
          <a:p>
            <a:pPr lvl="1"/>
            <a:r>
              <a:rPr lang="en-US" i="1" dirty="0">
                <a:sym typeface="Symbol"/>
              </a:rPr>
              <a:t></a:t>
            </a:r>
            <a:r>
              <a:rPr lang="en-US" dirty="0"/>
              <a:t>:  standard deviation coefficient about 1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1333" y="3886200"/>
            <a:ext cx="2091267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04800" y="6197025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8 </a:t>
            </a:r>
            <a:r>
              <a:rPr lang="en-US" sz="1600" dirty="0"/>
              <a:t>Simon Y. </a:t>
            </a:r>
            <a:r>
              <a:rPr lang="en-US" sz="1600" dirty="0" err="1"/>
              <a:t>Berkovich</a:t>
            </a:r>
            <a:r>
              <a:rPr lang="en-US" sz="1600" dirty="0"/>
              <a:t>. “A </a:t>
            </a:r>
            <a:r>
              <a:rPr lang="en-US" sz="1600" dirty="0" err="1"/>
              <a:t>Cybernetical</a:t>
            </a:r>
            <a:r>
              <a:rPr lang="en-US" sz="1600" dirty="0"/>
              <a:t> Model of the Internal Cellular Clock.” </a:t>
            </a:r>
            <a:r>
              <a:rPr lang="en-US" sz="1600" i="1" dirty="0"/>
              <a:t>Medical Hypotheses, 1981, pp. 1347-1357.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on </a:t>
            </a:r>
            <a:r>
              <a:rPr lang="en-US" dirty="0" err="1"/>
              <a:t>Cancerogenesis</a:t>
            </a:r>
            <a:r>
              <a:rPr lang="en-US" dirty="0"/>
              <a:t>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K</a:t>
            </a:r>
            <a:r>
              <a:rPr lang="en-US" dirty="0"/>
              <a:t> value of certain laboratory animals, like mice     (</a:t>
            </a:r>
            <a:r>
              <a:rPr lang="en-US" i="1" dirty="0"/>
              <a:t>K</a:t>
            </a:r>
            <a:r>
              <a:rPr lang="en-US" dirty="0"/>
              <a:t> = 6), can be used to study the considered threshold effect for </a:t>
            </a:r>
            <a:r>
              <a:rPr lang="en-US" dirty="0" err="1"/>
              <a:t>cancerization</a:t>
            </a:r>
            <a:endParaRPr lang="en-US" dirty="0"/>
          </a:p>
          <a:p>
            <a:r>
              <a:rPr lang="en-US" dirty="0"/>
              <a:t>Results can be quantitatively transferred and compared with the observations on humans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Gained insight into the origins of pairs of MZ twins and higher order multiples</a:t>
            </a:r>
          </a:p>
          <a:p>
            <a:r>
              <a:rPr lang="en-US" dirty="0"/>
              <a:t>MZ quadruplets may be two pairs of MZ twins</a:t>
            </a:r>
          </a:p>
          <a:p>
            <a:pPr lvl="1"/>
            <a:r>
              <a:rPr lang="en-US" dirty="0"/>
              <a:t>DNA analysis of quadruplets to test theory</a:t>
            </a:r>
          </a:p>
          <a:p>
            <a:r>
              <a:rPr lang="en-US" dirty="0"/>
              <a:t>Parameter </a:t>
            </a:r>
            <a:r>
              <a:rPr lang="en-US" i="1" dirty="0"/>
              <a:t>K</a:t>
            </a:r>
            <a:r>
              <a:rPr lang="en-US" dirty="0"/>
              <a:t> reveals structure of internal cellular clock and determines threshold effect in cancerization</a:t>
            </a:r>
          </a:p>
          <a:p>
            <a:pPr lvl="1"/>
            <a:r>
              <a:rPr lang="en-US" dirty="0"/>
              <a:t>Test theory on laboratory animals such as mice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175808"/>
            <a:ext cx="579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Thank you!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8998</TotalTime>
  <Words>887</Words>
  <Application>Microsoft Office PowerPoint</Application>
  <PresentationFormat>On-screen Show (4:3)</PresentationFormat>
  <Paragraphs>98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Symbol</vt:lpstr>
      <vt:lpstr>Office Theme</vt:lpstr>
      <vt:lpstr>Cell Division Labeling by Chromosome Changes for Monozygotic Twinning and Its Implications to Cancerogenesis</vt:lpstr>
      <vt:lpstr>Outline</vt:lpstr>
      <vt:lpstr>Introduction and Background</vt:lpstr>
      <vt:lpstr>Introduction and Background/2</vt:lpstr>
      <vt:lpstr>Problem Description</vt:lpstr>
      <vt:lpstr>Related Work</vt:lpstr>
      <vt:lpstr>Binary Cell Labeling Scheme</vt:lpstr>
      <vt:lpstr>Chromosomes Labeling Scheme6</vt:lpstr>
      <vt:lpstr>Cell Labeling Combinations</vt:lpstr>
      <vt:lpstr>Cell Labeling Combinations/2</vt:lpstr>
      <vt:lpstr>MZ Twinning Frequency</vt:lpstr>
      <vt:lpstr>Results</vt:lpstr>
      <vt:lpstr>Results/2</vt:lpstr>
      <vt:lpstr>Implications on Cancerogenesis</vt:lpstr>
      <vt:lpstr>Implications on Cancerogenesis/2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Carol Jim</dc:creator>
  <cp:lastModifiedBy>Carol Jim</cp:lastModifiedBy>
  <cp:revision>69</cp:revision>
  <dcterms:created xsi:type="dcterms:W3CDTF">2015-04-20T19:22:10Z</dcterms:created>
  <dcterms:modified xsi:type="dcterms:W3CDTF">2016-02-26T16:37:20Z</dcterms:modified>
</cp:coreProperties>
</file>