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97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A5A0A-D5BC-4323-9A91-F2D4017B38C6}" type="datetimeFigureOut">
              <a:rPr lang="en-US" smtClean="0"/>
              <a:t>8/12/2014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73CD5A-0CA0-4517-A265-93DC07A8C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220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B8099-7544-4A18-88DE-D51EF8F7B935}" type="datetime1">
              <a:rPr lang="en-US" smtClean="0"/>
              <a:t>8/12/2014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80A7D-8682-4A4B-9C94-3850A04965D7}" type="datetime1">
              <a:rPr lang="en-US" smtClean="0"/>
              <a:t>8/12/2014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34B6B-0AD4-4855-83A7-3D0283A5315A}" type="datetime1">
              <a:rPr lang="en-US" smtClean="0"/>
              <a:t>8/12/2014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B06B1-9918-4C94-95F7-1333637D3B14}" type="datetime1">
              <a:rPr lang="en-US" smtClean="0"/>
              <a:t>8/12/2014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B9276-D28C-4729-A84D-BC1F300C6F21}" type="datetime1">
              <a:rPr lang="en-US" smtClean="0"/>
              <a:t>8/12/2014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3741-C9B7-4080-BC22-78F4B69A84A6}" type="datetime1">
              <a:rPr lang="en-US" smtClean="0"/>
              <a:t>8/12/2014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D9877-7BC3-4BC9-A5C6-D76C232E7239}" type="datetime1">
              <a:rPr lang="en-US" smtClean="0"/>
              <a:t>8/12/2014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6C3FA-688E-459D-B53A-73A237991B03}" type="datetime1">
              <a:rPr lang="en-US" smtClean="0"/>
              <a:t>8/12/2014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F16E6-680F-466F-A6A6-56DB84061FDC}" type="datetime1">
              <a:rPr lang="en-US" smtClean="0"/>
              <a:t>8/12/2014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29945-6A88-4FC8-8B83-C54B60D3CC39}" type="datetime1">
              <a:rPr lang="en-US" smtClean="0"/>
              <a:t>8/12/2014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6746F-EB6A-4208-9C47-5E7FCFBABD81}" type="datetime1">
              <a:rPr lang="en-US" smtClean="0"/>
              <a:t>8/12/2014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C76FD0-0800-4C40-B573-F7B7E9C619D6}" type="datetime1">
              <a:rPr lang="en-US" smtClean="0"/>
              <a:t>8/12/2014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Stratification System of the United States: Correlations between Social Class and </a:t>
            </a:r>
            <a:r>
              <a:rPr lang="en-US" dirty="0" smtClean="0"/>
              <a:t>Health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Carol Apt, Ph.D.</a:t>
            </a:r>
            <a:br>
              <a:rPr lang="en-US" dirty="0" smtClean="0"/>
            </a:br>
            <a:r>
              <a:rPr lang="en-US" dirty="0" smtClean="0"/>
              <a:t>Professor of Sociology</a:t>
            </a:r>
            <a:br>
              <a:rPr lang="en-US" dirty="0" smtClean="0"/>
            </a:br>
            <a:r>
              <a:rPr lang="en-US" dirty="0" smtClean="0"/>
              <a:t>South Carolina State </a:t>
            </a:r>
            <a:r>
              <a:rPr lang="en-US" dirty="0" smtClean="0"/>
              <a:t>University</a:t>
            </a:r>
            <a:br>
              <a:rPr lang="en-US" dirty="0" smtClean="0"/>
            </a:br>
            <a:r>
              <a:rPr lang="en-US" dirty="0" smtClean="0"/>
              <a:t>Orangeburg, South Carolina, USA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capt@scsu.edu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568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Education, occupation, income</a:t>
            </a:r>
          </a:p>
          <a:p>
            <a:r>
              <a:rPr lang="en-US" dirty="0" smtClean="0"/>
              <a:t>1. Upper Class (Old Money)</a:t>
            </a:r>
          </a:p>
          <a:p>
            <a:r>
              <a:rPr lang="en-US" dirty="0" smtClean="0"/>
              <a:t>2. New Money</a:t>
            </a:r>
          </a:p>
          <a:p>
            <a:r>
              <a:rPr lang="en-US" dirty="0" smtClean="0"/>
              <a:t>3. Middle Class (White Collar)</a:t>
            </a:r>
          </a:p>
          <a:p>
            <a:r>
              <a:rPr lang="en-US" dirty="0" smtClean="0"/>
              <a:t>4. Working Class (Blue Collar)</a:t>
            </a:r>
          </a:p>
          <a:p>
            <a:r>
              <a:rPr lang="en-US" dirty="0" smtClean="0"/>
              <a:t>5. Working Poor</a:t>
            </a:r>
          </a:p>
          <a:p>
            <a:r>
              <a:rPr lang="en-US" dirty="0" smtClean="0"/>
              <a:t>6. Poverty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247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People Living in Poverty in the United States (2012)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a family of four, $23,550/year</a:t>
            </a:r>
          </a:p>
          <a:p>
            <a:r>
              <a:rPr lang="en-US" dirty="0" smtClean="0"/>
              <a:t>15% of all Americans, or 1 out of every 7 people</a:t>
            </a:r>
          </a:p>
          <a:p>
            <a:r>
              <a:rPr lang="en-US" dirty="0" smtClean="0"/>
              <a:t>9.7% Non-Hispanic Whites </a:t>
            </a:r>
          </a:p>
          <a:p>
            <a:r>
              <a:rPr lang="en-US" dirty="0" smtClean="0"/>
              <a:t>25% Hispanics </a:t>
            </a:r>
          </a:p>
          <a:p>
            <a:r>
              <a:rPr lang="en-US" dirty="0" smtClean="0"/>
              <a:t>27.2% Blacks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219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Being at the Bottom of the Social Ladder can be Hazardous to Your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Poorer overall health status</a:t>
            </a:r>
          </a:p>
          <a:p>
            <a:r>
              <a:rPr lang="en-US" dirty="0"/>
              <a:t> </a:t>
            </a:r>
            <a:r>
              <a:rPr lang="en-US" dirty="0" smtClean="0"/>
              <a:t>- higher rates of infant mortality</a:t>
            </a:r>
          </a:p>
          <a:p>
            <a:r>
              <a:rPr lang="en-US" dirty="0"/>
              <a:t> </a:t>
            </a:r>
            <a:r>
              <a:rPr lang="en-US" dirty="0" smtClean="0"/>
              <a:t>- poorer nutritional status</a:t>
            </a:r>
          </a:p>
          <a:p>
            <a:r>
              <a:rPr lang="en-US" dirty="0"/>
              <a:t> </a:t>
            </a:r>
            <a:r>
              <a:rPr lang="en-US" dirty="0" smtClean="0"/>
              <a:t>- lower life expectancy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381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Maternal and Child Health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Health insurance</a:t>
            </a:r>
          </a:p>
          <a:p>
            <a:r>
              <a:rPr lang="en-US" dirty="0" smtClean="0"/>
              <a:t>Prenatal care</a:t>
            </a:r>
          </a:p>
          <a:p>
            <a:r>
              <a:rPr lang="en-US" dirty="0" smtClean="0"/>
              <a:t>Alcohol/smoking</a:t>
            </a:r>
          </a:p>
          <a:p>
            <a:r>
              <a:rPr lang="en-US" dirty="0" smtClean="0"/>
              <a:t>Teenage pregnancy</a:t>
            </a:r>
          </a:p>
          <a:p>
            <a:r>
              <a:rPr lang="en-US" dirty="0" smtClean="0"/>
              <a:t>Second-hand smoke</a:t>
            </a:r>
          </a:p>
          <a:p>
            <a:r>
              <a:rPr lang="en-US" dirty="0" smtClean="0"/>
              <a:t>Reluctance to breast feed</a:t>
            </a:r>
          </a:p>
          <a:p>
            <a:r>
              <a:rPr lang="en-US" dirty="0" smtClean="0"/>
              <a:t>obesity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035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Nutritional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Fat, cholesterol, sodium, calories, fast food</a:t>
            </a:r>
          </a:p>
          <a:p>
            <a:r>
              <a:rPr lang="en-US" dirty="0" smtClean="0"/>
              <a:t>Less stigma against overweight people</a:t>
            </a:r>
          </a:p>
          <a:p>
            <a:r>
              <a:rPr lang="en-US" dirty="0" smtClean="0"/>
              <a:t>Definitions of what is/looks healthy</a:t>
            </a:r>
          </a:p>
          <a:p>
            <a:r>
              <a:rPr lang="en-US" dirty="0" smtClean="0"/>
              <a:t>Fried food </a:t>
            </a:r>
          </a:p>
          <a:p>
            <a:r>
              <a:rPr lang="en-US" dirty="0" smtClean="0"/>
              <a:t>Difficult to acquire healthy foods</a:t>
            </a:r>
          </a:p>
          <a:p>
            <a:r>
              <a:rPr lang="en-US" dirty="0" smtClean="0"/>
              <a:t>Misunderstanding of what constitutes a healthy diet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642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Life Expectancy by State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American men: 75;  American women: 80</a:t>
            </a:r>
          </a:p>
          <a:p>
            <a:r>
              <a:rPr lang="en-US" dirty="0" smtClean="0"/>
              <a:t>1. Mississippi: lowest life expectancy, 75 years; highest poverty rate, 20.1%; highest obesity rate, 34.4%</a:t>
            </a:r>
          </a:p>
          <a:p>
            <a:r>
              <a:rPr lang="en-US" dirty="0" smtClean="0"/>
              <a:t>2. West Virginia: 2</a:t>
            </a:r>
            <a:r>
              <a:rPr lang="en-US" baseline="30000" dirty="0" smtClean="0"/>
              <a:t>nd</a:t>
            </a:r>
            <a:r>
              <a:rPr lang="en-US" dirty="0" smtClean="0"/>
              <a:t> lowest life expectancy, 75.4 years; 43</a:t>
            </a:r>
            <a:r>
              <a:rPr lang="en-US" baseline="30000" dirty="0" smtClean="0"/>
              <a:t>rd</a:t>
            </a:r>
            <a:r>
              <a:rPr lang="en-US" dirty="0" smtClean="0"/>
              <a:t> out of 50 states in poverty rate, 15.4%; 2</a:t>
            </a:r>
            <a:r>
              <a:rPr lang="en-US" baseline="30000" dirty="0" smtClean="0"/>
              <a:t>nd</a:t>
            </a:r>
            <a:r>
              <a:rPr lang="en-US" dirty="0" smtClean="0"/>
              <a:t> highest rate of obesity</a:t>
            </a:r>
          </a:p>
          <a:p>
            <a:r>
              <a:rPr lang="en-US" dirty="0" smtClean="0"/>
              <a:t>3. Alabama: 3</a:t>
            </a:r>
            <a:r>
              <a:rPr lang="en-US" baseline="30000" dirty="0" smtClean="0"/>
              <a:t>rd</a:t>
            </a:r>
            <a:r>
              <a:rPr lang="en-US" dirty="0" smtClean="0"/>
              <a:t> lowest life expectancy, 75.4 years; 47 out of 50 states in poverty rate, 16.7%;   3</a:t>
            </a:r>
            <a:r>
              <a:rPr lang="en-US" baseline="30000" dirty="0" smtClean="0"/>
              <a:t>rd</a:t>
            </a:r>
            <a:r>
              <a:rPr lang="en-US" dirty="0" smtClean="0"/>
              <a:t> highest obesity rate, 30.1%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280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Life Expectancy by State, Continued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4. Louisiana: 4</a:t>
            </a:r>
            <a:r>
              <a:rPr lang="en-US" baseline="30000" dirty="0" smtClean="0"/>
              <a:t>th</a:t>
            </a:r>
            <a:r>
              <a:rPr lang="en-US" dirty="0" smtClean="0"/>
              <a:t> lowest life expectancy, 75.7 years;  49 out of 50 states in poverty, 18.3%;  4</a:t>
            </a:r>
            <a:r>
              <a:rPr lang="en-US" baseline="30000" dirty="0" smtClean="0"/>
              <a:t>th</a:t>
            </a:r>
            <a:r>
              <a:rPr lang="en-US" dirty="0" smtClean="0"/>
              <a:t> highest rate of obesity, 29.5%</a:t>
            </a:r>
          </a:p>
          <a:p>
            <a:endParaRPr lang="en-US" dirty="0"/>
          </a:p>
          <a:p>
            <a:r>
              <a:rPr lang="en-US" dirty="0" smtClean="0"/>
              <a:t>South Carolina: 42</a:t>
            </a:r>
            <a:r>
              <a:rPr lang="en-US" baseline="30000" dirty="0" smtClean="0"/>
              <a:t>nd</a:t>
            </a:r>
            <a:r>
              <a:rPr lang="en-US" dirty="0" smtClean="0"/>
              <a:t> out of 50 states in life expectancy, 77.0 years;  41 out of 50 in poverty rate, 15.0%;  5</a:t>
            </a:r>
            <a:r>
              <a:rPr lang="en-US" baseline="30000" dirty="0" smtClean="0"/>
              <a:t>th</a:t>
            </a:r>
            <a:r>
              <a:rPr lang="en-US" dirty="0" smtClean="0"/>
              <a:t> highest rate of obesity, 29.2%</a:t>
            </a:r>
          </a:p>
          <a:p>
            <a:r>
              <a:rPr lang="en-US" dirty="0" smtClean="0"/>
              <a:t>All above states are in the DEEP South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617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Contributes to Life Expectancy?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Social relationships with friends and family</a:t>
            </a:r>
          </a:p>
          <a:p>
            <a:r>
              <a:rPr lang="en-US" dirty="0" smtClean="0"/>
              <a:t>Being in frequent contact </a:t>
            </a:r>
          </a:p>
          <a:p>
            <a:r>
              <a:rPr lang="en-US" dirty="0" smtClean="0"/>
              <a:t>Engaging in shared activities</a:t>
            </a:r>
          </a:p>
          <a:p>
            <a:r>
              <a:rPr lang="en-US" dirty="0" smtClean="0"/>
              <a:t>Doing things to help other people</a:t>
            </a:r>
          </a:p>
          <a:p>
            <a:r>
              <a:rPr lang="en-US" dirty="0" smtClean="0"/>
              <a:t>Relationships provide social support</a:t>
            </a:r>
          </a:p>
          <a:p>
            <a:r>
              <a:rPr lang="en-US" dirty="0" smtClean="0"/>
              <a:t>We influence each other</a:t>
            </a:r>
          </a:p>
          <a:p>
            <a:r>
              <a:rPr lang="en-US" dirty="0" smtClean="0"/>
              <a:t>Women &amp; less masculine men</a:t>
            </a:r>
          </a:p>
          <a:p>
            <a:r>
              <a:rPr lang="en-US" dirty="0" smtClean="0"/>
              <a:t>Poverty &amp; stress negatively affect relationships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94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Else Contributes to Life Expectancy?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Chronic stress of living in poverty</a:t>
            </a:r>
          </a:p>
          <a:p>
            <a:r>
              <a:rPr lang="en-US" dirty="0" smtClean="0"/>
              <a:t>Stress can damage the immune system</a:t>
            </a:r>
          </a:p>
          <a:p>
            <a:r>
              <a:rPr lang="en-US" dirty="0" smtClean="0"/>
              <a:t>Stress can damage the heart</a:t>
            </a:r>
          </a:p>
          <a:p>
            <a:r>
              <a:rPr lang="en-US" dirty="0" smtClean="0"/>
              <a:t>Fight or flight</a:t>
            </a:r>
          </a:p>
          <a:p>
            <a:r>
              <a:rPr lang="en-US" dirty="0" smtClean="0"/>
              <a:t>What to do when your friends and family members are also under chronic stress?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12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Writing Research Papers in the Social and Behavioral Sciences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 smtClean="0"/>
          </a:p>
          <a:p>
            <a:pPr algn="ctr"/>
            <a:r>
              <a:rPr lang="en-US" dirty="0" smtClean="0"/>
              <a:t>Carol Apt, Ph.D.</a:t>
            </a:r>
          </a:p>
          <a:p>
            <a:pPr algn="ctr"/>
            <a:r>
              <a:rPr lang="en-US" dirty="0" smtClean="0"/>
              <a:t>Professor of Sociology</a:t>
            </a:r>
          </a:p>
          <a:p>
            <a:pPr algn="ctr"/>
            <a:r>
              <a:rPr lang="en-US" dirty="0" smtClean="0"/>
              <a:t>South Carolina State University</a:t>
            </a:r>
          </a:p>
          <a:p>
            <a:pPr algn="ctr"/>
            <a:r>
              <a:rPr lang="en-US" dirty="0" smtClean="0"/>
              <a:t>Orangeburg, South Carolina, USA</a:t>
            </a:r>
          </a:p>
          <a:p>
            <a:pPr algn="ctr"/>
            <a:r>
              <a:rPr lang="en-US" dirty="0" smtClean="0"/>
              <a:t>capt@scsu.edu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194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Before You Write, Ask Yourself, Who Will Read My Research Paper?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depends on:</a:t>
            </a:r>
          </a:p>
          <a:p>
            <a:r>
              <a:rPr lang="en-US" dirty="0" smtClean="0"/>
              <a:t>To what journal/publication will I submit it</a:t>
            </a:r>
          </a:p>
          <a:p>
            <a:r>
              <a:rPr lang="en-US" dirty="0" smtClean="0"/>
              <a:t>What is my topic?</a:t>
            </a:r>
          </a:p>
          <a:p>
            <a:r>
              <a:rPr lang="en-US" dirty="0" smtClean="0"/>
              <a:t>What knowledge or expertise is required?</a:t>
            </a:r>
          </a:p>
          <a:p>
            <a:r>
              <a:rPr lang="en-US" dirty="0" smtClean="0"/>
              <a:t>How generalizable are my findings?</a:t>
            </a:r>
          </a:p>
          <a:p>
            <a:r>
              <a:rPr lang="en-US" dirty="0" smtClean="0"/>
              <a:t>In what language will I write it?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03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Language Will I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Icelandic, with 330,000 native speakers</a:t>
            </a:r>
          </a:p>
          <a:p>
            <a:r>
              <a:rPr lang="en-US" dirty="0" smtClean="0"/>
              <a:t>English, spoken by 2 billion people in 75 countries</a:t>
            </a:r>
          </a:p>
          <a:p>
            <a:r>
              <a:rPr lang="en-US" dirty="0" smtClean="0"/>
              <a:t>English is the language of international business, academic conferences, science and technology.</a:t>
            </a:r>
          </a:p>
          <a:p>
            <a:r>
              <a:rPr lang="en-US" dirty="0" smtClean="0"/>
              <a:t>Over 2.3 of the world’s scientists read English.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98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Writing in English for an International Audience Isn’t Easy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Largest vocabulary</a:t>
            </a:r>
          </a:p>
          <a:p>
            <a:r>
              <a:rPr lang="en-US" dirty="0" smtClean="0"/>
              <a:t>Spoken differently from country to country</a:t>
            </a:r>
          </a:p>
          <a:p>
            <a:r>
              <a:rPr lang="en-US" dirty="0" smtClean="0"/>
              <a:t>British                             American</a:t>
            </a:r>
          </a:p>
          <a:p>
            <a:r>
              <a:rPr lang="en-US" dirty="0"/>
              <a:t> </a:t>
            </a:r>
            <a:r>
              <a:rPr lang="en-US" dirty="0" smtClean="0"/>
              <a:t> lift                                    elevator</a:t>
            </a:r>
          </a:p>
          <a:p>
            <a:r>
              <a:rPr lang="en-US" dirty="0"/>
              <a:t> </a:t>
            </a:r>
            <a:r>
              <a:rPr lang="en-US" dirty="0" smtClean="0"/>
              <a:t> boot (of a car)                trunk (of a car)</a:t>
            </a:r>
          </a:p>
          <a:p>
            <a:r>
              <a:rPr lang="en-US" dirty="0"/>
              <a:t> </a:t>
            </a:r>
            <a:r>
              <a:rPr lang="en-US" dirty="0" smtClean="0"/>
              <a:t> chips                                 French fried potatoes</a:t>
            </a:r>
          </a:p>
          <a:p>
            <a:r>
              <a:rPr lang="en-US" dirty="0" smtClean="0"/>
              <a:t>Bangers &amp; mash                sausages &amp; mashed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   potatoes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05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Words are spelled differently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British                            American</a:t>
            </a:r>
          </a:p>
          <a:p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 err="1" smtClean="0"/>
              <a:t>flavour</a:t>
            </a:r>
            <a:r>
              <a:rPr lang="en-US" dirty="0" smtClean="0"/>
              <a:t>                             flavor</a:t>
            </a:r>
          </a:p>
          <a:p>
            <a:r>
              <a:rPr lang="en-US" dirty="0" smtClean="0"/>
              <a:t>  </a:t>
            </a:r>
            <a:r>
              <a:rPr lang="en-US" dirty="0" err="1" smtClean="0"/>
              <a:t>colour</a:t>
            </a:r>
            <a:r>
              <a:rPr lang="en-US" dirty="0" smtClean="0"/>
              <a:t>                                color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713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Languages Change over Time, Especially in Large, Technologically Advanced Societies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internet:  sexting, phishing</a:t>
            </a:r>
            <a:endParaRPr lang="en-US" dirty="0"/>
          </a:p>
          <a:p>
            <a:r>
              <a:rPr lang="en-US" dirty="0" smtClean="0"/>
              <a:t>Language usage differs according to region, race, ethnicity </a:t>
            </a:r>
          </a:p>
          <a:p>
            <a:r>
              <a:rPr lang="en-US" dirty="0" smtClean="0"/>
              <a:t>North                                South</a:t>
            </a:r>
          </a:p>
          <a:p>
            <a:r>
              <a:rPr lang="en-US" dirty="0"/>
              <a:t> </a:t>
            </a:r>
            <a:r>
              <a:rPr lang="en-US" dirty="0" smtClean="0"/>
              <a:t> drawers (where you        underwear</a:t>
            </a:r>
          </a:p>
          <a:p>
            <a:r>
              <a:rPr lang="en-US" dirty="0"/>
              <a:t> </a:t>
            </a:r>
            <a:r>
              <a:rPr lang="en-US" dirty="0" smtClean="0"/>
              <a:t>  put underwear) </a:t>
            </a:r>
          </a:p>
          <a:p>
            <a:r>
              <a:rPr lang="en-US" dirty="0"/>
              <a:t> </a:t>
            </a:r>
            <a:r>
              <a:rPr lang="en-US" dirty="0" smtClean="0"/>
              <a:t>  I stay in Bowman             I live in Bowman</a:t>
            </a:r>
          </a:p>
          <a:p>
            <a:r>
              <a:rPr lang="en-US" dirty="0"/>
              <a:t> </a:t>
            </a:r>
            <a:r>
              <a:rPr lang="en-US" dirty="0" smtClean="0"/>
              <a:t>              I’ll see you on tomorrow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42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Beware of: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Abbreviations: BRB, SMH</a:t>
            </a:r>
          </a:p>
          <a:p>
            <a:r>
              <a:rPr lang="en-US" dirty="0" smtClean="0"/>
              <a:t>American slang: a person can be hot or cool</a:t>
            </a:r>
          </a:p>
          <a:p>
            <a:r>
              <a:rPr lang="en-US" dirty="0" smtClean="0"/>
              <a:t>A thing can be hot</a:t>
            </a:r>
          </a:p>
          <a:p>
            <a:r>
              <a:rPr lang="en-US" dirty="0" smtClean="0"/>
              <a:t>Don’t beat around the bush</a:t>
            </a:r>
          </a:p>
          <a:p>
            <a:r>
              <a:rPr lang="en-US" dirty="0" smtClean="0"/>
              <a:t>New age technology: state-of-the-art, cutting edge, leading edge, most sophisticated</a:t>
            </a:r>
          </a:p>
          <a:p>
            <a:r>
              <a:rPr lang="en-US" dirty="0" smtClean="0"/>
              <a:t>Assumptions that readers will be familiar with your country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6588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Also Beware of: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sure variables and terms are explained and the same ones used throughout. Relationship satisfaction, interpersonal satisfaction, marital relationships, husband-wife relationship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4838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Abstract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Purpose is to get someone to read your work</a:t>
            </a:r>
          </a:p>
          <a:p>
            <a:r>
              <a:rPr lang="en-US" dirty="0" smtClean="0"/>
              <a:t>Has to conform to the requirements of the publication/conference</a:t>
            </a:r>
          </a:p>
          <a:p>
            <a:r>
              <a:rPr lang="en-US" dirty="0" smtClean="0"/>
              <a:t>It includes: </a:t>
            </a:r>
          </a:p>
          <a:p>
            <a:r>
              <a:rPr lang="en-US" dirty="0" smtClean="0"/>
              <a:t>1. Background</a:t>
            </a:r>
          </a:p>
          <a:p>
            <a:r>
              <a:rPr lang="en-US" dirty="0" smtClean="0"/>
              <a:t>2. Methods</a:t>
            </a:r>
          </a:p>
          <a:p>
            <a:r>
              <a:rPr lang="en-US" dirty="0" smtClean="0"/>
              <a:t>3. Results</a:t>
            </a:r>
          </a:p>
          <a:p>
            <a:r>
              <a:rPr lang="en-US" dirty="0" smtClean="0"/>
              <a:t>4. </a:t>
            </a:r>
            <a:r>
              <a:rPr lang="en-US" smtClean="0"/>
              <a:t>Conclusions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080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</TotalTime>
  <Words>822</Words>
  <Application>Microsoft Office PowerPoint</Application>
  <PresentationFormat>On-screen Show (4:3)</PresentationFormat>
  <Paragraphs>137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The Stratification System of the United States: Correlations between Social Class and Health  Carol Apt, Ph.D. Professor of Sociology South Carolina State University Orangeburg, South Carolina, USA capt@scsu.edu</vt:lpstr>
      <vt:lpstr>Social Classes</vt:lpstr>
      <vt:lpstr>People Living in Poverty in the United States (2012)</vt:lpstr>
      <vt:lpstr>Being at the Bottom of the Social Ladder can be Hazardous to Your Health</vt:lpstr>
      <vt:lpstr>Maternal and Child Health </vt:lpstr>
      <vt:lpstr>Nutritional Status</vt:lpstr>
      <vt:lpstr>Life Expectancy by State</vt:lpstr>
      <vt:lpstr>Life Expectancy by State, Continued</vt:lpstr>
      <vt:lpstr>What Contributes to Life Expectancy?</vt:lpstr>
      <vt:lpstr>What Else Contributes to Life Expectancy? </vt:lpstr>
      <vt:lpstr> Writing Research Papers in the Social and Behavioral Sciences</vt:lpstr>
      <vt:lpstr>Before You Write, Ask Yourself, Who Will Read My Research Paper?</vt:lpstr>
      <vt:lpstr>What Language Will I use?</vt:lpstr>
      <vt:lpstr>Writing in English for an International Audience Isn’t Easy</vt:lpstr>
      <vt:lpstr>Words are spelled differently</vt:lpstr>
      <vt:lpstr>Languages Change over Time, Especially in Large, Technologically Advanced Societies</vt:lpstr>
      <vt:lpstr>Beware of:</vt:lpstr>
      <vt:lpstr>Also Beware of:</vt:lpstr>
      <vt:lpstr>The Abstract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Stratification System of the United States:</dc:title>
  <dc:creator>Apt, Carol</dc:creator>
  <cp:lastModifiedBy>Apt, Carol</cp:lastModifiedBy>
  <cp:revision>10</cp:revision>
  <dcterms:created xsi:type="dcterms:W3CDTF">2006-08-16T00:00:00Z</dcterms:created>
  <dcterms:modified xsi:type="dcterms:W3CDTF">2014-08-12T20:03:38Z</dcterms:modified>
</cp:coreProperties>
</file>