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23"/>
  </p:notesMasterIdLst>
  <p:sldIdLst>
    <p:sldId id="256" r:id="rId2"/>
    <p:sldId id="410" r:id="rId3"/>
    <p:sldId id="265" r:id="rId4"/>
    <p:sldId id="412" r:id="rId5"/>
    <p:sldId id="259" r:id="rId6"/>
    <p:sldId id="413" r:id="rId7"/>
    <p:sldId id="414" r:id="rId8"/>
    <p:sldId id="322" r:id="rId9"/>
    <p:sldId id="328" r:id="rId10"/>
    <p:sldId id="333" r:id="rId11"/>
    <p:sldId id="415" r:id="rId12"/>
    <p:sldId id="331" r:id="rId13"/>
    <p:sldId id="345" r:id="rId14"/>
    <p:sldId id="357" r:id="rId15"/>
    <p:sldId id="408" r:id="rId16"/>
    <p:sldId id="368" r:id="rId17"/>
    <p:sldId id="364" r:id="rId18"/>
    <p:sldId id="365" r:id="rId19"/>
    <p:sldId id="369" r:id="rId20"/>
    <p:sldId id="347" r:id="rId21"/>
    <p:sldId id="284" r:id="rId2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42" autoAdjust="0"/>
    <p:restoredTop sz="83026" autoAdjust="0"/>
  </p:normalViewPr>
  <p:slideViewPr>
    <p:cSldViewPr>
      <p:cViewPr>
        <p:scale>
          <a:sx n="60" d="100"/>
          <a:sy n="60" d="100"/>
        </p:scale>
        <p:origin x="-1782" y="-96"/>
      </p:cViewPr>
      <p:guideLst>
        <p:guide orient="horz" pos="2160"/>
        <p:guide pos="2880"/>
      </p:guideLst>
    </p:cSldViewPr>
  </p:slideViewPr>
  <p:outlineViewPr>
    <p:cViewPr>
      <p:scale>
        <a:sx n="33" d="100"/>
        <a:sy n="33" d="100"/>
      </p:scale>
      <p:origin x="0" y="1790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9F1276-67D8-48C0-81C4-49E4453196FB}" type="datetimeFigureOut">
              <a:rPr lang="pt-BR" smtClean="0"/>
              <a:pPr/>
              <a:t>27/09/2016</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A2CD71-CECA-4B8D-98CE-F3D042AFAE3D}" type="slidenum">
              <a:rPr lang="pt-BR" smtClean="0"/>
              <a:pPr/>
              <a:t>‹nº›</a:t>
            </a:fld>
            <a:endParaRPr lang="pt-BR"/>
          </a:p>
        </p:txBody>
      </p:sp>
    </p:spTree>
    <p:extLst>
      <p:ext uri="{BB962C8B-B14F-4D97-AF65-F5344CB8AC3E}">
        <p14:creationId xmlns:p14="http://schemas.microsoft.com/office/powerpoint/2010/main" val="3545952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2</a:t>
            </a:fld>
            <a:endParaRPr lang="pt-BR"/>
          </a:p>
        </p:txBody>
      </p:sp>
    </p:spTree>
    <p:extLst>
      <p:ext uri="{BB962C8B-B14F-4D97-AF65-F5344CB8AC3E}">
        <p14:creationId xmlns:p14="http://schemas.microsoft.com/office/powerpoint/2010/main" val="4189476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4</a:t>
            </a:fld>
            <a:endParaRPr lang="pt-BR"/>
          </a:p>
        </p:txBody>
      </p:sp>
    </p:spTree>
    <p:extLst>
      <p:ext uri="{BB962C8B-B14F-4D97-AF65-F5344CB8AC3E}">
        <p14:creationId xmlns:p14="http://schemas.microsoft.com/office/powerpoint/2010/main" val="696630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6</a:t>
            </a:fld>
            <a:endParaRPr lang="pt-BR"/>
          </a:p>
        </p:txBody>
      </p:sp>
    </p:spTree>
    <p:extLst>
      <p:ext uri="{BB962C8B-B14F-4D97-AF65-F5344CB8AC3E}">
        <p14:creationId xmlns:p14="http://schemas.microsoft.com/office/powerpoint/2010/main" val="1974671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t>Solvatação</a:t>
            </a:r>
            <a:r>
              <a:rPr lang="pt-BR" dirty="0"/>
              <a:t>:</a:t>
            </a:r>
            <a:r>
              <a:rPr lang="pt-BR" baseline="0" dirty="0"/>
              <a:t> </a:t>
            </a:r>
            <a:r>
              <a:rPr lang="pt-BR" sz="1200" dirty="0">
                <a:latin typeface="Calibri" panose="020F0502020204030204" pitchFamily="34" charset="0"/>
              </a:rPr>
              <a:t>Substitui  água de hidratação</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t>Ácidos</a:t>
            </a:r>
            <a:r>
              <a:rPr lang="pt-BR" b="1" baseline="0" dirty="0"/>
              <a:t> ou catiônicos</a:t>
            </a:r>
            <a:r>
              <a:rPr lang="pt-BR" baseline="0" dirty="0"/>
              <a:t>: </a:t>
            </a:r>
            <a:r>
              <a:rPr lang="pt-BR" sz="1200" dirty="0">
                <a:latin typeface="Calibri" panose="020F0502020204030204" pitchFamily="34" charset="0"/>
              </a:rPr>
              <a:t>Liberam H</a:t>
            </a:r>
            <a:r>
              <a:rPr lang="pt-BR" sz="1200" baseline="30000" dirty="0">
                <a:latin typeface="Calibri" panose="020F0502020204030204" pitchFamily="34" charset="0"/>
              </a:rPr>
              <a:t>+ </a:t>
            </a:r>
            <a:r>
              <a:rPr lang="pt-BR" sz="1200" baseline="0" dirty="0">
                <a:latin typeface="Calibri" panose="020F0502020204030204" pitchFamily="34" charset="0"/>
              </a:rPr>
              <a:t>e se ligam ao cátion do metal</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baseline="0" dirty="0">
                <a:latin typeface="Calibri" panose="020F0502020204030204" pitchFamily="34" charset="0"/>
              </a:rPr>
              <a:t>Básicos ou aniônicos</a:t>
            </a:r>
            <a:r>
              <a:rPr lang="pt-BR" sz="1200" baseline="0" dirty="0">
                <a:latin typeface="Calibri" panose="020F0502020204030204" pitchFamily="34" charset="0"/>
              </a:rPr>
              <a:t>: Possuem região positiva e </a:t>
            </a:r>
            <a:r>
              <a:rPr lang="pt-BR" sz="1200" dirty="0">
                <a:latin typeface="Calibri" panose="020F0502020204030204" pitchFamily="34" charset="0"/>
              </a:rPr>
              <a:t>se ligam em complexos aniônicos dos metais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aseline="0" dirty="0">
              <a:latin typeface="Calibri" panose="020F0502020204030204" pitchFamily="34" charset="0"/>
            </a:endParaRPr>
          </a:p>
          <a:p>
            <a:endParaRPr lang="pt-BR" dirty="0"/>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10</a:t>
            </a:fld>
            <a:endParaRPr lang="pt-BR"/>
          </a:p>
        </p:txBody>
      </p:sp>
    </p:spTree>
    <p:extLst>
      <p:ext uri="{BB962C8B-B14F-4D97-AF65-F5344CB8AC3E}">
        <p14:creationId xmlns:p14="http://schemas.microsoft.com/office/powerpoint/2010/main" val="2421193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t>Solvatação</a:t>
            </a:r>
            <a:r>
              <a:rPr lang="pt-BR" dirty="0"/>
              <a:t>:</a:t>
            </a:r>
            <a:r>
              <a:rPr lang="pt-BR" baseline="0" dirty="0"/>
              <a:t> </a:t>
            </a:r>
            <a:r>
              <a:rPr lang="pt-BR" sz="1200" dirty="0">
                <a:latin typeface="Calibri" panose="020F0502020204030204" pitchFamily="34" charset="0"/>
              </a:rPr>
              <a:t>Substitui  água de hidratação</a:t>
            </a:r>
          </a:p>
          <a:p>
            <a:pPr marL="0" marR="0" lvl="0" indent="0" algn="l" defTabSz="914400" rtl="0" eaLnBrk="1" fontAlgn="auto" latinLnBrk="0" hangingPunct="1">
              <a:lnSpc>
                <a:spcPct val="100000"/>
              </a:lnSpc>
              <a:spcBef>
                <a:spcPts val="0"/>
              </a:spcBef>
              <a:spcAft>
                <a:spcPts val="0"/>
              </a:spcAft>
              <a:buClrTx/>
              <a:buSzTx/>
              <a:buFontTx/>
              <a:buNone/>
              <a:tabLst/>
              <a:defRPr/>
            </a:pPr>
            <a:r>
              <a:rPr lang="pt-BR" b="1" dirty="0"/>
              <a:t>Ácidos</a:t>
            </a:r>
            <a:r>
              <a:rPr lang="pt-BR" b="1" baseline="0" dirty="0"/>
              <a:t> ou catiônicos</a:t>
            </a:r>
            <a:r>
              <a:rPr lang="pt-BR" baseline="0" dirty="0"/>
              <a:t>: </a:t>
            </a:r>
            <a:r>
              <a:rPr lang="pt-BR" sz="1200" dirty="0">
                <a:latin typeface="Calibri" panose="020F0502020204030204" pitchFamily="34" charset="0"/>
              </a:rPr>
              <a:t>Liberam H</a:t>
            </a:r>
            <a:r>
              <a:rPr lang="pt-BR" sz="1200" baseline="30000" dirty="0">
                <a:latin typeface="Calibri" panose="020F0502020204030204" pitchFamily="34" charset="0"/>
              </a:rPr>
              <a:t>+ </a:t>
            </a:r>
            <a:r>
              <a:rPr lang="pt-BR" sz="1200" baseline="0" dirty="0">
                <a:latin typeface="Calibri" panose="020F0502020204030204" pitchFamily="34" charset="0"/>
              </a:rPr>
              <a:t>e se ligam ao cátion do metal</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baseline="0" dirty="0">
                <a:latin typeface="Calibri" panose="020F0502020204030204" pitchFamily="34" charset="0"/>
              </a:rPr>
              <a:t>Básicos ou aniônicos</a:t>
            </a:r>
            <a:r>
              <a:rPr lang="pt-BR" sz="1200" baseline="0" dirty="0">
                <a:latin typeface="Calibri" panose="020F0502020204030204" pitchFamily="34" charset="0"/>
              </a:rPr>
              <a:t>: Possuem região positiva e </a:t>
            </a:r>
            <a:r>
              <a:rPr lang="pt-BR" sz="1200" dirty="0">
                <a:latin typeface="Calibri" panose="020F0502020204030204" pitchFamily="34" charset="0"/>
              </a:rPr>
              <a:t>se ligam em complexos aniônicos dos metais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aseline="0" dirty="0">
              <a:latin typeface="Calibri" panose="020F0502020204030204" pitchFamily="34" charset="0"/>
            </a:endParaRPr>
          </a:p>
          <a:p>
            <a:endParaRPr lang="pt-BR" dirty="0"/>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11</a:t>
            </a:fld>
            <a:endParaRPr lang="pt-BR"/>
          </a:p>
        </p:txBody>
      </p:sp>
    </p:spTree>
    <p:extLst>
      <p:ext uri="{BB962C8B-B14F-4D97-AF65-F5344CB8AC3E}">
        <p14:creationId xmlns:p14="http://schemas.microsoft.com/office/powerpoint/2010/main" val="2421193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171450" indent="-171450">
              <a:buFont typeface="Arial" panose="020B0604020202020204" pitchFamily="34" charset="0"/>
              <a:buChar char="•"/>
            </a:pPr>
            <a:endParaRPr lang="pt-BR" dirty="0"/>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15</a:t>
            </a:fld>
            <a:endParaRPr lang="pt-BR"/>
          </a:p>
        </p:txBody>
      </p:sp>
    </p:spTree>
    <p:extLst>
      <p:ext uri="{BB962C8B-B14F-4D97-AF65-F5344CB8AC3E}">
        <p14:creationId xmlns:p14="http://schemas.microsoft.com/office/powerpoint/2010/main" val="851058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171450" indent="-171450">
              <a:buFont typeface="Arial" panose="020B0604020202020204" pitchFamily="34" charset="0"/>
              <a:buChar char="•"/>
            </a:pPr>
            <a:r>
              <a:rPr lang="pt-BR" dirty="0">
                <a:latin typeface="Calibri" panose="020F0502020204030204" pitchFamily="34" charset="0"/>
              </a:rPr>
              <a:t>Extratantes que demonstraram maior potencial na primeira etapa deste estudo</a:t>
            </a:r>
            <a:endParaRPr lang="pt-BR" dirty="0"/>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16</a:t>
            </a:fld>
            <a:endParaRPr lang="pt-BR"/>
          </a:p>
        </p:txBody>
      </p:sp>
    </p:spTree>
    <p:extLst>
      <p:ext uri="{BB962C8B-B14F-4D97-AF65-F5344CB8AC3E}">
        <p14:creationId xmlns:p14="http://schemas.microsoft.com/office/powerpoint/2010/main" val="1223645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171450" indent="-171450">
              <a:buFont typeface="Arial" panose="020B0604020202020204" pitchFamily="34" charset="0"/>
              <a:buChar char="•"/>
            </a:pPr>
            <a:r>
              <a:rPr lang="pt-BR" dirty="0"/>
              <a:t>TBP e básicos não apresentaram extração (&lt;5%)</a:t>
            </a:r>
          </a:p>
          <a:p>
            <a:pPr marL="171450" indent="-171450">
              <a:buFont typeface="Arial" panose="020B0604020202020204" pitchFamily="34" charset="0"/>
              <a:buChar char="•"/>
            </a:pPr>
            <a:r>
              <a:rPr lang="pt-BR" dirty="0"/>
              <a:t>Extração seletiva de </a:t>
            </a:r>
            <a:r>
              <a:rPr lang="pt-BR" dirty="0" err="1"/>
              <a:t>Ce</a:t>
            </a:r>
            <a:r>
              <a:rPr lang="pt-BR" dirty="0"/>
              <a:t>, meio nítrico é mais oxidante, manteve o </a:t>
            </a:r>
            <a:r>
              <a:rPr lang="pt-BR" dirty="0" err="1"/>
              <a:t>Ce</a:t>
            </a:r>
            <a:r>
              <a:rPr lang="pt-BR" dirty="0"/>
              <a:t> que oxida na calcinação na</a:t>
            </a:r>
            <a:r>
              <a:rPr lang="pt-BR" baseline="0" dirty="0"/>
              <a:t> forma +4</a:t>
            </a:r>
            <a:endParaRPr lang="pt-BR" dirty="0"/>
          </a:p>
          <a:p>
            <a:pPr marL="171450" indent="-171450">
              <a:buFont typeface="Arial" panose="020B0604020202020204" pitchFamily="34" charset="0"/>
              <a:buChar char="•"/>
            </a:pPr>
            <a:r>
              <a:rPr lang="pt-BR" dirty="0"/>
              <a:t>D2EHPA extrai mais, P507 mais seletivo</a:t>
            </a:r>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17</a:t>
            </a:fld>
            <a:endParaRPr lang="pt-BR"/>
          </a:p>
        </p:txBody>
      </p:sp>
    </p:spTree>
    <p:extLst>
      <p:ext uri="{BB962C8B-B14F-4D97-AF65-F5344CB8AC3E}">
        <p14:creationId xmlns:p14="http://schemas.microsoft.com/office/powerpoint/2010/main" val="2453506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171450" indent="-171450">
              <a:buFont typeface="Arial" panose="020B0604020202020204" pitchFamily="34" charset="0"/>
              <a:buChar char="•"/>
            </a:pPr>
            <a:r>
              <a:rPr lang="pt-BR" dirty="0"/>
              <a:t>P507</a:t>
            </a:r>
            <a:r>
              <a:rPr lang="pt-BR" baseline="0" dirty="0"/>
              <a:t> – pH 1,0 melhor separação</a:t>
            </a:r>
          </a:p>
          <a:p>
            <a:pPr marL="171450" indent="-171450">
              <a:buFont typeface="Arial" panose="020B0604020202020204" pitchFamily="34" charset="0"/>
              <a:buChar char="•"/>
            </a:pPr>
            <a:endParaRPr lang="pt-BR" dirty="0"/>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18</a:t>
            </a:fld>
            <a:endParaRPr lang="pt-BR"/>
          </a:p>
        </p:txBody>
      </p:sp>
    </p:spTree>
    <p:extLst>
      <p:ext uri="{BB962C8B-B14F-4D97-AF65-F5344CB8AC3E}">
        <p14:creationId xmlns:p14="http://schemas.microsoft.com/office/powerpoint/2010/main" val="2353319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48A2CD71-CECA-4B8D-98CE-F3D042AFAE3D}" type="slidenum">
              <a:rPr lang="pt-BR" smtClean="0"/>
              <a:pPr/>
              <a:t>19</a:t>
            </a:fld>
            <a:endParaRPr lang="pt-BR"/>
          </a:p>
        </p:txBody>
      </p:sp>
    </p:spTree>
    <p:extLst>
      <p:ext uri="{BB962C8B-B14F-4D97-AF65-F5344CB8AC3E}">
        <p14:creationId xmlns:p14="http://schemas.microsoft.com/office/powerpoint/2010/main" val="331007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CE4FF694-B8B9-4B6D-8BF7-AD27C1774CA1}" type="datetime1">
              <a:rPr lang="pt-BR" smtClean="0"/>
              <a:pPr/>
              <a:t>27/09/2016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9944984-6FCC-417F-90EB-C408FA89B3EC}" type="slidenum">
              <a:rPr lang="pt-BR" smtClean="0"/>
              <a:pPr/>
              <a:t>‹nº›</a:t>
            </a:fld>
            <a:endParaRPr lang="pt-B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60C936D-419B-43C2-91C1-9FFA3A199B76}" type="datetime1">
              <a:rPr lang="pt-BR" smtClean="0"/>
              <a:pPr/>
              <a:t>27/09/2016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9944984-6FCC-417F-90EB-C408FA89B3EC}"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FC9A32E-48DF-4EB2-9C64-A113CB752D09}" type="datetime1">
              <a:rPr lang="pt-BR" smtClean="0"/>
              <a:pPr/>
              <a:t>27/09/2016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9944984-6FCC-417F-90EB-C408FA89B3EC}" type="slidenum">
              <a:rPr lang="pt-BR" smtClean="0"/>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86C963D-1D71-47E4-8CE7-F023D93DF9C9}" type="datetime1">
              <a:rPr lang="pt-BR" smtClean="0"/>
              <a:pPr/>
              <a:t>27/09/2016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9944984-6FCC-417F-90EB-C408FA89B3EC}"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6774CC39-C650-42AA-83C3-0073DC81E2BA}" type="datetime1">
              <a:rPr lang="pt-BR" smtClean="0"/>
              <a:pPr/>
              <a:t>27/09/2016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79944984-6FCC-417F-90EB-C408FA89B3EC}"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EFFFA16-D7F2-42E4-A373-56F15891837F}" type="datetime1">
              <a:rPr lang="pt-BR" smtClean="0"/>
              <a:pPr/>
              <a:t>27/09/2016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79944984-6FCC-417F-90EB-C408FA89B3EC}"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25EB62-4BD5-4B1F-A33C-9E6D988D7E40}" type="datetime1">
              <a:rPr lang="pt-BR" smtClean="0"/>
              <a:pPr/>
              <a:t>27/09/2016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79944984-6FCC-417F-90EB-C408FA89B3EC}"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38012B38-13BD-4196-A763-253864A80D3D}" type="datetime1">
              <a:rPr lang="pt-BR" smtClean="0"/>
              <a:pPr/>
              <a:t>27/09/2016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9944984-6FCC-417F-90EB-C408FA89B3EC}" type="slidenum">
              <a:rPr lang="pt-BR" smtClean="0"/>
              <a:pPr/>
              <a:t>‹nº›</a:t>
            </a:fld>
            <a:endParaRPr lang="pt-B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58DADE2A-DB7C-40D1-8F8B-E0158FD1D386}" type="datetime1">
              <a:rPr lang="pt-BR" smtClean="0"/>
              <a:pPr/>
              <a:t>27/09/2016</a:t>
            </a:fld>
            <a:endParaRPr lang="pt-B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pt-BR"/>
          </a:p>
        </p:txBody>
      </p:sp>
      <p:sp>
        <p:nvSpPr>
          <p:cNvPr id="7" name="Slide Number Placeholder 6"/>
          <p:cNvSpPr>
            <a:spLocks noGrp="1"/>
          </p:cNvSpPr>
          <p:nvPr>
            <p:ph type="sldNum" sz="quarter" idx="12"/>
          </p:nvPr>
        </p:nvSpPr>
        <p:spPr>
          <a:xfrm>
            <a:off x="8339328" y="1170432"/>
            <a:ext cx="733864" cy="201168"/>
          </a:xfrm>
        </p:spPr>
        <p:txBody>
          <a:bodyPr/>
          <a:lstStyle/>
          <a:p>
            <a:fld id="{79944984-6FCC-417F-90EB-C408FA89B3EC}" type="slidenum">
              <a:rPr lang="pt-BR" smtClean="0"/>
              <a:pPr/>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7DD458-119D-40F4-B2B4-BDFA012FABDC}" type="datetime1">
              <a:rPr lang="pt-BR" smtClean="0"/>
              <a:pPr/>
              <a:t>27/09/2016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9944984-6FCC-417F-90EB-C408FA89B3EC}"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71555E2-C833-4D89-913A-A43355F34BD4}" type="datetime1">
              <a:rPr lang="pt-BR" smtClean="0"/>
              <a:pPr/>
              <a:t>27/09/2016</a:t>
            </a:fld>
            <a:endParaRPr lang="pt-BR"/>
          </a:p>
        </p:txBody>
      </p:sp>
      <p:sp>
        <p:nvSpPr>
          <p:cNvPr id="5" name="Footer Placeholder 4"/>
          <p:cNvSpPr>
            <a:spLocks noGrp="1"/>
          </p:cNvSpPr>
          <p:nvPr>
            <p:ph type="ftr" sz="quarter" idx="11"/>
          </p:nvPr>
        </p:nvSpPr>
        <p:spPr>
          <a:xfrm>
            <a:off x="2640597" y="6377459"/>
            <a:ext cx="3836404" cy="365125"/>
          </a:xfrm>
        </p:spPr>
        <p:txBody>
          <a:bodyPr/>
          <a:lstStyle/>
          <a:p>
            <a:endParaRPr lang="pt-BR"/>
          </a:p>
        </p:txBody>
      </p:sp>
      <p:sp>
        <p:nvSpPr>
          <p:cNvPr id="6" name="Slide Number Placeholder 5"/>
          <p:cNvSpPr>
            <a:spLocks noGrp="1"/>
          </p:cNvSpPr>
          <p:nvPr>
            <p:ph type="sldNum" sz="quarter" idx="12"/>
          </p:nvPr>
        </p:nvSpPr>
        <p:spPr/>
        <p:txBody>
          <a:bodyPr/>
          <a:lstStyle/>
          <a:p>
            <a:fld id="{79944984-6FCC-417F-90EB-C408FA89B3EC}"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0000"/>
            <a:lum/>
            <a:extLst>
              <a:ext uri="{28A0092B-C50C-407E-A947-70E740481C1C}">
                <a14:useLocalDpi xmlns:a14="http://schemas.microsoft.com/office/drawing/2010/main" val="0"/>
              </a:ext>
            </a:extLst>
          </a:blip>
          <a:srcRect/>
          <a:stretch>
            <a:fillRect t="10000"/>
          </a:stretch>
        </a:blip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2595D35C-64BD-4A08-B0A3-36891ED215EF}" type="datetime1">
              <a:rPr lang="pt-BR" smtClean="0"/>
              <a:pPr/>
              <a:t>27/09/2016</a:t>
            </a:fld>
            <a:endParaRPr lang="pt-B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pt-B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79944984-6FCC-417F-90EB-C408FA89B3EC}"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quipronat.files.wordpress.com/2011/06/terras-raras.jpg"/>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PaintStrokes/>
                    </a14:imgEffect>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946108"/>
            <a:ext cx="9144000" cy="59436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533400" y="2708920"/>
            <a:ext cx="8077200" cy="2160240"/>
          </a:xfrm>
        </p:spPr>
        <p:txBody>
          <a:bodyPr>
            <a:noAutofit/>
          </a:bodyPr>
          <a:lstStyle/>
          <a:p>
            <a:pPr algn="ctr"/>
            <a:r>
              <a:rPr lang="en-US" sz="3600" cap="all" dirty="0">
                <a:effectLst>
                  <a:outerShdw blurRad="50800" dist="38100" dir="2700000" algn="tl" rotWithShape="0">
                    <a:prstClr val="black">
                      <a:alpha val="40000"/>
                    </a:prstClr>
                  </a:outerShdw>
                </a:effectLst>
              </a:rPr>
              <a:t>Separation</a:t>
            </a:r>
            <a:r>
              <a:rPr lang="pt-BR" sz="3600" cap="all" dirty="0">
                <a:effectLst>
                  <a:outerShdw blurRad="50800" dist="38100" dir="2700000" algn="tl" rotWithShape="0">
                    <a:prstClr val="black">
                      <a:alpha val="40000"/>
                    </a:prstClr>
                  </a:outerShdw>
                </a:effectLst>
              </a:rPr>
              <a:t> </a:t>
            </a:r>
            <a:r>
              <a:rPr lang="pt-BR" sz="3600" cap="all" dirty="0" err="1">
                <a:effectLst>
                  <a:outerShdw blurRad="50800" dist="38100" dir="2700000" algn="tl" rotWithShape="0">
                    <a:prstClr val="black">
                      <a:alpha val="40000"/>
                    </a:prstClr>
                  </a:outerShdw>
                </a:effectLst>
              </a:rPr>
              <a:t>of</a:t>
            </a:r>
            <a:r>
              <a:rPr lang="pt-BR" sz="3600" cap="all" dirty="0">
                <a:effectLst>
                  <a:outerShdw blurRad="50800" dist="38100" dir="2700000" algn="tl" rotWithShape="0">
                    <a:prstClr val="black">
                      <a:alpha val="40000"/>
                    </a:prstClr>
                  </a:outerShdw>
                </a:effectLst>
              </a:rPr>
              <a:t> </a:t>
            </a:r>
            <a:r>
              <a:rPr lang="pt-BR" sz="3600" cap="all" dirty="0" err="1">
                <a:effectLst>
                  <a:outerShdw blurRad="50800" dist="38100" dir="2700000" algn="tl" rotWithShape="0">
                    <a:prstClr val="black">
                      <a:alpha val="40000"/>
                    </a:prstClr>
                  </a:outerShdw>
                </a:effectLst>
              </a:rPr>
              <a:t>cerium</a:t>
            </a:r>
            <a:r>
              <a:rPr lang="pt-BR" sz="3600" cap="all" dirty="0">
                <a:effectLst>
                  <a:outerShdw blurRad="50800" dist="38100" dir="2700000" algn="tl" rotWithShape="0">
                    <a:prstClr val="black">
                      <a:alpha val="40000"/>
                    </a:prstClr>
                  </a:outerShdw>
                </a:effectLst>
              </a:rPr>
              <a:t> </a:t>
            </a:r>
            <a:r>
              <a:rPr lang="pt-BR" sz="3600" cap="all" dirty="0" err="1">
                <a:effectLst>
                  <a:outerShdw blurRad="50800" dist="38100" dir="2700000" algn="tl" rotWithShape="0">
                    <a:prstClr val="black">
                      <a:alpha val="40000"/>
                    </a:prstClr>
                  </a:outerShdw>
                </a:effectLst>
              </a:rPr>
              <a:t>from</a:t>
            </a:r>
            <a:r>
              <a:rPr lang="pt-BR" sz="3600" cap="all" dirty="0">
                <a:effectLst>
                  <a:outerShdw blurRad="50800" dist="38100" dir="2700000" algn="tl" rotWithShape="0">
                    <a:prstClr val="black">
                      <a:alpha val="40000"/>
                    </a:prstClr>
                  </a:outerShdw>
                </a:effectLst>
              </a:rPr>
              <a:t> </a:t>
            </a:r>
            <a:r>
              <a:rPr lang="pt-BR" sz="3600" cap="all" dirty="0" err="1">
                <a:effectLst>
                  <a:outerShdw blurRad="50800" dist="38100" dir="2700000" algn="tl" rotWithShape="0">
                    <a:prstClr val="black">
                      <a:alpha val="40000"/>
                    </a:prstClr>
                  </a:outerShdw>
                </a:effectLst>
              </a:rPr>
              <a:t>other</a:t>
            </a:r>
            <a:r>
              <a:rPr lang="pt-BR" sz="3600" cap="all" dirty="0">
                <a:effectLst>
                  <a:outerShdw blurRad="50800" dist="38100" dir="2700000" algn="tl" rotWithShape="0">
                    <a:prstClr val="black">
                      <a:alpha val="40000"/>
                    </a:prstClr>
                  </a:outerShdw>
                </a:effectLst>
              </a:rPr>
              <a:t> </a:t>
            </a:r>
            <a:r>
              <a:rPr lang="pt-BR" sz="3600" cap="all" dirty="0" err="1">
                <a:effectLst>
                  <a:outerShdw blurRad="50800" dist="38100" dir="2700000" algn="tl" rotWithShape="0">
                    <a:prstClr val="black">
                      <a:alpha val="40000"/>
                    </a:prstClr>
                  </a:outerShdw>
                </a:effectLst>
              </a:rPr>
              <a:t>rare</a:t>
            </a:r>
            <a:r>
              <a:rPr lang="pt-BR" sz="3600" cap="all" dirty="0">
                <a:effectLst>
                  <a:outerShdw blurRad="50800" dist="38100" dir="2700000" algn="tl" rotWithShape="0">
                    <a:prstClr val="black">
                      <a:alpha val="40000"/>
                    </a:prstClr>
                  </a:outerShdw>
                </a:effectLst>
              </a:rPr>
              <a:t> Earth </a:t>
            </a:r>
            <a:r>
              <a:rPr lang="pt-BR" sz="3600" cap="all" dirty="0" err="1">
                <a:effectLst>
                  <a:outerShdw blurRad="50800" dist="38100" dir="2700000" algn="tl" rotWithShape="0">
                    <a:prstClr val="black">
                      <a:alpha val="40000"/>
                    </a:prstClr>
                  </a:outerShdw>
                </a:effectLst>
              </a:rPr>
              <a:t>elements</a:t>
            </a:r>
            <a:r>
              <a:rPr lang="pt-BR" sz="3600" cap="all" dirty="0">
                <a:effectLst>
                  <a:outerShdw blurRad="50800" dist="38100" dir="2700000" algn="tl" rotWithShape="0">
                    <a:prstClr val="black">
                      <a:alpha val="40000"/>
                    </a:prstClr>
                  </a:outerShdw>
                </a:effectLst>
              </a:rPr>
              <a:t> </a:t>
            </a:r>
            <a:r>
              <a:rPr lang="pt-BR" sz="3600" cap="all" dirty="0" err="1">
                <a:effectLst>
                  <a:outerShdw blurRad="50800" dist="38100" dir="2700000" algn="tl" rotWithShape="0">
                    <a:prstClr val="black">
                      <a:alpha val="40000"/>
                    </a:prstClr>
                  </a:outerShdw>
                </a:effectLst>
              </a:rPr>
              <a:t>by</a:t>
            </a:r>
            <a:r>
              <a:rPr lang="pt-BR" sz="3600" cap="all" dirty="0">
                <a:effectLst>
                  <a:outerShdw blurRad="50800" dist="38100" dir="2700000" algn="tl" rotWithShape="0">
                    <a:prstClr val="black">
                      <a:alpha val="40000"/>
                    </a:prstClr>
                  </a:outerShdw>
                </a:effectLst>
              </a:rPr>
              <a:t> solvente </a:t>
            </a:r>
            <a:r>
              <a:rPr lang="pt-BR" sz="3600" cap="all" dirty="0" err="1">
                <a:effectLst>
                  <a:outerShdw blurRad="50800" dist="38100" dir="2700000" algn="tl" rotWithShape="0">
                    <a:prstClr val="black">
                      <a:alpha val="40000"/>
                    </a:prstClr>
                  </a:outerShdw>
                </a:effectLst>
              </a:rPr>
              <a:t>extraction</a:t>
            </a:r>
            <a:endParaRPr lang="pt-BR" sz="3600" dirty="0">
              <a:effectLst>
                <a:outerShdw blurRad="50800" dist="38100" dir="2700000" algn="tl" rotWithShape="0">
                  <a:prstClr val="black">
                    <a:alpha val="40000"/>
                  </a:prstClr>
                </a:outerShdw>
              </a:effectLst>
            </a:endParaRPr>
          </a:p>
        </p:txBody>
      </p:sp>
      <p:pic>
        <p:nvPicPr>
          <p:cNvPr id="4" name="Picture 2" descr="http://www.fapemig.br/wp-content/uploads/2013/08/CDTN_1.bmp"/>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809432" y="-27384"/>
            <a:ext cx="1338969" cy="51406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5858060" y="5062758"/>
            <a:ext cx="3034420" cy="707886"/>
          </a:xfrm>
          <a:prstGeom prst="rect">
            <a:avLst/>
          </a:prstGeom>
        </p:spPr>
        <p:txBody>
          <a:bodyPr wrap="none">
            <a:spAutoFit/>
          </a:bodyPr>
          <a:lstStyle/>
          <a:p>
            <a:pPr algn="r"/>
            <a:r>
              <a:rPr lang="pt-BR" sz="2000" b="1" dirty="0" smtClean="0">
                <a:latin typeface="Calibri" panose="020F0502020204030204" pitchFamily="34" charset="0"/>
              </a:rPr>
              <a:t> </a:t>
            </a:r>
            <a:r>
              <a:rPr lang="pt-BR" sz="2000" b="1" dirty="0">
                <a:latin typeface="Calibri" panose="020F0502020204030204" pitchFamily="34" charset="0"/>
              </a:rPr>
              <a:t>Carlos Antônio de Morais</a:t>
            </a:r>
          </a:p>
          <a:p>
            <a:pPr algn="r"/>
            <a:r>
              <a:rPr lang="pt-BR" sz="2000" b="1" dirty="0" smtClean="0">
                <a:latin typeface="Calibri" panose="020F0502020204030204" pitchFamily="34" charset="0"/>
              </a:rPr>
              <a:t> </a:t>
            </a:r>
            <a:r>
              <a:rPr lang="pt-BR" sz="2000" b="1" dirty="0">
                <a:latin typeface="Calibri" panose="020F0502020204030204" pitchFamily="34" charset="0"/>
              </a:rPr>
              <a:t>Thiago Silveira Formiga </a:t>
            </a:r>
          </a:p>
        </p:txBody>
      </p:sp>
      <p:sp>
        <p:nvSpPr>
          <p:cNvPr id="8" name="Retângulo 7"/>
          <p:cNvSpPr/>
          <p:nvPr/>
        </p:nvSpPr>
        <p:spPr>
          <a:xfrm>
            <a:off x="3216183" y="6093296"/>
            <a:ext cx="2711641" cy="707886"/>
          </a:xfrm>
          <a:prstGeom prst="rect">
            <a:avLst/>
          </a:prstGeom>
        </p:spPr>
        <p:txBody>
          <a:bodyPr wrap="none">
            <a:spAutoFit/>
          </a:bodyPr>
          <a:lstStyle/>
          <a:p>
            <a:pPr algn="ctr"/>
            <a:r>
              <a:rPr lang="pt-BR" sz="2000" b="1" dirty="0"/>
              <a:t>Valencia, Spain</a:t>
            </a:r>
          </a:p>
          <a:p>
            <a:pPr algn="ctr"/>
            <a:r>
              <a:rPr lang="en-GB" sz="2000" b="1" dirty="0" smtClean="0">
                <a:latin typeface="Calibri" panose="020F0502020204030204" pitchFamily="34" charset="0"/>
              </a:rPr>
              <a:t>September 26-28, 2016 </a:t>
            </a:r>
            <a:endParaRPr lang="en-GB" sz="2000" dirty="0">
              <a:latin typeface="Calibri" panose="020F0502020204030204" pitchFamily="34" charset="0"/>
            </a:endParaRPr>
          </a:p>
        </p:txBody>
      </p:sp>
      <p:sp>
        <p:nvSpPr>
          <p:cNvPr id="6" name="Subtitle 2"/>
          <p:cNvSpPr txBox="1">
            <a:spLocks/>
          </p:cNvSpPr>
          <p:nvPr/>
        </p:nvSpPr>
        <p:spPr>
          <a:xfrm>
            <a:off x="179512" y="1512168"/>
            <a:ext cx="8640960" cy="836712"/>
          </a:xfrm>
          <a:prstGeom prst="rect">
            <a:avLst/>
          </a:prstGeom>
        </p:spPr>
        <p:txBody>
          <a:bodyPr vert="horz" lIns="118872" tIns="0" rIns="45720" bIns="0" rtlCol="0" anchor="b">
            <a:noAutofit/>
          </a:bodyPr>
          <a:lstStyle>
            <a:lvl1pPr marL="0" indent="0" algn="l" rtl="0" eaLnBrk="1" latinLnBrk="0" hangingPunct="1">
              <a:spcBef>
                <a:spcPts val="0"/>
              </a:spcBef>
              <a:buClr>
                <a:schemeClr val="accent1"/>
              </a:buClr>
              <a:buSzPct val="80000"/>
              <a:buFont typeface="Wingdings 2"/>
              <a:buNone/>
              <a:defRPr kumimoji="0" sz="2000" kern="1200">
                <a:solidFill>
                  <a:srgbClr val="FFFFFF"/>
                </a:solidFill>
                <a:latin typeface="+mn-lt"/>
                <a:ea typeface="+mn-ea"/>
                <a:cs typeface="+mn-cs"/>
              </a:defRPr>
            </a:lvl1pPr>
            <a:lvl2pPr marL="457200" indent="0" algn="ctr" rtl="0" eaLnBrk="1" latinLnBrk="0" hangingPunct="1">
              <a:spcBef>
                <a:spcPct val="20000"/>
              </a:spcBef>
              <a:buClr>
                <a:schemeClr val="accent2"/>
              </a:buClr>
              <a:buSzPct val="90000"/>
              <a:buFont typeface="Wingdings"/>
              <a:buNone/>
              <a:defRPr kumimoji="0" sz="2800" kern="1200">
                <a:solidFill>
                  <a:schemeClr val="tx1">
                    <a:tint val="75000"/>
                  </a:schemeClr>
                </a:solidFill>
                <a:latin typeface="+mn-lt"/>
                <a:ea typeface="+mn-ea"/>
                <a:cs typeface="+mn-cs"/>
              </a:defRPr>
            </a:lvl2pPr>
            <a:lvl3pPr marL="914400" indent="0" algn="ctr" rtl="0" eaLnBrk="1" latinLnBrk="0" hangingPunct="1">
              <a:spcBef>
                <a:spcPct val="20000"/>
              </a:spcBef>
              <a:buClr>
                <a:schemeClr val="accent3"/>
              </a:buClr>
              <a:buFont typeface="Arial"/>
              <a:buNone/>
              <a:defRPr kumimoji="0" sz="2400" kern="1200">
                <a:solidFill>
                  <a:schemeClr val="tx1">
                    <a:tint val="75000"/>
                  </a:schemeClr>
                </a:solidFill>
                <a:latin typeface="+mn-lt"/>
                <a:ea typeface="+mn-ea"/>
                <a:cs typeface="+mn-cs"/>
              </a:defRPr>
            </a:lvl3pPr>
            <a:lvl4pPr marL="1371600" indent="0" algn="ctr" rtl="0" eaLnBrk="1" latinLnBrk="0" hangingPunct="1">
              <a:spcBef>
                <a:spcPct val="20000"/>
              </a:spcBef>
              <a:buClr>
                <a:schemeClr val="accent4"/>
              </a:buClr>
              <a:buFont typeface="Arial"/>
              <a:buNone/>
              <a:defRPr kumimoji="0" sz="2000" kern="1200">
                <a:solidFill>
                  <a:schemeClr val="tx1">
                    <a:tint val="75000"/>
                  </a:schemeClr>
                </a:solidFill>
                <a:latin typeface="+mn-lt"/>
                <a:ea typeface="+mn-ea"/>
                <a:cs typeface="+mn-cs"/>
              </a:defRPr>
            </a:lvl4pPr>
            <a:lvl5pPr marL="1828800" indent="0" algn="ctr" rtl="0" eaLnBrk="1" latinLnBrk="0" hangingPunct="1">
              <a:spcBef>
                <a:spcPct val="20000"/>
              </a:spcBef>
              <a:buClr>
                <a:schemeClr val="accent5"/>
              </a:buClr>
              <a:buFont typeface="Wingdings 3"/>
              <a:buNone/>
              <a:defRPr kumimoji="0" lang="en-US" sz="2000" kern="1200">
                <a:solidFill>
                  <a:schemeClr val="tx1">
                    <a:tint val="75000"/>
                  </a:schemeClr>
                </a:solidFill>
                <a:latin typeface="+mn-lt"/>
                <a:ea typeface="+mn-ea"/>
                <a:cs typeface="+mn-cs"/>
              </a:defRPr>
            </a:lvl5pPr>
            <a:lvl6pPr marL="2286000" indent="0" algn="ctr" rtl="0" eaLnBrk="1" latinLnBrk="0" hangingPunct="1">
              <a:spcBef>
                <a:spcPct val="20000"/>
              </a:spcBef>
              <a:buClr>
                <a:schemeClr val="accent6"/>
              </a:buClr>
              <a:buSzPct val="100000"/>
              <a:buFont typeface="Wingdings 2"/>
              <a:buNone/>
              <a:defRPr kumimoji="0" sz="20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buClr>
              <a:buSzPct val="100000"/>
              <a:buFont typeface="Wingdings 2"/>
              <a:buNone/>
              <a:defRPr kumimoji="0" sz="1800" kern="1200">
                <a:solidFill>
                  <a:schemeClr val="tx1">
                    <a:tint val="75000"/>
                  </a:schemeClr>
                </a:solidFill>
                <a:latin typeface="+mn-lt"/>
                <a:ea typeface="+mn-ea"/>
                <a:cs typeface="+mn-cs"/>
              </a:defRPr>
            </a:lvl7pPr>
            <a:lvl8pPr marL="3200400" indent="0" algn="ctr" rtl="0" eaLnBrk="1" latinLnBrk="0" hangingPunct="1">
              <a:spcBef>
                <a:spcPct val="20000"/>
              </a:spcBef>
              <a:buClr>
                <a:schemeClr val="accent2"/>
              </a:buClr>
              <a:buFont typeface="Wingdings 2" pitchFamily="18" charset="2"/>
              <a:buNone/>
              <a:defRPr kumimoji="0" sz="18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3"/>
              </a:buClr>
              <a:buFont typeface="Wingdings 2" pitchFamily="18" charset="2"/>
              <a:buNone/>
              <a:defRPr kumimoji="0" sz="1800" kern="1200" baseline="0">
                <a:solidFill>
                  <a:schemeClr val="tx1">
                    <a:tint val="75000"/>
                  </a:schemeClr>
                </a:solidFill>
                <a:latin typeface="+mn-lt"/>
                <a:ea typeface="+mn-ea"/>
                <a:cs typeface="+mn-cs"/>
              </a:defRPr>
            </a:lvl9pPr>
            <a:extLst/>
          </a:lstStyle>
          <a:p>
            <a:pPr algn="ctr"/>
            <a:r>
              <a:rPr lang="pt-BR" sz="2400" b="1" i="1" dirty="0">
                <a:latin typeface="Calibri" panose="020F0502020204030204" pitchFamily="34" charset="0"/>
              </a:rPr>
              <a:t>NUCLEAR TECHNOLOGY DEVELOPMENT CENTER</a:t>
            </a:r>
          </a:p>
          <a:p>
            <a:pPr algn="ctr"/>
            <a:r>
              <a:rPr lang="en-US" sz="2400" b="1" i="1" dirty="0">
                <a:latin typeface="Calibri" panose="020F0502020204030204" pitchFamily="34" charset="0"/>
              </a:rPr>
              <a:t>NATIONAL COMMISSION FOR NUCLEAR ENERGY</a:t>
            </a:r>
          </a:p>
          <a:p>
            <a:pPr algn="ctr"/>
            <a:r>
              <a:rPr lang="en-US" b="1" i="1" dirty="0">
                <a:latin typeface="Calibri" panose="020F0502020204030204" pitchFamily="34" charset="0"/>
              </a:rPr>
              <a:t>Belo Horizonte, Brazil</a:t>
            </a:r>
            <a:endParaRPr lang="pt-BR" b="1" i="1" dirty="0">
              <a:latin typeface="Calibri" panose="020F0502020204030204" pitchFamily="34" charset="0"/>
            </a:endParaRPr>
          </a:p>
          <a:p>
            <a:pPr algn="ctr"/>
            <a:endParaRPr lang="pt-BR" sz="2400" b="1" i="1" dirty="0">
              <a:latin typeface="Calibri" panose="020F0502020204030204" pitchFamily="34" charset="0"/>
            </a:endParaRPr>
          </a:p>
          <a:p>
            <a:pPr algn="ctr"/>
            <a:r>
              <a:rPr lang="en-GB" sz="2800" b="1" dirty="0" smtClean="0">
                <a:latin typeface="Calibri" panose="020F0502020204030204" pitchFamily="34" charset="0"/>
              </a:rPr>
              <a:t>2</a:t>
            </a:r>
            <a:r>
              <a:rPr lang="en-GB" sz="2800" b="1" baseline="30000" dirty="0" smtClean="0">
                <a:latin typeface="Calibri" panose="020F0502020204030204" pitchFamily="34" charset="0"/>
              </a:rPr>
              <a:t>nd</a:t>
            </a:r>
            <a:r>
              <a:rPr lang="en-GB" sz="2800" b="1" dirty="0" smtClean="0">
                <a:latin typeface="Calibri" panose="020F0502020204030204" pitchFamily="34" charset="0"/>
              </a:rPr>
              <a:t> International Conference and Expo on Separation Techniques</a:t>
            </a:r>
            <a:endParaRPr lang="en-GB" sz="2800" b="1" dirty="0">
              <a:latin typeface="Calibri" panose="020F0502020204030204" pitchFamily="34" charset="0"/>
            </a:endParaRPr>
          </a:p>
        </p:txBody>
      </p:sp>
      <p:pic>
        <p:nvPicPr>
          <p:cNvPr id="9" name="Picture 2" descr="Resultado de imagem para cnen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4" y="3729"/>
            <a:ext cx="936138" cy="942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622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p:txBody>
          <a:bodyPr/>
          <a:lstStyle/>
          <a:p>
            <a:fld id="{79944984-6FCC-417F-90EB-C408FA89B3EC}" type="slidenum">
              <a:rPr lang="pt-BR" smtClean="0"/>
              <a:pPr/>
              <a:t>2</a:t>
            </a:fld>
            <a:endParaRPr lang="pt-BR"/>
          </a:p>
        </p:txBody>
      </p:sp>
      <p:sp>
        <p:nvSpPr>
          <p:cNvPr id="5" name="Título 4"/>
          <p:cNvSpPr>
            <a:spLocks noGrp="1"/>
          </p:cNvSpPr>
          <p:nvPr>
            <p:ph type="title"/>
          </p:nvPr>
        </p:nvSpPr>
        <p:spPr/>
        <p:txBody>
          <a:bodyPr/>
          <a:lstStyle/>
          <a:p>
            <a:r>
              <a:rPr lang="pt-BR" dirty="0" smtClean="0"/>
              <a:t>THE PAPER</a:t>
            </a:r>
            <a:endParaRPr lang="pt-BR" dirty="0"/>
          </a:p>
        </p:txBody>
      </p:sp>
      <p:sp>
        <p:nvSpPr>
          <p:cNvPr id="6" name="Retângulo 5"/>
          <p:cNvSpPr/>
          <p:nvPr/>
        </p:nvSpPr>
        <p:spPr>
          <a:xfrm>
            <a:off x="251520" y="1628800"/>
            <a:ext cx="8496944" cy="5016758"/>
          </a:xfrm>
          <a:prstGeom prst="rect">
            <a:avLst/>
          </a:prstGeom>
        </p:spPr>
        <p:txBody>
          <a:bodyPr wrap="square">
            <a:spAutoFit/>
          </a:bodyPr>
          <a:lstStyle/>
          <a:p>
            <a:pPr algn="just"/>
            <a:r>
              <a:rPr lang="en-GB" sz="3200" dirty="0" smtClean="0">
                <a:latin typeface="Calibri" panose="020F0502020204030204" pitchFamily="34" charset="0"/>
              </a:rPr>
              <a:t>This work presents an investigation of solvent extraction parameters in order to obtain high purity cerium from a liquor containing a mixture of rare earths elements, as an alternative to cerium oxidation and selective RE dissolution. The  sample used was a sulfuric liquor obtained from the leaching of monazite, rich in light rare earth elements (La, Ce, </a:t>
            </a:r>
            <a:r>
              <a:rPr lang="en-GB" sz="3200" dirty="0" err="1" smtClean="0">
                <a:latin typeface="Calibri" panose="020F0502020204030204" pitchFamily="34" charset="0"/>
              </a:rPr>
              <a:t>Pr</a:t>
            </a:r>
            <a:r>
              <a:rPr lang="en-GB" sz="3200" dirty="0" smtClean="0">
                <a:latin typeface="Calibri" panose="020F0502020204030204" pitchFamily="34" charset="0"/>
              </a:rPr>
              <a:t>, </a:t>
            </a:r>
            <a:r>
              <a:rPr lang="en-GB" sz="3200" dirty="0" err="1" smtClean="0">
                <a:latin typeface="Calibri" panose="020F0502020204030204" pitchFamily="34" charset="0"/>
              </a:rPr>
              <a:t>Nd</a:t>
            </a:r>
            <a:r>
              <a:rPr lang="en-GB" sz="3200" dirty="0" smtClean="0">
                <a:latin typeface="Calibri" panose="020F0502020204030204" pitchFamily="34" charset="0"/>
              </a:rPr>
              <a:t>). The experiments were carried out in hydrochloric, nitric and sulphuric media.</a:t>
            </a:r>
            <a:endParaRPr lang="en-GB" sz="3200" dirty="0">
              <a:latin typeface="Calibri" panose="020F0502020204030204" pitchFamily="34" charset="0"/>
            </a:endParaRPr>
          </a:p>
        </p:txBody>
      </p:sp>
    </p:spTree>
    <p:extLst>
      <p:ext uri="{BB962C8B-B14F-4D97-AF65-F5344CB8AC3E}">
        <p14:creationId xmlns:p14="http://schemas.microsoft.com/office/powerpoint/2010/main" val="9986128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216" y="0"/>
            <a:ext cx="8229600" cy="1340768"/>
          </a:xfrm>
        </p:spPr>
        <p:txBody>
          <a:bodyPr/>
          <a:lstStyle/>
          <a:p>
            <a:r>
              <a:rPr lang="pt-BR" dirty="0" err="1" smtClean="0">
                <a:latin typeface="Calibri" panose="020F0502020204030204" pitchFamily="34" charset="0"/>
              </a:rPr>
              <a:t>Introduction</a:t>
            </a:r>
            <a:endParaRPr lang="pt-BR" dirty="0">
              <a:latin typeface="Calibri" panose="020F0502020204030204" pitchFamily="34" charset="0"/>
            </a:endParaRPr>
          </a:p>
        </p:txBody>
      </p:sp>
      <p:sp>
        <p:nvSpPr>
          <p:cNvPr id="3" name="Content Placeholder 2"/>
          <p:cNvSpPr>
            <a:spLocks noGrp="1"/>
          </p:cNvSpPr>
          <p:nvPr>
            <p:ph idx="1"/>
          </p:nvPr>
        </p:nvSpPr>
        <p:spPr>
          <a:xfrm>
            <a:off x="179511" y="1294167"/>
            <a:ext cx="8964487" cy="1126721"/>
          </a:xfrm>
        </p:spPr>
        <p:txBody>
          <a:bodyPr>
            <a:normAutofit/>
          </a:bodyPr>
          <a:lstStyle/>
          <a:p>
            <a:pPr marL="118872" indent="0">
              <a:buNone/>
            </a:pPr>
            <a:r>
              <a:rPr lang="en-CA" dirty="0" smtClean="0">
                <a:latin typeface="Calibri" panose="020F0502020204030204" pitchFamily="34" charset="0"/>
              </a:rPr>
              <a:t>The </a:t>
            </a:r>
            <a:r>
              <a:rPr lang="en-CA" dirty="0">
                <a:latin typeface="Calibri" panose="020F0502020204030204" pitchFamily="34" charset="0"/>
              </a:rPr>
              <a:t>RE are a group of 17 elements composed of the lanthanides, scandium and yttrium</a:t>
            </a:r>
            <a:endParaRPr lang="pt-BR" dirty="0">
              <a:latin typeface="Calibri" panose="020F0502020204030204" pitchFamily="34" charset="0"/>
            </a:endParaRPr>
          </a:p>
        </p:txBody>
      </p:sp>
      <p:pic>
        <p:nvPicPr>
          <p:cNvPr id="1026" name="Picture 2" descr="http://hypescience.com/wp-content/uploads/2010/12/tabel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2372045"/>
            <a:ext cx="6768752" cy="4485956"/>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2411760" y="5373216"/>
            <a:ext cx="5616624" cy="648072"/>
          </a:xfrm>
          <a:prstGeom prst="ellipse">
            <a:avLst/>
          </a:prstGeom>
          <a:noFill/>
          <a:ln w="57150">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6" name="Oval 5"/>
          <p:cNvSpPr/>
          <p:nvPr/>
        </p:nvSpPr>
        <p:spPr>
          <a:xfrm>
            <a:off x="2161828" y="3789040"/>
            <a:ext cx="360040" cy="720080"/>
          </a:xfrm>
          <a:prstGeom prst="ellipse">
            <a:avLst/>
          </a:prstGeom>
          <a:noFill/>
          <a:ln w="57150">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11"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5" name="Espaço Reservado para Número de Slide 4"/>
          <p:cNvSpPr>
            <a:spLocks noGrp="1"/>
          </p:cNvSpPr>
          <p:nvPr>
            <p:ph type="sldNum" sz="quarter" idx="12"/>
          </p:nvPr>
        </p:nvSpPr>
        <p:spPr/>
        <p:txBody>
          <a:bodyPr/>
          <a:lstStyle/>
          <a:p>
            <a:fld id="{79944984-6FCC-417F-90EB-C408FA89B3EC}" type="slidenum">
              <a:rPr lang="pt-BR" smtClean="0"/>
              <a:pPr/>
              <a:t>3</a:t>
            </a:fld>
            <a:endParaRPr lang="pt-BR"/>
          </a:p>
        </p:txBody>
      </p:sp>
    </p:spTree>
    <p:extLst>
      <p:ext uri="{BB962C8B-B14F-4D97-AF65-F5344CB8AC3E}">
        <p14:creationId xmlns:p14="http://schemas.microsoft.com/office/powerpoint/2010/main" val="4079877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85320"/>
          </a:xfrm>
        </p:spPr>
        <p:txBody>
          <a:bodyPr/>
          <a:lstStyle/>
          <a:p>
            <a:r>
              <a:rPr lang="pt-BR" dirty="0" err="1">
                <a:latin typeface="Calibri" panose="020F0502020204030204" pitchFamily="34" charset="0"/>
              </a:rPr>
              <a:t>Introduction</a:t>
            </a:r>
            <a:endParaRPr lang="pt-BR" dirty="0">
              <a:latin typeface="Calibri" panose="020F0502020204030204" pitchFamily="34" charset="0"/>
            </a:endParaRPr>
          </a:p>
        </p:txBody>
      </p:sp>
      <p:pic>
        <p:nvPicPr>
          <p:cNvPr id="4"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5" name="Espaço Reservado para Número de Slide 4"/>
          <p:cNvSpPr>
            <a:spLocks noGrp="1"/>
          </p:cNvSpPr>
          <p:nvPr>
            <p:ph type="sldNum" sz="quarter" idx="12"/>
          </p:nvPr>
        </p:nvSpPr>
        <p:spPr/>
        <p:txBody>
          <a:bodyPr/>
          <a:lstStyle/>
          <a:p>
            <a:fld id="{79944984-6FCC-417F-90EB-C408FA89B3EC}" type="slidenum">
              <a:rPr lang="pt-BR" smtClean="0"/>
              <a:pPr/>
              <a:t>4</a:t>
            </a:fld>
            <a:endParaRPr lang="pt-BR"/>
          </a:p>
        </p:txBody>
      </p:sp>
      <p:pic>
        <p:nvPicPr>
          <p:cNvPr id="8" name="Picture 2"/>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1772816"/>
            <a:ext cx="4655471"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2"/>
          <p:cNvSpPr txBox="1">
            <a:spLocks/>
          </p:cNvSpPr>
          <p:nvPr/>
        </p:nvSpPr>
        <p:spPr>
          <a:xfrm>
            <a:off x="221110" y="1412776"/>
            <a:ext cx="3918842" cy="5256584"/>
          </a:xfrm>
          <a:prstGeom prst="rect">
            <a:avLst/>
          </a:prstGeom>
        </p:spPr>
        <p:txBody>
          <a:bodyPr vert="horz" lIns="54864" tIns="91440" rtlCol="0">
            <a:no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buNone/>
            </a:pPr>
            <a:r>
              <a:rPr lang="en-US" sz="3000" dirty="0" smtClean="0">
                <a:latin typeface="Calibri" panose="020F0502020204030204" pitchFamily="34" charset="0"/>
              </a:rPr>
              <a:t>The rare </a:t>
            </a:r>
            <a:r>
              <a:rPr lang="en-US" sz="3000" dirty="0">
                <a:latin typeface="Calibri" panose="020F0502020204030204" pitchFamily="34" charset="0"/>
              </a:rPr>
              <a:t>earth elements have extreme importance to advanced technology industry (</a:t>
            </a:r>
            <a:r>
              <a:rPr lang="en-CA" sz="3000" dirty="0">
                <a:latin typeface="Calibri" panose="020F0502020204030204" pitchFamily="34" charset="0"/>
              </a:rPr>
              <a:t>electronic </a:t>
            </a:r>
            <a:r>
              <a:rPr lang="en-US" sz="3000" dirty="0">
                <a:latin typeface="Calibri" panose="020F0502020204030204" pitchFamily="34" charset="0"/>
              </a:rPr>
              <a:t>components</a:t>
            </a:r>
            <a:r>
              <a:rPr lang="en-CA" sz="3000" dirty="0">
                <a:latin typeface="Calibri" panose="020F0502020204030204" pitchFamily="34" charset="0"/>
              </a:rPr>
              <a:t>, </a:t>
            </a:r>
            <a:r>
              <a:rPr lang="en-US" sz="3000" dirty="0">
                <a:latin typeface="Calibri" panose="020F0502020204030204" pitchFamily="34" charset="0"/>
              </a:rPr>
              <a:t>permanent magnets</a:t>
            </a:r>
            <a:r>
              <a:rPr lang="en-CA" sz="3000" dirty="0">
                <a:latin typeface="Calibri" panose="020F0502020204030204" pitchFamily="34" charset="0"/>
              </a:rPr>
              <a:t>, nuclear medicine, automobile </a:t>
            </a:r>
            <a:r>
              <a:rPr lang="en-CA" sz="3000" dirty="0" smtClean="0">
                <a:latin typeface="Calibri" panose="020F0502020204030204" pitchFamily="34" charset="0"/>
              </a:rPr>
              <a:t>industry, </a:t>
            </a:r>
            <a:r>
              <a:rPr lang="en-US" sz="3000" dirty="0">
                <a:latin typeface="Calibri" panose="020F0502020204030204" pitchFamily="34" charset="0"/>
              </a:rPr>
              <a:t>wind </a:t>
            </a:r>
            <a:r>
              <a:rPr lang="en-US" sz="3000" dirty="0" smtClean="0">
                <a:latin typeface="Calibri" panose="020F0502020204030204" pitchFamily="34" charset="0"/>
              </a:rPr>
              <a:t>turbines, among others).</a:t>
            </a:r>
            <a:endParaRPr lang="pt-BR" sz="3000" dirty="0">
              <a:latin typeface="Calibri" panose="020F0502020204030204" pitchFamily="34" charset="0"/>
            </a:endParaRPr>
          </a:p>
        </p:txBody>
      </p:sp>
    </p:spTree>
    <p:extLst>
      <p:ext uri="{BB962C8B-B14F-4D97-AF65-F5344CB8AC3E}">
        <p14:creationId xmlns:p14="http://schemas.microsoft.com/office/powerpoint/2010/main" val="1261548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err="1">
                <a:latin typeface="Calibri" panose="020F0502020204030204" pitchFamily="34" charset="0"/>
              </a:rPr>
              <a:t>Introduction</a:t>
            </a:r>
            <a:endParaRPr lang="pt-BR" dirty="0">
              <a:latin typeface="Calibri" panose="020F0502020204030204" pitchFamily="34" charset="0"/>
            </a:endParaRPr>
          </a:p>
        </p:txBody>
      </p:sp>
      <p:sp>
        <p:nvSpPr>
          <p:cNvPr id="3" name="Content Placeholder 2"/>
          <p:cNvSpPr>
            <a:spLocks noGrp="1"/>
          </p:cNvSpPr>
          <p:nvPr>
            <p:ph idx="1"/>
          </p:nvPr>
        </p:nvSpPr>
        <p:spPr/>
        <p:txBody>
          <a:bodyPr>
            <a:normAutofit lnSpcReduction="10000"/>
          </a:bodyPr>
          <a:lstStyle/>
          <a:p>
            <a:pPr algn="just"/>
            <a:r>
              <a:rPr lang="en-US" dirty="0">
                <a:latin typeface="Calibri" panose="020F0502020204030204" pitchFamily="34" charset="0"/>
              </a:rPr>
              <a:t>The rare earth elements have very similar physical and chemical properties and therefore occur together in different proportions in their mineral sources. Obtaining the individual rare earth elements in industrial </a:t>
            </a:r>
            <a:r>
              <a:rPr lang="en-US" dirty="0" smtClean="0">
                <a:latin typeface="Calibri" panose="020F0502020204030204" pitchFamily="34" charset="0"/>
              </a:rPr>
              <a:t>scale is </a:t>
            </a:r>
            <a:r>
              <a:rPr lang="en-US" dirty="0">
                <a:latin typeface="Calibri" panose="020F0502020204030204" pitchFamily="34" charset="0"/>
              </a:rPr>
              <a:t>very complex and only dominated by a few </a:t>
            </a:r>
            <a:r>
              <a:rPr lang="en-US" dirty="0" smtClean="0">
                <a:latin typeface="Calibri" panose="020F0502020204030204" pitchFamily="34" charset="0"/>
              </a:rPr>
              <a:t>countries.</a:t>
            </a:r>
            <a:endParaRPr lang="pt-BR" dirty="0">
              <a:latin typeface="Calibri" panose="020F0502020204030204" pitchFamily="34" charset="0"/>
            </a:endParaRPr>
          </a:p>
          <a:p>
            <a:pPr algn="just"/>
            <a:r>
              <a:rPr lang="en-US" dirty="0">
                <a:latin typeface="Calibri" panose="020F0502020204030204" pitchFamily="34" charset="0"/>
              </a:rPr>
              <a:t>This behavior is responsible for the </a:t>
            </a:r>
            <a:r>
              <a:rPr lang="en-US" dirty="0" smtClean="0">
                <a:latin typeface="Calibri" panose="020F0502020204030204" pitchFamily="34" charset="0"/>
              </a:rPr>
              <a:t>high </a:t>
            </a:r>
            <a:r>
              <a:rPr lang="en-US" dirty="0">
                <a:latin typeface="Calibri" panose="020F0502020204030204" pitchFamily="34" charset="0"/>
              </a:rPr>
              <a:t>prices of these elements (difficulties in detection, analysis and commercial extraction).</a:t>
            </a:r>
            <a:endParaRPr lang="pt-BR" dirty="0">
              <a:latin typeface="Calibri" panose="020F0502020204030204" pitchFamily="34" charset="0"/>
            </a:endParaRPr>
          </a:p>
        </p:txBody>
      </p:sp>
      <p:pic>
        <p:nvPicPr>
          <p:cNvPr id="4" name="Picture 2" descr="http://www.fapemig.br/wp-content/uploads/2013/08/CDTN_1.bm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5" name="Espaço Reservado para Número de Slide 4"/>
          <p:cNvSpPr>
            <a:spLocks noGrp="1"/>
          </p:cNvSpPr>
          <p:nvPr>
            <p:ph type="sldNum" sz="quarter" idx="12"/>
          </p:nvPr>
        </p:nvSpPr>
        <p:spPr/>
        <p:txBody>
          <a:bodyPr/>
          <a:lstStyle/>
          <a:p>
            <a:fld id="{79944984-6FCC-417F-90EB-C408FA89B3EC}" type="slidenum">
              <a:rPr lang="pt-BR" smtClean="0"/>
              <a:pPr/>
              <a:t>5</a:t>
            </a:fld>
            <a:endParaRPr lang="pt-BR"/>
          </a:p>
        </p:txBody>
      </p:sp>
    </p:spTree>
    <p:extLst>
      <p:ext uri="{BB962C8B-B14F-4D97-AF65-F5344CB8AC3E}">
        <p14:creationId xmlns:p14="http://schemas.microsoft.com/office/powerpoint/2010/main" val="3663089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a:latin typeface="Calibri" panose="020F0502020204030204" pitchFamily="34" charset="0"/>
              </a:rPr>
              <a:t>Introduction</a:t>
            </a:r>
            <a:endParaRPr lang="pt-BR" dirty="0">
              <a:latin typeface="Calibri" panose="020F0502020204030204" pitchFamily="34" charset="0"/>
            </a:endParaRPr>
          </a:p>
        </p:txBody>
      </p:sp>
      <p:sp>
        <p:nvSpPr>
          <p:cNvPr id="3" name="Espaço Reservado para Conteúdo 2"/>
          <p:cNvSpPr>
            <a:spLocks noGrp="1"/>
          </p:cNvSpPr>
          <p:nvPr>
            <p:ph idx="1"/>
          </p:nvPr>
        </p:nvSpPr>
        <p:spPr>
          <a:xfrm>
            <a:off x="81" y="1268760"/>
            <a:ext cx="9143918" cy="987881"/>
          </a:xfrm>
        </p:spPr>
        <p:txBody>
          <a:bodyPr>
            <a:noAutofit/>
          </a:bodyPr>
          <a:lstStyle/>
          <a:p>
            <a:r>
              <a:rPr lang="en-US" altLang="pt-BR" b="1" dirty="0">
                <a:latin typeface="Calibri" panose="020F0502020204030204" pitchFamily="34" charset="0"/>
                <a:cs typeface="Calibri" panose="020F0502020204030204" pitchFamily="34" charset="0"/>
              </a:rPr>
              <a:t>Schematic diagram of the continuous SX </a:t>
            </a:r>
            <a:r>
              <a:rPr lang="en-US" altLang="pt-BR" b="1" dirty="0" smtClean="0">
                <a:latin typeface="Calibri" panose="020F0502020204030204" pitchFamily="34" charset="0"/>
                <a:cs typeface="Calibri" panose="020F0502020204030204" pitchFamily="34" charset="0"/>
              </a:rPr>
              <a:t>circuit</a:t>
            </a:r>
            <a:r>
              <a:rPr lang="en-GB" b="1" dirty="0" smtClean="0">
                <a:latin typeface="Calibri" panose="020F0502020204030204" pitchFamily="34" charset="0"/>
                <a:cs typeface="Calibri" panose="020F0502020204030204" pitchFamily="34" charset="0"/>
              </a:rPr>
              <a:t> – mixer-settlers </a:t>
            </a:r>
            <a:r>
              <a:rPr lang="en-GB" b="1" dirty="0">
                <a:latin typeface="Calibri" panose="020F0502020204030204" pitchFamily="34" charset="0"/>
                <a:cs typeface="Calibri" panose="020F0502020204030204" pitchFamily="34" charset="0"/>
              </a:rPr>
              <a:t>counter current </a:t>
            </a:r>
            <a:r>
              <a:rPr lang="en-GB" b="1" dirty="0" smtClean="0">
                <a:latin typeface="Calibri" panose="020F0502020204030204" pitchFamily="34" charset="0"/>
                <a:cs typeface="Calibri" panose="020F0502020204030204" pitchFamily="34" charset="0"/>
              </a:rPr>
              <a:t>system</a:t>
            </a:r>
            <a:endParaRPr lang="pt-BR" b="1" dirty="0">
              <a:latin typeface="Calibri" panose="020F0502020204030204" pitchFamily="34" charset="0"/>
              <a:cs typeface="Calibri" panose="020F0502020204030204" pitchFamily="34" charset="0"/>
            </a:endParaRPr>
          </a:p>
        </p:txBody>
      </p:sp>
      <p:sp>
        <p:nvSpPr>
          <p:cNvPr id="5" name="CaixaDeTexto 4"/>
          <p:cNvSpPr txBox="1"/>
          <p:nvPr/>
        </p:nvSpPr>
        <p:spPr>
          <a:xfrm>
            <a:off x="1188604" y="4575671"/>
            <a:ext cx="158417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400" b="1" dirty="0" smtClean="0"/>
              <a:t>Extraction</a:t>
            </a:r>
            <a:endParaRPr lang="en-GB" sz="2400" b="1" dirty="0"/>
          </a:p>
        </p:txBody>
      </p:sp>
      <p:sp>
        <p:nvSpPr>
          <p:cNvPr id="6" name="CaixaDeTexto 5"/>
          <p:cNvSpPr txBox="1"/>
          <p:nvPr/>
        </p:nvSpPr>
        <p:spPr>
          <a:xfrm>
            <a:off x="3563888" y="4581128"/>
            <a:ext cx="1584176"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400" b="1" dirty="0" smtClean="0"/>
              <a:t>Scrubbing</a:t>
            </a:r>
            <a:endParaRPr lang="en-GB" sz="2400" b="1" dirty="0"/>
          </a:p>
        </p:txBody>
      </p:sp>
      <p:sp>
        <p:nvSpPr>
          <p:cNvPr id="7" name="CaixaDeTexto 6"/>
          <p:cNvSpPr txBox="1"/>
          <p:nvPr/>
        </p:nvSpPr>
        <p:spPr>
          <a:xfrm>
            <a:off x="5868143" y="4581128"/>
            <a:ext cx="1834309"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400" b="1" dirty="0" smtClean="0"/>
              <a:t>Stripping</a:t>
            </a:r>
            <a:endParaRPr lang="en-GB" sz="2400" b="1" dirty="0"/>
          </a:p>
        </p:txBody>
      </p:sp>
      <p:cxnSp>
        <p:nvCxnSpPr>
          <p:cNvPr id="9" name="Conector de seta reta 8"/>
          <p:cNvCxnSpPr/>
          <p:nvPr/>
        </p:nvCxnSpPr>
        <p:spPr>
          <a:xfrm>
            <a:off x="2699792" y="4725144"/>
            <a:ext cx="864096"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Conector de seta reta 10"/>
          <p:cNvCxnSpPr/>
          <p:nvPr/>
        </p:nvCxnSpPr>
        <p:spPr>
          <a:xfrm>
            <a:off x="5148064" y="4725144"/>
            <a:ext cx="72007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Conector angulado 14"/>
          <p:cNvCxnSpPr/>
          <p:nvPr/>
        </p:nvCxnSpPr>
        <p:spPr>
          <a:xfrm flipH="1">
            <a:off x="1115616" y="4725144"/>
            <a:ext cx="6586836" cy="12700"/>
          </a:xfrm>
          <a:prstGeom prst="bentConnector5">
            <a:avLst>
              <a:gd name="adj1" fmla="val -5644"/>
              <a:gd name="adj2" fmla="val -8778937"/>
              <a:gd name="adj3" fmla="val 10685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CaixaDeTexto 22"/>
          <p:cNvSpPr txBox="1"/>
          <p:nvPr/>
        </p:nvSpPr>
        <p:spPr>
          <a:xfrm>
            <a:off x="5957204" y="3072829"/>
            <a:ext cx="1656185" cy="461665"/>
          </a:xfrm>
          <a:prstGeom prst="rect">
            <a:avLst/>
          </a:prstGeom>
          <a:noFill/>
        </p:spPr>
        <p:txBody>
          <a:bodyPr wrap="square" rtlCol="0">
            <a:spAutoFit/>
          </a:bodyPr>
          <a:lstStyle/>
          <a:p>
            <a:pPr algn="ctr"/>
            <a:r>
              <a:rPr lang="pt-BR" sz="2400" b="1" dirty="0" smtClean="0">
                <a:solidFill>
                  <a:srgbClr val="FFC000"/>
                </a:solidFill>
              </a:rPr>
              <a:t>SOLVENT</a:t>
            </a:r>
            <a:endParaRPr lang="pt-BR" sz="2400" b="1" dirty="0">
              <a:solidFill>
                <a:srgbClr val="FFC000"/>
              </a:solidFill>
            </a:endParaRPr>
          </a:p>
        </p:txBody>
      </p:sp>
      <p:cxnSp>
        <p:nvCxnSpPr>
          <p:cNvPr id="25" name="Conector de seta reta 24"/>
          <p:cNvCxnSpPr/>
          <p:nvPr/>
        </p:nvCxnSpPr>
        <p:spPr>
          <a:xfrm>
            <a:off x="2662808" y="3284984"/>
            <a:ext cx="0" cy="115212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6" name="CaixaDeTexto 25"/>
          <p:cNvSpPr txBox="1"/>
          <p:nvPr/>
        </p:nvSpPr>
        <p:spPr>
          <a:xfrm>
            <a:off x="2051720" y="2472665"/>
            <a:ext cx="1368152" cy="830997"/>
          </a:xfrm>
          <a:prstGeom prst="rect">
            <a:avLst/>
          </a:prstGeom>
          <a:noFill/>
        </p:spPr>
        <p:txBody>
          <a:bodyPr wrap="square" rtlCol="0">
            <a:spAutoFit/>
          </a:bodyPr>
          <a:lstStyle/>
          <a:p>
            <a:pPr algn="ctr"/>
            <a:r>
              <a:rPr lang="en-GB" sz="2400" b="1" dirty="0" smtClean="0"/>
              <a:t>Feed solution</a:t>
            </a:r>
            <a:endParaRPr lang="en-GB" sz="2400" b="1" dirty="0"/>
          </a:p>
        </p:txBody>
      </p:sp>
      <p:cxnSp>
        <p:nvCxnSpPr>
          <p:cNvPr id="28" name="Conector angulado 27"/>
          <p:cNvCxnSpPr/>
          <p:nvPr/>
        </p:nvCxnSpPr>
        <p:spPr>
          <a:xfrm rot="5400000">
            <a:off x="323528" y="5013176"/>
            <a:ext cx="936104" cy="648072"/>
          </a:xfrm>
          <a:prstGeom prst="bentConnector3">
            <a:avLst>
              <a:gd name="adj1" fmla="val 2433"/>
            </a:avLst>
          </a:prstGeom>
          <a:ln>
            <a:tailEnd type="arrow"/>
          </a:ln>
        </p:spPr>
        <p:style>
          <a:lnRef idx="2">
            <a:schemeClr val="dk1"/>
          </a:lnRef>
          <a:fillRef idx="0">
            <a:schemeClr val="dk1"/>
          </a:fillRef>
          <a:effectRef idx="1">
            <a:schemeClr val="dk1"/>
          </a:effectRef>
          <a:fontRef idx="minor">
            <a:schemeClr val="tx1"/>
          </a:fontRef>
        </p:style>
      </p:cxnSp>
      <p:cxnSp>
        <p:nvCxnSpPr>
          <p:cNvPr id="33" name="Conector de seta reta 32"/>
          <p:cNvCxnSpPr/>
          <p:nvPr/>
        </p:nvCxnSpPr>
        <p:spPr>
          <a:xfrm flipV="1">
            <a:off x="4860032" y="5042793"/>
            <a:ext cx="0" cy="83447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6" name="Conector de seta reta 35"/>
          <p:cNvCxnSpPr/>
          <p:nvPr/>
        </p:nvCxnSpPr>
        <p:spPr>
          <a:xfrm flipV="1">
            <a:off x="7524314" y="5085184"/>
            <a:ext cx="0" cy="83447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Conector de seta reta 36"/>
          <p:cNvCxnSpPr/>
          <p:nvPr/>
        </p:nvCxnSpPr>
        <p:spPr>
          <a:xfrm>
            <a:off x="6012160" y="5085184"/>
            <a:ext cx="0" cy="83447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0" name="CaixaDeTexto 39"/>
          <p:cNvSpPr txBox="1"/>
          <p:nvPr/>
        </p:nvSpPr>
        <p:spPr>
          <a:xfrm>
            <a:off x="6732240" y="5949280"/>
            <a:ext cx="1620181" cy="830997"/>
          </a:xfrm>
          <a:prstGeom prst="rect">
            <a:avLst/>
          </a:prstGeom>
          <a:noFill/>
        </p:spPr>
        <p:txBody>
          <a:bodyPr wrap="square" rtlCol="0">
            <a:spAutoFit/>
          </a:bodyPr>
          <a:lstStyle/>
          <a:p>
            <a:pPr algn="ctr"/>
            <a:r>
              <a:rPr lang="en-GB" sz="2400" b="1" dirty="0"/>
              <a:t>Stripping solution</a:t>
            </a:r>
          </a:p>
        </p:txBody>
      </p:sp>
      <p:sp>
        <p:nvSpPr>
          <p:cNvPr id="41" name="CaixaDeTexto 40"/>
          <p:cNvSpPr txBox="1"/>
          <p:nvPr/>
        </p:nvSpPr>
        <p:spPr>
          <a:xfrm>
            <a:off x="5292080" y="5951021"/>
            <a:ext cx="1620181" cy="830997"/>
          </a:xfrm>
          <a:prstGeom prst="rect">
            <a:avLst/>
          </a:prstGeom>
          <a:noFill/>
          <a:ln>
            <a:solidFill>
              <a:schemeClr val="accent1"/>
            </a:solidFill>
          </a:ln>
        </p:spPr>
        <p:txBody>
          <a:bodyPr wrap="square" rtlCol="0">
            <a:spAutoFit/>
          </a:bodyPr>
          <a:lstStyle/>
          <a:p>
            <a:pPr algn="ctr"/>
            <a:r>
              <a:rPr lang="en-GB" sz="2400" b="1" dirty="0"/>
              <a:t>Stripped solution</a:t>
            </a:r>
          </a:p>
        </p:txBody>
      </p:sp>
      <p:sp>
        <p:nvSpPr>
          <p:cNvPr id="42" name="CaixaDeTexto 41"/>
          <p:cNvSpPr txBox="1"/>
          <p:nvPr/>
        </p:nvSpPr>
        <p:spPr>
          <a:xfrm>
            <a:off x="3635896" y="5946546"/>
            <a:ext cx="1620181" cy="830997"/>
          </a:xfrm>
          <a:prstGeom prst="rect">
            <a:avLst/>
          </a:prstGeom>
          <a:noFill/>
        </p:spPr>
        <p:txBody>
          <a:bodyPr wrap="square" rtlCol="0">
            <a:spAutoFit/>
          </a:bodyPr>
          <a:lstStyle/>
          <a:p>
            <a:pPr algn="ctr"/>
            <a:r>
              <a:rPr lang="en-GB" sz="2400" b="1" dirty="0"/>
              <a:t>Scrubbing  solution</a:t>
            </a:r>
          </a:p>
        </p:txBody>
      </p:sp>
      <p:cxnSp>
        <p:nvCxnSpPr>
          <p:cNvPr id="43" name="Conector de seta reta 42"/>
          <p:cNvCxnSpPr/>
          <p:nvPr/>
        </p:nvCxnSpPr>
        <p:spPr>
          <a:xfrm flipH="1">
            <a:off x="2699792" y="4919972"/>
            <a:ext cx="846093" cy="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5" name="CaixaDeTexto 44"/>
          <p:cNvSpPr txBox="1"/>
          <p:nvPr/>
        </p:nvSpPr>
        <p:spPr>
          <a:xfrm>
            <a:off x="81" y="5877272"/>
            <a:ext cx="1475575" cy="461665"/>
          </a:xfrm>
          <a:prstGeom prst="rect">
            <a:avLst/>
          </a:prstGeom>
          <a:noFill/>
        </p:spPr>
        <p:txBody>
          <a:bodyPr wrap="square" rtlCol="0">
            <a:spAutoFit/>
          </a:bodyPr>
          <a:lstStyle/>
          <a:p>
            <a:pPr algn="ctr"/>
            <a:r>
              <a:rPr lang="en-GB" sz="2400" b="1" dirty="0" err="1"/>
              <a:t>Raffinate</a:t>
            </a:r>
            <a:endParaRPr lang="en-GB" sz="2400" b="1" dirty="0"/>
          </a:p>
        </p:txBody>
      </p:sp>
      <p:pic>
        <p:nvPicPr>
          <p:cNvPr id="22"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24" name="CaixaDeTexto 23"/>
          <p:cNvSpPr txBox="1"/>
          <p:nvPr/>
        </p:nvSpPr>
        <p:spPr>
          <a:xfrm>
            <a:off x="3347864" y="3399383"/>
            <a:ext cx="201622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2400" b="1" dirty="0" smtClean="0"/>
              <a:t>Regeneration</a:t>
            </a:r>
            <a:endParaRPr lang="en-GB" sz="2400" b="1" dirty="0"/>
          </a:p>
        </p:txBody>
      </p:sp>
      <p:sp>
        <p:nvSpPr>
          <p:cNvPr id="4" name="Espaço Reservado para Número de Slide 3"/>
          <p:cNvSpPr>
            <a:spLocks noGrp="1"/>
          </p:cNvSpPr>
          <p:nvPr>
            <p:ph type="sldNum" sz="quarter" idx="12"/>
          </p:nvPr>
        </p:nvSpPr>
        <p:spPr/>
        <p:txBody>
          <a:bodyPr/>
          <a:lstStyle/>
          <a:p>
            <a:fld id="{79944984-6FCC-417F-90EB-C408FA89B3EC}" type="slidenum">
              <a:rPr lang="pt-BR" smtClean="0"/>
              <a:pPr/>
              <a:t>6</a:t>
            </a:fld>
            <a:endParaRPr lang="pt-BR"/>
          </a:p>
        </p:txBody>
      </p:sp>
    </p:spTree>
    <p:extLst>
      <p:ext uri="{BB962C8B-B14F-4D97-AF65-F5344CB8AC3E}">
        <p14:creationId xmlns:p14="http://schemas.microsoft.com/office/powerpoint/2010/main" val="34295045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err="1">
                <a:latin typeface="Calibri" panose="020F0502020204030204" pitchFamily="34" charset="0"/>
              </a:rPr>
              <a:t>Introduction</a:t>
            </a:r>
            <a:endParaRPr lang="pt-BR" dirty="0">
              <a:latin typeface="Calibri" panose="020F0502020204030204" pitchFamily="34" charset="0"/>
            </a:endParaRPr>
          </a:p>
        </p:txBody>
      </p:sp>
      <p:pic>
        <p:nvPicPr>
          <p:cNvPr id="4" name="Picture 2" descr="http://www.fapemig.br/wp-content/uploads/2013/08/CDTN_1.bm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5" name="Espaço Reservado para Número de Slide 4"/>
          <p:cNvSpPr>
            <a:spLocks noGrp="1"/>
          </p:cNvSpPr>
          <p:nvPr>
            <p:ph type="sldNum" sz="quarter" idx="12"/>
          </p:nvPr>
        </p:nvSpPr>
        <p:spPr/>
        <p:txBody>
          <a:bodyPr/>
          <a:lstStyle/>
          <a:p>
            <a:fld id="{79944984-6FCC-417F-90EB-C408FA89B3EC}" type="slidenum">
              <a:rPr lang="pt-BR" smtClean="0"/>
              <a:pPr/>
              <a:t>7</a:t>
            </a:fld>
            <a:endParaRPr lang="pt-BR"/>
          </a:p>
        </p:txBody>
      </p:sp>
      <p:pic>
        <p:nvPicPr>
          <p:cNvPr id="1026" name="Picture 2" descr="C:\Documentos Carlos_19_09_2016\Propostas\Serra_Verde\Fotos\DSCF0146.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488017" y="1539329"/>
            <a:ext cx="6167966" cy="4625975"/>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755576" y="6093296"/>
            <a:ext cx="7776864" cy="584775"/>
          </a:xfrm>
          <a:prstGeom prst="rect">
            <a:avLst/>
          </a:prstGeom>
          <a:noFill/>
        </p:spPr>
        <p:txBody>
          <a:bodyPr wrap="square" rtlCol="0">
            <a:spAutoFit/>
          </a:bodyPr>
          <a:lstStyle/>
          <a:p>
            <a:r>
              <a:rPr lang="en-GB" sz="3200" dirty="0">
                <a:latin typeface="Calibri" panose="020F0502020204030204" pitchFamily="34" charset="0"/>
              </a:rPr>
              <a:t>Solvent extraction Laboratory – CDTN, Brazil</a:t>
            </a:r>
          </a:p>
        </p:txBody>
      </p:sp>
    </p:spTree>
    <p:extLst>
      <p:ext uri="{BB962C8B-B14F-4D97-AF65-F5344CB8AC3E}">
        <p14:creationId xmlns:p14="http://schemas.microsoft.com/office/powerpoint/2010/main" val="40466850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185320"/>
          </a:xfrm>
        </p:spPr>
        <p:txBody>
          <a:bodyPr/>
          <a:lstStyle/>
          <a:p>
            <a:r>
              <a:rPr lang="pt-BR" dirty="0" err="1" smtClean="0">
                <a:latin typeface="Calibri" panose="020F0502020204030204" pitchFamily="34" charset="0"/>
              </a:rPr>
              <a:t>Introduction</a:t>
            </a:r>
            <a:r>
              <a:rPr lang="pt-BR" dirty="0" smtClean="0">
                <a:latin typeface="Calibri" panose="020F0502020204030204" pitchFamily="34" charset="0"/>
              </a:rPr>
              <a:t> - </a:t>
            </a:r>
            <a:r>
              <a:rPr lang="pt-BR" dirty="0" err="1" smtClean="0">
                <a:latin typeface="Calibri" panose="020F0502020204030204" pitchFamily="34" charset="0"/>
              </a:rPr>
              <a:t>Cerium</a:t>
            </a:r>
            <a:endParaRPr lang="pt-BR" dirty="0">
              <a:latin typeface="Calibri" panose="020F0502020204030204" pitchFamily="34" charset="0"/>
            </a:endParaRPr>
          </a:p>
        </p:txBody>
      </p:sp>
      <p:sp>
        <p:nvSpPr>
          <p:cNvPr id="3" name="Content Placeholder 2"/>
          <p:cNvSpPr>
            <a:spLocks noGrp="1"/>
          </p:cNvSpPr>
          <p:nvPr>
            <p:ph idx="1"/>
          </p:nvPr>
        </p:nvSpPr>
        <p:spPr>
          <a:xfrm>
            <a:off x="179512" y="1628801"/>
            <a:ext cx="8507288" cy="4536503"/>
          </a:xfrm>
        </p:spPr>
        <p:txBody>
          <a:bodyPr>
            <a:normAutofit/>
          </a:bodyPr>
          <a:lstStyle/>
          <a:p>
            <a:pPr marL="118872" indent="0" algn="just">
              <a:buNone/>
            </a:pPr>
            <a:r>
              <a:rPr lang="en-US" dirty="0">
                <a:latin typeface="Calibri" panose="020F0502020204030204" pitchFamily="34" charset="0"/>
              </a:rPr>
              <a:t>Generally the separation of cerium is accomplished by the oxidation of Ce (III) to Ce (IV) following by the  selective dissolution of the trivalent REEs. By this technique,  the other REEs are </a:t>
            </a:r>
            <a:r>
              <a:rPr lang="en-US" dirty="0" smtClean="0">
                <a:latin typeface="Calibri" panose="020F0502020204030204" pitchFamily="34" charset="0"/>
              </a:rPr>
              <a:t>usually </a:t>
            </a:r>
            <a:r>
              <a:rPr lang="en-US" dirty="0">
                <a:latin typeface="Calibri" panose="020F0502020204030204" pitchFamily="34" charset="0"/>
              </a:rPr>
              <a:t>contaminated with cerium or cerium is contaminated with other rare earth elements, justifying the study of its separation by the solvent extraction technique.</a:t>
            </a:r>
            <a:endParaRPr lang="pt-BR" dirty="0">
              <a:latin typeface="Calibri" panose="020F0502020204030204" pitchFamily="34" charset="0"/>
            </a:endParaRPr>
          </a:p>
        </p:txBody>
      </p:sp>
      <p:pic>
        <p:nvPicPr>
          <p:cNvPr id="4" name="Picture 2" descr="http://www.fapemig.br/wp-content/uploads/2013/08/CDTN_1.bm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5" name="Espaço Reservado para Número de Slide 4"/>
          <p:cNvSpPr>
            <a:spLocks noGrp="1"/>
          </p:cNvSpPr>
          <p:nvPr>
            <p:ph type="sldNum" sz="quarter" idx="12"/>
          </p:nvPr>
        </p:nvSpPr>
        <p:spPr/>
        <p:txBody>
          <a:bodyPr/>
          <a:lstStyle/>
          <a:p>
            <a:fld id="{79944984-6FCC-417F-90EB-C408FA89B3EC}" type="slidenum">
              <a:rPr lang="pt-BR" smtClean="0"/>
              <a:pPr/>
              <a:t>8</a:t>
            </a:fld>
            <a:endParaRPr lang="pt-BR"/>
          </a:p>
        </p:txBody>
      </p:sp>
    </p:spTree>
    <p:extLst>
      <p:ext uri="{BB962C8B-B14F-4D97-AF65-F5344CB8AC3E}">
        <p14:creationId xmlns:p14="http://schemas.microsoft.com/office/powerpoint/2010/main" val="2708960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a:latin typeface="Calibri" panose="020F0502020204030204" pitchFamily="34" charset="0"/>
              </a:rPr>
              <a:t>Methodology</a:t>
            </a:r>
            <a:endParaRPr lang="pt-BR" dirty="0">
              <a:latin typeface="Calibri" panose="020F0502020204030204" pitchFamily="34" charset="0"/>
            </a:endParaRPr>
          </a:p>
        </p:txBody>
      </p:sp>
      <p:sp>
        <p:nvSpPr>
          <p:cNvPr id="3" name="Espaço Reservado para Conteúdo 2"/>
          <p:cNvSpPr>
            <a:spLocks noGrp="1"/>
          </p:cNvSpPr>
          <p:nvPr>
            <p:ph idx="1"/>
          </p:nvPr>
        </p:nvSpPr>
        <p:spPr>
          <a:xfrm>
            <a:off x="457200" y="1775191"/>
            <a:ext cx="8229600" cy="4750153"/>
          </a:xfrm>
        </p:spPr>
        <p:txBody>
          <a:bodyPr>
            <a:normAutofit lnSpcReduction="10000"/>
          </a:bodyPr>
          <a:lstStyle/>
          <a:p>
            <a:pPr algn="just"/>
            <a:r>
              <a:rPr lang="en-US" dirty="0">
                <a:latin typeface="Calibri" panose="020F0502020204030204" pitchFamily="34" charset="0"/>
              </a:rPr>
              <a:t>The </a:t>
            </a:r>
            <a:r>
              <a:rPr lang="en-GB" dirty="0">
                <a:latin typeface="Calibri" panose="020F0502020204030204" pitchFamily="34" charset="0"/>
              </a:rPr>
              <a:t>Sulphuric </a:t>
            </a:r>
            <a:r>
              <a:rPr lang="en-GB" dirty="0" smtClean="0">
                <a:latin typeface="Calibri" panose="020F0502020204030204" pitchFamily="34" charset="0"/>
              </a:rPr>
              <a:t>liquor </a:t>
            </a:r>
            <a:r>
              <a:rPr lang="en-US" dirty="0" smtClean="0">
                <a:latin typeface="Calibri" panose="020F0502020204030204" pitchFamily="34" charset="0"/>
              </a:rPr>
              <a:t>was </a:t>
            </a:r>
            <a:r>
              <a:rPr lang="en-US" dirty="0">
                <a:latin typeface="Calibri" panose="020F0502020204030204" pitchFamily="34" charset="0"/>
              </a:rPr>
              <a:t>provided by the Nuclear Industries of Brazil S.A. - INB.</a:t>
            </a:r>
          </a:p>
          <a:p>
            <a:pPr marL="118872" indent="0" algn="just">
              <a:buNone/>
            </a:pPr>
            <a:endParaRPr lang="pt-BR" sz="1600" dirty="0">
              <a:latin typeface="Calibri" panose="020F0502020204030204" pitchFamily="34" charset="0"/>
            </a:endParaRPr>
          </a:p>
          <a:p>
            <a:pPr algn="just"/>
            <a:r>
              <a:rPr lang="en-GB" dirty="0">
                <a:latin typeface="Calibri" panose="020F0502020204030204" pitchFamily="34" charset="0"/>
              </a:rPr>
              <a:t>Nitric and hydrochloric</a:t>
            </a:r>
            <a:r>
              <a:rPr lang="en-GB" dirty="0" smtClean="0">
                <a:latin typeface="Calibri" panose="020F0502020204030204" pitchFamily="34" charset="0"/>
              </a:rPr>
              <a:t> </a:t>
            </a:r>
            <a:r>
              <a:rPr lang="en-GB" dirty="0">
                <a:latin typeface="Calibri" panose="020F0502020204030204" pitchFamily="34" charset="0"/>
              </a:rPr>
              <a:t>media were also investigated.</a:t>
            </a:r>
          </a:p>
          <a:p>
            <a:pPr marL="118872" indent="0" algn="just">
              <a:buNone/>
            </a:pPr>
            <a:endParaRPr lang="pt-BR" sz="1600" dirty="0">
              <a:latin typeface="Calibri" panose="020F0502020204030204" pitchFamily="34" charset="0"/>
            </a:endParaRPr>
          </a:p>
          <a:p>
            <a:pPr algn="just"/>
            <a:r>
              <a:rPr lang="en-GB" dirty="0" smtClean="0">
                <a:latin typeface="Calibri" panose="020F0502020204030204" pitchFamily="34" charset="0"/>
              </a:rPr>
              <a:t>The </a:t>
            </a:r>
            <a:r>
              <a:rPr lang="en-GB" dirty="0">
                <a:latin typeface="Calibri" panose="020F0502020204030204" pitchFamily="34" charset="0"/>
              </a:rPr>
              <a:t>nitric and hydrochloric</a:t>
            </a:r>
            <a:r>
              <a:rPr lang="en-GB" dirty="0" smtClean="0">
                <a:latin typeface="Calibri" panose="020F0502020204030204" pitchFamily="34" charset="0"/>
              </a:rPr>
              <a:t> </a:t>
            </a:r>
            <a:r>
              <a:rPr lang="en-GB" dirty="0">
                <a:latin typeface="Calibri" panose="020F0502020204030204" pitchFamily="34" charset="0"/>
              </a:rPr>
              <a:t>solutions were prepared from the sulphuric liquor by </a:t>
            </a:r>
            <a:r>
              <a:rPr lang="en-GB" dirty="0" smtClean="0">
                <a:latin typeface="Calibri" panose="020F0502020204030204" pitchFamily="34" charset="0"/>
              </a:rPr>
              <a:t>precipitation of the </a:t>
            </a:r>
            <a:r>
              <a:rPr lang="en-US" dirty="0" smtClean="0"/>
              <a:t>rare </a:t>
            </a:r>
            <a:r>
              <a:rPr lang="en-US" dirty="0"/>
              <a:t>earths </a:t>
            </a:r>
            <a:r>
              <a:rPr lang="en-US" dirty="0" smtClean="0"/>
              <a:t>as oxalate, calcination </a:t>
            </a:r>
            <a:r>
              <a:rPr lang="en-GB" dirty="0" smtClean="0">
                <a:latin typeface="Calibri" panose="020F0502020204030204" pitchFamily="34" charset="0"/>
              </a:rPr>
              <a:t>and </a:t>
            </a:r>
            <a:r>
              <a:rPr lang="en-GB" dirty="0">
                <a:latin typeface="Calibri" panose="020F0502020204030204" pitchFamily="34" charset="0"/>
              </a:rPr>
              <a:t>dissolution of the rare earth </a:t>
            </a:r>
            <a:r>
              <a:rPr lang="en-GB" dirty="0" smtClean="0">
                <a:latin typeface="Calibri" panose="020F0502020204030204" pitchFamily="34" charset="0"/>
              </a:rPr>
              <a:t>elements in nitric or hydrochloric acid.</a:t>
            </a:r>
            <a:endParaRPr lang="pt-BR" sz="2800"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4" name="Espaço Reservado para Número de Slide 3"/>
          <p:cNvSpPr>
            <a:spLocks noGrp="1"/>
          </p:cNvSpPr>
          <p:nvPr>
            <p:ph type="sldNum" sz="quarter" idx="12"/>
          </p:nvPr>
        </p:nvSpPr>
        <p:spPr/>
        <p:txBody>
          <a:bodyPr/>
          <a:lstStyle/>
          <a:p>
            <a:fld id="{79944984-6FCC-417F-90EB-C408FA89B3EC}" type="slidenum">
              <a:rPr lang="pt-BR" smtClean="0"/>
              <a:pPr/>
              <a:t>9</a:t>
            </a:fld>
            <a:endParaRPr lang="pt-BR"/>
          </a:p>
        </p:txBody>
      </p:sp>
    </p:spTree>
    <p:extLst>
      <p:ext uri="{BB962C8B-B14F-4D97-AF65-F5344CB8AC3E}">
        <p14:creationId xmlns:p14="http://schemas.microsoft.com/office/powerpoint/2010/main" val="26269871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a:latin typeface="Calibri" panose="020F0502020204030204" pitchFamily="34" charset="0"/>
              </a:rPr>
              <a:t>Methodology</a:t>
            </a:r>
            <a:endParaRPr lang="pt-BR" dirty="0">
              <a:latin typeface="Calibri" panose="020F0502020204030204" pitchFamily="34" charset="0"/>
            </a:endParaRPr>
          </a:p>
        </p:txBody>
      </p:sp>
      <p:sp>
        <p:nvSpPr>
          <p:cNvPr id="3" name="Espaço Reservado para Conteúdo 2"/>
          <p:cNvSpPr>
            <a:spLocks noGrp="1"/>
          </p:cNvSpPr>
          <p:nvPr>
            <p:ph idx="1"/>
          </p:nvPr>
        </p:nvSpPr>
        <p:spPr>
          <a:xfrm>
            <a:off x="457200" y="1775191"/>
            <a:ext cx="8229600" cy="4750153"/>
          </a:xfrm>
        </p:spPr>
        <p:txBody>
          <a:bodyPr>
            <a:normAutofit fontScale="92500" lnSpcReduction="20000"/>
          </a:bodyPr>
          <a:lstStyle/>
          <a:p>
            <a:pPr marL="118872" indent="0" algn="ctr">
              <a:buNone/>
            </a:pPr>
            <a:r>
              <a:rPr lang="en-US" b="1" dirty="0" smtClean="0">
                <a:latin typeface="Calibri" panose="020F0502020204030204" pitchFamily="34" charset="0"/>
              </a:rPr>
              <a:t>PARAMETERS INVESTIGATED</a:t>
            </a:r>
          </a:p>
          <a:p>
            <a:pPr marL="457200" lvl="1" indent="0" algn="just">
              <a:buNone/>
            </a:pPr>
            <a:r>
              <a:rPr lang="en-US" sz="3000" dirty="0" err="1" smtClean="0">
                <a:latin typeface="Calibri" panose="020F0502020204030204" pitchFamily="34" charset="0"/>
              </a:rPr>
              <a:t>Extractants</a:t>
            </a:r>
            <a:r>
              <a:rPr lang="en-US" sz="3000" dirty="0">
                <a:latin typeface="Calibri" panose="020F0502020204030204" pitchFamily="34" charset="0"/>
              </a:rPr>
              <a:t>: </a:t>
            </a:r>
          </a:p>
          <a:p>
            <a:pPr lvl="2" algn="just"/>
            <a:r>
              <a:rPr lang="en-US" sz="2600" dirty="0">
                <a:latin typeface="Calibri" panose="020F0502020204030204" pitchFamily="34" charset="0"/>
              </a:rPr>
              <a:t>Solvation extractants (TBP, </a:t>
            </a:r>
            <a:r>
              <a:rPr lang="en-US" sz="2600" dirty="0" smtClean="0">
                <a:latin typeface="Calibri" panose="020F0502020204030204" pitchFamily="34" charset="0"/>
              </a:rPr>
              <a:t>Cyanex</a:t>
            </a:r>
            <a:r>
              <a:rPr lang="en-US" sz="2600" baseline="30000" dirty="0" smtClean="0"/>
              <a:t>®</a:t>
            </a:r>
            <a:r>
              <a:rPr lang="en-US" sz="2600" dirty="0" smtClean="0">
                <a:latin typeface="Calibri" panose="020F0502020204030204" pitchFamily="34" charset="0"/>
              </a:rPr>
              <a:t>923</a:t>
            </a:r>
            <a:r>
              <a:rPr lang="en-US" sz="2600" dirty="0">
                <a:latin typeface="Calibri" panose="020F0502020204030204" pitchFamily="34" charset="0"/>
              </a:rPr>
              <a:t>);</a:t>
            </a:r>
          </a:p>
          <a:p>
            <a:pPr lvl="2" algn="just"/>
            <a:r>
              <a:rPr lang="en-US" sz="2600" dirty="0">
                <a:latin typeface="Calibri" panose="020F0502020204030204" pitchFamily="34" charset="0"/>
              </a:rPr>
              <a:t>Cationic extractants (D2EHPA, P507);</a:t>
            </a:r>
          </a:p>
          <a:p>
            <a:pPr lvl="2" algn="just"/>
            <a:r>
              <a:rPr lang="en-US" sz="2600" dirty="0">
                <a:latin typeface="Calibri" panose="020F0502020204030204" pitchFamily="34" charset="0"/>
              </a:rPr>
              <a:t>Anionic extractants (</a:t>
            </a:r>
            <a:r>
              <a:rPr lang="en-US" sz="2600" dirty="0" err="1" smtClean="0">
                <a:latin typeface="Calibri" panose="020F0502020204030204" pitchFamily="34" charset="0"/>
              </a:rPr>
              <a:t>Primene</a:t>
            </a:r>
            <a:r>
              <a:rPr lang="en-US" sz="2600" baseline="30000" dirty="0" err="1" smtClean="0"/>
              <a:t>®</a:t>
            </a:r>
            <a:r>
              <a:rPr lang="en-US" sz="2600" dirty="0" err="1" smtClean="0">
                <a:latin typeface="Calibri" panose="020F0502020204030204" pitchFamily="34" charset="0"/>
              </a:rPr>
              <a:t>J-MT</a:t>
            </a:r>
            <a:r>
              <a:rPr lang="en-US" sz="2600" dirty="0" smtClean="0">
                <a:latin typeface="Calibri" panose="020F0502020204030204" pitchFamily="34" charset="0"/>
              </a:rPr>
              <a:t>, Alamine</a:t>
            </a:r>
            <a:r>
              <a:rPr lang="en-US" sz="2600" baseline="30000" dirty="0" smtClean="0"/>
              <a:t>®</a:t>
            </a:r>
            <a:r>
              <a:rPr lang="en-US" sz="2600" dirty="0" smtClean="0">
                <a:latin typeface="Calibri" panose="020F0502020204030204" pitchFamily="34" charset="0"/>
              </a:rPr>
              <a:t>336 </a:t>
            </a:r>
            <a:r>
              <a:rPr lang="en-US" sz="2600" dirty="0">
                <a:latin typeface="Calibri" panose="020F0502020204030204" pitchFamily="34" charset="0"/>
              </a:rPr>
              <a:t>and </a:t>
            </a:r>
            <a:r>
              <a:rPr lang="en-US" sz="2600" dirty="0" smtClean="0">
                <a:latin typeface="Calibri" panose="020F0502020204030204" pitchFamily="34" charset="0"/>
              </a:rPr>
              <a:t>Aliquat</a:t>
            </a:r>
            <a:r>
              <a:rPr lang="en-US" sz="2600" baseline="30000" dirty="0" smtClean="0"/>
              <a:t>®</a:t>
            </a:r>
            <a:r>
              <a:rPr lang="en-US" sz="2600" dirty="0" smtClean="0">
                <a:latin typeface="Calibri" panose="020F0502020204030204" pitchFamily="34" charset="0"/>
              </a:rPr>
              <a:t>336</a:t>
            </a:r>
            <a:r>
              <a:rPr lang="en-US" sz="2600" dirty="0">
                <a:latin typeface="Calibri" panose="020F0502020204030204" pitchFamily="34" charset="0"/>
              </a:rPr>
              <a:t>);</a:t>
            </a:r>
          </a:p>
          <a:p>
            <a:pPr marL="457200" lvl="1" indent="0" algn="just">
              <a:buNone/>
            </a:pPr>
            <a:r>
              <a:rPr lang="en-US" sz="3000" dirty="0">
                <a:latin typeface="Calibri" panose="020F0502020204030204" pitchFamily="34" charset="0"/>
              </a:rPr>
              <a:t>Aqueous phase:</a:t>
            </a:r>
          </a:p>
          <a:p>
            <a:pPr lvl="2" algn="just"/>
            <a:r>
              <a:rPr lang="en-GB" sz="2600" dirty="0" smtClean="0">
                <a:latin typeface="Calibri" panose="020F0502020204030204" pitchFamily="34" charset="0"/>
              </a:rPr>
              <a:t>The medium (hydrochloric, nitric and sulphuric</a:t>
            </a:r>
            <a:r>
              <a:rPr lang="en-US" sz="2600" dirty="0" smtClean="0">
                <a:latin typeface="Calibri" panose="020F0502020204030204" pitchFamily="34" charset="0"/>
              </a:rPr>
              <a:t>);</a:t>
            </a:r>
            <a:endParaRPr lang="en-US" sz="2600" dirty="0">
              <a:latin typeface="Calibri" panose="020F0502020204030204" pitchFamily="34" charset="0"/>
            </a:endParaRPr>
          </a:p>
          <a:p>
            <a:pPr lvl="2" algn="just"/>
            <a:r>
              <a:rPr lang="en-US" sz="2600" dirty="0" smtClean="0">
                <a:latin typeface="Calibri" panose="020F0502020204030204" pitchFamily="34" charset="0"/>
              </a:rPr>
              <a:t>Acidity;</a:t>
            </a:r>
            <a:endParaRPr lang="en-US" sz="2600" dirty="0">
              <a:latin typeface="Calibri" panose="020F0502020204030204" pitchFamily="34" charset="0"/>
            </a:endParaRPr>
          </a:p>
          <a:p>
            <a:pPr lvl="1" algn="just"/>
            <a:r>
              <a:rPr lang="en-US" sz="3000" dirty="0" smtClean="0">
                <a:latin typeface="Calibri" panose="020F0502020204030204" pitchFamily="34" charset="0"/>
              </a:rPr>
              <a:t>Aqueous/organic volumetric ratio;</a:t>
            </a:r>
            <a:endParaRPr lang="en-US" sz="3000" dirty="0">
              <a:latin typeface="Calibri" panose="020F0502020204030204" pitchFamily="34" charset="0"/>
            </a:endParaRPr>
          </a:p>
          <a:p>
            <a:pPr lvl="1" algn="just"/>
            <a:r>
              <a:rPr lang="en-US" sz="3000" dirty="0">
                <a:latin typeface="Calibri" panose="020F0502020204030204" pitchFamily="34" charset="0"/>
              </a:rPr>
              <a:t>Presence and absence of oxidizing agent.</a:t>
            </a:r>
          </a:p>
          <a:p>
            <a:pPr lvl="2"/>
            <a:endParaRPr lang="pt-BR" sz="2800"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4" name="Espaço Reservado para Número de Slide 3"/>
          <p:cNvSpPr>
            <a:spLocks noGrp="1"/>
          </p:cNvSpPr>
          <p:nvPr>
            <p:ph type="sldNum" sz="quarter" idx="12"/>
          </p:nvPr>
        </p:nvSpPr>
        <p:spPr/>
        <p:txBody>
          <a:bodyPr/>
          <a:lstStyle/>
          <a:p>
            <a:fld id="{79944984-6FCC-417F-90EB-C408FA89B3EC}" type="slidenum">
              <a:rPr lang="pt-BR" smtClean="0"/>
              <a:pPr/>
              <a:t>10</a:t>
            </a:fld>
            <a:endParaRPr lang="pt-BR"/>
          </a:p>
        </p:txBody>
      </p:sp>
    </p:spTree>
    <p:extLst>
      <p:ext uri="{BB962C8B-B14F-4D97-AF65-F5344CB8AC3E}">
        <p14:creationId xmlns:p14="http://schemas.microsoft.com/office/powerpoint/2010/main" val="31713347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a:latin typeface="Calibri" panose="020F0502020204030204" pitchFamily="34" charset="0"/>
              </a:rPr>
              <a:t>Methodology</a:t>
            </a:r>
            <a:endParaRPr lang="pt-BR"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4" name="Espaço Reservado para Número de Slide 3"/>
          <p:cNvSpPr>
            <a:spLocks noGrp="1"/>
          </p:cNvSpPr>
          <p:nvPr>
            <p:ph type="sldNum" sz="quarter" idx="12"/>
          </p:nvPr>
        </p:nvSpPr>
        <p:spPr/>
        <p:txBody>
          <a:bodyPr/>
          <a:lstStyle/>
          <a:p>
            <a:fld id="{79944984-6FCC-417F-90EB-C408FA89B3EC}" type="slidenum">
              <a:rPr lang="pt-BR" smtClean="0"/>
              <a:pPr/>
              <a:t>11</a:t>
            </a:fld>
            <a:endParaRPr lang="pt-BR"/>
          </a:p>
        </p:txBody>
      </p:sp>
      <p:pic>
        <p:nvPicPr>
          <p:cNvPr id="7" name="Imagem 6"/>
          <p:cNvPicPr/>
          <p:nvPr/>
        </p:nvPicPr>
        <p:blipFill>
          <a:blip r:embed="rId4" cstate="print"/>
          <a:srcRect/>
          <a:stretch>
            <a:fillRect/>
          </a:stretch>
        </p:blipFill>
        <p:spPr bwMode="auto">
          <a:xfrm>
            <a:off x="611560" y="1916832"/>
            <a:ext cx="2520280" cy="1440160"/>
          </a:xfrm>
          <a:prstGeom prst="rect">
            <a:avLst/>
          </a:prstGeom>
          <a:noFill/>
          <a:ln w="9525">
            <a:noFill/>
            <a:miter lim="800000"/>
            <a:headEnd/>
            <a:tailEnd/>
          </a:ln>
        </p:spPr>
      </p:pic>
      <p:pic>
        <p:nvPicPr>
          <p:cNvPr id="8" name="Imagem 7"/>
          <p:cNvPicPr/>
          <p:nvPr/>
        </p:nvPicPr>
        <p:blipFill>
          <a:blip r:embed="rId5" cstate="print"/>
          <a:srcRect/>
          <a:stretch>
            <a:fillRect/>
          </a:stretch>
        </p:blipFill>
        <p:spPr bwMode="auto">
          <a:xfrm>
            <a:off x="3419872" y="1949867"/>
            <a:ext cx="2520280" cy="1440160"/>
          </a:xfrm>
          <a:prstGeom prst="rect">
            <a:avLst/>
          </a:prstGeom>
          <a:noFill/>
          <a:ln w="9525">
            <a:noFill/>
            <a:miter lim="800000"/>
            <a:headEnd/>
            <a:tailEnd/>
          </a:ln>
        </p:spPr>
      </p:pic>
      <p:pic>
        <p:nvPicPr>
          <p:cNvPr id="9" name="Imagem 8"/>
          <p:cNvPicPr/>
          <p:nvPr/>
        </p:nvPicPr>
        <p:blipFill>
          <a:blip r:embed="rId6" cstate="print"/>
          <a:srcRect/>
          <a:stretch>
            <a:fillRect/>
          </a:stretch>
        </p:blipFill>
        <p:spPr bwMode="auto">
          <a:xfrm>
            <a:off x="6228184" y="2060847"/>
            <a:ext cx="2915815" cy="864097"/>
          </a:xfrm>
          <a:prstGeom prst="rect">
            <a:avLst/>
          </a:prstGeom>
          <a:noFill/>
          <a:ln w="9525">
            <a:noFill/>
            <a:miter lim="800000"/>
            <a:headEnd/>
            <a:tailEnd/>
          </a:ln>
        </p:spPr>
      </p:pic>
      <p:pic>
        <p:nvPicPr>
          <p:cNvPr id="10" name="Imagem 9"/>
          <p:cNvPicPr/>
          <p:nvPr/>
        </p:nvPicPr>
        <p:blipFill>
          <a:blip r:embed="rId7"/>
          <a:srcRect/>
          <a:stretch>
            <a:fillRect/>
          </a:stretch>
        </p:blipFill>
        <p:spPr bwMode="auto">
          <a:xfrm>
            <a:off x="395536" y="4931876"/>
            <a:ext cx="4104456" cy="864096"/>
          </a:xfrm>
          <a:prstGeom prst="rect">
            <a:avLst/>
          </a:prstGeom>
          <a:noFill/>
          <a:ln w="9525">
            <a:noFill/>
            <a:miter lim="800000"/>
            <a:headEnd/>
            <a:tailEnd/>
          </a:ln>
        </p:spPr>
      </p:pic>
      <p:sp>
        <p:nvSpPr>
          <p:cNvPr id="11" name="Retângulo 10"/>
          <p:cNvSpPr/>
          <p:nvPr/>
        </p:nvSpPr>
        <p:spPr>
          <a:xfrm>
            <a:off x="6218357" y="2996952"/>
            <a:ext cx="3020058" cy="400110"/>
          </a:xfrm>
          <a:prstGeom prst="rect">
            <a:avLst/>
          </a:prstGeom>
        </p:spPr>
        <p:txBody>
          <a:bodyPr wrap="none">
            <a:spAutoFit/>
          </a:bodyPr>
          <a:lstStyle/>
          <a:p>
            <a:r>
              <a:rPr lang="en-US" sz="2000" dirty="0" smtClean="0">
                <a:latin typeface="Calibri" panose="020F0502020204030204" pitchFamily="34" charset="0"/>
              </a:rPr>
              <a:t>TBP - tri-n-butyl-phosphate</a:t>
            </a:r>
            <a:endParaRPr lang="pt-BR" sz="2000" dirty="0">
              <a:latin typeface="Calibri" panose="020F0502020204030204" pitchFamily="34" charset="0"/>
            </a:endParaRPr>
          </a:p>
        </p:txBody>
      </p:sp>
      <p:sp>
        <p:nvSpPr>
          <p:cNvPr id="12" name="Retângulo 11"/>
          <p:cNvSpPr/>
          <p:nvPr/>
        </p:nvSpPr>
        <p:spPr>
          <a:xfrm>
            <a:off x="251520" y="5805264"/>
            <a:ext cx="4246675" cy="400110"/>
          </a:xfrm>
          <a:prstGeom prst="rect">
            <a:avLst/>
          </a:prstGeom>
        </p:spPr>
        <p:txBody>
          <a:bodyPr wrap="none">
            <a:spAutoFit/>
          </a:bodyPr>
          <a:lstStyle/>
          <a:p>
            <a:r>
              <a:rPr lang="en-US" dirty="0" smtClean="0"/>
              <a:t> </a:t>
            </a:r>
            <a:r>
              <a:rPr lang="en-US" sz="2000" dirty="0">
                <a:latin typeface="Calibri" panose="020F0502020204030204" pitchFamily="34" charset="0"/>
              </a:rPr>
              <a:t>Cyanex®923 - </a:t>
            </a:r>
            <a:r>
              <a:rPr lang="en-US" sz="2000" dirty="0" err="1">
                <a:latin typeface="Calibri" panose="020F0502020204030204" pitchFamily="34" charset="0"/>
              </a:rPr>
              <a:t>trialkylphosphine</a:t>
            </a:r>
            <a:r>
              <a:rPr lang="en-US" sz="2000" dirty="0">
                <a:latin typeface="Calibri" panose="020F0502020204030204" pitchFamily="34" charset="0"/>
              </a:rPr>
              <a:t> </a:t>
            </a:r>
            <a:r>
              <a:rPr lang="en-US" sz="2000" dirty="0" smtClean="0">
                <a:latin typeface="Calibri" panose="020F0502020204030204" pitchFamily="34" charset="0"/>
              </a:rPr>
              <a:t>oxide</a:t>
            </a:r>
            <a:endParaRPr lang="pt-BR" dirty="0"/>
          </a:p>
        </p:txBody>
      </p:sp>
      <p:sp>
        <p:nvSpPr>
          <p:cNvPr id="13" name="Retângulo 12"/>
          <p:cNvSpPr/>
          <p:nvPr/>
        </p:nvSpPr>
        <p:spPr>
          <a:xfrm>
            <a:off x="486558" y="3429000"/>
            <a:ext cx="2789298" cy="707886"/>
          </a:xfrm>
          <a:prstGeom prst="rect">
            <a:avLst/>
          </a:prstGeom>
        </p:spPr>
        <p:txBody>
          <a:bodyPr wrap="square">
            <a:spAutoFit/>
          </a:bodyPr>
          <a:lstStyle/>
          <a:p>
            <a:r>
              <a:rPr lang="en-US" sz="2000" dirty="0">
                <a:latin typeface="Calibri" panose="020F0502020204030204" pitchFamily="34" charset="0"/>
              </a:rPr>
              <a:t>D2EHPA -  di-2-ethylhexyl </a:t>
            </a:r>
            <a:r>
              <a:rPr lang="en-US" sz="2000" dirty="0">
                <a:latin typeface="Calibri" panose="020F0502020204030204" pitchFamily="34" charset="0"/>
              </a:rPr>
              <a:t>phosphoric acid </a:t>
            </a:r>
            <a:r>
              <a:rPr lang="en-US" sz="2000" dirty="0">
                <a:latin typeface="Calibri" panose="020F0502020204030204" pitchFamily="34" charset="0"/>
              </a:rPr>
              <a:t>-</a:t>
            </a:r>
            <a:endParaRPr lang="pt-BR" sz="2000" dirty="0">
              <a:latin typeface="Calibri" panose="020F0502020204030204" pitchFamily="34" charset="0"/>
            </a:endParaRPr>
          </a:p>
        </p:txBody>
      </p:sp>
      <p:sp>
        <p:nvSpPr>
          <p:cNvPr id="14" name="Retângulo 13"/>
          <p:cNvSpPr/>
          <p:nvPr/>
        </p:nvSpPr>
        <p:spPr>
          <a:xfrm>
            <a:off x="3491880" y="3429000"/>
            <a:ext cx="2520280" cy="1015663"/>
          </a:xfrm>
          <a:prstGeom prst="rect">
            <a:avLst/>
          </a:prstGeom>
        </p:spPr>
        <p:txBody>
          <a:bodyPr wrap="square">
            <a:spAutoFit/>
          </a:bodyPr>
          <a:lstStyle/>
          <a:p>
            <a:r>
              <a:rPr lang="en-US" sz="2000" dirty="0">
                <a:latin typeface="Calibri" panose="020F0502020204030204" pitchFamily="34" charset="0"/>
              </a:rPr>
              <a:t>P507  - 2-ethylhexyl </a:t>
            </a:r>
            <a:r>
              <a:rPr lang="en-US" sz="2000" dirty="0">
                <a:latin typeface="Calibri" panose="020F0502020204030204" pitchFamily="34" charset="0"/>
              </a:rPr>
              <a:t>mono (2-ethylhexyl) ester </a:t>
            </a:r>
            <a:r>
              <a:rPr lang="en-US" sz="2000" dirty="0" err="1">
                <a:latin typeface="Calibri" panose="020F0502020204030204" pitchFamily="34" charset="0"/>
              </a:rPr>
              <a:t>phosphonic</a:t>
            </a:r>
            <a:r>
              <a:rPr lang="en-US" sz="2000" dirty="0">
                <a:latin typeface="Calibri" panose="020F0502020204030204" pitchFamily="34" charset="0"/>
              </a:rPr>
              <a:t> acid </a:t>
            </a:r>
            <a:endParaRPr lang="pt-BR" sz="2000" dirty="0">
              <a:latin typeface="Calibri" panose="020F0502020204030204" pitchFamily="34" charset="0"/>
            </a:endParaRPr>
          </a:p>
        </p:txBody>
      </p:sp>
      <p:sp>
        <p:nvSpPr>
          <p:cNvPr id="15" name="Retângulo 14"/>
          <p:cNvSpPr/>
          <p:nvPr/>
        </p:nvSpPr>
        <p:spPr>
          <a:xfrm>
            <a:off x="5495897" y="4869160"/>
            <a:ext cx="3543938" cy="707886"/>
          </a:xfrm>
          <a:prstGeom prst="rect">
            <a:avLst/>
          </a:prstGeom>
        </p:spPr>
        <p:txBody>
          <a:bodyPr wrap="square">
            <a:spAutoFit/>
          </a:bodyPr>
          <a:lstStyle/>
          <a:p>
            <a:r>
              <a:rPr lang="en-US" sz="2000" dirty="0" err="1">
                <a:latin typeface="Calibri" panose="020F0502020204030204" pitchFamily="34" charset="0"/>
              </a:rPr>
              <a:t>Primene®JMT</a:t>
            </a:r>
            <a:endParaRPr lang="en-US" sz="2000" dirty="0">
              <a:latin typeface="Calibri" panose="020F0502020204030204" pitchFamily="34" charset="0"/>
            </a:endParaRPr>
          </a:p>
          <a:p>
            <a:r>
              <a:rPr lang="en-US" sz="2000" dirty="0">
                <a:latin typeface="Calibri" panose="020F0502020204030204" pitchFamily="34" charset="0"/>
              </a:rPr>
              <a:t>T-Alkyl(C16-C22</a:t>
            </a:r>
            <a:r>
              <a:rPr lang="en-US" sz="2000" dirty="0">
                <a:latin typeface="Calibri" panose="020F0502020204030204" pitchFamily="34" charset="0"/>
              </a:rPr>
              <a:t>) primary </a:t>
            </a:r>
            <a:r>
              <a:rPr lang="en-US" sz="2000" dirty="0" smtClean="0">
                <a:latin typeface="Calibri" panose="020F0502020204030204" pitchFamily="34" charset="0"/>
              </a:rPr>
              <a:t>amine</a:t>
            </a:r>
            <a:endParaRPr lang="pt-BR" sz="2000" dirty="0">
              <a:latin typeface="Calibri" panose="020F0502020204030204" pitchFamily="34" charset="0"/>
            </a:endParaRPr>
          </a:p>
        </p:txBody>
      </p:sp>
      <p:sp>
        <p:nvSpPr>
          <p:cNvPr id="16" name="Retângulo 15"/>
          <p:cNvSpPr/>
          <p:nvPr/>
        </p:nvSpPr>
        <p:spPr>
          <a:xfrm>
            <a:off x="6218357" y="4005064"/>
            <a:ext cx="2687873" cy="707886"/>
          </a:xfrm>
          <a:prstGeom prst="rect">
            <a:avLst/>
          </a:prstGeom>
        </p:spPr>
        <p:txBody>
          <a:bodyPr wrap="square">
            <a:spAutoFit/>
          </a:bodyPr>
          <a:lstStyle/>
          <a:p>
            <a:r>
              <a:rPr lang="en-US" dirty="0" smtClean="0"/>
              <a:t> </a:t>
            </a:r>
            <a:r>
              <a:rPr lang="en-US" sz="2000" dirty="0">
                <a:latin typeface="Calibri" panose="020F0502020204030204" pitchFamily="34" charset="0"/>
              </a:rPr>
              <a:t>Alamine®336 -</a:t>
            </a:r>
            <a:r>
              <a:rPr lang="en-US" sz="2000" dirty="0" err="1">
                <a:latin typeface="Calibri" panose="020F0502020204030204" pitchFamily="34" charset="0"/>
              </a:rPr>
              <a:t>trioctyl</a:t>
            </a:r>
            <a:r>
              <a:rPr lang="en-US" sz="2000" dirty="0">
                <a:latin typeface="Calibri" panose="020F0502020204030204" pitchFamily="34" charset="0"/>
              </a:rPr>
              <a:t>/</a:t>
            </a:r>
            <a:r>
              <a:rPr lang="en-US" sz="2000" dirty="0" err="1">
                <a:latin typeface="Calibri" panose="020F0502020204030204" pitchFamily="34" charset="0"/>
              </a:rPr>
              <a:t>decyl</a:t>
            </a:r>
            <a:r>
              <a:rPr lang="en-US" sz="2000" dirty="0">
                <a:latin typeface="Calibri" panose="020F0502020204030204" pitchFamily="34" charset="0"/>
              </a:rPr>
              <a:t> amine</a:t>
            </a:r>
            <a:endParaRPr lang="pt-BR" sz="2000" dirty="0">
              <a:latin typeface="Calibri" panose="020F0502020204030204" pitchFamily="34" charset="0"/>
            </a:endParaRPr>
          </a:p>
        </p:txBody>
      </p:sp>
      <p:sp>
        <p:nvSpPr>
          <p:cNvPr id="17" name="Retângulo 16"/>
          <p:cNvSpPr/>
          <p:nvPr/>
        </p:nvSpPr>
        <p:spPr>
          <a:xfrm>
            <a:off x="4932295" y="5733256"/>
            <a:ext cx="4104456" cy="707886"/>
          </a:xfrm>
          <a:prstGeom prst="rect">
            <a:avLst/>
          </a:prstGeom>
        </p:spPr>
        <p:txBody>
          <a:bodyPr wrap="square">
            <a:spAutoFit/>
          </a:bodyPr>
          <a:lstStyle/>
          <a:p>
            <a:r>
              <a:rPr lang="en-US" sz="2000" dirty="0">
                <a:latin typeface="Calibri" panose="020F0502020204030204" pitchFamily="34" charset="0"/>
              </a:rPr>
              <a:t>Aliquat®336</a:t>
            </a:r>
            <a:endParaRPr lang="pt-BR" sz="2000" dirty="0">
              <a:latin typeface="Calibri" panose="020F0502020204030204" pitchFamily="34" charset="0"/>
            </a:endParaRPr>
          </a:p>
          <a:p>
            <a:r>
              <a:rPr lang="en-US" sz="2000" dirty="0" err="1">
                <a:latin typeface="Calibri" panose="020F0502020204030204" pitchFamily="34" charset="0"/>
              </a:rPr>
              <a:t>trialkyl</a:t>
            </a:r>
            <a:r>
              <a:rPr lang="en-US" sz="2000" dirty="0">
                <a:latin typeface="Calibri" panose="020F0502020204030204" pitchFamily="34" charset="0"/>
              </a:rPr>
              <a:t>-methyl-ammonium-chloride </a:t>
            </a:r>
            <a:endParaRPr lang="pt-BR" sz="2000" dirty="0">
              <a:latin typeface="Calibri" panose="020F0502020204030204" pitchFamily="34" charset="0"/>
            </a:endParaRPr>
          </a:p>
        </p:txBody>
      </p:sp>
    </p:spTree>
    <p:extLst>
      <p:ext uri="{BB962C8B-B14F-4D97-AF65-F5344CB8AC3E}">
        <p14:creationId xmlns:p14="http://schemas.microsoft.com/office/powerpoint/2010/main" val="14771765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m 21" descr="PB160026.jpg"/>
          <p:cNvPicPr/>
          <p:nvPr/>
        </p:nvPicPr>
        <p:blipFill>
          <a:blip r:embed="rId2" cstate="print"/>
          <a:stretch>
            <a:fillRect/>
          </a:stretch>
        </p:blipFill>
        <p:spPr>
          <a:xfrm>
            <a:off x="2681795" y="2118964"/>
            <a:ext cx="4122634" cy="4632355"/>
          </a:xfrm>
          <a:prstGeom prst="rect">
            <a:avLst/>
          </a:prstGeom>
        </p:spPr>
      </p:pic>
      <p:sp>
        <p:nvSpPr>
          <p:cNvPr id="2" name="Título 1"/>
          <p:cNvSpPr>
            <a:spLocks noGrp="1"/>
          </p:cNvSpPr>
          <p:nvPr>
            <p:ph type="title"/>
          </p:nvPr>
        </p:nvSpPr>
        <p:spPr/>
        <p:txBody>
          <a:bodyPr/>
          <a:lstStyle/>
          <a:p>
            <a:r>
              <a:rPr lang="pt-BR" dirty="0" err="1">
                <a:latin typeface="Calibri" panose="020F0502020204030204" pitchFamily="34" charset="0"/>
              </a:rPr>
              <a:t>Methodology</a:t>
            </a:r>
            <a:endParaRPr lang="pt-BR" dirty="0">
              <a:latin typeface="Calibri" panose="020F0502020204030204" pitchFamily="34" charset="0"/>
            </a:endParaRPr>
          </a:p>
        </p:txBody>
      </p:sp>
      <p:sp>
        <p:nvSpPr>
          <p:cNvPr id="3" name="Espaço Reservado para Conteúdo 2"/>
          <p:cNvSpPr>
            <a:spLocks noGrp="1"/>
          </p:cNvSpPr>
          <p:nvPr>
            <p:ph idx="1"/>
          </p:nvPr>
        </p:nvSpPr>
        <p:spPr>
          <a:xfrm>
            <a:off x="457200" y="1484785"/>
            <a:ext cx="8229600" cy="792088"/>
          </a:xfrm>
        </p:spPr>
        <p:txBody>
          <a:bodyPr>
            <a:normAutofit/>
          </a:bodyPr>
          <a:lstStyle/>
          <a:p>
            <a:pPr algn="just"/>
            <a:r>
              <a:rPr lang="en-GB" b="1" dirty="0" smtClean="0">
                <a:latin typeface="Calibri" panose="020F0502020204030204" pitchFamily="34" charset="0"/>
              </a:rPr>
              <a:t>Bench extraction experiments</a:t>
            </a:r>
            <a:endParaRPr lang="en-GB" sz="3600" b="1"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Conector reto 25"/>
          <p:cNvCxnSpPr/>
          <p:nvPr/>
        </p:nvCxnSpPr>
        <p:spPr>
          <a:xfrm>
            <a:off x="2636321" y="4653136"/>
            <a:ext cx="171965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Conector de seta reta 27"/>
          <p:cNvCxnSpPr/>
          <p:nvPr/>
        </p:nvCxnSpPr>
        <p:spPr>
          <a:xfrm>
            <a:off x="4355976" y="4653136"/>
            <a:ext cx="0" cy="9361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1" name="CaixaDeTexto 30"/>
          <p:cNvSpPr txBox="1"/>
          <p:nvPr/>
        </p:nvSpPr>
        <p:spPr>
          <a:xfrm>
            <a:off x="2717047" y="4283804"/>
            <a:ext cx="1448697" cy="400110"/>
          </a:xfrm>
          <a:prstGeom prst="rect">
            <a:avLst/>
          </a:prstGeom>
          <a:noFill/>
        </p:spPr>
        <p:txBody>
          <a:bodyPr wrap="square" rtlCol="0">
            <a:spAutoFit/>
          </a:bodyPr>
          <a:lstStyle/>
          <a:p>
            <a:pPr algn="ctr"/>
            <a:r>
              <a:rPr lang="pt-BR" sz="2000" b="1" dirty="0">
                <a:latin typeface="Calibri" panose="020F0502020204030204" pitchFamily="34" charset="0"/>
              </a:rPr>
              <a:t>Extractan</a:t>
            </a:r>
            <a:r>
              <a:rPr lang="pt-BR" sz="2000" b="1" dirty="0"/>
              <a:t>t</a:t>
            </a:r>
          </a:p>
        </p:txBody>
      </p:sp>
      <p:cxnSp>
        <p:nvCxnSpPr>
          <p:cNvPr id="2049" name="Conector de seta reta 2048"/>
          <p:cNvCxnSpPr/>
          <p:nvPr/>
        </p:nvCxnSpPr>
        <p:spPr>
          <a:xfrm>
            <a:off x="4067944" y="5013176"/>
            <a:ext cx="0" cy="57606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052" name="Conector reto 2051"/>
          <p:cNvCxnSpPr/>
          <p:nvPr/>
        </p:nvCxnSpPr>
        <p:spPr>
          <a:xfrm flipH="1">
            <a:off x="2681795" y="5013176"/>
            <a:ext cx="1386149" cy="8410"/>
          </a:xfrm>
          <a:prstGeom prst="line">
            <a:avLst/>
          </a:prstGeom>
        </p:spPr>
        <p:style>
          <a:lnRef idx="2">
            <a:schemeClr val="accent2"/>
          </a:lnRef>
          <a:fillRef idx="0">
            <a:schemeClr val="accent2"/>
          </a:fillRef>
          <a:effectRef idx="1">
            <a:schemeClr val="accent2"/>
          </a:effectRef>
          <a:fontRef idx="minor">
            <a:schemeClr val="tx1"/>
          </a:fontRef>
        </p:style>
      </p:cxnSp>
      <p:sp>
        <p:nvSpPr>
          <p:cNvPr id="37" name="CaixaDeTexto 36"/>
          <p:cNvSpPr txBox="1"/>
          <p:nvPr/>
        </p:nvSpPr>
        <p:spPr>
          <a:xfrm>
            <a:off x="2699792" y="4685074"/>
            <a:ext cx="1448697" cy="400110"/>
          </a:xfrm>
          <a:prstGeom prst="rect">
            <a:avLst/>
          </a:prstGeom>
          <a:noFill/>
        </p:spPr>
        <p:txBody>
          <a:bodyPr wrap="square" rtlCol="0">
            <a:spAutoFit/>
          </a:bodyPr>
          <a:lstStyle/>
          <a:p>
            <a:pPr algn="ctr"/>
            <a:r>
              <a:rPr lang="en-GB" sz="2000" b="1" dirty="0">
                <a:latin typeface="Calibri" panose="020F0502020204030204" pitchFamily="34" charset="0"/>
              </a:rPr>
              <a:t>RE liquor</a:t>
            </a:r>
          </a:p>
        </p:txBody>
      </p:sp>
      <p:cxnSp>
        <p:nvCxnSpPr>
          <p:cNvPr id="2055" name="Conector de seta reta 2054"/>
          <p:cNvCxnSpPr/>
          <p:nvPr/>
        </p:nvCxnSpPr>
        <p:spPr>
          <a:xfrm>
            <a:off x="4555811" y="4444425"/>
            <a:ext cx="1024301"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1" name="CaixaDeTexto 40"/>
          <p:cNvSpPr txBox="1"/>
          <p:nvPr/>
        </p:nvSpPr>
        <p:spPr>
          <a:xfrm>
            <a:off x="4343612" y="4653136"/>
            <a:ext cx="1448697" cy="400110"/>
          </a:xfrm>
          <a:prstGeom prst="rect">
            <a:avLst/>
          </a:prstGeom>
          <a:noFill/>
        </p:spPr>
        <p:txBody>
          <a:bodyPr wrap="square" rtlCol="0">
            <a:spAutoFit/>
          </a:bodyPr>
          <a:lstStyle/>
          <a:p>
            <a:pPr algn="ctr"/>
            <a:r>
              <a:rPr lang="en-GB" sz="2000" b="1" dirty="0">
                <a:latin typeface="Calibri" panose="020F0502020204030204" pitchFamily="34" charset="0"/>
              </a:rPr>
              <a:t>Agitation</a:t>
            </a:r>
          </a:p>
        </p:txBody>
      </p:sp>
      <p:sp>
        <p:nvSpPr>
          <p:cNvPr id="42" name="CaixaDeTexto 41"/>
          <p:cNvSpPr txBox="1"/>
          <p:nvPr/>
        </p:nvSpPr>
        <p:spPr>
          <a:xfrm>
            <a:off x="4572000" y="4941168"/>
            <a:ext cx="989479" cy="400110"/>
          </a:xfrm>
          <a:prstGeom prst="rect">
            <a:avLst/>
          </a:prstGeom>
          <a:noFill/>
        </p:spPr>
        <p:txBody>
          <a:bodyPr wrap="square" rtlCol="0">
            <a:spAutoFit/>
          </a:bodyPr>
          <a:lstStyle/>
          <a:p>
            <a:pPr algn="ctr"/>
            <a:r>
              <a:rPr lang="pt-BR" sz="2000" b="1" dirty="0">
                <a:latin typeface="Calibri" panose="020F0502020204030204" pitchFamily="34" charset="0"/>
              </a:rPr>
              <a:t>(5 min)</a:t>
            </a:r>
          </a:p>
        </p:txBody>
      </p:sp>
      <p:cxnSp>
        <p:nvCxnSpPr>
          <p:cNvPr id="45" name="Conector de seta reta 44"/>
          <p:cNvCxnSpPr/>
          <p:nvPr/>
        </p:nvCxnSpPr>
        <p:spPr>
          <a:xfrm>
            <a:off x="6084168" y="4454814"/>
            <a:ext cx="171965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6" name="CaixaDeTexto 45"/>
          <p:cNvSpPr txBox="1"/>
          <p:nvPr/>
        </p:nvSpPr>
        <p:spPr>
          <a:xfrm>
            <a:off x="5940152" y="4005064"/>
            <a:ext cx="2120228" cy="400110"/>
          </a:xfrm>
          <a:prstGeom prst="rect">
            <a:avLst/>
          </a:prstGeom>
          <a:noFill/>
        </p:spPr>
        <p:txBody>
          <a:bodyPr wrap="square" rtlCol="0">
            <a:spAutoFit/>
          </a:bodyPr>
          <a:lstStyle/>
          <a:p>
            <a:pPr algn="ctr"/>
            <a:r>
              <a:rPr lang="en-GB" sz="2000" b="1" dirty="0">
                <a:latin typeface="Calibri" panose="020F0502020204030204" pitchFamily="34" charset="0"/>
              </a:rPr>
              <a:t>Organic phase</a:t>
            </a:r>
          </a:p>
        </p:txBody>
      </p:sp>
      <p:cxnSp>
        <p:nvCxnSpPr>
          <p:cNvPr id="49" name="Conector de seta reta 48"/>
          <p:cNvCxnSpPr/>
          <p:nvPr/>
        </p:nvCxnSpPr>
        <p:spPr>
          <a:xfrm>
            <a:off x="6092704" y="4941168"/>
            <a:ext cx="1719656"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53" name="CaixaDeTexto 52"/>
          <p:cNvSpPr txBox="1"/>
          <p:nvPr/>
        </p:nvSpPr>
        <p:spPr>
          <a:xfrm>
            <a:off x="5940152" y="4509120"/>
            <a:ext cx="2122708" cy="400110"/>
          </a:xfrm>
          <a:prstGeom prst="rect">
            <a:avLst/>
          </a:prstGeom>
          <a:noFill/>
        </p:spPr>
        <p:txBody>
          <a:bodyPr wrap="square" rtlCol="0">
            <a:spAutoFit/>
          </a:bodyPr>
          <a:lstStyle/>
          <a:p>
            <a:pPr algn="ctr"/>
            <a:r>
              <a:rPr lang="en-GB" sz="2000" b="1" dirty="0">
                <a:latin typeface="Calibri" panose="020F0502020204030204" pitchFamily="34" charset="0"/>
              </a:rPr>
              <a:t>Aqueous phase</a:t>
            </a:r>
          </a:p>
        </p:txBody>
      </p:sp>
      <p:sp>
        <p:nvSpPr>
          <p:cNvPr id="4" name="Espaço Reservado para Número de Slide 3"/>
          <p:cNvSpPr>
            <a:spLocks noGrp="1"/>
          </p:cNvSpPr>
          <p:nvPr>
            <p:ph type="sldNum" sz="quarter" idx="12"/>
          </p:nvPr>
        </p:nvSpPr>
        <p:spPr/>
        <p:txBody>
          <a:bodyPr/>
          <a:lstStyle/>
          <a:p>
            <a:fld id="{79944984-6FCC-417F-90EB-C408FA89B3EC}" type="slidenum">
              <a:rPr lang="pt-BR" smtClean="0"/>
              <a:pPr/>
              <a:t>12</a:t>
            </a:fld>
            <a:endParaRPr lang="pt-BR"/>
          </a:p>
        </p:txBody>
      </p:sp>
    </p:spTree>
    <p:extLst>
      <p:ext uri="{BB962C8B-B14F-4D97-AF65-F5344CB8AC3E}">
        <p14:creationId xmlns:p14="http://schemas.microsoft.com/office/powerpoint/2010/main" val="26847939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a:latin typeface="Calibri" panose="020F0502020204030204" pitchFamily="34" charset="0"/>
              </a:rPr>
              <a:t>Samples</a:t>
            </a:r>
            <a:endParaRPr lang="pt-BR"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15" name="Espaço Reservado para Número de Slide 14"/>
          <p:cNvSpPr>
            <a:spLocks noGrp="1"/>
          </p:cNvSpPr>
          <p:nvPr>
            <p:ph type="sldNum" sz="quarter" idx="12"/>
          </p:nvPr>
        </p:nvSpPr>
        <p:spPr/>
        <p:txBody>
          <a:bodyPr/>
          <a:lstStyle/>
          <a:p>
            <a:fld id="{79944984-6FCC-417F-90EB-C408FA89B3EC}" type="slidenum">
              <a:rPr lang="pt-BR" smtClean="0"/>
              <a:pPr/>
              <a:t>13</a:t>
            </a:fld>
            <a:endParaRPr lang="pt-BR"/>
          </a:p>
        </p:txBody>
      </p:sp>
      <p:graphicFrame>
        <p:nvGraphicFramePr>
          <p:cNvPr id="4" name="Tabela 3"/>
          <p:cNvGraphicFramePr>
            <a:graphicFrameLocks noGrp="1"/>
          </p:cNvGraphicFramePr>
          <p:nvPr>
            <p:extLst>
              <p:ext uri="{D42A27DB-BD31-4B8C-83A1-F6EECF244321}">
                <p14:modId xmlns:p14="http://schemas.microsoft.com/office/powerpoint/2010/main" val="1439261206"/>
              </p:ext>
            </p:extLst>
          </p:nvPr>
        </p:nvGraphicFramePr>
        <p:xfrm>
          <a:off x="107504" y="2708920"/>
          <a:ext cx="8964489" cy="2850292"/>
        </p:xfrm>
        <a:graphic>
          <a:graphicData uri="http://schemas.openxmlformats.org/drawingml/2006/table">
            <a:tbl>
              <a:tblPr>
                <a:tableStyleId>{3C2FFA5D-87B4-456A-9821-1D502468CF0F}</a:tableStyleId>
              </a:tblPr>
              <a:tblGrid>
                <a:gridCol w="2294251">
                  <a:extLst>
                    <a:ext uri="{9D8B030D-6E8A-4147-A177-3AD203B41FA5}">
                      <a16:colId xmlns:a16="http://schemas.microsoft.com/office/drawing/2014/main" xmlns="" val="3826647912"/>
                    </a:ext>
                  </a:extLst>
                </a:gridCol>
                <a:gridCol w="833180">
                  <a:extLst>
                    <a:ext uri="{9D8B030D-6E8A-4147-A177-3AD203B41FA5}">
                      <a16:colId xmlns:a16="http://schemas.microsoft.com/office/drawing/2014/main" xmlns="" val="3321295862"/>
                    </a:ext>
                  </a:extLst>
                </a:gridCol>
                <a:gridCol w="833180">
                  <a:extLst>
                    <a:ext uri="{9D8B030D-6E8A-4147-A177-3AD203B41FA5}">
                      <a16:colId xmlns:a16="http://schemas.microsoft.com/office/drawing/2014/main" xmlns="" val="1045070098"/>
                    </a:ext>
                  </a:extLst>
                </a:gridCol>
                <a:gridCol w="831976">
                  <a:extLst>
                    <a:ext uri="{9D8B030D-6E8A-4147-A177-3AD203B41FA5}">
                      <a16:colId xmlns:a16="http://schemas.microsoft.com/office/drawing/2014/main" xmlns="" val="3391464588"/>
                    </a:ext>
                  </a:extLst>
                </a:gridCol>
                <a:gridCol w="831976">
                  <a:extLst>
                    <a:ext uri="{9D8B030D-6E8A-4147-A177-3AD203B41FA5}">
                      <a16:colId xmlns:a16="http://schemas.microsoft.com/office/drawing/2014/main" xmlns="" val="3918314537"/>
                    </a:ext>
                  </a:extLst>
                </a:gridCol>
                <a:gridCol w="831976">
                  <a:extLst>
                    <a:ext uri="{9D8B030D-6E8A-4147-A177-3AD203B41FA5}">
                      <a16:colId xmlns:a16="http://schemas.microsoft.com/office/drawing/2014/main" xmlns="" val="3911439948"/>
                    </a:ext>
                  </a:extLst>
                </a:gridCol>
                <a:gridCol w="831976">
                  <a:extLst>
                    <a:ext uri="{9D8B030D-6E8A-4147-A177-3AD203B41FA5}">
                      <a16:colId xmlns:a16="http://schemas.microsoft.com/office/drawing/2014/main" xmlns="" val="3118589267"/>
                    </a:ext>
                  </a:extLst>
                </a:gridCol>
                <a:gridCol w="837987">
                  <a:extLst>
                    <a:ext uri="{9D8B030D-6E8A-4147-A177-3AD203B41FA5}">
                      <a16:colId xmlns:a16="http://schemas.microsoft.com/office/drawing/2014/main" xmlns="" val="3804900760"/>
                    </a:ext>
                  </a:extLst>
                </a:gridCol>
                <a:gridCol w="837987">
                  <a:extLst>
                    <a:ext uri="{9D8B030D-6E8A-4147-A177-3AD203B41FA5}">
                      <a16:colId xmlns:a16="http://schemas.microsoft.com/office/drawing/2014/main" xmlns="" val="3504981748"/>
                    </a:ext>
                  </a:extLst>
                </a:gridCol>
              </a:tblGrid>
              <a:tr h="529693">
                <a:tc rowSpan="2">
                  <a:txBody>
                    <a:bodyPr/>
                    <a:lstStyle/>
                    <a:p>
                      <a:pPr algn="ctr">
                        <a:spcAft>
                          <a:spcPts val="0"/>
                        </a:spcAft>
                      </a:pPr>
                      <a:r>
                        <a:rPr lang="en-GB" sz="2400" noProof="0" dirty="0" smtClean="0">
                          <a:effectLst/>
                          <a:latin typeface="Calibri" pitchFamily="34" charset="0"/>
                        </a:rPr>
                        <a:t>Sample</a:t>
                      </a:r>
                      <a:endParaRPr lang="en-GB" sz="2400" b="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gridSpan="8">
                  <a:txBody>
                    <a:bodyPr/>
                    <a:lstStyle/>
                    <a:p>
                      <a:pPr algn="ctr">
                        <a:spcAft>
                          <a:spcPts val="0"/>
                        </a:spcAft>
                      </a:pPr>
                      <a:r>
                        <a:rPr lang="en-US" sz="2400" dirty="0">
                          <a:effectLst/>
                          <a:latin typeface="Calibri" pitchFamily="34" charset="0"/>
                        </a:rPr>
                        <a:t>Content (g/L)</a:t>
                      </a:r>
                      <a:endParaRPr lang="pt-BR" sz="2400" b="1"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396142077"/>
                  </a:ext>
                </a:extLst>
              </a:tr>
              <a:tr h="529693">
                <a:tc vMerge="1">
                  <a:txBody>
                    <a:bodyPr/>
                    <a:lstStyle/>
                    <a:p>
                      <a:endParaRPr lang="pt-BR"/>
                    </a:p>
                  </a:txBody>
                  <a:tcPr/>
                </a:tc>
                <a:tc>
                  <a:txBody>
                    <a:bodyPr/>
                    <a:lstStyle/>
                    <a:p>
                      <a:pPr algn="ctr">
                        <a:spcAft>
                          <a:spcPts val="0"/>
                        </a:spcAft>
                      </a:pPr>
                      <a:r>
                        <a:rPr lang="en-GB" sz="2400" noProof="0" dirty="0" smtClean="0">
                          <a:effectLst/>
                          <a:latin typeface="Calibri" pitchFamily="34" charset="0"/>
                        </a:rPr>
                        <a:t>La</a:t>
                      </a:r>
                      <a:endParaRPr lang="en-GB" sz="2400" b="1" i="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Ce</a:t>
                      </a:r>
                      <a:endParaRPr lang="en-GB" sz="2400" b="1" i="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err="1" smtClean="0">
                          <a:effectLst/>
                          <a:latin typeface="Calibri" pitchFamily="34" charset="0"/>
                        </a:rPr>
                        <a:t>Nd</a:t>
                      </a:r>
                      <a:endParaRPr lang="en-GB" sz="2400" b="1" i="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err="1" smtClean="0">
                          <a:effectLst/>
                          <a:latin typeface="Calibri" pitchFamily="34" charset="0"/>
                        </a:rPr>
                        <a:t>Pr</a:t>
                      </a:r>
                      <a:endParaRPr lang="en-GB" sz="2400" b="1" i="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Sm</a:t>
                      </a:r>
                      <a:endParaRPr lang="en-GB" sz="2400" b="1" i="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err="1" smtClean="0">
                          <a:effectLst/>
                          <a:latin typeface="Calibri" pitchFamily="34" charset="0"/>
                        </a:rPr>
                        <a:t>Gd</a:t>
                      </a:r>
                      <a:endParaRPr lang="en-GB" sz="2400" b="1" i="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err="1" smtClean="0">
                          <a:effectLst/>
                          <a:latin typeface="Calibri" pitchFamily="34" charset="0"/>
                        </a:rPr>
                        <a:t>Dy</a:t>
                      </a:r>
                      <a:endParaRPr lang="en-GB" sz="2400" b="1" i="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Y</a:t>
                      </a:r>
                      <a:endParaRPr lang="en-GB" sz="2400" b="1" i="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extLst>
                  <a:ext uri="{0D108BD9-81ED-4DB2-BD59-A6C34878D82A}">
                    <a16:rowId xmlns:a16="http://schemas.microsoft.com/office/drawing/2014/main" xmlns="" val="3608826663"/>
                  </a:ext>
                </a:extLst>
              </a:tr>
              <a:tr h="529693">
                <a:tc>
                  <a:txBody>
                    <a:bodyPr/>
                    <a:lstStyle/>
                    <a:p>
                      <a:pPr algn="ctr">
                        <a:spcAft>
                          <a:spcPts val="0"/>
                        </a:spcAft>
                      </a:pPr>
                      <a:r>
                        <a:rPr lang="en-GB" sz="2400" noProof="0" dirty="0" smtClean="0">
                          <a:effectLst/>
                          <a:latin typeface="Calibri" pitchFamily="34" charset="0"/>
                        </a:rPr>
                        <a:t>Sulphuric liquor</a:t>
                      </a:r>
                      <a:endParaRPr lang="en-GB" sz="2400" b="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6.7</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14.8</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5.6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1.5</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0.69</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0.56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0.16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0.49</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extLst>
                  <a:ext uri="{0D108BD9-81ED-4DB2-BD59-A6C34878D82A}">
                    <a16:rowId xmlns:a16="http://schemas.microsoft.com/office/drawing/2014/main" xmlns="" val="3303112055"/>
                  </a:ext>
                </a:extLst>
              </a:tr>
              <a:tr h="529693">
                <a:tc>
                  <a:txBody>
                    <a:bodyPr/>
                    <a:lstStyle/>
                    <a:p>
                      <a:pPr algn="ctr">
                        <a:spcAft>
                          <a:spcPts val="0"/>
                        </a:spcAft>
                      </a:pPr>
                      <a:r>
                        <a:rPr lang="en-GB" sz="2400" noProof="0" dirty="0" smtClean="0">
                          <a:effectLst/>
                          <a:latin typeface="Calibri" pitchFamily="34" charset="0"/>
                        </a:rPr>
                        <a:t>Hydrochloric liquor</a:t>
                      </a:r>
                      <a:endParaRPr lang="en-GB" sz="2400" b="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6.5</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14.6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5.6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1.6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0.70</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0.56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0.16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0.47</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extLst>
                  <a:ext uri="{0D108BD9-81ED-4DB2-BD59-A6C34878D82A}">
                    <a16:rowId xmlns:a16="http://schemas.microsoft.com/office/drawing/2014/main" xmlns="" val="2084233765"/>
                  </a:ext>
                </a:extLst>
              </a:tr>
              <a:tr h="529693">
                <a:tc>
                  <a:txBody>
                    <a:bodyPr/>
                    <a:lstStyle/>
                    <a:p>
                      <a:pPr algn="ctr">
                        <a:spcAft>
                          <a:spcPts val="0"/>
                        </a:spcAft>
                      </a:pPr>
                      <a:r>
                        <a:rPr lang="en-GB" sz="2400" noProof="0" dirty="0" smtClean="0">
                          <a:effectLst/>
                          <a:latin typeface="Calibri" pitchFamily="34" charset="0"/>
                        </a:rPr>
                        <a:t>Nitric liquor</a:t>
                      </a:r>
                      <a:endParaRPr lang="en-GB" sz="2400" b="1"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6.5</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14.5</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5.7</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1.5</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0.71</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0.56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0.16</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400" noProof="0" dirty="0" smtClean="0">
                          <a:effectLst/>
                          <a:latin typeface="Calibri" pitchFamily="34" charset="0"/>
                        </a:rPr>
                        <a:t>0.50</a:t>
                      </a:r>
                      <a:endParaRPr lang="en-GB" sz="2400" noProof="0" dirty="0">
                        <a:effectLst/>
                        <a:latin typeface="Calibri" pitchFamily="34" charset="0"/>
                        <a:ea typeface="SimSun" panose="02010600030101010101" pitchFamily="2" charset="-122"/>
                        <a:cs typeface="Calibri" panose="020F0502020204030204" pitchFamily="34" charset="0"/>
                      </a:endParaRPr>
                    </a:p>
                  </a:txBody>
                  <a:tcPr marL="68580" marR="68580" marT="0" marB="0" anchor="ctr"/>
                </a:tc>
                <a:extLst>
                  <a:ext uri="{0D108BD9-81ED-4DB2-BD59-A6C34878D82A}">
                    <a16:rowId xmlns:a16="http://schemas.microsoft.com/office/drawing/2014/main" xmlns="" val="4210586660"/>
                  </a:ext>
                </a:extLst>
              </a:tr>
            </a:tbl>
          </a:graphicData>
        </a:graphic>
      </p:graphicFrame>
      <p:sp>
        <p:nvSpPr>
          <p:cNvPr id="6" name="Retângulo 5"/>
          <p:cNvSpPr/>
          <p:nvPr/>
        </p:nvSpPr>
        <p:spPr>
          <a:xfrm>
            <a:off x="395536" y="1772816"/>
            <a:ext cx="8424936" cy="584775"/>
          </a:xfrm>
          <a:prstGeom prst="rect">
            <a:avLst/>
          </a:prstGeom>
        </p:spPr>
        <p:txBody>
          <a:bodyPr wrap="square">
            <a:spAutoFit/>
          </a:bodyPr>
          <a:lstStyle/>
          <a:p>
            <a:pPr lvl="1">
              <a:spcBef>
                <a:spcPct val="20000"/>
              </a:spcBef>
              <a:buClr>
                <a:srgbClr val="60B5CC"/>
              </a:buClr>
              <a:buSzPct val="90000"/>
            </a:pPr>
            <a:r>
              <a:rPr lang="en-US" sz="3200" dirty="0">
                <a:solidFill>
                  <a:prstClr val="black"/>
                </a:solidFill>
                <a:latin typeface="Calibri" panose="020F0502020204030204" pitchFamily="34" charset="0"/>
              </a:rPr>
              <a:t>Chemical composition of the </a:t>
            </a:r>
            <a:r>
              <a:rPr lang="en-US" sz="3200" dirty="0" smtClean="0">
                <a:solidFill>
                  <a:prstClr val="black"/>
                </a:solidFill>
                <a:latin typeface="Calibri" panose="020F0502020204030204" pitchFamily="34" charset="0"/>
              </a:rPr>
              <a:t>liquors</a:t>
            </a:r>
            <a:endParaRPr lang="en-US" sz="3200" dirty="0">
              <a:solidFill>
                <a:prstClr val="black"/>
              </a:solidFill>
              <a:latin typeface="Calibri" panose="020F0502020204030204" pitchFamily="34" charset="0"/>
            </a:endParaRPr>
          </a:p>
        </p:txBody>
      </p:sp>
    </p:spTree>
    <p:extLst>
      <p:ext uri="{BB962C8B-B14F-4D97-AF65-F5344CB8AC3E}">
        <p14:creationId xmlns:p14="http://schemas.microsoft.com/office/powerpoint/2010/main" val="2719032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6672"/>
            <a:ext cx="8229600" cy="931504"/>
          </a:xfrm>
        </p:spPr>
        <p:txBody>
          <a:bodyPr>
            <a:normAutofit fontScale="90000"/>
          </a:bodyPr>
          <a:lstStyle/>
          <a:p>
            <a:r>
              <a:rPr lang="en-GB" dirty="0" smtClean="0">
                <a:latin typeface="Calibri" panose="020F0502020204030204" pitchFamily="34" charset="0"/>
              </a:rPr>
              <a:t>Results - Sulphuric </a:t>
            </a:r>
            <a:r>
              <a:rPr lang="en-GB" dirty="0">
                <a:latin typeface="Calibri" panose="020F0502020204030204" pitchFamily="34" charset="0"/>
              </a:rPr>
              <a:t>liquor</a:t>
            </a:r>
            <a:r>
              <a:rPr lang="pt-BR" dirty="0">
                <a:latin typeface="Calibri" panose="020F0502020204030204" pitchFamily="34" charset="0"/>
              </a:rPr>
              <a:t/>
            </a:r>
            <a:br>
              <a:rPr lang="pt-BR" dirty="0">
                <a:latin typeface="Calibri" panose="020F0502020204030204" pitchFamily="34" charset="0"/>
              </a:rPr>
            </a:br>
            <a:endParaRPr lang="pt-BR" dirty="0">
              <a:latin typeface="Calibri" panose="020F0502020204030204" pitchFamily="34" charset="0"/>
            </a:endParaRPr>
          </a:p>
        </p:txBody>
      </p:sp>
      <p:sp>
        <p:nvSpPr>
          <p:cNvPr id="3" name="Espaço Reservado para Conteúdo 2"/>
          <p:cNvSpPr>
            <a:spLocks noGrp="1"/>
          </p:cNvSpPr>
          <p:nvPr>
            <p:ph idx="1"/>
          </p:nvPr>
        </p:nvSpPr>
        <p:spPr>
          <a:xfrm>
            <a:off x="179512" y="1775191"/>
            <a:ext cx="8686799" cy="4246097"/>
          </a:xfrm>
        </p:spPr>
        <p:txBody>
          <a:bodyPr>
            <a:normAutofit/>
          </a:bodyPr>
          <a:lstStyle/>
          <a:p>
            <a:pPr marL="118872" indent="0" algn="just">
              <a:buNone/>
            </a:pPr>
            <a:r>
              <a:rPr lang="en-GB" b="1" dirty="0" smtClean="0">
                <a:latin typeface="Calibri" panose="020F0502020204030204" pitchFamily="34" charset="0"/>
              </a:rPr>
              <a:t>REE extraction – </a:t>
            </a:r>
            <a:r>
              <a:rPr lang="en-GB" b="1" dirty="0">
                <a:latin typeface="Calibri" panose="020F0502020204030204" pitchFamily="34" charset="0"/>
              </a:rPr>
              <a:t>without  oxidant </a:t>
            </a:r>
            <a:r>
              <a:rPr lang="en-GB" b="1" dirty="0" smtClean="0">
                <a:latin typeface="Calibri" panose="020F0502020204030204" pitchFamily="34" charset="0"/>
              </a:rPr>
              <a:t>addition</a:t>
            </a:r>
            <a:endParaRPr lang="pt-BR" b="1" dirty="0">
              <a:latin typeface="Calibri" panose="020F0502020204030204" pitchFamily="34" charset="0"/>
            </a:endParaRPr>
          </a:p>
          <a:p>
            <a:pPr lvl="1" algn="just"/>
            <a:r>
              <a:rPr lang="en-US" dirty="0">
                <a:latin typeface="Calibri" panose="020F0502020204030204" pitchFamily="34" charset="0"/>
              </a:rPr>
              <a:t>It was observed no extraction of REE.</a:t>
            </a:r>
          </a:p>
          <a:p>
            <a:pPr lvl="1" algn="just"/>
            <a:endParaRPr lang="pt-BR" sz="1400" dirty="0">
              <a:latin typeface="Calibri" panose="020F0502020204030204" pitchFamily="34" charset="0"/>
            </a:endParaRPr>
          </a:p>
          <a:p>
            <a:pPr lvl="1" algn="just"/>
            <a:r>
              <a:rPr lang="en-US" dirty="0">
                <a:latin typeface="Calibri" panose="020F0502020204030204" pitchFamily="34" charset="0"/>
              </a:rPr>
              <a:t>High acidity of the </a:t>
            </a:r>
            <a:r>
              <a:rPr lang="en-US" dirty="0" smtClean="0">
                <a:latin typeface="Calibri" panose="020F0502020204030204" pitchFamily="34" charset="0"/>
              </a:rPr>
              <a:t>liquor – about 1 </a:t>
            </a:r>
            <a:r>
              <a:rPr lang="en-US" dirty="0" err="1" smtClean="0">
                <a:latin typeface="Calibri" panose="020F0502020204030204" pitchFamily="34" charset="0"/>
              </a:rPr>
              <a:t>mol</a:t>
            </a:r>
            <a:r>
              <a:rPr lang="en-US" dirty="0" smtClean="0">
                <a:latin typeface="Calibri" panose="020F0502020204030204" pitchFamily="34" charset="0"/>
              </a:rPr>
              <a:t>/L H</a:t>
            </a:r>
            <a:r>
              <a:rPr lang="en-US" baseline="30000" dirty="0" smtClean="0">
                <a:latin typeface="Calibri" panose="020F0502020204030204" pitchFamily="34" charset="0"/>
              </a:rPr>
              <a:t>+</a:t>
            </a:r>
            <a:r>
              <a:rPr lang="pt-BR" dirty="0" smtClean="0">
                <a:latin typeface="Calibri" panose="020F0502020204030204" pitchFamily="34" charset="0"/>
              </a:rPr>
              <a:t>. </a:t>
            </a:r>
            <a:endParaRPr lang="pt-BR" dirty="0">
              <a:latin typeface="Calibri" panose="020F0502020204030204" pitchFamily="34" charset="0"/>
            </a:endParaRPr>
          </a:p>
          <a:p>
            <a:pPr lvl="1" algn="just"/>
            <a:endParaRPr lang="pt-BR" sz="1400" dirty="0">
              <a:latin typeface="Calibri" panose="020F0502020204030204" pitchFamily="34" charset="0"/>
            </a:endParaRPr>
          </a:p>
          <a:p>
            <a:pPr lvl="1" algn="just"/>
            <a:r>
              <a:rPr lang="en-US" dirty="0">
                <a:latin typeface="Calibri" panose="020F0502020204030204" pitchFamily="34" charset="0"/>
              </a:rPr>
              <a:t>The pH adjustment was unfeasible due to formation a precipitate of double </a:t>
            </a:r>
            <a:r>
              <a:rPr lang="en-US" dirty="0" smtClean="0">
                <a:latin typeface="Calibri" panose="020F0502020204030204" pitchFamily="34" charset="0"/>
              </a:rPr>
              <a:t>sulfate </a:t>
            </a:r>
            <a:r>
              <a:rPr lang="en-US" dirty="0">
                <a:latin typeface="Calibri" panose="020F0502020204030204" pitchFamily="34" charset="0"/>
              </a:rPr>
              <a:t>of rare earth and sodium or ammonium, depending on </a:t>
            </a:r>
            <a:r>
              <a:rPr lang="en-US" dirty="0" smtClean="0">
                <a:latin typeface="Calibri" panose="020F0502020204030204" pitchFamily="34" charset="0"/>
              </a:rPr>
              <a:t>the basic </a:t>
            </a:r>
            <a:r>
              <a:rPr lang="en-US" dirty="0">
                <a:latin typeface="Calibri" panose="020F0502020204030204" pitchFamily="34" charset="0"/>
              </a:rPr>
              <a:t>reagents used (</a:t>
            </a:r>
            <a:r>
              <a:rPr lang="en-US" dirty="0" err="1">
                <a:latin typeface="Calibri" panose="020F0502020204030204" pitchFamily="34" charset="0"/>
              </a:rPr>
              <a:t>NaOH</a:t>
            </a:r>
            <a:r>
              <a:rPr lang="en-US" dirty="0">
                <a:latin typeface="Calibri" panose="020F0502020204030204" pitchFamily="34" charset="0"/>
              </a:rPr>
              <a:t>, NH</a:t>
            </a:r>
            <a:r>
              <a:rPr lang="en-US" baseline="-25000" dirty="0">
                <a:latin typeface="Calibri" panose="020F0502020204030204" pitchFamily="34" charset="0"/>
              </a:rPr>
              <a:t>4</a:t>
            </a:r>
            <a:r>
              <a:rPr lang="en-US" dirty="0">
                <a:latin typeface="Calibri" panose="020F0502020204030204" pitchFamily="34" charset="0"/>
              </a:rPr>
              <a:t>OH or Na</a:t>
            </a:r>
            <a:r>
              <a:rPr lang="en-US" baseline="-25000" dirty="0">
                <a:latin typeface="Calibri" panose="020F0502020204030204" pitchFamily="34" charset="0"/>
              </a:rPr>
              <a:t>2</a:t>
            </a:r>
            <a:r>
              <a:rPr lang="en-US" dirty="0">
                <a:latin typeface="Calibri" panose="020F0502020204030204" pitchFamily="34" charset="0"/>
              </a:rPr>
              <a:t>CO</a:t>
            </a:r>
            <a:r>
              <a:rPr lang="en-US" baseline="-25000" dirty="0">
                <a:latin typeface="Calibri" panose="020F0502020204030204" pitchFamily="34" charset="0"/>
              </a:rPr>
              <a:t>3</a:t>
            </a:r>
            <a:r>
              <a:rPr lang="en-US" dirty="0">
                <a:latin typeface="Calibri" panose="020F0502020204030204" pitchFamily="34" charset="0"/>
              </a:rPr>
              <a:t>).</a:t>
            </a:r>
          </a:p>
        </p:txBody>
      </p:sp>
      <p:pic>
        <p:nvPicPr>
          <p:cNvPr id="5" name="Picture 2" descr="http://www.fapemig.br/wp-content/uploads/2013/08/CDTN_1.bm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15" name="Espaço Reservado para Número de Slide 14"/>
          <p:cNvSpPr>
            <a:spLocks noGrp="1"/>
          </p:cNvSpPr>
          <p:nvPr>
            <p:ph type="sldNum" sz="quarter" idx="12"/>
          </p:nvPr>
        </p:nvSpPr>
        <p:spPr/>
        <p:txBody>
          <a:bodyPr/>
          <a:lstStyle/>
          <a:p>
            <a:fld id="{79944984-6FCC-417F-90EB-C408FA89B3EC}" type="slidenum">
              <a:rPr lang="pt-BR" smtClean="0"/>
              <a:pPr/>
              <a:t>14</a:t>
            </a:fld>
            <a:endParaRPr lang="pt-BR"/>
          </a:p>
        </p:txBody>
      </p:sp>
    </p:spTree>
    <p:extLst>
      <p:ext uri="{BB962C8B-B14F-4D97-AF65-F5344CB8AC3E}">
        <p14:creationId xmlns:p14="http://schemas.microsoft.com/office/powerpoint/2010/main" val="19267657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6672"/>
            <a:ext cx="8229600" cy="931504"/>
          </a:xfrm>
        </p:spPr>
        <p:txBody>
          <a:bodyPr>
            <a:normAutofit fontScale="90000"/>
          </a:bodyPr>
          <a:lstStyle/>
          <a:p>
            <a:r>
              <a:rPr lang="en-GB" dirty="0" smtClean="0">
                <a:latin typeface="Calibri" panose="020F0502020204030204" pitchFamily="34" charset="0"/>
              </a:rPr>
              <a:t>Results - Hydroc</a:t>
            </a:r>
            <a:r>
              <a:rPr lang="en-GB" sz="4600" dirty="0" smtClean="0">
                <a:latin typeface="Calibri" panose="020F0502020204030204" pitchFamily="34" charset="0"/>
              </a:rPr>
              <a:t>hloric </a:t>
            </a:r>
            <a:r>
              <a:rPr lang="en-GB" sz="4600" dirty="0">
                <a:latin typeface="Calibri" panose="020F0502020204030204" pitchFamily="34" charset="0"/>
              </a:rPr>
              <a:t>liquor</a:t>
            </a:r>
            <a:r>
              <a:rPr lang="en-GB" sz="4800" dirty="0">
                <a:latin typeface="Calibri" pitchFamily="34" charset="0"/>
              </a:rPr>
              <a:t/>
            </a:r>
            <a:br>
              <a:rPr lang="en-GB" sz="4800" dirty="0">
                <a:latin typeface="Calibri" pitchFamily="34" charset="0"/>
              </a:rPr>
            </a:br>
            <a:endParaRPr lang="pt-BR" dirty="0">
              <a:latin typeface="Calibri" panose="020F0502020204030204" pitchFamily="34" charset="0"/>
            </a:endParaRPr>
          </a:p>
        </p:txBody>
      </p:sp>
      <p:sp>
        <p:nvSpPr>
          <p:cNvPr id="3" name="Espaço Reservado para Conteúdo 2"/>
          <p:cNvSpPr>
            <a:spLocks noGrp="1"/>
          </p:cNvSpPr>
          <p:nvPr>
            <p:ph idx="1"/>
          </p:nvPr>
        </p:nvSpPr>
        <p:spPr>
          <a:xfrm>
            <a:off x="107504" y="1628800"/>
            <a:ext cx="8964487" cy="504056"/>
          </a:xfrm>
        </p:spPr>
        <p:txBody>
          <a:bodyPr>
            <a:noAutofit/>
          </a:bodyPr>
          <a:lstStyle/>
          <a:p>
            <a:pPr marL="118872" indent="0" algn="just">
              <a:buNone/>
            </a:pPr>
            <a:r>
              <a:rPr lang="en-GB" sz="3000" b="1" dirty="0" smtClean="0">
                <a:latin typeface="Calibri" panose="020F0502020204030204" pitchFamily="34" charset="0"/>
              </a:rPr>
              <a:t>REE extraction – </a:t>
            </a:r>
            <a:r>
              <a:rPr lang="en-GB" sz="2800" b="1" dirty="0">
                <a:latin typeface="Calibri" panose="020F0502020204030204" pitchFamily="34" charset="0"/>
              </a:rPr>
              <a:t>without  oxidant </a:t>
            </a:r>
            <a:r>
              <a:rPr lang="en-GB" sz="2800" b="1" dirty="0" smtClean="0">
                <a:latin typeface="Calibri" panose="020F0502020204030204" pitchFamily="34" charset="0"/>
              </a:rPr>
              <a:t>addition</a:t>
            </a:r>
            <a:endParaRPr lang="en-GB" sz="3000" b="1"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15" name="Espaço Reservado para Número de Slide 14"/>
          <p:cNvSpPr>
            <a:spLocks noGrp="1"/>
          </p:cNvSpPr>
          <p:nvPr>
            <p:ph type="sldNum" sz="quarter" idx="12"/>
          </p:nvPr>
        </p:nvSpPr>
        <p:spPr/>
        <p:txBody>
          <a:bodyPr/>
          <a:lstStyle/>
          <a:p>
            <a:fld id="{79944984-6FCC-417F-90EB-C408FA89B3EC}" type="slidenum">
              <a:rPr lang="pt-BR" smtClean="0"/>
              <a:pPr/>
              <a:t>15</a:t>
            </a:fld>
            <a:endParaRPr lang="pt-BR"/>
          </a:p>
        </p:txBody>
      </p:sp>
      <p:graphicFrame>
        <p:nvGraphicFramePr>
          <p:cNvPr id="4" name="Tabela 3"/>
          <p:cNvGraphicFramePr>
            <a:graphicFrameLocks noGrp="1"/>
          </p:cNvGraphicFramePr>
          <p:nvPr>
            <p:extLst>
              <p:ext uri="{D42A27DB-BD31-4B8C-83A1-F6EECF244321}">
                <p14:modId xmlns:p14="http://schemas.microsoft.com/office/powerpoint/2010/main" val="572888971"/>
              </p:ext>
            </p:extLst>
          </p:nvPr>
        </p:nvGraphicFramePr>
        <p:xfrm>
          <a:off x="827968" y="2420888"/>
          <a:ext cx="7344432" cy="4104459"/>
        </p:xfrm>
        <a:graphic>
          <a:graphicData uri="http://schemas.openxmlformats.org/drawingml/2006/table">
            <a:tbl>
              <a:tblPr firstRow="1" firstCol="1" bandRow="1">
                <a:tableStyleId>{5C22544A-7EE6-4342-B048-85BDC9FD1C3A}</a:tableStyleId>
              </a:tblPr>
              <a:tblGrid>
                <a:gridCol w="1220225">
                  <a:extLst>
                    <a:ext uri="{9D8B030D-6E8A-4147-A177-3AD203B41FA5}">
                      <a16:colId xmlns:a16="http://schemas.microsoft.com/office/drawing/2014/main" xmlns="" val="1641575193"/>
                    </a:ext>
                  </a:extLst>
                </a:gridCol>
                <a:gridCol w="878711">
                  <a:extLst>
                    <a:ext uri="{9D8B030D-6E8A-4147-A177-3AD203B41FA5}">
                      <a16:colId xmlns:a16="http://schemas.microsoft.com/office/drawing/2014/main" xmlns="" val="3873662702"/>
                    </a:ext>
                  </a:extLst>
                </a:gridCol>
                <a:gridCol w="630420">
                  <a:extLst>
                    <a:ext uri="{9D8B030D-6E8A-4147-A177-3AD203B41FA5}">
                      <a16:colId xmlns:a16="http://schemas.microsoft.com/office/drawing/2014/main" xmlns="" val="2255176704"/>
                    </a:ext>
                  </a:extLst>
                </a:gridCol>
                <a:gridCol w="630420">
                  <a:extLst>
                    <a:ext uri="{9D8B030D-6E8A-4147-A177-3AD203B41FA5}">
                      <a16:colId xmlns:a16="http://schemas.microsoft.com/office/drawing/2014/main" xmlns="" val="1446975966"/>
                    </a:ext>
                  </a:extLst>
                </a:gridCol>
                <a:gridCol w="648880">
                  <a:extLst>
                    <a:ext uri="{9D8B030D-6E8A-4147-A177-3AD203B41FA5}">
                      <a16:colId xmlns:a16="http://schemas.microsoft.com/office/drawing/2014/main" xmlns="" val="2414965384"/>
                    </a:ext>
                  </a:extLst>
                </a:gridCol>
                <a:gridCol w="838098">
                  <a:extLst>
                    <a:ext uri="{9D8B030D-6E8A-4147-A177-3AD203B41FA5}">
                      <a16:colId xmlns:a16="http://schemas.microsoft.com/office/drawing/2014/main" xmlns="" val="3286825472"/>
                    </a:ext>
                  </a:extLst>
                </a:gridCol>
                <a:gridCol w="838098">
                  <a:extLst>
                    <a:ext uri="{9D8B030D-6E8A-4147-A177-3AD203B41FA5}">
                      <a16:colId xmlns:a16="http://schemas.microsoft.com/office/drawing/2014/main" xmlns="" val="1827854201"/>
                    </a:ext>
                  </a:extLst>
                </a:gridCol>
                <a:gridCol w="829790">
                  <a:extLst>
                    <a:ext uri="{9D8B030D-6E8A-4147-A177-3AD203B41FA5}">
                      <a16:colId xmlns:a16="http://schemas.microsoft.com/office/drawing/2014/main" xmlns="" val="3148759887"/>
                    </a:ext>
                  </a:extLst>
                </a:gridCol>
                <a:gridCol w="829790">
                  <a:extLst>
                    <a:ext uri="{9D8B030D-6E8A-4147-A177-3AD203B41FA5}">
                      <a16:colId xmlns:a16="http://schemas.microsoft.com/office/drawing/2014/main" xmlns="" val="2208838721"/>
                    </a:ext>
                  </a:extLst>
                </a:gridCol>
              </a:tblGrid>
              <a:tr h="716690">
                <a:tc rowSpan="2">
                  <a:txBody>
                    <a:bodyPr/>
                    <a:lstStyle/>
                    <a:p>
                      <a:pPr algn="ctr">
                        <a:spcAft>
                          <a:spcPts val="0"/>
                        </a:spcAft>
                      </a:pPr>
                      <a:r>
                        <a:rPr lang="en-US" sz="2000" dirty="0">
                          <a:effectLst/>
                          <a:latin typeface="Calibri" panose="020F0502020204030204" pitchFamily="34" charset="0"/>
                          <a:cs typeface="Calibri" panose="020F0502020204030204" pitchFamily="34" charset="0"/>
                        </a:rPr>
                        <a:t>Extractant</a:t>
                      </a:r>
                      <a:endParaRPr lang="pt-BR" sz="24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rowSpan="2">
                  <a:txBody>
                    <a:bodyPr/>
                    <a:lstStyle/>
                    <a:p>
                      <a:pPr algn="ctr">
                        <a:spcAft>
                          <a:spcPts val="0"/>
                        </a:spcAft>
                      </a:pPr>
                      <a:r>
                        <a:rPr lang="en-US" sz="2000" dirty="0" smtClean="0">
                          <a:effectLst/>
                          <a:latin typeface="Calibri" panose="020F0502020204030204" pitchFamily="34" charset="0"/>
                          <a:cs typeface="Calibri" panose="020F0502020204030204" pitchFamily="34" charset="0"/>
                        </a:rPr>
                        <a:t>pH</a:t>
                      </a:r>
                      <a:endParaRPr lang="pt-BR" sz="24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gridSpan="4">
                  <a:txBody>
                    <a:bodyPr/>
                    <a:lstStyle/>
                    <a:p>
                      <a:pPr algn="ctr">
                        <a:spcAft>
                          <a:spcPts val="0"/>
                        </a:spcAft>
                      </a:pPr>
                      <a:r>
                        <a:rPr lang="en-US" sz="2000" b="1" dirty="0">
                          <a:effectLst/>
                          <a:latin typeface="Calibri" panose="020F0502020204030204" pitchFamily="34" charset="0"/>
                          <a:cs typeface="Calibri" panose="020F0502020204030204" pitchFamily="34" charset="0"/>
                        </a:rPr>
                        <a:t>Extraction (%)</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gridSpan="3">
                  <a:txBody>
                    <a:bodyPr/>
                    <a:lstStyle/>
                    <a:p>
                      <a:pPr algn="ctr">
                        <a:spcAft>
                          <a:spcPts val="0"/>
                        </a:spcAft>
                      </a:pPr>
                      <a:r>
                        <a:rPr lang="en-US" sz="2000" b="1">
                          <a:effectLst/>
                          <a:latin typeface="Calibri" panose="020F0502020204030204" pitchFamily="34" charset="0"/>
                          <a:cs typeface="Calibri" panose="020F0502020204030204" pitchFamily="34" charset="0"/>
                        </a:rPr>
                        <a:t>Separation factor</a:t>
                      </a:r>
                      <a:endParaRPr lang="pt-BR" sz="2400" b="1">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641664561"/>
                  </a:ext>
                </a:extLst>
              </a:tr>
              <a:tr h="483967">
                <a:tc vMerge="1">
                  <a:txBody>
                    <a:bodyPr/>
                    <a:lstStyle/>
                    <a:p>
                      <a:endParaRPr lang="pt-BR"/>
                    </a:p>
                  </a:txBody>
                  <a:tcPr/>
                </a:tc>
                <a:tc vMerge="1">
                  <a:txBody>
                    <a:bodyPr/>
                    <a:lstStyle/>
                    <a:p>
                      <a:endParaRPr lang="pt-BR"/>
                    </a:p>
                  </a:txBody>
                  <a:tcPr/>
                </a:tc>
                <a:tc>
                  <a:txBody>
                    <a:bodyPr/>
                    <a:lstStyle/>
                    <a:p>
                      <a:pPr marL="0" algn="ctr" rtl="0" eaLnBrk="1" latinLnBrk="0" hangingPunct="1">
                        <a:spcAft>
                          <a:spcPts val="0"/>
                        </a:spcAft>
                      </a:pPr>
                      <a:r>
                        <a:rPr kumimoji="0" lang="en-US" sz="2000" b="1" kern="1200" dirty="0">
                          <a:solidFill>
                            <a:schemeClr val="dk1"/>
                          </a:solidFill>
                          <a:effectLst/>
                          <a:latin typeface="Calibri" panose="020F0502020204030204" pitchFamily="34" charset="0"/>
                          <a:ea typeface="+mn-ea"/>
                          <a:cs typeface="Calibri" panose="020F0502020204030204" pitchFamily="34" charset="0"/>
                        </a:rPr>
                        <a:t>La</a:t>
                      </a:r>
                      <a:endParaRPr kumimoji="0" lang="pt-BR" sz="2000" b="1" kern="1200" dirty="0">
                        <a:solidFill>
                          <a:schemeClr val="dk1"/>
                        </a:solidFill>
                        <a:effectLst/>
                        <a:latin typeface="Calibri" panose="020F0502020204030204" pitchFamily="34" charset="0"/>
                        <a:ea typeface="+mn-ea"/>
                        <a:cs typeface="Calibri" panose="020F0502020204030204" pitchFamily="34" charset="0"/>
                      </a:endParaRPr>
                    </a:p>
                  </a:txBody>
                  <a:tcPr marL="68580" marR="68580" marT="0" marB="0" anchor="ctr">
                    <a:solidFill>
                      <a:schemeClr val="accent1">
                        <a:lumMod val="20000"/>
                        <a:lumOff val="80000"/>
                      </a:schemeClr>
                    </a:solidFill>
                  </a:tcPr>
                </a:tc>
                <a:tc>
                  <a:txBody>
                    <a:bodyPr/>
                    <a:lstStyle/>
                    <a:p>
                      <a:pPr marL="0" algn="ctr" rtl="0" eaLnBrk="1" latinLnBrk="0" hangingPunct="1">
                        <a:spcAft>
                          <a:spcPts val="0"/>
                        </a:spcAft>
                      </a:pPr>
                      <a:r>
                        <a:rPr kumimoji="0" lang="en-US" sz="2000" b="1" kern="1200" dirty="0">
                          <a:solidFill>
                            <a:schemeClr val="dk1"/>
                          </a:solidFill>
                          <a:effectLst/>
                          <a:latin typeface="Calibri" panose="020F0502020204030204" pitchFamily="34" charset="0"/>
                          <a:ea typeface="+mn-ea"/>
                          <a:cs typeface="Calibri" panose="020F0502020204030204" pitchFamily="34" charset="0"/>
                        </a:rPr>
                        <a:t>Ce</a:t>
                      </a:r>
                      <a:endParaRPr kumimoji="0" lang="pt-BR" sz="2000" b="1" kern="1200" dirty="0">
                        <a:solidFill>
                          <a:schemeClr val="dk1"/>
                        </a:solidFill>
                        <a:effectLst/>
                        <a:latin typeface="Calibri" panose="020F0502020204030204" pitchFamily="34" charset="0"/>
                        <a:ea typeface="+mn-ea"/>
                        <a:cs typeface="Calibri" panose="020F0502020204030204" pitchFamily="34" charset="0"/>
                      </a:endParaRPr>
                    </a:p>
                  </a:txBody>
                  <a:tcPr marL="68580" marR="68580" marT="0" marB="0" anchor="ctr">
                    <a:solidFill>
                      <a:schemeClr val="accent1">
                        <a:lumMod val="20000"/>
                        <a:lumOff val="80000"/>
                      </a:schemeClr>
                    </a:solidFill>
                  </a:tcPr>
                </a:tc>
                <a:tc>
                  <a:txBody>
                    <a:bodyPr/>
                    <a:lstStyle/>
                    <a:p>
                      <a:pPr marL="0" algn="ctr" rtl="0" eaLnBrk="1" latinLnBrk="0" hangingPunct="1">
                        <a:spcAft>
                          <a:spcPts val="0"/>
                        </a:spcAft>
                      </a:pPr>
                      <a:r>
                        <a:rPr kumimoji="0" lang="en-US" sz="2000" b="1" kern="1200" dirty="0" err="1">
                          <a:solidFill>
                            <a:schemeClr val="dk1"/>
                          </a:solidFill>
                          <a:effectLst/>
                          <a:latin typeface="Calibri" panose="020F0502020204030204" pitchFamily="34" charset="0"/>
                          <a:ea typeface="+mn-ea"/>
                          <a:cs typeface="Calibri" panose="020F0502020204030204" pitchFamily="34" charset="0"/>
                        </a:rPr>
                        <a:t>Pr</a:t>
                      </a:r>
                      <a:endParaRPr kumimoji="0" lang="pt-BR" sz="2000" b="1" kern="1200" dirty="0">
                        <a:solidFill>
                          <a:schemeClr val="dk1"/>
                        </a:solidFill>
                        <a:effectLst/>
                        <a:latin typeface="Calibri" panose="020F0502020204030204" pitchFamily="34" charset="0"/>
                        <a:ea typeface="+mn-ea"/>
                        <a:cs typeface="Calibri" panose="020F0502020204030204" pitchFamily="34" charset="0"/>
                      </a:endParaRPr>
                    </a:p>
                  </a:txBody>
                  <a:tcPr marL="68580" marR="68580" marT="0" marB="0" anchor="ctr">
                    <a:solidFill>
                      <a:schemeClr val="accent1">
                        <a:lumMod val="20000"/>
                        <a:lumOff val="80000"/>
                      </a:schemeClr>
                    </a:solidFill>
                  </a:tcPr>
                </a:tc>
                <a:tc>
                  <a:txBody>
                    <a:bodyPr/>
                    <a:lstStyle/>
                    <a:p>
                      <a:pPr marL="0" algn="ctr" rtl="0" eaLnBrk="1" latinLnBrk="0" hangingPunct="1">
                        <a:spcAft>
                          <a:spcPts val="0"/>
                        </a:spcAft>
                      </a:pPr>
                      <a:r>
                        <a:rPr kumimoji="0" lang="en-US" sz="2000" b="1" kern="1200" dirty="0" err="1">
                          <a:solidFill>
                            <a:schemeClr val="dk1"/>
                          </a:solidFill>
                          <a:effectLst/>
                          <a:latin typeface="Calibri" panose="020F0502020204030204" pitchFamily="34" charset="0"/>
                          <a:ea typeface="+mn-ea"/>
                          <a:cs typeface="Calibri" panose="020F0502020204030204" pitchFamily="34" charset="0"/>
                        </a:rPr>
                        <a:t>Nd</a:t>
                      </a:r>
                      <a:endParaRPr kumimoji="0" lang="pt-BR" sz="2000" b="1" kern="1200" dirty="0">
                        <a:solidFill>
                          <a:schemeClr val="dk1"/>
                        </a:solidFill>
                        <a:effectLst/>
                        <a:latin typeface="Calibri" panose="020F0502020204030204" pitchFamily="34" charset="0"/>
                        <a:ea typeface="+mn-ea"/>
                        <a:cs typeface="Calibri" panose="020F0502020204030204" pitchFamily="34" charset="0"/>
                      </a:endParaRPr>
                    </a:p>
                  </a:txBody>
                  <a:tcPr marL="68580" marR="68580" marT="0" marB="0" anchor="ctr">
                    <a:solidFill>
                      <a:schemeClr val="accent1">
                        <a:lumMod val="20000"/>
                        <a:lumOff val="80000"/>
                      </a:schemeClr>
                    </a:solidFill>
                  </a:tcPr>
                </a:tc>
                <a:tc>
                  <a:txBody>
                    <a:bodyPr/>
                    <a:lstStyle/>
                    <a:p>
                      <a:pPr marL="0" algn="ctr" rtl="0" eaLnBrk="1" latinLnBrk="0" hangingPunct="1">
                        <a:spcAft>
                          <a:spcPts val="0"/>
                        </a:spcAft>
                      </a:pPr>
                      <a:r>
                        <a:rPr kumimoji="0" lang="en-US" sz="2000" b="1" kern="1200" dirty="0">
                          <a:solidFill>
                            <a:schemeClr val="dk1"/>
                          </a:solidFill>
                          <a:effectLst/>
                          <a:latin typeface="Calibri" panose="020F0502020204030204" pitchFamily="34" charset="0"/>
                          <a:ea typeface="+mn-ea"/>
                          <a:cs typeface="Calibri" panose="020F0502020204030204" pitchFamily="34" charset="0"/>
                        </a:rPr>
                        <a:t>Ce/La</a:t>
                      </a:r>
                      <a:endParaRPr kumimoji="0" lang="pt-BR" sz="2000" b="1" kern="1200" dirty="0">
                        <a:solidFill>
                          <a:schemeClr val="dk1"/>
                        </a:solidFill>
                        <a:effectLst/>
                        <a:latin typeface="Calibri" panose="020F0502020204030204" pitchFamily="34" charset="0"/>
                        <a:ea typeface="+mn-ea"/>
                        <a:cs typeface="Calibri" panose="020F0502020204030204" pitchFamily="34" charset="0"/>
                      </a:endParaRPr>
                    </a:p>
                  </a:txBody>
                  <a:tcPr marL="68580" marR="68580" marT="0" marB="0" anchor="ctr">
                    <a:solidFill>
                      <a:schemeClr val="accent1">
                        <a:lumMod val="20000"/>
                        <a:lumOff val="80000"/>
                      </a:schemeClr>
                    </a:solidFill>
                  </a:tcPr>
                </a:tc>
                <a:tc>
                  <a:txBody>
                    <a:bodyPr/>
                    <a:lstStyle/>
                    <a:p>
                      <a:pPr marL="0" algn="ctr" rtl="0" eaLnBrk="1" latinLnBrk="0" hangingPunct="1">
                        <a:spcAft>
                          <a:spcPts val="0"/>
                        </a:spcAft>
                      </a:pPr>
                      <a:r>
                        <a:rPr kumimoji="0" lang="en-US" sz="2000" b="1" kern="1200" dirty="0" err="1">
                          <a:solidFill>
                            <a:schemeClr val="dk1"/>
                          </a:solidFill>
                          <a:effectLst/>
                          <a:latin typeface="Calibri" panose="020F0502020204030204" pitchFamily="34" charset="0"/>
                          <a:ea typeface="+mn-ea"/>
                          <a:cs typeface="Calibri" panose="020F0502020204030204" pitchFamily="34" charset="0"/>
                        </a:rPr>
                        <a:t>Pr</a:t>
                      </a:r>
                      <a:r>
                        <a:rPr kumimoji="0" lang="en-US" sz="2000" b="1" kern="1200" dirty="0">
                          <a:solidFill>
                            <a:schemeClr val="dk1"/>
                          </a:solidFill>
                          <a:effectLst/>
                          <a:latin typeface="Calibri" panose="020F0502020204030204" pitchFamily="34" charset="0"/>
                          <a:ea typeface="+mn-ea"/>
                          <a:cs typeface="Calibri" panose="020F0502020204030204" pitchFamily="34" charset="0"/>
                        </a:rPr>
                        <a:t>/Ce</a:t>
                      </a:r>
                      <a:endParaRPr kumimoji="0" lang="pt-BR" sz="2000" b="1" kern="1200" dirty="0">
                        <a:solidFill>
                          <a:schemeClr val="dk1"/>
                        </a:solidFill>
                        <a:effectLst/>
                        <a:latin typeface="Calibri" panose="020F0502020204030204" pitchFamily="34" charset="0"/>
                        <a:ea typeface="+mn-ea"/>
                        <a:cs typeface="Calibri" panose="020F0502020204030204" pitchFamily="34" charset="0"/>
                      </a:endParaRPr>
                    </a:p>
                  </a:txBody>
                  <a:tcPr marL="68580" marR="68580" marT="0" marB="0" anchor="ctr">
                    <a:solidFill>
                      <a:schemeClr val="accent1">
                        <a:lumMod val="20000"/>
                        <a:lumOff val="80000"/>
                      </a:schemeClr>
                    </a:solidFill>
                  </a:tcPr>
                </a:tc>
                <a:tc>
                  <a:txBody>
                    <a:bodyPr/>
                    <a:lstStyle/>
                    <a:p>
                      <a:pPr marL="0" algn="ctr" rtl="0" eaLnBrk="1" latinLnBrk="0" hangingPunct="1">
                        <a:spcAft>
                          <a:spcPts val="0"/>
                        </a:spcAft>
                      </a:pPr>
                      <a:r>
                        <a:rPr kumimoji="0" lang="en-US" sz="2000" b="1" kern="1200" dirty="0" err="1">
                          <a:solidFill>
                            <a:schemeClr val="dk1"/>
                          </a:solidFill>
                          <a:effectLst/>
                          <a:latin typeface="Calibri" panose="020F0502020204030204" pitchFamily="34" charset="0"/>
                          <a:ea typeface="+mn-ea"/>
                          <a:cs typeface="Calibri" panose="020F0502020204030204" pitchFamily="34" charset="0"/>
                        </a:rPr>
                        <a:t>Nd</a:t>
                      </a:r>
                      <a:r>
                        <a:rPr kumimoji="0" lang="en-US" sz="2000" b="1" kern="1200" dirty="0">
                          <a:solidFill>
                            <a:schemeClr val="dk1"/>
                          </a:solidFill>
                          <a:effectLst/>
                          <a:latin typeface="Calibri" panose="020F0502020204030204" pitchFamily="34" charset="0"/>
                          <a:ea typeface="+mn-ea"/>
                          <a:cs typeface="Calibri" panose="020F0502020204030204" pitchFamily="34" charset="0"/>
                        </a:rPr>
                        <a:t>/</a:t>
                      </a:r>
                      <a:r>
                        <a:rPr kumimoji="0" lang="en-US" sz="2000" b="1" kern="1200" dirty="0" err="1">
                          <a:solidFill>
                            <a:schemeClr val="dk1"/>
                          </a:solidFill>
                          <a:effectLst/>
                          <a:latin typeface="Calibri" panose="020F0502020204030204" pitchFamily="34" charset="0"/>
                          <a:ea typeface="+mn-ea"/>
                          <a:cs typeface="Calibri" panose="020F0502020204030204" pitchFamily="34" charset="0"/>
                        </a:rPr>
                        <a:t>Pr</a:t>
                      </a:r>
                      <a:endParaRPr kumimoji="0" lang="pt-BR" sz="2000" b="1" kern="1200" dirty="0">
                        <a:solidFill>
                          <a:schemeClr val="dk1"/>
                        </a:solidFill>
                        <a:effectLst/>
                        <a:latin typeface="Calibri" panose="020F0502020204030204" pitchFamily="34" charset="0"/>
                        <a:ea typeface="+mn-ea"/>
                        <a:cs typeface="Calibri" panose="020F0502020204030204" pitchFamily="34"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xmlns="" val="2532152415"/>
                  </a:ext>
                </a:extLst>
              </a:tr>
              <a:tr h="483967">
                <a:tc>
                  <a:txBody>
                    <a:bodyPr/>
                    <a:lstStyle/>
                    <a:p>
                      <a:pPr algn="ctr">
                        <a:spcAft>
                          <a:spcPts val="0"/>
                        </a:spcAft>
                      </a:pPr>
                      <a:r>
                        <a:rPr lang="en-US" sz="2000">
                          <a:effectLst/>
                          <a:latin typeface="Calibri" panose="020F0502020204030204" pitchFamily="34" charset="0"/>
                          <a:cs typeface="Calibri" panose="020F0502020204030204" pitchFamily="34" charset="0"/>
                        </a:rPr>
                        <a:t>P507</a:t>
                      </a:r>
                      <a:endParaRPr lang="pt-BR" sz="24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0.5</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0.7</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1.8</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6</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7</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3.5</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3.2</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1.2</a:t>
                      </a:r>
                      <a:endParaRPr lang="pt-BR" sz="2400" i="0">
                        <a:latin typeface="Calibri" pitchFamily="34" charset="0"/>
                        <a:ea typeface="SimSun"/>
                      </a:endParaRPr>
                    </a:p>
                  </a:txBody>
                  <a:tcPr marL="68580" marR="68580" marT="0" marB="0" anchor="ctr"/>
                </a:tc>
                <a:extLst>
                  <a:ext uri="{0D108BD9-81ED-4DB2-BD59-A6C34878D82A}">
                    <a16:rowId xmlns:a16="http://schemas.microsoft.com/office/drawing/2014/main" xmlns="" val="3540110183"/>
                  </a:ext>
                </a:extLst>
              </a:tr>
              <a:tr h="483967">
                <a:tc>
                  <a:txBody>
                    <a:bodyPr/>
                    <a:lstStyle/>
                    <a:p>
                      <a:pPr algn="ctr">
                        <a:spcAft>
                          <a:spcPts val="0"/>
                        </a:spcAft>
                      </a:pPr>
                      <a:r>
                        <a:rPr lang="en-US" sz="2000">
                          <a:effectLst/>
                          <a:latin typeface="Calibri" panose="020F0502020204030204" pitchFamily="34" charset="0"/>
                          <a:cs typeface="Calibri" panose="020F0502020204030204" pitchFamily="34" charset="0"/>
                        </a:rPr>
                        <a:t>P507</a:t>
                      </a:r>
                      <a:endParaRPr lang="pt-BR" sz="24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1.0</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5.0</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16</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37</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40</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3.9</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3.2</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1.2</a:t>
                      </a:r>
                      <a:endParaRPr lang="pt-BR" sz="2400" i="0">
                        <a:latin typeface="Calibri" pitchFamily="34" charset="0"/>
                        <a:ea typeface="SimSun"/>
                      </a:endParaRPr>
                    </a:p>
                  </a:txBody>
                  <a:tcPr marL="68580" marR="68580" marT="0" marB="0" anchor="ctr"/>
                </a:tc>
                <a:extLst>
                  <a:ext uri="{0D108BD9-81ED-4DB2-BD59-A6C34878D82A}">
                    <a16:rowId xmlns:a16="http://schemas.microsoft.com/office/drawing/2014/main" xmlns="" val="2099249805"/>
                  </a:ext>
                </a:extLst>
              </a:tr>
              <a:tr h="483967">
                <a:tc>
                  <a:txBody>
                    <a:bodyPr/>
                    <a:lstStyle/>
                    <a:p>
                      <a:pPr algn="ctr">
                        <a:spcAft>
                          <a:spcPts val="0"/>
                        </a:spcAft>
                      </a:pPr>
                      <a:r>
                        <a:rPr lang="en-US" sz="2000">
                          <a:effectLst/>
                          <a:latin typeface="Calibri" panose="020F0502020204030204" pitchFamily="34" charset="0"/>
                          <a:cs typeface="Calibri" panose="020F0502020204030204" pitchFamily="34" charset="0"/>
                        </a:rPr>
                        <a:t>P507</a:t>
                      </a:r>
                      <a:endParaRPr lang="pt-BR" sz="24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2.0</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13</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37</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66</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70</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4.1</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3.2</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1.2</a:t>
                      </a:r>
                      <a:endParaRPr lang="pt-BR" sz="2400" i="0">
                        <a:latin typeface="Calibri" pitchFamily="34" charset="0"/>
                        <a:ea typeface="SimSun"/>
                      </a:endParaRPr>
                    </a:p>
                  </a:txBody>
                  <a:tcPr marL="68580" marR="68580" marT="0" marB="0" anchor="ctr"/>
                </a:tc>
                <a:extLst>
                  <a:ext uri="{0D108BD9-81ED-4DB2-BD59-A6C34878D82A}">
                    <a16:rowId xmlns:a16="http://schemas.microsoft.com/office/drawing/2014/main" xmlns="" val="4010948830"/>
                  </a:ext>
                </a:extLst>
              </a:tr>
              <a:tr h="483967">
                <a:tc>
                  <a:txBody>
                    <a:bodyPr/>
                    <a:lstStyle/>
                    <a:p>
                      <a:pPr algn="ctr">
                        <a:spcAft>
                          <a:spcPts val="0"/>
                        </a:spcAft>
                      </a:pPr>
                      <a:r>
                        <a:rPr lang="en-US" sz="2000">
                          <a:effectLst/>
                          <a:latin typeface="Calibri" panose="020F0502020204030204" pitchFamily="34" charset="0"/>
                          <a:cs typeface="Calibri" panose="020F0502020204030204" pitchFamily="34" charset="0"/>
                        </a:rPr>
                        <a:t>D2EHPA</a:t>
                      </a:r>
                      <a:endParaRPr lang="pt-BR" sz="24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0.5</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17</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38</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61</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64</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3.1</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2.7</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1.1</a:t>
                      </a:r>
                      <a:endParaRPr lang="pt-BR" sz="2400" i="0">
                        <a:latin typeface="Calibri" pitchFamily="34" charset="0"/>
                        <a:ea typeface="SimSun"/>
                      </a:endParaRPr>
                    </a:p>
                  </a:txBody>
                  <a:tcPr marL="68580" marR="68580" marT="0" marB="0" anchor="ctr"/>
                </a:tc>
                <a:extLst>
                  <a:ext uri="{0D108BD9-81ED-4DB2-BD59-A6C34878D82A}">
                    <a16:rowId xmlns:a16="http://schemas.microsoft.com/office/drawing/2014/main" xmlns="" val="1882001163"/>
                  </a:ext>
                </a:extLst>
              </a:tr>
              <a:tr h="483967">
                <a:tc>
                  <a:txBody>
                    <a:bodyPr/>
                    <a:lstStyle/>
                    <a:p>
                      <a:pPr algn="ctr">
                        <a:spcAft>
                          <a:spcPts val="0"/>
                        </a:spcAft>
                      </a:pPr>
                      <a:r>
                        <a:rPr lang="en-US" sz="2000">
                          <a:effectLst/>
                          <a:latin typeface="Calibri" panose="020F0502020204030204" pitchFamily="34" charset="0"/>
                          <a:cs typeface="Calibri" panose="020F0502020204030204" pitchFamily="34" charset="0"/>
                        </a:rPr>
                        <a:t>D2EHPA</a:t>
                      </a:r>
                      <a:endParaRPr lang="pt-BR" sz="24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1.0</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36</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64</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80</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82</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3.2</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2.3</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1.1</a:t>
                      </a:r>
                      <a:endParaRPr lang="pt-BR" sz="2400" i="0">
                        <a:latin typeface="Calibri" pitchFamily="34" charset="0"/>
                        <a:ea typeface="SimSun"/>
                      </a:endParaRPr>
                    </a:p>
                  </a:txBody>
                  <a:tcPr marL="68580" marR="68580" marT="0" marB="0" anchor="ctr"/>
                </a:tc>
                <a:extLst>
                  <a:ext uri="{0D108BD9-81ED-4DB2-BD59-A6C34878D82A}">
                    <a16:rowId xmlns:a16="http://schemas.microsoft.com/office/drawing/2014/main" xmlns="" val="266478865"/>
                  </a:ext>
                </a:extLst>
              </a:tr>
              <a:tr h="483967">
                <a:tc>
                  <a:txBody>
                    <a:bodyPr/>
                    <a:lstStyle/>
                    <a:p>
                      <a:pPr algn="ctr">
                        <a:spcAft>
                          <a:spcPts val="0"/>
                        </a:spcAft>
                      </a:pPr>
                      <a:r>
                        <a:rPr lang="en-US" sz="2000">
                          <a:effectLst/>
                          <a:latin typeface="Calibri" panose="020F0502020204030204" pitchFamily="34" charset="0"/>
                          <a:cs typeface="Calibri" panose="020F0502020204030204" pitchFamily="34" charset="0"/>
                        </a:rPr>
                        <a:t>D2EHPA</a:t>
                      </a:r>
                      <a:endParaRPr lang="pt-BR" sz="24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i="0">
                          <a:latin typeface="Calibri" pitchFamily="34" charset="0"/>
                          <a:ea typeface="Times New Roman"/>
                          <a:cs typeface="Times New Roman"/>
                        </a:rPr>
                        <a:t>1.5</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65</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86</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93</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94</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dirty="0">
                          <a:latin typeface="Calibri" pitchFamily="34" charset="0"/>
                          <a:ea typeface="Batang"/>
                        </a:rPr>
                        <a:t>3.3</a:t>
                      </a:r>
                      <a:endParaRPr lang="pt-BR" sz="2400" i="0" dirty="0">
                        <a:latin typeface="Calibri" pitchFamily="34" charset="0"/>
                        <a:ea typeface="SimSun"/>
                      </a:endParaRPr>
                    </a:p>
                  </a:txBody>
                  <a:tcPr marL="68580" marR="68580" marT="0" marB="0" anchor="ctr"/>
                </a:tc>
                <a:tc>
                  <a:txBody>
                    <a:bodyPr/>
                    <a:lstStyle/>
                    <a:p>
                      <a:pPr algn="ctr">
                        <a:spcAft>
                          <a:spcPts val="0"/>
                        </a:spcAft>
                      </a:pPr>
                      <a:r>
                        <a:rPr lang="en-US" sz="2000" i="0">
                          <a:latin typeface="Calibri" pitchFamily="34" charset="0"/>
                          <a:ea typeface="Batang"/>
                        </a:rPr>
                        <a:t>2.2</a:t>
                      </a:r>
                      <a:endParaRPr lang="pt-BR" sz="2400" i="0">
                        <a:latin typeface="Calibri" pitchFamily="34" charset="0"/>
                        <a:ea typeface="SimSun"/>
                      </a:endParaRPr>
                    </a:p>
                  </a:txBody>
                  <a:tcPr marL="68580" marR="68580" marT="0" marB="0" anchor="ctr"/>
                </a:tc>
                <a:tc>
                  <a:txBody>
                    <a:bodyPr/>
                    <a:lstStyle/>
                    <a:p>
                      <a:pPr algn="ctr">
                        <a:spcAft>
                          <a:spcPts val="0"/>
                        </a:spcAft>
                      </a:pPr>
                      <a:r>
                        <a:rPr lang="en-US" sz="2000" i="0" dirty="0">
                          <a:latin typeface="Calibri" pitchFamily="34" charset="0"/>
                          <a:ea typeface="Batang"/>
                        </a:rPr>
                        <a:t>1.1</a:t>
                      </a:r>
                      <a:endParaRPr lang="pt-BR" sz="2400" i="0" dirty="0">
                        <a:latin typeface="Calibri" pitchFamily="34" charset="0"/>
                        <a:ea typeface="SimSun"/>
                      </a:endParaRPr>
                    </a:p>
                  </a:txBody>
                  <a:tcPr marL="68580" marR="68580" marT="0" marB="0" anchor="ctr"/>
                </a:tc>
                <a:extLst>
                  <a:ext uri="{0D108BD9-81ED-4DB2-BD59-A6C34878D82A}">
                    <a16:rowId xmlns:a16="http://schemas.microsoft.com/office/drawing/2014/main" xmlns="" val="150725988"/>
                  </a:ext>
                </a:extLst>
              </a:tr>
            </a:tbl>
          </a:graphicData>
        </a:graphic>
      </p:graphicFrame>
    </p:spTree>
    <p:extLst>
      <p:ext uri="{BB962C8B-B14F-4D97-AF65-F5344CB8AC3E}">
        <p14:creationId xmlns:p14="http://schemas.microsoft.com/office/powerpoint/2010/main" val="1604128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6672"/>
            <a:ext cx="8229600" cy="931504"/>
          </a:xfrm>
        </p:spPr>
        <p:txBody>
          <a:bodyPr>
            <a:normAutofit fontScale="90000"/>
          </a:bodyPr>
          <a:lstStyle/>
          <a:p>
            <a:r>
              <a:rPr lang="en-GB" dirty="0" smtClean="0">
                <a:latin typeface="Calibri" panose="020F0502020204030204" pitchFamily="34" charset="0"/>
              </a:rPr>
              <a:t>Results - Hydrochloric</a:t>
            </a:r>
            <a:r>
              <a:rPr lang="en-US" dirty="0" smtClean="0">
                <a:latin typeface="Calibri" panose="020F0502020204030204" pitchFamily="34" charset="0"/>
              </a:rPr>
              <a:t> </a:t>
            </a:r>
            <a:r>
              <a:rPr lang="en-US" dirty="0">
                <a:latin typeface="Calibri" panose="020F0502020204030204" pitchFamily="34" charset="0"/>
              </a:rPr>
              <a:t>liquor – pH 0</a:t>
            </a:r>
            <a:endParaRPr lang="pt-BR" dirty="0">
              <a:latin typeface="Calibri" panose="020F0502020204030204" pitchFamily="34" charset="0"/>
            </a:endParaRPr>
          </a:p>
        </p:txBody>
      </p:sp>
      <p:sp>
        <p:nvSpPr>
          <p:cNvPr id="3" name="Espaço Reservado para Conteúdo 2"/>
          <p:cNvSpPr>
            <a:spLocks noGrp="1"/>
          </p:cNvSpPr>
          <p:nvPr>
            <p:ph idx="1"/>
          </p:nvPr>
        </p:nvSpPr>
        <p:spPr>
          <a:xfrm>
            <a:off x="107504" y="1631632"/>
            <a:ext cx="8603282" cy="933272"/>
          </a:xfrm>
        </p:spPr>
        <p:txBody>
          <a:bodyPr>
            <a:normAutofit/>
          </a:bodyPr>
          <a:lstStyle/>
          <a:p>
            <a:pPr marL="118872" indent="0" algn="just">
              <a:buNone/>
            </a:pPr>
            <a:r>
              <a:rPr lang="en-US" b="1" dirty="0" smtClean="0">
                <a:latin typeface="Calibri" panose="020F0502020204030204" pitchFamily="34" charset="0"/>
              </a:rPr>
              <a:t>REE extraction – </a:t>
            </a:r>
            <a:r>
              <a:rPr lang="en-US" b="1" dirty="0">
                <a:latin typeface="Calibri" panose="020F0502020204030204" pitchFamily="34" charset="0"/>
              </a:rPr>
              <a:t>with oxidant </a:t>
            </a:r>
            <a:r>
              <a:rPr lang="en-US" b="1" dirty="0" smtClean="0">
                <a:latin typeface="Calibri" panose="020F0502020204030204" pitchFamily="34" charset="0"/>
              </a:rPr>
              <a:t>addition</a:t>
            </a:r>
            <a:endParaRPr lang="en-US" b="1" dirty="0">
              <a:latin typeface="Calibri" panose="020F0502020204030204" pitchFamily="34" charset="0"/>
            </a:endParaRPr>
          </a:p>
          <a:p>
            <a:pPr lvl="1" algn="just"/>
            <a:endParaRPr lang="en-US"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15" name="Espaço Reservado para Número de Slide 14"/>
          <p:cNvSpPr>
            <a:spLocks noGrp="1"/>
          </p:cNvSpPr>
          <p:nvPr>
            <p:ph type="sldNum" sz="quarter" idx="12"/>
          </p:nvPr>
        </p:nvSpPr>
        <p:spPr/>
        <p:txBody>
          <a:bodyPr/>
          <a:lstStyle/>
          <a:p>
            <a:fld id="{79944984-6FCC-417F-90EB-C408FA89B3EC}" type="slidenum">
              <a:rPr lang="pt-BR" smtClean="0"/>
              <a:pPr/>
              <a:t>16</a:t>
            </a:fld>
            <a:endParaRPr lang="pt-BR"/>
          </a:p>
        </p:txBody>
      </p:sp>
      <p:graphicFrame>
        <p:nvGraphicFramePr>
          <p:cNvPr id="4" name="Tabela 3"/>
          <p:cNvGraphicFramePr>
            <a:graphicFrameLocks noGrp="1"/>
          </p:cNvGraphicFramePr>
          <p:nvPr>
            <p:extLst>
              <p:ext uri="{D42A27DB-BD31-4B8C-83A1-F6EECF244321}">
                <p14:modId xmlns:p14="http://schemas.microsoft.com/office/powerpoint/2010/main" val="3457456843"/>
              </p:ext>
            </p:extLst>
          </p:nvPr>
        </p:nvGraphicFramePr>
        <p:xfrm>
          <a:off x="1043608" y="2792728"/>
          <a:ext cx="6664499" cy="2508480"/>
        </p:xfrm>
        <a:graphic>
          <a:graphicData uri="http://schemas.openxmlformats.org/drawingml/2006/table">
            <a:tbl>
              <a:tblPr firstRow="1" firstCol="1" bandRow="1">
                <a:tableStyleId>{5C22544A-7EE6-4342-B048-85BDC9FD1C3A}</a:tableStyleId>
              </a:tblPr>
              <a:tblGrid>
                <a:gridCol w="1271334">
                  <a:extLst>
                    <a:ext uri="{9D8B030D-6E8A-4147-A177-3AD203B41FA5}">
                      <a16:colId xmlns:a16="http://schemas.microsoft.com/office/drawing/2014/main" xmlns="" val="2101715673"/>
                    </a:ext>
                  </a:extLst>
                </a:gridCol>
                <a:gridCol w="1077912">
                  <a:extLst>
                    <a:ext uri="{9D8B030D-6E8A-4147-A177-3AD203B41FA5}">
                      <a16:colId xmlns:a16="http://schemas.microsoft.com/office/drawing/2014/main" xmlns="" val="1196611947"/>
                    </a:ext>
                  </a:extLst>
                </a:gridCol>
                <a:gridCol w="451485">
                  <a:extLst>
                    <a:ext uri="{9D8B030D-6E8A-4147-A177-3AD203B41FA5}">
                      <a16:colId xmlns:a16="http://schemas.microsoft.com/office/drawing/2014/main" xmlns="" val="1521432253"/>
                    </a:ext>
                  </a:extLst>
                </a:gridCol>
                <a:gridCol w="412387">
                  <a:extLst>
                    <a:ext uri="{9D8B030D-6E8A-4147-A177-3AD203B41FA5}">
                      <a16:colId xmlns:a16="http://schemas.microsoft.com/office/drawing/2014/main" xmlns="" val="2555134185"/>
                    </a:ext>
                  </a:extLst>
                </a:gridCol>
                <a:gridCol w="432212">
                  <a:extLst>
                    <a:ext uri="{9D8B030D-6E8A-4147-A177-3AD203B41FA5}">
                      <a16:colId xmlns:a16="http://schemas.microsoft.com/office/drawing/2014/main" xmlns="" val="1160691505"/>
                    </a:ext>
                  </a:extLst>
                </a:gridCol>
                <a:gridCol w="650302">
                  <a:extLst>
                    <a:ext uri="{9D8B030D-6E8A-4147-A177-3AD203B41FA5}">
                      <a16:colId xmlns:a16="http://schemas.microsoft.com/office/drawing/2014/main" xmlns="" val="2244231445"/>
                    </a:ext>
                  </a:extLst>
                </a:gridCol>
                <a:gridCol w="783272">
                  <a:extLst>
                    <a:ext uri="{9D8B030D-6E8A-4147-A177-3AD203B41FA5}">
                      <a16:colId xmlns:a16="http://schemas.microsoft.com/office/drawing/2014/main" xmlns="" val="1132421620"/>
                    </a:ext>
                  </a:extLst>
                </a:gridCol>
                <a:gridCol w="775335">
                  <a:extLst>
                    <a:ext uri="{9D8B030D-6E8A-4147-A177-3AD203B41FA5}">
                      <a16:colId xmlns:a16="http://schemas.microsoft.com/office/drawing/2014/main" xmlns="" val="487217814"/>
                    </a:ext>
                  </a:extLst>
                </a:gridCol>
                <a:gridCol w="810260">
                  <a:extLst>
                    <a:ext uri="{9D8B030D-6E8A-4147-A177-3AD203B41FA5}">
                      <a16:colId xmlns:a16="http://schemas.microsoft.com/office/drawing/2014/main" xmlns="" val="847638884"/>
                    </a:ext>
                  </a:extLst>
                </a:gridCol>
              </a:tblGrid>
              <a:tr h="408096">
                <a:tc rowSpan="2">
                  <a:txBody>
                    <a:bodyPr/>
                    <a:lstStyle/>
                    <a:p>
                      <a:pPr algn="ctr">
                        <a:spcAft>
                          <a:spcPts val="0"/>
                        </a:spcAft>
                      </a:pPr>
                      <a:r>
                        <a:rPr lang="en-US" sz="2000" dirty="0">
                          <a:effectLst/>
                          <a:latin typeface="Calibri" panose="020F0502020204030204" pitchFamily="34" charset="0"/>
                          <a:cs typeface="Calibri" panose="020F0502020204030204" pitchFamily="34" charset="0"/>
                        </a:rPr>
                        <a:t>Extractant</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rowSpan="2">
                  <a:txBody>
                    <a:bodyPr/>
                    <a:lstStyle/>
                    <a:p>
                      <a:pPr algn="ctr">
                        <a:spcAft>
                          <a:spcPts val="0"/>
                        </a:spcAft>
                      </a:pPr>
                      <a:r>
                        <a:rPr lang="en-US" sz="2000">
                          <a:effectLst/>
                          <a:latin typeface="Calibri" panose="020F0502020204030204" pitchFamily="34" charset="0"/>
                          <a:cs typeface="Calibri" panose="020F0502020204030204" pitchFamily="34" charset="0"/>
                        </a:rPr>
                        <a:t>Oxidant</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gridSpan="4">
                  <a:txBody>
                    <a:bodyPr/>
                    <a:lstStyle/>
                    <a:p>
                      <a:pPr algn="ctr">
                        <a:spcAft>
                          <a:spcPts val="0"/>
                        </a:spcAft>
                      </a:pPr>
                      <a:r>
                        <a:rPr lang="en-US" sz="2000" dirty="0">
                          <a:effectLst/>
                          <a:latin typeface="Calibri" panose="020F0502020204030204" pitchFamily="34" charset="0"/>
                          <a:cs typeface="Calibri" panose="020F0502020204030204" pitchFamily="34" charset="0"/>
                        </a:rPr>
                        <a:t>Extraction (%)</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gridSpan="3">
                  <a:txBody>
                    <a:bodyPr/>
                    <a:lstStyle/>
                    <a:p>
                      <a:pPr algn="ctr">
                        <a:spcAft>
                          <a:spcPts val="0"/>
                        </a:spcAft>
                      </a:pPr>
                      <a:r>
                        <a:rPr lang="en-US" sz="2000" dirty="0">
                          <a:effectLst/>
                          <a:latin typeface="Calibri" panose="020F0502020204030204" pitchFamily="34" charset="0"/>
                          <a:cs typeface="Calibri" panose="020F0502020204030204" pitchFamily="34" charset="0"/>
                        </a:rPr>
                        <a:t>Separation factor</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4120668347"/>
                  </a:ext>
                </a:extLst>
              </a:tr>
              <a:tr h="468000">
                <a:tc vMerge="1">
                  <a:txBody>
                    <a:bodyPr/>
                    <a:lstStyle/>
                    <a:p>
                      <a:endParaRPr lang="pt-BR"/>
                    </a:p>
                  </a:txBody>
                  <a:tcPr/>
                </a:tc>
                <a:tc vMerge="1">
                  <a:txBody>
                    <a:bodyPr/>
                    <a:lstStyle/>
                    <a:p>
                      <a:endParaRPr lang="pt-BR"/>
                    </a:p>
                  </a:txBody>
                  <a:tcP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La</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Ce</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Pr</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Nd</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Ce/La</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Pr</a:t>
                      </a:r>
                      <a:r>
                        <a:rPr lang="en-US" sz="2000" b="1" dirty="0">
                          <a:effectLst/>
                          <a:latin typeface="Calibri" panose="020F0502020204030204" pitchFamily="34" charset="0"/>
                          <a:cs typeface="Calibri" panose="020F0502020204030204" pitchFamily="34" charset="0"/>
                        </a:rPr>
                        <a:t>/Ce</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Nd</a:t>
                      </a:r>
                      <a:r>
                        <a:rPr lang="en-US" sz="2000" b="1" dirty="0">
                          <a:effectLst/>
                          <a:latin typeface="Calibri" panose="020F0502020204030204" pitchFamily="34" charset="0"/>
                          <a:cs typeface="Calibri" panose="020F0502020204030204" pitchFamily="34" charset="0"/>
                        </a:rPr>
                        <a:t>/</a:t>
                      </a:r>
                      <a:r>
                        <a:rPr lang="en-US" sz="2000" b="1" dirty="0" err="1">
                          <a:effectLst/>
                          <a:latin typeface="Calibri" panose="020F0502020204030204" pitchFamily="34" charset="0"/>
                          <a:cs typeface="Calibri" panose="020F0502020204030204" pitchFamily="34" charset="0"/>
                        </a:rPr>
                        <a:t>Pr</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extLst>
                  <a:ext uri="{0D108BD9-81ED-4DB2-BD59-A6C34878D82A}">
                    <a16:rowId xmlns:a16="http://schemas.microsoft.com/office/drawing/2014/main" xmlns="" val="1176878111"/>
                  </a:ext>
                </a:extLst>
              </a:tr>
              <a:tr h="408096">
                <a:tc>
                  <a:txBody>
                    <a:bodyPr/>
                    <a:lstStyle/>
                    <a:p>
                      <a:pPr algn="ctr">
                        <a:spcAft>
                          <a:spcPts val="0"/>
                        </a:spcAft>
                      </a:pPr>
                      <a:r>
                        <a:rPr lang="pt-BR" sz="2000" dirty="0">
                          <a:effectLst/>
                          <a:latin typeface="Calibri" panose="020F0502020204030204" pitchFamily="34" charset="0"/>
                          <a:cs typeface="Calibri" panose="020F0502020204030204" pitchFamily="34" charset="0"/>
                        </a:rPr>
                        <a:t>P507</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spc="15">
                          <a:effectLst/>
                          <a:latin typeface="Calibri" panose="020F0502020204030204" pitchFamily="34" charset="0"/>
                          <a:cs typeface="Calibri" panose="020F0502020204030204" pitchFamily="34" charset="0"/>
                        </a:rPr>
                        <a:t>Na</a:t>
                      </a:r>
                      <a:r>
                        <a:rPr lang="en-US" sz="2000" spc="15" baseline="-25000">
                          <a:effectLst/>
                          <a:latin typeface="Calibri" panose="020F0502020204030204" pitchFamily="34" charset="0"/>
                          <a:cs typeface="Calibri" panose="020F0502020204030204" pitchFamily="34" charset="0"/>
                        </a:rPr>
                        <a:t>2</a:t>
                      </a:r>
                      <a:r>
                        <a:rPr lang="en-US" sz="2000" spc="15">
                          <a:effectLst/>
                          <a:latin typeface="Calibri" panose="020F0502020204030204" pitchFamily="34" charset="0"/>
                          <a:cs typeface="Calibri" panose="020F0502020204030204" pitchFamily="34" charset="0"/>
                        </a:rPr>
                        <a:t>S</a:t>
                      </a:r>
                      <a:r>
                        <a:rPr lang="en-US" sz="2000" spc="15" baseline="-25000">
                          <a:effectLst/>
                          <a:latin typeface="Calibri" panose="020F0502020204030204" pitchFamily="34" charset="0"/>
                          <a:cs typeface="Calibri" panose="020F0502020204030204" pitchFamily="34" charset="0"/>
                        </a:rPr>
                        <a:t>2</a:t>
                      </a:r>
                      <a:r>
                        <a:rPr lang="en-US" sz="2000" spc="15">
                          <a:effectLst/>
                          <a:latin typeface="Calibri" panose="020F0502020204030204" pitchFamily="34" charset="0"/>
                          <a:cs typeface="Calibri" panose="020F0502020204030204" pitchFamily="34" charset="0"/>
                        </a:rPr>
                        <a:t>O8</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i="0">
                          <a:latin typeface="Calibri" pitchFamily="34" charset="0"/>
                          <a:ea typeface="Batang"/>
                        </a:rPr>
                        <a:t>6</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12</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17</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2.1</a:t>
                      </a:r>
                      <a:endParaRPr lang="pt-BR" sz="2000" i="0">
                        <a:latin typeface="Calibri" pitchFamily="34" charset="0"/>
                        <a:ea typeface="SimSun"/>
                      </a:endParaRPr>
                    </a:p>
                  </a:txBody>
                  <a:tcPr marL="68580" marR="68580" marT="0" marB="0"/>
                </a:tc>
                <a:tc>
                  <a:txBody>
                    <a:bodyPr/>
                    <a:lstStyle/>
                    <a:p>
                      <a:pPr algn="ctr">
                        <a:spcAft>
                          <a:spcPts val="0"/>
                        </a:spcAft>
                      </a:pPr>
                      <a:r>
                        <a:rPr lang="pt-BR" sz="2000" i="0">
                          <a:latin typeface="Calibri" pitchFamily="34" charset="0"/>
                          <a:ea typeface="Batang"/>
                        </a:rPr>
                        <a:t>1.3</a:t>
                      </a:r>
                      <a:endParaRPr lang="pt-BR" sz="2000" i="0">
                        <a:latin typeface="Calibri" pitchFamily="34" charset="0"/>
                        <a:ea typeface="SimSun"/>
                      </a:endParaRPr>
                    </a:p>
                  </a:txBody>
                  <a:tcPr marL="68580" marR="68580" marT="0" marB="0"/>
                </a:tc>
                <a:tc>
                  <a:txBody>
                    <a:bodyPr/>
                    <a:lstStyle/>
                    <a:p>
                      <a:pPr algn="ctr">
                        <a:spcAft>
                          <a:spcPts val="0"/>
                        </a:spcAft>
                      </a:pPr>
                      <a:r>
                        <a:rPr lang="pt-BR" sz="2000" i="0">
                          <a:latin typeface="Calibri" pitchFamily="34" charset="0"/>
                          <a:ea typeface="Batang"/>
                        </a:rPr>
                        <a:t>1.2</a:t>
                      </a:r>
                      <a:endParaRPr lang="pt-BR" sz="2000" i="0">
                        <a:latin typeface="Calibri" pitchFamily="34" charset="0"/>
                        <a:ea typeface="SimSun"/>
                      </a:endParaRPr>
                    </a:p>
                  </a:txBody>
                  <a:tcPr marL="68580" marR="68580" marT="0" marB="0"/>
                </a:tc>
                <a:extLst>
                  <a:ext uri="{0D108BD9-81ED-4DB2-BD59-A6C34878D82A}">
                    <a16:rowId xmlns:a16="http://schemas.microsoft.com/office/drawing/2014/main" xmlns="" val="3576751186"/>
                  </a:ext>
                </a:extLst>
              </a:tr>
              <a:tr h="408096">
                <a:tc>
                  <a:txBody>
                    <a:bodyPr/>
                    <a:lstStyle/>
                    <a:p>
                      <a:pPr algn="ctr">
                        <a:spcAft>
                          <a:spcPts val="0"/>
                        </a:spcAft>
                      </a:pPr>
                      <a:r>
                        <a:rPr lang="pt-BR" sz="2000">
                          <a:effectLst/>
                          <a:latin typeface="Calibri" panose="020F0502020204030204" pitchFamily="34" charset="0"/>
                          <a:cs typeface="Calibri" panose="020F0502020204030204" pitchFamily="34" charset="0"/>
                        </a:rPr>
                        <a:t>P507</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spc="15">
                          <a:effectLst/>
                          <a:latin typeface="Calibri" panose="020F0502020204030204" pitchFamily="34" charset="0"/>
                          <a:cs typeface="Calibri" panose="020F0502020204030204" pitchFamily="34" charset="0"/>
                        </a:rPr>
                        <a:t>K</a:t>
                      </a:r>
                      <a:r>
                        <a:rPr lang="en-US" sz="2000" spc="15" baseline="-25000">
                          <a:effectLst/>
                          <a:latin typeface="Calibri" panose="020F0502020204030204" pitchFamily="34" charset="0"/>
                          <a:cs typeface="Calibri" panose="020F0502020204030204" pitchFamily="34" charset="0"/>
                        </a:rPr>
                        <a:t>2</a:t>
                      </a:r>
                      <a:r>
                        <a:rPr lang="en-US" sz="2000" spc="15">
                          <a:effectLst/>
                          <a:latin typeface="Calibri" panose="020F0502020204030204" pitchFamily="34" charset="0"/>
                          <a:cs typeface="Calibri" panose="020F0502020204030204" pitchFamily="34" charset="0"/>
                        </a:rPr>
                        <a:t>S</a:t>
                      </a:r>
                      <a:r>
                        <a:rPr lang="en-US" sz="2000" spc="15" baseline="-25000">
                          <a:effectLst/>
                          <a:latin typeface="Calibri" panose="020F0502020204030204" pitchFamily="34" charset="0"/>
                          <a:cs typeface="Calibri" panose="020F0502020204030204" pitchFamily="34" charset="0"/>
                        </a:rPr>
                        <a:t>2</a:t>
                      </a:r>
                      <a:r>
                        <a:rPr lang="en-US" sz="2000" spc="15">
                          <a:effectLst/>
                          <a:latin typeface="Calibri" panose="020F0502020204030204" pitchFamily="34" charset="0"/>
                          <a:cs typeface="Calibri" panose="020F0502020204030204" pitchFamily="34" charset="0"/>
                        </a:rPr>
                        <a:t>O</a:t>
                      </a:r>
                      <a:r>
                        <a:rPr lang="en-US" sz="2000" spc="15" baseline="-25000">
                          <a:effectLst/>
                          <a:latin typeface="Calibri" panose="020F0502020204030204" pitchFamily="34" charset="0"/>
                          <a:cs typeface="Calibri" panose="020F0502020204030204" pitchFamily="34" charset="0"/>
                        </a:rPr>
                        <a:t>8</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i="0">
                          <a:latin typeface="Calibri" pitchFamily="34" charset="0"/>
                          <a:ea typeface="Batang"/>
                        </a:rPr>
                        <a:t>7</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13</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16</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18</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2.0</a:t>
                      </a:r>
                      <a:endParaRPr lang="pt-BR" sz="2000" i="0">
                        <a:latin typeface="Calibri" pitchFamily="34" charset="0"/>
                        <a:ea typeface="SimSun"/>
                      </a:endParaRPr>
                    </a:p>
                  </a:txBody>
                  <a:tcPr marL="68580" marR="68580" marT="0" marB="0"/>
                </a:tc>
                <a:tc>
                  <a:txBody>
                    <a:bodyPr/>
                    <a:lstStyle/>
                    <a:p>
                      <a:pPr algn="ctr">
                        <a:spcAft>
                          <a:spcPts val="0"/>
                        </a:spcAft>
                      </a:pPr>
                      <a:r>
                        <a:rPr lang="pt-BR" sz="2000" i="0">
                          <a:latin typeface="Calibri" pitchFamily="34" charset="0"/>
                          <a:ea typeface="Batang"/>
                        </a:rPr>
                        <a:t>1.3</a:t>
                      </a:r>
                      <a:endParaRPr lang="pt-BR" sz="2000" i="0">
                        <a:latin typeface="Calibri" pitchFamily="34" charset="0"/>
                        <a:ea typeface="SimSun"/>
                      </a:endParaRPr>
                    </a:p>
                  </a:txBody>
                  <a:tcPr marL="68580" marR="68580" marT="0" marB="0"/>
                </a:tc>
                <a:tc>
                  <a:txBody>
                    <a:bodyPr/>
                    <a:lstStyle/>
                    <a:p>
                      <a:pPr algn="ctr">
                        <a:spcAft>
                          <a:spcPts val="0"/>
                        </a:spcAft>
                      </a:pPr>
                      <a:r>
                        <a:rPr lang="pt-BR" sz="2000" i="0">
                          <a:latin typeface="Calibri" pitchFamily="34" charset="0"/>
                          <a:ea typeface="Batang"/>
                        </a:rPr>
                        <a:t>1.2</a:t>
                      </a:r>
                      <a:endParaRPr lang="pt-BR" sz="2000" i="0">
                        <a:latin typeface="Calibri" pitchFamily="34" charset="0"/>
                        <a:ea typeface="SimSun"/>
                      </a:endParaRPr>
                    </a:p>
                  </a:txBody>
                  <a:tcPr marL="68580" marR="68580" marT="0" marB="0"/>
                </a:tc>
                <a:extLst>
                  <a:ext uri="{0D108BD9-81ED-4DB2-BD59-A6C34878D82A}">
                    <a16:rowId xmlns:a16="http://schemas.microsoft.com/office/drawing/2014/main" xmlns="" val="3807312706"/>
                  </a:ext>
                </a:extLst>
              </a:tr>
              <a:tr h="408096">
                <a:tc>
                  <a:txBody>
                    <a:bodyPr/>
                    <a:lstStyle/>
                    <a:p>
                      <a:pPr algn="ctr">
                        <a:spcAft>
                          <a:spcPts val="0"/>
                        </a:spcAft>
                      </a:pPr>
                      <a:r>
                        <a:rPr lang="pt-BR" sz="2000" dirty="0">
                          <a:effectLst/>
                          <a:latin typeface="Calibri" panose="020F0502020204030204" pitchFamily="34" charset="0"/>
                          <a:cs typeface="Calibri" panose="020F0502020204030204" pitchFamily="34" charset="0"/>
                        </a:rPr>
                        <a:t>D2EHPA</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spc="15">
                          <a:effectLst/>
                          <a:latin typeface="Calibri" panose="020F0502020204030204" pitchFamily="34" charset="0"/>
                          <a:cs typeface="Calibri" panose="020F0502020204030204" pitchFamily="34" charset="0"/>
                        </a:rPr>
                        <a:t>Na</a:t>
                      </a:r>
                      <a:r>
                        <a:rPr lang="en-US" sz="2000" spc="15" baseline="-25000">
                          <a:effectLst/>
                          <a:latin typeface="Calibri" panose="020F0502020204030204" pitchFamily="34" charset="0"/>
                          <a:cs typeface="Calibri" panose="020F0502020204030204" pitchFamily="34" charset="0"/>
                        </a:rPr>
                        <a:t>2</a:t>
                      </a:r>
                      <a:r>
                        <a:rPr lang="en-US" sz="2000" spc="15">
                          <a:effectLst/>
                          <a:latin typeface="Calibri" panose="020F0502020204030204" pitchFamily="34" charset="0"/>
                          <a:cs typeface="Calibri" panose="020F0502020204030204" pitchFamily="34" charset="0"/>
                        </a:rPr>
                        <a:t>S</a:t>
                      </a:r>
                      <a:r>
                        <a:rPr lang="en-US" sz="2000" spc="15" baseline="-25000">
                          <a:effectLst/>
                          <a:latin typeface="Calibri" panose="020F0502020204030204" pitchFamily="34" charset="0"/>
                          <a:cs typeface="Calibri" panose="020F0502020204030204" pitchFamily="34" charset="0"/>
                        </a:rPr>
                        <a:t>2</a:t>
                      </a:r>
                      <a:r>
                        <a:rPr lang="en-US" sz="2000" spc="15">
                          <a:effectLst/>
                          <a:latin typeface="Calibri" panose="020F0502020204030204" pitchFamily="34" charset="0"/>
                          <a:cs typeface="Calibri" panose="020F0502020204030204" pitchFamily="34" charset="0"/>
                        </a:rPr>
                        <a:t>O8</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000" i="0">
                          <a:latin typeface="Calibri" pitchFamily="34" charset="0"/>
                          <a:ea typeface="Batang"/>
                        </a:rPr>
                        <a:t>16</a:t>
                      </a:r>
                      <a:endParaRPr lang="pt-BR" sz="2000" i="0">
                        <a:latin typeface="Calibri" pitchFamily="34" charset="0"/>
                        <a:ea typeface="SimSun"/>
                      </a:endParaRPr>
                    </a:p>
                  </a:txBody>
                  <a:tcPr marL="68580" marR="68580" marT="0" marB="0" anchor="ctr"/>
                </a:tc>
                <a:tc>
                  <a:txBody>
                    <a:bodyPr/>
                    <a:lstStyle/>
                    <a:p>
                      <a:pPr algn="ctr">
                        <a:spcAft>
                          <a:spcPts val="0"/>
                        </a:spcAft>
                      </a:pPr>
                      <a:r>
                        <a:rPr lang="en-GB" sz="2000" i="0">
                          <a:latin typeface="Calibri" pitchFamily="34" charset="0"/>
                          <a:ea typeface="Batang"/>
                        </a:rPr>
                        <a:t>28</a:t>
                      </a:r>
                      <a:endParaRPr lang="pt-BR" sz="2000" i="0">
                        <a:latin typeface="Calibri" pitchFamily="34" charset="0"/>
                        <a:ea typeface="SimSun"/>
                      </a:endParaRPr>
                    </a:p>
                  </a:txBody>
                  <a:tcPr marL="68580" marR="68580" marT="0" marB="0" anchor="ctr"/>
                </a:tc>
                <a:tc>
                  <a:txBody>
                    <a:bodyPr/>
                    <a:lstStyle/>
                    <a:p>
                      <a:pPr algn="ctr">
                        <a:spcAft>
                          <a:spcPts val="0"/>
                        </a:spcAft>
                      </a:pPr>
                      <a:r>
                        <a:rPr lang="en-GB" sz="2000" i="0">
                          <a:latin typeface="Calibri" pitchFamily="34" charset="0"/>
                          <a:ea typeface="Batang"/>
                        </a:rPr>
                        <a:t>37</a:t>
                      </a:r>
                      <a:endParaRPr lang="pt-BR" sz="2000" i="0">
                        <a:latin typeface="Calibri" pitchFamily="34" charset="0"/>
                        <a:ea typeface="SimSun"/>
                      </a:endParaRPr>
                    </a:p>
                  </a:txBody>
                  <a:tcPr marL="68580" marR="68580" marT="0" marB="0" anchor="ctr"/>
                </a:tc>
                <a:tc>
                  <a:txBody>
                    <a:bodyPr/>
                    <a:lstStyle/>
                    <a:p>
                      <a:pPr algn="ctr">
                        <a:spcAft>
                          <a:spcPts val="0"/>
                        </a:spcAft>
                      </a:pPr>
                      <a:r>
                        <a:rPr lang="en-GB" sz="2000" i="0">
                          <a:latin typeface="Calibri" pitchFamily="34" charset="0"/>
                          <a:ea typeface="Batang"/>
                        </a:rPr>
                        <a:t>42</a:t>
                      </a:r>
                      <a:endParaRPr lang="pt-BR" sz="2000" i="0">
                        <a:latin typeface="Calibri" pitchFamily="34" charset="0"/>
                        <a:ea typeface="SimSun"/>
                      </a:endParaRPr>
                    </a:p>
                  </a:txBody>
                  <a:tcPr marL="68580" marR="68580" marT="0" marB="0" anchor="ctr"/>
                </a:tc>
                <a:tc>
                  <a:txBody>
                    <a:bodyPr/>
                    <a:lstStyle/>
                    <a:p>
                      <a:pPr algn="ctr">
                        <a:spcAft>
                          <a:spcPts val="0"/>
                        </a:spcAft>
                      </a:pPr>
                      <a:r>
                        <a:rPr lang="en-GB" sz="2000" i="0">
                          <a:latin typeface="Calibri" pitchFamily="34" charset="0"/>
                          <a:ea typeface="Batang"/>
                        </a:rPr>
                        <a:t>2.1</a:t>
                      </a:r>
                      <a:endParaRPr lang="pt-BR" sz="2000" i="0">
                        <a:latin typeface="Calibri" pitchFamily="34" charset="0"/>
                        <a:ea typeface="SimSun"/>
                      </a:endParaRPr>
                    </a:p>
                  </a:txBody>
                  <a:tcPr marL="68580" marR="68580" marT="0" marB="0"/>
                </a:tc>
                <a:tc>
                  <a:txBody>
                    <a:bodyPr/>
                    <a:lstStyle/>
                    <a:p>
                      <a:pPr algn="ctr">
                        <a:spcAft>
                          <a:spcPts val="0"/>
                        </a:spcAft>
                      </a:pPr>
                      <a:r>
                        <a:rPr lang="en-GB" sz="2000" i="0">
                          <a:latin typeface="Calibri" pitchFamily="34" charset="0"/>
                          <a:ea typeface="Batang"/>
                        </a:rPr>
                        <a:t>1.5</a:t>
                      </a:r>
                      <a:endParaRPr lang="pt-BR" sz="2000" i="0">
                        <a:latin typeface="Calibri" pitchFamily="34" charset="0"/>
                        <a:ea typeface="SimSun"/>
                      </a:endParaRPr>
                    </a:p>
                  </a:txBody>
                  <a:tcPr marL="68580" marR="68580" marT="0" marB="0"/>
                </a:tc>
                <a:tc>
                  <a:txBody>
                    <a:bodyPr/>
                    <a:lstStyle/>
                    <a:p>
                      <a:pPr algn="ctr">
                        <a:spcAft>
                          <a:spcPts val="0"/>
                        </a:spcAft>
                      </a:pPr>
                      <a:r>
                        <a:rPr lang="en-GB" sz="2000" i="0">
                          <a:latin typeface="Calibri" pitchFamily="34" charset="0"/>
                          <a:ea typeface="Batang"/>
                        </a:rPr>
                        <a:t>1.1</a:t>
                      </a:r>
                      <a:endParaRPr lang="pt-BR" sz="2000" i="0">
                        <a:latin typeface="Calibri" pitchFamily="34" charset="0"/>
                        <a:ea typeface="SimSun"/>
                      </a:endParaRPr>
                    </a:p>
                  </a:txBody>
                  <a:tcPr marL="68580" marR="68580" marT="0" marB="0"/>
                </a:tc>
                <a:extLst>
                  <a:ext uri="{0D108BD9-81ED-4DB2-BD59-A6C34878D82A}">
                    <a16:rowId xmlns:a16="http://schemas.microsoft.com/office/drawing/2014/main" xmlns="" val="1228711413"/>
                  </a:ext>
                </a:extLst>
              </a:tr>
              <a:tr h="408096">
                <a:tc>
                  <a:txBody>
                    <a:bodyPr/>
                    <a:lstStyle/>
                    <a:p>
                      <a:pPr algn="ctr">
                        <a:spcAft>
                          <a:spcPts val="0"/>
                        </a:spcAft>
                      </a:pPr>
                      <a:r>
                        <a:rPr lang="pt-BR" sz="2000">
                          <a:effectLst/>
                          <a:latin typeface="Calibri" panose="020F0502020204030204" pitchFamily="34" charset="0"/>
                          <a:cs typeface="Calibri" panose="020F0502020204030204" pitchFamily="34" charset="0"/>
                        </a:rPr>
                        <a:t>D2EHPA</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spc="15">
                          <a:effectLst/>
                          <a:latin typeface="Calibri" panose="020F0502020204030204" pitchFamily="34" charset="0"/>
                          <a:cs typeface="Calibri" panose="020F0502020204030204" pitchFamily="34" charset="0"/>
                        </a:rPr>
                        <a:t>K</a:t>
                      </a:r>
                      <a:r>
                        <a:rPr lang="en-US" sz="2000" spc="15" baseline="-25000">
                          <a:effectLst/>
                          <a:latin typeface="Calibri" panose="020F0502020204030204" pitchFamily="34" charset="0"/>
                          <a:cs typeface="Calibri" panose="020F0502020204030204" pitchFamily="34" charset="0"/>
                        </a:rPr>
                        <a:t>2</a:t>
                      </a:r>
                      <a:r>
                        <a:rPr lang="en-US" sz="2000" spc="15">
                          <a:effectLst/>
                          <a:latin typeface="Calibri" panose="020F0502020204030204" pitchFamily="34" charset="0"/>
                          <a:cs typeface="Calibri" panose="020F0502020204030204" pitchFamily="34" charset="0"/>
                        </a:rPr>
                        <a:t>S</a:t>
                      </a:r>
                      <a:r>
                        <a:rPr lang="en-US" sz="2000" spc="15" baseline="-25000">
                          <a:effectLst/>
                          <a:latin typeface="Calibri" panose="020F0502020204030204" pitchFamily="34" charset="0"/>
                          <a:cs typeface="Calibri" panose="020F0502020204030204" pitchFamily="34" charset="0"/>
                        </a:rPr>
                        <a:t>2</a:t>
                      </a:r>
                      <a:r>
                        <a:rPr lang="en-US" sz="2000" spc="15">
                          <a:effectLst/>
                          <a:latin typeface="Calibri" panose="020F0502020204030204" pitchFamily="34" charset="0"/>
                          <a:cs typeface="Calibri" panose="020F0502020204030204" pitchFamily="34" charset="0"/>
                        </a:rPr>
                        <a:t>O</a:t>
                      </a:r>
                      <a:r>
                        <a:rPr lang="en-US" sz="2000" spc="15" baseline="-25000">
                          <a:effectLst/>
                          <a:latin typeface="Calibri" panose="020F0502020204030204" pitchFamily="34" charset="0"/>
                          <a:cs typeface="Calibri" panose="020F0502020204030204" pitchFamily="34" charset="0"/>
                        </a:rPr>
                        <a:t>8</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GB" sz="2000" i="0">
                          <a:latin typeface="Calibri" pitchFamily="34" charset="0"/>
                          <a:ea typeface="Batang"/>
                        </a:rPr>
                        <a:t>16</a:t>
                      </a:r>
                      <a:endParaRPr lang="pt-BR" sz="2000" i="0">
                        <a:latin typeface="Calibri" pitchFamily="34" charset="0"/>
                        <a:ea typeface="SimSun"/>
                      </a:endParaRPr>
                    </a:p>
                  </a:txBody>
                  <a:tcPr marL="68580" marR="68580" marT="0" marB="0" anchor="ctr"/>
                </a:tc>
                <a:tc>
                  <a:txBody>
                    <a:bodyPr/>
                    <a:lstStyle/>
                    <a:p>
                      <a:pPr algn="ctr">
                        <a:spcAft>
                          <a:spcPts val="0"/>
                        </a:spcAft>
                      </a:pPr>
                      <a:r>
                        <a:rPr lang="en-GB" sz="2000" i="0">
                          <a:latin typeface="Calibri" pitchFamily="34" charset="0"/>
                          <a:ea typeface="Batang"/>
                        </a:rPr>
                        <a:t>27</a:t>
                      </a:r>
                      <a:endParaRPr lang="pt-BR" sz="2000" i="0">
                        <a:latin typeface="Calibri" pitchFamily="34" charset="0"/>
                        <a:ea typeface="SimSun"/>
                      </a:endParaRPr>
                    </a:p>
                  </a:txBody>
                  <a:tcPr marL="68580" marR="68580" marT="0" marB="0" anchor="ctr"/>
                </a:tc>
                <a:tc>
                  <a:txBody>
                    <a:bodyPr/>
                    <a:lstStyle/>
                    <a:p>
                      <a:pPr algn="ctr">
                        <a:spcAft>
                          <a:spcPts val="0"/>
                        </a:spcAft>
                      </a:pPr>
                      <a:r>
                        <a:rPr lang="en-GB" sz="2000" i="0">
                          <a:latin typeface="Calibri" pitchFamily="34" charset="0"/>
                          <a:ea typeface="Batang"/>
                        </a:rPr>
                        <a:t>38</a:t>
                      </a:r>
                      <a:endParaRPr lang="pt-BR" sz="2000" i="0">
                        <a:latin typeface="Calibri" pitchFamily="34" charset="0"/>
                        <a:ea typeface="SimSun"/>
                      </a:endParaRPr>
                    </a:p>
                  </a:txBody>
                  <a:tcPr marL="68580" marR="68580" marT="0" marB="0" anchor="ctr"/>
                </a:tc>
                <a:tc>
                  <a:txBody>
                    <a:bodyPr/>
                    <a:lstStyle/>
                    <a:p>
                      <a:pPr algn="ctr">
                        <a:spcAft>
                          <a:spcPts val="0"/>
                        </a:spcAft>
                      </a:pPr>
                      <a:r>
                        <a:rPr lang="en-GB" sz="2000" i="0">
                          <a:latin typeface="Calibri" pitchFamily="34" charset="0"/>
                          <a:ea typeface="Batang"/>
                        </a:rPr>
                        <a:t>39</a:t>
                      </a:r>
                      <a:endParaRPr lang="pt-BR" sz="2000" i="0">
                        <a:latin typeface="Calibri" pitchFamily="34" charset="0"/>
                        <a:ea typeface="SimSun"/>
                      </a:endParaRPr>
                    </a:p>
                  </a:txBody>
                  <a:tcPr marL="68580" marR="68580" marT="0" marB="0" anchor="ctr"/>
                </a:tc>
                <a:tc>
                  <a:txBody>
                    <a:bodyPr/>
                    <a:lstStyle/>
                    <a:p>
                      <a:pPr algn="ctr">
                        <a:spcAft>
                          <a:spcPts val="0"/>
                        </a:spcAft>
                      </a:pPr>
                      <a:r>
                        <a:rPr lang="en-GB" sz="2000" i="0">
                          <a:latin typeface="Calibri" pitchFamily="34" charset="0"/>
                          <a:ea typeface="Batang"/>
                        </a:rPr>
                        <a:t>2.0</a:t>
                      </a:r>
                      <a:endParaRPr lang="pt-BR" sz="2000" i="0">
                        <a:latin typeface="Calibri" pitchFamily="34" charset="0"/>
                        <a:ea typeface="SimSun"/>
                      </a:endParaRPr>
                    </a:p>
                  </a:txBody>
                  <a:tcPr marL="68580" marR="68580" marT="0" marB="0"/>
                </a:tc>
                <a:tc>
                  <a:txBody>
                    <a:bodyPr/>
                    <a:lstStyle/>
                    <a:p>
                      <a:pPr algn="ctr">
                        <a:spcAft>
                          <a:spcPts val="0"/>
                        </a:spcAft>
                      </a:pPr>
                      <a:r>
                        <a:rPr lang="en-GB" sz="2000" i="0">
                          <a:latin typeface="Calibri" pitchFamily="34" charset="0"/>
                          <a:ea typeface="Batang"/>
                        </a:rPr>
                        <a:t>1.5</a:t>
                      </a:r>
                      <a:endParaRPr lang="pt-BR" sz="2000" i="0">
                        <a:latin typeface="Calibri" pitchFamily="34" charset="0"/>
                        <a:ea typeface="SimSun"/>
                      </a:endParaRPr>
                    </a:p>
                  </a:txBody>
                  <a:tcPr marL="68580" marR="68580" marT="0" marB="0"/>
                </a:tc>
                <a:tc>
                  <a:txBody>
                    <a:bodyPr/>
                    <a:lstStyle/>
                    <a:p>
                      <a:pPr algn="ctr">
                        <a:spcAft>
                          <a:spcPts val="0"/>
                        </a:spcAft>
                      </a:pPr>
                      <a:r>
                        <a:rPr lang="en-GB" sz="2000" i="0" dirty="0">
                          <a:latin typeface="Calibri" pitchFamily="34" charset="0"/>
                          <a:ea typeface="Batang"/>
                        </a:rPr>
                        <a:t>1.1</a:t>
                      </a:r>
                      <a:endParaRPr lang="pt-BR" sz="2000" i="0" dirty="0">
                        <a:latin typeface="Calibri" pitchFamily="34" charset="0"/>
                        <a:ea typeface="SimSun"/>
                      </a:endParaRPr>
                    </a:p>
                  </a:txBody>
                  <a:tcPr marL="68580" marR="68580" marT="0" marB="0"/>
                </a:tc>
                <a:extLst>
                  <a:ext uri="{0D108BD9-81ED-4DB2-BD59-A6C34878D82A}">
                    <a16:rowId xmlns:a16="http://schemas.microsoft.com/office/drawing/2014/main" xmlns="" val="108275253"/>
                  </a:ext>
                </a:extLst>
              </a:tr>
            </a:tbl>
          </a:graphicData>
        </a:graphic>
      </p:graphicFrame>
      <p:sp>
        <p:nvSpPr>
          <p:cNvPr id="6" name="CaixaDeTexto 5"/>
          <p:cNvSpPr txBox="1"/>
          <p:nvPr/>
        </p:nvSpPr>
        <p:spPr>
          <a:xfrm>
            <a:off x="955911" y="5445224"/>
            <a:ext cx="4824536" cy="1200329"/>
          </a:xfrm>
          <a:prstGeom prst="rect">
            <a:avLst/>
          </a:prstGeom>
          <a:noFill/>
        </p:spPr>
        <p:txBody>
          <a:bodyPr wrap="square" rtlCol="0">
            <a:spAutoFit/>
          </a:bodyPr>
          <a:lstStyle/>
          <a:p>
            <a:r>
              <a:rPr lang="en-US" sz="2400" dirty="0" smtClean="0">
                <a:latin typeface="Calibri" panose="020F0502020204030204" pitchFamily="34" charset="0"/>
                <a:cs typeface="Calibri" panose="020F0502020204030204" pitchFamily="34" charset="0"/>
              </a:rPr>
              <a:t>Potential: Initial: 550 mv</a:t>
            </a:r>
          </a:p>
          <a:p>
            <a:r>
              <a:rPr lang="en-US" sz="2400" dirty="0" smtClean="0">
                <a:latin typeface="Calibri" panose="020F0502020204030204" pitchFamily="34" charset="0"/>
                <a:cs typeface="Calibri" panose="020F0502020204030204" pitchFamily="34" charset="0"/>
              </a:rPr>
              <a:t>After oxidant addition: 980 mv</a:t>
            </a:r>
          </a:p>
          <a:p>
            <a:r>
              <a:rPr lang="en-US" sz="2400" dirty="0" smtClean="0">
                <a:latin typeface="Calibri" panose="020F0502020204030204" pitchFamily="34" charset="0"/>
                <a:cs typeface="Calibri" panose="020F0502020204030204" pitchFamily="34" charset="0"/>
              </a:rPr>
              <a:t>After extraction :  580 (mV)</a:t>
            </a:r>
            <a:endParaRPr lang="pt-BR" sz="2400" dirty="0"/>
          </a:p>
        </p:txBody>
      </p:sp>
    </p:spTree>
    <p:extLst>
      <p:ext uri="{BB962C8B-B14F-4D97-AF65-F5344CB8AC3E}">
        <p14:creationId xmlns:p14="http://schemas.microsoft.com/office/powerpoint/2010/main" val="3142237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486689"/>
            <a:ext cx="8229600" cy="926087"/>
          </a:xfrm>
        </p:spPr>
        <p:txBody>
          <a:bodyPr>
            <a:normAutofit/>
          </a:bodyPr>
          <a:lstStyle/>
          <a:p>
            <a:r>
              <a:rPr lang="en-GB" dirty="0">
                <a:latin typeface="Calibri" panose="020F0502020204030204" pitchFamily="34" charset="0"/>
              </a:rPr>
              <a:t>Results</a:t>
            </a:r>
            <a:r>
              <a:rPr lang="pt-BR" dirty="0">
                <a:latin typeface="Calibri" panose="020F0502020204030204" pitchFamily="34" charset="0"/>
              </a:rPr>
              <a:t> </a:t>
            </a:r>
            <a:r>
              <a:rPr lang="pt-BR" dirty="0" smtClean="0">
                <a:latin typeface="Calibri" panose="020F0502020204030204" pitchFamily="34" charset="0"/>
              </a:rPr>
              <a:t>- </a:t>
            </a:r>
            <a:r>
              <a:rPr lang="en-GB" dirty="0" smtClean="0">
                <a:latin typeface="Calibri" panose="020F0502020204030204" pitchFamily="34" charset="0"/>
              </a:rPr>
              <a:t>Nitric </a:t>
            </a:r>
            <a:r>
              <a:rPr lang="en-GB" dirty="0">
                <a:latin typeface="Calibri" panose="020F0502020204030204" pitchFamily="34" charset="0"/>
              </a:rPr>
              <a:t>liquor</a:t>
            </a:r>
            <a:endParaRPr lang="pt-BR" dirty="0">
              <a:latin typeface="Calibri" panose="020F0502020204030204" pitchFamily="34" charset="0"/>
            </a:endParaRPr>
          </a:p>
        </p:txBody>
      </p:sp>
      <p:sp>
        <p:nvSpPr>
          <p:cNvPr id="3" name="Espaço Reservado para Conteúdo 2"/>
          <p:cNvSpPr>
            <a:spLocks noGrp="1"/>
          </p:cNvSpPr>
          <p:nvPr>
            <p:ph idx="1"/>
          </p:nvPr>
        </p:nvSpPr>
        <p:spPr>
          <a:xfrm>
            <a:off x="251520" y="1556792"/>
            <a:ext cx="8712968" cy="1152128"/>
          </a:xfrm>
        </p:spPr>
        <p:txBody>
          <a:bodyPr>
            <a:noAutofit/>
          </a:bodyPr>
          <a:lstStyle/>
          <a:p>
            <a:pPr marL="118872" indent="0" algn="just">
              <a:buNone/>
            </a:pPr>
            <a:r>
              <a:rPr lang="en-GB" b="1" dirty="0" smtClean="0">
                <a:latin typeface="Calibri" panose="020F0502020204030204" pitchFamily="34" charset="0"/>
              </a:rPr>
              <a:t>REE extraction – </a:t>
            </a:r>
            <a:r>
              <a:rPr lang="en-GB" b="1" dirty="0">
                <a:latin typeface="Calibri" panose="020F0502020204030204" pitchFamily="34" charset="0"/>
              </a:rPr>
              <a:t>without  oxidant </a:t>
            </a:r>
            <a:r>
              <a:rPr lang="en-GB" b="1" dirty="0" smtClean="0">
                <a:latin typeface="Calibri" panose="020F0502020204030204" pitchFamily="34" charset="0"/>
              </a:rPr>
              <a:t>addition</a:t>
            </a:r>
            <a:r>
              <a:rPr lang="en-GB" dirty="0" smtClean="0">
                <a:latin typeface="Calibri" panose="020F0502020204030204" pitchFamily="34" charset="0"/>
              </a:rPr>
              <a:t> </a:t>
            </a:r>
            <a:r>
              <a:rPr lang="en-GB" b="1" dirty="0" smtClean="0">
                <a:latin typeface="Calibri" panose="020F0502020204030204" pitchFamily="34" charset="0"/>
              </a:rPr>
              <a:t>– </a:t>
            </a:r>
            <a:r>
              <a:rPr lang="en-GB" b="1" dirty="0">
                <a:latin typeface="Calibri" panose="020F0502020204030204" pitchFamily="34" charset="0"/>
              </a:rPr>
              <a:t>pH </a:t>
            </a:r>
            <a:r>
              <a:rPr lang="en-GB" b="1" dirty="0" smtClean="0">
                <a:latin typeface="Calibri" panose="020F0502020204030204" pitchFamily="34" charset="0"/>
              </a:rPr>
              <a:t>1.0</a:t>
            </a:r>
            <a:endParaRPr lang="en-GB" b="1" dirty="0">
              <a:latin typeface="Calibri" panose="020F0502020204030204" pitchFamily="34" charset="0"/>
            </a:endParaRPr>
          </a:p>
          <a:p>
            <a:pPr marL="118872" indent="0" algn="just">
              <a:buNone/>
            </a:pPr>
            <a:endParaRPr lang="en-GB"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15" name="Espaço Reservado para Número de Slide 14"/>
          <p:cNvSpPr>
            <a:spLocks noGrp="1"/>
          </p:cNvSpPr>
          <p:nvPr>
            <p:ph type="sldNum" sz="quarter" idx="12"/>
          </p:nvPr>
        </p:nvSpPr>
        <p:spPr/>
        <p:txBody>
          <a:bodyPr/>
          <a:lstStyle/>
          <a:p>
            <a:fld id="{79944984-6FCC-417F-90EB-C408FA89B3EC}" type="slidenum">
              <a:rPr lang="pt-BR" smtClean="0"/>
              <a:pPr/>
              <a:t>17</a:t>
            </a:fld>
            <a:endParaRPr lang="pt-BR"/>
          </a:p>
        </p:txBody>
      </p:sp>
      <p:graphicFrame>
        <p:nvGraphicFramePr>
          <p:cNvPr id="4" name="Tabela 3"/>
          <p:cNvGraphicFramePr>
            <a:graphicFrameLocks noGrp="1"/>
          </p:cNvGraphicFramePr>
          <p:nvPr>
            <p:extLst>
              <p:ext uri="{D42A27DB-BD31-4B8C-83A1-F6EECF244321}">
                <p14:modId xmlns:p14="http://schemas.microsoft.com/office/powerpoint/2010/main" val="3302892988"/>
              </p:ext>
            </p:extLst>
          </p:nvPr>
        </p:nvGraphicFramePr>
        <p:xfrm>
          <a:off x="395535" y="2852936"/>
          <a:ext cx="7900423" cy="2736303"/>
        </p:xfrm>
        <a:graphic>
          <a:graphicData uri="http://schemas.openxmlformats.org/drawingml/2006/table">
            <a:tbl>
              <a:tblPr firstRow="1" firstCol="1" bandRow="1">
                <a:tableStyleId>{5C22544A-7EE6-4342-B048-85BDC9FD1C3A}</a:tableStyleId>
              </a:tblPr>
              <a:tblGrid>
                <a:gridCol w="2188467">
                  <a:extLst>
                    <a:ext uri="{9D8B030D-6E8A-4147-A177-3AD203B41FA5}">
                      <a16:colId xmlns:a16="http://schemas.microsoft.com/office/drawing/2014/main" xmlns="" val="2008063079"/>
                    </a:ext>
                  </a:extLst>
                </a:gridCol>
                <a:gridCol w="641899">
                  <a:extLst>
                    <a:ext uri="{9D8B030D-6E8A-4147-A177-3AD203B41FA5}">
                      <a16:colId xmlns:a16="http://schemas.microsoft.com/office/drawing/2014/main" xmlns="" val="935499773"/>
                    </a:ext>
                  </a:extLst>
                </a:gridCol>
                <a:gridCol w="641899">
                  <a:extLst>
                    <a:ext uri="{9D8B030D-6E8A-4147-A177-3AD203B41FA5}">
                      <a16:colId xmlns:a16="http://schemas.microsoft.com/office/drawing/2014/main" xmlns="" val="3444224685"/>
                    </a:ext>
                  </a:extLst>
                </a:gridCol>
                <a:gridCol w="660694">
                  <a:extLst>
                    <a:ext uri="{9D8B030D-6E8A-4147-A177-3AD203B41FA5}">
                      <a16:colId xmlns:a16="http://schemas.microsoft.com/office/drawing/2014/main" xmlns="" val="2138363667"/>
                    </a:ext>
                  </a:extLst>
                </a:gridCol>
                <a:gridCol w="853357">
                  <a:extLst>
                    <a:ext uri="{9D8B030D-6E8A-4147-A177-3AD203B41FA5}">
                      <a16:colId xmlns:a16="http://schemas.microsoft.com/office/drawing/2014/main" xmlns="" val="598084260"/>
                    </a:ext>
                  </a:extLst>
                </a:gridCol>
                <a:gridCol w="963557">
                  <a:extLst>
                    <a:ext uri="{9D8B030D-6E8A-4147-A177-3AD203B41FA5}">
                      <a16:colId xmlns:a16="http://schemas.microsoft.com/office/drawing/2014/main" xmlns="" val="1424917739"/>
                    </a:ext>
                  </a:extLst>
                </a:gridCol>
                <a:gridCol w="953793">
                  <a:extLst>
                    <a:ext uri="{9D8B030D-6E8A-4147-A177-3AD203B41FA5}">
                      <a16:colId xmlns:a16="http://schemas.microsoft.com/office/drawing/2014/main" xmlns="" val="811942806"/>
                    </a:ext>
                  </a:extLst>
                </a:gridCol>
                <a:gridCol w="996757">
                  <a:extLst>
                    <a:ext uri="{9D8B030D-6E8A-4147-A177-3AD203B41FA5}">
                      <a16:colId xmlns:a16="http://schemas.microsoft.com/office/drawing/2014/main" xmlns="" val="483864873"/>
                    </a:ext>
                  </a:extLst>
                </a:gridCol>
              </a:tblGrid>
              <a:tr h="506310">
                <a:tc rowSpan="2">
                  <a:txBody>
                    <a:bodyPr/>
                    <a:lstStyle/>
                    <a:p>
                      <a:pPr algn="ctr">
                        <a:spcAft>
                          <a:spcPts val="0"/>
                        </a:spcAft>
                      </a:pPr>
                      <a:r>
                        <a:rPr lang="en-US" sz="2000" dirty="0">
                          <a:effectLst/>
                          <a:latin typeface="Calibri" panose="020F0502020204030204" pitchFamily="34" charset="0"/>
                          <a:cs typeface="Calibri" panose="020F0502020204030204" pitchFamily="34" charset="0"/>
                        </a:rPr>
                        <a:t>Extractant</a:t>
                      </a:r>
                      <a:endParaRPr lang="pt-BR" sz="2400"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gridSpan="4">
                  <a:txBody>
                    <a:bodyPr/>
                    <a:lstStyle/>
                    <a:p>
                      <a:pPr algn="ctr">
                        <a:spcAft>
                          <a:spcPts val="0"/>
                        </a:spcAft>
                      </a:pPr>
                      <a:r>
                        <a:rPr lang="en-US" sz="2000" b="1" dirty="0">
                          <a:effectLst/>
                          <a:latin typeface="Calibri" panose="020F0502020204030204" pitchFamily="34" charset="0"/>
                          <a:cs typeface="Calibri" panose="020F0502020204030204" pitchFamily="34" charset="0"/>
                        </a:rPr>
                        <a:t>Extraction (%)</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gridSpan="3">
                  <a:txBody>
                    <a:bodyPr/>
                    <a:lstStyle/>
                    <a:p>
                      <a:pPr algn="ctr">
                        <a:spcAft>
                          <a:spcPts val="0"/>
                        </a:spcAft>
                      </a:pPr>
                      <a:r>
                        <a:rPr lang="en-US" sz="2000" b="1" dirty="0">
                          <a:effectLst/>
                          <a:latin typeface="Calibri" panose="020F0502020204030204" pitchFamily="34" charset="0"/>
                          <a:cs typeface="Calibri" panose="020F0502020204030204" pitchFamily="34" charset="0"/>
                        </a:rPr>
                        <a:t>Separation factor</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3980941022"/>
                  </a:ext>
                </a:extLst>
              </a:tr>
              <a:tr h="506310">
                <a:tc vMerge="1">
                  <a:txBody>
                    <a:bodyPr/>
                    <a:lstStyle/>
                    <a:p>
                      <a:endParaRPr lang="pt-BR"/>
                    </a:p>
                  </a:txBody>
                  <a:tcP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La</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Ce</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Pr</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Nd</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Ce/La</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Ce/</a:t>
                      </a:r>
                      <a:r>
                        <a:rPr lang="en-US" sz="2000" b="1" dirty="0" err="1">
                          <a:effectLst/>
                          <a:latin typeface="Calibri" panose="020F0502020204030204" pitchFamily="34" charset="0"/>
                          <a:cs typeface="Calibri" panose="020F0502020204030204" pitchFamily="34" charset="0"/>
                        </a:rPr>
                        <a:t>Pr</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a:txBody>
                    <a:bodyPr/>
                    <a:lstStyle/>
                    <a:p>
                      <a:pPr algn="ctr">
                        <a:spcAft>
                          <a:spcPts val="0"/>
                        </a:spcAft>
                      </a:pPr>
                      <a:r>
                        <a:rPr lang="en-US" sz="2000" b="1" dirty="0" err="1" smtClean="0">
                          <a:effectLst/>
                          <a:latin typeface="Calibri" panose="020F0502020204030204" pitchFamily="34" charset="0"/>
                          <a:cs typeface="Calibri" panose="020F0502020204030204" pitchFamily="34" charset="0"/>
                        </a:rPr>
                        <a:t>Nd</a:t>
                      </a:r>
                      <a:r>
                        <a:rPr lang="en-US" sz="2000" b="1" dirty="0" smtClean="0">
                          <a:effectLst/>
                          <a:latin typeface="Calibri" panose="020F0502020204030204" pitchFamily="34" charset="0"/>
                          <a:cs typeface="Calibri" panose="020F0502020204030204" pitchFamily="34" charset="0"/>
                        </a:rPr>
                        <a:t>/</a:t>
                      </a:r>
                      <a:r>
                        <a:rPr lang="en-US" sz="2000" b="1" dirty="0" err="1" smtClean="0">
                          <a:effectLst/>
                          <a:latin typeface="Calibri" panose="020F0502020204030204" pitchFamily="34" charset="0"/>
                          <a:cs typeface="Calibri" panose="020F0502020204030204" pitchFamily="34" charset="0"/>
                        </a:rPr>
                        <a:t>Pr</a:t>
                      </a:r>
                      <a:endParaRPr lang="pt-BR" sz="2400" b="1" dirty="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extLst>
                  <a:ext uri="{0D108BD9-81ED-4DB2-BD59-A6C34878D82A}">
                    <a16:rowId xmlns:a16="http://schemas.microsoft.com/office/drawing/2014/main" xmlns="" val="2477916204"/>
                  </a:ext>
                </a:extLst>
              </a:tr>
              <a:tr h="711063">
                <a:tc>
                  <a:txBody>
                    <a:bodyPr/>
                    <a:lstStyle/>
                    <a:p>
                      <a:pPr algn="ctr">
                        <a:spcAft>
                          <a:spcPts val="0"/>
                        </a:spcAft>
                      </a:pPr>
                      <a:r>
                        <a:rPr lang="pt-BR" sz="2000">
                          <a:effectLst/>
                          <a:latin typeface="Calibri" panose="020F0502020204030204" pitchFamily="34" charset="0"/>
                          <a:cs typeface="Calibri" panose="020F0502020204030204" pitchFamily="34" charset="0"/>
                        </a:rPr>
                        <a:t>Cyanex</a:t>
                      </a:r>
                      <a:r>
                        <a:rPr lang="pt-BR" sz="2000" baseline="30000">
                          <a:effectLst/>
                          <a:latin typeface="Calibri" panose="020F0502020204030204" pitchFamily="34" charset="0"/>
                          <a:cs typeface="Calibri" panose="020F0502020204030204" pitchFamily="34" charset="0"/>
                        </a:rPr>
                        <a:t>®</a:t>
                      </a:r>
                      <a:r>
                        <a:rPr lang="pt-BR" sz="2000">
                          <a:effectLst/>
                          <a:latin typeface="Calibri" panose="020F0502020204030204" pitchFamily="34" charset="0"/>
                          <a:cs typeface="Calibri" panose="020F0502020204030204" pitchFamily="34" charset="0"/>
                        </a:rPr>
                        <a:t> 923</a:t>
                      </a:r>
                      <a:endParaRPr lang="pt-BR" sz="240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a:txBody>
                    <a:bodyPr/>
                    <a:lstStyle/>
                    <a:p>
                      <a:pPr algn="ctr">
                        <a:spcAft>
                          <a:spcPts val="0"/>
                        </a:spcAft>
                      </a:pPr>
                      <a:r>
                        <a:rPr lang="pt-BR" sz="2000" i="0">
                          <a:latin typeface="Calibri" pitchFamily="34" charset="0"/>
                          <a:ea typeface="Times New Roman"/>
                          <a:cs typeface="Times New Roman"/>
                        </a:rPr>
                        <a:t>98</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100</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99</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99</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a:t>
                      </a:r>
                      <a:endParaRPr lang="pt-BR" sz="2400" i="0">
                        <a:latin typeface="Calibri" pitchFamily="34" charset="0"/>
                        <a:ea typeface="SimSun"/>
                      </a:endParaRPr>
                    </a:p>
                  </a:txBody>
                  <a:tcPr marL="68580" marR="68580" marT="0" marB="0" anchor="ctr"/>
                </a:tc>
                <a:extLst>
                  <a:ext uri="{0D108BD9-81ED-4DB2-BD59-A6C34878D82A}">
                    <a16:rowId xmlns:a16="http://schemas.microsoft.com/office/drawing/2014/main" xmlns="" val="1002619114"/>
                  </a:ext>
                </a:extLst>
              </a:tr>
              <a:tr h="506310">
                <a:tc>
                  <a:txBody>
                    <a:bodyPr/>
                    <a:lstStyle/>
                    <a:p>
                      <a:pPr algn="ctr">
                        <a:spcAft>
                          <a:spcPts val="0"/>
                        </a:spcAft>
                      </a:pPr>
                      <a:r>
                        <a:rPr lang="pt-BR" sz="2000">
                          <a:effectLst/>
                          <a:latin typeface="Calibri" panose="020F0502020204030204" pitchFamily="34" charset="0"/>
                          <a:cs typeface="Calibri" panose="020F0502020204030204" pitchFamily="34" charset="0"/>
                        </a:rPr>
                        <a:t>P507</a:t>
                      </a:r>
                      <a:endParaRPr lang="pt-BR" sz="240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a:txBody>
                    <a:bodyPr/>
                    <a:lstStyle/>
                    <a:p>
                      <a:pPr algn="ctr">
                        <a:spcAft>
                          <a:spcPts val="0"/>
                        </a:spcAft>
                      </a:pPr>
                      <a:r>
                        <a:rPr lang="pt-BR" sz="2000" i="0">
                          <a:latin typeface="Calibri" pitchFamily="34" charset="0"/>
                          <a:ea typeface="Times New Roman"/>
                          <a:cs typeface="Times New Roman"/>
                        </a:rPr>
                        <a:t>7</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76</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34</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36</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44</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6.2</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1.1</a:t>
                      </a:r>
                      <a:endParaRPr lang="pt-BR" sz="2400" i="0">
                        <a:latin typeface="Calibri" pitchFamily="34" charset="0"/>
                        <a:ea typeface="SimSun"/>
                      </a:endParaRPr>
                    </a:p>
                  </a:txBody>
                  <a:tcPr marL="68580" marR="68580" marT="0" marB="0" anchor="ctr"/>
                </a:tc>
                <a:extLst>
                  <a:ext uri="{0D108BD9-81ED-4DB2-BD59-A6C34878D82A}">
                    <a16:rowId xmlns:a16="http://schemas.microsoft.com/office/drawing/2014/main" xmlns="" val="1537016894"/>
                  </a:ext>
                </a:extLst>
              </a:tr>
              <a:tr h="506310">
                <a:tc>
                  <a:txBody>
                    <a:bodyPr/>
                    <a:lstStyle/>
                    <a:p>
                      <a:pPr algn="ctr">
                        <a:spcAft>
                          <a:spcPts val="0"/>
                        </a:spcAft>
                      </a:pPr>
                      <a:r>
                        <a:rPr lang="pt-BR" sz="2000">
                          <a:effectLst/>
                          <a:latin typeface="Calibri" panose="020F0502020204030204" pitchFamily="34" charset="0"/>
                          <a:cs typeface="Calibri" panose="020F0502020204030204" pitchFamily="34" charset="0"/>
                        </a:rPr>
                        <a:t>D2EHPA</a:t>
                      </a:r>
                      <a:endParaRPr lang="pt-BR" sz="2400">
                        <a:effectLst/>
                        <a:latin typeface="Calibri" panose="020F0502020204030204" pitchFamily="34" charset="0"/>
                        <a:ea typeface="SimSun" panose="02010600030101010101" pitchFamily="2" charset="-122"/>
                        <a:cs typeface="Calibri" panose="020F0502020204030204" pitchFamily="34" charset="0"/>
                      </a:endParaRPr>
                    </a:p>
                  </a:txBody>
                  <a:tcPr marL="79391" marR="79391" marT="0" marB="0" anchor="ctr"/>
                </a:tc>
                <a:tc>
                  <a:txBody>
                    <a:bodyPr/>
                    <a:lstStyle/>
                    <a:p>
                      <a:pPr algn="ctr">
                        <a:spcAft>
                          <a:spcPts val="0"/>
                        </a:spcAft>
                      </a:pPr>
                      <a:r>
                        <a:rPr lang="pt-BR" sz="2000" i="0">
                          <a:latin typeface="Calibri" pitchFamily="34" charset="0"/>
                          <a:ea typeface="Times New Roman"/>
                          <a:cs typeface="Times New Roman"/>
                        </a:rPr>
                        <a:t>54</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95</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91</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89</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17</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2.6</a:t>
                      </a:r>
                      <a:endParaRPr lang="pt-BR" sz="2400" i="0">
                        <a:latin typeface="Calibri" pitchFamily="34" charset="0"/>
                        <a:ea typeface="SimSun"/>
                      </a:endParaRPr>
                    </a:p>
                  </a:txBody>
                  <a:tcPr marL="68580" marR="68580" marT="0" marB="0" anchor="ctr"/>
                </a:tc>
                <a:tc>
                  <a:txBody>
                    <a:bodyPr/>
                    <a:lstStyle/>
                    <a:p>
                      <a:pPr algn="ctr">
                        <a:spcAft>
                          <a:spcPts val="0"/>
                        </a:spcAft>
                      </a:pPr>
                      <a:r>
                        <a:rPr lang="pt-BR" sz="2000" i="0" dirty="0">
                          <a:latin typeface="Calibri" pitchFamily="34" charset="0"/>
                          <a:ea typeface="Batang"/>
                        </a:rPr>
                        <a:t>1.1</a:t>
                      </a:r>
                      <a:endParaRPr lang="pt-BR" sz="2400" i="0" dirty="0">
                        <a:latin typeface="Calibri" pitchFamily="34" charset="0"/>
                        <a:ea typeface="SimSun"/>
                      </a:endParaRPr>
                    </a:p>
                  </a:txBody>
                  <a:tcPr marL="68580" marR="68580" marT="0" marB="0" anchor="ctr"/>
                </a:tc>
                <a:extLst>
                  <a:ext uri="{0D108BD9-81ED-4DB2-BD59-A6C34878D82A}">
                    <a16:rowId xmlns:a16="http://schemas.microsoft.com/office/drawing/2014/main" xmlns="" val="2494523970"/>
                  </a:ext>
                </a:extLst>
              </a:tr>
            </a:tbl>
          </a:graphicData>
        </a:graphic>
      </p:graphicFrame>
    </p:spTree>
    <p:extLst>
      <p:ext uri="{BB962C8B-B14F-4D97-AF65-F5344CB8AC3E}">
        <p14:creationId xmlns:p14="http://schemas.microsoft.com/office/powerpoint/2010/main" val="39516115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325582"/>
            <a:ext cx="8229600" cy="1082594"/>
          </a:xfrm>
        </p:spPr>
        <p:txBody>
          <a:bodyPr>
            <a:normAutofit/>
          </a:bodyPr>
          <a:lstStyle/>
          <a:p>
            <a:r>
              <a:rPr lang="en-GB" dirty="0" smtClean="0">
                <a:latin typeface="Calibri" panose="020F0502020204030204" pitchFamily="34" charset="0"/>
              </a:rPr>
              <a:t>Results - Nitric </a:t>
            </a:r>
            <a:r>
              <a:rPr lang="en-GB" dirty="0">
                <a:latin typeface="Calibri" panose="020F0502020204030204" pitchFamily="34" charset="0"/>
              </a:rPr>
              <a:t>liquor</a:t>
            </a:r>
            <a:endParaRPr lang="pt-BR" dirty="0">
              <a:latin typeface="Calibri" panose="020F0502020204030204" pitchFamily="34" charset="0"/>
            </a:endParaRPr>
          </a:p>
        </p:txBody>
      </p:sp>
      <p:sp>
        <p:nvSpPr>
          <p:cNvPr id="3" name="Espaço Reservado para Conteúdo 2"/>
          <p:cNvSpPr>
            <a:spLocks noGrp="1"/>
          </p:cNvSpPr>
          <p:nvPr>
            <p:ph idx="1"/>
          </p:nvPr>
        </p:nvSpPr>
        <p:spPr>
          <a:xfrm>
            <a:off x="457200" y="1340768"/>
            <a:ext cx="8229600" cy="1080120"/>
          </a:xfrm>
        </p:spPr>
        <p:txBody>
          <a:bodyPr>
            <a:normAutofit lnSpcReduction="10000"/>
          </a:bodyPr>
          <a:lstStyle/>
          <a:p>
            <a:pPr marL="118872" indent="0" algn="just">
              <a:buNone/>
            </a:pPr>
            <a:r>
              <a:rPr lang="en-GB" b="1" dirty="0" smtClean="0">
                <a:latin typeface="Calibri" panose="020F0502020204030204" pitchFamily="34" charset="0"/>
              </a:rPr>
              <a:t>REE extraction – </a:t>
            </a:r>
            <a:r>
              <a:rPr lang="en-GB" b="1" dirty="0">
                <a:latin typeface="Calibri" panose="020F0502020204030204" pitchFamily="34" charset="0"/>
              </a:rPr>
              <a:t>without  oxidant addition</a:t>
            </a:r>
            <a:r>
              <a:rPr lang="pt-BR" dirty="0">
                <a:latin typeface="Calibri" panose="020F0502020204030204" pitchFamily="34" charset="0"/>
              </a:rPr>
              <a:t> </a:t>
            </a:r>
            <a:r>
              <a:rPr lang="en-GB" b="1" dirty="0" smtClean="0">
                <a:latin typeface="Calibri" panose="020F0502020204030204" pitchFamily="34" charset="0"/>
              </a:rPr>
              <a:t>at different pH without  oxidant addition</a:t>
            </a:r>
            <a:endParaRPr lang="en-GB" b="1"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15" name="Espaço Reservado para Número de Slide 14"/>
          <p:cNvSpPr>
            <a:spLocks noGrp="1"/>
          </p:cNvSpPr>
          <p:nvPr>
            <p:ph type="sldNum" sz="quarter" idx="12"/>
          </p:nvPr>
        </p:nvSpPr>
        <p:spPr/>
        <p:txBody>
          <a:bodyPr/>
          <a:lstStyle/>
          <a:p>
            <a:fld id="{79944984-6FCC-417F-90EB-C408FA89B3EC}" type="slidenum">
              <a:rPr lang="pt-BR" smtClean="0"/>
              <a:pPr/>
              <a:t>18</a:t>
            </a:fld>
            <a:endParaRPr lang="pt-BR"/>
          </a:p>
        </p:txBody>
      </p:sp>
      <p:graphicFrame>
        <p:nvGraphicFramePr>
          <p:cNvPr id="6" name="Tabela 5"/>
          <p:cNvGraphicFramePr>
            <a:graphicFrameLocks noGrp="1"/>
          </p:cNvGraphicFramePr>
          <p:nvPr>
            <p:extLst>
              <p:ext uri="{D42A27DB-BD31-4B8C-83A1-F6EECF244321}">
                <p14:modId xmlns:p14="http://schemas.microsoft.com/office/powerpoint/2010/main" val="137687114"/>
              </p:ext>
            </p:extLst>
          </p:nvPr>
        </p:nvGraphicFramePr>
        <p:xfrm>
          <a:off x="823472" y="2348880"/>
          <a:ext cx="7348928" cy="3600401"/>
        </p:xfrm>
        <a:graphic>
          <a:graphicData uri="http://schemas.openxmlformats.org/drawingml/2006/table">
            <a:tbl>
              <a:tblPr firstRow="1" firstCol="1" bandRow="1">
                <a:tableStyleId>{5C22544A-7EE6-4342-B048-85BDC9FD1C3A}</a:tableStyleId>
              </a:tblPr>
              <a:tblGrid>
                <a:gridCol w="1375652">
                  <a:extLst>
                    <a:ext uri="{9D8B030D-6E8A-4147-A177-3AD203B41FA5}">
                      <a16:colId xmlns:a16="http://schemas.microsoft.com/office/drawing/2014/main" xmlns="" val="420922391"/>
                    </a:ext>
                  </a:extLst>
                </a:gridCol>
                <a:gridCol w="847103">
                  <a:extLst>
                    <a:ext uri="{9D8B030D-6E8A-4147-A177-3AD203B41FA5}">
                      <a16:colId xmlns:a16="http://schemas.microsoft.com/office/drawing/2014/main" xmlns="" val="3882398831"/>
                    </a:ext>
                  </a:extLst>
                </a:gridCol>
                <a:gridCol w="607743">
                  <a:extLst>
                    <a:ext uri="{9D8B030D-6E8A-4147-A177-3AD203B41FA5}">
                      <a16:colId xmlns:a16="http://schemas.microsoft.com/office/drawing/2014/main" xmlns="" val="3887353483"/>
                    </a:ext>
                  </a:extLst>
                </a:gridCol>
                <a:gridCol w="607743">
                  <a:extLst>
                    <a:ext uri="{9D8B030D-6E8A-4147-A177-3AD203B41FA5}">
                      <a16:colId xmlns:a16="http://schemas.microsoft.com/office/drawing/2014/main" xmlns="" val="2755115596"/>
                    </a:ext>
                  </a:extLst>
                </a:gridCol>
                <a:gridCol w="625539">
                  <a:extLst>
                    <a:ext uri="{9D8B030D-6E8A-4147-A177-3AD203B41FA5}">
                      <a16:colId xmlns:a16="http://schemas.microsoft.com/office/drawing/2014/main" xmlns="" val="628762982"/>
                    </a:ext>
                  </a:extLst>
                </a:gridCol>
                <a:gridCol w="807951">
                  <a:extLst>
                    <a:ext uri="{9D8B030D-6E8A-4147-A177-3AD203B41FA5}">
                      <a16:colId xmlns:a16="http://schemas.microsoft.com/office/drawing/2014/main" xmlns="" val="2693551829"/>
                    </a:ext>
                  </a:extLst>
                </a:gridCol>
                <a:gridCol w="807951">
                  <a:extLst>
                    <a:ext uri="{9D8B030D-6E8A-4147-A177-3AD203B41FA5}">
                      <a16:colId xmlns:a16="http://schemas.microsoft.com/office/drawing/2014/main" xmlns="" val="1439549979"/>
                    </a:ext>
                  </a:extLst>
                </a:gridCol>
                <a:gridCol w="799943">
                  <a:extLst>
                    <a:ext uri="{9D8B030D-6E8A-4147-A177-3AD203B41FA5}">
                      <a16:colId xmlns:a16="http://schemas.microsoft.com/office/drawing/2014/main" xmlns="" val="2807457523"/>
                    </a:ext>
                  </a:extLst>
                </a:gridCol>
                <a:gridCol w="869303">
                  <a:extLst>
                    <a:ext uri="{9D8B030D-6E8A-4147-A177-3AD203B41FA5}">
                      <a16:colId xmlns:a16="http://schemas.microsoft.com/office/drawing/2014/main" xmlns="" val="1380458982"/>
                    </a:ext>
                  </a:extLst>
                </a:gridCol>
              </a:tblGrid>
              <a:tr h="514343">
                <a:tc rowSpan="2">
                  <a:txBody>
                    <a:bodyPr/>
                    <a:lstStyle/>
                    <a:p>
                      <a:pPr algn="ctr">
                        <a:spcAft>
                          <a:spcPts val="0"/>
                        </a:spcAft>
                      </a:pPr>
                      <a:r>
                        <a:rPr lang="en-US" sz="2000" dirty="0">
                          <a:effectLst/>
                          <a:latin typeface="Calibri" panose="020F0502020204030204" pitchFamily="34" charset="0"/>
                          <a:cs typeface="Calibri" panose="020F0502020204030204" pitchFamily="34" charset="0"/>
                        </a:rPr>
                        <a:t>Extractant</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rowSpan="2">
                  <a:txBody>
                    <a:bodyPr/>
                    <a:lstStyle/>
                    <a:p>
                      <a:pPr algn="ctr">
                        <a:spcAft>
                          <a:spcPts val="0"/>
                        </a:spcAft>
                      </a:pPr>
                      <a:r>
                        <a:rPr lang="en-US" sz="2000" dirty="0" smtClean="0">
                          <a:effectLst/>
                          <a:latin typeface="Calibri" panose="020F0502020204030204" pitchFamily="34" charset="0"/>
                          <a:cs typeface="Calibri" panose="020F0502020204030204" pitchFamily="34" charset="0"/>
                        </a:rPr>
                        <a:t>pH</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gridSpan="4">
                  <a:txBody>
                    <a:bodyPr/>
                    <a:lstStyle/>
                    <a:p>
                      <a:pPr algn="ctr">
                        <a:spcAft>
                          <a:spcPts val="0"/>
                        </a:spcAft>
                      </a:pPr>
                      <a:r>
                        <a:rPr lang="en-US" sz="2000" dirty="0">
                          <a:effectLst/>
                          <a:latin typeface="Calibri" panose="020F0502020204030204" pitchFamily="34" charset="0"/>
                          <a:cs typeface="Calibri" panose="020F0502020204030204" pitchFamily="34" charset="0"/>
                        </a:rPr>
                        <a:t>Extraction (%)</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gridSpan="3">
                  <a:txBody>
                    <a:bodyPr/>
                    <a:lstStyle/>
                    <a:p>
                      <a:pPr algn="ctr">
                        <a:spcAft>
                          <a:spcPts val="0"/>
                        </a:spcAft>
                      </a:pPr>
                      <a:r>
                        <a:rPr lang="en-US" sz="2000" dirty="0">
                          <a:effectLst/>
                          <a:latin typeface="Calibri" panose="020F0502020204030204" pitchFamily="34" charset="0"/>
                          <a:cs typeface="Calibri" panose="020F0502020204030204" pitchFamily="34" charset="0"/>
                        </a:rPr>
                        <a:t>Separation factor</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386925893"/>
                  </a:ext>
                </a:extLst>
              </a:tr>
              <a:tr h="514343">
                <a:tc vMerge="1">
                  <a:txBody>
                    <a:bodyPr/>
                    <a:lstStyle/>
                    <a:p>
                      <a:endParaRPr lang="pt-BR"/>
                    </a:p>
                  </a:txBody>
                  <a:tcPr/>
                </a:tc>
                <a:tc vMerge="1">
                  <a:txBody>
                    <a:bodyPr/>
                    <a:lstStyle/>
                    <a:p>
                      <a:endParaRPr lang="pt-BR"/>
                    </a:p>
                  </a:txBody>
                  <a:tcP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La</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Ce</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Pr</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Nd</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a:effectLst/>
                          <a:latin typeface="Calibri" panose="020F0502020204030204" pitchFamily="34" charset="0"/>
                          <a:cs typeface="Calibri" panose="020F0502020204030204" pitchFamily="34" charset="0"/>
                        </a:rPr>
                        <a:t>Ce/La</a:t>
                      </a:r>
                      <a:endParaRPr lang="pt-BR" sz="2000" b="1">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a:effectLst/>
                          <a:latin typeface="Calibri" panose="020F0502020204030204" pitchFamily="34" charset="0"/>
                          <a:cs typeface="Calibri" panose="020F0502020204030204" pitchFamily="34" charset="0"/>
                        </a:rPr>
                        <a:t>Ce/Pr</a:t>
                      </a:r>
                      <a:endParaRPr lang="pt-BR" sz="2000" b="1">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Nd</a:t>
                      </a:r>
                      <a:r>
                        <a:rPr lang="en-US" sz="2000" b="1" dirty="0">
                          <a:effectLst/>
                          <a:latin typeface="Calibri" panose="020F0502020204030204" pitchFamily="34" charset="0"/>
                          <a:cs typeface="Calibri" panose="020F0502020204030204" pitchFamily="34" charset="0"/>
                        </a:rPr>
                        <a:t>/</a:t>
                      </a:r>
                      <a:r>
                        <a:rPr lang="en-US" sz="2000" b="1" dirty="0" err="1">
                          <a:effectLst/>
                          <a:latin typeface="Calibri" panose="020F0502020204030204" pitchFamily="34" charset="0"/>
                          <a:cs typeface="Calibri" panose="020F0502020204030204" pitchFamily="34" charset="0"/>
                        </a:rPr>
                        <a:t>Pr</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extLst>
                  <a:ext uri="{0D108BD9-81ED-4DB2-BD59-A6C34878D82A}">
                    <a16:rowId xmlns:a16="http://schemas.microsoft.com/office/drawing/2014/main" xmlns="" val="603121759"/>
                  </a:ext>
                </a:extLst>
              </a:tr>
              <a:tr h="514343">
                <a:tc>
                  <a:txBody>
                    <a:bodyPr/>
                    <a:lstStyle/>
                    <a:p>
                      <a:pPr algn="ctr">
                        <a:spcAft>
                          <a:spcPts val="0"/>
                        </a:spcAft>
                      </a:pPr>
                      <a:r>
                        <a:rPr lang="pt-BR" sz="2000">
                          <a:effectLst/>
                          <a:latin typeface="Calibri" panose="020F0502020204030204" pitchFamily="34" charset="0"/>
                          <a:cs typeface="Calibri" panose="020F0502020204030204" pitchFamily="34" charset="0"/>
                        </a:rPr>
                        <a:t>P507</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1,0</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7</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76</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35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36</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44</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5.8</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1.0</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2808938432"/>
                  </a:ext>
                </a:extLst>
              </a:tr>
              <a:tr h="514343">
                <a:tc>
                  <a:txBody>
                    <a:bodyPr/>
                    <a:lstStyle/>
                    <a:p>
                      <a:pPr algn="ctr">
                        <a:spcAft>
                          <a:spcPts val="0"/>
                        </a:spcAft>
                      </a:pPr>
                      <a:r>
                        <a:rPr lang="pt-BR" sz="2000" dirty="0">
                          <a:effectLst/>
                          <a:latin typeface="Calibri" panose="020F0502020204030204" pitchFamily="34" charset="0"/>
                          <a:cs typeface="Calibri" panose="020F0502020204030204" pitchFamily="34" charset="0"/>
                        </a:rPr>
                        <a:t>P507</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2,0</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26</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89</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80</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80</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24</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2.2</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1.0</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4191590513"/>
                  </a:ext>
                </a:extLst>
              </a:tr>
              <a:tr h="514343">
                <a:tc>
                  <a:txBody>
                    <a:bodyPr/>
                    <a:lstStyle/>
                    <a:p>
                      <a:pPr algn="ctr">
                        <a:spcAft>
                          <a:spcPts val="0"/>
                        </a:spcAft>
                      </a:pPr>
                      <a:r>
                        <a:rPr lang="pt-BR" sz="2000">
                          <a:effectLst/>
                          <a:latin typeface="Calibri" panose="020F0502020204030204" pitchFamily="34" charset="0"/>
                          <a:cs typeface="Calibri" panose="020F0502020204030204" pitchFamily="34" charset="0"/>
                        </a:rPr>
                        <a:t>D2EHPA</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0,5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88</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69</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69</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22</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3.4</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1.0</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748666110"/>
                  </a:ext>
                </a:extLst>
              </a:tr>
              <a:tr h="514343">
                <a:tc>
                  <a:txBody>
                    <a:bodyPr/>
                    <a:lstStyle/>
                    <a:p>
                      <a:pPr algn="ctr">
                        <a:spcAft>
                          <a:spcPts val="0"/>
                        </a:spcAft>
                      </a:pPr>
                      <a:r>
                        <a:rPr lang="pt-BR" sz="2000">
                          <a:effectLst/>
                          <a:latin typeface="Calibri" panose="020F0502020204030204" pitchFamily="34" charset="0"/>
                          <a:cs typeface="Calibri" panose="020F0502020204030204" pitchFamily="34" charset="0"/>
                        </a:rPr>
                        <a:t>D2EHPA</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1,0</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54</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93</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88</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89</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16</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2.6</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1.0</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659269904"/>
                  </a:ext>
                </a:extLst>
              </a:tr>
              <a:tr h="514343">
                <a:tc>
                  <a:txBody>
                    <a:bodyPr/>
                    <a:lstStyle/>
                    <a:p>
                      <a:pPr algn="ctr">
                        <a:spcAft>
                          <a:spcPts val="0"/>
                        </a:spcAft>
                      </a:pPr>
                      <a:r>
                        <a:rPr lang="pt-BR" sz="2000" dirty="0">
                          <a:effectLst/>
                          <a:latin typeface="Calibri" panose="020F0502020204030204" pitchFamily="34" charset="0"/>
                          <a:cs typeface="Calibri" panose="020F0502020204030204" pitchFamily="34" charset="0"/>
                        </a:rPr>
                        <a:t>D2EHPA</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1,5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86</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99</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98</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98</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20</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2.2</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dirty="0">
                          <a:latin typeface="Calibri" pitchFamily="34" charset="0"/>
                          <a:ea typeface="Batang"/>
                        </a:rPr>
                        <a:t>1.0</a:t>
                      </a:r>
                      <a:endParaRPr lang="pt-BR" sz="2000" i="0" dirty="0">
                        <a:latin typeface="Calibri" pitchFamily="34" charset="0"/>
                        <a:ea typeface="SimSun"/>
                      </a:endParaRPr>
                    </a:p>
                  </a:txBody>
                  <a:tcPr marL="68580" marR="68580" marT="0" marB="0" anchor="ctr"/>
                </a:tc>
                <a:extLst>
                  <a:ext uri="{0D108BD9-81ED-4DB2-BD59-A6C34878D82A}">
                    <a16:rowId xmlns:a16="http://schemas.microsoft.com/office/drawing/2014/main" xmlns="" val="4274025983"/>
                  </a:ext>
                </a:extLst>
              </a:tr>
            </a:tbl>
          </a:graphicData>
        </a:graphic>
      </p:graphicFrame>
      <p:sp>
        <p:nvSpPr>
          <p:cNvPr id="7" name="CaixaDeTexto 6"/>
          <p:cNvSpPr txBox="1"/>
          <p:nvPr/>
        </p:nvSpPr>
        <p:spPr>
          <a:xfrm>
            <a:off x="1187624" y="6108104"/>
            <a:ext cx="4824536" cy="461665"/>
          </a:xfrm>
          <a:prstGeom prst="rect">
            <a:avLst/>
          </a:prstGeom>
          <a:noFill/>
        </p:spPr>
        <p:txBody>
          <a:bodyPr wrap="square" rtlCol="0">
            <a:spAutoFit/>
          </a:bodyPr>
          <a:lstStyle/>
          <a:p>
            <a:r>
              <a:rPr lang="en-US" sz="2400" dirty="0" smtClean="0">
                <a:latin typeface="Calibri" panose="020F0502020204030204" pitchFamily="34" charset="0"/>
                <a:cs typeface="Calibri" panose="020F0502020204030204" pitchFamily="34" charset="0"/>
              </a:rPr>
              <a:t>Initial potential: 1460 mv</a:t>
            </a:r>
          </a:p>
        </p:txBody>
      </p:sp>
    </p:spTree>
    <p:extLst>
      <p:ext uri="{BB962C8B-B14F-4D97-AF65-F5344CB8AC3E}">
        <p14:creationId xmlns:p14="http://schemas.microsoft.com/office/powerpoint/2010/main" val="42300220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6672"/>
            <a:ext cx="8229600" cy="931504"/>
          </a:xfrm>
        </p:spPr>
        <p:txBody>
          <a:bodyPr/>
          <a:lstStyle/>
          <a:p>
            <a:r>
              <a:rPr lang="en-GB" dirty="0" smtClean="0">
                <a:latin typeface="Calibri" panose="020F0502020204030204" pitchFamily="34" charset="0"/>
              </a:rPr>
              <a:t>Results - </a:t>
            </a:r>
            <a:r>
              <a:rPr lang="en-US" sz="4800" dirty="0" smtClean="0">
                <a:latin typeface="Calibri" panose="020F0502020204030204" pitchFamily="34" charset="0"/>
              </a:rPr>
              <a:t>Nitric liquo</a:t>
            </a:r>
            <a:r>
              <a:rPr lang="en-US" sz="4800" dirty="0">
                <a:latin typeface="Calibri" panose="020F0502020204030204" pitchFamily="34" charset="0"/>
              </a:rPr>
              <a:t>r</a:t>
            </a:r>
            <a:endParaRPr lang="pt-BR" dirty="0">
              <a:latin typeface="Calibri" panose="020F0502020204030204" pitchFamily="34" charset="0"/>
            </a:endParaRPr>
          </a:p>
        </p:txBody>
      </p:sp>
      <p:sp>
        <p:nvSpPr>
          <p:cNvPr id="3" name="Espaço Reservado para Conteúdo 2"/>
          <p:cNvSpPr>
            <a:spLocks noGrp="1"/>
          </p:cNvSpPr>
          <p:nvPr>
            <p:ph idx="1"/>
          </p:nvPr>
        </p:nvSpPr>
        <p:spPr>
          <a:xfrm>
            <a:off x="457200" y="1412776"/>
            <a:ext cx="8229600" cy="936104"/>
          </a:xfrm>
        </p:spPr>
        <p:txBody>
          <a:bodyPr>
            <a:noAutofit/>
          </a:bodyPr>
          <a:lstStyle/>
          <a:p>
            <a:pPr marL="118872" indent="0" algn="just">
              <a:buNone/>
            </a:pPr>
            <a:r>
              <a:rPr lang="en-US" sz="2800" b="1" dirty="0">
                <a:latin typeface="Calibri" panose="020F0502020204030204" pitchFamily="34" charset="0"/>
              </a:rPr>
              <a:t>REE extraction</a:t>
            </a:r>
            <a:r>
              <a:rPr lang="en-US" sz="3000" b="1" dirty="0" smtClean="0">
                <a:latin typeface="Calibri" panose="020F0502020204030204" pitchFamily="34" charset="0"/>
              </a:rPr>
              <a:t> – </a:t>
            </a:r>
            <a:r>
              <a:rPr lang="en-US" sz="2800" b="1" dirty="0">
                <a:latin typeface="Calibri" panose="020F0502020204030204" pitchFamily="34" charset="0"/>
              </a:rPr>
              <a:t>with oxidant </a:t>
            </a:r>
            <a:r>
              <a:rPr lang="en-US" sz="2800" b="1" dirty="0" smtClean="0">
                <a:latin typeface="Calibri" panose="020F0502020204030204" pitchFamily="34" charset="0"/>
              </a:rPr>
              <a:t>addition</a:t>
            </a:r>
            <a:r>
              <a:rPr lang="en-US" sz="2800" dirty="0" smtClean="0">
                <a:latin typeface="Calibri" panose="020F0502020204030204" pitchFamily="34" charset="0"/>
              </a:rPr>
              <a:t> </a:t>
            </a:r>
            <a:r>
              <a:rPr lang="en-US" sz="3000" b="1" dirty="0" smtClean="0">
                <a:latin typeface="Calibri" panose="020F0502020204030204" pitchFamily="34" charset="0"/>
              </a:rPr>
              <a:t>- </a:t>
            </a:r>
            <a:r>
              <a:rPr lang="en-US" sz="3000" b="1" dirty="0">
                <a:latin typeface="Calibri" panose="020F0502020204030204" pitchFamily="34" charset="0"/>
              </a:rPr>
              <a:t>high </a:t>
            </a:r>
            <a:r>
              <a:rPr lang="en-US" sz="3000" b="1" dirty="0" smtClean="0">
                <a:latin typeface="Calibri" panose="020F0502020204030204" pitchFamily="34" charset="0"/>
              </a:rPr>
              <a:t>acidity liquor</a:t>
            </a:r>
            <a:endParaRPr lang="en-US" sz="3000" b="1"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15" name="Espaço Reservado para Número de Slide 14"/>
          <p:cNvSpPr>
            <a:spLocks noGrp="1"/>
          </p:cNvSpPr>
          <p:nvPr>
            <p:ph type="sldNum" sz="quarter" idx="12"/>
          </p:nvPr>
        </p:nvSpPr>
        <p:spPr/>
        <p:txBody>
          <a:bodyPr/>
          <a:lstStyle/>
          <a:p>
            <a:fld id="{79944984-6FCC-417F-90EB-C408FA89B3EC}" type="slidenum">
              <a:rPr lang="pt-BR" smtClean="0"/>
              <a:pPr/>
              <a:t>19</a:t>
            </a:fld>
            <a:endParaRPr lang="pt-BR"/>
          </a:p>
        </p:txBody>
      </p:sp>
      <p:graphicFrame>
        <p:nvGraphicFramePr>
          <p:cNvPr id="6" name="Tabela 5"/>
          <p:cNvGraphicFramePr>
            <a:graphicFrameLocks noGrp="1"/>
          </p:cNvGraphicFramePr>
          <p:nvPr>
            <p:extLst>
              <p:ext uri="{D42A27DB-BD31-4B8C-83A1-F6EECF244321}">
                <p14:modId xmlns:p14="http://schemas.microsoft.com/office/powerpoint/2010/main" val="3726808349"/>
              </p:ext>
            </p:extLst>
          </p:nvPr>
        </p:nvGraphicFramePr>
        <p:xfrm>
          <a:off x="251520" y="2545593"/>
          <a:ext cx="5691301" cy="3691719"/>
        </p:xfrm>
        <a:graphic>
          <a:graphicData uri="http://schemas.openxmlformats.org/drawingml/2006/table">
            <a:tbl>
              <a:tblPr firstRow="1" firstCol="1" bandRow="1">
                <a:tableStyleId>{5C22544A-7EE6-4342-B048-85BDC9FD1C3A}</a:tableStyleId>
              </a:tblPr>
              <a:tblGrid>
                <a:gridCol w="1865378">
                  <a:extLst>
                    <a:ext uri="{9D8B030D-6E8A-4147-A177-3AD203B41FA5}">
                      <a16:colId xmlns:a16="http://schemas.microsoft.com/office/drawing/2014/main" xmlns="" val="111468335"/>
                    </a:ext>
                  </a:extLst>
                </a:gridCol>
                <a:gridCol w="1125271">
                  <a:extLst>
                    <a:ext uri="{9D8B030D-6E8A-4147-A177-3AD203B41FA5}">
                      <a16:colId xmlns:a16="http://schemas.microsoft.com/office/drawing/2014/main" xmlns="" val="3829073502"/>
                    </a:ext>
                  </a:extLst>
                </a:gridCol>
                <a:gridCol w="665420">
                  <a:extLst>
                    <a:ext uri="{9D8B030D-6E8A-4147-A177-3AD203B41FA5}">
                      <a16:colId xmlns:a16="http://schemas.microsoft.com/office/drawing/2014/main" xmlns="" val="4008412109"/>
                    </a:ext>
                  </a:extLst>
                </a:gridCol>
                <a:gridCol w="665420">
                  <a:extLst>
                    <a:ext uri="{9D8B030D-6E8A-4147-A177-3AD203B41FA5}">
                      <a16:colId xmlns:a16="http://schemas.microsoft.com/office/drawing/2014/main" xmlns="" val="791128986"/>
                    </a:ext>
                  </a:extLst>
                </a:gridCol>
                <a:gridCol w="684906">
                  <a:extLst>
                    <a:ext uri="{9D8B030D-6E8A-4147-A177-3AD203B41FA5}">
                      <a16:colId xmlns:a16="http://schemas.microsoft.com/office/drawing/2014/main" xmlns="" val="1979921870"/>
                    </a:ext>
                  </a:extLst>
                </a:gridCol>
                <a:gridCol w="684906">
                  <a:extLst>
                    <a:ext uri="{9D8B030D-6E8A-4147-A177-3AD203B41FA5}">
                      <a16:colId xmlns:a16="http://schemas.microsoft.com/office/drawing/2014/main" xmlns="" val="1785213215"/>
                    </a:ext>
                  </a:extLst>
                </a:gridCol>
              </a:tblGrid>
              <a:tr h="362191">
                <a:tc rowSpan="2">
                  <a:txBody>
                    <a:bodyPr/>
                    <a:lstStyle/>
                    <a:p>
                      <a:pPr algn="ctr">
                        <a:spcAft>
                          <a:spcPts val="0"/>
                        </a:spcAft>
                      </a:pPr>
                      <a:r>
                        <a:rPr lang="en-US" sz="2000" dirty="0">
                          <a:effectLst/>
                          <a:latin typeface="Calibri" panose="020F0502020204030204" pitchFamily="34" charset="0"/>
                          <a:cs typeface="Calibri" panose="020F0502020204030204" pitchFamily="34" charset="0"/>
                        </a:rPr>
                        <a:t>Oxidant</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rowSpan="2">
                  <a:txBody>
                    <a:bodyPr/>
                    <a:lstStyle/>
                    <a:p>
                      <a:pPr algn="ctr">
                        <a:spcAft>
                          <a:spcPts val="0"/>
                        </a:spcAft>
                      </a:pPr>
                      <a:r>
                        <a:rPr lang="en-US" sz="2000">
                          <a:effectLst/>
                          <a:latin typeface="Calibri" panose="020F0502020204030204" pitchFamily="34" charset="0"/>
                          <a:cs typeface="Calibri" panose="020F0502020204030204" pitchFamily="34" charset="0"/>
                        </a:rPr>
                        <a:t>Contact</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gridSpan="4">
                  <a:txBody>
                    <a:bodyPr/>
                    <a:lstStyle/>
                    <a:p>
                      <a:pPr algn="ctr">
                        <a:spcAft>
                          <a:spcPts val="0"/>
                        </a:spcAft>
                      </a:pPr>
                      <a:r>
                        <a:rPr lang="en-US" sz="2000" dirty="0">
                          <a:effectLst/>
                          <a:latin typeface="Calibri" panose="020F0502020204030204" pitchFamily="34" charset="0"/>
                          <a:cs typeface="Calibri" panose="020F0502020204030204" pitchFamily="34" charset="0"/>
                        </a:rPr>
                        <a:t>Extraction (%)</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4087384416"/>
                  </a:ext>
                </a:extLst>
              </a:tr>
              <a:tr h="432000">
                <a:tc vMerge="1">
                  <a:txBody>
                    <a:bodyPr/>
                    <a:lstStyle/>
                    <a:p>
                      <a:endParaRPr lang="pt-BR"/>
                    </a:p>
                  </a:txBody>
                  <a:tcPr/>
                </a:tc>
                <a:tc vMerge="1">
                  <a:txBody>
                    <a:bodyPr/>
                    <a:lstStyle/>
                    <a:p>
                      <a:endParaRPr lang="pt-BR"/>
                    </a:p>
                  </a:txBody>
                  <a:tcP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La</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a:effectLst/>
                          <a:latin typeface="Calibri" panose="020F0502020204030204" pitchFamily="34" charset="0"/>
                          <a:cs typeface="Calibri" panose="020F0502020204030204" pitchFamily="34" charset="0"/>
                        </a:rPr>
                        <a:t>Ce</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Pr</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en-US" sz="2000" b="1" dirty="0" err="1">
                          <a:effectLst/>
                          <a:latin typeface="Calibri" panose="020F0502020204030204" pitchFamily="34" charset="0"/>
                          <a:cs typeface="Calibri" panose="020F0502020204030204" pitchFamily="34" charset="0"/>
                        </a:rPr>
                        <a:t>Nd</a:t>
                      </a:r>
                      <a:endParaRPr lang="pt-BR" sz="2000" b="1"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extLst>
                  <a:ext uri="{0D108BD9-81ED-4DB2-BD59-A6C34878D82A}">
                    <a16:rowId xmlns:a16="http://schemas.microsoft.com/office/drawing/2014/main" xmlns="" val="1422291011"/>
                  </a:ext>
                </a:extLst>
              </a:tr>
              <a:tr h="362191">
                <a:tc rowSpan="2">
                  <a:txBody>
                    <a:bodyPr/>
                    <a:lstStyle/>
                    <a:p>
                      <a:pPr algn="ctr">
                        <a:spcAft>
                          <a:spcPts val="0"/>
                        </a:spcAft>
                      </a:pPr>
                      <a:r>
                        <a:rPr lang="pt-BR" sz="2000" dirty="0" err="1">
                          <a:effectLst/>
                          <a:latin typeface="Calibri" panose="020F0502020204030204" pitchFamily="34" charset="0"/>
                          <a:cs typeface="Calibri" panose="020F0502020204030204" pitchFamily="34" charset="0"/>
                        </a:rPr>
                        <a:t>None</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dirty="0">
                          <a:effectLst/>
                          <a:latin typeface="Calibri" panose="020F0502020204030204" pitchFamily="34" charset="0"/>
                          <a:cs typeface="Calibri" panose="020F0502020204030204" pitchFamily="34" charset="0"/>
                        </a:rPr>
                        <a:t>1st</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tc>
                <a:tc>
                  <a:txBody>
                    <a:bodyPr/>
                    <a:lstStyle/>
                    <a:p>
                      <a:pPr algn="ctr">
                        <a:spcAft>
                          <a:spcPts val="0"/>
                        </a:spcAft>
                      </a:pPr>
                      <a:r>
                        <a:rPr lang="pt-BR" sz="2000" i="0">
                          <a:latin typeface="Calibri" pitchFamily="34" charset="0"/>
                          <a:ea typeface="Times New Roman"/>
                          <a:cs typeface="Times New Roman"/>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45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Times New Roman"/>
                          <a:cs typeface="Times New Roman"/>
                        </a:rPr>
                        <a:t>&lt;1</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3828552335"/>
                  </a:ext>
                </a:extLst>
              </a:tr>
              <a:tr h="362191">
                <a:tc vMerge="1">
                  <a:txBody>
                    <a:bodyPr/>
                    <a:lstStyle/>
                    <a:p>
                      <a:endParaRPr lang="pt-BR"/>
                    </a:p>
                  </a:txBody>
                  <a:tcPr/>
                </a:tc>
                <a:tc>
                  <a:txBody>
                    <a:bodyPr/>
                    <a:lstStyle/>
                    <a:p>
                      <a:pPr algn="ctr">
                        <a:spcAft>
                          <a:spcPts val="0"/>
                        </a:spcAft>
                      </a:pPr>
                      <a:r>
                        <a:rPr lang="pt-BR" sz="2000">
                          <a:effectLst/>
                          <a:latin typeface="Calibri" panose="020F0502020204030204" pitchFamily="34" charset="0"/>
                          <a:cs typeface="Calibri" panose="020F0502020204030204" pitchFamily="34" charset="0"/>
                        </a:rPr>
                        <a:t>2nd</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298226882"/>
                  </a:ext>
                </a:extLst>
              </a:tr>
              <a:tr h="362191">
                <a:tc rowSpan="2">
                  <a:txBody>
                    <a:bodyPr/>
                    <a:lstStyle/>
                    <a:p>
                      <a:pPr algn="ctr">
                        <a:spcAft>
                          <a:spcPts val="0"/>
                        </a:spcAft>
                      </a:pPr>
                      <a:r>
                        <a:rPr lang="pt-BR" sz="2000">
                          <a:effectLst/>
                          <a:latin typeface="Calibri" panose="020F0502020204030204" pitchFamily="34" charset="0"/>
                          <a:cs typeface="Calibri" panose="020F0502020204030204" pitchFamily="34" charset="0"/>
                        </a:rPr>
                        <a:t>K</a:t>
                      </a:r>
                      <a:r>
                        <a:rPr lang="pt-BR" sz="2000" baseline="-25000">
                          <a:effectLst/>
                          <a:latin typeface="Calibri" panose="020F0502020204030204" pitchFamily="34" charset="0"/>
                          <a:cs typeface="Calibri" panose="020F0502020204030204" pitchFamily="34" charset="0"/>
                        </a:rPr>
                        <a:t>2</a:t>
                      </a:r>
                      <a:r>
                        <a:rPr lang="pt-BR" sz="2000">
                          <a:effectLst/>
                          <a:latin typeface="Calibri" panose="020F0502020204030204" pitchFamily="34" charset="0"/>
                          <a:cs typeface="Calibri" panose="020F0502020204030204" pitchFamily="34" charset="0"/>
                        </a:rPr>
                        <a:t>S</a:t>
                      </a:r>
                      <a:r>
                        <a:rPr lang="pt-BR" sz="2000" baseline="-25000">
                          <a:effectLst/>
                          <a:latin typeface="Calibri" panose="020F0502020204030204" pitchFamily="34" charset="0"/>
                          <a:cs typeface="Calibri" panose="020F0502020204030204" pitchFamily="34" charset="0"/>
                        </a:rPr>
                        <a:t>2</a:t>
                      </a:r>
                      <a:r>
                        <a:rPr lang="pt-BR" sz="2000">
                          <a:effectLst/>
                          <a:latin typeface="Calibri" panose="020F0502020204030204" pitchFamily="34" charset="0"/>
                          <a:cs typeface="Calibri" panose="020F0502020204030204" pitchFamily="34" charset="0"/>
                        </a:rPr>
                        <a:t>O</a:t>
                      </a:r>
                      <a:r>
                        <a:rPr lang="pt-BR" sz="2000" baseline="-25000">
                          <a:effectLst/>
                          <a:latin typeface="Calibri" panose="020F0502020204030204" pitchFamily="34" charset="0"/>
                          <a:cs typeface="Calibri" panose="020F0502020204030204" pitchFamily="34" charset="0"/>
                        </a:rPr>
                        <a:t>8</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a:effectLst/>
                          <a:latin typeface="Calibri" panose="020F0502020204030204" pitchFamily="34" charset="0"/>
                          <a:cs typeface="Calibri" panose="020F0502020204030204" pitchFamily="34" charset="0"/>
                        </a:rPr>
                        <a:t>1st</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45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4263798923"/>
                  </a:ext>
                </a:extLst>
              </a:tr>
              <a:tr h="362191">
                <a:tc vMerge="1">
                  <a:txBody>
                    <a:bodyPr/>
                    <a:lstStyle/>
                    <a:p>
                      <a:endParaRPr lang="pt-BR"/>
                    </a:p>
                  </a:txBody>
                  <a:tcPr/>
                </a:tc>
                <a:tc>
                  <a:txBody>
                    <a:bodyPr/>
                    <a:lstStyle/>
                    <a:p>
                      <a:pPr algn="ctr">
                        <a:spcAft>
                          <a:spcPts val="0"/>
                        </a:spcAft>
                      </a:pPr>
                      <a:r>
                        <a:rPr lang="pt-BR" sz="2000">
                          <a:effectLst/>
                          <a:latin typeface="Calibri" panose="020F0502020204030204" pitchFamily="34" charset="0"/>
                          <a:cs typeface="Calibri" panose="020F0502020204030204" pitchFamily="34" charset="0"/>
                        </a:rPr>
                        <a:t>2nd</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16</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676599206"/>
                  </a:ext>
                </a:extLst>
              </a:tr>
              <a:tr h="362191">
                <a:tc rowSpan="2">
                  <a:txBody>
                    <a:bodyPr/>
                    <a:lstStyle/>
                    <a:p>
                      <a:pPr algn="ctr">
                        <a:spcAft>
                          <a:spcPts val="0"/>
                        </a:spcAft>
                      </a:pPr>
                      <a:r>
                        <a:rPr lang="pt-BR" sz="2000">
                          <a:effectLst/>
                          <a:latin typeface="Calibri" panose="020F0502020204030204" pitchFamily="34" charset="0"/>
                          <a:cs typeface="Calibri" panose="020F0502020204030204" pitchFamily="34" charset="0"/>
                        </a:rPr>
                        <a:t>AgNO</a:t>
                      </a:r>
                      <a:r>
                        <a:rPr lang="pt-BR" sz="2000" baseline="-25000">
                          <a:effectLst/>
                          <a:latin typeface="Calibri" panose="020F0502020204030204" pitchFamily="34" charset="0"/>
                          <a:cs typeface="Calibri" panose="020F0502020204030204" pitchFamily="34" charset="0"/>
                        </a:rPr>
                        <a:t>3</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a:effectLst/>
                          <a:latin typeface="Calibri" panose="020F0502020204030204" pitchFamily="34" charset="0"/>
                          <a:cs typeface="Calibri" panose="020F0502020204030204" pitchFamily="34" charset="0"/>
                        </a:rPr>
                        <a:t>1st</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44</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2535555278"/>
                  </a:ext>
                </a:extLst>
              </a:tr>
              <a:tr h="362191">
                <a:tc vMerge="1">
                  <a:txBody>
                    <a:bodyPr/>
                    <a:lstStyle/>
                    <a:p>
                      <a:endParaRPr lang="pt-BR"/>
                    </a:p>
                  </a:txBody>
                  <a:tcPr/>
                </a:tc>
                <a:tc>
                  <a:txBody>
                    <a:bodyPr/>
                    <a:lstStyle/>
                    <a:p>
                      <a:pPr algn="ctr">
                        <a:spcAft>
                          <a:spcPts val="0"/>
                        </a:spcAft>
                      </a:pPr>
                      <a:r>
                        <a:rPr lang="pt-BR" sz="2000">
                          <a:effectLst/>
                          <a:latin typeface="Calibri" panose="020F0502020204030204" pitchFamily="34" charset="0"/>
                          <a:cs typeface="Calibri" panose="020F0502020204030204" pitchFamily="34" charset="0"/>
                        </a:rPr>
                        <a:t>2nd</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19</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368878325"/>
                  </a:ext>
                </a:extLst>
              </a:tr>
              <a:tr h="362191">
                <a:tc rowSpan="2">
                  <a:txBody>
                    <a:bodyPr/>
                    <a:lstStyle/>
                    <a:p>
                      <a:pPr algn="ctr">
                        <a:spcAft>
                          <a:spcPts val="0"/>
                        </a:spcAft>
                      </a:pPr>
                      <a:r>
                        <a:rPr lang="pt-BR" sz="2000" dirty="0">
                          <a:effectLst/>
                          <a:latin typeface="Calibri" panose="020F0502020204030204" pitchFamily="34" charset="0"/>
                          <a:cs typeface="Calibri" panose="020F0502020204030204" pitchFamily="34" charset="0"/>
                        </a:rPr>
                        <a:t>K</a:t>
                      </a:r>
                      <a:r>
                        <a:rPr lang="pt-BR" sz="2000" baseline="-25000" dirty="0">
                          <a:effectLst/>
                          <a:latin typeface="Calibri" panose="020F0502020204030204" pitchFamily="34" charset="0"/>
                          <a:cs typeface="Calibri" panose="020F0502020204030204" pitchFamily="34" charset="0"/>
                        </a:rPr>
                        <a:t>2</a:t>
                      </a:r>
                      <a:r>
                        <a:rPr lang="pt-BR" sz="2000" dirty="0">
                          <a:effectLst/>
                          <a:latin typeface="Calibri" panose="020F0502020204030204" pitchFamily="34" charset="0"/>
                          <a:cs typeface="Calibri" panose="020F0502020204030204" pitchFamily="34" charset="0"/>
                        </a:rPr>
                        <a:t>S</a:t>
                      </a:r>
                      <a:r>
                        <a:rPr lang="pt-BR" sz="2000" baseline="-25000" dirty="0">
                          <a:effectLst/>
                          <a:latin typeface="Calibri" panose="020F0502020204030204" pitchFamily="34" charset="0"/>
                          <a:cs typeface="Calibri" panose="020F0502020204030204" pitchFamily="34" charset="0"/>
                        </a:rPr>
                        <a:t>2</a:t>
                      </a:r>
                      <a:r>
                        <a:rPr lang="pt-BR" sz="2000" dirty="0">
                          <a:effectLst/>
                          <a:latin typeface="Calibri" panose="020F0502020204030204" pitchFamily="34" charset="0"/>
                          <a:cs typeface="Calibri" panose="020F0502020204030204" pitchFamily="34" charset="0"/>
                        </a:rPr>
                        <a:t>O</a:t>
                      </a:r>
                      <a:r>
                        <a:rPr lang="pt-BR" sz="2000" baseline="-25000" dirty="0">
                          <a:effectLst/>
                          <a:latin typeface="Calibri" panose="020F0502020204030204" pitchFamily="34" charset="0"/>
                          <a:cs typeface="Calibri" panose="020F0502020204030204" pitchFamily="34" charset="0"/>
                        </a:rPr>
                        <a:t>8 </a:t>
                      </a:r>
                      <a:r>
                        <a:rPr lang="pt-BR" sz="2000" dirty="0">
                          <a:effectLst/>
                          <a:latin typeface="Calibri" panose="020F0502020204030204" pitchFamily="34" charset="0"/>
                          <a:cs typeface="Calibri" panose="020F0502020204030204" pitchFamily="34" charset="0"/>
                        </a:rPr>
                        <a:t>+</a:t>
                      </a:r>
                      <a:r>
                        <a:rPr lang="pt-BR" sz="2000" baseline="-25000" dirty="0">
                          <a:effectLst/>
                          <a:latin typeface="Calibri" panose="020F0502020204030204" pitchFamily="34" charset="0"/>
                          <a:cs typeface="Calibri" panose="020F0502020204030204" pitchFamily="34" charset="0"/>
                        </a:rPr>
                        <a:t> </a:t>
                      </a:r>
                      <a:r>
                        <a:rPr lang="pt-BR" sz="2000" dirty="0">
                          <a:effectLst/>
                          <a:latin typeface="Calibri" panose="020F0502020204030204" pitchFamily="34" charset="0"/>
                          <a:cs typeface="Calibri" panose="020F0502020204030204" pitchFamily="34" charset="0"/>
                        </a:rPr>
                        <a:t>AgNO</a:t>
                      </a:r>
                      <a:r>
                        <a:rPr lang="pt-BR" sz="2000" baseline="-25000" dirty="0">
                          <a:effectLst/>
                          <a:latin typeface="Calibri" panose="020F0502020204030204" pitchFamily="34" charset="0"/>
                          <a:cs typeface="Calibri" panose="020F0502020204030204" pitchFamily="34" charset="0"/>
                        </a:rPr>
                        <a:t>3</a:t>
                      </a:r>
                      <a:endParaRPr lang="pt-BR" sz="2000" dirty="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nchor="ctr"/>
                </a:tc>
                <a:tc>
                  <a:txBody>
                    <a:bodyPr/>
                    <a:lstStyle/>
                    <a:p>
                      <a:pPr algn="ctr">
                        <a:spcAft>
                          <a:spcPts val="0"/>
                        </a:spcAft>
                      </a:pPr>
                      <a:r>
                        <a:rPr lang="pt-BR" sz="2000">
                          <a:effectLst/>
                          <a:latin typeface="Calibri" panose="020F0502020204030204" pitchFamily="34" charset="0"/>
                          <a:cs typeface="Calibri" panose="020F0502020204030204" pitchFamily="34" charset="0"/>
                        </a:rPr>
                        <a:t>1st</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95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extLst>
                  <a:ext uri="{0D108BD9-81ED-4DB2-BD59-A6C34878D82A}">
                    <a16:rowId xmlns:a16="http://schemas.microsoft.com/office/drawing/2014/main" xmlns="" val="2503337460"/>
                  </a:ext>
                </a:extLst>
              </a:tr>
              <a:tr h="362191">
                <a:tc vMerge="1">
                  <a:txBody>
                    <a:bodyPr/>
                    <a:lstStyle/>
                    <a:p>
                      <a:endParaRPr lang="pt-BR"/>
                    </a:p>
                  </a:txBody>
                  <a:tcPr/>
                </a:tc>
                <a:tc>
                  <a:txBody>
                    <a:bodyPr/>
                    <a:lstStyle/>
                    <a:p>
                      <a:pPr algn="ctr">
                        <a:spcAft>
                          <a:spcPts val="0"/>
                        </a:spcAft>
                      </a:pPr>
                      <a:r>
                        <a:rPr lang="pt-BR" sz="2000">
                          <a:effectLst/>
                          <a:latin typeface="Calibri" panose="020F0502020204030204" pitchFamily="34" charset="0"/>
                          <a:cs typeface="Calibri" panose="020F0502020204030204" pitchFamily="34" charset="0"/>
                        </a:rPr>
                        <a:t>2nd</a:t>
                      </a:r>
                      <a:endParaRPr lang="pt-BR" sz="2000">
                        <a:effectLst/>
                        <a:latin typeface="Calibri" panose="020F0502020204030204" pitchFamily="34" charset="0"/>
                        <a:ea typeface="SimSun" panose="02010600030101010101" pitchFamily="2" charset="-122"/>
                        <a:cs typeface="Calibri" panose="020F0502020204030204" pitchFamily="34" charset="0"/>
                      </a:endParaRPr>
                    </a:p>
                  </a:txBody>
                  <a:tcPr marL="68580" marR="68580" marT="0" marB="0"/>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5</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a:latin typeface="Calibri" pitchFamily="34" charset="0"/>
                          <a:ea typeface="Batang"/>
                        </a:rPr>
                        <a:t>&lt;1</a:t>
                      </a:r>
                      <a:endParaRPr lang="pt-BR" sz="2000" i="0">
                        <a:latin typeface="Calibri" pitchFamily="34" charset="0"/>
                        <a:ea typeface="SimSun"/>
                      </a:endParaRPr>
                    </a:p>
                  </a:txBody>
                  <a:tcPr marL="68580" marR="68580" marT="0" marB="0" anchor="ctr"/>
                </a:tc>
                <a:tc>
                  <a:txBody>
                    <a:bodyPr/>
                    <a:lstStyle/>
                    <a:p>
                      <a:pPr algn="ctr">
                        <a:spcAft>
                          <a:spcPts val="0"/>
                        </a:spcAft>
                      </a:pPr>
                      <a:r>
                        <a:rPr lang="pt-BR" sz="2000" i="0" dirty="0">
                          <a:latin typeface="Calibri" pitchFamily="34" charset="0"/>
                          <a:ea typeface="Batang"/>
                        </a:rPr>
                        <a:t>&lt;1</a:t>
                      </a:r>
                      <a:endParaRPr lang="pt-BR" sz="2000" i="0" dirty="0">
                        <a:latin typeface="Calibri" pitchFamily="34" charset="0"/>
                        <a:ea typeface="SimSun"/>
                      </a:endParaRPr>
                    </a:p>
                  </a:txBody>
                  <a:tcPr marL="68580" marR="68580" marT="0" marB="0" anchor="ctr"/>
                </a:tc>
                <a:extLst>
                  <a:ext uri="{0D108BD9-81ED-4DB2-BD59-A6C34878D82A}">
                    <a16:rowId xmlns:a16="http://schemas.microsoft.com/office/drawing/2014/main" xmlns="" val="3735034706"/>
                  </a:ext>
                </a:extLst>
              </a:tr>
            </a:tbl>
          </a:graphicData>
        </a:graphic>
      </p:graphicFrame>
      <p:sp>
        <p:nvSpPr>
          <p:cNvPr id="7" name="CaixaDeTexto 6"/>
          <p:cNvSpPr txBox="1"/>
          <p:nvPr/>
        </p:nvSpPr>
        <p:spPr>
          <a:xfrm>
            <a:off x="5940152" y="2996952"/>
            <a:ext cx="3203848" cy="1446550"/>
          </a:xfrm>
          <a:prstGeom prst="rect">
            <a:avLst/>
          </a:prstGeom>
          <a:noFill/>
        </p:spPr>
        <p:txBody>
          <a:bodyPr wrap="square" rtlCol="0">
            <a:spAutoFit/>
          </a:bodyPr>
          <a:lstStyle/>
          <a:p>
            <a:r>
              <a:rPr lang="en-US" sz="2200" dirty="0">
                <a:latin typeface="Calibri" panose="020F0502020204030204" pitchFamily="34" charset="0"/>
                <a:cs typeface="Calibri" panose="020F0502020204030204" pitchFamily="34" charset="0"/>
              </a:rPr>
              <a:t>Potential</a:t>
            </a:r>
            <a:endParaRPr lang="pt-BR" sz="2200" dirty="0" smtClean="0">
              <a:latin typeface="Calibri" panose="020F0502020204030204" pitchFamily="34" charset="0"/>
              <a:cs typeface="Calibri" panose="020F0502020204030204" pitchFamily="34" charset="0"/>
            </a:endParaRPr>
          </a:p>
          <a:p>
            <a:r>
              <a:rPr lang="en-US" sz="2200" dirty="0" smtClean="0">
                <a:latin typeface="Calibri" panose="020F0502020204030204" pitchFamily="34" charset="0"/>
                <a:cs typeface="Calibri" panose="020F0502020204030204" pitchFamily="34" charset="0"/>
              </a:rPr>
              <a:t>Initial: 1460 mv</a:t>
            </a:r>
          </a:p>
          <a:p>
            <a:r>
              <a:rPr lang="pt-BR" sz="2200" dirty="0">
                <a:latin typeface="Calibri" panose="020F0502020204030204" pitchFamily="34" charset="0"/>
                <a:cs typeface="Calibri" panose="020F0502020204030204" pitchFamily="34" charset="0"/>
              </a:rPr>
              <a:t>K</a:t>
            </a:r>
            <a:r>
              <a:rPr lang="pt-BR" sz="2200" baseline="-25000" dirty="0">
                <a:latin typeface="Calibri" panose="020F0502020204030204" pitchFamily="34" charset="0"/>
                <a:cs typeface="Calibri" panose="020F0502020204030204" pitchFamily="34" charset="0"/>
              </a:rPr>
              <a:t>2</a:t>
            </a:r>
            <a:r>
              <a:rPr lang="pt-BR" sz="2200" dirty="0">
                <a:latin typeface="Calibri" panose="020F0502020204030204" pitchFamily="34" charset="0"/>
                <a:cs typeface="Calibri" panose="020F0502020204030204" pitchFamily="34" charset="0"/>
              </a:rPr>
              <a:t>S</a:t>
            </a:r>
            <a:r>
              <a:rPr lang="pt-BR" sz="2200" baseline="-25000" dirty="0">
                <a:latin typeface="Calibri" panose="020F0502020204030204" pitchFamily="34" charset="0"/>
                <a:cs typeface="Calibri" panose="020F0502020204030204" pitchFamily="34" charset="0"/>
              </a:rPr>
              <a:t>2</a:t>
            </a:r>
            <a:r>
              <a:rPr lang="pt-BR" sz="2200" dirty="0">
                <a:latin typeface="Calibri" panose="020F0502020204030204" pitchFamily="34" charset="0"/>
                <a:cs typeface="Calibri" panose="020F0502020204030204" pitchFamily="34" charset="0"/>
              </a:rPr>
              <a:t>O</a:t>
            </a:r>
            <a:r>
              <a:rPr lang="pt-BR" sz="2200" baseline="-25000" dirty="0">
                <a:latin typeface="Calibri" panose="020F0502020204030204" pitchFamily="34" charset="0"/>
                <a:cs typeface="Calibri" panose="020F0502020204030204" pitchFamily="34" charset="0"/>
              </a:rPr>
              <a:t>8 </a:t>
            </a:r>
            <a:r>
              <a:rPr lang="pt-BR" sz="2200" dirty="0">
                <a:latin typeface="Calibri" panose="020F0502020204030204" pitchFamily="34" charset="0"/>
                <a:cs typeface="Calibri" panose="020F0502020204030204" pitchFamily="34" charset="0"/>
              </a:rPr>
              <a:t>+</a:t>
            </a:r>
            <a:r>
              <a:rPr lang="pt-BR" sz="2200" baseline="-25000" dirty="0">
                <a:latin typeface="Calibri" panose="020F0502020204030204" pitchFamily="34" charset="0"/>
                <a:cs typeface="Calibri" panose="020F0502020204030204" pitchFamily="34" charset="0"/>
              </a:rPr>
              <a:t> </a:t>
            </a:r>
            <a:r>
              <a:rPr lang="pt-BR" sz="2200" dirty="0" smtClean="0">
                <a:latin typeface="Calibri" panose="020F0502020204030204" pitchFamily="34" charset="0"/>
                <a:cs typeface="Calibri" panose="020F0502020204030204" pitchFamily="34" charset="0"/>
              </a:rPr>
              <a:t>AgNO</a:t>
            </a:r>
            <a:r>
              <a:rPr lang="pt-BR" sz="2200" baseline="-25000" dirty="0" smtClean="0">
                <a:latin typeface="Calibri" panose="020F0502020204030204" pitchFamily="34" charset="0"/>
                <a:cs typeface="Calibri" panose="020F0502020204030204" pitchFamily="34" charset="0"/>
              </a:rPr>
              <a:t>3 </a:t>
            </a:r>
            <a:r>
              <a:rPr lang="pt-BR" sz="2200" dirty="0" smtClean="0">
                <a:latin typeface="Calibri" panose="020F0502020204030204" pitchFamily="34" charset="0"/>
                <a:cs typeface="Calibri" panose="020F0502020204030204" pitchFamily="34" charset="0"/>
              </a:rPr>
              <a:t>:</a:t>
            </a:r>
            <a:r>
              <a:rPr lang="en-US" sz="2200" dirty="0" smtClean="0">
                <a:latin typeface="Calibri" panose="020F0502020204030204" pitchFamily="34" charset="0"/>
                <a:cs typeface="Calibri" panose="020F0502020204030204" pitchFamily="34" charset="0"/>
              </a:rPr>
              <a:t>1620 mv</a:t>
            </a:r>
          </a:p>
          <a:p>
            <a:r>
              <a:rPr lang="en-US" sz="2200" dirty="0" smtClean="0">
                <a:latin typeface="Calibri" panose="020F0502020204030204" pitchFamily="34" charset="0"/>
                <a:cs typeface="Calibri" panose="020F0502020204030204" pitchFamily="34" charset="0"/>
              </a:rPr>
              <a:t>Final:  1410 mV</a:t>
            </a:r>
            <a:endParaRPr lang="pt-BR" sz="2200" dirty="0"/>
          </a:p>
        </p:txBody>
      </p:sp>
    </p:spTree>
    <p:extLst>
      <p:ext uri="{BB962C8B-B14F-4D97-AF65-F5344CB8AC3E}">
        <p14:creationId xmlns:p14="http://schemas.microsoft.com/office/powerpoint/2010/main" val="12136903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a:latin typeface="Calibri" panose="020F0502020204030204" pitchFamily="34" charset="0"/>
              </a:rPr>
              <a:t>Conclusions</a:t>
            </a:r>
            <a:endParaRPr lang="pt-BR" dirty="0">
              <a:latin typeface="Calibri" panose="020F0502020204030204" pitchFamily="34" charset="0"/>
            </a:endParaRPr>
          </a:p>
        </p:txBody>
      </p:sp>
      <p:sp>
        <p:nvSpPr>
          <p:cNvPr id="3" name="Espaço Reservado para Conteúdo 2"/>
          <p:cNvSpPr>
            <a:spLocks noGrp="1"/>
          </p:cNvSpPr>
          <p:nvPr>
            <p:ph idx="1"/>
          </p:nvPr>
        </p:nvSpPr>
        <p:spPr>
          <a:xfrm>
            <a:off x="457200" y="1556792"/>
            <a:ext cx="8229600" cy="4750153"/>
          </a:xfrm>
        </p:spPr>
        <p:txBody>
          <a:bodyPr>
            <a:normAutofit fontScale="92500"/>
          </a:bodyPr>
          <a:lstStyle/>
          <a:p>
            <a:pPr algn="just"/>
            <a:r>
              <a:rPr lang="en-US" dirty="0">
                <a:latin typeface="Calibri" panose="020F0502020204030204" pitchFamily="34" charset="0"/>
                <a:cs typeface="Calibri" panose="020F0502020204030204" pitchFamily="34" charset="0"/>
              </a:rPr>
              <a:t>The experiments without the oxidation of cerium (III) to cerium (IV) indicated the difficulty in its separation from the other trivalent </a:t>
            </a:r>
            <a:r>
              <a:rPr lang="en-US" dirty="0" smtClean="0">
                <a:latin typeface="Calibri" panose="020F0502020204030204" pitchFamily="34" charset="0"/>
                <a:cs typeface="Calibri" panose="020F0502020204030204" pitchFamily="34" charset="0"/>
              </a:rPr>
              <a:t>REE. </a:t>
            </a:r>
            <a:endParaRPr lang="en-US" dirty="0">
              <a:latin typeface="Calibri" panose="020F0502020204030204" pitchFamily="34" charset="0"/>
              <a:cs typeface="Calibri" panose="020F0502020204030204" pitchFamily="34" charset="0"/>
            </a:endParaRPr>
          </a:p>
          <a:p>
            <a:pPr algn="just"/>
            <a:endParaRPr lang="pt-BR" dirty="0">
              <a:latin typeface="Calibri" panose="020F0502020204030204" pitchFamily="34" charset="0"/>
              <a:cs typeface="Calibri" panose="020F0502020204030204" pitchFamily="34" charset="0"/>
            </a:endParaRPr>
          </a:p>
          <a:p>
            <a:pPr lvl="0" algn="just"/>
            <a:r>
              <a:rPr lang="en-US" dirty="0">
                <a:latin typeface="Calibri" panose="020F0502020204030204" pitchFamily="34" charset="0"/>
              </a:rPr>
              <a:t>In nitric medium, cerium was preferentially extracted from the other </a:t>
            </a:r>
            <a:r>
              <a:rPr lang="en-US" dirty="0" smtClean="0">
                <a:latin typeface="Calibri" panose="020F0502020204030204" pitchFamily="34" charset="0"/>
              </a:rPr>
              <a:t>rare earth elements. </a:t>
            </a:r>
            <a:r>
              <a:rPr lang="en-US" dirty="0">
                <a:latin typeface="Calibri" panose="020F0502020204030204" pitchFamily="34" charset="0"/>
              </a:rPr>
              <a:t>Using a mixture of potassium persulfate and silver nitrate as oxidizing and P507 as </a:t>
            </a:r>
            <a:r>
              <a:rPr lang="en-US" dirty="0" err="1">
                <a:latin typeface="Calibri" panose="020F0502020204030204" pitchFamily="34" charset="0"/>
              </a:rPr>
              <a:t>extractant</a:t>
            </a:r>
            <a:r>
              <a:rPr lang="en-US" dirty="0">
                <a:latin typeface="Calibri" panose="020F0502020204030204" pitchFamily="34" charset="0"/>
              </a:rPr>
              <a:t>,   99.9% recovery with 99.9% purity was </a:t>
            </a:r>
            <a:r>
              <a:rPr lang="en-US" dirty="0" smtClean="0">
                <a:latin typeface="Calibri" panose="020F0502020204030204" pitchFamily="34" charset="0"/>
              </a:rPr>
              <a:t>achieved in two stages.</a:t>
            </a:r>
            <a:endParaRPr lang="en-US" dirty="0">
              <a:latin typeface="Calibri" panose="020F0502020204030204" pitchFamily="34" charset="0"/>
            </a:endParaRPr>
          </a:p>
        </p:txBody>
      </p:sp>
      <p:pic>
        <p:nvPicPr>
          <p:cNvPr id="5" name="Picture 2" descr="http://www.fapemig.br/wp-content/uploads/2013/08/CDTN_1.bmp"/>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447918" y="0"/>
            <a:ext cx="1696081" cy="651164"/>
          </a:xfrm>
          <a:prstGeom prst="rect">
            <a:avLst/>
          </a:prstGeom>
          <a:noFill/>
          <a:extLst>
            <a:ext uri="{909E8E84-426E-40DD-AFC4-6F175D3DCCD1}">
              <a14:hiddenFill xmlns:a14="http://schemas.microsoft.com/office/drawing/2010/main">
                <a:solidFill>
                  <a:srgbClr val="FFFFFF"/>
                </a:solidFill>
              </a14:hiddenFill>
            </a:ext>
          </a:extLst>
        </p:spPr>
      </p:pic>
      <p:sp>
        <p:nvSpPr>
          <p:cNvPr id="15" name="Espaço Reservado para Número de Slide 14"/>
          <p:cNvSpPr>
            <a:spLocks noGrp="1"/>
          </p:cNvSpPr>
          <p:nvPr>
            <p:ph type="sldNum" sz="quarter" idx="12"/>
          </p:nvPr>
        </p:nvSpPr>
        <p:spPr/>
        <p:txBody>
          <a:bodyPr/>
          <a:lstStyle/>
          <a:p>
            <a:fld id="{79944984-6FCC-417F-90EB-C408FA89B3EC}" type="slidenum">
              <a:rPr lang="pt-BR" smtClean="0"/>
              <a:pPr/>
              <a:t>20</a:t>
            </a:fld>
            <a:endParaRPr lang="pt-BR"/>
          </a:p>
        </p:txBody>
      </p:sp>
    </p:spTree>
    <p:extLst>
      <p:ext uri="{BB962C8B-B14F-4D97-AF65-F5344CB8AC3E}">
        <p14:creationId xmlns:p14="http://schemas.microsoft.com/office/powerpoint/2010/main" val="8273823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quipronat.files.wordpress.com/2011/06/terras-raras.jpg"/>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PaintStrokes/>
                    </a14:imgEffect>
                    <a14:imgEffect>
                      <a14:saturation sat="330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0" y="946108"/>
            <a:ext cx="9144000" cy="59436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3568" y="836712"/>
            <a:ext cx="8085584" cy="1252728"/>
          </a:xfrm>
        </p:spPr>
        <p:txBody>
          <a:bodyPr/>
          <a:lstStyle/>
          <a:p>
            <a:pPr algn="ctr"/>
            <a:r>
              <a:rPr lang="en-GB" dirty="0" smtClean="0">
                <a:latin typeface="Calibri" panose="020F0502020204030204" pitchFamily="34" charset="0"/>
              </a:rPr>
              <a:t>Thank you for the attention</a:t>
            </a:r>
            <a:endParaRPr lang="en-GB" dirty="0">
              <a:latin typeface="Calibri" panose="020F0502020204030204" pitchFamily="34" charset="0"/>
            </a:endParaRPr>
          </a:p>
        </p:txBody>
      </p:sp>
      <p:sp>
        <p:nvSpPr>
          <p:cNvPr id="3" name="Espaço Reservado para Número de Slide 2"/>
          <p:cNvSpPr>
            <a:spLocks noGrp="1"/>
          </p:cNvSpPr>
          <p:nvPr>
            <p:ph type="sldNum" sz="quarter" idx="12"/>
          </p:nvPr>
        </p:nvSpPr>
        <p:spPr/>
        <p:txBody>
          <a:bodyPr/>
          <a:lstStyle/>
          <a:p>
            <a:fld id="{79944984-6FCC-417F-90EB-C408FA89B3EC}" type="slidenum">
              <a:rPr lang="pt-BR" smtClean="0"/>
              <a:pPr/>
              <a:t>21</a:t>
            </a:fld>
            <a:endParaRPr lang="pt-BR"/>
          </a:p>
        </p:txBody>
      </p:sp>
    </p:spTree>
    <p:extLst>
      <p:ext uri="{BB962C8B-B14F-4D97-AF65-F5344CB8AC3E}">
        <p14:creationId xmlns:p14="http://schemas.microsoft.com/office/powerpoint/2010/main" val="18303088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6884</TotalTime>
  <Words>1249</Words>
  <Application>Microsoft Office PowerPoint</Application>
  <PresentationFormat>Apresentação na tela (4:3)</PresentationFormat>
  <Paragraphs>433</Paragraphs>
  <Slides>21</Slides>
  <Notes>10</Notes>
  <HiddenSlides>0</HiddenSlides>
  <MMClips>0</MMClips>
  <ScaleCrop>false</ScaleCrop>
  <HeadingPairs>
    <vt:vector size="4" baseType="variant">
      <vt:variant>
        <vt:lpstr>Tema</vt:lpstr>
      </vt:variant>
      <vt:variant>
        <vt:i4>1</vt:i4>
      </vt:variant>
      <vt:variant>
        <vt:lpstr>Títulos de slides</vt:lpstr>
      </vt:variant>
      <vt:variant>
        <vt:i4>21</vt:i4>
      </vt:variant>
    </vt:vector>
  </HeadingPairs>
  <TitlesOfParts>
    <vt:vector size="22" baseType="lpstr">
      <vt:lpstr>Module</vt:lpstr>
      <vt:lpstr>Separation of cerium from other rare Earth elements by solvente extraction</vt:lpstr>
      <vt:lpstr>THE PAPER</vt:lpstr>
      <vt:lpstr>Introduction</vt:lpstr>
      <vt:lpstr>Introduction</vt:lpstr>
      <vt:lpstr>Introduction</vt:lpstr>
      <vt:lpstr>Introduction</vt:lpstr>
      <vt:lpstr>Introduction</vt:lpstr>
      <vt:lpstr>Introduction - Cerium</vt:lpstr>
      <vt:lpstr>Methodology</vt:lpstr>
      <vt:lpstr>Methodology</vt:lpstr>
      <vt:lpstr>Methodology</vt:lpstr>
      <vt:lpstr>Methodology</vt:lpstr>
      <vt:lpstr>Samples</vt:lpstr>
      <vt:lpstr>Results - Sulphuric liquor </vt:lpstr>
      <vt:lpstr>Results - Hydrochloric liquor </vt:lpstr>
      <vt:lpstr>Results - Hydrochloric liquor – pH 0</vt:lpstr>
      <vt:lpstr>Results - Nitric liquor</vt:lpstr>
      <vt:lpstr>Results - Nitric liquor</vt:lpstr>
      <vt:lpstr>Results - Nitric liquor</vt:lpstr>
      <vt:lpstr>Conclusions</vt:lpstr>
      <vt:lpstr>Thank you for the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dc:title>
  <dc:creator>Thiago</dc:creator>
  <cp:lastModifiedBy>Carlos</cp:lastModifiedBy>
  <cp:revision>239</cp:revision>
  <dcterms:created xsi:type="dcterms:W3CDTF">2014-04-02T01:01:38Z</dcterms:created>
  <dcterms:modified xsi:type="dcterms:W3CDTF">2016-09-27T07:00:10Z</dcterms:modified>
</cp:coreProperties>
</file>