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6" r:id="rId2"/>
    <p:sldId id="329" r:id="rId3"/>
    <p:sldId id="328" r:id="rId4"/>
    <p:sldId id="343" r:id="rId5"/>
    <p:sldId id="344" r:id="rId6"/>
    <p:sldId id="340" r:id="rId7"/>
    <p:sldId id="346" r:id="rId8"/>
    <p:sldId id="347" r:id="rId9"/>
    <p:sldId id="353" r:id="rId10"/>
    <p:sldId id="351" r:id="rId11"/>
    <p:sldId id="345" r:id="rId12"/>
    <p:sldId id="350" r:id="rId13"/>
    <p:sldId id="341" r:id="rId14"/>
    <p:sldId id="342" r:id="rId15"/>
    <p:sldId id="334" r:id="rId16"/>
    <p:sldId id="338" r:id="rId17"/>
    <p:sldId id="337" r:id="rId18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Objects="1">
      <p:cViewPr varScale="1">
        <p:scale>
          <a:sx n="73" d="100"/>
          <a:sy n="73" d="100"/>
        </p:scale>
        <p:origin x="-1304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handoutMaster" Target="handoutMasters/handoutMaster1.xml"/><Relationship Id="rId21" Type="http://schemas.openxmlformats.org/officeDocument/2006/relationships/printerSettings" Target="printerSettings/printerSettings1.bin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image" Target="../media/image12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image" Target="../media/image15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fld id="{67B56AA6-EF69-45B9-9F33-06042B356CA7}" type="datetime1">
              <a:rPr lang="en-US"/>
              <a:pPr>
                <a:defRPr/>
              </a:pPr>
              <a:t>22/08/16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fld id="{2CC7A9D9-CF49-4F55-BE1A-98D7E8EAE8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07181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fld id="{3481C441-9914-4F19-A574-622F6B9755A7}" type="datetime1">
              <a:rPr lang="en-US"/>
              <a:pPr>
                <a:defRPr/>
              </a:pPr>
              <a:t>22/08/16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H" noProof="0" smtClean="0"/>
              <a:t>Click to edit Master text styles</a:t>
            </a:r>
          </a:p>
          <a:p>
            <a:pPr lvl="1"/>
            <a:r>
              <a:rPr lang="fr-CH" noProof="0" smtClean="0"/>
              <a:t>Second level</a:t>
            </a:r>
          </a:p>
          <a:p>
            <a:pPr lvl="2"/>
            <a:r>
              <a:rPr lang="fr-CH" noProof="0" smtClean="0"/>
              <a:t>Third level</a:t>
            </a:r>
          </a:p>
          <a:p>
            <a:pPr lvl="3"/>
            <a:r>
              <a:rPr lang="fr-CH" noProof="0" smtClean="0"/>
              <a:t>Fourth level</a:t>
            </a:r>
          </a:p>
          <a:p>
            <a:pPr lvl="4"/>
            <a:r>
              <a:rPr lang="fr-CH" noProof="0" smtClean="0"/>
              <a:t>Fifth level</a:t>
            </a:r>
            <a:endParaRPr lang="en-US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fld id="{307023DF-91E7-49EE-8853-6FE4580D7A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29910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de-CH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CH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CH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72F73B-BEB4-4E4C-88D7-36E1E310F78E}" type="datetime1">
              <a:rPr lang="en-US"/>
              <a:pPr>
                <a:defRPr/>
              </a:pPr>
              <a:t>22/08/16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www.InfoCodex.com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2CDF04-81E8-419D-961B-82807334EB7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CH" smtClean="0"/>
              <a:t>Click to edit Master text styles</a:t>
            </a:r>
          </a:p>
          <a:p>
            <a:pPr lvl="1"/>
            <a:r>
              <a:rPr lang="fr-CH" smtClean="0"/>
              <a:t>Second level</a:t>
            </a:r>
          </a:p>
          <a:p>
            <a:pPr lvl="2"/>
            <a:r>
              <a:rPr lang="fr-CH" smtClean="0"/>
              <a:t>Third level</a:t>
            </a:r>
          </a:p>
          <a:p>
            <a:pPr lvl="3"/>
            <a:r>
              <a:rPr lang="fr-CH" smtClean="0"/>
              <a:t>Fourth level</a:t>
            </a:r>
          </a:p>
          <a:p>
            <a:pPr lvl="4"/>
            <a:r>
              <a:rPr lang="fr-CH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82D7F1-04E9-42AF-9A6D-D181778DA0E4}" type="datetime1">
              <a:rPr lang="en-US"/>
              <a:pPr>
                <a:defRPr/>
              </a:pPr>
              <a:t>22/08/16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www.InfoCodex.com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68D89-8712-403F-90D1-B7F21F1F8E0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CH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H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ABBAC8-CFC3-4597-9471-69A7E7AF298E}" type="datetime1">
              <a:rPr lang="en-US"/>
              <a:pPr>
                <a:defRPr/>
              </a:pPr>
              <a:t>22/08/16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www.InfoCodex.com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AE321A-E1EE-4979-92F8-0C215E980C3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CH" smtClean="0"/>
              <a:t>Click to edit Master text styles</a:t>
            </a:r>
          </a:p>
          <a:p>
            <a:pPr lvl="1"/>
            <a:r>
              <a:rPr lang="fr-CH" smtClean="0"/>
              <a:t>Second level</a:t>
            </a:r>
          </a:p>
          <a:p>
            <a:pPr lvl="2"/>
            <a:r>
              <a:rPr lang="fr-CH" smtClean="0"/>
              <a:t>Third level</a:t>
            </a:r>
          </a:p>
          <a:p>
            <a:pPr lvl="3"/>
            <a:r>
              <a:rPr lang="fr-CH" smtClean="0"/>
              <a:t>Fourth level</a:t>
            </a:r>
          </a:p>
          <a:p>
            <a:pPr lvl="4"/>
            <a:r>
              <a:rPr lang="fr-CH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CH" smtClean="0"/>
              <a:t>Click to edit Master text styles</a:t>
            </a:r>
          </a:p>
          <a:p>
            <a:pPr lvl="1"/>
            <a:r>
              <a:rPr lang="fr-CH" smtClean="0"/>
              <a:t>Second level</a:t>
            </a:r>
          </a:p>
          <a:p>
            <a:pPr lvl="2"/>
            <a:r>
              <a:rPr lang="fr-CH" smtClean="0"/>
              <a:t>Third level</a:t>
            </a:r>
          </a:p>
          <a:p>
            <a:pPr lvl="3"/>
            <a:r>
              <a:rPr lang="fr-CH" smtClean="0"/>
              <a:t>Fourth level</a:t>
            </a:r>
          </a:p>
          <a:p>
            <a:pPr lvl="4"/>
            <a:r>
              <a:rPr lang="fr-CH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6291E7-7F23-4234-B35E-F19B7D49957A}" type="datetime1">
              <a:rPr lang="en-US"/>
              <a:pPr>
                <a:defRPr/>
              </a:pPr>
              <a:t>22/08/16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www.InfoCodex.com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B4582-5F51-4CCB-8CE3-2C19A202AA1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CH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H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CH" smtClean="0"/>
              <a:t>Click to edit Master text styles</a:t>
            </a:r>
          </a:p>
          <a:p>
            <a:pPr lvl="1"/>
            <a:r>
              <a:rPr lang="fr-CH" smtClean="0"/>
              <a:t>Second level</a:t>
            </a:r>
          </a:p>
          <a:p>
            <a:pPr lvl="2"/>
            <a:r>
              <a:rPr lang="fr-CH" smtClean="0"/>
              <a:t>Third level</a:t>
            </a:r>
          </a:p>
          <a:p>
            <a:pPr lvl="3"/>
            <a:r>
              <a:rPr lang="fr-CH" smtClean="0"/>
              <a:t>Fourth level</a:t>
            </a:r>
          </a:p>
          <a:p>
            <a:pPr lvl="4"/>
            <a:r>
              <a:rPr lang="fr-CH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H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CH" smtClean="0"/>
              <a:t>Click to edit Master text styles</a:t>
            </a:r>
          </a:p>
          <a:p>
            <a:pPr lvl="1"/>
            <a:r>
              <a:rPr lang="fr-CH" smtClean="0"/>
              <a:t>Second level</a:t>
            </a:r>
          </a:p>
          <a:p>
            <a:pPr lvl="2"/>
            <a:r>
              <a:rPr lang="fr-CH" smtClean="0"/>
              <a:t>Third level</a:t>
            </a:r>
          </a:p>
          <a:p>
            <a:pPr lvl="3"/>
            <a:r>
              <a:rPr lang="fr-CH" smtClean="0"/>
              <a:t>Fourth level</a:t>
            </a:r>
          </a:p>
          <a:p>
            <a:pPr lvl="4"/>
            <a:r>
              <a:rPr lang="fr-CH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8546A6-4ECC-48DD-ABFA-73944FB9BBBE}" type="datetime1">
              <a:rPr lang="en-US"/>
              <a:pPr>
                <a:defRPr/>
              </a:pPr>
              <a:t>22/08/16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www.InfoCodex.com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8FC12E-0C66-401D-8B1A-C534B836089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FC9F2D-12DC-40BF-ADF5-6A520DABC982}" type="datetime1">
              <a:rPr lang="en-US"/>
              <a:pPr>
                <a:defRPr/>
              </a:pPr>
              <a:t>22/08/16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www.InfoCodex.com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2D80EC-260B-405E-82BA-AD1E9ACFBD7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0DB298-BBFE-41E4-9B91-CC26332BE3FF}" type="datetime1">
              <a:rPr lang="en-US"/>
              <a:pPr>
                <a:defRPr/>
              </a:pPr>
              <a:t>22/08/16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www.InfoCodex.com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667E0E-929B-4617-B809-56A88E2C508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CH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H" smtClean="0"/>
              <a:t>Click to edit Master text styles</a:t>
            </a:r>
          </a:p>
          <a:p>
            <a:pPr lvl="1"/>
            <a:r>
              <a:rPr lang="fr-CH" smtClean="0"/>
              <a:t>Second level</a:t>
            </a:r>
          </a:p>
          <a:p>
            <a:pPr lvl="2"/>
            <a:r>
              <a:rPr lang="fr-CH" smtClean="0"/>
              <a:t>Third level</a:t>
            </a:r>
          </a:p>
          <a:p>
            <a:pPr lvl="3"/>
            <a:r>
              <a:rPr lang="fr-CH" smtClean="0"/>
              <a:t>Fourth level</a:t>
            </a:r>
          </a:p>
          <a:p>
            <a:pPr lvl="4"/>
            <a:r>
              <a:rPr lang="fr-CH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CH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307CD9-B6EE-4799-8992-7E53C32128F9}" type="datetime1">
              <a:rPr lang="en-US"/>
              <a:pPr>
                <a:defRPr/>
              </a:pPr>
              <a:t>22/08/16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www.InfoCodex.com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5AFDFD-5D86-4636-88C6-1ED9134E9DA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CH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CH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3F5F28-0EDA-4BDA-AB11-14C3C01D50D1}" type="datetime1">
              <a:rPr lang="en-US"/>
              <a:pPr>
                <a:defRPr/>
              </a:pPr>
              <a:t>22/08/16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www.InfoCodex.com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8CF89-1A75-4C2B-8D74-D3C94A5C568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CH" smtClean="0"/>
              <a:t>Click to edit Master text styles</a:t>
            </a:r>
          </a:p>
          <a:p>
            <a:pPr lvl="1"/>
            <a:r>
              <a:rPr lang="fr-CH" smtClean="0"/>
              <a:t>Second level</a:t>
            </a:r>
          </a:p>
          <a:p>
            <a:pPr lvl="2"/>
            <a:r>
              <a:rPr lang="fr-CH" smtClean="0"/>
              <a:t>Third level</a:t>
            </a:r>
          </a:p>
          <a:p>
            <a:pPr lvl="3"/>
            <a:r>
              <a:rPr lang="fr-CH" smtClean="0"/>
              <a:t>Fourth level</a:t>
            </a:r>
          </a:p>
          <a:p>
            <a:pPr lvl="4"/>
            <a:r>
              <a:rPr lang="fr-CH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4CD204-521C-4059-B20F-C74BF07DC90C}" type="datetime1">
              <a:rPr lang="en-US"/>
              <a:pPr>
                <a:defRPr/>
              </a:pPr>
              <a:t>22/08/16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www.InfoCodex.com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9607AA-7086-4E56-AF32-0EA9F8D9225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CH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CH" smtClean="0"/>
              <a:t>Click to edit Master text styles</a:t>
            </a:r>
          </a:p>
          <a:p>
            <a:pPr lvl="1"/>
            <a:r>
              <a:rPr lang="fr-CH" smtClean="0"/>
              <a:t>Second level</a:t>
            </a:r>
          </a:p>
          <a:p>
            <a:pPr lvl="2"/>
            <a:r>
              <a:rPr lang="fr-CH" smtClean="0"/>
              <a:t>Third level</a:t>
            </a:r>
          </a:p>
          <a:p>
            <a:pPr lvl="3"/>
            <a:r>
              <a:rPr lang="fr-CH" smtClean="0"/>
              <a:t>Fourth level</a:t>
            </a:r>
          </a:p>
          <a:p>
            <a:pPr lvl="4"/>
            <a:r>
              <a:rPr lang="fr-CH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B08049-E7DD-4A3F-81E5-B07A7A0C5FE8}" type="datetime1">
              <a:rPr lang="en-US"/>
              <a:pPr>
                <a:defRPr/>
              </a:pPr>
              <a:t>22/08/16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www.InfoCodex.com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CE75C3-6996-4F69-8C11-88E92BEE236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                            </a:t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                     </a:t>
            </a:r>
            <a:br>
              <a:rPr lang="en-US" smtClean="0"/>
            </a:br>
            <a:r>
              <a:rPr lang="en-US" smtClean="0"/>
              <a:t>                                                                                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CH" smtClean="0"/>
              <a:t>Click to edit Master text styles</a:t>
            </a:r>
          </a:p>
          <a:p>
            <a:pPr lvl="1"/>
            <a:r>
              <a:rPr lang="fr-CH" smtClean="0"/>
              <a:t>Second level</a:t>
            </a:r>
          </a:p>
          <a:p>
            <a:pPr lvl="2"/>
            <a:r>
              <a:rPr lang="fr-CH" smtClean="0"/>
              <a:t>Third level</a:t>
            </a:r>
          </a:p>
          <a:p>
            <a:pPr lvl="3"/>
            <a:r>
              <a:rPr lang="fr-CH" smtClean="0"/>
              <a:t>Fourth level</a:t>
            </a:r>
          </a:p>
          <a:p>
            <a:pPr lvl="4"/>
            <a:r>
              <a:rPr lang="fr-CH" smtClean="0"/>
              <a:t>Fifth level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FC831052-E830-4540-AEF7-29DE83A9C84C}" type="datetime1">
              <a:rPr lang="en-US"/>
              <a:pPr>
                <a:defRPr/>
              </a:pPr>
              <a:t>22/08/16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-112" charset="0"/>
                <a:ea typeface="ＭＳ Ｐゴシック" pitchFamily="-112" charset="-128"/>
                <a:cs typeface="ＭＳ Ｐゴシック" pitchFamily="-112" charset="-128"/>
              </a:defRPr>
            </a:lvl1pPr>
          </a:lstStyle>
          <a:p>
            <a:pPr>
              <a:defRPr/>
            </a:pPr>
            <a:r>
              <a:rPr lang="en-US"/>
              <a:t>www.InfoCodex.com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67230301-7D3B-4C19-B84A-BA1C75F9DE8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031" name="Picture 6" descr="IC08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609600" y="609600"/>
            <a:ext cx="230505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2" name="Text Box 8"/>
          <p:cNvSpPr txBox="1">
            <a:spLocks noChangeArrowheads="1"/>
          </p:cNvSpPr>
          <p:nvPr userDrawn="1"/>
        </p:nvSpPr>
        <p:spPr bwMode="auto">
          <a:xfrm>
            <a:off x="3352800" y="274638"/>
            <a:ext cx="5334000" cy="11430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tIns="91440" bIns="91440"/>
          <a:lstStyle/>
          <a:p>
            <a:pPr>
              <a:spcAft>
                <a:spcPts val="1000"/>
              </a:spcAft>
            </a:pPr>
            <a:r>
              <a:rPr lang="fr-CH" sz="2400">
                <a:solidFill>
                  <a:schemeClr val="tx1"/>
                </a:solidFill>
                <a:latin typeface="Arial" charset="0"/>
                <a:ea typeface="ＭＳ Ｐゴシック"/>
                <a:cs typeface="Times New Roman" pitchFamily="18" charset="0"/>
              </a:rPr>
              <a:t>InfoCodex Semantic Technologies</a:t>
            </a:r>
          </a:p>
          <a:p>
            <a:pPr algn="ctr">
              <a:spcAft>
                <a:spcPts val="1000"/>
              </a:spcAft>
            </a:pPr>
            <a:r>
              <a:rPr lang="fr-CH" sz="2000">
                <a:solidFill>
                  <a:schemeClr val="tx1"/>
                </a:solidFill>
                <a:latin typeface="Arial" charset="0"/>
                <a:ea typeface="ＭＳ Ｐゴシック"/>
                <a:cs typeface="Times New Roman" pitchFamily="18" charset="0"/>
              </a:rPr>
              <a:t>Turning Information into Knowledge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hf hdr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2800" kern="1200">
          <a:solidFill>
            <a:schemeClr val="tx1"/>
          </a:solidFill>
          <a:latin typeface="Verdana"/>
          <a:ea typeface="ＭＳ Ｐゴシック" charset="-128"/>
          <a:cs typeface="Verdana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Verdana" charset="0"/>
          <a:ea typeface="ＭＳ Ｐゴシック" charset="-128"/>
          <a:cs typeface="Verdana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Verdana" charset="0"/>
          <a:ea typeface="ＭＳ Ｐゴシック" charset="-128"/>
          <a:cs typeface="Verdana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Verdana" charset="0"/>
          <a:ea typeface="ＭＳ Ｐゴシック" charset="-128"/>
          <a:cs typeface="Verdana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Verdana" charset="0"/>
          <a:ea typeface="ＭＳ Ｐゴシック" charset="-128"/>
          <a:cs typeface="Verdana" pitchFamily="34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Verdana" charset="0"/>
          <a:ea typeface="ＭＳ Ｐゴシック" charset="-128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Verdana" charset="0"/>
          <a:ea typeface="ＭＳ Ｐゴシック" charset="-128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Verdana" charset="0"/>
          <a:ea typeface="ＭＳ Ｐゴシック" charset="-128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Verdana" charset="0"/>
          <a:ea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medterms.com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???" TargetMode="External"/><Relationship Id="rId4" Type="http://schemas.openxmlformats.org/officeDocument/2006/relationships/image" Target="../media/image10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???" TargetMode="External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???" TargetMode="External"/><Relationship Id="rId4" Type="http://schemas.openxmlformats.org/officeDocument/2006/relationships/image" Target="../media/image13.png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???" TargetMode="External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ctrTitle"/>
          </p:nvPr>
        </p:nvSpPr>
        <p:spPr>
          <a:xfrm>
            <a:off x="304800" y="2130425"/>
            <a:ext cx="8610600" cy="1226567"/>
          </a:xfrm>
        </p:spPr>
        <p:txBody>
          <a:bodyPr/>
          <a:lstStyle/>
          <a:p>
            <a:pPr algn="ctr" eaLnBrk="1" hangingPunct="1"/>
            <a:r>
              <a:rPr lang="en-US" sz="4000" dirty="0" smtClean="0">
                <a:latin typeface="Verdana" pitchFamily="34" charset="0"/>
                <a:ea typeface="ＭＳ Ｐゴシック"/>
                <a:cs typeface="Verdana" pitchFamily="34" charset="0"/>
              </a:rPr>
              <a:t/>
            </a:r>
            <a:br>
              <a:rPr lang="en-US" sz="4000" dirty="0" smtClean="0">
                <a:latin typeface="Verdana" pitchFamily="34" charset="0"/>
                <a:ea typeface="ＭＳ Ｐゴシック"/>
                <a:cs typeface="Verdana" pitchFamily="34" charset="0"/>
              </a:rPr>
            </a:br>
            <a:r>
              <a:rPr lang="en-US" dirty="0" smtClean="0">
                <a:latin typeface="Verdana" pitchFamily="34" charset="0"/>
                <a:ea typeface="ＭＳ Ｐゴシック"/>
                <a:cs typeface="Verdana" pitchFamily="34" charset="0"/>
              </a:rPr>
              <a:t/>
            </a:r>
            <a:br>
              <a:rPr lang="en-US" dirty="0" smtClean="0">
                <a:latin typeface="Verdana" pitchFamily="34" charset="0"/>
                <a:ea typeface="ＭＳ Ｐゴシック"/>
                <a:cs typeface="Verdana" pitchFamily="34" charset="0"/>
              </a:rPr>
            </a:br>
            <a:r>
              <a:rPr lang="en-US" sz="2400" dirty="0" smtClean="0">
                <a:latin typeface="Verdana" pitchFamily="34" charset="0"/>
                <a:ea typeface="ＭＳ Ｐゴシック"/>
                <a:cs typeface="Verdana" pitchFamily="34" charset="0"/>
              </a:rPr>
              <a:t>Scientific Discovery </a:t>
            </a:r>
            <a:r>
              <a:rPr lang="en-US" sz="2400" smtClean="0">
                <a:latin typeface="Verdana" pitchFamily="34" charset="0"/>
                <a:ea typeface="ＭＳ Ｐゴシック"/>
                <a:cs typeface="Verdana" pitchFamily="34" charset="0"/>
              </a:rPr>
              <a:t>by Machine </a:t>
            </a:r>
            <a:r>
              <a:rPr lang="en-US" sz="2400" dirty="0" smtClean="0">
                <a:latin typeface="Verdana" pitchFamily="34" charset="0"/>
                <a:ea typeface="ＭＳ Ｐゴシック"/>
                <a:cs typeface="Verdana" pitchFamily="34" charset="0"/>
              </a:rPr>
              <a:t>Intelligence:</a:t>
            </a:r>
            <a:br>
              <a:rPr lang="en-US" sz="2400" dirty="0" smtClean="0">
                <a:latin typeface="Verdana" pitchFamily="34" charset="0"/>
                <a:ea typeface="ＭＳ Ｐゴシック"/>
                <a:cs typeface="Verdana" pitchFamily="34" charset="0"/>
              </a:rPr>
            </a:br>
            <a:r>
              <a:rPr lang="en-US" sz="2400" dirty="0" smtClean="0">
                <a:latin typeface="Verdana" pitchFamily="34" charset="0"/>
                <a:ea typeface="ＭＳ Ｐゴシック"/>
                <a:cs typeface="Verdana" pitchFamily="34" charset="0"/>
              </a:rPr>
              <a:t>A New Avenue for Drug Research?</a:t>
            </a:r>
            <a:br>
              <a:rPr lang="en-US" sz="2400" dirty="0" smtClean="0">
                <a:latin typeface="Verdana" pitchFamily="34" charset="0"/>
                <a:ea typeface="ＭＳ Ｐゴシック"/>
                <a:cs typeface="Verdana" pitchFamily="34" charset="0"/>
              </a:rPr>
            </a:br>
            <a:r>
              <a:rPr lang="en-US" sz="3600" dirty="0" smtClean="0">
                <a:latin typeface="Verdana" pitchFamily="34" charset="0"/>
                <a:ea typeface="ＭＳ Ｐゴシック"/>
                <a:cs typeface="Verdana" pitchFamily="34" charset="0"/>
              </a:rPr>
              <a:t/>
            </a:r>
            <a:br>
              <a:rPr lang="en-US" sz="3600" dirty="0" smtClean="0">
                <a:latin typeface="Verdana" pitchFamily="34" charset="0"/>
                <a:ea typeface="ＭＳ Ｐゴシック"/>
                <a:cs typeface="Verdana" pitchFamily="34" charset="0"/>
              </a:rPr>
            </a:br>
            <a:endParaRPr lang="en-US" sz="4000" dirty="0" smtClean="0">
              <a:latin typeface="Verdana" pitchFamily="34" charset="0"/>
              <a:ea typeface="ＭＳ Ｐゴシック"/>
              <a:cs typeface="Verdana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6293" y="4339364"/>
            <a:ext cx="8610600" cy="20574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sz="2000" dirty="0" smtClean="0">
                <a:latin typeface="Verdana"/>
                <a:ea typeface="+mn-ea"/>
                <a:cs typeface="Verdana"/>
              </a:rPr>
              <a:t>   </a:t>
            </a: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sz="2000" dirty="0" smtClean="0">
                <a:latin typeface="Verdana"/>
                <a:ea typeface="+mn-ea"/>
                <a:cs typeface="Verdana"/>
              </a:rPr>
              <a:t>Dr. Carlo A. Trugenberger</a:t>
            </a: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sz="2000" dirty="0" smtClean="0">
                <a:latin typeface="Verdana"/>
                <a:ea typeface="+mn-ea"/>
                <a:cs typeface="Verdana"/>
              </a:rPr>
              <a:t>Co-Founder and Chief Scientific Officer</a:t>
            </a: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sz="2000" dirty="0" err="1" smtClean="0">
                <a:latin typeface="Verdana"/>
                <a:ea typeface="+mn-ea"/>
                <a:cs typeface="Verdana"/>
              </a:rPr>
              <a:t>InfoCodex</a:t>
            </a:r>
            <a:r>
              <a:rPr lang="en-US" sz="2000" dirty="0" smtClean="0">
                <a:latin typeface="Verdana"/>
                <a:ea typeface="+mn-ea"/>
                <a:cs typeface="Verdana"/>
              </a:rPr>
              <a:t> Semantic Technologies AG, CH-9470 </a:t>
            </a:r>
            <a:r>
              <a:rPr lang="en-US" sz="2000" dirty="0" err="1" smtClean="0">
                <a:latin typeface="Verdana"/>
                <a:ea typeface="+mn-ea"/>
                <a:cs typeface="Verdana"/>
              </a:rPr>
              <a:t>Buchs</a:t>
            </a:r>
            <a:endParaRPr lang="en-US" sz="2000" dirty="0" smtClean="0">
              <a:latin typeface="Verdana"/>
              <a:ea typeface="+mn-ea"/>
              <a:cs typeface="Verdana"/>
            </a:endParaRP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endParaRPr lang="en-US" sz="2000" dirty="0" smtClean="0">
              <a:latin typeface="Verdana"/>
              <a:ea typeface="+mn-ea"/>
              <a:cs typeface="Verdana"/>
            </a:endParaRP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endParaRPr lang="en-US" sz="2000" dirty="0" smtClean="0">
              <a:latin typeface="Verdana"/>
              <a:ea typeface="+mn-ea"/>
              <a:cs typeface="Verdana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5A33D4D0-3EE9-AA4A-A653-9F112A1BA3E1}" type="datetime4">
              <a:rPr lang="en-US"/>
              <a:pPr>
                <a:defRPr/>
              </a:pPr>
              <a:t>August 22, 2016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B7E6D4-BF2D-4583-A68E-61AC0C94455A}" type="slidenum">
              <a:rPr lang="en-US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15365" name="Footer Placeholder 5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Calibri" pitchFamily="34" charset="0"/>
                <a:ea typeface="ＭＳ Ｐゴシック"/>
                <a:cs typeface="ＭＳ Ｐゴシック"/>
              </a:rPr>
              <a:t>www.InfoCodex.com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331640" y="3585767"/>
            <a:ext cx="6488349" cy="40011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000" dirty="0" smtClean="0">
                <a:latin typeface="Verdana"/>
                <a:cs typeface="Verdana"/>
              </a:rPr>
              <a:t>Big Data Analysis and Data Mining, London 2016 </a:t>
            </a:r>
            <a:endParaRPr lang="en-US" sz="2000" dirty="0">
              <a:latin typeface="Verdana"/>
              <a:cs typeface="Verdana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56150"/>
          </a:xfrm>
        </p:spPr>
        <p:txBody>
          <a:bodyPr/>
          <a:lstStyle/>
          <a:p>
            <a:pPr algn="ctr">
              <a:buFont typeface="Arial" charset="0"/>
              <a:buNone/>
            </a:pPr>
            <a:r>
              <a:rPr lang="en-US" sz="2400" dirty="0" smtClean="0">
                <a:latin typeface="Verdana" pitchFamily="34" charset="0"/>
                <a:ea typeface="ＭＳ Ｐゴシック"/>
                <a:cs typeface="ＭＳ Ｐゴシック"/>
              </a:rPr>
              <a:t> Big changes in pharmaceutical research</a:t>
            </a:r>
          </a:p>
          <a:p>
            <a:pPr>
              <a:buFont typeface="Arial" charset="0"/>
              <a:buNone/>
            </a:pPr>
            <a:r>
              <a:rPr lang="en-US" sz="2400" dirty="0" smtClean="0">
                <a:latin typeface="Verdana" pitchFamily="34" charset="0"/>
                <a:ea typeface="ＭＳ Ｐゴシック"/>
                <a:cs typeface="ＭＳ Ｐゴシック"/>
              </a:rPr>
              <a:t>                </a:t>
            </a:r>
            <a:r>
              <a:rPr lang="en-US" sz="2400" dirty="0" smtClean="0">
                <a:solidFill>
                  <a:srgbClr val="FF0000"/>
                </a:solidFill>
                <a:latin typeface="Verdana" pitchFamily="34" charset="0"/>
                <a:ea typeface="ＭＳ Ｐゴシック"/>
                <a:cs typeface="ＭＳ Ｐゴシック"/>
              </a:rPr>
              <a:t>The end of the blockbuster era?</a:t>
            </a:r>
          </a:p>
          <a:p>
            <a:pPr>
              <a:buFont typeface="Arial" charset="0"/>
              <a:buNone/>
            </a:pPr>
            <a:endParaRPr lang="en-US" sz="2400" dirty="0" smtClean="0">
              <a:latin typeface="Verdana" pitchFamily="34" charset="0"/>
              <a:ea typeface="ＭＳ Ｐゴシック"/>
              <a:cs typeface="ＭＳ Ｐゴシック"/>
            </a:endParaRPr>
          </a:p>
          <a:p>
            <a:pPr>
              <a:buFont typeface="Arial" charset="0"/>
              <a:buNone/>
            </a:pPr>
            <a:r>
              <a:rPr lang="en-US" sz="2400" dirty="0" smtClean="0">
                <a:latin typeface="Verdana" pitchFamily="34" charset="0"/>
                <a:ea typeface="ＭＳ Ｐゴシック"/>
                <a:cs typeface="ＭＳ Ｐゴシック"/>
              </a:rPr>
              <a:t>          Challenges                 Opportunities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2BBC410B-4F6C-CD4A-B347-8FAE612BCEED}" type="datetime1">
              <a:rPr lang="en-US" smtClean="0"/>
              <a:pPr>
                <a:defRPr/>
              </a:pPr>
              <a:t>22/08/16</a:t>
            </a:fld>
            <a:endParaRPr lang="en-US" dirty="0"/>
          </a:p>
        </p:txBody>
      </p:sp>
      <p:sp>
        <p:nvSpPr>
          <p:cNvPr id="16387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Calibri" pitchFamily="34" charset="0"/>
                <a:ea typeface="ＭＳ Ｐゴシック"/>
                <a:cs typeface="ＭＳ Ｐゴシック"/>
              </a:rPr>
              <a:t>www.InfoCodex.com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6AE8C6-8DC1-466E-919C-DAB8AD3E5DA1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800600" y="3641467"/>
            <a:ext cx="3055243" cy="132343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buFont typeface="Wingdings" charset="2"/>
              <a:buChar char="Ø"/>
              <a:defRPr/>
            </a:pPr>
            <a:r>
              <a:rPr lang="en-US" sz="1600" dirty="0">
                <a:latin typeface="Verdana"/>
                <a:ea typeface="ＭＳ Ｐゴシック" pitchFamily="-111" charset="-128"/>
                <a:cs typeface="Verdana"/>
              </a:rPr>
              <a:t> Genomics / Proteomics </a:t>
            </a:r>
            <a:endParaRPr lang="en-US" sz="1600" dirty="0">
              <a:ln>
                <a:solidFill>
                  <a:schemeClr val="tx1"/>
                </a:solidFill>
              </a:ln>
              <a:latin typeface="Verdana"/>
              <a:ea typeface="ＭＳ Ｐゴシック" pitchFamily="-111" charset="-128"/>
              <a:cs typeface="Verdana"/>
            </a:endParaRPr>
          </a:p>
          <a:p>
            <a:pPr>
              <a:buFont typeface="Wingdings" charset="2"/>
              <a:buChar char="Ø"/>
              <a:defRPr/>
            </a:pPr>
            <a:r>
              <a:rPr lang="en-US" sz="1600" dirty="0">
                <a:latin typeface="Verdana"/>
                <a:ea typeface="ＭＳ Ｐゴシック" pitchFamily="-111" charset="-128"/>
                <a:cs typeface="Verdana"/>
              </a:rPr>
              <a:t> Big data / data mining</a:t>
            </a:r>
          </a:p>
          <a:p>
            <a:pPr>
              <a:defRPr/>
            </a:pPr>
            <a:r>
              <a:rPr lang="en-US" sz="1600" dirty="0">
                <a:latin typeface="Verdana"/>
                <a:ea typeface="ＭＳ Ｐゴシック" pitchFamily="-111" charset="-128"/>
                <a:cs typeface="Verdana"/>
              </a:rPr>
              <a:t>   ➪ structure-based design  </a:t>
            </a:r>
          </a:p>
          <a:p>
            <a:pPr>
              <a:buFont typeface="Wingdings" charset="2"/>
              <a:buChar char="Ø"/>
              <a:defRPr/>
            </a:pPr>
            <a:r>
              <a:rPr lang="en-US" sz="1600" dirty="0">
                <a:latin typeface="Verdana"/>
                <a:ea typeface="ＭＳ Ｐゴシック" pitchFamily="-111" charset="-128"/>
                <a:cs typeface="Verdana"/>
              </a:rPr>
              <a:t> Drugs are “computed”</a:t>
            </a:r>
          </a:p>
          <a:p>
            <a:pPr>
              <a:defRPr/>
            </a:pPr>
            <a:r>
              <a:rPr lang="en-US" sz="1600" dirty="0">
                <a:latin typeface="Verdana"/>
                <a:ea typeface="ＭＳ Ｐゴシック" pitchFamily="-111" charset="-128"/>
                <a:cs typeface="Verdana"/>
              </a:rPr>
              <a:t>   rather than discovered </a:t>
            </a:r>
          </a:p>
        </p:txBody>
      </p:sp>
      <p:sp>
        <p:nvSpPr>
          <p:cNvPr id="19466" name="TextBox 11"/>
          <p:cNvSpPr txBox="1">
            <a:spLocks noChangeArrowheads="1"/>
          </p:cNvSpPr>
          <p:nvPr/>
        </p:nvSpPr>
        <p:spPr bwMode="auto">
          <a:xfrm>
            <a:off x="942975" y="3641725"/>
            <a:ext cx="2684463" cy="132238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buFont typeface="Wingdings" charset="2"/>
              <a:buChar char="Ø"/>
              <a:defRPr/>
            </a:pPr>
            <a:r>
              <a:rPr lang="en-US" sz="1600" dirty="0">
                <a:latin typeface="Verdana" charset="0"/>
                <a:ea typeface="Verdana" charset="0"/>
                <a:cs typeface="Verdana" charset="0"/>
              </a:rPr>
              <a:t> Costs are exploding</a:t>
            </a:r>
          </a:p>
          <a:p>
            <a:pPr>
              <a:buFont typeface="Wingdings" charset="2"/>
              <a:buChar char="Ø"/>
              <a:defRPr/>
            </a:pPr>
            <a:r>
              <a:rPr lang="en-US" sz="1600" dirty="0">
                <a:latin typeface="Verdana" charset="0"/>
                <a:ea typeface="Verdana" charset="0"/>
                <a:cs typeface="Verdana" charset="0"/>
              </a:rPr>
              <a:t> Regulatory pressure</a:t>
            </a:r>
          </a:p>
          <a:p>
            <a:pPr>
              <a:buFont typeface="Wingdings" charset="2"/>
              <a:buChar char="Ø"/>
              <a:defRPr/>
            </a:pPr>
            <a:r>
              <a:rPr lang="en-US" sz="1600" dirty="0">
                <a:latin typeface="Verdana" charset="0"/>
                <a:ea typeface="Verdana" charset="0"/>
                <a:cs typeface="Verdana" charset="0"/>
              </a:rPr>
              <a:t> Personalized medicine</a:t>
            </a:r>
          </a:p>
          <a:p>
            <a:pPr>
              <a:buFont typeface="Wingdings" charset="2"/>
              <a:buChar char="Ø"/>
              <a:defRPr/>
            </a:pPr>
            <a:r>
              <a:rPr lang="en-US" sz="1600" dirty="0">
                <a:latin typeface="Verdana" charset="0"/>
                <a:ea typeface="Verdana" charset="0"/>
                <a:cs typeface="Verdana" charset="0"/>
              </a:rPr>
              <a:t> Outsourcing of critical</a:t>
            </a:r>
          </a:p>
          <a:p>
            <a:pPr>
              <a:defRPr/>
            </a:pPr>
            <a:r>
              <a:rPr lang="en-US" sz="1600" dirty="0">
                <a:latin typeface="Verdana" charset="0"/>
                <a:ea typeface="Verdana" charset="0"/>
                <a:cs typeface="Verdana" charset="0"/>
              </a:rPr>
              <a:t>   processes </a:t>
            </a:r>
          </a:p>
        </p:txBody>
      </p:sp>
      <p:sp>
        <p:nvSpPr>
          <p:cNvPr id="13" name="Lightning Bolt 12"/>
          <p:cNvSpPr/>
          <p:nvPr/>
        </p:nvSpPr>
        <p:spPr>
          <a:xfrm>
            <a:off x="5465763" y="2449513"/>
            <a:ext cx="498475" cy="522287"/>
          </a:xfrm>
          <a:prstGeom prst="lightningBol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Lightning Bolt 13"/>
          <p:cNvSpPr/>
          <p:nvPr/>
        </p:nvSpPr>
        <p:spPr>
          <a:xfrm rot="4290020">
            <a:off x="3252787" y="2439988"/>
            <a:ext cx="371475" cy="539750"/>
          </a:xfrm>
          <a:prstGeom prst="lightningBol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6393" name="TextBox 14"/>
          <p:cNvSpPr txBox="1">
            <a:spLocks noChangeArrowheads="1"/>
          </p:cNvSpPr>
          <p:nvPr/>
        </p:nvSpPr>
        <p:spPr bwMode="auto">
          <a:xfrm>
            <a:off x="942975" y="5056188"/>
            <a:ext cx="3857625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b="1">
                <a:latin typeface="Verdana" pitchFamily="34" charset="0"/>
              </a:rPr>
              <a:t>Critical for survival: </a:t>
            </a:r>
          </a:p>
          <a:p>
            <a:pPr>
              <a:buFont typeface="Wingdings" pitchFamily="2" charset="2"/>
              <a:buChar char="Ø"/>
            </a:pPr>
            <a:r>
              <a:rPr lang="en-US" sz="1600">
                <a:latin typeface="Verdana" pitchFamily="34" charset="0"/>
              </a:rPr>
              <a:t> Shorten time-to market</a:t>
            </a:r>
          </a:p>
          <a:p>
            <a:pPr>
              <a:buFont typeface="Wingdings" pitchFamily="2" charset="2"/>
              <a:buChar char="Ø"/>
            </a:pPr>
            <a:r>
              <a:rPr lang="en-US" sz="1600">
                <a:latin typeface="Verdana" pitchFamily="34" charset="0"/>
              </a:rPr>
              <a:t> Early recognition of dead ends  </a:t>
            </a:r>
          </a:p>
          <a:p>
            <a:r>
              <a:rPr lang="en-US" sz="1600">
                <a:latin typeface="Verdana" pitchFamily="34" charset="0"/>
              </a:rPr>
              <a:t> </a:t>
            </a:r>
          </a:p>
        </p:txBody>
      </p:sp>
      <p:sp>
        <p:nvSpPr>
          <p:cNvPr id="16394" name="TextBox 15"/>
          <p:cNvSpPr txBox="1">
            <a:spLocks noChangeArrowheads="1"/>
          </p:cNvSpPr>
          <p:nvPr/>
        </p:nvSpPr>
        <p:spPr bwMode="auto">
          <a:xfrm>
            <a:off x="4714875" y="5056188"/>
            <a:ext cx="3480440" cy="1046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b="1" dirty="0">
                <a:latin typeface="Verdana" pitchFamily="34" charset="0"/>
              </a:rPr>
              <a:t>Critical to beat competition:</a:t>
            </a:r>
            <a:r>
              <a:rPr lang="en-US" sz="1600" dirty="0">
                <a:latin typeface="Verdana" pitchFamily="34" charset="0"/>
              </a:rPr>
              <a:t> </a:t>
            </a:r>
          </a:p>
          <a:p>
            <a:pPr>
              <a:buFont typeface="Wingdings" pitchFamily="2" charset="2"/>
              <a:buChar char="Ø"/>
            </a:pPr>
            <a:r>
              <a:rPr lang="en-US" sz="1600" dirty="0">
                <a:latin typeface="Verdana" pitchFamily="34" charset="0"/>
              </a:rPr>
              <a:t> </a:t>
            </a:r>
            <a:r>
              <a:rPr lang="en-US" sz="1600" dirty="0" smtClean="0">
                <a:latin typeface="Verdana" pitchFamily="34" charset="0"/>
              </a:rPr>
              <a:t>Data + data analysis power</a:t>
            </a:r>
            <a:endParaRPr lang="en-US" sz="1600" dirty="0">
              <a:latin typeface="Verdana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1600" dirty="0">
                <a:latin typeface="Verdana" pitchFamily="34" charset="0"/>
              </a:rPr>
              <a:t> </a:t>
            </a:r>
            <a:r>
              <a:rPr lang="en-US" sz="1600" dirty="0" smtClean="0">
                <a:latin typeface="Verdana" pitchFamily="34" charset="0"/>
              </a:rPr>
              <a:t>Machine intelligence  </a:t>
            </a:r>
            <a:endParaRPr lang="en-US" sz="1600" dirty="0">
              <a:latin typeface="Verdana" pitchFamily="34" charset="0"/>
            </a:endParaRPr>
          </a:p>
          <a:p>
            <a:r>
              <a:rPr lang="en-US" sz="1400" dirty="0">
                <a:latin typeface="Verdana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56150"/>
          </a:xfrm>
        </p:spPr>
        <p:txBody>
          <a:bodyPr/>
          <a:lstStyle/>
          <a:p>
            <a:pPr algn="ctr">
              <a:spcAft>
                <a:spcPts val="600"/>
              </a:spcAft>
              <a:buFont typeface="Arial" charset="0"/>
              <a:buNone/>
            </a:pPr>
            <a:r>
              <a:rPr lang="en-US" sz="2400" dirty="0" smtClean="0">
                <a:latin typeface="Verdana" pitchFamily="34" charset="0"/>
                <a:ea typeface="ＭＳ Ｐゴシック"/>
                <a:cs typeface="ＭＳ Ｐゴシック"/>
              </a:rPr>
              <a:t>The data deluge as an opportunity for </a:t>
            </a:r>
            <a:r>
              <a:rPr lang="en-US" sz="2400" dirty="0" err="1" smtClean="0">
                <a:latin typeface="Verdana" pitchFamily="34" charset="0"/>
                <a:ea typeface="ＭＳ Ｐゴシック"/>
                <a:cs typeface="ＭＳ Ｐゴシック"/>
              </a:rPr>
              <a:t>eDiscovery</a:t>
            </a:r>
            <a:endParaRPr lang="en-US" sz="2400" dirty="0" smtClean="0">
              <a:latin typeface="Verdana" pitchFamily="34" charset="0"/>
              <a:ea typeface="ＭＳ Ｐゴシック"/>
              <a:cs typeface="ＭＳ Ｐゴシック"/>
            </a:endParaRPr>
          </a:p>
          <a:p>
            <a:pPr algn="ctr">
              <a:spcAft>
                <a:spcPts val="600"/>
              </a:spcAft>
              <a:buFont typeface="Arial" charset="0"/>
              <a:buNone/>
            </a:pPr>
            <a:r>
              <a:rPr lang="en-US" sz="2000" b="1" dirty="0" smtClean="0">
                <a:latin typeface="Verdana" pitchFamily="34" charset="0"/>
                <a:ea typeface="ＭＳ Ｐゴシック"/>
                <a:cs typeface="ＭＳ Ｐゴシック"/>
              </a:rPr>
              <a:t>                     Traditional bioinformatics: structured data</a:t>
            </a:r>
          </a:p>
          <a:p>
            <a:pPr>
              <a:buFont typeface="Arial" charset="0"/>
              <a:buNone/>
            </a:pPr>
            <a:r>
              <a:rPr lang="en-US" sz="1800" dirty="0" smtClean="0">
                <a:latin typeface="Verdana" pitchFamily="34" charset="0"/>
                <a:ea typeface="ＭＳ Ｐゴシック"/>
                <a:cs typeface="ＭＳ Ｐゴシック"/>
              </a:rPr>
              <a:t>   </a:t>
            </a:r>
            <a:r>
              <a:rPr lang="en-US" sz="1600" dirty="0" smtClean="0">
                <a:latin typeface="Verdana" pitchFamily="34" charset="0"/>
                <a:ea typeface="ＭＳ Ｐゴシック"/>
                <a:cs typeface="ＭＳ Ｐゴシック"/>
              </a:rPr>
              <a:t> </a:t>
            </a:r>
            <a:endParaRPr lang="en-US" sz="1800" dirty="0" smtClean="0">
              <a:latin typeface="Verdana" pitchFamily="34" charset="0"/>
              <a:ea typeface="ＭＳ Ｐゴシック"/>
              <a:cs typeface="ＭＳ Ｐゴシック"/>
            </a:endParaRPr>
          </a:p>
          <a:p>
            <a:pPr algn="ctr">
              <a:buFont typeface="Arial" charset="0"/>
              <a:buNone/>
            </a:pPr>
            <a:r>
              <a:rPr lang="en-US" sz="1800" dirty="0" smtClean="0">
                <a:latin typeface="Verdana" pitchFamily="34" charset="0"/>
                <a:ea typeface="ＭＳ Ｐゴシック"/>
                <a:cs typeface="ＭＳ Ｐゴシック"/>
              </a:rPr>
              <a:t>  </a:t>
            </a:r>
          </a:p>
          <a:p>
            <a:pPr algn="ctr">
              <a:buFont typeface="Arial" charset="0"/>
              <a:buNone/>
            </a:pPr>
            <a:endParaRPr lang="en-US" sz="1800" b="1" dirty="0">
              <a:solidFill>
                <a:srgbClr val="FF0000"/>
              </a:solidFill>
              <a:latin typeface="Verdana" pitchFamily="34" charset="0"/>
              <a:ea typeface="ＭＳ Ｐゴシック"/>
              <a:cs typeface="ＭＳ Ｐゴシック"/>
            </a:endParaRPr>
          </a:p>
          <a:p>
            <a:pPr algn="ctr">
              <a:buFont typeface="Arial" charset="0"/>
              <a:buNone/>
            </a:pPr>
            <a:r>
              <a:rPr lang="en-US" sz="2000" b="1" dirty="0" smtClean="0">
                <a:solidFill>
                  <a:srgbClr val="FF0000"/>
                </a:solidFill>
                <a:latin typeface="Verdana" pitchFamily="34" charset="0"/>
                <a:ea typeface="ＭＳ Ｐゴシック"/>
                <a:cs typeface="ＭＳ Ｐゴシック"/>
              </a:rPr>
              <a:t>        </a:t>
            </a:r>
            <a:r>
              <a:rPr lang="en-US" sz="2000" b="1" dirty="0">
                <a:solidFill>
                  <a:srgbClr val="FF0000"/>
                </a:solidFill>
                <a:latin typeface="Verdana" pitchFamily="34" charset="0"/>
                <a:ea typeface="ＭＳ Ｐゴシック"/>
                <a:cs typeface="ＭＳ Ｐゴシック"/>
              </a:rPr>
              <a:t> </a:t>
            </a:r>
            <a:r>
              <a:rPr lang="en-US" sz="2000" b="1" dirty="0" smtClean="0">
                <a:solidFill>
                  <a:srgbClr val="FF0000"/>
                </a:solidFill>
                <a:latin typeface="Verdana" pitchFamily="34" charset="0"/>
                <a:ea typeface="ＭＳ Ｐゴシック"/>
                <a:cs typeface="ＭＳ Ｐゴシック"/>
              </a:rPr>
              <a:t>     New Idea: exploit unstructured data  </a:t>
            </a:r>
          </a:p>
          <a:p>
            <a:pPr>
              <a:buFont typeface="Arial" charset="0"/>
              <a:buNone/>
            </a:pPr>
            <a:endParaRPr lang="en-US" sz="1800" dirty="0" smtClean="0">
              <a:latin typeface="Verdana" pitchFamily="34" charset="0"/>
              <a:ea typeface="ＭＳ Ｐゴシック"/>
              <a:cs typeface="ＭＳ Ｐゴシック"/>
            </a:endParaRPr>
          </a:p>
          <a:p>
            <a:pPr>
              <a:buFont typeface="Arial" charset="0"/>
              <a:buNone/>
            </a:pPr>
            <a:r>
              <a:rPr lang="en-US" sz="1800" dirty="0" smtClean="0">
                <a:latin typeface="Verdana" pitchFamily="34" charset="0"/>
                <a:ea typeface="ＭＳ Ｐゴシック"/>
                <a:cs typeface="ＭＳ Ｐゴシック"/>
              </a:rPr>
              <a:t>  </a:t>
            </a:r>
          </a:p>
          <a:p>
            <a:pPr>
              <a:buFont typeface="Arial" charset="0"/>
              <a:buNone/>
            </a:pPr>
            <a:r>
              <a:rPr lang="en-US" sz="1800" b="1" dirty="0" smtClean="0">
                <a:latin typeface="Verdana" pitchFamily="34" charset="0"/>
                <a:ea typeface="ＭＳ Ｐゴシック"/>
                <a:cs typeface="ＭＳ Ｐゴシック"/>
              </a:rPr>
              <a:t>    </a:t>
            </a:r>
            <a:endParaRPr lang="en-US" sz="2400" dirty="0" smtClean="0">
              <a:latin typeface="Verdana" pitchFamily="34" charset="0"/>
              <a:ea typeface="ＭＳ Ｐゴシック"/>
              <a:cs typeface="ＭＳ Ｐゴシック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922ED8A3-212B-1141-A9CA-D8B2BE9E48D3}" type="datetime1">
              <a:rPr lang="en-US" smtClean="0"/>
              <a:pPr>
                <a:defRPr/>
              </a:pPr>
              <a:t>22/08/16</a:t>
            </a:fld>
            <a:endParaRPr lang="en-US" dirty="0"/>
          </a:p>
        </p:txBody>
      </p:sp>
      <p:sp>
        <p:nvSpPr>
          <p:cNvPr id="17411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Calibri" pitchFamily="34" charset="0"/>
                <a:ea typeface="ＭＳ Ｐゴシック"/>
                <a:cs typeface="ＭＳ Ｐゴシック"/>
              </a:rPr>
              <a:t>www.InfoCodex.com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F93C6F-8803-4E0D-A18B-F61748E836F0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270000" y="5013176"/>
            <a:ext cx="6781800" cy="92392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en-US" b="1" dirty="0">
                <a:latin typeface="Verdana"/>
                <a:cs typeface="Verdana"/>
              </a:rPr>
              <a:t>Experiment</a:t>
            </a:r>
            <a:r>
              <a:rPr lang="en-US" dirty="0">
                <a:latin typeface="Verdana"/>
                <a:cs typeface="Verdana"/>
              </a:rPr>
              <a:t>: Merck + Thomson Reuters + </a:t>
            </a:r>
            <a:r>
              <a:rPr lang="en-US" dirty="0" err="1">
                <a:latin typeface="Verdana"/>
                <a:cs typeface="Verdana"/>
              </a:rPr>
              <a:t>InfoCodex</a:t>
            </a:r>
            <a:r>
              <a:rPr lang="en-US" sz="1600" dirty="0">
                <a:solidFill>
                  <a:srgbClr val="FF0000"/>
                </a:solidFill>
                <a:latin typeface="Verdana"/>
                <a:cs typeface="Verdana"/>
              </a:rPr>
              <a:t>     </a:t>
            </a:r>
          </a:p>
          <a:p>
            <a:pPr>
              <a:defRPr/>
            </a:pPr>
            <a:r>
              <a:rPr lang="en-US" b="1" dirty="0">
                <a:solidFill>
                  <a:schemeClr val="tx1"/>
                </a:solidFill>
                <a:latin typeface="Verdana"/>
                <a:cs typeface="Verdana"/>
              </a:rPr>
              <a:t>Is it possible to drive drug research by text mining </a:t>
            </a:r>
          </a:p>
          <a:p>
            <a:pPr>
              <a:defRPr/>
            </a:pPr>
            <a:r>
              <a:rPr lang="en-US" b="1" dirty="0">
                <a:solidFill>
                  <a:schemeClr val="tx1"/>
                </a:solidFill>
                <a:latin typeface="Verdana"/>
                <a:cs typeface="Verdana"/>
              </a:rPr>
              <a:t>large pools of biomedical documents?  </a:t>
            </a:r>
          </a:p>
          <a:p>
            <a:pPr>
              <a:defRPr/>
            </a:pPr>
            <a:endParaRPr lang="en-US" sz="2400" dirty="0">
              <a:latin typeface="Verdana"/>
              <a:cs typeface="Verdana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0400" y="3314700"/>
            <a:ext cx="190500" cy="2286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0400" y="3314700"/>
            <a:ext cx="190500" cy="228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2158926"/>
            <a:ext cx="1356254" cy="12573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483768" y="2492896"/>
            <a:ext cx="59492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sequence alignment, gene finding, genome assembly, protein structure prediction, gene expression…</a:t>
            </a:r>
          </a:p>
          <a:p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824" y="3543300"/>
            <a:ext cx="1356254" cy="135625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572069" y="4071280"/>
            <a:ext cx="63699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PubMed: 22 million citations, growing at the rate of I.7 paper</a:t>
            </a:r>
            <a:r>
              <a:rPr lang="en-US" smtClean="0"/>
              <a:t>/minute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922ED8A3-212B-1141-A9CA-D8B2BE9E48D3}" type="datetime1">
              <a:rPr lang="en-US" smtClean="0"/>
              <a:pPr>
                <a:defRPr/>
              </a:pPr>
              <a:t>22/08/16</a:t>
            </a:fld>
            <a:endParaRPr lang="en-US" dirty="0"/>
          </a:p>
        </p:txBody>
      </p:sp>
      <p:sp>
        <p:nvSpPr>
          <p:cNvPr id="19458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Calibri" pitchFamily="34" charset="0"/>
                <a:ea typeface="ＭＳ Ｐゴシック" pitchFamily="34" charset="-128"/>
              </a:rPr>
              <a:t>www.InfoCodex.com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492875"/>
            <a:ext cx="2133600" cy="365125"/>
          </a:xfrm>
        </p:spPr>
        <p:txBody>
          <a:bodyPr/>
          <a:lstStyle/>
          <a:p>
            <a:pPr>
              <a:defRPr/>
            </a:pPr>
            <a:fld id="{17418D6A-EBE3-4098-89CC-A65735619C6E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19460" name="Text Box 6"/>
          <p:cNvSpPr txBox="1">
            <a:spLocks noChangeArrowheads="1"/>
          </p:cNvSpPr>
          <p:nvPr/>
        </p:nvSpPr>
        <p:spPr bwMode="auto">
          <a:xfrm>
            <a:off x="523875" y="1473200"/>
            <a:ext cx="8162925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4400"/>
            <a:r>
              <a:rPr lang="en-US" sz="2800" dirty="0"/>
              <a:t>The Experiment of Merck &amp; Co with </a:t>
            </a:r>
            <a:r>
              <a:rPr lang="en-US" sz="2800" dirty="0" err="1"/>
              <a:t>InfoCodex</a:t>
            </a:r>
            <a:endParaRPr lang="en-US" sz="2800" dirty="0"/>
          </a:p>
          <a:p>
            <a:pPr algn="ctr" defTabSz="914400"/>
            <a:endParaRPr lang="en-US" sz="2800" dirty="0"/>
          </a:p>
        </p:txBody>
      </p:sp>
      <p:pic>
        <p:nvPicPr>
          <p:cNvPr id="19461" name="Picture 7" descr="BIOMARKER0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2624137"/>
            <a:ext cx="2992438" cy="321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2" name="Text Box 8"/>
          <p:cNvSpPr txBox="1">
            <a:spLocks noChangeArrowheads="1"/>
          </p:cNvSpPr>
          <p:nvPr/>
        </p:nvSpPr>
        <p:spPr bwMode="auto">
          <a:xfrm>
            <a:off x="3638550" y="2419350"/>
            <a:ext cx="4760913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defTabSz="914400"/>
            <a:endParaRPr lang="en-US" b="1" dirty="0" smtClean="0">
              <a:solidFill>
                <a:srgbClr val="000000"/>
              </a:solidFill>
            </a:endParaRPr>
          </a:p>
          <a:p>
            <a:pPr marL="342900" indent="-342900" defTabSz="914400"/>
            <a:r>
              <a:rPr lang="en-US" b="1" dirty="0" smtClean="0">
                <a:solidFill>
                  <a:srgbClr val="000000"/>
                </a:solidFill>
              </a:rPr>
              <a:t>The </a:t>
            </a:r>
            <a:r>
              <a:rPr lang="en-US" b="1" dirty="0">
                <a:solidFill>
                  <a:srgbClr val="000000"/>
                </a:solidFill>
              </a:rPr>
              <a:t>tasks</a:t>
            </a:r>
            <a:r>
              <a:rPr lang="en-US" b="1" dirty="0" smtClean="0">
                <a:solidFill>
                  <a:srgbClr val="000000"/>
                </a:solidFill>
              </a:rPr>
              <a:t>:</a:t>
            </a:r>
            <a:endParaRPr lang="en-US" dirty="0">
              <a:solidFill>
                <a:srgbClr val="000000"/>
              </a:solidFill>
            </a:endParaRPr>
          </a:p>
          <a:p>
            <a:pPr marL="342900" indent="-342900" defTabSz="914400">
              <a:buFont typeface="Wingdings" pitchFamily="2" charset="2"/>
              <a:buChar char="Ø"/>
            </a:pPr>
            <a:r>
              <a:rPr lang="en-US" dirty="0"/>
              <a:t>Discover novel biomarkers for diabetes and obesity (D&amp;O) by analyzing 120’000 medical publications (PubMed </a:t>
            </a:r>
            <a:r>
              <a:rPr lang="en-US" dirty="0" smtClean="0"/>
              <a:t>+</a:t>
            </a:r>
            <a:r>
              <a:rPr lang="en-US" dirty="0" err="1" smtClean="0"/>
              <a:t>ClinicalTrials.org</a:t>
            </a:r>
            <a:r>
              <a:rPr lang="en-US" dirty="0" smtClean="0"/>
              <a:t> + internal)</a:t>
            </a:r>
            <a:endParaRPr lang="en-US" dirty="0"/>
          </a:p>
          <a:p>
            <a:pPr marL="342900" indent="-342900" defTabSz="914400">
              <a:buFont typeface="Wingdings" pitchFamily="2" charset="2"/>
              <a:buChar char="Ø"/>
            </a:pPr>
            <a:r>
              <a:rPr lang="en-US" dirty="0" smtClean="0"/>
              <a:t>Blind </a:t>
            </a:r>
            <a:r>
              <a:rPr lang="en-US" dirty="0"/>
              <a:t>experiment</a:t>
            </a:r>
            <a:r>
              <a:rPr lang="en-US" dirty="0">
                <a:solidFill>
                  <a:srgbClr val="000000"/>
                </a:solidFill>
              </a:rPr>
              <a:t>, no human feedback</a:t>
            </a:r>
          </a:p>
        </p:txBody>
      </p:sp>
      <p:sp>
        <p:nvSpPr>
          <p:cNvPr id="19463" name="Text Box 10"/>
          <p:cNvSpPr txBox="1">
            <a:spLocks noChangeArrowheads="1"/>
          </p:cNvSpPr>
          <p:nvPr/>
        </p:nvSpPr>
        <p:spPr bwMode="auto">
          <a:xfrm>
            <a:off x="3643612" y="4725144"/>
            <a:ext cx="4760913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defTabSz="914400"/>
            <a:r>
              <a:rPr lang="en-US" b="1" dirty="0">
                <a:solidFill>
                  <a:srgbClr val="000000"/>
                </a:solidFill>
              </a:rPr>
              <a:t>The aim</a:t>
            </a:r>
            <a:r>
              <a:rPr lang="en-US" b="1" dirty="0" smtClean="0">
                <a:solidFill>
                  <a:srgbClr val="000000"/>
                </a:solidFill>
              </a:rPr>
              <a:t>:</a:t>
            </a:r>
            <a:endParaRPr lang="en-US" dirty="0">
              <a:solidFill>
                <a:srgbClr val="000000"/>
              </a:solidFill>
            </a:endParaRPr>
          </a:p>
          <a:p>
            <a:pPr marL="342900" indent="-342900" defTabSz="914400">
              <a:buFont typeface="Wingdings" pitchFamily="2" charset="2"/>
              <a:buChar char="Ø"/>
            </a:pPr>
            <a:r>
              <a:rPr lang="en-US" dirty="0">
                <a:solidFill>
                  <a:srgbClr val="000000"/>
                </a:solidFill>
              </a:rPr>
              <a:t>Test  pure machine intelligence for “</a:t>
            </a:r>
            <a:r>
              <a:rPr lang="en-US" dirty="0" smtClean="0">
                <a:solidFill>
                  <a:srgbClr val="000000"/>
                </a:solidFill>
              </a:rPr>
              <a:t>semantic </a:t>
            </a:r>
            <a:r>
              <a:rPr lang="en-US" dirty="0">
                <a:solidFill>
                  <a:srgbClr val="000000"/>
                </a:solidFill>
              </a:rPr>
              <a:t>drug </a:t>
            </a:r>
            <a:r>
              <a:rPr lang="en-US" dirty="0" smtClean="0">
                <a:solidFill>
                  <a:srgbClr val="000000"/>
                </a:solidFill>
              </a:rPr>
              <a:t>research</a:t>
            </a:r>
            <a:r>
              <a:rPr lang="en-US" sz="1600" dirty="0" smtClean="0">
                <a:solidFill>
                  <a:srgbClr val="000000"/>
                </a:solidFill>
              </a:rPr>
              <a:t>”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19464" name="Text Box 9"/>
          <p:cNvSpPr txBox="1">
            <a:spLocks noChangeArrowheads="1"/>
          </p:cNvSpPr>
          <p:nvPr/>
        </p:nvSpPr>
        <p:spPr bwMode="auto">
          <a:xfrm>
            <a:off x="523875" y="2012949"/>
            <a:ext cx="796766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>
              <a:buFont typeface="Wingdings" pitchFamily="2" charset="2"/>
              <a:buNone/>
            </a:pPr>
            <a:r>
              <a:rPr lang="en-US" dirty="0" smtClean="0">
                <a:solidFill>
                  <a:srgbClr val="000000"/>
                </a:solidFill>
              </a:rPr>
              <a:t>       </a:t>
            </a:r>
            <a:r>
              <a:rPr lang="en-US" dirty="0" smtClean="0">
                <a:solidFill>
                  <a:srgbClr val="FF0000"/>
                </a:solidFill>
              </a:rPr>
              <a:t>Biomarker</a:t>
            </a:r>
            <a:r>
              <a:rPr lang="en-US" dirty="0">
                <a:solidFill>
                  <a:srgbClr val="FF0000"/>
                </a:solidFill>
              </a:rPr>
              <a:t>: </a:t>
            </a:r>
            <a:r>
              <a:rPr lang="en-US" dirty="0" smtClean="0">
                <a:solidFill>
                  <a:srgbClr val="FF0000"/>
                </a:solidFill>
              </a:rPr>
              <a:t>$13.6 </a:t>
            </a:r>
            <a:r>
              <a:rPr lang="en-US" dirty="0">
                <a:solidFill>
                  <a:srgbClr val="FF0000"/>
                </a:solidFill>
              </a:rPr>
              <a:t>billion market in 2011, growing to </a:t>
            </a:r>
            <a:r>
              <a:rPr lang="en-US" dirty="0" smtClean="0">
                <a:solidFill>
                  <a:srgbClr val="FF0000"/>
                </a:solidFill>
              </a:rPr>
              <a:t>$25 </a:t>
            </a:r>
            <a:r>
              <a:rPr lang="en-US" dirty="0">
                <a:solidFill>
                  <a:srgbClr val="FF0000"/>
                </a:solidFill>
              </a:rPr>
              <a:t>billion by 2016.</a:t>
            </a:r>
          </a:p>
          <a:p>
            <a:pPr defTabSz="914400"/>
            <a:endParaRPr lang="de-CH" sz="1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03459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spcAft>
                <a:spcPts val="600"/>
              </a:spcAft>
              <a:buFont typeface="Arial" charset="0"/>
              <a:buNone/>
            </a:pPr>
            <a:r>
              <a:rPr lang="en-US" sz="2000" b="1" dirty="0" smtClean="0">
                <a:latin typeface="Verdana" pitchFamily="34" charset="0"/>
                <a:ea typeface="ＭＳ Ｐゴシック"/>
                <a:cs typeface="ＭＳ Ｐゴシック"/>
              </a:rPr>
              <a:t>Semantic technologies in the </a:t>
            </a:r>
            <a:r>
              <a:rPr lang="en-US" sz="2000" b="1" dirty="0" err="1" smtClean="0">
                <a:latin typeface="Verdana" pitchFamily="34" charset="0"/>
                <a:ea typeface="ＭＳ Ｐゴシック"/>
                <a:cs typeface="ＭＳ Ｐゴシック"/>
              </a:rPr>
              <a:t>pharma</a:t>
            </a:r>
            <a:r>
              <a:rPr lang="en-US" sz="2000" b="1" dirty="0" smtClean="0">
                <a:latin typeface="Verdana" pitchFamily="34" charset="0"/>
                <a:ea typeface="ＭＳ Ｐゴシック"/>
                <a:cs typeface="ＭＳ Ｐゴシック"/>
              </a:rPr>
              <a:t> industry</a:t>
            </a:r>
          </a:p>
          <a:p>
            <a:pPr>
              <a:buFont typeface="Arial" charset="0"/>
              <a:buNone/>
            </a:pPr>
            <a:r>
              <a:rPr lang="en-US" sz="1600" dirty="0" smtClean="0">
                <a:latin typeface="Verdana" pitchFamily="34" charset="0"/>
                <a:ea typeface="ＭＳ Ｐゴシック"/>
                <a:cs typeface="ＭＳ Ｐゴシック"/>
              </a:rPr>
              <a:t>     Most existing projects use </a:t>
            </a:r>
            <a:r>
              <a:rPr lang="en-US" sz="1600" b="1" dirty="0" smtClean="0">
                <a:latin typeface="Verdana" pitchFamily="34" charset="0"/>
                <a:ea typeface="ＭＳ Ｐゴシック"/>
                <a:cs typeface="ＭＳ Ｐゴシック"/>
              </a:rPr>
              <a:t>NLP to extract triples</a:t>
            </a:r>
            <a:r>
              <a:rPr lang="en-US" sz="1600" dirty="0" smtClean="0">
                <a:latin typeface="Verdana" pitchFamily="34" charset="0"/>
                <a:ea typeface="ＭＳ Ｐゴシック"/>
                <a:cs typeface="ＭＳ Ｐゴシック"/>
              </a:rPr>
              <a:t> </a:t>
            </a:r>
            <a:r>
              <a:rPr lang="en-US" sz="1600" i="1" dirty="0" smtClean="0">
                <a:latin typeface="Verdana" pitchFamily="34" charset="0"/>
                <a:ea typeface="ＭＳ Ｐゴシック"/>
                <a:cs typeface="ＭＳ Ｐゴシック"/>
              </a:rPr>
              <a:t>“entity 1-relation-entity 2” </a:t>
            </a:r>
            <a:r>
              <a:rPr lang="en-US" sz="1600" dirty="0" smtClean="0">
                <a:latin typeface="Verdana" pitchFamily="34" charset="0"/>
                <a:ea typeface="ＭＳ Ｐゴシック"/>
                <a:cs typeface="ＭＳ Ｐゴシック"/>
              </a:rPr>
              <a:t>sentence by sentence  ➪ help to curate ontologies / libraries</a:t>
            </a:r>
          </a:p>
          <a:p>
            <a:pPr>
              <a:buFont typeface="Arial" charset="0"/>
              <a:buNone/>
            </a:pPr>
            <a:endParaRPr lang="en-US" sz="1600" dirty="0" smtClean="0">
              <a:latin typeface="Verdana" pitchFamily="34" charset="0"/>
              <a:ea typeface="ＭＳ Ｐゴシック"/>
              <a:cs typeface="ＭＳ Ｐゴシック"/>
            </a:endParaRPr>
          </a:p>
          <a:p>
            <a:pPr>
              <a:buFont typeface="Arial" charset="0"/>
              <a:buNone/>
            </a:pPr>
            <a:r>
              <a:rPr lang="en-US" sz="1600" dirty="0" smtClean="0">
                <a:latin typeface="Verdana" pitchFamily="34" charset="0"/>
                <a:ea typeface="ＭＳ Ｐゴシック"/>
                <a:cs typeface="ＭＳ Ｐゴシック"/>
              </a:rPr>
              <a:t>     However: </a:t>
            </a:r>
            <a:r>
              <a:rPr lang="en-US" sz="1600" b="1" dirty="0" smtClean="0">
                <a:latin typeface="Verdana" pitchFamily="34" charset="0"/>
                <a:ea typeface="ＭＳ Ｐゴシック"/>
                <a:cs typeface="ＭＳ Ｐゴシック"/>
              </a:rPr>
              <a:t>this is not a discovery approach</a:t>
            </a:r>
          </a:p>
          <a:p>
            <a:pPr>
              <a:buFont typeface="Arial" charset="0"/>
              <a:buNone/>
            </a:pPr>
            <a:r>
              <a:rPr lang="en-US" sz="1600" dirty="0" smtClean="0">
                <a:latin typeface="Verdana" pitchFamily="34" charset="0"/>
                <a:ea typeface="ＭＳ Ｐゴシック"/>
                <a:cs typeface="ＭＳ Ｐゴシック"/>
              </a:rPr>
              <a:t>     Relations found this way have been explicitly written by human authors and are thus known in one way or another</a:t>
            </a:r>
          </a:p>
          <a:p>
            <a:pPr>
              <a:buFont typeface="Arial" charset="0"/>
              <a:buNone/>
            </a:pPr>
            <a:endParaRPr lang="en-US" sz="1600" dirty="0" smtClean="0">
              <a:latin typeface="Verdana" pitchFamily="34" charset="0"/>
              <a:ea typeface="ＭＳ Ｐゴシック"/>
              <a:cs typeface="ＭＳ Ｐゴシック"/>
            </a:endParaRPr>
          </a:p>
          <a:p>
            <a:pPr>
              <a:buFont typeface="Arial" charset="0"/>
              <a:buNone/>
            </a:pPr>
            <a:r>
              <a:rPr lang="en-US" sz="1600" b="1" dirty="0" smtClean="0">
                <a:latin typeface="Verdana" pitchFamily="34" charset="0"/>
                <a:ea typeface="ＭＳ Ｐゴシック"/>
                <a:cs typeface="ＭＳ Ｐゴシック"/>
              </a:rPr>
              <a:t>     Going beyond triples</a:t>
            </a:r>
            <a:r>
              <a:rPr lang="en-US" sz="1600" dirty="0" smtClean="0">
                <a:latin typeface="Verdana" pitchFamily="34" charset="0"/>
                <a:ea typeface="ＭＳ Ｐゴシック"/>
                <a:cs typeface="ＭＳ Ｐゴシック"/>
              </a:rPr>
              <a:t>: </a:t>
            </a:r>
            <a:r>
              <a:rPr lang="en-US" sz="1600" dirty="0" smtClean="0">
                <a:solidFill>
                  <a:srgbClr val="FF0000"/>
                </a:solidFill>
                <a:latin typeface="Verdana" pitchFamily="34" charset="0"/>
                <a:ea typeface="ＭＳ Ｐゴシック"/>
                <a:cs typeface="ＭＳ Ｐゴシック"/>
              </a:rPr>
              <a:t>analyze text collections globally to identify small, seemingly unrelated and unnoticed facts dispersed over isolated texts</a:t>
            </a:r>
          </a:p>
          <a:p>
            <a:pPr>
              <a:buFont typeface="Arial" charset="0"/>
              <a:buNone/>
            </a:pPr>
            <a:r>
              <a:rPr lang="en-US" sz="1600" dirty="0" smtClean="0">
                <a:solidFill>
                  <a:srgbClr val="FF0000"/>
                </a:solidFill>
                <a:latin typeface="Verdana" pitchFamily="34" charset="0"/>
                <a:ea typeface="ＭＳ Ｐゴシック"/>
                <a:cs typeface="ＭＳ Ｐゴシック"/>
              </a:rPr>
              <a:t>    </a:t>
            </a:r>
          </a:p>
          <a:p>
            <a:pPr>
              <a:buFont typeface="Arial" charset="0"/>
              <a:buNone/>
            </a:pPr>
            <a:r>
              <a:rPr lang="en-US" sz="1600" dirty="0" smtClean="0">
                <a:latin typeface="Verdana" pitchFamily="34" charset="0"/>
                <a:ea typeface="ＭＳ Ｐゴシック"/>
                <a:cs typeface="ＭＳ Ｐゴシック"/>
              </a:rPr>
              <a:t>     </a:t>
            </a:r>
          </a:p>
          <a:p>
            <a:pPr>
              <a:buFont typeface="Arial" charset="0"/>
              <a:buNone/>
            </a:pPr>
            <a:r>
              <a:rPr lang="en-US" sz="1600" dirty="0" smtClean="0">
                <a:latin typeface="Verdana" pitchFamily="34" charset="0"/>
                <a:ea typeface="ＭＳ Ｐゴシック"/>
                <a:cs typeface="ＭＳ Ｐゴシック"/>
              </a:rPr>
              <a:t>    </a:t>
            </a:r>
            <a:r>
              <a:rPr lang="en-US" sz="1600" dirty="0" smtClean="0">
                <a:solidFill>
                  <a:srgbClr val="FF0000"/>
                </a:solidFill>
                <a:latin typeface="Verdana" pitchFamily="34" charset="0"/>
                <a:ea typeface="ＭＳ Ｐゴシック"/>
                <a:cs typeface="ＭＳ Ｐゴシック"/>
              </a:rPr>
              <a:t> assembling the scattered pieces of a puzzle </a:t>
            </a:r>
          </a:p>
          <a:p>
            <a:pPr>
              <a:buFont typeface="Arial" charset="0"/>
              <a:buNone/>
            </a:pPr>
            <a:r>
              <a:rPr lang="en-US" sz="1600" dirty="0">
                <a:solidFill>
                  <a:srgbClr val="FF0000"/>
                </a:solidFill>
                <a:latin typeface="Verdana" pitchFamily="34" charset="0"/>
                <a:ea typeface="ＭＳ Ｐゴシック"/>
                <a:cs typeface="ＭＳ Ｐゴシック"/>
              </a:rPr>
              <a:t> </a:t>
            </a:r>
            <a:r>
              <a:rPr lang="en-US" sz="1600" dirty="0" smtClean="0">
                <a:solidFill>
                  <a:srgbClr val="FF0000"/>
                </a:solidFill>
                <a:latin typeface="Verdana" pitchFamily="34" charset="0"/>
                <a:ea typeface="ＭＳ Ｐゴシック"/>
                <a:cs typeface="ＭＳ Ｐゴシック"/>
              </a:rPr>
              <a:t>    </a:t>
            </a:r>
            <a:r>
              <a:rPr lang="en-US" sz="1600" dirty="0" smtClean="0">
                <a:latin typeface="Verdana" pitchFamily="34" charset="0"/>
                <a:ea typeface="ＭＳ Ｐゴシック"/>
                <a:cs typeface="ＭＳ Ｐゴシック"/>
              </a:rPr>
              <a:t>Critical: machine intelligence</a:t>
            </a:r>
            <a:r>
              <a:rPr lang="en-US" sz="1600" dirty="0" smtClean="0">
                <a:solidFill>
                  <a:srgbClr val="FF0000"/>
                </a:solidFill>
                <a:latin typeface="Verdana" pitchFamily="34" charset="0"/>
                <a:ea typeface="ＭＳ Ｐゴシック"/>
                <a:cs typeface="ＭＳ Ｐゴシック"/>
              </a:rPr>
              <a:t>          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922ED8A3-212B-1141-A9CA-D8B2BE9E48D3}" type="datetime1">
              <a:rPr lang="en-US" smtClean="0"/>
              <a:pPr>
                <a:defRPr/>
              </a:pPr>
              <a:t>22/08/16</a:t>
            </a:fld>
            <a:endParaRPr lang="en-US" dirty="0"/>
          </a:p>
        </p:txBody>
      </p:sp>
      <p:sp>
        <p:nvSpPr>
          <p:cNvPr id="18435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Calibri" pitchFamily="34" charset="0"/>
                <a:ea typeface="ＭＳ Ｐゴシック"/>
                <a:cs typeface="ＭＳ Ｐゴシック"/>
              </a:rPr>
              <a:t>www.InfoCodex.com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26759F-1B7B-47B6-9421-FBCDEF8C69DC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pic>
        <p:nvPicPr>
          <p:cNvPr id="2" name="Picture 1" descr="12847384549kM99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4591727"/>
            <a:ext cx="2472056" cy="1545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1908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Font typeface="Arial" charset="0"/>
              <a:buNone/>
            </a:pPr>
            <a:r>
              <a:rPr lang="en-US" sz="2400" dirty="0" smtClean="0">
                <a:latin typeface="Verdana" pitchFamily="34" charset="0"/>
                <a:ea typeface="ＭＳ Ｐゴシック"/>
                <a:cs typeface="ＭＳ Ｐゴシック"/>
              </a:rPr>
              <a:t>The Technology: </a:t>
            </a:r>
            <a:r>
              <a:rPr lang="en-US" sz="2400" dirty="0" err="1" smtClean="0">
                <a:latin typeface="Verdana" pitchFamily="34" charset="0"/>
                <a:ea typeface="ＭＳ Ｐゴシック"/>
                <a:cs typeface="ＭＳ Ｐゴシック"/>
              </a:rPr>
              <a:t>eDiscovery</a:t>
            </a:r>
            <a:r>
              <a:rPr lang="en-US" sz="2400" dirty="0" smtClean="0">
                <a:latin typeface="Verdana" pitchFamily="34" charset="0"/>
                <a:ea typeface="ＭＳ Ｐゴシック"/>
                <a:cs typeface="ＭＳ Ｐゴシック"/>
              </a:rPr>
              <a:t> by </a:t>
            </a:r>
            <a:r>
              <a:rPr lang="en-US" sz="2400" dirty="0" err="1" smtClean="0">
                <a:latin typeface="Verdana" pitchFamily="34" charset="0"/>
                <a:ea typeface="ＭＳ Ｐゴシック"/>
                <a:cs typeface="ＭＳ Ｐゴシック"/>
              </a:rPr>
              <a:t>InfoCodex</a:t>
            </a:r>
            <a:endParaRPr lang="en-US" sz="2400" dirty="0" smtClean="0">
              <a:latin typeface="Verdana" pitchFamily="34" charset="0"/>
              <a:ea typeface="ＭＳ Ｐゴシック"/>
              <a:cs typeface="ＭＳ Ｐゴシック"/>
            </a:endParaRPr>
          </a:p>
          <a:p>
            <a:pPr algn="ctr">
              <a:buFont typeface="Arial" charset="0"/>
              <a:buNone/>
            </a:pPr>
            <a:r>
              <a:rPr lang="en-US" sz="2000" b="1" dirty="0" smtClean="0">
                <a:solidFill>
                  <a:srgbClr val="FF0000"/>
                </a:solidFill>
                <a:latin typeface="Verdana" pitchFamily="34" charset="0"/>
                <a:ea typeface="ＭＳ Ｐゴシック"/>
                <a:cs typeface="ＭＳ Ｐゴシック"/>
              </a:rPr>
              <a:t>Linguistics + Information Theory + Self-Organization</a:t>
            </a:r>
            <a:r>
              <a:rPr lang="en-US" sz="2400" b="1" dirty="0" smtClean="0">
                <a:solidFill>
                  <a:srgbClr val="FF0000"/>
                </a:solidFill>
                <a:latin typeface="Verdana" pitchFamily="34" charset="0"/>
                <a:ea typeface="ＭＳ Ｐゴシック"/>
                <a:cs typeface="ＭＳ Ｐゴシック"/>
              </a:rPr>
              <a:t> </a:t>
            </a:r>
          </a:p>
          <a:p>
            <a:pPr>
              <a:buFont typeface="Arial" charset="0"/>
              <a:buNone/>
            </a:pPr>
            <a:endParaRPr lang="en-US" sz="2400" b="1" dirty="0" smtClean="0">
              <a:solidFill>
                <a:srgbClr val="FF0000"/>
              </a:solidFill>
              <a:latin typeface="Verdana" pitchFamily="34" charset="0"/>
              <a:ea typeface="ＭＳ Ｐゴシック"/>
              <a:cs typeface="ＭＳ Ｐゴシック"/>
            </a:endParaRPr>
          </a:p>
          <a:p>
            <a:pPr>
              <a:buFont typeface="Arial" charset="0"/>
              <a:buNone/>
            </a:pPr>
            <a:endParaRPr lang="en-US" sz="2400" b="1" dirty="0" smtClean="0">
              <a:solidFill>
                <a:srgbClr val="FF0000"/>
              </a:solidFill>
              <a:latin typeface="Verdana" pitchFamily="34" charset="0"/>
              <a:ea typeface="ＭＳ Ｐゴシック"/>
              <a:cs typeface="ＭＳ Ｐゴシック"/>
            </a:endParaRPr>
          </a:p>
          <a:p>
            <a:pPr>
              <a:buFont typeface="Arial" charset="0"/>
              <a:buNone/>
            </a:pPr>
            <a:endParaRPr lang="en-US" sz="2400" dirty="0" smtClean="0">
              <a:latin typeface="Verdana" pitchFamily="34" charset="0"/>
              <a:ea typeface="ＭＳ Ｐゴシック"/>
              <a:cs typeface="ＭＳ Ｐゴシック"/>
            </a:endParaRPr>
          </a:p>
          <a:p>
            <a:pPr>
              <a:buFont typeface="Arial" charset="0"/>
              <a:buNone/>
            </a:pPr>
            <a:endParaRPr lang="en-US" sz="2400" dirty="0" smtClean="0">
              <a:latin typeface="Verdana" pitchFamily="34" charset="0"/>
              <a:ea typeface="ＭＳ Ｐゴシック"/>
              <a:cs typeface="ＭＳ Ｐゴシック"/>
            </a:endParaRPr>
          </a:p>
          <a:p>
            <a:pPr>
              <a:buFont typeface="Arial" charset="0"/>
              <a:buNone/>
            </a:pPr>
            <a:endParaRPr lang="en-US" sz="2400" dirty="0" smtClean="0">
              <a:latin typeface="Verdana" pitchFamily="34" charset="0"/>
              <a:ea typeface="ＭＳ Ｐゴシック"/>
              <a:cs typeface="ＭＳ Ｐゴシック"/>
            </a:endParaRPr>
          </a:p>
          <a:p>
            <a:pPr>
              <a:buFont typeface="Arial" charset="0"/>
              <a:buNone/>
            </a:pPr>
            <a:endParaRPr lang="en-US" sz="2400" dirty="0" smtClean="0">
              <a:latin typeface="Verdana" pitchFamily="34" charset="0"/>
              <a:ea typeface="ＭＳ Ｐゴシック"/>
              <a:cs typeface="ＭＳ Ｐゴシック"/>
            </a:endParaRPr>
          </a:p>
          <a:p>
            <a:pPr>
              <a:buFont typeface="Arial" charset="0"/>
              <a:buNone/>
            </a:pPr>
            <a:endParaRPr lang="en-US" sz="1800" dirty="0" smtClean="0">
              <a:latin typeface="Verdana" pitchFamily="34" charset="0"/>
              <a:ea typeface="ＭＳ Ｐゴシック"/>
              <a:cs typeface="ＭＳ Ｐゴシック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922ED8A3-212B-1141-A9CA-D8B2BE9E48D3}" type="datetime1">
              <a:rPr lang="en-US" smtClean="0"/>
              <a:pPr>
                <a:defRPr/>
              </a:pPr>
              <a:t>22/08/16</a:t>
            </a:fld>
            <a:endParaRPr lang="en-US" dirty="0"/>
          </a:p>
        </p:txBody>
      </p:sp>
      <p:sp>
        <p:nvSpPr>
          <p:cNvPr id="20483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Calibri" pitchFamily="34" charset="0"/>
                <a:ea typeface="ＭＳ Ｐゴシック"/>
                <a:cs typeface="ＭＳ Ｐゴシック"/>
              </a:rPr>
              <a:t>www.InfoCodex.com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9DE518-D075-440E-97B2-00A8F0265984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pic>
        <p:nvPicPr>
          <p:cNvPr id="2048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19672" y="2472733"/>
            <a:ext cx="5688632" cy="2332339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sp>
        <p:nvSpPr>
          <p:cNvPr id="8" name="TextBox 7"/>
          <p:cNvSpPr txBox="1"/>
          <p:nvPr/>
        </p:nvSpPr>
        <p:spPr>
          <a:xfrm>
            <a:off x="457200" y="4868173"/>
            <a:ext cx="8404865" cy="147732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buFont typeface="Wingdings" charset="2"/>
              <a:buChar char="Ø"/>
              <a:defRPr/>
            </a:pPr>
            <a:r>
              <a:rPr lang="en-US" sz="1400" dirty="0">
                <a:latin typeface="Verdana"/>
                <a:cs typeface="Verdana"/>
              </a:rPr>
              <a:t> </a:t>
            </a:r>
            <a:r>
              <a:rPr lang="en-US" dirty="0">
                <a:latin typeface="Verdana"/>
                <a:cs typeface="Verdana"/>
              </a:rPr>
              <a:t>Completely automatic </a:t>
            </a:r>
            <a:r>
              <a:rPr lang="en-US" dirty="0" smtClean="0">
                <a:latin typeface="Verdana"/>
                <a:cs typeface="Verdana"/>
              </a:rPr>
              <a:t>semantic analysis </a:t>
            </a:r>
            <a:r>
              <a:rPr lang="en-US" dirty="0">
                <a:latin typeface="Verdana"/>
                <a:cs typeface="Verdana"/>
              </a:rPr>
              <a:t>of content. </a:t>
            </a:r>
          </a:p>
          <a:p>
            <a:pPr>
              <a:buFont typeface="Wingdings" charset="2"/>
              <a:buChar char="Ø"/>
              <a:defRPr/>
            </a:pPr>
            <a:r>
              <a:rPr lang="en-US" dirty="0">
                <a:latin typeface="Verdana"/>
                <a:cs typeface="Verdana"/>
              </a:rPr>
              <a:t> </a:t>
            </a:r>
            <a:r>
              <a:rPr lang="en-US" dirty="0" smtClean="0">
                <a:latin typeface="Verdana"/>
                <a:cs typeface="Verdana"/>
              </a:rPr>
              <a:t>Designed for uncovering unnoticed correlations amongst information </a:t>
            </a:r>
          </a:p>
          <a:p>
            <a:pPr>
              <a:defRPr/>
            </a:pPr>
            <a:r>
              <a:rPr lang="en-US" dirty="0" smtClean="0">
                <a:latin typeface="Verdana"/>
                <a:cs typeface="Verdana"/>
              </a:rPr>
              <a:t>   distributed over </a:t>
            </a:r>
            <a:r>
              <a:rPr lang="en-US" dirty="0" smtClean="0">
                <a:latin typeface="Verdana"/>
                <a:cs typeface="Verdana"/>
              </a:rPr>
              <a:t>document </a:t>
            </a:r>
            <a:r>
              <a:rPr lang="en-US" dirty="0" smtClean="0">
                <a:latin typeface="Verdana"/>
                <a:cs typeface="Verdana"/>
              </a:rPr>
              <a:t>groups and collections (contrary to NLP)</a:t>
            </a:r>
          </a:p>
          <a:p>
            <a:pPr marL="285750" indent="-285750">
              <a:buFont typeface="Wingdings" charset="2"/>
              <a:buChar char="Ø"/>
              <a:defRPr/>
            </a:pPr>
            <a:r>
              <a:rPr lang="en-US" dirty="0" smtClean="0">
                <a:latin typeface="Verdana"/>
                <a:cs typeface="Verdana"/>
              </a:rPr>
              <a:t>“Assemble the pieces of a puzzle”</a:t>
            </a:r>
          </a:p>
          <a:p>
            <a:pPr marL="285750" indent="-285750">
              <a:buFont typeface="Wingdings" charset="2"/>
              <a:buChar char="Ø"/>
              <a:defRPr/>
            </a:pPr>
            <a:r>
              <a:rPr lang="en-US" b="1" dirty="0" smtClean="0">
                <a:solidFill>
                  <a:srgbClr val="FF0000"/>
                </a:solidFill>
                <a:latin typeface="Verdana"/>
                <a:cs typeface="Verdana"/>
              </a:rPr>
              <a:t>Knowledge discovery as opposed to information extraction</a:t>
            </a:r>
            <a:endParaRPr lang="en-US" b="1" dirty="0">
              <a:solidFill>
                <a:srgbClr val="FF0000"/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4502002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sz="2400" dirty="0" smtClean="0">
                <a:latin typeface="Verdana"/>
                <a:cs typeface="Verdana"/>
              </a:rPr>
              <a:t>The </a:t>
            </a:r>
            <a:r>
              <a:rPr lang="en-US" sz="2400" dirty="0" err="1" smtClean="0">
                <a:latin typeface="Verdana"/>
                <a:cs typeface="Verdana"/>
              </a:rPr>
              <a:t>InfoCodex</a:t>
            </a:r>
            <a:r>
              <a:rPr lang="en-US" sz="2400" dirty="0" smtClean="0">
                <a:latin typeface="Verdana"/>
                <a:cs typeface="Verdana"/>
              </a:rPr>
              <a:t> technology (2 international patents)</a:t>
            </a:r>
          </a:p>
          <a:p>
            <a:pPr algn="ctr">
              <a:buNone/>
            </a:pPr>
            <a:endParaRPr lang="en-US" sz="2400" dirty="0" smtClean="0">
              <a:latin typeface="Verdana"/>
              <a:cs typeface="Verdana"/>
            </a:endParaRPr>
          </a:p>
          <a:p>
            <a:pPr>
              <a:buNone/>
            </a:pPr>
            <a:r>
              <a:rPr lang="en-US" sz="2000" b="1" dirty="0" smtClean="0">
                <a:latin typeface="Verdana"/>
                <a:cs typeface="Verdana"/>
              </a:rPr>
              <a:t>Semantics</a:t>
            </a:r>
            <a:r>
              <a:rPr lang="en-US" sz="2000" b="1" dirty="0" smtClean="0">
                <a:latin typeface="Verdana"/>
                <a:cs typeface="Verdana"/>
              </a:rPr>
              <a:t>:</a:t>
            </a:r>
          </a:p>
          <a:p>
            <a:pPr>
              <a:buNone/>
            </a:pPr>
            <a:r>
              <a:rPr lang="en-US" sz="2000" dirty="0" smtClean="0">
                <a:latin typeface="Verdana"/>
                <a:cs typeface="Verdana"/>
              </a:rPr>
              <a:t>Very </a:t>
            </a:r>
            <a:r>
              <a:rPr lang="en-US" sz="2000" dirty="0" smtClean="0">
                <a:latin typeface="Verdana"/>
                <a:cs typeface="Verdana"/>
              </a:rPr>
              <a:t>large, multi-language, universal </a:t>
            </a:r>
            <a:r>
              <a:rPr lang="en-US" sz="2000" dirty="0" smtClean="0">
                <a:latin typeface="Verdana"/>
                <a:cs typeface="Verdana"/>
              </a:rPr>
              <a:t>thesaurus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22ED8A3-212B-1141-A9CA-D8B2BE9E48D3}" type="datetime1">
              <a:rPr lang="en-US" smtClean="0"/>
              <a:pPr>
                <a:defRPr/>
              </a:pPr>
              <a:t>22/08/16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www.InfoCodex.com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BBAEFA-1A55-4949-81E6-8E2A644A789A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57200" y="3730907"/>
            <a:ext cx="232257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Words and phrases</a:t>
            </a:r>
          </a:p>
          <a:p>
            <a:r>
              <a:rPr lang="en-US" dirty="0" smtClean="0"/>
              <a:t>up to 5 components</a:t>
            </a:r>
          </a:p>
          <a:p>
            <a:endParaRPr lang="en-US" dirty="0" smtClean="0"/>
          </a:p>
          <a:p>
            <a:r>
              <a:rPr lang="en-US" dirty="0" smtClean="0"/>
              <a:t>“President of the </a:t>
            </a:r>
          </a:p>
          <a:p>
            <a:r>
              <a:rPr lang="en-US" dirty="0" smtClean="0"/>
              <a:t>United States” </a:t>
            </a:r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124200" y="3725505"/>
            <a:ext cx="2895600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Semantic concepts</a:t>
            </a:r>
          </a:p>
          <a:p>
            <a:pPr>
              <a:buFont typeface="Wingdings" charset="2"/>
              <a:buChar char="Ø"/>
            </a:pPr>
            <a:r>
              <a:rPr lang="en-US" dirty="0" smtClean="0"/>
              <a:t> declensions (number, </a:t>
            </a:r>
          </a:p>
          <a:p>
            <a:r>
              <a:rPr lang="en-US" dirty="0" smtClean="0"/>
              <a:t>    gender, cases)</a:t>
            </a:r>
          </a:p>
          <a:p>
            <a:pPr>
              <a:buFont typeface="Wingdings" charset="2"/>
              <a:buChar char="Ø"/>
            </a:pPr>
            <a:r>
              <a:rPr lang="en-US" dirty="0" smtClean="0"/>
              <a:t> forms of a verb (more </a:t>
            </a:r>
          </a:p>
          <a:p>
            <a:r>
              <a:rPr lang="en-US" dirty="0" smtClean="0"/>
              <a:t>    than 20 in Italian e.g.) </a:t>
            </a:r>
          </a:p>
          <a:p>
            <a:pPr>
              <a:buFont typeface="Wingdings" charset="2"/>
              <a:buChar char="Ø"/>
            </a:pPr>
            <a:r>
              <a:rPr lang="en-US" dirty="0" smtClean="0"/>
              <a:t> synonyms 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316191" y="3730907"/>
            <a:ext cx="2634054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Seven-level taxonomy</a:t>
            </a:r>
          </a:p>
          <a:p>
            <a:endParaRPr lang="en-US" dirty="0"/>
          </a:p>
          <a:p>
            <a:r>
              <a:rPr lang="en-US" dirty="0" smtClean="0"/>
              <a:t>Ever </a:t>
            </a:r>
            <a:r>
              <a:rPr lang="en-US" dirty="0" smtClean="0"/>
              <a:t>more generic </a:t>
            </a:r>
          </a:p>
          <a:p>
            <a:r>
              <a:rPr lang="en-US" dirty="0" err="1" smtClean="0"/>
              <a:t>hypernyms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10" name="Striped Right Arrow 9"/>
          <p:cNvSpPr/>
          <p:nvPr/>
        </p:nvSpPr>
        <p:spPr>
          <a:xfrm>
            <a:off x="2716128" y="4240579"/>
            <a:ext cx="305303" cy="488879"/>
          </a:xfrm>
          <a:prstGeom prst="stripedRightArrow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triped Right Arrow 11"/>
          <p:cNvSpPr/>
          <p:nvPr/>
        </p:nvSpPr>
        <p:spPr>
          <a:xfrm>
            <a:off x="5867148" y="4203841"/>
            <a:ext cx="305303" cy="488879"/>
          </a:xfrm>
          <a:prstGeom prst="stripedRightArrow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5636759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22ED8A3-212B-1141-A9CA-D8B2BE9E48D3}" type="datetime1">
              <a:rPr lang="en-US" smtClean="0"/>
              <a:pPr>
                <a:defRPr/>
              </a:pPr>
              <a:t>22/08/16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www.InfoCodex.com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BBAEFA-1A55-4949-81E6-8E2A644A789A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pic>
        <p:nvPicPr>
          <p:cNvPr id="7" name="P 1" descr="lingu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676400"/>
            <a:ext cx="48006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457201" y="4724400"/>
            <a:ext cx="4800599" cy="175432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/>
              <a:t>Relevance factors</a:t>
            </a:r>
            <a:r>
              <a:rPr lang="en-US" dirty="0" smtClean="0"/>
              <a:t>: </a:t>
            </a:r>
          </a:p>
          <a:p>
            <a:r>
              <a:rPr lang="en-US" dirty="0" smtClean="0"/>
              <a:t>0: </a:t>
            </a:r>
            <a:r>
              <a:rPr lang="en-US" dirty="0" err="1" smtClean="0"/>
              <a:t>stopwords</a:t>
            </a:r>
            <a:r>
              <a:rPr lang="en-US" dirty="0" smtClean="0"/>
              <a:t> → fully neglected</a:t>
            </a:r>
          </a:p>
          <a:p>
            <a:r>
              <a:rPr lang="en-US" dirty="0" smtClean="0"/>
              <a:t>1: pronouns, adjectives → search only    </a:t>
            </a:r>
          </a:p>
          <a:p>
            <a:r>
              <a:rPr lang="en-US" dirty="0" smtClean="0"/>
              <a:t>2,3: adjectives, verbs → search + classification</a:t>
            </a:r>
          </a:p>
          <a:p>
            <a:r>
              <a:rPr lang="en-US" dirty="0" smtClean="0"/>
              <a:t>2,3,4 : nouns → search + classification</a:t>
            </a:r>
          </a:p>
          <a:p>
            <a:r>
              <a:rPr lang="en-US" dirty="0" smtClean="0"/>
              <a:t> </a:t>
            </a:r>
          </a:p>
          <a:p>
            <a:endParaRPr lang="en-US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5486400" y="1676400"/>
            <a:ext cx="3256270" cy="424731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b="1" dirty="0" smtClean="0"/>
              <a:t>Languages</a:t>
            </a:r>
            <a:r>
              <a:rPr lang="en-US" dirty="0" smtClean="0"/>
              <a:t>:</a:t>
            </a:r>
          </a:p>
          <a:p>
            <a:r>
              <a:rPr lang="en-US" dirty="0" smtClean="0"/>
              <a:t>Linguistic structure is formulated</a:t>
            </a:r>
          </a:p>
          <a:p>
            <a:r>
              <a:rPr lang="en-US" dirty="0" smtClean="0"/>
              <a:t>in an abstract meta-language</a:t>
            </a:r>
          </a:p>
          <a:p>
            <a:r>
              <a:rPr lang="en-US" dirty="0" smtClean="0"/>
              <a:t>Languages are instances:</a:t>
            </a:r>
          </a:p>
          <a:p>
            <a:pPr>
              <a:buFont typeface="Wingdings" charset="2"/>
              <a:buChar char="Ø"/>
            </a:pPr>
            <a:r>
              <a:rPr lang="en-US" dirty="0" smtClean="0"/>
              <a:t> Full: English, German, French</a:t>
            </a:r>
          </a:p>
          <a:p>
            <a:r>
              <a:rPr lang="en-US" dirty="0" smtClean="0"/>
              <a:t>    Italian, Spanish</a:t>
            </a:r>
          </a:p>
          <a:p>
            <a:pPr>
              <a:buFont typeface="Wingdings" charset="2"/>
              <a:buChar char="Ø"/>
            </a:pPr>
            <a:r>
              <a:rPr lang="en-US" dirty="0" smtClean="0"/>
              <a:t> Preliminary: Arabic, Russian</a:t>
            </a:r>
          </a:p>
          <a:p>
            <a:r>
              <a:rPr lang="en-US" dirty="0" smtClean="0"/>
              <a:t>    Chinese, Japanese</a:t>
            </a:r>
          </a:p>
          <a:p>
            <a:endParaRPr lang="en-US" dirty="0" smtClean="0"/>
          </a:p>
          <a:p>
            <a:r>
              <a:rPr lang="en-US" b="1" dirty="0" err="1" smtClean="0"/>
              <a:t>Polysemy</a:t>
            </a:r>
            <a:r>
              <a:rPr lang="en-US" dirty="0" smtClean="0"/>
              <a:t>:</a:t>
            </a:r>
          </a:p>
          <a:p>
            <a:r>
              <a:rPr lang="en-US" dirty="0" err="1" smtClean="0"/>
              <a:t>Polysemic</a:t>
            </a:r>
            <a:r>
              <a:rPr lang="en-US" dirty="0" smtClean="0"/>
              <a:t> words are flagged</a:t>
            </a:r>
          </a:p>
          <a:p>
            <a:pPr>
              <a:buFont typeface="Wingdings" charset="2"/>
              <a:buChar char="Ø"/>
            </a:pPr>
            <a:r>
              <a:rPr lang="en-US" dirty="0" smtClean="0"/>
              <a:t>Inter-language: “gift”</a:t>
            </a:r>
          </a:p>
          <a:p>
            <a:r>
              <a:rPr lang="en-US" dirty="0" smtClean="0"/>
              <a:t>   X by language determination </a:t>
            </a:r>
          </a:p>
          <a:p>
            <a:pPr>
              <a:buFont typeface="Wingdings" charset="2"/>
              <a:buChar char="Ø"/>
            </a:pPr>
            <a:r>
              <a:rPr lang="en-US" dirty="0" smtClean="0"/>
              <a:t>Intra-language: “windows” </a:t>
            </a:r>
          </a:p>
          <a:p>
            <a:r>
              <a:rPr lang="en-US" dirty="0" smtClean="0"/>
              <a:t>   X by entropy calculations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79914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72871"/>
            <a:ext cx="8229600" cy="4383479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Font typeface="Wingdings" charset="2"/>
              <a:buChar char="Ø"/>
            </a:pPr>
            <a:r>
              <a:rPr lang="en-US" sz="1800" dirty="0" smtClean="0">
                <a:latin typeface="Verdana"/>
                <a:cs typeface="Verdana"/>
              </a:rPr>
              <a:t>Content gathered from more than 100 sources and harmonized into a consistent multilingual </a:t>
            </a:r>
            <a:r>
              <a:rPr lang="en-US" sz="1800" dirty="0" err="1" smtClean="0">
                <a:latin typeface="Verdana"/>
                <a:cs typeface="Verdana"/>
              </a:rPr>
              <a:t>stucture</a:t>
            </a:r>
            <a:r>
              <a:rPr lang="en-US" sz="1800" dirty="0" smtClean="0">
                <a:latin typeface="Verdana"/>
                <a:cs typeface="Verdana"/>
              </a:rPr>
              <a:t>.</a:t>
            </a:r>
            <a:endParaRPr lang="en-US" sz="1800" dirty="0">
              <a:latin typeface="Verdana"/>
              <a:cs typeface="Verdana"/>
            </a:endParaRPr>
          </a:p>
          <a:p>
            <a:pPr>
              <a:buFont typeface="Wingdings" charset="2"/>
              <a:buChar char="Ø"/>
            </a:pPr>
            <a:r>
              <a:rPr lang="en-US" sz="1800" dirty="0" smtClean="0">
                <a:latin typeface="Verdana"/>
                <a:cs typeface="Verdana"/>
              </a:rPr>
              <a:t>“</a:t>
            </a:r>
            <a:r>
              <a:rPr lang="en-US" sz="1800" dirty="0">
                <a:latin typeface="Verdana"/>
                <a:cs typeface="Verdana"/>
              </a:rPr>
              <a:t>Largest thesaurus in the world”: Hist. </a:t>
            </a:r>
            <a:r>
              <a:rPr lang="en-US" sz="1800" dirty="0" err="1">
                <a:latin typeface="Verdana"/>
                <a:cs typeface="Verdana"/>
              </a:rPr>
              <a:t>Thes</a:t>
            </a:r>
            <a:r>
              <a:rPr lang="en-US" sz="1800" dirty="0">
                <a:latin typeface="Verdana"/>
                <a:cs typeface="Verdana"/>
              </a:rPr>
              <a:t>. of </a:t>
            </a:r>
            <a:r>
              <a:rPr lang="en-US" sz="1800" dirty="0" smtClean="0">
                <a:latin typeface="Verdana"/>
                <a:cs typeface="Verdana"/>
              </a:rPr>
              <a:t>the Oxford English Dictionary (Wikipedia): ) with 920’000 words, the </a:t>
            </a:r>
            <a:r>
              <a:rPr lang="en-US" sz="1800" dirty="0" err="1" smtClean="0">
                <a:latin typeface="Verdana"/>
                <a:cs typeface="Verdana"/>
              </a:rPr>
              <a:t>InfoCodex</a:t>
            </a:r>
            <a:r>
              <a:rPr lang="en-US" sz="1800" dirty="0" smtClean="0">
                <a:latin typeface="Verdana"/>
                <a:cs typeface="Verdana"/>
              </a:rPr>
              <a:t> universal thesaurus contains more than 4 million words assigned to more than 7000 taxonomy </a:t>
            </a:r>
            <a:r>
              <a:rPr lang="en-US" sz="1800" dirty="0" err="1" smtClean="0">
                <a:latin typeface="Verdana"/>
                <a:cs typeface="Verdana"/>
              </a:rPr>
              <a:t>hypernyms</a:t>
            </a:r>
            <a:r>
              <a:rPr lang="en-US" sz="1800" dirty="0" smtClean="0">
                <a:latin typeface="Verdana"/>
                <a:cs typeface="Verdana"/>
              </a:rPr>
              <a:t>.</a:t>
            </a:r>
          </a:p>
          <a:p>
            <a:pPr>
              <a:buFont typeface="Wingdings" charset="2"/>
              <a:buChar char="Ø"/>
            </a:pPr>
            <a:r>
              <a:rPr lang="en-US" sz="1800" dirty="0" smtClean="0">
                <a:latin typeface="Verdana"/>
                <a:cs typeface="Verdana"/>
              </a:rPr>
              <a:t>Sources for proteins/genes important for present project</a:t>
            </a:r>
          </a:p>
          <a:p>
            <a:pPr marL="0" indent="0">
              <a:buNone/>
            </a:pPr>
            <a:r>
              <a:rPr lang="en-US" sz="1800" dirty="0" smtClean="0">
                <a:latin typeface="Verdana"/>
                <a:cs typeface="Verdana"/>
              </a:rPr>
              <a:t>    </a:t>
            </a:r>
            <a:r>
              <a:rPr lang="en-US" sz="1800" dirty="0" err="1" smtClean="0">
                <a:latin typeface="Verdana"/>
                <a:cs typeface="Verdana"/>
              </a:rPr>
              <a:t>WordNet</a:t>
            </a:r>
            <a:r>
              <a:rPr lang="en-US" sz="1800" dirty="0" smtClean="0">
                <a:latin typeface="Verdana"/>
                <a:cs typeface="Verdana"/>
              </a:rPr>
              <a:t>, UMLS database, PDB, </a:t>
            </a:r>
            <a:r>
              <a:rPr lang="en-US" sz="1800" dirty="0" err="1" smtClean="0">
                <a:latin typeface="Verdana"/>
                <a:cs typeface="Verdana"/>
              </a:rPr>
              <a:t>UniProt</a:t>
            </a:r>
            <a:r>
              <a:rPr lang="en-US" sz="1800" dirty="0" smtClean="0">
                <a:latin typeface="Verdana"/>
                <a:cs typeface="Verdana"/>
              </a:rPr>
              <a:t>, </a:t>
            </a:r>
            <a:r>
              <a:rPr lang="en-US" sz="1800" dirty="0" smtClean="0">
                <a:latin typeface="Verdana"/>
                <a:cs typeface="Verdana"/>
                <a:hlinkClick r:id="rId2"/>
              </a:rPr>
              <a:t>www.medterms.com</a:t>
            </a:r>
            <a:r>
              <a:rPr lang="en-US" sz="1800" dirty="0" smtClean="0">
                <a:latin typeface="Verdana"/>
                <a:cs typeface="Verdana"/>
              </a:rPr>
              <a:t>, </a:t>
            </a:r>
          </a:p>
          <a:p>
            <a:pPr marL="0" indent="0">
              <a:buNone/>
            </a:pPr>
            <a:r>
              <a:rPr lang="en-US" sz="1800" dirty="0">
                <a:latin typeface="Verdana"/>
                <a:cs typeface="Verdana"/>
              </a:rPr>
              <a:t> </a:t>
            </a:r>
            <a:r>
              <a:rPr lang="en-US" sz="1800" dirty="0" smtClean="0">
                <a:latin typeface="Verdana"/>
                <a:cs typeface="Verdana"/>
              </a:rPr>
              <a:t>   Roche Lexicon, Various open biological and biomedical ontologies,</a:t>
            </a:r>
          </a:p>
          <a:p>
            <a:pPr marL="0" indent="0">
              <a:buNone/>
            </a:pPr>
            <a:r>
              <a:rPr lang="en-US" sz="1800" dirty="0">
                <a:latin typeface="Verdana"/>
                <a:cs typeface="Verdana"/>
              </a:rPr>
              <a:t> </a:t>
            </a:r>
            <a:r>
              <a:rPr lang="en-US" sz="1800" dirty="0" smtClean="0">
                <a:latin typeface="Verdana"/>
                <a:cs typeface="Verdana"/>
              </a:rPr>
              <a:t>   </a:t>
            </a:r>
            <a:r>
              <a:rPr lang="en-US" sz="1800" dirty="0" err="1" smtClean="0">
                <a:latin typeface="Verdana"/>
                <a:cs typeface="Verdana"/>
              </a:rPr>
              <a:t>BiotechGate</a:t>
            </a:r>
            <a:r>
              <a:rPr lang="en-US" sz="1800" dirty="0" smtClean="0">
                <a:latin typeface="Verdana"/>
                <a:cs typeface="Verdana"/>
              </a:rPr>
              <a:t> and EDB Group.</a:t>
            </a:r>
          </a:p>
          <a:p>
            <a:pPr>
              <a:buFont typeface="Wingdings" charset="2"/>
              <a:buChar char="Ø"/>
            </a:pPr>
            <a:r>
              <a:rPr lang="en-US" sz="1800" dirty="0" smtClean="0">
                <a:latin typeface="Verdana"/>
                <a:cs typeface="Verdana"/>
              </a:rPr>
              <a:t>Proteins: 37 nodes in the taxonomy tree with 74’388 synonym groups/synonyms</a:t>
            </a:r>
          </a:p>
          <a:p>
            <a:pPr>
              <a:buFont typeface="Wingdings" charset="2"/>
              <a:buChar char="Ø"/>
            </a:pPr>
            <a:r>
              <a:rPr lang="en-US" sz="1800" dirty="0" smtClean="0">
                <a:latin typeface="Verdana"/>
                <a:cs typeface="Verdana"/>
              </a:rPr>
              <a:t>Genes: 8 nodes in the taxonomy tree with 26’699 synonym groups/synonyms. </a:t>
            </a:r>
          </a:p>
          <a:p>
            <a:pPr marL="0" indent="0">
              <a:buNone/>
            </a:pPr>
            <a:endParaRPr lang="en-US" sz="1800" dirty="0">
              <a:latin typeface="Verdana"/>
              <a:cs typeface="Verdana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D82D7F1-04E9-42AF-9A6D-D181778DA0E4}" type="datetime1">
              <a:rPr lang="en-US" smtClean="0"/>
              <a:pPr>
                <a:defRPr/>
              </a:pPr>
              <a:t>23/08/16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www.InfoCodex.com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768D89-8712-403F-90D1-B7F21F1F8E0D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57200" y="1572761"/>
            <a:ext cx="49156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latin typeface="Verdana"/>
                <a:cs typeface="Verdana"/>
              </a:rPr>
              <a:t>Scope of the universal thesaurus</a:t>
            </a:r>
            <a:endParaRPr lang="en-US" sz="2000" b="1" dirty="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7561038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D82D7F1-04E9-42AF-9A6D-D181778DA0E4}" type="datetime1">
              <a:rPr lang="en-US" smtClean="0"/>
              <a:pPr>
                <a:defRPr/>
              </a:pPr>
              <a:t>23/08/16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www.InfoCodex.com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768D89-8712-403F-90D1-B7F21F1F8E0D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56581" y="1500753"/>
            <a:ext cx="55311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latin typeface="Verdana"/>
                <a:cs typeface="Verdana"/>
              </a:rPr>
              <a:t>Examples of proteins in the database</a:t>
            </a:r>
            <a:endParaRPr lang="en-US" sz="2000" b="1" dirty="0">
              <a:latin typeface="Verdana"/>
              <a:cs typeface="Verdana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469" y="1900863"/>
            <a:ext cx="8465331" cy="4555360"/>
          </a:xfrm>
          <a:prstGeom prst="rect">
            <a:avLst/>
          </a:prstGeom>
        </p:spPr>
      </p:pic>
      <p:cxnSp>
        <p:nvCxnSpPr>
          <p:cNvPr id="44" name="Elbow Connector 43"/>
          <p:cNvCxnSpPr/>
          <p:nvPr/>
        </p:nvCxnSpPr>
        <p:spPr>
          <a:xfrm rot="16200000" flipH="1">
            <a:off x="3242364" y="4808115"/>
            <a:ext cx="864099" cy="360040"/>
          </a:xfrm>
          <a:prstGeom prst="bentConnector3">
            <a:avLst>
              <a:gd name="adj1" fmla="val 98314"/>
            </a:avLst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3477130" y="4556085"/>
            <a:ext cx="355013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V="1">
            <a:off x="3635896" y="2458654"/>
            <a:ext cx="0" cy="125837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>
            <a:off x="3635896" y="2458654"/>
            <a:ext cx="36004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57271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922ED8A3-212B-1141-A9CA-D8B2BE9E48D3}" type="datetime1">
              <a:rPr lang="en-US" smtClean="0"/>
              <a:pPr>
                <a:defRPr/>
              </a:pPr>
              <a:t>22/08/16</a:t>
            </a:fld>
            <a:endParaRPr lang="en-US" dirty="0"/>
          </a:p>
        </p:txBody>
      </p:sp>
      <p:sp>
        <p:nvSpPr>
          <p:cNvPr id="34820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Calibri" pitchFamily="34" charset="0"/>
                <a:ea typeface="ＭＳ Ｐゴシック"/>
                <a:cs typeface="ＭＳ Ｐゴシック"/>
              </a:rPr>
              <a:t>www.InfoCodex.com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D0E896-3856-4822-B6D6-5CB550E072F0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graphicFrame>
        <p:nvGraphicFramePr>
          <p:cNvPr id="34818" name="Object 2"/>
          <p:cNvGraphicFramePr>
            <a:graphicFrameLocks noChangeAspect="1"/>
          </p:cNvGraphicFramePr>
          <p:nvPr/>
        </p:nvGraphicFramePr>
        <p:xfrm>
          <a:off x="1803400" y="1676400"/>
          <a:ext cx="5740400" cy="4503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60" name="Document" r:id="rId3" imgW="4952818" imgH="3886057" progId="Word.Document.12">
                  <p:link updateAutomatic="1"/>
                </p:oleObj>
              </mc:Choice>
              <mc:Fallback>
                <p:oleObj name="Document" r:id="rId3" imgW="4952818" imgH="3886057" progId="Word.Document.12">
                  <p:link updateAutomatic="1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3400" y="1676400"/>
                        <a:ext cx="5740400" cy="4503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61214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en-US" sz="2400" dirty="0" smtClean="0">
                <a:latin typeface="Verdana"/>
                <a:cs typeface="Verdana"/>
              </a:rPr>
              <a:t>Classification </a:t>
            </a:r>
            <a:r>
              <a:rPr lang="en-US" sz="2400" dirty="0" smtClean="0">
                <a:latin typeface="Verdana"/>
                <a:cs typeface="Verdana"/>
              </a:rPr>
              <a:t>benchmark</a:t>
            </a:r>
            <a:endParaRPr lang="en-US" sz="2000" dirty="0" smtClean="0">
              <a:latin typeface="Verdana"/>
              <a:cs typeface="Verdana"/>
            </a:endParaRPr>
          </a:p>
          <a:p>
            <a:pPr>
              <a:buNone/>
            </a:pPr>
            <a:r>
              <a:rPr lang="en-US" sz="2000" b="1" dirty="0" smtClean="0">
                <a:latin typeface="Verdana"/>
                <a:cs typeface="Verdana"/>
              </a:rPr>
              <a:t>The task</a:t>
            </a:r>
          </a:p>
          <a:p>
            <a:pPr>
              <a:buFont typeface="Wingdings" charset="2"/>
              <a:buChar char="Ø"/>
            </a:pPr>
            <a:r>
              <a:rPr lang="en-US" sz="1800" dirty="0" smtClean="0">
                <a:latin typeface="Verdana"/>
                <a:cs typeface="Verdana"/>
              </a:rPr>
              <a:t>Automatic classification of some 3000 multi-language, commercial Web pages onto an English taxonomic scheme with 753 classes distributed on 4 hierarchical levels.</a:t>
            </a:r>
          </a:p>
          <a:p>
            <a:pPr>
              <a:buFont typeface="Wingdings" charset="2"/>
              <a:buChar char="Ø"/>
            </a:pPr>
            <a:r>
              <a:rPr lang="en-US" sz="1800" dirty="0" smtClean="0">
                <a:latin typeface="Verdana"/>
                <a:cs typeface="Verdana"/>
              </a:rPr>
              <a:t>No training documents provided</a:t>
            </a:r>
          </a:p>
          <a:p>
            <a:pPr>
              <a:buFont typeface="Wingdings" charset="2"/>
              <a:buChar char="Ø"/>
            </a:pPr>
            <a:r>
              <a:rPr lang="en-US" sz="1800" dirty="0" smtClean="0">
                <a:latin typeface="Verdana"/>
                <a:cs typeface="Verdana"/>
              </a:rPr>
              <a:t>Languages: English, German, French, Italian, </a:t>
            </a:r>
            <a:r>
              <a:rPr lang="en-US" sz="1800" dirty="0" smtClean="0">
                <a:latin typeface="Verdana"/>
                <a:cs typeface="Verdana"/>
              </a:rPr>
              <a:t>Spanish</a:t>
            </a:r>
          </a:p>
          <a:p>
            <a:pPr>
              <a:buFont typeface="Wingdings" charset="2"/>
              <a:buChar char="Ø"/>
            </a:pPr>
            <a:endParaRPr lang="en-US" sz="1800" dirty="0" smtClean="0">
              <a:latin typeface="Verdana"/>
              <a:cs typeface="Verdana"/>
            </a:endParaRPr>
          </a:p>
          <a:p>
            <a:pPr>
              <a:buNone/>
            </a:pPr>
            <a:r>
              <a:rPr lang="en-US" sz="2000" b="1" dirty="0" smtClean="0">
                <a:latin typeface="Verdana"/>
                <a:cs typeface="Verdana"/>
              </a:rPr>
              <a:t>Participants</a:t>
            </a:r>
            <a:endParaRPr lang="en-US" sz="2000" b="1" dirty="0">
              <a:latin typeface="Verdana"/>
              <a:cs typeface="Verdana"/>
            </a:endParaRPr>
          </a:p>
          <a:p>
            <a:pPr>
              <a:buNone/>
            </a:pPr>
            <a:r>
              <a:rPr lang="en-US" sz="1800" dirty="0">
                <a:latin typeface="Verdana"/>
                <a:cs typeface="Verdana"/>
              </a:rPr>
              <a:t>14 international vendors (the “usual suspects”)</a:t>
            </a:r>
          </a:p>
          <a:p>
            <a:pPr>
              <a:buNone/>
            </a:pPr>
            <a:endParaRPr lang="en-US" sz="1800" b="1" dirty="0">
              <a:latin typeface="Verdana"/>
              <a:cs typeface="Verdana"/>
            </a:endParaRPr>
          </a:p>
          <a:p>
            <a:pPr>
              <a:buNone/>
            </a:pPr>
            <a:r>
              <a:rPr lang="en-US" sz="2000" b="1" dirty="0" err="1" smtClean="0">
                <a:latin typeface="Verdana"/>
                <a:cs typeface="Verdana"/>
              </a:rPr>
              <a:t>InfoCodex</a:t>
            </a:r>
            <a:r>
              <a:rPr lang="en-US" sz="2000" b="1" dirty="0" smtClean="0">
                <a:latin typeface="Verdana"/>
                <a:cs typeface="Verdana"/>
              </a:rPr>
              <a:t> won the benchmark with </a:t>
            </a:r>
            <a:endParaRPr lang="en-US" sz="2000" dirty="0" smtClean="0">
              <a:latin typeface="Verdana"/>
              <a:cs typeface="Verdana"/>
            </a:endParaRPr>
          </a:p>
          <a:p>
            <a:pPr>
              <a:buNone/>
            </a:pPr>
            <a:r>
              <a:rPr lang="fr-CH" sz="1800" dirty="0" smtClean="0">
                <a:latin typeface="Verdana"/>
                <a:cs typeface="Verdana"/>
              </a:rPr>
              <a:t>precision </a:t>
            </a:r>
            <a:r>
              <a:rPr lang="fr-CH" sz="1800" dirty="0" smtClean="0">
                <a:latin typeface="Verdana"/>
                <a:cs typeface="Verdana"/>
              </a:rPr>
              <a:t>= </a:t>
            </a:r>
            <a:r>
              <a:rPr lang="fr-CH" sz="1800" dirty="0" smtClean="0">
                <a:latin typeface="Verdana"/>
                <a:cs typeface="Verdana"/>
              </a:rPr>
              <a:t>tp</a:t>
            </a:r>
            <a:r>
              <a:rPr lang="fr-CH" sz="1800" dirty="0" smtClean="0">
                <a:latin typeface="Verdana"/>
                <a:cs typeface="Verdana"/>
              </a:rPr>
              <a:t>/(tp+fp) </a:t>
            </a:r>
            <a:r>
              <a:rPr lang="fr-CH" sz="1800" dirty="0" smtClean="0">
                <a:latin typeface="Verdana"/>
                <a:cs typeface="Verdana"/>
              </a:rPr>
              <a:t>= 85%  recall </a:t>
            </a:r>
            <a:r>
              <a:rPr lang="fr-CH" sz="1800" dirty="0" smtClean="0">
                <a:latin typeface="Verdana"/>
                <a:cs typeface="Verdana"/>
              </a:rPr>
              <a:t>= </a:t>
            </a:r>
            <a:r>
              <a:rPr lang="fr-CH" sz="1800" dirty="0" smtClean="0">
                <a:latin typeface="Verdana"/>
                <a:cs typeface="Verdana"/>
              </a:rPr>
              <a:t>tp</a:t>
            </a:r>
            <a:r>
              <a:rPr lang="fr-CH" sz="1800" dirty="0" smtClean="0">
                <a:latin typeface="Verdana"/>
                <a:cs typeface="Verdana"/>
              </a:rPr>
              <a:t>/(tp+fn) </a:t>
            </a:r>
            <a:r>
              <a:rPr lang="fr-CH" sz="1800" dirty="0">
                <a:latin typeface="Verdana"/>
                <a:cs typeface="Verdana"/>
              </a:rPr>
              <a:t>=</a:t>
            </a:r>
            <a:r>
              <a:rPr lang="fr-CH" sz="1800" dirty="0" smtClean="0">
                <a:latin typeface="Verdana"/>
                <a:cs typeface="Verdana"/>
              </a:rPr>
              <a:t> 91% </a:t>
            </a:r>
            <a:r>
              <a:rPr lang="en-US" sz="1800" dirty="0" smtClean="0">
                <a:latin typeface="Verdana"/>
                <a:cs typeface="Verdana"/>
              </a:rPr>
              <a:t> F1= 88%</a:t>
            </a:r>
            <a:endParaRPr lang="en-US" sz="1800" dirty="0" smtClean="0">
              <a:latin typeface="Verdana"/>
              <a:cs typeface="Verdana"/>
            </a:endParaRPr>
          </a:p>
          <a:p>
            <a:pPr>
              <a:buNone/>
            </a:pPr>
            <a:endParaRPr lang="en-US" sz="1800" b="1" dirty="0" smtClean="0">
              <a:latin typeface="Verdana"/>
              <a:cs typeface="Verdana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22ED8A3-212B-1141-A9CA-D8B2BE9E48D3}" type="datetime1">
              <a:rPr lang="en-US" smtClean="0"/>
              <a:pPr>
                <a:defRPr/>
              </a:pPr>
              <a:t>22/08/16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www.InfoCodex.com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BBAEFA-1A55-4949-81E6-8E2A644A789A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43910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475" y="1600200"/>
            <a:ext cx="8229600" cy="4525963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Font typeface="Arial" charset="0"/>
              <a:buNone/>
              <a:defRPr/>
            </a:pPr>
            <a:r>
              <a:rPr lang="en-US" sz="1800" b="1" dirty="0" smtClean="0">
                <a:latin typeface="Verdana"/>
                <a:cs typeface="Verdana"/>
              </a:rPr>
              <a:t>Step 1 </a:t>
            </a:r>
            <a:r>
              <a:rPr lang="en-US" sz="1800" dirty="0" smtClean="0">
                <a:latin typeface="Verdana"/>
                <a:cs typeface="Verdana"/>
              </a:rPr>
              <a:t>: establish reference models for biomarkers / phenotypes </a:t>
            </a:r>
          </a:p>
          <a:p>
            <a:pPr>
              <a:buFont typeface="Wingdings" charset="2"/>
              <a:buChar char="Ø"/>
              <a:defRPr/>
            </a:pPr>
            <a:r>
              <a:rPr lang="en-US" sz="1600" dirty="0" smtClean="0">
                <a:latin typeface="Verdana"/>
                <a:cs typeface="Verdana"/>
              </a:rPr>
              <a:t>Cluster documents describing known biomarkers (224 references found)</a:t>
            </a:r>
          </a:p>
          <a:p>
            <a:pPr>
              <a:buFont typeface="Wingdings" charset="2"/>
              <a:buChar char="Ø"/>
              <a:defRPr/>
            </a:pPr>
            <a:r>
              <a:rPr lang="en-US" sz="1600" dirty="0">
                <a:latin typeface="Verdana"/>
                <a:cs typeface="Verdana"/>
              </a:rPr>
              <a:t>R</a:t>
            </a:r>
            <a:r>
              <a:rPr lang="en-US" sz="1600" dirty="0" smtClean="0">
                <a:latin typeface="Verdana"/>
                <a:cs typeface="Verdana"/>
              </a:rPr>
              <a:t>eference model for each cluster → meanings for  “biomarkers diabetes” …  </a:t>
            </a:r>
          </a:p>
          <a:p>
            <a:pPr>
              <a:buFont typeface="Arial" charset="0"/>
              <a:buNone/>
              <a:defRPr/>
            </a:pPr>
            <a:r>
              <a:rPr lang="en-US" sz="1600" dirty="0" smtClean="0">
                <a:latin typeface="Verdana"/>
                <a:cs typeface="Verdana"/>
              </a:rPr>
              <a:t>  </a:t>
            </a:r>
          </a:p>
          <a:p>
            <a:pPr>
              <a:buFont typeface="Wingdings" charset="2"/>
              <a:buChar char="Ø"/>
              <a:defRPr/>
            </a:pPr>
            <a:endParaRPr lang="en-US" sz="1600" dirty="0" smtClean="0">
              <a:latin typeface="Verdana"/>
              <a:cs typeface="Verdana"/>
            </a:endParaRPr>
          </a:p>
          <a:p>
            <a:pPr>
              <a:buFont typeface="Arial" charset="0"/>
              <a:buNone/>
              <a:defRPr/>
            </a:pPr>
            <a:endParaRPr lang="en-US" sz="1600" dirty="0" smtClean="0">
              <a:latin typeface="Verdana"/>
              <a:cs typeface="Verdana"/>
            </a:endParaRPr>
          </a:p>
          <a:p>
            <a:pPr>
              <a:buFont typeface="Arial" charset="0"/>
              <a:buNone/>
              <a:defRPr/>
            </a:pPr>
            <a:endParaRPr lang="en-US" sz="1600" dirty="0">
              <a:latin typeface="Verdana"/>
              <a:cs typeface="Verdana"/>
            </a:endParaRPr>
          </a:p>
          <a:p>
            <a:pPr>
              <a:buFont typeface="Arial" charset="0"/>
              <a:buNone/>
              <a:defRPr/>
            </a:pPr>
            <a:endParaRPr lang="en-US" sz="1600" dirty="0" smtClean="0">
              <a:latin typeface="Verdana"/>
              <a:cs typeface="Verdana"/>
            </a:endParaRPr>
          </a:p>
          <a:p>
            <a:pPr>
              <a:buFont typeface="Arial" charset="0"/>
              <a:buNone/>
              <a:defRPr/>
            </a:pPr>
            <a:endParaRPr lang="en-US" sz="1600" dirty="0">
              <a:latin typeface="Verdana"/>
              <a:cs typeface="Verdana"/>
            </a:endParaRPr>
          </a:p>
          <a:p>
            <a:pPr>
              <a:buFont typeface="Arial" charset="0"/>
              <a:buNone/>
              <a:defRPr/>
            </a:pPr>
            <a:r>
              <a:rPr lang="en-US" sz="1800" b="1" dirty="0" smtClean="0">
                <a:latin typeface="Verdana"/>
                <a:cs typeface="Verdana"/>
              </a:rPr>
              <a:t>Step 2</a:t>
            </a:r>
            <a:r>
              <a:rPr lang="en-US" sz="1800" dirty="0" smtClean="0">
                <a:latin typeface="Verdana"/>
                <a:cs typeface="Verdana"/>
              </a:rPr>
              <a:t>: determine the meaning of unknown words by machine</a:t>
            </a:r>
          </a:p>
          <a:p>
            <a:pPr>
              <a:buFont typeface="Arial" charset="0"/>
              <a:buNone/>
              <a:defRPr/>
            </a:pPr>
            <a:r>
              <a:rPr lang="en-US" sz="1800" dirty="0">
                <a:latin typeface="Verdana"/>
                <a:cs typeface="Verdana"/>
              </a:rPr>
              <a:t>i</a:t>
            </a:r>
            <a:r>
              <a:rPr lang="en-US" sz="1800" dirty="0" smtClean="0">
                <a:latin typeface="Verdana"/>
                <a:cs typeface="Verdana"/>
              </a:rPr>
              <a:t>nference.</a:t>
            </a:r>
            <a:endParaRPr lang="en-US" sz="1600" dirty="0">
              <a:latin typeface="Verdana"/>
              <a:cs typeface="Verdana"/>
            </a:endParaRPr>
          </a:p>
          <a:p>
            <a:pPr>
              <a:buFont typeface="Arial" charset="0"/>
              <a:buNone/>
              <a:defRPr/>
            </a:pPr>
            <a:r>
              <a:rPr lang="en-US" sz="1800" b="1" dirty="0" smtClean="0">
                <a:latin typeface="Verdana"/>
                <a:cs typeface="Verdana"/>
              </a:rPr>
              <a:t>Step 3:</a:t>
            </a:r>
            <a:r>
              <a:rPr lang="en-US" sz="1800" dirty="0" smtClean="0">
                <a:latin typeface="Verdana"/>
                <a:cs typeface="Verdana"/>
              </a:rPr>
              <a:t> analyze documents and generate a list of potential D&amp;O</a:t>
            </a:r>
          </a:p>
          <a:p>
            <a:pPr>
              <a:buFont typeface="Arial" charset="0"/>
              <a:buNone/>
              <a:defRPr/>
            </a:pPr>
            <a:r>
              <a:rPr lang="en-US" sz="1800" dirty="0" smtClean="0">
                <a:latin typeface="Verdana"/>
                <a:cs typeface="Verdana"/>
              </a:rPr>
              <a:t>biomarkers/phenotypes by comparison with the reference models.</a:t>
            </a:r>
            <a:endParaRPr lang="en-US" sz="1600" dirty="0">
              <a:latin typeface="Verdana"/>
              <a:cs typeface="Verdana"/>
            </a:endParaRPr>
          </a:p>
          <a:p>
            <a:pPr>
              <a:buFont typeface="Arial" charset="0"/>
              <a:buNone/>
              <a:defRPr/>
            </a:pPr>
            <a:r>
              <a:rPr lang="en-US" sz="1800" b="1" dirty="0" smtClean="0">
                <a:latin typeface="Verdana"/>
                <a:cs typeface="Verdana"/>
              </a:rPr>
              <a:t>Step4: </a:t>
            </a:r>
            <a:r>
              <a:rPr lang="en-US" sz="1800" dirty="0" smtClean="0">
                <a:latin typeface="Verdana"/>
                <a:cs typeface="Verdana"/>
              </a:rPr>
              <a:t>establish confidence levels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922ED8A3-212B-1141-A9CA-D8B2BE9E48D3}" type="datetime1">
              <a:rPr lang="en-US" smtClean="0"/>
              <a:pPr>
                <a:defRPr/>
              </a:pPr>
              <a:t>22/08/16</a:t>
            </a:fld>
            <a:endParaRPr lang="en-US" dirty="0"/>
          </a:p>
        </p:txBody>
      </p:sp>
      <p:sp>
        <p:nvSpPr>
          <p:cNvPr id="36867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Calibri" pitchFamily="34" charset="0"/>
                <a:ea typeface="ＭＳ Ｐゴシック"/>
                <a:cs typeface="ＭＳ Ｐゴシック"/>
              </a:rPr>
              <a:t>www.InfoCodex.com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10665D-4010-4731-B3FC-A1ABEEF4BA6E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1051220" y="2636912"/>
            <a:ext cx="1752600" cy="144780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36870" name="Picture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9102" y="2953171"/>
            <a:ext cx="341312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1" name="Picture 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58964" y="3294484"/>
            <a:ext cx="342900" cy="34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2" name="Picture 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71650" y="2780928"/>
            <a:ext cx="341313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3" name="Picture 10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01864" y="3635796"/>
            <a:ext cx="341313" cy="34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4" name="Picture 1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72521" y="3123828"/>
            <a:ext cx="341312" cy="34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4" name="Straight Arrow Connector 13"/>
          <p:cNvCxnSpPr/>
          <p:nvPr/>
        </p:nvCxnSpPr>
        <p:spPr>
          <a:xfrm flipV="1">
            <a:off x="1905000" y="2761084"/>
            <a:ext cx="1219200" cy="5334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Oval 15"/>
          <p:cNvSpPr/>
          <p:nvPr/>
        </p:nvSpPr>
        <p:spPr>
          <a:xfrm>
            <a:off x="3590854" y="2716876"/>
            <a:ext cx="1143000" cy="1236663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6381750" y="2619420"/>
            <a:ext cx="1752600" cy="144780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36878" name="Picture 1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30484" y="2963961"/>
            <a:ext cx="341312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9" name="Picture 1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04768" y="3087006"/>
            <a:ext cx="341313" cy="34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80" name="Picture 1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89172" y="3466353"/>
            <a:ext cx="341312" cy="34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81" name="Picture 20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69590" y="2983357"/>
            <a:ext cx="342900" cy="34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82" name="Picture 2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49718" y="2793305"/>
            <a:ext cx="341313" cy="34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83" name="Picture 2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81106" y="2896174"/>
            <a:ext cx="341313" cy="34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84" name="Picture 2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69156" y="3400846"/>
            <a:ext cx="341313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85" name="Picture 2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65812" y="3560936"/>
            <a:ext cx="342900" cy="34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6" name="Straight Connector 25"/>
          <p:cNvCxnSpPr/>
          <p:nvPr/>
        </p:nvCxnSpPr>
        <p:spPr>
          <a:xfrm rot="16200000" flipV="1">
            <a:off x="3817808" y="2878368"/>
            <a:ext cx="766762" cy="1588"/>
          </a:xfrm>
          <a:prstGeom prst="line">
            <a:avLst/>
          </a:prstGeom>
          <a:ln>
            <a:solidFill>
              <a:schemeClr val="tx1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rot="5400000">
            <a:off x="6365518" y="3360784"/>
            <a:ext cx="957262" cy="89376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5143552" y="3378373"/>
            <a:ext cx="1057275" cy="52387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latin typeface="Verdana"/>
                <a:cs typeface="Verdana"/>
              </a:rPr>
              <a:t>Encoded</a:t>
            </a:r>
          </a:p>
          <a:p>
            <a:pPr>
              <a:defRPr/>
            </a:pPr>
            <a:r>
              <a:rPr lang="en-US" sz="1400" dirty="0">
                <a:latin typeface="Verdana"/>
                <a:cs typeface="Verdana"/>
              </a:rPr>
              <a:t>meanings</a:t>
            </a:r>
          </a:p>
          <a:p>
            <a:pPr>
              <a:defRPr/>
            </a:pPr>
            <a:endParaRPr lang="en-US" sz="1200" dirty="0">
              <a:latin typeface="Verdana"/>
              <a:cs typeface="Verdana"/>
            </a:endParaRPr>
          </a:p>
        </p:txBody>
      </p:sp>
      <p:cxnSp>
        <p:nvCxnSpPr>
          <p:cNvPr id="40" name="Curved Connector 39"/>
          <p:cNvCxnSpPr/>
          <p:nvPr/>
        </p:nvCxnSpPr>
        <p:spPr>
          <a:xfrm>
            <a:off x="4248798" y="2646536"/>
            <a:ext cx="1219200" cy="590950"/>
          </a:xfrm>
          <a:prstGeom prst="curvedConnector3">
            <a:avLst>
              <a:gd name="adj1" fmla="val 50000"/>
            </a:avLst>
          </a:prstGeom>
          <a:ln>
            <a:solidFill>
              <a:srgbClr val="0000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urved Connector 43"/>
          <p:cNvCxnSpPr/>
          <p:nvPr/>
        </p:nvCxnSpPr>
        <p:spPr>
          <a:xfrm rot="10800000" flipV="1">
            <a:off x="6244868" y="3492614"/>
            <a:ext cx="704850" cy="458788"/>
          </a:xfrm>
          <a:prstGeom prst="curvedConnector3">
            <a:avLst>
              <a:gd name="adj1" fmla="val 50000"/>
            </a:avLst>
          </a:prstGeom>
          <a:ln>
            <a:solidFill>
              <a:srgbClr val="0000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89849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spcAft>
                <a:spcPts val="600"/>
              </a:spcAft>
              <a:buFont typeface="Arial" charset="0"/>
              <a:buNone/>
              <a:defRPr/>
            </a:pPr>
            <a:r>
              <a:rPr lang="en-US" sz="1600" b="1" dirty="0" smtClean="0">
                <a:latin typeface="Verdana"/>
                <a:cs typeface="Verdana"/>
              </a:rPr>
              <a:t>Determination of the meaning of unknown words: machine inference</a:t>
            </a:r>
          </a:p>
          <a:p>
            <a:pPr>
              <a:buFont typeface="Arial" charset="0"/>
              <a:buNone/>
              <a:defRPr/>
            </a:pPr>
            <a:endParaRPr lang="en-US" sz="1600" b="1" dirty="0" smtClean="0">
              <a:latin typeface="Verdana"/>
              <a:cs typeface="Verdana"/>
            </a:endParaRPr>
          </a:p>
          <a:p>
            <a:pPr>
              <a:buFont typeface="Arial" charset="0"/>
              <a:buNone/>
              <a:defRPr/>
            </a:pPr>
            <a:endParaRPr lang="en-US" sz="1600" dirty="0" smtClean="0">
              <a:latin typeface="Verdana"/>
              <a:cs typeface="Verdana"/>
            </a:endParaRPr>
          </a:p>
          <a:p>
            <a:pPr>
              <a:buFont typeface="Arial" charset="0"/>
              <a:buNone/>
              <a:defRPr/>
            </a:pPr>
            <a:endParaRPr lang="en-US" sz="1600" dirty="0" smtClean="0">
              <a:latin typeface="Verdana"/>
              <a:cs typeface="Verdana"/>
            </a:endParaRPr>
          </a:p>
          <a:p>
            <a:pPr>
              <a:buFont typeface="Arial" charset="0"/>
              <a:buNone/>
              <a:defRPr/>
            </a:pPr>
            <a:endParaRPr lang="en-US" sz="1600" dirty="0" smtClean="0">
              <a:latin typeface="Verdana"/>
              <a:cs typeface="Verdana"/>
            </a:endParaRPr>
          </a:p>
          <a:p>
            <a:pPr>
              <a:buFont typeface="Arial" charset="0"/>
              <a:buNone/>
              <a:defRPr/>
            </a:pPr>
            <a:endParaRPr lang="en-US" sz="1600" dirty="0" smtClean="0">
              <a:latin typeface="Verdana"/>
              <a:cs typeface="Verdana"/>
            </a:endParaRPr>
          </a:p>
          <a:p>
            <a:pPr>
              <a:buFont typeface="Arial" charset="0"/>
              <a:buNone/>
              <a:defRPr/>
            </a:pPr>
            <a:endParaRPr lang="en-US" sz="1600" dirty="0" smtClean="0">
              <a:latin typeface="Verdana"/>
              <a:cs typeface="Verdana"/>
            </a:endParaRPr>
          </a:p>
          <a:p>
            <a:pPr>
              <a:spcAft>
                <a:spcPts val="600"/>
              </a:spcAft>
              <a:buFont typeface="Arial" charset="0"/>
              <a:buNone/>
              <a:defRPr/>
            </a:pPr>
            <a:endParaRPr lang="en-US" sz="1600" dirty="0" smtClean="0">
              <a:latin typeface="Verdana"/>
              <a:cs typeface="Verdana"/>
            </a:endParaRPr>
          </a:p>
          <a:p>
            <a:pPr>
              <a:spcAft>
                <a:spcPts val="0"/>
              </a:spcAft>
              <a:buFont typeface="Arial" charset="0"/>
              <a:buNone/>
              <a:defRPr/>
            </a:pPr>
            <a:r>
              <a:rPr lang="en-US" sz="1600" b="1" dirty="0" smtClean="0">
                <a:latin typeface="Verdana"/>
                <a:cs typeface="Verdana"/>
              </a:rPr>
              <a:t>Example</a:t>
            </a:r>
            <a:r>
              <a:rPr lang="en-US" sz="1600" dirty="0" smtClean="0">
                <a:latin typeface="Verdana"/>
                <a:cs typeface="Verdana"/>
              </a:rPr>
              <a:t>:</a:t>
            </a:r>
          </a:p>
          <a:p>
            <a:pPr>
              <a:buFont typeface="Arial" charset="0"/>
              <a:buNone/>
              <a:defRPr/>
            </a:pPr>
            <a:r>
              <a:rPr lang="en-US" sz="1600" dirty="0" smtClean="0">
                <a:latin typeface="Verdana"/>
                <a:cs typeface="Verdana"/>
              </a:rPr>
              <a:t>“</a:t>
            </a:r>
            <a:r>
              <a:rPr lang="en-US" sz="1600" dirty="0" err="1" smtClean="0">
                <a:latin typeface="Verdana"/>
                <a:cs typeface="Verdana"/>
              </a:rPr>
              <a:t>Hctz</a:t>
            </a:r>
            <a:r>
              <a:rPr lang="en-US" sz="1600" dirty="0" smtClean="0">
                <a:latin typeface="Verdana"/>
                <a:cs typeface="Verdana"/>
              </a:rPr>
              <a:t>” is a “diuretic drug” and is a</a:t>
            </a:r>
          </a:p>
          <a:p>
            <a:pPr>
              <a:buFont typeface="Arial" charset="0"/>
              <a:buNone/>
              <a:defRPr/>
            </a:pPr>
            <a:r>
              <a:rPr lang="en-US" sz="1600" dirty="0" smtClean="0">
                <a:latin typeface="Verdana"/>
                <a:cs typeface="Verdana"/>
              </a:rPr>
              <a:t>synonym of “hydrochlorothiazide”</a:t>
            </a:r>
          </a:p>
          <a:p>
            <a:pPr>
              <a:buFont typeface="Arial" charset="0"/>
              <a:buNone/>
              <a:defRPr/>
            </a:pPr>
            <a:r>
              <a:rPr lang="en-US" sz="1600" dirty="0" smtClean="0">
                <a:latin typeface="Verdana"/>
                <a:cs typeface="Verdana"/>
              </a:rPr>
              <a:t> </a:t>
            </a:r>
          </a:p>
          <a:p>
            <a:pPr>
              <a:buFont typeface="Arial" charset="0"/>
              <a:buNone/>
              <a:defRPr/>
            </a:pPr>
            <a:r>
              <a:rPr lang="en-US" sz="1600" dirty="0" smtClean="0">
                <a:solidFill>
                  <a:srgbClr val="FF0000"/>
                </a:solidFill>
                <a:latin typeface="Verdana"/>
                <a:cs typeface="Verdana"/>
              </a:rPr>
              <a:t>Such relations established only on the</a:t>
            </a:r>
          </a:p>
          <a:p>
            <a:pPr>
              <a:buFont typeface="Arial" charset="0"/>
              <a:buNone/>
              <a:defRPr/>
            </a:pPr>
            <a:r>
              <a:rPr lang="en-US" sz="1600" dirty="0" smtClean="0">
                <a:solidFill>
                  <a:srgbClr val="FF0000"/>
                </a:solidFill>
                <a:latin typeface="Verdana"/>
                <a:cs typeface="Verdana"/>
              </a:rPr>
              <a:t>basis of machine intelligence combined</a:t>
            </a:r>
          </a:p>
          <a:p>
            <a:pPr>
              <a:buFont typeface="Arial" charset="0"/>
              <a:buNone/>
              <a:defRPr/>
            </a:pPr>
            <a:r>
              <a:rPr lang="en-US" sz="1600" dirty="0" smtClean="0">
                <a:solidFill>
                  <a:srgbClr val="FF0000"/>
                </a:solidFill>
                <a:latin typeface="Verdana"/>
                <a:cs typeface="Verdana"/>
              </a:rPr>
              <a:t>with internal knowledge base  </a:t>
            </a:r>
          </a:p>
          <a:p>
            <a:pPr>
              <a:buFont typeface="Arial" charset="0"/>
              <a:buNone/>
              <a:defRPr/>
            </a:pPr>
            <a:endParaRPr lang="en-US" sz="1600" dirty="0" smtClean="0">
              <a:latin typeface="Verdana"/>
              <a:cs typeface="Verdana"/>
            </a:endParaRPr>
          </a:p>
          <a:p>
            <a:pPr>
              <a:buFont typeface="Arial" charset="0"/>
              <a:buNone/>
              <a:defRPr/>
            </a:pPr>
            <a:endParaRPr lang="en-US" sz="1600" dirty="0" smtClean="0">
              <a:latin typeface="Verdana"/>
              <a:cs typeface="Verdana"/>
            </a:endParaRPr>
          </a:p>
          <a:p>
            <a:pPr>
              <a:buFont typeface="Arial" charset="0"/>
              <a:buNone/>
              <a:defRPr/>
            </a:pPr>
            <a:endParaRPr lang="en-US" sz="1600" dirty="0" smtClean="0">
              <a:latin typeface="Verdana"/>
              <a:cs typeface="Verdana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922ED8A3-212B-1141-A9CA-D8B2BE9E48D3}" type="datetime1">
              <a:rPr lang="en-US" smtClean="0"/>
              <a:pPr>
                <a:defRPr/>
              </a:pPr>
              <a:t>22/08/16</a:t>
            </a:fld>
            <a:endParaRPr lang="en-US" dirty="0"/>
          </a:p>
        </p:txBody>
      </p:sp>
      <p:sp>
        <p:nvSpPr>
          <p:cNvPr id="39943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Calibri" pitchFamily="34" charset="0"/>
                <a:ea typeface="ＭＳ Ｐゴシック"/>
                <a:cs typeface="ＭＳ Ｐゴシック"/>
              </a:rPr>
              <a:t>www.InfoCodex.com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33E3A4-A487-46DF-AAA8-1FF4EA2F51ED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graphicFrame>
        <p:nvGraphicFramePr>
          <p:cNvPr id="39938" name="Object 2"/>
          <p:cNvGraphicFramePr>
            <a:graphicFrameLocks noChangeAspect="1"/>
          </p:cNvGraphicFramePr>
          <p:nvPr/>
        </p:nvGraphicFramePr>
        <p:xfrm>
          <a:off x="4657725" y="2895600"/>
          <a:ext cx="3790950" cy="302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2" name="Document" r:id="rId3" imgW="4228944" imgH="3378076" progId="Word.Document.12">
                  <p:link updateAutomatic="1"/>
                </p:oleObj>
              </mc:Choice>
              <mc:Fallback>
                <p:oleObj name="Document" r:id="rId3" imgW="4228944" imgH="3378076" progId="Word.Document.12">
                  <p:link updateAutomatic="1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57725" y="2895600"/>
                        <a:ext cx="3790950" cy="302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40" name="Object 4"/>
          <p:cNvGraphicFramePr>
            <a:graphicFrameLocks noChangeAspect="1"/>
          </p:cNvGraphicFramePr>
          <p:nvPr/>
        </p:nvGraphicFramePr>
        <p:xfrm>
          <a:off x="833438" y="2128838"/>
          <a:ext cx="2063750" cy="1938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3" name="Document" r:id="rId3" imgW="1689038" imgH="1587442" progId="Word.Document.12">
                  <p:link updateAutomatic="1"/>
                </p:oleObj>
              </mc:Choice>
              <mc:Fallback>
                <p:oleObj name="Document" r:id="rId3" imgW="1689038" imgH="1587442" progId="Word.Document.12">
                  <p:link updateAutomatic="1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3438" y="2128838"/>
                        <a:ext cx="2063750" cy="1938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45" name="TextBox 10"/>
          <p:cNvSpPr txBox="1">
            <a:spLocks noChangeArrowheads="1"/>
          </p:cNvSpPr>
          <p:nvPr/>
        </p:nvSpPr>
        <p:spPr bwMode="auto">
          <a:xfrm>
            <a:off x="2897188" y="2083812"/>
            <a:ext cx="5812208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dirty="0">
                <a:latin typeface="Verdana" pitchFamily="34" charset="0"/>
              </a:rPr>
              <a:t>C</a:t>
            </a:r>
            <a:r>
              <a:rPr lang="en-US" sz="1600" dirty="0" smtClean="0">
                <a:latin typeface="Verdana" pitchFamily="34" charset="0"/>
              </a:rPr>
              <a:t>o</a:t>
            </a:r>
            <a:r>
              <a:rPr lang="en-US" sz="1600" dirty="0">
                <a:latin typeface="Verdana" pitchFamily="34" charset="0"/>
              </a:rPr>
              <a:t>-occurrences with words in </a:t>
            </a:r>
            <a:r>
              <a:rPr lang="en-US" sz="1600" dirty="0" smtClean="0">
                <a:latin typeface="Verdana" pitchFamily="34" charset="0"/>
              </a:rPr>
              <a:t>internal knowledge base</a:t>
            </a:r>
            <a:endParaRPr lang="en-US" sz="1600" dirty="0">
              <a:latin typeface="Verdana" pitchFamily="34" charset="0"/>
            </a:endParaRPr>
          </a:p>
          <a:p>
            <a:r>
              <a:rPr lang="en-US" sz="1600" dirty="0">
                <a:latin typeface="Verdana" pitchFamily="34" charset="0"/>
              </a:rPr>
              <a:t> → most probable </a:t>
            </a:r>
            <a:r>
              <a:rPr lang="en-US" sz="1600" dirty="0" err="1">
                <a:latin typeface="Verdana" pitchFamily="34" charset="0"/>
              </a:rPr>
              <a:t>hypernym</a:t>
            </a:r>
            <a:r>
              <a:rPr lang="en-US" sz="1600" dirty="0">
                <a:latin typeface="Verdana" pitchFamily="34" charset="0"/>
              </a:rPr>
              <a:t> → “is a” , “has to do”</a:t>
            </a:r>
          </a:p>
        </p:txBody>
      </p:sp>
      <p:cxnSp>
        <p:nvCxnSpPr>
          <p:cNvPr id="21" name="Curved Connector 20"/>
          <p:cNvCxnSpPr/>
          <p:nvPr/>
        </p:nvCxnSpPr>
        <p:spPr>
          <a:xfrm>
            <a:off x="1905000" y="3124200"/>
            <a:ext cx="3733800" cy="942975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rot="5400000">
            <a:off x="6668294" y="2782094"/>
            <a:ext cx="2286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rot="5400000">
            <a:off x="7658894" y="2780506"/>
            <a:ext cx="2286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93918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922ED8A3-212B-1141-A9CA-D8B2BE9E48D3}" type="datetime1">
              <a:rPr lang="en-US" smtClean="0"/>
              <a:pPr>
                <a:defRPr/>
              </a:pPr>
              <a:t>22/08/16</a:t>
            </a:fld>
            <a:endParaRPr lang="en-US" dirty="0"/>
          </a:p>
        </p:txBody>
      </p:sp>
      <p:sp>
        <p:nvSpPr>
          <p:cNvPr id="37892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Calibri" pitchFamily="34" charset="0"/>
                <a:ea typeface="ＭＳ Ｐゴシック"/>
                <a:cs typeface="ＭＳ Ｐゴシック"/>
              </a:rPr>
              <a:t>www.InfoCodex.com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41FBE3-EBF5-42A5-9070-AC3CE547A61B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graphicFrame>
        <p:nvGraphicFramePr>
          <p:cNvPr id="3789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9048789"/>
              </p:ext>
            </p:extLst>
          </p:nvPr>
        </p:nvGraphicFramePr>
        <p:xfrm>
          <a:off x="2058510" y="1556792"/>
          <a:ext cx="6792258" cy="4635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47" name="Document" r:id="rId3" imgW="5702090" imgH="4419437" progId="Word.Document.12">
                  <p:link updateAutomatic="1"/>
                </p:oleObj>
              </mc:Choice>
              <mc:Fallback>
                <p:oleObj name="Document" r:id="rId3" imgW="5702090" imgH="4419437" progId="Word.Document.12">
                  <p:link updateAutomatic="1"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8510" y="1556792"/>
                        <a:ext cx="6792258" cy="4635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51520" y="1562585"/>
            <a:ext cx="16594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The output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922ED8A3-212B-1141-A9CA-D8B2BE9E48D3}" type="datetime1">
              <a:rPr lang="en-US" smtClean="0"/>
              <a:pPr>
                <a:defRPr/>
              </a:pPr>
              <a:t>22/08/16</a:t>
            </a:fld>
            <a:endParaRPr lang="en-US" dirty="0"/>
          </a:p>
        </p:txBody>
      </p:sp>
      <p:sp>
        <p:nvSpPr>
          <p:cNvPr id="43013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Calibri" pitchFamily="34" charset="0"/>
                <a:ea typeface="ＭＳ Ｐゴシック"/>
                <a:cs typeface="ＭＳ Ｐゴシック"/>
              </a:rPr>
              <a:t>www.InfoCodex.com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F2591C-C465-41F8-9CDA-DE517D7D077C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graphicFrame>
        <p:nvGraphicFramePr>
          <p:cNvPr id="43010" name="Object 2"/>
          <p:cNvGraphicFramePr>
            <a:graphicFrameLocks noChangeAspect="1"/>
          </p:cNvGraphicFramePr>
          <p:nvPr/>
        </p:nvGraphicFramePr>
        <p:xfrm>
          <a:off x="228600" y="2514600"/>
          <a:ext cx="5227638" cy="198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111" name="Document" r:id="rId3" imgW="5486198" imgH="2374813" progId="Word.Document.12">
                  <p:link updateAutomatic="1"/>
                </p:oleObj>
              </mc:Choice>
              <mc:Fallback>
                <p:oleObj name="Document" r:id="rId3" imgW="5486198" imgH="2374813" progId="Word.Document.12">
                  <p:link updateAutomatic="1"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2514600"/>
                        <a:ext cx="5227638" cy="198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11" name="Object 3"/>
          <p:cNvGraphicFramePr>
            <a:graphicFrameLocks noChangeAspect="1"/>
          </p:cNvGraphicFramePr>
          <p:nvPr/>
        </p:nvGraphicFramePr>
        <p:xfrm>
          <a:off x="4229100" y="4305300"/>
          <a:ext cx="4648200" cy="175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112" name="Document" r:id="rId3" imgW="5740189" imgH="1752535" progId="Word.Document.12">
                  <p:link updateAutomatic="1"/>
                </p:oleObj>
              </mc:Choice>
              <mc:Fallback>
                <p:oleObj name="Document" r:id="rId3" imgW="5740189" imgH="1752535" progId="Word.Document.12">
                  <p:link updateAutomatic="1"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29100" y="4305300"/>
                        <a:ext cx="4648200" cy="175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181600" y="2743200"/>
            <a:ext cx="3559188" cy="107721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en-US" sz="1600" dirty="0">
                <a:latin typeface="Verdana"/>
                <a:cs typeface="Verdana"/>
              </a:rPr>
              <a:t>Many uninteresting candidates</a:t>
            </a:r>
          </a:p>
          <a:p>
            <a:pPr>
              <a:defRPr/>
            </a:pPr>
            <a:r>
              <a:rPr lang="en-US" sz="1600" b="1" dirty="0">
                <a:latin typeface="Verdana"/>
                <a:cs typeface="Verdana"/>
              </a:rPr>
              <a:t>Too much </a:t>
            </a:r>
            <a:r>
              <a:rPr lang="en-US" sz="1600" b="1" dirty="0" smtClean="0">
                <a:latin typeface="Verdana"/>
                <a:cs typeface="Verdana"/>
              </a:rPr>
              <a:t>noise </a:t>
            </a:r>
          </a:p>
          <a:p>
            <a:pPr>
              <a:defRPr/>
            </a:pPr>
            <a:r>
              <a:rPr lang="en-US" sz="1600" dirty="0" smtClean="0">
                <a:latin typeface="Verdana"/>
                <a:cs typeface="Verdana"/>
              </a:rPr>
              <a:t>(the problem has been identified</a:t>
            </a:r>
          </a:p>
          <a:p>
            <a:pPr>
              <a:defRPr/>
            </a:pPr>
            <a:r>
              <a:rPr lang="en-US" sz="1600" dirty="0">
                <a:latin typeface="Verdana"/>
                <a:cs typeface="Verdana"/>
              </a:rPr>
              <a:t>a</a:t>
            </a:r>
            <a:r>
              <a:rPr lang="en-US" sz="1600" dirty="0" smtClean="0">
                <a:latin typeface="Verdana"/>
                <a:cs typeface="Verdana"/>
              </a:rPr>
              <a:t>nd corrected)</a:t>
            </a:r>
            <a:endParaRPr lang="en-US" sz="1600" dirty="0">
              <a:latin typeface="Verdana"/>
              <a:cs typeface="Verdan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8600" y="4721225"/>
            <a:ext cx="4000500" cy="107632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en-US" sz="1600" b="1" dirty="0">
                <a:latin typeface="Verdana"/>
                <a:cs typeface="Verdana"/>
              </a:rPr>
              <a:t>Lots of “needles in the haystack”</a:t>
            </a:r>
          </a:p>
          <a:p>
            <a:pPr>
              <a:defRPr/>
            </a:pPr>
            <a:r>
              <a:rPr lang="en-US" sz="1600" dirty="0">
                <a:latin typeface="Verdana"/>
                <a:cs typeface="Verdana"/>
              </a:rPr>
              <a:t>Tens of </a:t>
            </a:r>
            <a:r>
              <a:rPr lang="en-US" sz="1600" dirty="0" smtClean="0">
                <a:latin typeface="Verdana"/>
                <a:cs typeface="Verdana"/>
              </a:rPr>
              <a:t>extremely </a:t>
            </a:r>
            <a:r>
              <a:rPr lang="en-US" sz="1600" dirty="0">
                <a:latin typeface="Verdana"/>
                <a:cs typeface="Verdana"/>
              </a:rPr>
              <a:t>interesting and</a:t>
            </a:r>
          </a:p>
          <a:p>
            <a:pPr>
              <a:defRPr/>
            </a:pPr>
            <a:r>
              <a:rPr lang="en-US" sz="1600" dirty="0">
                <a:latin typeface="Verdana"/>
                <a:cs typeface="Verdana"/>
              </a:rPr>
              <a:t>valuable candidates with very </a:t>
            </a:r>
          </a:p>
          <a:p>
            <a:pPr>
              <a:defRPr/>
            </a:pPr>
            <a:r>
              <a:rPr lang="en-US" sz="1600" dirty="0">
                <a:latin typeface="Verdana"/>
                <a:cs typeface="Verdana"/>
              </a:rPr>
              <a:t>high potential</a:t>
            </a:r>
          </a:p>
        </p:txBody>
      </p:sp>
      <p:sp>
        <p:nvSpPr>
          <p:cNvPr id="43017" name="TextBox 10"/>
          <p:cNvSpPr txBox="1">
            <a:spLocks noChangeArrowheads="1"/>
          </p:cNvSpPr>
          <p:nvPr/>
        </p:nvSpPr>
        <p:spPr bwMode="auto">
          <a:xfrm>
            <a:off x="3534347" y="1669067"/>
            <a:ext cx="197166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Verdana" pitchFamily="34" charset="0"/>
              </a:rPr>
              <a:t>The Results</a:t>
            </a:r>
            <a:endParaRPr lang="en-US" sz="2400" dirty="0"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56150"/>
          </a:xfrm>
        </p:spPr>
        <p:txBody>
          <a:bodyPr/>
          <a:lstStyle/>
          <a:p>
            <a:pPr algn="ctr">
              <a:spcAft>
                <a:spcPts val="600"/>
              </a:spcAft>
              <a:buFont typeface="Arial" charset="0"/>
              <a:buNone/>
            </a:pPr>
            <a:r>
              <a:rPr lang="en-US" sz="2400" dirty="0" smtClean="0">
                <a:latin typeface="Verdana" pitchFamily="34" charset="0"/>
                <a:ea typeface="ＭＳ Ｐゴシック"/>
                <a:cs typeface="ＭＳ Ｐゴシック"/>
              </a:rPr>
              <a:t>Conclusion</a:t>
            </a:r>
          </a:p>
          <a:p>
            <a:pPr>
              <a:buFont typeface="Wingdings" pitchFamily="2" charset="2"/>
              <a:buChar char="ü"/>
            </a:pPr>
            <a:r>
              <a:rPr lang="en-US" sz="1800" dirty="0" smtClean="0">
                <a:solidFill>
                  <a:srgbClr val="008000"/>
                </a:solidFill>
                <a:latin typeface="Verdana" pitchFamily="34" charset="0"/>
                <a:ea typeface="ＭＳ Ｐゴシック"/>
                <a:cs typeface="ＭＳ Ｐゴシック"/>
              </a:rPr>
              <a:t>Approach has high potential for discovery</a:t>
            </a:r>
          </a:p>
          <a:p>
            <a:pPr>
              <a:buFont typeface="Wingdings" pitchFamily="2" charset="2"/>
              <a:buChar char="ü"/>
            </a:pPr>
            <a:r>
              <a:rPr lang="en-US" sz="1800" dirty="0" smtClean="0">
                <a:solidFill>
                  <a:srgbClr val="008000"/>
                </a:solidFill>
                <a:latin typeface="Verdana" pitchFamily="34" charset="0"/>
                <a:ea typeface="ＭＳ Ｐゴシック"/>
                <a:cs typeface="ＭＳ Ｐゴシック"/>
              </a:rPr>
              <a:t>Approach has potential to impact </a:t>
            </a:r>
            <a:r>
              <a:rPr lang="en-US" sz="1800" dirty="0" err="1" smtClean="0">
                <a:solidFill>
                  <a:srgbClr val="008000"/>
                </a:solidFill>
                <a:latin typeface="Verdana" pitchFamily="34" charset="0"/>
                <a:ea typeface="ＭＳ Ｐゴシック"/>
                <a:cs typeface="ＭＳ Ｐゴシック"/>
              </a:rPr>
              <a:t>pharma</a:t>
            </a:r>
            <a:r>
              <a:rPr lang="en-US" sz="1800" dirty="0" smtClean="0">
                <a:solidFill>
                  <a:srgbClr val="008000"/>
                </a:solidFill>
                <a:latin typeface="Verdana" pitchFamily="34" charset="0"/>
                <a:ea typeface="ＭＳ Ｐゴシック"/>
                <a:cs typeface="ＭＳ Ｐゴシック"/>
              </a:rPr>
              <a:t> research</a:t>
            </a:r>
          </a:p>
          <a:p>
            <a:pPr lvl="1">
              <a:buFont typeface="Wingdings" pitchFamily="2" charset="2"/>
              <a:buChar char="q"/>
            </a:pPr>
            <a:r>
              <a:rPr lang="en-US" sz="1800" dirty="0" smtClean="0">
                <a:solidFill>
                  <a:srgbClr val="008000"/>
                </a:solidFill>
                <a:latin typeface="Verdana" pitchFamily="34" charset="0"/>
                <a:ea typeface="ＭＳ Ｐゴシック"/>
              </a:rPr>
              <a:t>Speed up time-to-market</a:t>
            </a:r>
          </a:p>
          <a:p>
            <a:pPr lvl="1">
              <a:buFont typeface="Wingdings" pitchFamily="2" charset="2"/>
              <a:buChar char="q"/>
            </a:pPr>
            <a:r>
              <a:rPr lang="en-US" sz="1800" dirty="0" smtClean="0">
                <a:solidFill>
                  <a:srgbClr val="008000"/>
                </a:solidFill>
                <a:latin typeface="Verdana" pitchFamily="34" charset="0"/>
                <a:ea typeface="ＭＳ Ｐゴシック"/>
              </a:rPr>
              <a:t>Early recognition of dead ends</a:t>
            </a:r>
          </a:p>
          <a:p>
            <a:pPr>
              <a:buFont typeface="Lucida Grande"/>
              <a:buChar char="X"/>
            </a:pPr>
            <a:r>
              <a:rPr lang="en-US" sz="1800" dirty="0" smtClean="0">
                <a:solidFill>
                  <a:srgbClr val="FF0000"/>
                </a:solidFill>
                <a:latin typeface="Verdana" pitchFamily="34" charset="0"/>
                <a:ea typeface="ＭＳ Ｐゴシック"/>
                <a:cs typeface="ＭＳ Ｐゴシック"/>
              </a:rPr>
              <a:t>Improvements in the process are needed: problems have been identified and corrected.</a:t>
            </a:r>
          </a:p>
          <a:p>
            <a:pPr>
              <a:buFont typeface="Wingdings" pitchFamily="2" charset="2"/>
              <a:buChar char="Ø"/>
            </a:pPr>
            <a:r>
              <a:rPr lang="en-US" sz="1800" dirty="0" smtClean="0">
                <a:latin typeface="Verdana" pitchFamily="34" charset="0"/>
                <a:ea typeface="ＭＳ Ｐゴシック"/>
                <a:cs typeface="ＭＳ Ｐゴシック"/>
              </a:rPr>
              <a:t>Most promising is a hybrid approach</a:t>
            </a:r>
          </a:p>
          <a:p>
            <a:pPr lvl="1">
              <a:buFont typeface="Wingdings" pitchFamily="2" charset="2"/>
              <a:buChar char="q"/>
            </a:pPr>
            <a:r>
              <a:rPr lang="en-US" sz="1800" dirty="0" smtClean="0">
                <a:latin typeface="Verdana" pitchFamily="34" charset="0"/>
                <a:ea typeface="ＭＳ Ｐゴシック"/>
              </a:rPr>
              <a:t>Human expertise in formulation of reference models</a:t>
            </a:r>
          </a:p>
          <a:p>
            <a:pPr lvl="1">
              <a:buFont typeface="Wingdings" pitchFamily="2" charset="2"/>
              <a:buChar char="q"/>
            </a:pPr>
            <a:r>
              <a:rPr lang="en-US" sz="1800" dirty="0" smtClean="0">
                <a:latin typeface="Verdana" pitchFamily="34" charset="0"/>
                <a:ea typeface="ＭＳ Ｐゴシック"/>
              </a:rPr>
              <a:t>Human </a:t>
            </a:r>
            <a:r>
              <a:rPr lang="en-US" sz="1800" dirty="0" err="1" smtClean="0">
                <a:latin typeface="Verdana" pitchFamily="34" charset="0"/>
                <a:ea typeface="ＭＳ Ｐゴシック"/>
              </a:rPr>
              <a:t>curation</a:t>
            </a:r>
            <a:r>
              <a:rPr lang="en-US" sz="1800" dirty="0" smtClean="0">
                <a:latin typeface="Verdana" pitchFamily="34" charset="0"/>
                <a:ea typeface="ＭＳ Ｐゴシック"/>
              </a:rPr>
              <a:t> of candidates prior to passing to the laboratory</a:t>
            </a:r>
          </a:p>
          <a:p>
            <a:pPr>
              <a:buFont typeface="Wingdings" pitchFamily="2" charset="2"/>
              <a:buChar char="ü"/>
            </a:pPr>
            <a:r>
              <a:rPr lang="en-US" sz="1800" dirty="0" smtClean="0">
                <a:solidFill>
                  <a:srgbClr val="008000"/>
                </a:solidFill>
                <a:latin typeface="Verdana" pitchFamily="34" charset="0"/>
                <a:ea typeface="ＭＳ Ｐゴシック"/>
                <a:cs typeface="ＭＳ Ｐゴシック"/>
              </a:rPr>
              <a:t>Possibly inevitable development  </a:t>
            </a:r>
          </a:p>
          <a:p>
            <a:pPr>
              <a:buFont typeface="Arial" charset="0"/>
              <a:buNone/>
            </a:pPr>
            <a:endParaRPr lang="en-US" sz="1800" dirty="0" smtClean="0">
              <a:latin typeface="Verdana" pitchFamily="34" charset="0"/>
              <a:ea typeface="ＭＳ Ｐゴシック"/>
              <a:cs typeface="ＭＳ Ｐゴシック"/>
            </a:endParaRPr>
          </a:p>
          <a:p>
            <a:pPr>
              <a:buFont typeface="Arial" charset="0"/>
              <a:buNone/>
            </a:pPr>
            <a:r>
              <a:rPr lang="en-US" sz="1800" dirty="0" smtClean="0">
                <a:latin typeface="Verdana" pitchFamily="34" charset="0"/>
                <a:ea typeface="ＭＳ Ｐゴシック"/>
                <a:cs typeface="ＭＳ Ｐゴシック"/>
              </a:rPr>
              <a:t>Trugenberger et al. BMC Bioinformatics 2013, 14:51</a:t>
            </a:r>
            <a:endParaRPr lang="en-US" sz="1800" dirty="0" smtClean="0">
              <a:latin typeface="Verdana" pitchFamily="34" charset="0"/>
              <a:ea typeface="ＭＳ Ｐゴシック"/>
              <a:cs typeface="ＭＳ Ｐゴシック"/>
            </a:endParaRPr>
          </a:p>
          <a:p>
            <a:pPr>
              <a:buFont typeface="Arial" charset="0"/>
              <a:buNone/>
            </a:pPr>
            <a:r>
              <a:rPr lang="en-US" sz="1800" dirty="0" smtClean="0">
                <a:latin typeface="Verdana" pitchFamily="34" charset="0"/>
                <a:ea typeface="ＭＳ Ｐゴシック"/>
                <a:cs typeface="ＭＳ Ｐゴシック"/>
              </a:rPr>
              <a:t>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922ED8A3-212B-1141-A9CA-D8B2BE9E48D3}" type="datetime1">
              <a:rPr lang="en-US" smtClean="0"/>
              <a:pPr>
                <a:defRPr/>
              </a:pPr>
              <a:t>22/08/16</a:t>
            </a:fld>
            <a:endParaRPr lang="en-US" dirty="0"/>
          </a:p>
        </p:txBody>
      </p:sp>
      <p:sp>
        <p:nvSpPr>
          <p:cNvPr id="46083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Calibri" pitchFamily="34" charset="0"/>
                <a:ea typeface="ＭＳ Ｐゴシック"/>
                <a:cs typeface="ＭＳ Ｐゴシック"/>
              </a:rPr>
              <a:t>www.InfoCodex.com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FD26B0-5E47-4B63-A3C7-96F0AD3BD45C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Capital.thmx</Template>
  <TotalTime>13437</TotalTime>
  <Words>1148</Words>
  <Application>Microsoft Macintosh PowerPoint</Application>
  <PresentationFormat>On-screen Show (4:3)</PresentationFormat>
  <Paragraphs>242</Paragraphs>
  <Slides>17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Links</vt:lpstr>
      </vt:variant>
      <vt:variant>
        <vt:i4>6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Office Theme</vt:lpstr>
      <vt:lpstr>???</vt:lpstr>
      <vt:lpstr>???</vt:lpstr>
      <vt:lpstr>???</vt:lpstr>
      <vt:lpstr>???</vt:lpstr>
      <vt:lpstr>???</vt:lpstr>
      <vt:lpstr>???</vt:lpstr>
      <vt:lpstr>  Scientific Discovery by Machine Intelligence: A New Avenue for Drug Research?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Carlo Trugenberger</dc:creator>
  <cp:lastModifiedBy>Carlo Trugenberger</cp:lastModifiedBy>
  <cp:revision>1169</cp:revision>
  <cp:lastPrinted>2009-01-19T18:07:02Z</cp:lastPrinted>
  <dcterms:created xsi:type="dcterms:W3CDTF">2012-06-21T14:44:07Z</dcterms:created>
  <dcterms:modified xsi:type="dcterms:W3CDTF">2016-08-24T08:36:11Z</dcterms:modified>
</cp:coreProperties>
</file>