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346" r:id="rId2"/>
    <p:sldId id="335" r:id="rId3"/>
    <p:sldId id="311" r:id="rId4"/>
    <p:sldId id="312" r:id="rId5"/>
    <p:sldId id="313" r:id="rId6"/>
    <p:sldId id="337" r:id="rId7"/>
    <p:sldId id="345" r:id="rId8"/>
    <p:sldId id="315" r:id="rId9"/>
    <p:sldId id="318" r:id="rId10"/>
    <p:sldId id="344" r:id="rId11"/>
    <p:sldId id="314" r:id="rId12"/>
    <p:sldId id="338" r:id="rId13"/>
    <p:sldId id="341" r:id="rId14"/>
    <p:sldId id="323" r:id="rId15"/>
    <p:sldId id="329" r:id="rId16"/>
    <p:sldId id="342" r:id="rId17"/>
    <p:sldId id="328" r:id="rId18"/>
    <p:sldId id="343" r:id="rId19"/>
    <p:sldId id="321" r:id="rId20"/>
    <p:sldId id="322" r:id="rId21"/>
    <p:sldId id="330" r:id="rId22"/>
    <p:sldId id="327" r:id="rId23"/>
    <p:sldId id="326" r:id="rId24"/>
    <p:sldId id="324" r:id="rId25"/>
    <p:sldId id="325" r:id="rId26"/>
    <p:sldId id="282" r:id="rId27"/>
    <p:sldId id="340" r:id="rId28"/>
    <p:sldId id="347"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37"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andida Fratazzi"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595959"/>
    <a:srgbClr val="1F4E79"/>
    <a:srgbClr val="7AAEDC"/>
    <a:srgbClr val="7C7C7C"/>
    <a:srgbClr val="23838D"/>
    <a:srgbClr val="42C7D1"/>
    <a:srgbClr val="FCFCFC"/>
    <a:srgbClr val="DC797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p:restoredLeft sz="15620"/>
    <p:restoredTop sz="88235" autoAdjust="0"/>
  </p:normalViewPr>
  <p:slideViewPr>
    <p:cSldViewPr snapToGrid="0">
      <p:cViewPr varScale="1">
        <p:scale>
          <a:sx n="65" d="100"/>
          <a:sy n="65" d="100"/>
        </p:scale>
        <p:origin x="-918" y="-96"/>
      </p:cViewPr>
      <p:guideLst>
        <p:guide orient="horz" pos="2137"/>
        <p:guide pos="3840"/>
      </p:guideLst>
    </p:cSldViewPr>
  </p:slideViewPr>
  <p:notesTextViewPr>
    <p:cViewPr>
      <p:scale>
        <a:sx n="1" d="1"/>
        <a:sy n="1" d="1"/>
      </p:scale>
      <p:origin x="0" y="0"/>
    </p:cViewPr>
  </p:notesTextViewPr>
  <p:sorterViewPr>
    <p:cViewPr>
      <p:scale>
        <a:sx n="100" d="100"/>
        <a:sy n="100" d="100"/>
      </p:scale>
      <p:origin x="0" y="-554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diagrams/_rels/data1.xml.rels><?xml version="1.0" encoding="UTF-8" standalone="yes"?>
<Relationships xmlns="http://schemas.openxmlformats.org/package/2006/relationships"><Relationship Id="rId1" Type="http://schemas.openxmlformats.org/officeDocument/2006/relationships/image" Target="../media/image4.png"/></Relationships>
</file>

<file path=ppt/diagrams/_rels/drawing1.xml.rels><?xml version="1.0" encoding="UTF-8" standalone="yes"?>
<Relationships xmlns="http://schemas.openxmlformats.org/package/2006/relationships"><Relationship Id="rId1" Type="http://schemas.openxmlformats.org/officeDocument/2006/relationships/image" Target="../media/image4.png"/></Relationships>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99D7A25-5B56-4377-964E-04025206F683}" type="doc">
      <dgm:prSet loTypeId="urn:microsoft.com/office/officeart/2005/8/layout/arrow2" loCatId="process" qsTypeId="urn:microsoft.com/office/officeart/2005/8/quickstyle/simple1" qsCatId="simple" csTypeId="urn:microsoft.com/office/officeart/2005/8/colors/accent1_4" csCatId="accent1" phldr="1"/>
      <dgm:spPr/>
    </dgm:pt>
    <dgm:pt modelId="{10C14A58-D005-4A97-B035-5D1AC4CAEED5}">
      <dgm:prSet phldrT="[Text]"/>
      <dgm:spPr/>
      <dgm:t>
        <a:bodyPr/>
        <a:lstStyle/>
        <a:p>
          <a:r>
            <a:rPr lang="en-US" b="1" dirty="0" smtClean="0">
              <a:solidFill>
                <a:srgbClr val="0070C0"/>
              </a:solidFill>
              <a:latin typeface="Arial Narrow" panose="020B0606020202030204" pitchFamily="34" charset="0"/>
            </a:rPr>
            <a:t>Engagement	</a:t>
          </a:r>
          <a:endParaRPr lang="en-US" b="1" dirty="0">
            <a:solidFill>
              <a:srgbClr val="0070C0"/>
            </a:solidFill>
            <a:latin typeface="Arial Narrow" panose="020B0606020202030204" pitchFamily="34" charset="0"/>
          </a:endParaRPr>
        </a:p>
      </dgm:t>
    </dgm:pt>
    <dgm:pt modelId="{0010ECAB-3D53-4EBD-80B4-153B688D97BC}" type="parTrans" cxnId="{80AFD52C-A116-46F5-9E11-DAD4AAE9E357}">
      <dgm:prSet/>
      <dgm:spPr/>
      <dgm:t>
        <a:bodyPr/>
        <a:lstStyle/>
        <a:p>
          <a:endParaRPr lang="en-US">
            <a:latin typeface="Arial Narrow" panose="020B0606020202030204" pitchFamily="34" charset="0"/>
          </a:endParaRPr>
        </a:p>
      </dgm:t>
    </dgm:pt>
    <dgm:pt modelId="{75E1D94F-6BE0-4797-AD50-F0A0DBA1137B}" type="sibTrans" cxnId="{80AFD52C-A116-46F5-9E11-DAD4AAE9E357}">
      <dgm:prSet/>
      <dgm:spPr/>
      <dgm:t>
        <a:bodyPr/>
        <a:lstStyle/>
        <a:p>
          <a:endParaRPr lang="en-US">
            <a:latin typeface="Arial Narrow" panose="020B0606020202030204" pitchFamily="34" charset="0"/>
          </a:endParaRPr>
        </a:p>
      </dgm:t>
    </dgm:pt>
    <dgm:pt modelId="{1E53609C-DC59-4383-9C05-BB9B782A35CB}">
      <dgm:prSet phldrT="[Text]" phldr="1"/>
      <dgm:spPr/>
      <dgm:t>
        <a:bodyPr/>
        <a:lstStyle/>
        <a:p>
          <a:endParaRPr lang="en-US" dirty="0">
            <a:latin typeface="Arial Narrow" panose="020B0606020202030204" pitchFamily="34" charset="0"/>
          </a:endParaRPr>
        </a:p>
      </dgm:t>
    </dgm:pt>
    <dgm:pt modelId="{660E2A4D-897A-475B-80CE-F060F944565F}" type="parTrans" cxnId="{C2C7F50C-0254-4BE7-B8E8-5D8977FF022F}">
      <dgm:prSet/>
      <dgm:spPr/>
      <dgm:t>
        <a:bodyPr/>
        <a:lstStyle/>
        <a:p>
          <a:endParaRPr lang="en-US">
            <a:latin typeface="Arial Narrow" panose="020B0606020202030204" pitchFamily="34" charset="0"/>
          </a:endParaRPr>
        </a:p>
      </dgm:t>
    </dgm:pt>
    <dgm:pt modelId="{983E8930-4C9A-4A83-A0C7-F87CBBFA963D}" type="sibTrans" cxnId="{C2C7F50C-0254-4BE7-B8E8-5D8977FF022F}">
      <dgm:prSet/>
      <dgm:spPr/>
      <dgm:t>
        <a:bodyPr/>
        <a:lstStyle/>
        <a:p>
          <a:endParaRPr lang="en-US">
            <a:latin typeface="Arial Narrow" panose="020B0606020202030204" pitchFamily="34" charset="0"/>
          </a:endParaRPr>
        </a:p>
      </dgm:t>
    </dgm:pt>
    <dgm:pt modelId="{A5AB7C86-60DD-4EDC-9899-A064FEE5D7F9}">
      <dgm:prSet phldrT="[Text]" phldr="1"/>
      <dgm:spPr/>
      <dgm:t>
        <a:bodyPr/>
        <a:lstStyle/>
        <a:p>
          <a:endParaRPr lang="en-US" dirty="0">
            <a:latin typeface="Arial Narrow" panose="020B0606020202030204" pitchFamily="34" charset="0"/>
          </a:endParaRPr>
        </a:p>
      </dgm:t>
    </dgm:pt>
    <dgm:pt modelId="{FAC53DDA-F351-4E83-9A44-493E06661612}" type="parTrans" cxnId="{60CA1BE3-7E74-4F36-B55D-51DAE1E1904C}">
      <dgm:prSet/>
      <dgm:spPr/>
      <dgm:t>
        <a:bodyPr/>
        <a:lstStyle/>
        <a:p>
          <a:endParaRPr lang="en-US">
            <a:latin typeface="Arial Narrow" panose="020B0606020202030204" pitchFamily="34" charset="0"/>
          </a:endParaRPr>
        </a:p>
      </dgm:t>
    </dgm:pt>
    <dgm:pt modelId="{D58C9888-B4F0-4D85-B724-1A1D996986E2}" type="sibTrans" cxnId="{60CA1BE3-7E74-4F36-B55D-51DAE1E1904C}">
      <dgm:prSet/>
      <dgm:spPr/>
      <dgm:t>
        <a:bodyPr/>
        <a:lstStyle/>
        <a:p>
          <a:endParaRPr lang="en-US">
            <a:latin typeface="Arial Narrow" panose="020B0606020202030204" pitchFamily="34" charset="0"/>
          </a:endParaRPr>
        </a:p>
      </dgm:t>
    </dgm:pt>
    <dgm:pt modelId="{26057A37-3B5B-4F21-AA51-684774A3324F}">
      <dgm:prSet phldrT="[Text]" custT="1"/>
      <dgm:spPr/>
      <dgm:t>
        <a:bodyPr/>
        <a:lstStyle/>
        <a:p>
          <a:r>
            <a:rPr lang="en-US" sz="1400" b="1" dirty="0" smtClean="0">
              <a:solidFill>
                <a:srgbClr val="0070C0"/>
              </a:solidFill>
              <a:latin typeface="Arial Narrow" panose="020B0606020202030204" pitchFamily="34" charset="0"/>
            </a:rPr>
            <a:t>Vision Alignment</a:t>
          </a:r>
        </a:p>
        <a:p>
          <a:endParaRPr lang="en-US" sz="1400" b="1" dirty="0" smtClean="0">
            <a:solidFill>
              <a:srgbClr val="0070C0"/>
            </a:solidFill>
            <a:latin typeface="Arial Narrow" panose="020B0606020202030204" pitchFamily="34" charset="0"/>
          </a:endParaRPr>
        </a:p>
        <a:p>
          <a:r>
            <a:rPr lang="en-US" sz="1400" b="1" dirty="0" smtClean="0">
              <a:solidFill>
                <a:srgbClr val="0070C0"/>
              </a:solidFill>
              <a:latin typeface="Arial Narrow" panose="020B0606020202030204" pitchFamily="34" charset="0"/>
            </a:rPr>
            <a:t>   </a:t>
          </a:r>
          <a:endParaRPr lang="en-US" sz="1400" b="1" dirty="0">
            <a:solidFill>
              <a:srgbClr val="0070C0"/>
            </a:solidFill>
            <a:latin typeface="Arial Narrow" panose="020B0606020202030204" pitchFamily="34" charset="0"/>
          </a:endParaRPr>
        </a:p>
      </dgm:t>
    </dgm:pt>
    <dgm:pt modelId="{AB2020F4-0246-4EBF-9B1E-1E08C1F8DFA1}" type="parTrans" cxnId="{BA662B4D-05C1-42F4-B576-6B0F1CB3E32B}">
      <dgm:prSet/>
      <dgm:spPr/>
      <dgm:t>
        <a:bodyPr/>
        <a:lstStyle/>
        <a:p>
          <a:endParaRPr lang="en-US">
            <a:latin typeface="Arial Narrow" panose="020B0606020202030204" pitchFamily="34" charset="0"/>
          </a:endParaRPr>
        </a:p>
      </dgm:t>
    </dgm:pt>
    <dgm:pt modelId="{405FB033-4945-4310-8A37-C769FF8C71EA}" type="sibTrans" cxnId="{BA662B4D-05C1-42F4-B576-6B0F1CB3E32B}">
      <dgm:prSet/>
      <dgm:spPr/>
      <dgm:t>
        <a:bodyPr/>
        <a:lstStyle/>
        <a:p>
          <a:endParaRPr lang="en-US">
            <a:latin typeface="Arial Narrow" panose="020B0606020202030204" pitchFamily="34" charset="0"/>
          </a:endParaRPr>
        </a:p>
      </dgm:t>
    </dgm:pt>
    <dgm:pt modelId="{CA8F8394-0756-43EE-A592-EDE251B5BA84}">
      <dgm:prSet phldrT="[Text]" custT="1"/>
      <dgm:spPr/>
      <dgm:t>
        <a:bodyPr/>
        <a:lstStyle/>
        <a:p>
          <a:r>
            <a:rPr lang="en-US" sz="1400" b="1" dirty="0" smtClean="0">
              <a:solidFill>
                <a:srgbClr val="0070C0"/>
              </a:solidFill>
              <a:latin typeface="Arial Narrow" panose="020B0606020202030204" pitchFamily="34" charset="0"/>
            </a:rPr>
            <a:t>Solution</a:t>
          </a:r>
        </a:p>
        <a:p>
          <a:r>
            <a:rPr lang="en-US" sz="1400" dirty="0" smtClean="0">
              <a:solidFill>
                <a:srgbClr val="0070C0"/>
              </a:solidFill>
              <a:latin typeface="Arial Narrow" panose="020B0606020202030204" pitchFamily="34" charset="0"/>
            </a:rPr>
            <a:t>● Road-map</a:t>
          </a:r>
        </a:p>
        <a:p>
          <a:r>
            <a:rPr lang="en-US" sz="1400" dirty="0" smtClean="0">
              <a:solidFill>
                <a:srgbClr val="0070C0"/>
              </a:solidFill>
              <a:latin typeface="Arial Narrow" panose="020B0606020202030204" pitchFamily="34" charset="0"/>
            </a:rPr>
            <a:t>● Clinical Strategy</a:t>
          </a:r>
        </a:p>
        <a:p>
          <a:r>
            <a:rPr lang="en-US" sz="1400" dirty="0" smtClean="0">
              <a:solidFill>
                <a:srgbClr val="0070C0"/>
              </a:solidFill>
              <a:latin typeface="Arial Narrow" panose="020B0606020202030204" pitchFamily="34" charset="0"/>
            </a:rPr>
            <a:t>● Regulatory Strategy</a:t>
          </a:r>
        </a:p>
        <a:p>
          <a:endParaRPr lang="en-US" sz="1400" dirty="0" smtClean="0">
            <a:solidFill>
              <a:srgbClr val="0070C0"/>
            </a:solidFill>
            <a:latin typeface="Arial Narrow" panose="020B0606020202030204" pitchFamily="34" charset="0"/>
          </a:endParaRPr>
        </a:p>
      </dgm:t>
    </dgm:pt>
    <dgm:pt modelId="{9C8439DF-B8EA-473B-8050-944B530F5880}" type="parTrans" cxnId="{320B2D50-7238-400F-9806-B8E2EA2FFCE0}">
      <dgm:prSet/>
      <dgm:spPr/>
      <dgm:t>
        <a:bodyPr/>
        <a:lstStyle/>
        <a:p>
          <a:endParaRPr lang="en-US">
            <a:latin typeface="Arial Narrow" panose="020B0606020202030204" pitchFamily="34" charset="0"/>
          </a:endParaRPr>
        </a:p>
      </dgm:t>
    </dgm:pt>
    <dgm:pt modelId="{46931F2C-1AD2-48A8-9D25-F0BA5AE3EE1B}" type="sibTrans" cxnId="{320B2D50-7238-400F-9806-B8E2EA2FFCE0}">
      <dgm:prSet/>
      <dgm:spPr/>
      <dgm:t>
        <a:bodyPr/>
        <a:lstStyle/>
        <a:p>
          <a:endParaRPr lang="en-US">
            <a:latin typeface="Arial Narrow" panose="020B0606020202030204" pitchFamily="34" charset="0"/>
          </a:endParaRPr>
        </a:p>
      </dgm:t>
    </dgm:pt>
    <dgm:pt modelId="{D1ED003B-2349-4E38-A102-B4D699604BD4}">
      <dgm:prSet phldrT="[Text]" custT="1"/>
      <dgm:spPr/>
      <dgm:t>
        <a:bodyPr/>
        <a:lstStyle/>
        <a:p>
          <a:r>
            <a:rPr lang="en-US" sz="1400" b="1" dirty="0" smtClean="0">
              <a:solidFill>
                <a:srgbClr val="0070C0"/>
              </a:solidFill>
              <a:latin typeface="Arial Narrow" panose="020B0606020202030204" pitchFamily="34" charset="0"/>
            </a:rPr>
            <a:t>Cost-Effective Clinical Trials</a:t>
          </a:r>
          <a:endParaRPr lang="en-US" sz="1400" b="1" dirty="0">
            <a:solidFill>
              <a:srgbClr val="0070C0"/>
            </a:solidFill>
            <a:latin typeface="Arial Narrow" panose="020B0606020202030204" pitchFamily="34" charset="0"/>
          </a:endParaRPr>
        </a:p>
      </dgm:t>
    </dgm:pt>
    <dgm:pt modelId="{32E5D7AC-57CD-4E52-B1B8-56ADD68E98E0}" type="parTrans" cxnId="{36A7D6F3-E3B0-47E9-9FB6-E7A03638921F}">
      <dgm:prSet/>
      <dgm:spPr/>
      <dgm:t>
        <a:bodyPr/>
        <a:lstStyle/>
        <a:p>
          <a:endParaRPr lang="en-US">
            <a:latin typeface="Arial Narrow" panose="020B0606020202030204" pitchFamily="34" charset="0"/>
          </a:endParaRPr>
        </a:p>
      </dgm:t>
    </dgm:pt>
    <dgm:pt modelId="{F79C20F2-8AFC-4C81-883E-FDA0700B50BA}" type="sibTrans" cxnId="{36A7D6F3-E3B0-47E9-9FB6-E7A03638921F}">
      <dgm:prSet/>
      <dgm:spPr/>
      <dgm:t>
        <a:bodyPr/>
        <a:lstStyle/>
        <a:p>
          <a:endParaRPr lang="en-US">
            <a:latin typeface="Arial Narrow" panose="020B0606020202030204" pitchFamily="34" charset="0"/>
          </a:endParaRPr>
        </a:p>
      </dgm:t>
    </dgm:pt>
    <dgm:pt modelId="{085BA46E-60C3-4335-B28F-6EC0832985CA}">
      <dgm:prSet phldrT="[Text]"/>
      <dgm:spPr/>
      <dgm:t>
        <a:bodyPr/>
        <a:lstStyle/>
        <a:p>
          <a:r>
            <a:rPr lang="en-US" dirty="0" smtClean="0">
              <a:latin typeface="Arial Narrow" panose="020B0606020202030204" pitchFamily="34" charset="0"/>
            </a:rPr>
            <a:t> </a:t>
          </a:r>
          <a:endParaRPr lang="en-US" dirty="0">
            <a:latin typeface="Arial Narrow" panose="020B0606020202030204" pitchFamily="34" charset="0"/>
          </a:endParaRPr>
        </a:p>
      </dgm:t>
    </dgm:pt>
    <dgm:pt modelId="{02A7579D-FD13-4C24-8BE2-7C830020D441}" type="parTrans" cxnId="{5BE15438-851F-4117-8D5B-9C0F2FA981F8}">
      <dgm:prSet/>
      <dgm:spPr/>
      <dgm:t>
        <a:bodyPr/>
        <a:lstStyle/>
        <a:p>
          <a:endParaRPr lang="en-US">
            <a:latin typeface="Arial Narrow" panose="020B0606020202030204" pitchFamily="34" charset="0"/>
          </a:endParaRPr>
        </a:p>
      </dgm:t>
    </dgm:pt>
    <dgm:pt modelId="{3CCDC068-5A0C-4D1D-B244-699FA35D8191}" type="sibTrans" cxnId="{5BE15438-851F-4117-8D5B-9C0F2FA981F8}">
      <dgm:prSet/>
      <dgm:spPr/>
      <dgm:t>
        <a:bodyPr/>
        <a:lstStyle/>
        <a:p>
          <a:endParaRPr lang="en-US">
            <a:latin typeface="Arial Narrow" panose="020B0606020202030204" pitchFamily="34" charset="0"/>
          </a:endParaRPr>
        </a:p>
      </dgm:t>
    </dgm:pt>
    <dgm:pt modelId="{644DDC8B-4084-4BA0-B04F-43BD5206DED1}" type="pres">
      <dgm:prSet presAssocID="{799D7A25-5B56-4377-964E-04025206F683}" presName="arrowDiagram" presStyleCnt="0">
        <dgm:presLayoutVars>
          <dgm:chMax val="5"/>
          <dgm:dir/>
          <dgm:resizeHandles val="exact"/>
        </dgm:presLayoutVars>
      </dgm:prSet>
      <dgm:spPr/>
    </dgm:pt>
    <dgm:pt modelId="{FE3A19A4-BDDE-41E0-9223-1BA73C6A60FE}" type="pres">
      <dgm:prSet presAssocID="{799D7A25-5B56-4377-964E-04025206F683}" presName="arrow" presStyleLbl="bgShp" presStyleIdx="0" presStyleCnt="1" custLinFactNeighborX="-1583" custLinFactNeighborY="-2059"/>
      <dgm:spPr>
        <a:blipFill rotWithShape="0">
          <a:blip xmlns:r="http://schemas.openxmlformats.org/officeDocument/2006/relationships" r:embed="rId1"/>
          <a:stretch>
            <a:fillRect/>
          </a:stretch>
        </a:blipFill>
      </dgm:spPr>
      <dgm:t>
        <a:bodyPr/>
        <a:lstStyle/>
        <a:p>
          <a:endParaRPr lang="en-US"/>
        </a:p>
      </dgm:t>
    </dgm:pt>
    <dgm:pt modelId="{A90ADA1C-06B8-4BD5-8AC8-2DB7A3513C77}" type="pres">
      <dgm:prSet presAssocID="{799D7A25-5B56-4377-964E-04025206F683}" presName="arrowDiagram5" presStyleCnt="0"/>
      <dgm:spPr/>
    </dgm:pt>
    <dgm:pt modelId="{3D4AA215-6676-48D5-A226-9A7A73F60736}" type="pres">
      <dgm:prSet presAssocID="{10C14A58-D005-4A97-B035-5D1AC4CAEED5}" presName="bullet5a" presStyleLbl="node1" presStyleIdx="0" presStyleCnt="5"/>
      <dgm:spPr/>
    </dgm:pt>
    <dgm:pt modelId="{EED0CDCB-547B-4D6B-8223-03D035C86964}" type="pres">
      <dgm:prSet presAssocID="{10C14A58-D005-4A97-B035-5D1AC4CAEED5}" presName="textBox5a" presStyleLbl="revTx" presStyleIdx="0" presStyleCnt="5">
        <dgm:presLayoutVars>
          <dgm:bulletEnabled val="1"/>
        </dgm:presLayoutVars>
      </dgm:prSet>
      <dgm:spPr/>
      <dgm:t>
        <a:bodyPr/>
        <a:lstStyle/>
        <a:p>
          <a:endParaRPr lang="en-US"/>
        </a:p>
      </dgm:t>
    </dgm:pt>
    <dgm:pt modelId="{360B3265-9B46-4085-8937-1E4F2433AAF7}" type="pres">
      <dgm:prSet presAssocID="{26057A37-3B5B-4F21-AA51-684774A3324F}" presName="bullet5b" presStyleLbl="node1" presStyleIdx="1" presStyleCnt="5"/>
      <dgm:spPr/>
    </dgm:pt>
    <dgm:pt modelId="{21A8A675-4205-4841-AF75-88250E0D308F}" type="pres">
      <dgm:prSet presAssocID="{26057A37-3B5B-4F21-AA51-684774A3324F}" presName="textBox5b" presStyleLbl="revTx" presStyleIdx="1" presStyleCnt="5">
        <dgm:presLayoutVars>
          <dgm:bulletEnabled val="1"/>
        </dgm:presLayoutVars>
      </dgm:prSet>
      <dgm:spPr/>
      <dgm:t>
        <a:bodyPr/>
        <a:lstStyle/>
        <a:p>
          <a:endParaRPr lang="en-US"/>
        </a:p>
      </dgm:t>
    </dgm:pt>
    <dgm:pt modelId="{14B2EFFC-874B-4408-8A76-B9503300FF9B}" type="pres">
      <dgm:prSet presAssocID="{CA8F8394-0756-43EE-A592-EDE251B5BA84}" presName="bullet5c" presStyleLbl="node1" presStyleIdx="2" presStyleCnt="5"/>
      <dgm:spPr/>
    </dgm:pt>
    <dgm:pt modelId="{FA38301C-1D71-4516-B202-469642078DBA}" type="pres">
      <dgm:prSet presAssocID="{CA8F8394-0756-43EE-A592-EDE251B5BA84}" presName="textBox5c" presStyleLbl="revTx" presStyleIdx="2" presStyleCnt="5" custScaleX="123254" custScaleY="96718">
        <dgm:presLayoutVars>
          <dgm:bulletEnabled val="1"/>
        </dgm:presLayoutVars>
      </dgm:prSet>
      <dgm:spPr/>
      <dgm:t>
        <a:bodyPr/>
        <a:lstStyle/>
        <a:p>
          <a:endParaRPr lang="en-US"/>
        </a:p>
      </dgm:t>
    </dgm:pt>
    <dgm:pt modelId="{E7CEF405-1C83-1E42-8F40-C6A7FC91DACA}" type="pres">
      <dgm:prSet presAssocID="{D1ED003B-2349-4E38-A102-B4D699604BD4}" presName="bullet5d" presStyleLbl="node1" presStyleIdx="3" presStyleCnt="5"/>
      <dgm:spPr/>
    </dgm:pt>
    <dgm:pt modelId="{44CE8568-22EE-FA43-A9D0-1CA9DD831BD3}" type="pres">
      <dgm:prSet presAssocID="{D1ED003B-2349-4E38-A102-B4D699604BD4}" presName="textBox5d" presStyleLbl="revTx" presStyleIdx="3" presStyleCnt="5">
        <dgm:presLayoutVars>
          <dgm:bulletEnabled val="1"/>
        </dgm:presLayoutVars>
      </dgm:prSet>
      <dgm:spPr/>
      <dgm:t>
        <a:bodyPr/>
        <a:lstStyle/>
        <a:p>
          <a:endParaRPr lang="en-US"/>
        </a:p>
      </dgm:t>
    </dgm:pt>
    <dgm:pt modelId="{32BF15E8-CF9D-496D-BE4A-81AD4FCA3983}" type="pres">
      <dgm:prSet presAssocID="{085BA46E-60C3-4335-B28F-6EC0832985CA}" presName="bullet5e" presStyleLbl="node1" presStyleIdx="4" presStyleCnt="5"/>
      <dgm:spPr/>
    </dgm:pt>
    <dgm:pt modelId="{885C86FC-1BB4-415E-BA19-54171C6FFDD2}" type="pres">
      <dgm:prSet presAssocID="{085BA46E-60C3-4335-B28F-6EC0832985CA}" presName="textBox5e" presStyleLbl="revTx" presStyleIdx="4" presStyleCnt="5">
        <dgm:presLayoutVars>
          <dgm:bulletEnabled val="1"/>
        </dgm:presLayoutVars>
      </dgm:prSet>
      <dgm:spPr/>
      <dgm:t>
        <a:bodyPr/>
        <a:lstStyle/>
        <a:p>
          <a:endParaRPr lang="en-US" altLang="zh-CN"/>
        </a:p>
      </dgm:t>
    </dgm:pt>
  </dgm:ptLst>
  <dgm:cxnLst>
    <dgm:cxn modelId="{36A7D6F3-E3B0-47E9-9FB6-E7A03638921F}" srcId="{799D7A25-5B56-4377-964E-04025206F683}" destId="{D1ED003B-2349-4E38-A102-B4D699604BD4}" srcOrd="3" destOrd="0" parTransId="{32E5D7AC-57CD-4E52-B1B8-56ADD68E98E0}" sibTransId="{F79C20F2-8AFC-4C81-883E-FDA0700B50BA}"/>
    <dgm:cxn modelId="{2DE77AA4-B26B-7C4D-BC3A-B945B12D1ED5}" type="presOf" srcId="{799D7A25-5B56-4377-964E-04025206F683}" destId="{644DDC8B-4084-4BA0-B04F-43BD5206DED1}" srcOrd="0" destOrd="0" presId="urn:microsoft.com/office/officeart/2005/8/layout/arrow2"/>
    <dgm:cxn modelId="{C2C7F50C-0254-4BE7-B8E8-5D8977FF022F}" srcId="{799D7A25-5B56-4377-964E-04025206F683}" destId="{1E53609C-DC59-4383-9C05-BB9B782A35CB}" srcOrd="5" destOrd="0" parTransId="{660E2A4D-897A-475B-80CE-F060F944565F}" sibTransId="{983E8930-4C9A-4A83-A0C7-F87CBBFA963D}"/>
    <dgm:cxn modelId="{EDE56CB3-1D40-C346-A9D4-AEA0C4A48E0C}" type="presOf" srcId="{D1ED003B-2349-4E38-A102-B4D699604BD4}" destId="{44CE8568-22EE-FA43-A9D0-1CA9DD831BD3}" srcOrd="0" destOrd="0" presId="urn:microsoft.com/office/officeart/2005/8/layout/arrow2"/>
    <dgm:cxn modelId="{5BE15438-851F-4117-8D5B-9C0F2FA981F8}" srcId="{799D7A25-5B56-4377-964E-04025206F683}" destId="{085BA46E-60C3-4335-B28F-6EC0832985CA}" srcOrd="4" destOrd="0" parTransId="{02A7579D-FD13-4C24-8BE2-7C830020D441}" sibTransId="{3CCDC068-5A0C-4D1D-B244-699FA35D8191}"/>
    <dgm:cxn modelId="{320B2D50-7238-400F-9806-B8E2EA2FFCE0}" srcId="{799D7A25-5B56-4377-964E-04025206F683}" destId="{CA8F8394-0756-43EE-A592-EDE251B5BA84}" srcOrd="2" destOrd="0" parTransId="{9C8439DF-B8EA-473B-8050-944B530F5880}" sibTransId="{46931F2C-1AD2-48A8-9D25-F0BA5AE3EE1B}"/>
    <dgm:cxn modelId="{D3F5FD21-F483-E744-A00C-42AA2EC8EAF5}" type="presOf" srcId="{085BA46E-60C3-4335-B28F-6EC0832985CA}" destId="{885C86FC-1BB4-415E-BA19-54171C6FFDD2}" srcOrd="0" destOrd="0" presId="urn:microsoft.com/office/officeart/2005/8/layout/arrow2"/>
    <dgm:cxn modelId="{80AFD52C-A116-46F5-9E11-DAD4AAE9E357}" srcId="{799D7A25-5B56-4377-964E-04025206F683}" destId="{10C14A58-D005-4A97-B035-5D1AC4CAEED5}" srcOrd="0" destOrd="0" parTransId="{0010ECAB-3D53-4EBD-80B4-153B688D97BC}" sibTransId="{75E1D94F-6BE0-4797-AD50-F0A0DBA1137B}"/>
    <dgm:cxn modelId="{BA662B4D-05C1-42F4-B576-6B0F1CB3E32B}" srcId="{799D7A25-5B56-4377-964E-04025206F683}" destId="{26057A37-3B5B-4F21-AA51-684774A3324F}" srcOrd="1" destOrd="0" parTransId="{AB2020F4-0246-4EBF-9B1E-1E08C1F8DFA1}" sibTransId="{405FB033-4945-4310-8A37-C769FF8C71EA}"/>
    <dgm:cxn modelId="{8D9187CE-CD7E-7547-B299-D0F23F39475A}" type="presOf" srcId="{CA8F8394-0756-43EE-A592-EDE251B5BA84}" destId="{FA38301C-1D71-4516-B202-469642078DBA}" srcOrd="0" destOrd="0" presId="urn:microsoft.com/office/officeart/2005/8/layout/arrow2"/>
    <dgm:cxn modelId="{B597FD36-8353-A24D-BD98-26F2F26BC721}" type="presOf" srcId="{26057A37-3B5B-4F21-AA51-684774A3324F}" destId="{21A8A675-4205-4841-AF75-88250E0D308F}" srcOrd="0" destOrd="0" presId="urn:microsoft.com/office/officeart/2005/8/layout/arrow2"/>
    <dgm:cxn modelId="{676F8322-E91A-B14F-9704-3C9FCE34F9E9}" type="presOf" srcId="{10C14A58-D005-4A97-B035-5D1AC4CAEED5}" destId="{EED0CDCB-547B-4D6B-8223-03D035C86964}" srcOrd="0" destOrd="0" presId="urn:microsoft.com/office/officeart/2005/8/layout/arrow2"/>
    <dgm:cxn modelId="{60CA1BE3-7E74-4F36-B55D-51DAE1E1904C}" srcId="{799D7A25-5B56-4377-964E-04025206F683}" destId="{A5AB7C86-60DD-4EDC-9899-A064FEE5D7F9}" srcOrd="6" destOrd="0" parTransId="{FAC53DDA-F351-4E83-9A44-493E06661612}" sibTransId="{D58C9888-B4F0-4D85-B724-1A1D996986E2}"/>
    <dgm:cxn modelId="{87FC32FB-393B-5545-AE4E-9C2283311960}" type="presParOf" srcId="{644DDC8B-4084-4BA0-B04F-43BD5206DED1}" destId="{FE3A19A4-BDDE-41E0-9223-1BA73C6A60FE}" srcOrd="0" destOrd="0" presId="urn:microsoft.com/office/officeart/2005/8/layout/arrow2"/>
    <dgm:cxn modelId="{834FB117-1B74-9B46-A014-A043D806DA4A}" type="presParOf" srcId="{644DDC8B-4084-4BA0-B04F-43BD5206DED1}" destId="{A90ADA1C-06B8-4BD5-8AC8-2DB7A3513C77}" srcOrd="1" destOrd="0" presId="urn:microsoft.com/office/officeart/2005/8/layout/arrow2"/>
    <dgm:cxn modelId="{413C2D79-7C63-C741-AB0E-79918A917F17}" type="presParOf" srcId="{A90ADA1C-06B8-4BD5-8AC8-2DB7A3513C77}" destId="{3D4AA215-6676-48D5-A226-9A7A73F60736}" srcOrd="0" destOrd="0" presId="urn:microsoft.com/office/officeart/2005/8/layout/arrow2"/>
    <dgm:cxn modelId="{D3AAFAA6-0696-6C4D-B603-896BE4A0B734}" type="presParOf" srcId="{A90ADA1C-06B8-4BD5-8AC8-2DB7A3513C77}" destId="{EED0CDCB-547B-4D6B-8223-03D035C86964}" srcOrd="1" destOrd="0" presId="urn:microsoft.com/office/officeart/2005/8/layout/arrow2"/>
    <dgm:cxn modelId="{52C17F25-759D-534B-A81E-36BCB227B95A}" type="presParOf" srcId="{A90ADA1C-06B8-4BD5-8AC8-2DB7A3513C77}" destId="{360B3265-9B46-4085-8937-1E4F2433AAF7}" srcOrd="2" destOrd="0" presId="urn:microsoft.com/office/officeart/2005/8/layout/arrow2"/>
    <dgm:cxn modelId="{081FAA7F-EC0D-3B45-A964-6E76CDB8B54E}" type="presParOf" srcId="{A90ADA1C-06B8-4BD5-8AC8-2DB7A3513C77}" destId="{21A8A675-4205-4841-AF75-88250E0D308F}" srcOrd="3" destOrd="0" presId="urn:microsoft.com/office/officeart/2005/8/layout/arrow2"/>
    <dgm:cxn modelId="{B2A88BB7-3EF8-9F45-A098-3E1EB614098E}" type="presParOf" srcId="{A90ADA1C-06B8-4BD5-8AC8-2DB7A3513C77}" destId="{14B2EFFC-874B-4408-8A76-B9503300FF9B}" srcOrd="4" destOrd="0" presId="urn:microsoft.com/office/officeart/2005/8/layout/arrow2"/>
    <dgm:cxn modelId="{C5290AE4-2DEC-5643-AC35-60CE36E1A9D2}" type="presParOf" srcId="{A90ADA1C-06B8-4BD5-8AC8-2DB7A3513C77}" destId="{FA38301C-1D71-4516-B202-469642078DBA}" srcOrd="5" destOrd="0" presId="urn:microsoft.com/office/officeart/2005/8/layout/arrow2"/>
    <dgm:cxn modelId="{AD127702-2A11-BC47-8AD5-8B829994A492}" type="presParOf" srcId="{A90ADA1C-06B8-4BD5-8AC8-2DB7A3513C77}" destId="{E7CEF405-1C83-1E42-8F40-C6A7FC91DACA}" srcOrd="6" destOrd="0" presId="urn:microsoft.com/office/officeart/2005/8/layout/arrow2"/>
    <dgm:cxn modelId="{6A2EF3A9-8DCD-1347-8E2D-E68799316FC4}" type="presParOf" srcId="{A90ADA1C-06B8-4BD5-8AC8-2DB7A3513C77}" destId="{44CE8568-22EE-FA43-A9D0-1CA9DD831BD3}" srcOrd="7" destOrd="0" presId="urn:microsoft.com/office/officeart/2005/8/layout/arrow2"/>
    <dgm:cxn modelId="{0BC07F68-E4C5-AD47-9914-F729CD3CF307}" type="presParOf" srcId="{A90ADA1C-06B8-4BD5-8AC8-2DB7A3513C77}" destId="{32BF15E8-CF9D-496D-BE4A-81AD4FCA3983}" srcOrd="8" destOrd="0" presId="urn:microsoft.com/office/officeart/2005/8/layout/arrow2"/>
    <dgm:cxn modelId="{55D4577A-D9F5-E94E-A96A-48C3C512E11D}" type="presParOf" srcId="{A90ADA1C-06B8-4BD5-8AC8-2DB7A3513C77}" destId="{885C86FC-1BB4-415E-BA19-54171C6FFDD2}" srcOrd="9"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3A19A4-BDDE-41E0-9223-1BA73C6A60FE}">
      <dsp:nvSpPr>
        <dsp:cNvPr id="0" name=""/>
        <dsp:cNvSpPr/>
      </dsp:nvSpPr>
      <dsp:spPr>
        <a:xfrm>
          <a:off x="89819" y="0"/>
          <a:ext cx="7197585" cy="4498491"/>
        </a:xfrm>
        <a:prstGeom prst="swooshArrow">
          <a:avLst>
            <a:gd name="adj1" fmla="val 25000"/>
            <a:gd name="adj2" fmla="val 25000"/>
          </a:avLst>
        </a:prstGeom>
        <a:blipFill rotWithShape="0">
          <a:blip xmlns:r="http://schemas.openxmlformats.org/officeDocument/2006/relationships" r:embed="rId1"/>
          <a:stretch>
            <a:fillRect/>
          </a:stretch>
        </a:blipFill>
        <a:ln>
          <a:noFill/>
        </a:ln>
        <a:effectLst/>
      </dsp:spPr>
      <dsp:style>
        <a:lnRef idx="0">
          <a:scrgbClr r="0" g="0" b="0"/>
        </a:lnRef>
        <a:fillRef idx="1">
          <a:scrgbClr r="0" g="0" b="0"/>
        </a:fillRef>
        <a:effectRef idx="0">
          <a:scrgbClr r="0" g="0" b="0"/>
        </a:effectRef>
        <a:fontRef idx="minor"/>
      </dsp:style>
    </dsp:sp>
    <dsp:sp modelId="{3D4AA215-6676-48D5-A226-9A7A73F60736}">
      <dsp:nvSpPr>
        <dsp:cNvPr id="0" name=""/>
        <dsp:cNvSpPr/>
      </dsp:nvSpPr>
      <dsp:spPr>
        <a:xfrm>
          <a:off x="912719" y="3345077"/>
          <a:ext cx="165544" cy="165544"/>
        </a:xfrm>
        <a:prstGeom prst="ellipse">
          <a:avLst/>
        </a:prstGeom>
        <a:solidFill>
          <a:schemeClr val="accent1">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ED0CDCB-547B-4D6B-8223-03D035C86964}">
      <dsp:nvSpPr>
        <dsp:cNvPr id="0" name=""/>
        <dsp:cNvSpPr/>
      </dsp:nvSpPr>
      <dsp:spPr>
        <a:xfrm>
          <a:off x="995492" y="3427850"/>
          <a:ext cx="942883" cy="1070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719" tIns="0" rIns="0" bIns="0" numCol="1" spcCol="1270" anchor="t" anchorCtr="0">
          <a:noAutofit/>
        </a:bodyPr>
        <a:lstStyle/>
        <a:p>
          <a:pPr lvl="0" algn="l" defTabSz="577850">
            <a:lnSpc>
              <a:spcPct val="90000"/>
            </a:lnSpc>
            <a:spcBef>
              <a:spcPct val="0"/>
            </a:spcBef>
            <a:spcAft>
              <a:spcPct val="35000"/>
            </a:spcAft>
          </a:pPr>
          <a:r>
            <a:rPr lang="en-US" sz="1300" b="1" kern="1200" dirty="0" smtClean="0">
              <a:solidFill>
                <a:srgbClr val="0070C0"/>
              </a:solidFill>
              <a:latin typeface="Arial Narrow" panose="020B0606020202030204" pitchFamily="34" charset="0"/>
            </a:rPr>
            <a:t>Engagement	</a:t>
          </a:r>
          <a:endParaRPr lang="en-US" sz="1300" b="1" kern="1200" dirty="0">
            <a:solidFill>
              <a:srgbClr val="0070C0"/>
            </a:solidFill>
            <a:latin typeface="Arial Narrow" panose="020B0606020202030204" pitchFamily="34" charset="0"/>
          </a:endParaRPr>
        </a:p>
      </dsp:txBody>
      <dsp:txXfrm>
        <a:off x="995492" y="3427850"/>
        <a:ext cx="942883" cy="1070640"/>
      </dsp:txXfrm>
    </dsp:sp>
    <dsp:sp modelId="{360B3265-9B46-4085-8937-1E4F2433AAF7}">
      <dsp:nvSpPr>
        <dsp:cNvPr id="0" name=""/>
        <dsp:cNvSpPr/>
      </dsp:nvSpPr>
      <dsp:spPr>
        <a:xfrm>
          <a:off x="1808819" y="2484066"/>
          <a:ext cx="259113" cy="259113"/>
        </a:xfrm>
        <a:prstGeom prst="ellipse">
          <a:avLst/>
        </a:prstGeom>
        <a:solidFill>
          <a:schemeClr val="accent1">
            <a:shade val="50000"/>
            <a:hueOff val="133703"/>
            <a:satOff val="3582"/>
            <a:lumOff val="157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1A8A675-4205-4841-AF75-88250E0D308F}">
      <dsp:nvSpPr>
        <dsp:cNvPr id="0" name=""/>
        <dsp:cNvSpPr/>
      </dsp:nvSpPr>
      <dsp:spPr>
        <a:xfrm>
          <a:off x="1938375" y="2613623"/>
          <a:ext cx="1194799" cy="18848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299" tIns="0" rIns="0" bIns="0" numCol="1" spcCol="1270" anchor="t" anchorCtr="0">
          <a:noAutofit/>
        </a:bodyPr>
        <a:lstStyle/>
        <a:p>
          <a:pPr lvl="0" algn="l" defTabSz="622300">
            <a:lnSpc>
              <a:spcPct val="90000"/>
            </a:lnSpc>
            <a:spcBef>
              <a:spcPct val="0"/>
            </a:spcBef>
            <a:spcAft>
              <a:spcPct val="35000"/>
            </a:spcAft>
          </a:pPr>
          <a:r>
            <a:rPr lang="en-US" sz="1400" b="1" kern="1200" dirty="0" smtClean="0">
              <a:solidFill>
                <a:srgbClr val="0070C0"/>
              </a:solidFill>
              <a:latin typeface="Arial Narrow" panose="020B0606020202030204" pitchFamily="34" charset="0"/>
            </a:rPr>
            <a:t>Vision Alignment</a:t>
          </a:r>
        </a:p>
        <a:p>
          <a:pPr lvl="0" algn="l" defTabSz="622300">
            <a:lnSpc>
              <a:spcPct val="90000"/>
            </a:lnSpc>
            <a:spcBef>
              <a:spcPct val="0"/>
            </a:spcBef>
            <a:spcAft>
              <a:spcPct val="35000"/>
            </a:spcAft>
          </a:pPr>
          <a:endParaRPr lang="en-US" sz="1400" b="1" kern="1200" dirty="0" smtClean="0">
            <a:solidFill>
              <a:srgbClr val="0070C0"/>
            </a:solidFill>
            <a:latin typeface="Arial Narrow" panose="020B0606020202030204" pitchFamily="34" charset="0"/>
          </a:endParaRPr>
        </a:p>
        <a:p>
          <a:pPr lvl="0" algn="l" defTabSz="622300">
            <a:lnSpc>
              <a:spcPct val="90000"/>
            </a:lnSpc>
            <a:spcBef>
              <a:spcPct val="0"/>
            </a:spcBef>
            <a:spcAft>
              <a:spcPct val="35000"/>
            </a:spcAft>
          </a:pPr>
          <a:r>
            <a:rPr lang="en-US" sz="1400" b="1" kern="1200" dirty="0" smtClean="0">
              <a:solidFill>
                <a:srgbClr val="0070C0"/>
              </a:solidFill>
              <a:latin typeface="Arial Narrow" panose="020B0606020202030204" pitchFamily="34" charset="0"/>
            </a:rPr>
            <a:t>   </a:t>
          </a:r>
          <a:endParaRPr lang="en-US" sz="1400" b="1" kern="1200" dirty="0">
            <a:solidFill>
              <a:srgbClr val="0070C0"/>
            </a:solidFill>
            <a:latin typeface="Arial Narrow" panose="020B0606020202030204" pitchFamily="34" charset="0"/>
          </a:endParaRPr>
        </a:p>
      </dsp:txBody>
      <dsp:txXfrm>
        <a:off x="1938375" y="2613623"/>
        <a:ext cx="1194799" cy="1884867"/>
      </dsp:txXfrm>
    </dsp:sp>
    <dsp:sp modelId="{14B2EFFC-874B-4408-8A76-B9503300FF9B}">
      <dsp:nvSpPr>
        <dsp:cNvPr id="0" name=""/>
        <dsp:cNvSpPr/>
      </dsp:nvSpPr>
      <dsp:spPr>
        <a:xfrm>
          <a:off x="2960432" y="1797597"/>
          <a:ext cx="345484" cy="345484"/>
        </a:xfrm>
        <a:prstGeom prst="ellipse">
          <a:avLst/>
        </a:prstGeom>
        <a:solidFill>
          <a:schemeClr val="accent1">
            <a:shade val="50000"/>
            <a:hueOff val="267407"/>
            <a:satOff val="7164"/>
            <a:lumOff val="3156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38301C-1D71-4516-B202-469642078DBA}">
      <dsp:nvSpPr>
        <dsp:cNvPr id="0" name=""/>
        <dsp:cNvSpPr/>
      </dsp:nvSpPr>
      <dsp:spPr>
        <a:xfrm>
          <a:off x="2971660" y="2011826"/>
          <a:ext cx="1712163" cy="2445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3065" tIns="0" rIns="0" bIns="0" numCol="1" spcCol="1270" anchor="t" anchorCtr="0">
          <a:noAutofit/>
        </a:bodyPr>
        <a:lstStyle/>
        <a:p>
          <a:pPr lvl="0" algn="l" defTabSz="622300">
            <a:lnSpc>
              <a:spcPct val="90000"/>
            </a:lnSpc>
            <a:spcBef>
              <a:spcPct val="0"/>
            </a:spcBef>
            <a:spcAft>
              <a:spcPct val="35000"/>
            </a:spcAft>
          </a:pPr>
          <a:r>
            <a:rPr lang="en-US" sz="1400" b="1" kern="1200" dirty="0" smtClean="0">
              <a:solidFill>
                <a:srgbClr val="0070C0"/>
              </a:solidFill>
              <a:latin typeface="Arial Narrow" panose="020B0606020202030204" pitchFamily="34" charset="0"/>
            </a:rPr>
            <a:t>Solution</a:t>
          </a:r>
        </a:p>
        <a:p>
          <a:pPr lvl="0" algn="l" defTabSz="622300">
            <a:lnSpc>
              <a:spcPct val="90000"/>
            </a:lnSpc>
            <a:spcBef>
              <a:spcPct val="0"/>
            </a:spcBef>
            <a:spcAft>
              <a:spcPct val="35000"/>
            </a:spcAft>
          </a:pPr>
          <a:r>
            <a:rPr lang="en-US" sz="1400" kern="1200" dirty="0" smtClean="0">
              <a:solidFill>
                <a:srgbClr val="0070C0"/>
              </a:solidFill>
              <a:latin typeface="Arial Narrow" panose="020B0606020202030204" pitchFamily="34" charset="0"/>
            </a:rPr>
            <a:t>● Road-map</a:t>
          </a:r>
        </a:p>
        <a:p>
          <a:pPr lvl="0" algn="l" defTabSz="622300">
            <a:lnSpc>
              <a:spcPct val="90000"/>
            </a:lnSpc>
            <a:spcBef>
              <a:spcPct val="0"/>
            </a:spcBef>
            <a:spcAft>
              <a:spcPct val="35000"/>
            </a:spcAft>
          </a:pPr>
          <a:r>
            <a:rPr lang="en-US" sz="1400" kern="1200" dirty="0" smtClean="0">
              <a:solidFill>
                <a:srgbClr val="0070C0"/>
              </a:solidFill>
              <a:latin typeface="Arial Narrow" panose="020B0606020202030204" pitchFamily="34" charset="0"/>
            </a:rPr>
            <a:t>● Clinical Strategy</a:t>
          </a:r>
        </a:p>
        <a:p>
          <a:pPr lvl="0" algn="l" defTabSz="622300">
            <a:lnSpc>
              <a:spcPct val="90000"/>
            </a:lnSpc>
            <a:spcBef>
              <a:spcPct val="0"/>
            </a:spcBef>
            <a:spcAft>
              <a:spcPct val="35000"/>
            </a:spcAft>
          </a:pPr>
          <a:r>
            <a:rPr lang="en-US" sz="1400" kern="1200" dirty="0" smtClean="0">
              <a:solidFill>
                <a:srgbClr val="0070C0"/>
              </a:solidFill>
              <a:latin typeface="Arial Narrow" panose="020B0606020202030204" pitchFamily="34" charset="0"/>
            </a:rPr>
            <a:t>● Regulatory Strategy</a:t>
          </a:r>
        </a:p>
        <a:p>
          <a:pPr lvl="0" algn="l" defTabSz="622300">
            <a:lnSpc>
              <a:spcPct val="90000"/>
            </a:lnSpc>
            <a:spcBef>
              <a:spcPct val="0"/>
            </a:spcBef>
            <a:spcAft>
              <a:spcPct val="35000"/>
            </a:spcAft>
          </a:pPr>
          <a:endParaRPr lang="en-US" sz="1400" kern="1200" dirty="0" smtClean="0">
            <a:solidFill>
              <a:srgbClr val="0070C0"/>
            </a:solidFill>
            <a:latin typeface="Arial Narrow" panose="020B0606020202030204" pitchFamily="34" charset="0"/>
          </a:endParaRPr>
        </a:p>
      </dsp:txBody>
      <dsp:txXfrm>
        <a:off x="2971660" y="2011826"/>
        <a:ext cx="1712163" cy="2445177"/>
      </dsp:txXfrm>
    </dsp:sp>
    <dsp:sp modelId="{E7CEF405-1C83-1E42-8F40-C6A7FC91DACA}">
      <dsp:nvSpPr>
        <dsp:cNvPr id="0" name=""/>
        <dsp:cNvSpPr/>
      </dsp:nvSpPr>
      <dsp:spPr>
        <a:xfrm>
          <a:off x="4299183" y="1261376"/>
          <a:ext cx="446250" cy="446250"/>
        </a:xfrm>
        <a:prstGeom prst="ellipse">
          <a:avLst/>
        </a:prstGeom>
        <a:solidFill>
          <a:schemeClr val="accent1">
            <a:shade val="50000"/>
            <a:hueOff val="267407"/>
            <a:satOff val="7164"/>
            <a:lumOff val="3156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4CE8568-22EE-FA43-A9D0-1CA9DD831BD3}">
      <dsp:nvSpPr>
        <dsp:cNvPr id="0" name=""/>
        <dsp:cNvSpPr/>
      </dsp:nvSpPr>
      <dsp:spPr>
        <a:xfrm>
          <a:off x="4522309" y="1484502"/>
          <a:ext cx="1439517" cy="30139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6459" tIns="0" rIns="0" bIns="0" numCol="1" spcCol="1270" anchor="t" anchorCtr="0">
          <a:noAutofit/>
        </a:bodyPr>
        <a:lstStyle/>
        <a:p>
          <a:pPr lvl="0" algn="l" defTabSz="622300">
            <a:lnSpc>
              <a:spcPct val="90000"/>
            </a:lnSpc>
            <a:spcBef>
              <a:spcPct val="0"/>
            </a:spcBef>
            <a:spcAft>
              <a:spcPct val="35000"/>
            </a:spcAft>
          </a:pPr>
          <a:r>
            <a:rPr lang="en-US" sz="1400" b="1" kern="1200" dirty="0" smtClean="0">
              <a:solidFill>
                <a:srgbClr val="0070C0"/>
              </a:solidFill>
              <a:latin typeface="Arial Narrow" panose="020B0606020202030204" pitchFamily="34" charset="0"/>
            </a:rPr>
            <a:t>Cost-Effective Clinical Trials</a:t>
          </a:r>
          <a:endParaRPr lang="en-US" sz="1400" b="1" kern="1200" dirty="0">
            <a:solidFill>
              <a:srgbClr val="0070C0"/>
            </a:solidFill>
            <a:latin typeface="Arial Narrow" panose="020B0606020202030204" pitchFamily="34" charset="0"/>
          </a:endParaRPr>
        </a:p>
      </dsp:txBody>
      <dsp:txXfrm>
        <a:off x="4522309" y="1484502"/>
        <a:ext cx="1439517" cy="3013988"/>
      </dsp:txXfrm>
    </dsp:sp>
    <dsp:sp modelId="{32BF15E8-CF9D-496D-BE4A-81AD4FCA3983}">
      <dsp:nvSpPr>
        <dsp:cNvPr id="0" name=""/>
        <dsp:cNvSpPr/>
      </dsp:nvSpPr>
      <dsp:spPr>
        <a:xfrm>
          <a:off x="5677521" y="903296"/>
          <a:ext cx="568609" cy="568609"/>
        </a:xfrm>
        <a:prstGeom prst="ellipse">
          <a:avLst/>
        </a:prstGeom>
        <a:solidFill>
          <a:schemeClr val="accent1">
            <a:shade val="50000"/>
            <a:hueOff val="133703"/>
            <a:satOff val="3582"/>
            <a:lumOff val="157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85C86FC-1BB4-415E-BA19-54171C6FFDD2}">
      <dsp:nvSpPr>
        <dsp:cNvPr id="0" name=""/>
        <dsp:cNvSpPr/>
      </dsp:nvSpPr>
      <dsp:spPr>
        <a:xfrm>
          <a:off x="5961826" y="1187601"/>
          <a:ext cx="1439517" cy="33108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1294" tIns="0" rIns="0" bIns="0" numCol="1" spcCol="1270" anchor="t" anchorCtr="0">
          <a:noAutofit/>
        </a:bodyPr>
        <a:lstStyle/>
        <a:p>
          <a:pPr lvl="0" algn="l" defTabSz="577850">
            <a:lnSpc>
              <a:spcPct val="90000"/>
            </a:lnSpc>
            <a:spcBef>
              <a:spcPct val="0"/>
            </a:spcBef>
            <a:spcAft>
              <a:spcPct val="35000"/>
            </a:spcAft>
          </a:pPr>
          <a:r>
            <a:rPr lang="en-US" sz="1300" kern="1200" dirty="0" smtClean="0">
              <a:latin typeface="Arial Narrow" panose="020B0606020202030204" pitchFamily="34" charset="0"/>
            </a:rPr>
            <a:t> </a:t>
          </a:r>
          <a:endParaRPr lang="en-US" sz="1300" kern="1200" dirty="0">
            <a:latin typeface="Arial Narrow" panose="020B0606020202030204" pitchFamily="34" charset="0"/>
          </a:endParaRPr>
        </a:p>
      </dsp:txBody>
      <dsp:txXfrm>
        <a:off x="5961826" y="1187601"/>
        <a:ext cx="1439517" cy="3310889"/>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999B73-DB32-4ECE-A684-222B45D29EAE}" type="datetimeFigureOut">
              <a:rPr lang="en-US" smtClean="0"/>
              <a:t>7/27/2016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D21E18-5A68-45A1-BDAC-001C690C17CC}" type="slidenum">
              <a:rPr lang="en-US" smtClean="0"/>
              <a:t>‹#›</a:t>
            </a:fld>
            <a:endParaRPr lang="en-US"/>
          </a:p>
        </p:txBody>
      </p:sp>
    </p:spTree>
    <p:extLst>
      <p:ext uri="{BB962C8B-B14F-4D97-AF65-F5344CB8AC3E}">
        <p14:creationId xmlns:p14="http://schemas.microsoft.com/office/powerpoint/2010/main" val="176134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fda.gov/AboutFDA/CentersOffices/OfficeofMedicalProductsandTobacco/CBER/ucm133077.htm"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Slide 1</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first module</a:t>
            </a:r>
            <a:r>
              <a:rPr lang="en-US" sz="1200" kern="1200" baseline="0" dirty="0" smtClean="0">
                <a:solidFill>
                  <a:schemeClr val="tx1"/>
                </a:solidFill>
                <a:effectLst/>
                <a:latin typeface="+mn-lt"/>
                <a:ea typeface="+mn-ea"/>
                <a:cs typeface="+mn-cs"/>
              </a:rPr>
              <a:t> – an introduction to biologics.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679BCFA-171C-044E-9816-DD85035DD3A1}" type="slidenum">
              <a:rPr lang="en-US" smtClean="0"/>
              <a:t>3</a:t>
            </a:fld>
            <a:endParaRPr lang="en-US" dirty="0"/>
          </a:p>
        </p:txBody>
      </p:sp>
    </p:spTree>
    <p:extLst>
      <p:ext uri="{BB962C8B-B14F-4D97-AF65-F5344CB8AC3E}">
        <p14:creationId xmlns:p14="http://schemas.microsoft.com/office/powerpoint/2010/main" val="17833838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7" name="Slide Number Placeholder 3"/>
          <p:cNvSpPr>
            <a:spLocks noGrp="1"/>
          </p:cNvSpPr>
          <p:nvPr>
            <p:ph type="sldNum" sz="quarter" idx="5"/>
          </p:nvPr>
        </p:nvSpPr>
        <p:spPr>
          <a:xfrm>
            <a:off x="3884613" y="8685216"/>
            <a:ext cx="2971800" cy="458787"/>
          </a:xfrm>
        </p:spPr>
        <p:txBody>
          <a:bodyPr/>
          <a:lstStyle/>
          <a:p>
            <a:fld id="{7ADE4BB2-1B5D-4698-AF2A-1CF00E13688B}" type="slidenum">
              <a:rPr lang="en-US" smtClean="0">
                <a:solidFill>
                  <a:prstClr val="black"/>
                </a:solidFill>
              </a:rPr>
              <a:pPr/>
              <a:t>4</a:t>
            </a:fld>
            <a:endParaRPr lang="en-US" dirty="0">
              <a:solidFill>
                <a:prstClr val="black"/>
              </a:solidFill>
            </a:endParaRPr>
          </a:p>
        </p:txBody>
      </p:sp>
      <p:sp>
        <p:nvSpPr>
          <p:cNvPr id="8" name="Notes Placeholder 2"/>
          <p:cNvSpPr>
            <a:spLocks noGrp="1"/>
          </p:cNvSpPr>
          <p:nvPr>
            <p:ph type="body" sz="quarter" idx="10"/>
          </p:nvPr>
        </p:nvSpPr>
        <p:spPr/>
        <p:txBody>
          <a:bodyPr/>
          <a:lstStyle/>
          <a:p>
            <a:pPr marL="0" lvl="1" indent="0">
              <a:buFont typeface="Arial" panose="020B0604020202020204" pitchFamily="34" charset="0"/>
              <a:buNone/>
            </a:pPr>
            <a:endParaRPr lang="en-US" sz="1200" dirty="0" smtClean="0"/>
          </a:p>
          <a:p>
            <a:pPr marL="0" lvl="1" indent="0">
              <a:buFont typeface="Arial" panose="020B0604020202020204" pitchFamily="34" charset="0"/>
              <a:buNone/>
            </a:pPr>
            <a:r>
              <a:rPr lang="en-US" sz="1200" b="1" dirty="0" smtClean="0"/>
              <a:t>Slide 25</a:t>
            </a:r>
          </a:p>
          <a:p>
            <a:pPr marL="0" lvl="1" indent="0">
              <a:buFont typeface="Arial" panose="020B0604020202020204" pitchFamily="34" charset="0"/>
              <a:buNone/>
            </a:pPr>
            <a:endParaRPr lang="en-US" sz="1200" dirty="0" smtClean="0"/>
          </a:p>
          <a:p>
            <a:pPr marL="0" lvl="1" indent="0">
              <a:buFont typeface="Arial" panose="020B0604020202020204" pitchFamily="34" charset="0"/>
              <a:buNone/>
            </a:pPr>
            <a:r>
              <a:rPr lang="en-US" sz="1200" dirty="0" smtClean="0"/>
              <a:t>In the literature and on the market, multiple terms have been used that</a:t>
            </a:r>
            <a:r>
              <a:rPr lang="en-US" sz="1200" baseline="0" dirty="0" smtClean="0"/>
              <a:t> refer to copies or other versions of licensed biologics.</a:t>
            </a:r>
            <a:r>
              <a:rPr lang="en-US" sz="1200" baseline="30000" dirty="0" smtClean="0"/>
              <a:t>1</a:t>
            </a:r>
            <a:r>
              <a:rPr lang="en-US" sz="1200" baseline="0" dirty="0" smtClean="0"/>
              <a:t> </a:t>
            </a:r>
            <a:r>
              <a:rPr lang="en-US" sz="1200" baseline="0" dirty="0" smtClean="0">
                <a:solidFill>
                  <a:schemeClr val="accent5"/>
                </a:solidFill>
              </a:rPr>
              <a:t>[</a:t>
            </a:r>
            <a:r>
              <a:rPr lang="en-US" sz="1200" baseline="0" dirty="0" err="1" smtClean="0">
                <a:solidFill>
                  <a:schemeClr val="accent5"/>
                </a:solidFill>
              </a:rPr>
              <a:t>Dörner</a:t>
            </a:r>
            <a:r>
              <a:rPr lang="en-US" sz="1200" baseline="0" dirty="0" smtClean="0">
                <a:solidFill>
                  <a:schemeClr val="accent5"/>
                </a:solidFill>
              </a:rPr>
              <a:t> 2013, p323, col 1, para 1; p323, col 1, Table 1 “ ‘Intended copies’ of innovator biologics currently in use for the treatment of rheumatoid arthritis”; p323, col 2, Table 3 “Definitions of therapeutic products”]</a:t>
            </a:r>
          </a:p>
          <a:p>
            <a:pPr marL="0" lvl="1" indent="0">
              <a:buFont typeface="Arial" panose="020B0604020202020204" pitchFamily="34" charset="0"/>
              <a:buNone/>
            </a:pPr>
            <a:endParaRPr lang="en-US" sz="1200" baseline="0" dirty="0" smtClean="0"/>
          </a:p>
          <a:p>
            <a:pPr marL="0" lvl="1" indent="0">
              <a:buFont typeface="Arial" panose="020B0604020202020204" pitchFamily="34" charset="0"/>
              <a:buNone/>
            </a:pPr>
            <a:r>
              <a:rPr lang="en-US" sz="1200" baseline="0" dirty="0" smtClean="0"/>
              <a:t>To avoid any </a:t>
            </a:r>
            <a:r>
              <a:rPr lang="en-US" sz="1200" dirty="0" smtClean="0"/>
              <a:t>confusion that may arise regarding</a:t>
            </a:r>
            <a:r>
              <a:rPr lang="en-US" sz="1200" baseline="0" dirty="0" smtClean="0"/>
              <a:t> the identity of these classes of biologics</a:t>
            </a:r>
            <a:r>
              <a:rPr lang="en-US" sz="1200" dirty="0" smtClean="0"/>
              <a:t>, these terms will be defined</a:t>
            </a:r>
            <a:r>
              <a:rPr lang="en-US" sz="1200" baseline="0" dirty="0" smtClean="0"/>
              <a:t>.</a:t>
            </a:r>
          </a:p>
          <a:p>
            <a:pPr marL="0" lvl="1" indent="0">
              <a:buFont typeface="Arial" panose="020B0604020202020204" pitchFamily="34" charset="0"/>
              <a:buNone/>
            </a:pPr>
            <a:endParaRPr lang="en-US" sz="1200" dirty="0" smtClean="0">
              <a:solidFill>
                <a:schemeClr val="tx1"/>
              </a:solidFill>
            </a:endParaRPr>
          </a:p>
          <a:p>
            <a:pPr marL="0" marR="0" lvl="1"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smtClean="0">
                <a:solidFill>
                  <a:schemeClr val="tx1"/>
                </a:solidFill>
              </a:rPr>
              <a:t>A biosimilar</a:t>
            </a:r>
            <a:r>
              <a:rPr lang="en-US" sz="1200" baseline="0" dirty="0" smtClean="0">
                <a:solidFill>
                  <a:schemeClr val="tx1"/>
                </a:solidFill>
              </a:rPr>
              <a:t>, </a:t>
            </a:r>
            <a:r>
              <a:rPr lang="en-US" sz="1200" dirty="0" smtClean="0">
                <a:solidFill>
                  <a:schemeClr val="tx1"/>
                </a:solidFill>
              </a:rPr>
              <a:t>which has also been referred to as a follow-on biologic in the US or a subsequent-entry biologic in Canada, is a “</a:t>
            </a:r>
            <a:r>
              <a:rPr lang="en-US" sz="1200" i="1" dirty="0" smtClean="0">
                <a:solidFill>
                  <a:schemeClr val="tx1"/>
                </a:solidFill>
                <a:ea typeface="MS PGothic" pitchFamily="34" charset="-128"/>
              </a:rPr>
              <a:t>copy version of an already-authorized biological medicinal product with demonstrated similarity in physicochemical characteristics, efficacy, and safety, based on a comprehensive comparability exercise.”</a:t>
            </a:r>
            <a:r>
              <a:rPr lang="en-US" sz="1200" i="1" baseline="30000" dirty="0" smtClean="0">
                <a:solidFill>
                  <a:schemeClr val="tx1"/>
                </a:solidFill>
                <a:ea typeface="MS PGothic" pitchFamily="34" charset="-128"/>
              </a:rPr>
              <a:t>1 </a:t>
            </a:r>
            <a:r>
              <a:rPr lang="en-US" sz="1200" baseline="0" dirty="0" smtClean="0">
                <a:solidFill>
                  <a:srgbClr val="4BACC6"/>
                </a:solidFill>
              </a:rPr>
              <a:t>[</a:t>
            </a:r>
            <a:r>
              <a:rPr lang="en-US" sz="1200" baseline="0" dirty="0" err="1" smtClean="0">
                <a:solidFill>
                  <a:srgbClr val="4BACC6"/>
                </a:solidFill>
              </a:rPr>
              <a:t>D</a:t>
            </a:r>
            <a:r>
              <a:rPr lang="en-US" sz="1200" baseline="0" dirty="0" err="1" smtClean="0">
                <a:solidFill>
                  <a:schemeClr val="accent5"/>
                </a:solidFill>
              </a:rPr>
              <a:t>ö</a:t>
            </a:r>
            <a:r>
              <a:rPr lang="en-US" sz="1200" baseline="0" dirty="0" err="1" smtClean="0">
                <a:solidFill>
                  <a:srgbClr val="4BACC6"/>
                </a:solidFill>
              </a:rPr>
              <a:t>rner</a:t>
            </a:r>
            <a:r>
              <a:rPr lang="en-US" sz="1200" baseline="0" dirty="0" smtClean="0">
                <a:solidFill>
                  <a:srgbClr val="4BACC6"/>
                </a:solidFill>
              </a:rPr>
              <a:t> 2013, p323, col 1, para 1; p323, col 1, Table 1 “ ‘Intended copies’ of innovator biologics currently in use for the treatment of rheumatoid arthritis”; p323, col 2, Table 3 “Definitions of therapeutic products”]</a:t>
            </a:r>
            <a:endParaRPr lang="en-US" sz="1200" i="1" baseline="30000" dirty="0" smtClean="0">
              <a:solidFill>
                <a:srgbClr val="4BACC6"/>
              </a:solidFill>
              <a:ea typeface="MS PGothic" pitchFamily="34" charset="-128"/>
            </a:endParaRPr>
          </a:p>
          <a:p>
            <a:pPr marL="0" marR="0" lvl="1"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i="1" baseline="30000" dirty="0" smtClean="0">
              <a:solidFill>
                <a:srgbClr val="4BACC6"/>
              </a:solidFill>
              <a:ea typeface="MS PGothic" pitchFamily="34" charset="-128"/>
            </a:endParaRPr>
          </a:p>
          <a:p>
            <a:pPr marL="0" marR="0" lvl="1"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i="0" baseline="0" dirty="0" smtClean="0">
                <a:solidFill>
                  <a:srgbClr val="000000"/>
                </a:solidFill>
                <a:ea typeface="MS PGothic" pitchFamily="34" charset="-128"/>
              </a:rPr>
              <a:t>A non-comparable </a:t>
            </a:r>
            <a:r>
              <a:rPr lang="en-US" sz="1200" i="0" baseline="0" dirty="0" err="1" smtClean="0">
                <a:solidFill>
                  <a:srgbClr val="000000"/>
                </a:solidFill>
                <a:ea typeface="MS PGothic" pitchFamily="34" charset="-128"/>
              </a:rPr>
              <a:t>biotherapeutic</a:t>
            </a:r>
            <a:r>
              <a:rPr lang="en-US" sz="1200" i="0" baseline="0" dirty="0" smtClean="0">
                <a:solidFill>
                  <a:srgbClr val="000000"/>
                </a:solidFill>
                <a:ea typeface="MS PGothic" pitchFamily="34" charset="-128"/>
              </a:rPr>
              <a:t> product is “</a:t>
            </a:r>
            <a:r>
              <a:rPr lang="en-US" sz="1200" i="1" baseline="0" dirty="0" smtClean="0">
                <a:solidFill>
                  <a:srgbClr val="000000"/>
                </a:solidFill>
                <a:ea typeface="MS PGothic" pitchFamily="34" charset="-128"/>
              </a:rPr>
              <a:t>a</a:t>
            </a:r>
            <a:r>
              <a:rPr lang="en-US" sz="1200" i="1" dirty="0" smtClean="0">
                <a:solidFill>
                  <a:srgbClr val="000000"/>
                </a:solidFill>
                <a:ea typeface="MS PGothic" pitchFamily="34" charset="-128"/>
              </a:rPr>
              <a:t>ny copy of a therapeutic protein that has not been developed, assessed, and approved according to regulatory guidelines for biosimilars and/or that has not been directly compared and analyzed against its reference product.”</a:t>
            </a:r>
            <a:r>
              <a:rPr lang="en-US" sz="1200" i="1" baseline="30000" dirty="0" smtClean="0">
                <a:solidFill>
                  <a:srgbClr val="000000"/>
                </a:solidFill>
                <a:ea typeface="MS PGothic" pitchFamily="34" charset="-128"/>
              </a:rPr>
              <a:t>1 </a:t>
            </a:r>
            <a:r>
              <a:rPr lang="en-US" sz="1200" baseline="0" dirty="0" smtClean="0">
                <a:solidFill>
                  <a:srgbClr val="4BACC6"/>
                </a:solidFill>
              </a:rPr>
              <a:t>[</a:t>
            </a:r>
            <a:r>
              <a:rPr lang="en-US" sz="1200" baseline="0" dirty="0" err="1" smtClean="0">
                <a:solidFill>
                  <a:srgbClr val="4BACC6"/>
                </a:solidFill>
              </a:rPr>
              <a:t>D</a:t>
            </a:r>
            <a:r>
              <a:rPr lang="en-US" sz="1200" baseline="0" dirty="0" err="1" smtClean="0">
                <a:solidFill>
                  <a:schemeClr val="accent5"/>
                </a:solidFill>
              </a:rPr>
              <a:t>ö</a:t>
            </a:r>
            <a:r>
              <a:rPr lang="en-US" sz="1200" baseline="0" dirty="0" err="1" smtClean="0">
                <a:solidFill>
                  <a:srgbClr val="4BACC6"/>
                </a:solidFill>
              </a:rPr>
              <a:t>rner</a:t>
            </a:r>
            <a:r>
              <a:rPr lang="en-US" sz="1200" baseline="0" dirty="0" smtClean="0">
                <a:solidFill>
                  <a:srgbClr val="4BACC6"/>
                </a:solidFill>
              </a:rPr>
              <a:t> 2013, p323, col 1, para 1; p323, col 1, Table 1 “ ‘Intended copies’ of innovator biologics currently in use for the treatment of rheumatoid arthritis”; p323, col 2, Table 3 “Definitions of therapeutic products”]</a:t>
            </a:r>
            <a:endParaRPr lang="en-US" sz="1200" i="1" baseline="30000" dirty="0" smtClean="0">
              <a:solidFill>
                <a:srgbClr val="4BACC6"/>
              </a:solidFill>
              <a:ea typeface="MS PGothic" pitchFamily="34" charset="-128"/>
            </a:endParaRPr>
          </a:p>
          <a:p>
            <a:pPr marL="0" marR="0" lvl="1"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i="1" baseline="30000" dirty="0" smtClean="0">
              <a:solidFill>
                <a:srgbClr val="000000"/>
              </a:solidFill>
              <a:ea typeface="MS PGothic" pitchFamily="34" charset="-128"/>
            </a:endParaRPr>
          </a:p>
          <a:p>
            <a:pPr marL="0" marR="0" lvl="1"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i="0" baseline="0" dirty="0" smtClean="0">
                <a:solidFill>
                  <a:srgbClr val="000000"/>
                </a:solidFill>
              </a:rPr>
              <a:t>A second-generation biologic or </a:t>
            </a:r>
            <a:r>
              <a:rPr lang="en-US" sz="1200" i="0" baseline="0" dirty="0" err="1" smtClean="0">
                <a:solidFill>
                  <a:srgbClr val="000000"/>
                </a:solidFill>
              </a:rPr>
              <a:t>biobetter</a:t>
            </a:r>
            <a:r>
              <a:rPr lang="en-US" sz="1200" i="0" baseline="0" dirty="0" smtClean="0">
                <a:solidFill>
                  <a:srgbClr val="000000"/>
                </a:solidFill>
              </a:rPr>
              <a:t> is a ”</a:t>
            </a:r>
            <a:r>
              <a:rPr lang="en-US" sz="1200" i="1" dirty="0" smtClean="0">
                <a:solidFill>
                  <a:srgbClr val="000000"/>
                </a:solidFill>
                <a:ea typeface="MS PGothic" pitchFamily="34" charset="-128"/>
              </a:rPr>
              <a:t> Biological that has been structurally and/or functionally altered to achieve an improved or different clinical performance.”</a:t>
            </a:r>
            <a:r>
              <a:rPr lang="en-US" sz="1200" i="1" baseline="30000" dirty="0" smtClean="0">
                <a:solidFill>
                  <a:srgbClr val="000000"/>
                </a:solidFill>
                <a:ea typeface="MS PGothic" pitchFamily="34" charset="-128"/>
              </a:rPr>
              <a:t>1 </a:t>
            </a:r>
            <a:r>
              <a:rPr lang="en-US" sz="1200" baseline="0" dirty="0" smtClean="0">
                <a:solidFill>
                  <a:srgbClr val="4BACC6"/>
                </a:solidFill>
              </a:rPr>
              <a:t>[</a:t>
            </a:r>
            <a:r>
              <a:rPr lang="en-US" sz="1200" baseline="0" dirty="0" err="1" smtClean="0">
                <a:solidFill>
                  <a:srgbClr val="4BACC6"/>
                </a:solidFill>
              </a:rPr>
              <a:t>D</a:t>
            </a:r>
            <a:r>
              <a:rPr lang="en-US" sz="1200" baseline="0" dirty="0" err="1" smtClean="0">
                <a:solidFill>
                  <a:schemeClr val="accent5"/>
                </a:solidFill>
              </a:rPr>
              <a:t>ö</a:t>
            </a:r>
            <a:r>
              <a:rPr lang="en-US" sz="1200" baseline="0" dirty="0" err="1" smtClean="0">
                <a:solidFill>
                  <a:srgbClr val="4BACC6"/>
                </a:solidFill>
              </a:rPr>
              <a:t>rner</a:t>
            </a:r>
            <a:r>
              <a:rPr lang="en-US" sz="1200" baseline="0" dirty="0" smtClean="0">
                <a:solidFill>
                  <a:srgbClr val="4BACC6"/>
                </a:solidFill>
              </a:rPr>
              <a:t> 2013, p323, col 1, para 1; p323, col 1, Table 1 “ ‘Intended copies’ of innovator biologics currently in use for the treatment of rheumatoid arthritis”; p323, col 2, Table 3 “Definitions of therapeutic products”]</a:t>
            </a:r>
            <a:endParaRPr lang="en-US" sz="1200" i="1" baseline="30000" dirty="0" smtClean="0">
              <a:solidFill>
                <a:srgbClr val="4BACC6"/>
              </a:solidFill>
              <a:ea typeface="MS PGothic" pitchFamily="34" charset="-128"/>
            </a:endParaRPr>
          </a:p>
          <a:p>
            <a:pPr marL="0" marR="0" lvl="1"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i="0" baseline="0" dirty="0" smtClean="0"/>
          </a:p>
          <a:p>
            <a:pPr marL="0" marR="0" lvl="1"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1" i="0" baseline="0" dirty="0" smtClean="0">
              <a:solidFill>
                <a:srgbClr val="000000"/>
              </a:solidFill>
            </a:endParaRPr>
          </a:p>
          <a:p>
            <a:pPr marL="0" lvl="1" indent="0">
              <a:buFont typeface="Arial" panose="020B0604020202020204" pitchFamily="34" charset="0"/>
              <a:buNone/>
            </a:pPr>
            <a:r>
              <a:rPr lang="en-US" sz="1200" b="1" baseline="0" dirty="0" smtClean="0">
                <a:solidFill>
                  <a:srgbClr val="000000"/>
                </a:solidFill>
              </a:rPr>
              <a:t>Reference</a:t>
            </a:r>
          </a:p>
          <a:p>
            <a:pPr marL="0" lvl="1" indent="0">
              <a:buFont typeface="Arial" panose="020B0604020202020204" pitchFamily="34" charset="0"/>
              <a:buNone/>
            </a:pPr>
            <a:endParaRPr lang="en-US" sz="1200" b="1" baseline="0" dirty="0" smtClean="0">
              <a:solidFill>
                <a:srgbClr val="000000"/>
              </a:solidFill>
            </a:endParaRPr>
          </a:p>
          <a:p>
            <a:pPr marL="0" lvl="1" indent="0">
              <a:buFont typeface="Arial" panose="020B0604020202020204" pitchFamily="34" charset="0"/>
              <a:buNone/>
            </a:pPr>
            <a:r>
              <a:rPr lang="en-US" sz="1200" b="0" baseline="0" dirty="0" smtClean="0">
                <a:solidFill>
                  <a:srgbClr val="000000"/>
                </a:solidFill>
              </a:rPr>
              <a:t>1.  </a:t>
            </a:r>
            <a:r>
              <a:rPr lang="en-US" sz="1200" b="0" baseline="0" dirty="0" err="1" smtClean="0">
                <a:solidFill>
                  <a:srgbClr val="000000"/>
                </a:solidFill>
              </a:rPr>
              <a:t>Dörner</a:t>
            </a:r>
            <a:r>
              <a:rPr lang="en-US" sz="1200" b="0" baseline="0" dirty="0" smtClean="0">
                <a:solidFill>
                  <a:srgbClr val="000000"/>
                </a:solidFill>
              </a:rPr>
              <a:t> T, Strand V, </a:t>
            </a:r>
            <a:r>
              <a:rPr lang="en-US" sz="1200" b="0" baseline="0" dirty="0" err="1" smtClean="0">
                <a:solidFill>
                  <a:srgbClr val="000000"/>
                </a:solidFill>
              </a:rPr>
              <a:t>Castañeda</a:t>
            </a:r>
            <a:r>
              <a:rPr lang="en-US" sz="1200" b="0" baseline="0" dirty="0" smtClean="0">
                <a:solidFill>
                  <a:srgbClr val="000000"/>
                </a:solidFill>
              </a:rPr>
              <a:t>-Hernández G, et al. The role of biosimilars in the treatment of rheumatic diseases. </a:t>
            </a:r>
            <a:r>
              <a:rPr lang="en-US" sz="1200" b="0" i="1" baseline="0" dirty="0" smtClean="0">
                <a:solidFill>
                  <a:srgbClr val="000000"/>
                </a:solidFill>
              </a:rPr>
              <a:t>Ann Rheum Dis</a:t>
            </a:r>
            <a:r>
              <a:rPr lang="en-US" sz="1200" b="0" baseline="0" dirty="0" smtClean="0">
                <a:solidFill>
                  <a:srgbClr val="000000"/>
                </a:solidFill>
              </a:rPr>
              <a:t>. 2013;72:322-328.</a:t>
            </a:r>
          </a:p>
          <a:p>
            <a:pPr marL="0" lvl="1" indent="0">
              <a:buFont typeface="Arial" panose="020B0604020202020204" pitchFamily="34" charset="0"/>
              <a:buNone/>
            </a:pPr>
            <a:endParaRPr lang="en-US" sz="1100" b="1" baseline="0" dirty="0" smtClean="0"/>
          </a:p>
          <a:p>
            <a:pPr marL="0" lvl="1" indent="0">
              <a:buFont typeface="Arial" panose="020B0604020202020204" pitchFamily="34" charset="0"/>
              <a:buNone/>
            </a:pPr>
            <a:endParaRPr lang="en-US" sz="1100" b="1" baseline="0" dirty="0" smtClean="0"/>
          </a:p>
        </p:txBody>
      </p:sp>
      <p:sp>
        <p:nvSpPr>
          <p:cNvPr id="19" name="TextBox 18"/>
          <p:cNvSpPr txBox="1"/>
          <p:nvPr/>
        </p:nvSpPr>
        <p:spPr>
          <a:xfrm>
            <a:off x="112144" y="8178225"/>
            <a:ext cx="6193766" cy="338554"/>
          </a:xfrm>
          <a:prstGeom prst="rect">
            <a:avLst/>
          </a:prstGeom>
          <a:noFill/>
        </p:spPr>
        <p:txBody>
          <a:bodyPr wrap="square" rtlCol="0">
            <a:spAutoFit/>
          </a:bodyPr>
          <a:lstStyle/>
          <a:p>
            <a:pPr lvl="1">
              <a:defRPr/>
            </a:pPr>
            <a:r>
              <a:rPr lang="en-US" sz="800" b="1" dirty="0">
                <a:solidFill>
                  <a:prstClr val="black"/>
                </a:solidFill>
              </a:rPr>
              <a:t>References:  1. </a:t>
            </a:r>
            <a:r>
              <a:rPr lang="en-US" sz="800" dirty="0">
                <a:solidFill>
                  <a:prstClr val="black"/>
                </a:solidFill>
              </a:rPr>
              <a:t>Weise M et al. </a:t>
            </a:r>
            <a:r>
              <a:rPr lang="en-US" sz="800" i="1" dirty="0">
                <a:solidFill>
                  <a:prstClr val="black"/>
                </a:solidFill>
              </a:rPr>
              <a:t>Nat Biotechnol</a:t>
            </a:r>
            <a:r>
              <a:rPr lang="en-US" sz="800" dirty="0">
                <a:solidFill>
                  <a:prstClr val="black"/>
                </a:solidFill>
              </a:rPr>
              <a:t>. 2011;29(8):690-693. </a:t>
            </a:r>
            <a:r>
              <a:rPr lang="en-US" sz="800" b="1" dirty="0">
                <a:solidFill>
                  <a:prstClr val="black"/>
                </a:solidFill>
              </a:rPr>
              <a:t>2. </a:t>
            </a:r>
            <a:r>
              <a:rPr lang="en-US" sz="800" dirty="0">
                <a:solidFill>
                  <a:prstClr val="black"/>
                </a:solidFill>
              </a:rPr>
              <a:t>Strober B et al. </a:t>
            </a:r>
            <a:r>
              <a:rPr lang="en-US" sz="800" i="1" dirty="0">
                <a:solidFill>
                  <a:prstClr val="black"/>
                </a:solidFill>
              </a:rPr>
              <a:t>J Am Acad Dermatol</a:t>
            </a:r>
            <a:r>
              <a:rPr lang="en-US" sz="800" dirty="0">
                <a:solidFill>
                  <a:prstClr val="black"/>
                </a:solidFill>
              </a:rPr>
              <a:t>. 2012;66(2):317-322.</a:t>
            </a:r>
          </a:p>
          <a:p>
            <a:endParaRPr lang="en-US" sz="800" dirty="0">
              <a:solidFill>
                <a:prstClr val="black"/>
              </a:solidFill>
            </a:endParaRPr>
          </a:p>
        </p:txBody>
      </p:sp>
    </p:spTree>
    <p:extLst>
      <p:ext uri="{BB962C8B-B14F-4D97-AF65-F5344CB8AC3E}">
        <p14:creationId xmlns:p14="http://schemas.microsoft.com/office/powerpoint/2010/main" val="23827967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Notes Placeholder 8"/>
          <p:cNvSpPr>
            <a:spLocks noGrp="1"/>
          </p:cNvSpPr>
          <p:nvPr>
            <p:ph type="body" idx="1"/>
          </p:nvPr>
        </p:nvSpPr>
        <p:spPr/>
        <p:txBody>
          <a:bodyPr/>
          <a:lstStyle/>
          <a:p>
            <a:endParaRPr lang="en-US" b="1" dirty="0" smtClean="0"/>
          </a:p>
          <a:p>
            <a:endParaRPr lang="en-US" b="1" dirty="0" smtClean="0"/>
          </a:p>
          <a:p>
            <a:r>
              <a:rPr lang="en-US" b="1" dirty="0" smtClean="0"/>
              <a:t>Slide 23</a:t>
            </a:r>
          </a:p>
          <a:p>
            <a:endParaRPr lang="en-US" b="1" dirty="0" smtClean="0"/>
          </a:p>
          <a:p>
            <a:r>
              <a:rPr lang="en-US" dirty="0" smtClean="0"/>
              <a:t>The</a:t>
            </a:r>
            <a:r>
              <a:rPr lang="en-US" baseline="0" dirty="0" smtClean="0"/>
              <a:t> </a:t>
            </a:r>
            <a:r>
              <a:rPr lang="en-US" dirty="0" smtClean="0"/>
              <a:t>WHO, </a:t>
            </a:r>
            <a:r>
              <a:rPr lang="en-US" baseline="0" dirty="0" smtClean="0"/>
              <a:t>FDA , and </a:t>
            </a:r>
            <a:r>
              <a:rPr lang="en-US" dirty="0" smtClean="0"/>
              <a:t>EMA have all issued their definition of a biosimilar.</a:t>
            </a:r>
          </a:p>
          <a:p>
            <a:endParaRPr lang="en-US" dirty="0" smtClean="0"/>
          </a:p>
          <a:p>
            <a:r>
              <a:rPr lang="en-US" dirty="0" smtClean="0"/>
              <a:t>According to the </a:t>
            </a:r>
            <a:r>
              <a:rPr lang="en-US" baseline="0" dirty="0" smtClean="0"/>
              <a:t>WHO,  a biosimilar is “</a:t>
            </a:r>
            <a:r>
              <a:rPr lang="en-US" sz="1200" i="1" dirty="0" smtClean="0">
                <a:solidFill>
                  <a:srgbClr val="000000"/>
                </a:solidFill>
                <a:ea typeface="MS PGothic" pitchFamily="34" charset="-128"/>
                <a:cs typeface="Corbel"/>
              </a:rPr>
              <a:t>A </a:t>
            </a:r>
            <a:r>
              <a:rPr lang="en-US" sz="1200" i="1" dirty="0" err="1" smtClean="0">
                <a:solidFill>
                  <a:srgbClr val="000000"/>
                </a:solidFill>
                <a:ea typeface="MS PGothic" pitchFamily="34" charset="-128"/>
                <a:cs typeface="Corbel"/>
              </a:rPr>
              <a:t>biotherapeutic</a:t>
            </a:r>
            <a:r>
              <a:rPr lang="en-US" sz="1200" i="1" dirty="0" smtClean="0">
                <a:solidFill>
                  <a:srgbClr val="000000"/>
                </a:solidFill>
                <a:ea typeface="MS PGothic" pitchFamily="34" charset="-128"/>
                <a:cs typeface="Corbel"/>
              </a:rPr>
              <a:t> product similar in terms of quality, safety, and efficacy to an already licensed reference </a:t>
            </a:r>
            <a:r>
              <a:rPr lang="en-US" sz="1200" i="1" dirty="0" err="1" smtClean="0">
                <a:solidFill>
                  <a:srgbClr val="000000"/>
                </a:solidFill>
                <a:ea typeface="MS PGothic" pitchFamily="34" charset="-128"/>
                <a:cs typeface="Corbel"/>
              </a:rPr>
              <a:t>biotherapeutic</a:t>
            </a:r>
            <a:r>
              <a:rPr lang="en-US" sz="1200" i="1" dirty="0" smtClean="0">
                <a:solidFill>
                  <a:srgbClr val="000000"/>
                </a:solidFill>
                <a:ea typeface="MS PGothic" pitchFamily="34" charset="-128"/>
                <a:cs typeface="Corbel"/>
              </a:rPr>
              <a:t> product </a:t>
            </a:r>
            <a:r>
              <a:rPr lang="en-US" baseline="0" dirty="0" smtClean="0"/>
              <a:t>.”</a:t>
            </a:r>
            <a:r>
              <a:rPr lang="en-US" baseline="30000" dirty="0" smtClean="0"/>
              <a:t>1</a:t>
            </a:r>
            <a:r>
              <a:rPr lang="en-US" baseline="0" dirty="0" smtClean="0"/>
              <a:t> </a:t>
            </a:r>
            <a:r>
              <a:rPr lang="en-US" baseline="0" dirty="0" smtClean="0">
                <a:solidFill>
                  <a:schemeClr val="accent5"/>
                </a:solidFill>
              </a:rPr>
              <a:t>[WHO ] </a:t>
            </a:r>
          </a:p>
          <a:p>
            <a:endParaRPr lang="en-US" baseline="0" dirty="0" smtClean="0"/>
          </a:p>
          <a:p>
            <a:r>
              <a:rPr lang="en-US" baseline="0" dirty="0" smtClean="0"/>
              <a:t>The FDA defines a biosimilar as </a:t>
            </a:r>
            <a:r>
              <a:rPr lang="en-US" sz="1200" i="1" kern="1200" dirty="0" smtClean="0">
                <a:solidFill>
                  <a:schemeClr val="tx1"/>
                </a:solidFill>
                <a:effectLst/>
                <a:latin typeface="+mn-lt"/>
                <a:ea typeface="+mn-ea"/>
                <a:cs typeface="+mn-cs"/>
              </a:rPr>
              <a:t>“</a:t>
            </a:r>
            <a:r>
              <a:rPr lang="en-US" sz="1200" i="1" kern="0" dirty="0" smtClean="0">
                <a:solidFill>
                  <a:srgbClr val="000000"/>
                </a:solidFill>
                <a:cs typeface="Corbel"/>
              </a:rPr>
              <a:t>A biological product that is highly similar to a reference biological product notwithstanding minor differences in clinically inactive components, and there are no clinically meaningful differences between the biological product and reference product in terms of the safety, purity, or potency of the product</a:t>
            </a:r>
            <a:r>
              <a:rPr lang="en-US" sz="1200" i="1" kern="1200" dirty="0" smtClean="0">
                <a:solidFill>
                  <a:schemeClr val="tx1"/>
                </a:solidFill>
                <a:effectLst/>
                <a:latin typeface="+mn-lt"/>
                <a:ea typeface="+mn-ea"/>
                <a:cs typeface="+mn-cs"/>
              </a:rPr>
              <a:t>”</a:t>
            </a:r>
            <a:r>
              <a:rPr lang="en-US" sz="1200" i="1" kern="1200" baseline="30000" dirty="0" smtClean="0">
                <a:solidFill>
                  <a:schemeClr val="tx1"/>
                </a:solidFill>
                <a:effectLst/>
                <a:latin typeface="+mn-lt"/>
                <a:ea typeface="+mn-ea"/>
                <a:cs typeface="+mn-cs"/>
              </a:rPr>
              <a:t>2 </a:t>
            </a:r>
            <a:r>
              <a:rPr lang="en-US" sz="1200" i="0" kern="1200" baseline="0" dirty="0" smtClean="0">
                <a:solidFill>
                  <a:srgbClr val="4BACC6"/>
                </a:solidFill>
                <a:effectLst/>
                <a:latin typeface="+mn-lt"/>
                <a:ea typeface="+mn-ea"/>
                <a:cs typeface="+mn-cs"/>
              </a:rPr>
              <a:t>[F</a:t>
            </a:r>
            <a:r>
              <a:rPr lang="en-US" sz="1200" kern="1200" dirty="0" smtClean="0">
                <a:solidFill>
                  <a:srgbClr val="4BACC6"/>
                </a:solidFill>
                <a:effectLst/>
                <a:latin typeface="+mn-lt"/>
                <a:ea typeface="+mn-ea"/>
                <a:cs typeface="+mn-cs"/>
              </a:rPr>
              <a:t>DA:]</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EMA defines a biosimilar as “</a:t>
            </a:r>
            <a:r>
              <a:rPr lang="en-GB" sz="1200" i="1" kern="1200" dirty="0" smtClean="0">
                <a:solidFill>
                  <a:schemeClr val="tx1"/>
                </a:solidFill>
                <a:effectLst/>
                <a:latin typeface="+mn-lt"/>
                <a:ea typeface="+mn-ea"/>
                <a:cs typeface="+mn-cs"/>
              </a:rPr>
              <a:t>“…</a:t>
            </a:r>
            <a:r>
              <a:rPr lang="en-US" sz="1200" i="1" dirty="0" smtClean="0">
                <a:solidFill>
                  <a:srgbClr val="000000"/>
                </a:solidFill>
                <a:ea typeface="MS PGothic" pitchFamily="34" charset="-128"/>
                <a:cs typeface="Corbel"/>
              </a:rPr>
              <a:t>A biological medicinal product that contains a version of the active substance of an already authorized biological medicinal product (the reference product). A biosimilar demonstrates similarity to the reference medicinal product in terms of quality characteristics, biological activity, safety and efficacy based on a comprehensive comparability exercise</a:t>
            </a:r>
            <a:r>
              <a:rPr lang="en-US" sz="1200" kern="1200" dirty="0" smtClean="0">
                <a:solidFill>
                  <a:schemeClr val="tx1"/>
                </a:solidFill>
                <a:latin typeface="+mn-lt"/>
                <a:ea typeface="+mn-ea"/>
                <a:cs typeface="+mn-cs"/>
              </a:rPr>
              <a:t>.</a:t>
            </a:r>
            <a:r>
              <a:rPr lang="en-GB" sz="1200" i="1" kern="1200" dirty="0" smtClean="0">
                <a:solidFill>
                  <a:schemeClr val="tx1"/>
                </a:solidFill>
                <a:effectLst/>
                <a:latin typeface="+mn-lt"/>
                <a:ea typeface="+mn-ea"/>
                <a:cs typeface="+mn-cs"/>
              </a:rPr>
              <a:t>”</a:t>
            </a:r>
            <a:r>
              <a:rPr lang="en-GB" sz="1200" i="1" kern="1200" baseline="30000" dirty="0" smtClean="0">
                <a:solidFill>
                  <a:schemeClr val="tx1"/>
                </a:solidFill>
                <a:effectLst/>
                <a:latin typeface="+mn-lt"/>
                <a:ea typeface="+mn-ea"/>
                <a:cs typeface="+mn-cs"/>
              </a:rPr>
              <a:t>3 </a:t>
            </a:r>
            <a:r>
              <a:rPr lang="en-US" sz="1200" kern="1200" dirty="0" smtClean="0">
                <a:solidFill>
                  <a:schemeClr val="tx1"/>
                </a:solidFill>
                <a:effectLst/>
                <a:latin typeface="+mn-lt"/>
                <a:ea typeface="+mn-ea"/>
                <a:cs typeface="+mn-cs"/>
              </a:rPr>
              <a:t>[EMA:</a:t>
            </a:r>
            <a:r>
              <a:rPr lang="en-US" sz="1200" kern="1200" baseline="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endParaRPr lang="en-US" dirty="0" smtClean="0"/>
          </a:p>
          <a:p>
            <a:r>
              <a:rPr lang="en-US" b="1" dirty="0" smtClean="0"/>
              <a:t>References:</a:t>
            </a:r>
          </a:p>
          <a:p>
            <a:endParaRPr lang="en-US" dirty="0" smtClean="0"/>
          </a:p>
          <a:p>
            <a:pPr marL="228600" indent="-228600">
              <a:buAutoNum type="arabicPeriod"/>
            </a:pPr>
            <a:r>
              <a:rPr lang="en-US" dirty="0" smtClean="0"/>
              <a:t>World Health Organization. WHO Expert Committee on Biological Standardization. 2011. </a:t>
            </a:r>
          </a:p>
          <a:p>
            <a:pPr marL="228600" marR="0" lvl="0" indent="-228600" algn="l" defTabSz="457200" rtl="0" eaLnBrk="1" fontAlgn="auto" latinLnBrk="0" hangingPunct="1">
              <a:lnSpc>
                <a:spcPct val="100000"/>
              </a:lnSpc>
              <a:spcBef>
                <a:spcPts val="0"/>
              </a:spcBef>
              <a:spcAft>
                <a:spcPts val="0"/>
              </a:spcAft>
              <a:buClrTx/>
              <a:buSzTx/>
              <a:buFontTx/>
              <a:buAutoNum type="arabicPeriod"/>
              <a:tabLst/>
              <a:defRPr/>
            </a:pPr>
            <a:r>
              <a:rPr lang="en-US" sz="1200" dirty="0" smtClean="0">
                <a:solidFill>
                  <a:schemeClr val="bg1">
                    <a:lumMod val="50000"/>
                  </a:schemeClr>
                </a:solidFill>
              </a:rPr>
              <a:t>FDA: What are “Biologics” Questions and Answers. 2015. </a:t>
            </a:r>
            <a:r>
              <a:rPr lang="en-US" sz="1200" u="sng" kern="1200" dirty="0" smtClean="0">
                <a:solidFill>
                  <a:schemeClr val="tx1"/>
                </a:solidFill>
                <a:effectLst/>
                <a:latin typeface="+mn-lt"/>
                <a:ea typeface="+mn-ea"/>
                <a:cs typeface="+mn-cs"/>
                <a:hlinkClick r:id="rId3"/>
              </a:rPr>
              <a:t>http://www.fda.gov/AboutFDA/CentersOffices/OfficeofMedicalProductsandTobacco/CBER/ucm133077.htm</a:t>
            </a:r>
            <a:r>
              <a:rPr lang="en-US" sz="1200" kern="1200" dirty="0" smtClean="0">
                <a:solidFill>
                  <a:schemeClr val="tx1"/>
                </a:solidFill>
                <a:effectLst/>
                <a:latin typeface="+mn-lt"/>
                <a:ea typeface="+mn-ea"/>
                <a:cs typeface="+mn-cs"/>
              </a:rPr>
              <a:t>. Accessed March 18, 2015.</a:t>
            </a:r>
            <a:endParaRPr lang="en-US" sz="1200" dirty="0" smtClean="0">
              <a:solidFill>
                <a:schemeClr val="bg1">
                  <a:lumMod val="50000"/>
                </a:schemeClr>
              </a:solidFill>
            </a:endParaRPr>
          </a:p>
          <a:p>
            <a:pPr marL="228600" marR="0" indent="-228600" algn="l" defTabSz="457200" rtl="0" eaLnBrk="1" fontAlgn="auto" latinLnBrk="0" hangingPunct="1">
              <a:lnSpc>
                <a:spcPct val="100000"/>
              </a:lnSpc>
              <a:spcBef>
                <a:spcPts val="0"/>
              </a:spcBef>
              <a:spcAft>
                <a:spcPts val="0"/>
              </a:spcAft>
              <a:buClrTx/>
              <a:buSzTx/>
              <a:buFontTx/>
              <a:buAutoNum type="arabicPeriod"/>
              <a:tabLst/>
              <a:defRPr/>
            </a:pPr>
            <a:r>
              <a:rPr lang="en-US" sz="1200" dirty="0" smtClean="0">
                <a:solidFill>
                  <a:schemeClr val="bg1">
                    <a:lumMod val="50000"/>
                  </a:schemeClr>
                </a:solidFill>
              </a:rPr>
              <a:t>EMA: Q&amp;A: Similar biological products: Definition of biological medicinal products. 2001. http://</a:t>
            </a:r>
            <a:r>
              <a:rPr lang="en-US" sz="1200" dirty="0" err="1" smtClean="0">
                <a:solidFill>
                  <a:schemeClr val="bg1">
                    <a:lumMod val="50000"/>
                  </a:schemeClr>
                </a:solidFill>
              </a:rPr>
              <a:t>www.ema.europa.eu</a:t>
            </a:r>
            <a:r>
              <a:rPr lang="en-US" sz="1200" dirty="0" smtClean="0">
                <a:solidFill>
                  <a:schemeClr val="bg1">
                    <a:lumMod val="50000"/>
                  </a:schemeClr>
                </a:solidFill>
              </a:rPr>
              <a:t>/</a:t>
            </a:r>
            <a:r>
              <a:rPr lang="en-US" sz="1200" dirty="0" err="1" smtClean="0">
                <a:solidFill>
                  <a:schemeClr val="bg1">
                    <a:lumMod val="50000"/>
                  </a:schemeClr>
                </a:solidFill>
              </a:rPr>
              <a:t>ema</a:t>
            </a:r>
            <a:r>
              <a:rPr lang="en-US" sz="1200" dirty="0" smtClean="0">
                <a:solidFill>
                  <a:schemeClr val="bg1">
                    <a:lumMod val="50000"/>
                  </a:schemeClr>
                </a:solidFill>
              </a:rPr>
              <a:t>/</a:t>
            </a:r>
            <a:r>
              <a:rPr lang="en-US" sz="1200" dirty="0" err="1" smtClean="0">
                <a:solidFill>
                  <a:schemeClr val="bg1">
                    <a:lumMod val="50000"/>
                  </a:schemeClr>
                </a:solidFill>
              </a:rPr>
              <a:t>index.jsp?curl</a:t>
            </a:r>
            <a:r>
              <a:rPr lang="en-US" sz="1200" dirty="0" smtClean="0">
                <a:solidFill>
                  <a:schemeClr val="bg1">
                    <a:lumMod val="50000"/>
                  </a:schemeClr>
                </a:solidFill>
              </a:rPr>
              <a:t>=pages/regulation/</a:t>
            </a:r>
            <a:r>
              <a:rPr lang="en-US" sz="1200" dirty="0" err="1" smtClean="0">
                <a:solidFill>
                  <a:schemeClr val="bg1">
                    <a:lumMod val="50000"/>
                  </a:schemeClr>
                </a:solidFill>
              </a:rPr>
              <a:t>q_and_a</a:t>
            </a:r>
            <a:r>
              <a:rPr lang="en-US" sz="1200" dirty="0" smtClean="0">
                <a:solidFill>
                  <a:schemeClr val="bg1">
                    <a:lumMod val="50000"/>
                  </a:schemeClr>
                </a:solidFill>
              </a:rPr>
              <a:t>/q_and_a_detail_000125.jsp.</a:t>
            </a:r>
            <a:r>
              <a:rPr lang="en-US" sz="1200" baseline="0" dirty="0" smtClean="0">
                <a:solidFill>
                  <a:schemeClr val="bg1">
                    <a:lumMod val="50000"/>
                  </a:schemeClr>
                </a:solidFill>
              </a:rPr>
              <a:t> </a:t>
            </a:r>
            <a:r>
              <a:rPr lang="en-US" sz="1200" dirty="0" smtClean="0">
                <a:solidFill>
                  <a:schemeClr val="bg1">
                    <a:lumMod val="50000"/>
                  </a:schemeClr>
                </a:solidFill>
              </a:rPr>
              <a:t> Accessed April 18, 2015.</a:t>
            </a:r>
          </a:p>
          <a:p>
            <a:endParaRPr lang="en-US" dirty="0" smtClean="0"/>
          </a:p>
        </p:txBody>
      </p:sp>
      <p:sp>
        <p:nvSpPr>
          <p:cNvPr id="5" name="TextBox 4"/>
          <p:cNvSpPr txBox="1"/>
          <p:nvPr/>
        </p:nvSpPr>
        <p:spPr>
          <a:xfrm>
            <a:off x="5742609" y="1631428"/>
            <a:ext cx="1004956" cy="559051"/>
          </a:xfrm>
          <a:prstGeom prst="rect">
            <a:avLst/>
          </a:prstGeom>
          <a:solidFill>
            <a:schemeClr val="bg1"/>
          </a:solidFill>
          <a:ln w="9525">
            <a:solidFill>
              <a:srgbClr val="FF0000"/>
            </a:solidFill>
            <a:miter lim="800000"/>
            <a:headEnd/>
            <a:tailEnd/>
          </a:ln>
        </p:spPr>
        <p:txBody>
          <a:bodyPr wrap="square" lIns="28934" tIns="48222" rIns="28934" bIns="48222" rtlCol="0">
            <a:spAutoFit/>
          </a:bodyPr>
          <a:lstStyle/>
          <a:p>
            <a:r>
              <a:rPr lang="en-US" sz="1000" dirty="0">
                <a:solidFill>
                  <a:srgbClr val="FF0000"/>
                </a:solidFill>
                <a:latin typeface="Arial" pitchFamily="34" charset="0"/>
                <a:ea typeface="MS PGothic" charset="-128"/>
              </a:rPr>
              <a:t>FDA 2014 Glossary, p2, 8</a:t>
            </a:r>
            <a:r>
              <a:rPr lang="en-US" sz="1000" baseline="30000" dirty="0">
                <a:solidFill>
                  <a:srgbClr val="FF0000"/>
                </a:solidFill>
                <a:latin typeface="Arial" pitchFamily="34" charset="0"/>
                <a:ea typeface="MS PGothic" charset="-128"/>
              </a:rPr>
              <a:t>th</a:t>
            </a:r>
            <a:r>
              <a:rPr lang="en-US" sz="1000" dirty="0">
                <a:solidFill>
                  <a:srgbClr val="FF0000"/>
                </a:solidFill>
                <a:latin typeface="Arial" pitchFamily="34" charset="0"/>
                <a:ea typeface="MS PGothic" charset="-128"/>
              </a:rPr>
              <a:t> full definition</a:t>
            </a:r>
          </a:p>
        </p:txBody>
      </p:sp>
      <p:sp>
        <p:nvSpPr>
          <p:cNvPr id="6" name="TextBox 5"/>
          <p:cNvSpPr txBox="1"/>
          <p:nvPr/>
        </p:nvSpPr>
        <p:spPr>
          <a:xfrm>
            <a:off x="5742609" y="2708116"/>
            <a:ext cx="1004956" cy="559051"/>
          </a:xfrm>
          <a:prstGeom prst="rect">
            <a:avLst/>
          </a:prstGeom>
          <a:solidFill>
            <a:schemeClr val="bg1"/>
          </a:solidFill>
          <a:ln w="9525">
            <a:solidFill>
              <a:srgbClr val="FF0000"/>
            </a:solidFill>
            <a:miter lim="800000"/>
            <a:headEnd/>
            <a:tailEnd/>
          </a:ln>
        </p:spPr>
        <p:txBody>
          <a:bodyPr wrap="square" lIns="28934" tIns="48222" rIns="28934" bIns="48222" rtlCol="0">
            <a:spAutoFit/>
          </a:bodyPr>
          <a:lstStyle/>
          <a:p>
            <a:r>
              <a:rPr lang="en-US" sz="1000" dirty="0">
                <a:solidFill>
                  <a:srgbClr val="FF0000"/>
                </a:solidFill>
                <a:latin typeface="Arial" pitchFamily="34" charset="0"/>
                <a:ea typeface="MS PGothic" charset="-128"/>
              </a:rPr>
              <a:t>EMA 2014 Glossary, p1, 2</a:t>
            </a:r>
            <a:r>
              <a:rPr lang="en-US" sz="1000" baseline="30000" dirty="0">
                <a:solidFill>
                  <a:srgbClr val="FF0000"/>
                </a:solidFill>
                <a:latin typeface="Arial" pitchFamily="34" charset="0"/>
                <a:ea typeface="MS PGothic" charset="-128"/>
              </a:rPr>
              <a:t>nd</a:t>
            </a:r>
            <a:r>
              <a:rPr lang="en-US" sz="1000" dirty="0">
                <a:solidFill>
                  <a:srgbClr val="FF0000"/>
                </a:solidFill>
                <a:latin typeface="Arial" pitchFamily="34" charset="0"/>
                <a:ea typeface="MS PGothic" charset="-128"/>
              </a:rPr>
              <a:t> full definition</a:t>
            </a:r>
          </a:p>
        </p:txBody>
      </p:sp>
      <p:sp>
        <p:nvSpPr>
          <p:cNvPr id="7" name="TextBox 6"/>
          <p:cNvSpPr txBox="1"/>
          <p:nvPr/>
        </p:nvSpPr>
        <p:spPr>
          <a:xfrm>
            <a:off x="77306" y="2591340"/>
            <a:ext cx="1004956" cy="712939"/>
          </a:xfrm>
          <a:prstGeom prst="rect">
            <a:avLst/>
          </a:prstGeom>
          <a:solidFill>
            <a:schemeClr val="bg1"/>
          </a:solidFill>
          <a:ln w="9525">
            <a:solidFill>
              <a:srgbClr val="FF0000"/>
            </a:solidFill>
            <a:miter lim="800000"/>
            <a:headEnd/>
            <a:tailEnd/>
          </a:ln>
        </p:spPr>
        <p:txBody>
          <a:bodyPr wrap="square" lIns="28934" tIns="48222" rIns="28934" bIns="48222" rtlCol="0">
            <a:spAutoFit/>
          </a:bodyPr>
          <a:lstStyle/>
          <a:p>
            <a:r>
              <a:rPr lang="en-US" sz="1000" dirty="0">
                <a:solidFill>
                  <a:srgbClr val="FF0000"/>
                </a:solidFill>
                <a:latin typeface="Arial" pitchFamily="34" charset="0"/>
                <a:ea typeface="MS PGothic" charset="-128"/>
              </a:rPr>
              <a:t>EMA 2014 Biosimilar medicines, p1, para 1, 4</a:t>
            </a:r>
          </a:p>
        </p:txBody>
      </p:sp>
      <p:sp>
        <p:nvSpPr>
          <p:cNvPr id="8" name="TextBox 7"/>
          <p:cNvSpPr txBox="1"/>
          <p:nvPr/>
        </p:nvSpPr>
        <p:spPr>
          <a:xfrm>
            <a:off x="77306" y="1642949"/>
            <a:ext cx="1004956" cy="405162"/>
          </a:xfrm>
          <a:prstGeom prst="rect">
            <a:avLst/>
          </a:prstGeom>
          <a:solidFill>
            <a:schemeClr val="bg1"/>
          </a:solidFill>
          <a:ln w="9525">
            <a:solidFill>
              <a:srgbClr val="FF0000"/>
            </a:solidFill>
            <a:miter lim="800000"/>
            <a:headEnd/>
            <a:tailEnd/>
          </a:ln>
        </p:spPr>
        <p:txBody>
          <a:bodyPr wrap="square" lIns="28934" tIns="48222" rIns="28934" bIns="48222" rtlCol="0">
            <a:spAutoFit/>
          </a:bodyPr>
          <a:lstStyle/>
          <a:p>
            <a:r>
              <a:rPr lang="en-US" sz="1000" dirty="0">
                <a:solidFill>
                  <a:srgbClr val="FF0000"/>
                </a:solidFill>
                <a:latin typeface="Arial" pitchFamily="34" charset="0"/>
                <a:ea typeface="MS PGothic" charset="-128"/>
              </a:rPr>
              <a:t>HR 3590-687, p2, sect (2)(A)(I)</a:t>
            </a:r>
          </a:p>
        </p:txBody>
      </p:sp>
      <p:sp>
        <p:nvSpPr>
          <p:cNvPr id="9" name="Slide Image Placeholder 8"/>
          <p:cNvSpPr>
            <a:spLocks noGrp="1" noRot="1" noChangeAspect="1"/>
          </p:cNvSpPr>
          <p:nvPr>
            <p:ph type="sldImg"/>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4AD21E18-5A68-45A1-BDAC-001C690C17CC}" type="slidenum">
              <a:rPr lang="en-US" smtClean="0"/>
              <a:t>6</a:t>
            </a:fld>
            <a:endParaRPr lang="en-US"/>
          </a:p>
        </p:txBody>
      </p:sp>
    </p:spTree>
    <p:extLst>
      <p:ext uri="{BB962C8B-B14F-4D97-AF65-F5344CB8AC3E}">
        <p14:creationId xmlns:p14="http://schemas.microsoft.com/office/powerpoint/2010/main" val="15765284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AD21E18-5A68-45A1-BDAC-001C690C17CC}" type="slidenum">
              <a:rPr lang="en-US" smtClean="0"/>
              <a:pPr/>
              <a:t>7</a:t>
            </a:fld>
            <a:endParaRPr lang="en-US"/>
          </a:p>
        </p:txBody>
      </p:sp>
    </p:spTree>
    <p:extLst>
      <p:ext uri="{BB962C8B-B14F-4D97-AF65-F5344CB8AC3E}">
        <p14:creationId xmlns:p14="http://schemas.microsoft.com/office/powerpoint/2010/main" val="21202254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AD21E18-5A68-45A1-BDAC-001C690C17CC}" type="slidenum">
              <a:rPr lang="en-US" smtClean="0"/>
              <a:pPr/>
              <a:t>8</a:t>
            </a:fld>
            <a:endParaRPr lang="en-US"/>
          </a:p>
        </p:txBody>
      </p:sp>
    </p:spTree>
    <p:extLst>
      <p:ext uri="{BB962C8B-B14F-4D97-AF65-F5344CB8AC3E}">
        <p14:creationId xmlns:p14="http://schemas.microsoft.com/office/powerpoint/2010/main" val="21202254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7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09863783-763E-4F2F-91AC-5A8F7B9030E3}" type="slidenum">
              <a:rPr lang="en-US" altLang="en-US">
                <a:latin typeface="Arial" panose="020B0604020202020204" pitchFamily="34" charset="0"/>
              </a:rPr>
              <a:pPr>
                <a:spcBef>
                  <a:spcPct val="0"/>
                </a:spcBef>
              </a:pPr>
              <a:t>9</a:t>
            </a:fld>
            <a:endParaRPr lang="en-US" altLang="en-US">
              <a:latin typeface="Arial" panose="020B0604020202020204" pitchFamily="34" charset="0"/>
            </a:endParaRPr>
          </a:p>
        </p:txBody>
      </p:sp>
    </p:spTree>
    <p:extLst>
      <p:ext uri="{BB962C8B-B14F-4D97-AF65-F5344CB8AC3E}">
        <p14:creationId xmlns:p14="http://schemas.microsoft.com/office/powerpoint/2010/main" val="13733143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4AD21E18-5A68-45A1-BDAC-001C690C17CC}" type="slidenum">
              <a:rPr lang="en-US" smtClean="0"/>
              <a:t>13</a:t>
            </a:fld>
            <a:endParaRPr lang="en-US"/>
          </a:p>
        </p:txBody>
      </p:sp>
    </p:spTree>
    <p:extLst>
      <p:ext uri="{BB962C8B-B14F-4D97-AF65-F5344CB8AC3E}">
        <p14:creationId xmlns:p14="http://schemas.microsoft.com/office/powerpoint/2010/main" val="33136549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zh-CN" altLang="en-US" dirty="0"/>
          </a:p>
        </p:txBody>
      </p:sp>
      <p:sp>
        <p:nvSpPr>
          <p:cNvPr id="4" name="Slide Number Placeholder 3"/>
          <p:cNvSpPr>
            <a:spLocks noGrp="1"/>
          </p:cNvSpPr>
          <p:nvPr>
            <p:ph type="sldNum" sz="quarter" idx="10"/>
          </p:nvPr>
        </p:nvSpPr>
        <p:spPr/>
        <p:txBody>
          <a:bodyPr/>
          <a:lstStyle/>
          <a:p>
            <a:fld id="{4AD21E18-5A68-45A1-BDAC-001C690C17CC}" type="slidenum">
              <a:rPr lang="en-US" smtClean="0"/>
              <a:t>16</a:t>
            </a:fld>
            <a:endParaRPr lang="en-US"/>
          </a:p>
        </p:txBody>
      </p:sp>
    </p:spTree>
    <p:extLst>
      <p:ext uri="{BB962C8B-B14F-4D97-AF65-F5344CB8AC3E}">
        <p14:creationId xmlns:p14="http://schemas.microsoft.com/office/powerpoint/2010/main" val="5961020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53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AC1C0855-BC17-4596-BECB-42709DB588BC}" type="slidenum">
              <a:rPr lang="en-US" altLang="en-US">
                <a:latin typeface="Arial" panose="020B0604020202020204" pitchFamily="34" charset="0"/>
              </a:rPr>
              <a:pPr>
                <a:spcBef>
                  <a:spcPct val="0"/>
                </a:spcBef>
              </a:pPr>
              <a:t>24</a:t>
            </a:fld>
            <a:endParaRPr lang="en-US" altLang="en-US">
              <a:latin typeface="Arial" panose="020B0604020202020204" pitchFamily="34" charset="0"/>
            </a:endParaRPr>
          </a:p>
        </p:txBody>
      </p:sp>
    </p:spTree>
    <p:extLst>
      <p:ext uri="{BB962C8B-B14F-4D97-AF65-F5344CB8AC3E}">
        <p14:creationId xmlns:p14="http://schemas.microsoft.com/office/powerpoint/2010/main" val="15303643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53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AC1C0855-BC17-4596-BECB-42709DB588BC}" type="slidenum">
              <a:rPr lang="en-US" altLang="en-US">
                <a:latin typeface="Arial" panose="020B0604020202020204" pitchFamily="34" charset="0"/>
              </a:rPr>
              <a:pPr>
                <a:spcBef>
                  <a:spcPct val="0"/>
                </a:spcBef>
              </a:pPr>
              <a:t>25</a:t>
            </a:fld>
            <a:endParaRPr lang="en-US" altLang="en-US">
              <a:latin typeface="Arial" panose="020B0604020202020204" pitchFamily="34" charset="0"/>
            </a:endParaRPr>
          </a:p>
        </p:txBody>
      </p:sp>
    </p:spTree>
    <p:extLst>
      <p:ext uri="{BB962C8B-B14F-4D97-AF65-F5344CB8AC3E}">
        <p14:creationId xmlns:p14="http://schemas.microsoft.com/office/powerpoint/2010/main" val="15303643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A39C618-2C1E-497C-9751-4BD45380FDB4}" type="datetimeFigureOut">
              <a:rPr lang="en-US" smtClean="0"/>
              <a:t>7/27/2016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BE63D2-267B-4D65-A065-FA1ADD7E7BAC}" type="slidenum">
              <a:rPr lang="en-US" smtClean="0"/>
              <a:t>‹#›</a:t>
            </a:fld>
            <a:endParaRPr lang="en-US"/>
          </a:p>
        </p:txBody>
      </p:sp>
    </p:spTree>
    <p:extLst>
      <p:ext uri="{BB962C8B-B14F-4D97-AF65-F5344CB8AC3E}">
        <p14:creationId xmlns:p14="http://schemas.microsoft.com/office/powerpoint/2010/main" val="16077314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A39C618-2C1E-497C-9751-4BD45380FDB4}" type="datetimeFigureOut">
              <a:rPr lang="en-US" smtClean="0"/>
              <a:t>7/27/2016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BE63D2-267B-4D65-A065-FA1ADD7E7BAC}" type="slidenum">
              <a:rPr lang="en-US" smtClean="0"/>
              <a:t>‹#›</a:t>
            </a:fld>
            <a:endParaRPr lang="en-US"/>
          </a:p>
        </p:txBody>
      </p:sp>
    </p:spTree>
    <p:extLst>
      <p:ext uri="{BB962C8B-B14F-4D97-AF65-F5344CB8AC3E}">
        <p14:creationId xmlns:p14="http://schemas.microsoft.com/office/powerpoint/2010/main" val="8536418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A39C618-2C1E-497C-9751-4BD45380FDB4}" type="datetimeFigureOut">
              <a:rPr lang="en-US" smtClean="0"/>
              <a:t>7/27/2016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BE63D2-267B-4D65-A065-FA1ADD7E7BAC}" type="slidenum">
              <a:rPr lang="en-US" smtClean="0"/>
              <a:t>‹#›</a:t>
            </a:fld>
            <a:endParaRPr lang="en-US"/>
          </a:p>
        </p:txBody>
      </p:sp>
    </p:spTree>
    <p:extLst>
      <p:ext uri="{BB962C8B-B14F-4D97-AF65-F5344CB8AC3E}">
        <p14:creationId xmlns:p14="http://schemas.microsoft.com/office/powerpoint/2010/main" val="35473725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A39C618-2C1E-497C-9751-4BD45380FDB4}" type="datetimeFigureOut">
              <a:rPr lang="en-US" smtClean="0"/>
              <a:t>7/27/2016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BE63D2-267B-4D65-A065-FA1ADD7E7BAC}" type="slidenum">
              <a:rPr lang="en-US" smtClean="0"/>
              <a:t>‹#›</a:t>
            </a:fld>
            <a:endParaRPr lang="en-US"/>
          </a:p>
        </p:txBody>
      </p:sp>
    </p:spTree>
    <p:extLst>
      <p:ext uri="{BB962C8B-B14F-4D97-AF65-F5344CB8AC3E}">
        <p14:creationId xmlns:p14="http://schemas.microsoft.com/office/powerpoint/2010/main" val="4067433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A39C618-2C1E-497C-9751-4BD45380FDB4}" type="datetimeFigureOut">
              <a:rPr lang="en-US" smtClean="0"/>
              <a:t>7/27/2016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6BE63D2-267B-4D65-A065-FA1ADD7E7BAC}" type="slidenum">
              <a:rPr lang="en-US" smtClean="0"/>
              <a:t>‹#›</a:t>
            </a:fld>
            <a:endParaRPr lang="en-US"/>
          </a:p>
        </p:txBody>
      </p:sp>
    </p:spTree>
    <p:extLst>
      <p:ext uri="{BB962C8B-B14F-4D97-AF65-F5344CB8AC3E}">
        <p14:creationId xmlns:p14="http://schemas.microsoft.com/office/powerpoint/2010/main" val="11067764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A39C618-2C1E-497C-9751-4BD45380FDB4}" type="datetimeFigureOut">
              <a:rPr lang="en-US" smtClean="0"/>
              <a:t>7/27/2016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6BE63D2-267B-4D65-A065-FA1ADD7E7BAC}" type="slidenum">
              <a:rPr lang="en-US" smtClean="0"/>
              <a:t>‹#›</a:t>
            </a:fld>
            <a:endParaRPr lang="en-US"/>
          </a:p>
        </p:txBody>
      </p:sp>
    </p:spTree>
    <p:extLst>
      <p:ext uri="{BB962C8B-B14F-4D97-AF65-F5344CB8AC3E}">
        <p14:creationId xmlns:p14="http://schemas.microsoft.com/office/powerpoint/2010/main" val="1914405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39C618-2C1E-497C-9751-4BD45380FDB4}" type="datetimeFigureOut">
              <a:rPr lang="en-US" smtClean="0"/>
              <a:t>7/27/2016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6BE63D2-267B-4D65-A065-FA1ADD7E7BAC}" type="slidenum">
              <a:rPr lang="en-US" smtClean="0"/>
              <a:t>‹#›</a:t>
            </a:fld>
            <a:endParaRPr lang="en-US"/>
          </a:p>
        </p:txBody>
      </p:sp>
    </p:spTree>
    <p:extLst>
      <p:ext uri="{BB962C8B-B14F-4D97-AF65-F5344CB8AC3E}">
        <p14:creationId xmlns:p14="http://schemas.microsoft.com/office/powerpoint/2010/main" val="1080512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A39C618-2C1E-497C-9751-4BD45380FDB4}" type="datetimeFigureOut">
              <a:rPr lang="en-US" smtClean="0"/>
              <a:t>7/27/2016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BE63D2-267B-4D65-A065-FA1ADD7E7BAC}" type="slidenum">
              <a:rPr lang="en-US" smtClean="0"/>
              <a:t>‹#›</a:t>
            </a:fld>
            <a:endParaRPr lang="en-US"/>
          </a:p>
        </p:txBody>
      </p:sp>
    </p:spTree>
    <p:extLst>
      <p:ext uri="{BB962C8B-B14F-4D97-AF65-F5344CB8AC3E}">
        <p14:creationId xmlns:p14="http://schemas.microsoft.com/office/powerpoint/2010/main" val="26374463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A39C618-2C1E-497C-9751-4BD45380FDB4}" type="datetimeFigureOut">
              <a:rPr lang="en-US" smtClean="0"/>
              <a:t>7/27/2016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BE63D2-267B-4D65-A065-FA1ADD7E7BAC}" type="slidenum">
              <a:rPr lang="en-US" smtClean="0"/>
              <a:t>‹#›</a:t>
            </a:fld>
            <a:endParaRPr lang="en-US"/>
          </a:p>
        </p:txBody>
      </p:sp>
    </p:spTree>
    <p:extLst>
      <p:ext uri="{BB962C8B-B14F-4D97-AF65-F5344CB8AC3E}">
        <p14:creationId xmlns:p14="http://schemas.microsoft.com/office/powerpoint/2010/main" val="2937015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A39C618-2C1E-497C-9751-4BD45380FDB4}" type="datetimeFigureOut">
              <a:rPr lang="en-US" smtClean="0"/>
              <a:t>7/27/2016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BE63D2-267B-4D65-A065-FA1ADD7E7BAC}" type="slidenum">
              <a:rPr lang="en-US" smtClean="0"/>
              <a:t>‹#›</a:t>
            </a:fld>
            <a:endParaRPr lang="en-US"/>
          </a:p>
        </p:txBody>
      </p:sp>
    </p:spTree>
    <p:extLst>
      <p:ext uri="{BB962C8B-B14F-4D97-AF65-F5344CB8AC3E}">
        <p14:creationId xmlns:p14="http://schemas.microsoft.com/office/powerpoint/2010/main" val="15323674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A39C618-2C1E-497C-9751-4BD45380FDB4}" type="datetimeFigureOut">
              <a:rPr lang="en-US" smtClean="0"/>
              <a:t>7/27/2016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BE63D2-267B-4D65-A065-FA1ADD7E7BAC}" type="slidenum">
              <a:rPr lang="en-US" smtClean="0"/>
              <a:t>‹#›</a:t>
            </a:fld>
            <a:endParaRPr lang="en-US"/>
          </a:p>
        </p:txBody>
      </p:sp>
    </p:spTree>
    <p:extLst>
      <p:ext uri="{BB962C8B-B14F-4D97-AF65-F5344CB8AC3E}">
        <p14:creationId xmlns:p14="http://schemas.microsoft.com/office/powerpoint/2010/main" val="9294121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lang="en-US" dirty="0" smtClean="0"/>
              <a:t>Click to edit Master title style</a:t>
            </a:r>
            <a:endParaRPr lang="en-US" dirty="0"/>
          </a:p>
        </p:txBody>
      </p:sp>
      <p:sp>
        <p:nvSpPr>
          <p:cNvPr id="3" name="Content Placeholder 2"/>
          <p:cNvSpPr>
            <a:spLocks noGrp="1"/>
          </p:cNvSpPr>
          <p:nvPr>
            <p:ph idx="1"/>
          </p:nvPr>
        </p:nvSpPr>
        <p:spPr>
          <a:xfrm>
            <a:off x="101600" y="1295400"/>
            <a:ext cx="11988800" cy="5029200"/>
          </a:xfrm>
        </p:spPr>
        <p:txBody>
          <a:bodyPr/>
          <a:lstStyle>
            <a:lvl1pPr>
              <a:buClr>
                <a:schemeClr val="tx2">
                  <a:lumMod val="75000"/>
                </a:schemeClr>
              </a:buClr>
              <a:defRPr b="0">
                <a:solidFill>
                  <a:schemeClr val="tx1"/>
                </a:solidFill>
              </a:defRPr>
            </a:lvl1pPr>
            <a:lvl2pPr>
              <a:buClr>
                <a:schemeClr val="tx2">
                  <a:lumMod val="75000"/>
                </a:schemeClr>
              </a:buClr>
              <a:defRPr b="0">
                <a:solidFill>
                  <a:schemeClr val="tx1"/>
                </a:solidFill>
              </a:defRPr>
            </a:lvl2pPr>
            <a:lvl3pPr>
              <a:buClr>
                <a:schemeClr val="tx2">
                  <a:lumMod val="75000"/>
                </a:schemeClr>
              </a:buClr>
              <a:defRPr b="0">
                <a:solidFill>
                  <a:schemeClr val="tx1"/>
                </a:solidFill>
              </a:defRPr>
            </a:lvl3pPr>
            <a:lvl4pPr>
              <a:buClr>
                <a:schemeClr val="tx2">
                  <a:lumMod val="75000"/>
                </a:schemeClr>
              </a:buClr>
              <a:defRPr b="0">
                <a:solidFill>
                  <a:schemeClr val="tx1"/>
                </a:solidFill>
              </a:defRPr>
            </a:lvl4pPr>
            <a:lvl5pPr>
              <a:buClr>
                <a:schemeClr val="tx2">
                  <a:lumMod val="75000"/>
                </a:schemeClr>
              </a:buClr>
              <a:defRPr b="0">
                <a:solidFill>
                  <a:schemeClr val="tx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 Placeholder 6"/>
          <p:cNvSpPr>
            <a:spLocks noGrp="1"/>
          </p:cNvSpPr>
          <p:nvPr>
            <p:ph type="body" sz="quarter" idx="13"/>
          </p:nvPr>
        </p:nvSpPr>
        <p:spPr>
          <a:xfrm>
            <a:off x="101600" y="6400800"/>
            <a:ext cx="7715624" cy="457200"/>
          </a:xfrm>
        </p:spPr>
        <p:txBody>
          <a:bodyPr anchor="ctr">
            <a:normAutofit/>
          </a:bodyPr>
          <a:lstStyle>
            <a:lvl1pPr marL="0" indent="0">
              <a:buNone/>
              <a:defRPr sz="1000" b="0">
                <a:solidFill>
                  <a:schemeClr val="tx1"/>
                </a:solidFill>
              </a:defRPr>
            </a:lvl1pPr>
            <a:lvl2pPr>
              <a:defRPr sz="800">
                <a:solidFill>
                  <a:schemeClr val="tx1"/>
                </a:solidFill>
              </a:defRPr>
            </a:lvl2pPr>
            <a:lvl3pPr>
              <a:defRPr sz="800">
                <a:solidFill>
                  <a:schemeClr val="tx1"/>
                </a:solidFill>
              </a:defRPr>
            </a:lvl3pPr>
            <a:lvl4pPr>
              <a:defRPr sz="800">
                <a:solidFill>
                  <a:schemeClr val="tx1"/>
                </a:solidFill>
              </a:defRPr>
            </a:lvl4pPr>
            <a:lvl5pPr>
              <a:defRPr sz="800">
                <a:solidFill>
                  <a:schemeClr val="tx1"/>
                </a:solidFill>
              </a:defRPr>
            </a:lvl5pPr>
          </a:lstStyle>
          <a:p>
            <a:pPr lvl="0"/>
            <a:r>
              <a:rPr lang="en-US" dirty="0" smtClean="0"/>
              <a:t>Click to edit Master text styles</a:t>
            </a:r>
          </a:p>
        </p:txBody>
      </p:sp>
      <p:sp>
        <p:nvSpPr>
          <p:cNvPr id="8" name="Text Placeholder 6"/>
          <p:cNvSpPr>
            <a:spLocks noGrp="1"/>
          </p:cNvSpPr>
          <p:nvPr>
            <p:ph type="body" sz="quarter" idx="14"/>
          </p:nvPr>
        </p:nvSpPr>
        <p:spPr>
          <a:xfrm>
            <a:off x="7924800" y="6400800"/>
            <a:ext cx="4267200" cy="457200"/>
          </a:xfrm>
        </p:spPr>
        <p:txBody>
          <a:bodyPr anchor="ctr">
            <a:normAutofit/>
          </a:bodyPr>
          <a:lstStyle>
            <a:lvl1pPr marL="0" indent="0" algn="r">
              <a:buNone/>
              <a:defRPr sz="800" b="0">
                <a:solidFill>
                  <a:schemeClr val="tx1"/>
                </a:solidFill>
              </a:defRPr>
            </a:lvl1pPr>
            <a:lvl2pPr>
              <a:defRPr sz="800">
                <a:solidFill>
                  <a:schemeClr val="tx1"/>
                </a:solidFill>
              </a:defRPr>
            </a:lvl2pPr>
            <a:lvl3pPr>
              <a:defRPr sz="800">
                <a:solidFill>
                  <a:schemeClr val="tx1"/>
                </a:solidFill>
              </a:defRPr>
            </a:lvl3pPr>
            <a:lvl4pPr>
              <a:defRPr sz="800">
                <a:solidFill>
                  <a:schemeClr val="tx1"/>
                </a:solidFill>
              </a:defRPr>
            </a:lvl4pPr>
            <a:lvl5pPr>
              <a:defRPr sz="800">
                <a:solidFill>
                  <a:schemeClr val="tx1"/>
                </a:solidFill>
              </a:defRPr>
            </a:lvl5pPr>
          </a:lstStyle>
          <a:p>
            <a:pPr lvl="0"/>
            <a:r>
              <a:rPr lang="en-US" dirty="0" smtClean="0"/>
              <a:t>Click to edit Master text styles</a:t>
            </a:r>
          </a:p>
        </p:txBody>
      </p:sp>
    </p:spTree>
    <p:extLst>
      <p:ext uri="{BB962C8B-B14F-4D97-AF65-F5344CB8AC3E}">
        <p14:creationId xmlns:p14="http://schemas.microsoft.com/office/powerpoint/2010/main" val="783780018"/>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39C618-2C1E-497C-9751-4BD45380FDB4}" type="datetimeFigureOut">
              <a:rPr lang="en-US" smtClean="0"/>
              <a:t>7/27/2016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BE63D2-267B-4D65-A065-FA1ADD7E7BAC}" type="slidenum">
              <a:rPr lang="en-US" smtClean="0"/>
              <a:t>‹#›</a:t>
            </a:fld>
            <a:endParaRPr lang="en-US"/>
          </a:p>
        </p:txBody>
      </p:sp>
    </p:spTree>
    <p:extLst>
      <p:ext uri="{BB962C8B-B14F-4D97-AF65-F5344CB8AC3E}">
        <p14:creationId xmlns:p14="http://schemas.microsoft.com/office/powerpoint/2010/main" val="35052414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microsoft.com/office/2007/relationships/hdphoto" Target="../media/hdphoto1.wdp"/></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dirty="0" smtClean="0"/>
              <a:t>Conference Series LLC </a:t>
            </a:r>
            <a:r>
              <a:rPr lang="en-US" altLang="en-US" dirty="0" smtClean="0"/>
              <a:t>Conferences</a:t>
            </a:r>
          </a:p>
        </p:txBody>
      </p:sp>
      <p:sp>
        <p:nvSpPr>
          <p:cNvPr id="3" name="Content Placeholder 2"/>
          <p:cNvSpPr>
            <a:spLocks noGrp="1"/>
          </p:cNvSpPr>
          <p:nvPr>
            <p:ph idx="1"/>
          </p:nvPr>
        </p:nvSpPr>
        <p:spPr>
          <a:xfrm>
            <a:off x="609600" y="1935164"/>
            <a:ext cx="10972800" cy="4465637"/>
          </a:xfrm>
        </p:spPr>
        <p:txBody>
          <a:bodyPr>
            <a:normAutofit lnSpcReduction="10000"/>
          </a:bodyPr>
          <a:lstStyle/>
          <a:p>
            <a:pPr marL="0" indent="0" algn="just">
              <a:buFontTx/>
              <a:buNone/>
              <a:defRPr/>
            </a:pPr>
            <a:r>
              <a:rPr lang="en-US" dirty="0" smtClean="0"/>
              <a:t>Conference Series LLC </a:t>
            </a:r>
            <a:r>
              <a:rPr lang="en-US" dirty="0" smtClean="0"/>
              <a:t>is a pioneer and leading science event organizer, which publishes around 500 open access journals and conducts over 500 Medical, Clinical, Engineering, Life Sciences, Pharma scientific conferences all over the globe annually with the support of more than 1000 scientific associations and 30,000 editorial board members and 3.5 million followers to its credit.</a:t>
            </a:r>
          </a:p>
          <a:p>
            <a:pPr marL="0" indent="0" algn="just">
              <a:buFontTx/>
              <a:buNone/>
              <a:defRPr/>
            </a:pPr>
            <a:endParaRPr lang="en-US" dirty="0" smtClean="0"/>
          </a:p>
          <a:p>
            <a:pPr marL="0" indent="0" algn="just">
              <a:buFontTx/>
              <a:buNone/>
              <a:defRPr/>
            </a:pPr>
            <a:r>
              <a:rPr lang="en-US" dirty="0" smtClean="0"/>
              <a:t>Conference Series LLC </a:t>
            </a:r>
            <a:r>
              <a:rPr lang="en-US" dirty="0" smtClean="0"/>
              <a:t>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a:buFontTx/>
              <a:buNone/>
              <a:defRPr/>
            </a:pPr>
            <a:endParaRPr lang="en-US" dirty="0"/>
          </a:p>
        </p:txBody>
      </p:sp>
    </p:spTree>
    <p:extLst>
      <p:ext uri="{BB962C8B-B14F-4D97-AF65-F5344CB8AC3E}">
        <p14:creationId xmlns:p14="http://schemas.microsoft.com/office/powerpoint/2010/main" val="1536143658"/>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7"/>
          <p:cNvSpPr txBox="1"/>
          <p:nvPr/>
        </p:nvSpPr>
        <p:spPr>
          <a:xfrm>
            <a:off x="9966456" y="5781814"/>
            <a:ext cx="1746119" cy="707886"/>
          </a:xfrm>
          <a:prstGeom prst="rect">
            <a:avLst/>
          </a:prstGeom>
          <a:noFill/>
          <a:ln>
            <a:solidFill>
              <a:schemeClr val="accent3">
                <a:lumMod val="75000"/>
              </a:schemeClr>
            </a:solidFill>
          </a:ln>
        </p:spPr>
        <p:txBody>
          <a:bodyPr wrap="none" rtlCol="0">
            <a:spAutoFit/>
          </a:bodyPr>
          <a:lstStyle/>
          <a:p>
            <a:pPr algn="ctr"/>
            <a:r>
              <a:rPr lang="en-US" sz="2000" dirty="0" smtClean="0">
                <a:solidFill>
                  <a:schemeClr val="tx1">
                    <a:lumMod val="65000"/>
                    <a:lumOff val="35000"/>
                  </a:schemeClr>
                </a:solidFill>
                <a:latin typeface="+mj-lt"/>
              </a:rPr>
              <a:t>June 27, 2016</a:t>
            </a:r>
          </a:p>
          <a:p>
            <a:pPr algn="ctr"/>
            <a:r>
              <a:rPr lang="en-US" sz="2000" dirty="0" smtClean="0">
                <a:solidFill>
                  <a:schemeClr val="tx1">
                    <a:lumMod val="65000"/>
                    <a:lumOff val="35000"/>
                  </a:schemeClr>
                </a:solidFill>
                <a:latin typeface="+mj-lt"/>
              </a:rPr>
              <a:t>Valencia, Spain</a:t>
            </a:r>
            <a:endParaRPr lang="en-US" sz="2000" dirty="0">
              <a:solidFill>
                <a:schemeClr val="tx1">
                  <a:lumMod val="65000"/>
                  <a:lumOff val="35000"/>
                </a:schemeClr>
              </a:solidFill>
              <a:latin typeface="+mj-lt"/>
            </a:endParaRPr>
          </a:p>
        </p:txBody>
      </p:sp>
      <p:sp>
        <p:nvSpPr>
          <p:cNvPr id="9" name="TextBox 8"/>
          <p:cNvSpPr txBox="1"/>
          <p:nvPr/>
        </p:nvSpPr>
        <p:spPr>
          <a:xfrm>
            <a:off x="3877540" y="1130598"/>
            <a:ext cx="4436920" cy="461665"/>
          </a:xfrm>
          <a:prstGeom prst="rect">
            <a:avLst/>
          </a:prstGeom>
          <a:noFill/>
        </p:spPr>
        <p:txBody>
          <a:bodyPr wrap="none" rtlCol="0">
            <a:spAutoFit/>
          </a:bodyPr>
          <a:lstStyle/>
          <a:p>
            <a:r>
              <a:rPr lang="en-US" sz="2400" dirty="0">
                <a:solidFill>
                  <a:srgbClr val="0070C0"/>
                </a:solidFill>
                <a:latin typeface="+mj-lt"/>
              </a:rPr>
              <a:t>5</a:t>
            </a:r>
            <a:r>
              <a:rPr lang="en-US" sz="2400" dirty="0" smtClean="0">
                <a:solidFill>
                  <a:srgbClr val="0070C0"/>
                </a:solidFill>
                <a:latin typeface="+mj-lt"/>
              </a:rPr>
              <a:t>th European </a:t>
            </a:r>
            <a:r>
              <a:rPr lang="en-US" sz="2400" dirty="0" err="1" smtClean="0">
                <a:solidFill>
                  <a:srgbClr val="0070C0"/>
                </a:solidFill>
                <a:latin typeface="+mj-lt"/>
              </a:rPr>
              <a:t>Biosimilar</a:t>
            </a:r>
            <a:r>
              <a:rPr lang="en-US" altLang="zh-CN" sz="2400" dirty="0" err="1" smtClean="0">
                <a:solidFill>
                  <a:srgbClr val="0070C0"/>
                </a:solidFill>
                <a:latin typeface="+mj-lt"/>
              </a:rPr>
              <a:t>s</a:t>
            </a:r>
            <a:r>
              <a:rPr lang="en-US" sz="2400" dirty="0" smtClean="0">
                <a:solidFill>
                  <a:srgbClr val="0070C0"/>
                </a:solidFill>
                <a:latin typeface="+mj-lt"/>
              </a:rPr>
              <a:t> Congress</a:t>
            </a:r>
            <a:endParaRPr lang="en-US" sz="2400" dirty="0">
              <a:solidFill>
                <a:srgbClr val="0070C0"/>
              </a:solidFill>
              <a:latin typeface="+mj-lt"/>
            </a:endParaRPr>
          </a:p>
        </p:txBody>
      </p:sp>
      <p:sp>
        <p:nvSpPr>
          <p:cNvPr id="10" name="TextBox 9"/>
          <p:cNvSpPr txBox="1"/>
          <p:nvPr/>
        </p:nvSpPr>
        <p:spPr>
          <a:xfrm>
            <a:off x="4708876" y="3575755"/>
            <a:ext cx="2792944" cy="1015663"/>
          </a:xfrm>
          <a:prstGeom prst="rect">
            <a:avLst/>
          </a:prstGeom>
          <a:noFill/>
        </p:spPr>
        <p:txBody>
          <a:bodyPr wrap="none" rtlCol="0">
            <a:spAutoFit/>
          </a:bodyPr>
          <a:lstStyle/>
          <a:p>
            <a:pPr algn="ctr"/>
            <a:r>
              <a:rPr lang="en-US" sz="2400" b="1" dirty="0" smtClean="0">
                <a:solidFill>
                  <a:schemeClr val="tx1">
                    <a:lumMod val="65000"/>
                    <a:lumOff val="35000"/>
                  </a:schemeClr>
                </a:solidFill>
              </a:rPr>
              <a:t>Candida Fratazzi MD</a:t>
            </a:r>
          </a:p>
          <a:p>
            <a:pPr algn="ctr"/>
            <a:r>
              <a:rPr lang="en-US" dirty="0" smtClean="0">
                <a:solidFill>
                  <a:schemeClr val="tx1">
                    <a:lumMod val="65000"/>
                    <a:lumOff val="35000"/>
                  </a:schemeClr>
                </a:solidFill>
              </a:rPr>
              <a:t>President</a:t>
            </a:r>
          </a:p>
          <a:p>
            <a:pPr algn="ctr"/>
            <a:r>
              <a:rPr lang="en-US" b="1" dirty="0" smtClean="0">
                <a:solidFill>
                  <a:schemeClr val="tx1">
                    <a:lumMod val="65000"/>
                    <a:lumOff val="35000"/>
                  </a:schemeClr>
                </a:solidFill>
              </a:rPr>
              <a:t>BBCR Consulting</a:t>
            </a:r>
          </a:p>
        </p:txBody>
      </p:sp>
      <p:sp>
        <p:nvSpPr>
          <p:cNvPr id="3" name="TextBox 2"/>
          <p:cNvSpPr txBox="1"/>
          <p:nvPr/>
        </p:nvSpPr>
        <p:spPr>
          <a:xfrm>
            <a:off x="479425" y="1727200"/>
            <a:ext cx="11233150" cy="1323439"/>
          </a:xfrm>
          <a:prstGeom prst="rect">
            <a:avLst/>
          </a:prstGeom>
          <a:noFill/>
        </p:spPr>
        <p:txBody>
          <a:bodyPr wrap="square" rtlCol="0">
            <a:spAutoFit/>
          </a:bodyPr>
          <a:lstStyle/>
          <a:p>
            <a:pPr algn="ctr"/>
            <a:r>
              <a:rPr lang="en-US" altLang="zh-CN" sz="4400" dirty="0" err="1" smtClean="0">
                <a:solidFill>
                  <a:schemeClr val="tx1">
                    <a:lumMod val="65000"/>
                    <a:lumOff val="35000"/>
                  </a:schemeClr>
                </a:solidFill>
                <a:latin typeface="Impact" panose="020B0806030902050204" pitchFamily="34" charset="0"/>
              </a:rPr>
              <a:t>Biosimilars</a:t>
            </a:r>
            <a:r>
              <a:rPr lang="en-US" altLang="zh-CN" sz="4400" dirty="0" smtClean="0">
                <a:solidFill>
                  <a:schemeClr val="tx1">
                    <a:lumMod val="65000"/>
                    <a:lumOff val="35000"/>
                  </a:schemeClr>
                </a:solidFill>
                <a:latin typeface="Impact" panose="020B0806030902050204" pitchFamily="34" charset="0"/>
              </a:rPr>
              <a:t>: A Silver Lining in Untested Water</a:t>
            </a:r>
          </a:p>
          <a:p>
            <a:pPr algn="ctr"/>
            <a:r>
              <a:rPr lang="en-US" altLang="zh-CN" sz="3600" dirty="0" smtClean="0">
                <a:solidFill>
                  <a:schemeClr val="bg2">
                    <a:lumMod val="75000"/>
                  </a:schemeClr>
                </a:solidFill>
                <a:latin typeface="Impact" panose="020B0806030902050204" pitchFamily="34" charset="0"/>
              </a:rPr>
              <a:t>Clinical Trial Strategy </a:t>
            </a:r>
            <a:endParaRPr lang="zh-CN" altLang="en-US" sz="3600" dirty="0">
              <a:solidFill>
                <a:schemeClr val="bg2">
                  <a:lumMod val="75000"/>
                </a:schemeClr>
              </a:solidFill>
              <a:latin typeface="Impact" panose="020B0806030902050204" pitchFamily="34" charset="0"/>
            </a:endParaRPr>
          </a:p>
        </p:txBody>
      </p:sp>
      <p:cxnSp>
        <p:nvCxnSpPr>
          <p:cNvPr id="5" name="Straight Connector 4"/>
          <p:cNvCxnSpPr/>
          <p:nvPr/>
        </p:nvCxnSpPr>
        <p:spPr>
          <a:xfrm>
            <a:off x="4526844" y="1592263"/>
            <a:ext cx="302542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6569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iologics.tif"/>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8399" y="1666429"/>
            <a:ext cx="8367543" cy="4687479"/>
          </a:xfrm>
          <a:prstGeom prst="rect">
            <a:avLst/>
          </a:prstGeom>
        </p:spPr>
      </p:pic>
      <p:sp>
        <p:nvSpPr>
          <p:cNvPr id="6" name="Slide Number Placeholder 1"/>
          <p:cNvSpPr txBox="1">
            <a:spLocks/>
          </p:cNvSpPr>
          <p:nvPr/>
        </p:nvSpPr>
        <p:spPr>
          <a:xfrm>
            <a:off x="9347200" y="6492876"/>
            <a:ext cx="28448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smtClean="0"/>
              <a:t>				</a:t>
            </a:r>
            <a:fld id="{59D9474F-D3B3-284E-909C-57B907B49B27}" type="slidenum">
              <a:rPr lang="en-US" sz="1200" smtClean="0">
                <a:solidFill>
                  <a:srgbClr val="7F7F7F"/>
                </a:solidFill>
              </a:rPr>
              <a:pPr/>
              <a:t>3</a:t>
            </a:fld>
            <a:endParaRPr lang="en-US" sz="1200" dirty="0">
              <a:solidFill>
                <a:srgbClr val="7F7F7F"/>
              </a:solidFill>
            </a:endParaRPr>
          </a:p>
        </p:txBody>
      </p:sp>
    </p:spTree>
    <p:extLst>
      <p:ext uri="{BB962C8B-B14F-4D97-AF65-F5344CB8AC3E}">
        <p14:creationId xmlns:p14="http://schemas.microsoft.com/office/powerpoint/2010/main" val="2731202000"/>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2"/>
          <p:cNvSpPr>
            <a:spLocks noGrp="1"/>
          </p:cNvSpPr>
          <p:nvPr>
            <p:ph type="sldNum" sz="quarter" idx="12"/>
          </p:nvPr>
        </p:nvSpPr>
        <p:spPr>
          <a:xfrm>
            <a:off x="9347200" y="6492876"/>
            <a:ext cx="2844800" cy="365125"/>
          </a:xfrm>
        </p:spPr>
        <p:txBody>
          <a:bodyPr/>
          <a:lstStyle/>
          <a:p>
            <a:fld id="{52D30147-467F-4FE3-8082-F51672AED694}" type="slidenum">
              <a:rPr lang="en-US" smtClean="0"/>
              <a:pPr/>
              <a:t>4</a:t>
            </a:fld>
            <a:endParaRPr lang="en-US" dirty="0"/>
          </a:p>
        </p:txBody>
      </p:sp>
      <p:sp>
        <p:nvSpPr>
          <p:cNvPr id="7" name="Rectangle 6"/>
          <p:cNvSpPr/>
          <p:nvPr/>
        </p:nvSpPr>
        <p:spPr>
          <a:xfrm>
            <a:off x="423333" y="914400"/>
            <a:ext cx="10431955" cy="49124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rtlCol="0" anchor="t">
            <a:noAutofit/>
          </a:bodyPr>
          <a:lstStyle/>
          <a:p>
            <a:pPr defTabSz="457189" fontAlgn="base">
              <a:spcBef>
                <a:spcPct val="0"/>
              </a:spcBef>
              <a:spcAft>
                <a:spcPct val="0"/>
              </a:spcAft>
            </a:pPr>
            <a:endParaRPr lang="en-US" sz="2000" b="1" baseline="30000" dirty="0">
              <a:solidFill>
                <a:srgbClr val="3096D8">
                  <a:lumMod val="75000"/>
                </a:srgbClr>
              </a:solidFill>
            </a:endParaRPr>
          </a:p>
        </p:txBody>
      </p:sp>
      <p:sp>
        <p:nvSpPr>
          <p:cNvPr id="3" name="Rounded Rectangle 2"/>
          <p:cNvSpPr/>
          <p:nvPr/>
        </p:nvSpPr>
        <p:spPr>
          <a:xfrm>
            <a:off x="1068514" y="1885950"/>
            <a:ext cx="2937933" cy="1192915"/>
          </a:xfrm>
          <a:prstGeom prst="roundRect">
            <a:avLst/>
          </a:prstGeom>
          <a:solidFill>
            <a:schemeClr val="accent1">
              <a:lumMod val="60000"/>
              <a:lumOff val="40000"/>
            </a:schemeClr>
          </a:solidFill>
          <a:ln>
            <a:noFill/>
          </a:ln>
          <a:effectLst>
            <a:outerShdw blurRad="50800" dist="38100" dir="2700000" rotWithShape="0">
              <a:srgbClr val="4E54C7">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lvl="0" defTabSz="914400" fontAlgn="base">
              <a:spcBef>
                <a:spcPct val="0"/>
              </a:spcBef>
              <a:spcAft>
                <a:spcPct val="0"/>
              </a:spcAft>
              <a:buClr>
                <a:srgbClr val="0070C0"/>
              </a:buClr>
              <a:defRPr/>
            </a:pPr>
            <a:r>
              <a:rPr lang="en-US" dirty="0" smtClean="0">
                <a:solidFill>
                  <a:srgbClr val="FFFFFF"/>
                </a:solidFill>
                <a:ea typeface="MS PGothic" pitchFamily="34" charset="-128"/>
              </a:rPr>
              <a:t>Biosimilar</a:t>
            </a:r>
            <a:r>
              <a:rPr lang="en-US" baseline="30000" dirty="0" smtClean="0">
                <a:solidFill>
                  <a:srgbClr val="FFFFFF"/>
                </a:solidFill>
                <a:ea typeface="MS PGothic" pitchFamily="34" charset="-128"/>
              </a:rPr>
              <a:t>1</a:t>
            </a:r>
            <a:r>
              <a:rPr lang="en-US" dirty="0" smtClean="0">
                <a:solidFill>
                  <a:srgbClr val="FFFFFF"/>
                </a:solidFill>
                <a:ea typeface="MS PGothic" pitchFamily="34" charset="-128"/>
              </a:rPr>
              <a:t> </a:t>
            </a:r>
            <a:r>
              <a:rPr lang="en-US" i="1" dirty="0">
                <a:solidFill>
                  <a:srgbClr val="FFFFFF"/>
                </a:solidFill>
                <a:ea typeface="MS PGothic" pitchFamily="34" charset="-128"/>
              </a:rPr>
              <a:t>or</a:t>
            </a:r>
          </a:p>
          <a:p>
            <a:pPr lvl="0" defTabSz="914400" fontAlgn="base">
              <a:spcBef>
                <a:spcPct val="0"/>
              </a:spcBef>
              <a:spcAft>
                <a:spcPct val="0"/>
              </a:spcAft>
              <a:buClr>
                <a:srgbClr val="0070C0"/>
              </a:buClr>
              <a:defRPr/>
            </a:pPr>
            <a:r>
              <a:rPr lang="en-US" dirty="0">
                <a:solidFill>
                  <a:srgbClr val="FFFFFF"/>
                </a:solidFill>
                <a:ea typeface="MS PGothic" pitchFamily="34" charset="-128"/>
              </a:rPr>
              <a:t>Follow-on </a:t>
            </a:r>
            <a:r>
              <a:rPr lang="en-US" dirty="0" smtClean="0">
                <a:solidFill>
                  <a:srgbClr val="FFFFFF"/>
                </a:solidFill>
                <a:ea typeface="MS PGothic" pitchFamily="34" charset="-128"/>
              </a:rPr>
              <a:t>biologic</a:t>
            </a:r>
            <a:r>
              <a:rPr lang="en-US" baseline="30000" dirty="0" smtClean="0">
                <a:solidFill>
                  <a:srgbClr val="FFFFFF"/>
                </a:solidFill>
                <a:ea typeface="MS PGothic" pitchFamily="34" charset="-128"/>
              </a:rPr>
              <a:t>1</a:t>
            </a:r>
            <a:r>
              <a:rPr lang="en-US" dirty="0" smtClean="0">
                <a:solidFill>
                  <a:srgbClr val="FFFFFF"/>
                </a:solidFill>
                <a:ea typeface="MS PGothic" pitchFamily="34" charset="-128"/>
              </a:rPr>
              <a:t> </a:t>
            </a:r>
            <a:r>
              <a:rPr lang="en-US" i="1" dirty="0">
                <a:solidFill>
                  <a:srgbClr val="FFFFFF"/>
                </a:solidFill>
                <a:ea typeface="MS PGothic" pitchFamily="34" charset="-128"/>
              </a:rPr>
              <a:t>or</a:t>
            </a:r>
            <a:r>
              <a:rPr lang="en-US" dirty="0">
                <a:solidFill>
                  <a:srgbClr val="FFFFFF"/>
                </a:solidFill>
                <a:ea typeface="MS PGothic" pitchFamily="34" charset="-128"/>
              </a:rPr>
              <a:t> Subsequent-entry </a:t>
            </a:r>
            <a:r>
              <a:rPr lang="en-US" dirty="0" smtClean="0">
                <a:solidFill>
                  <a:srgbClr val="FFFFFF"/>
                </a:solidFill>
                <a:ea typeface="MS PGothic" pitchFamily="34" charset="-128"/>
              </a:rPr>
              <a:t>biologic</a:t>
            </a:r>
            <a:r>
              <a:rPr lang="en-US" baseline="30000" dirty="0">
                <a:solidFill>
                  <a:srgbClr val="FFFFFF"/>
                </a:solidFill>
                <a:ea typeface="MS PGothic" pitchFamily="34" charset="-128"/>
              </a:rPr>
              <a:t>1</a:t>
            </a:r>
            <a:r>
              <a:rPr lang="en-US" baseline="30000" dirty="0" smtClean="0">
                <a:solidFill>
                  <a:srgbClr val="FFFFFF"/>
                </a:solidFill>
                <a:ea typeface="MS PGothic" pitchFamily="34" charset="-128"/>
              </a:rPr>
              <a:t> </a:t>
            </a:r>
            <a:endParaRPr lang="en-US" baseline="30000" dirty="0">
              <a:solidFill>
                <a:srgbClr val="FFFFFF"/>
              </a:solidFill>
              <a:ea typeface="MS PGothic" pitchFamily="34" charset="-128"/>
            </a:endParaRPr>
          </a:p>
        </p:txBody>
      </p:sp>
      <p:sp>
        <p:nvSpPr>
          <p:cNvPr id="8" name="Rounded Rectangle 7"/>
          <p:cNvSpPr/>
          <p:nvPr/>
        </p:nvSpPr>
        <p:spPr>
          <a:xfrm>
            <a:off x="1056940" y="3429000"/>
            <a:ext cx="2937933" cy="924849"/>
          </a:xfrm>
          <a:prstGeom prst="roundRect">
            <a:avLst/>
          </a:prstGeom>
          <a:solidFill>
            <a:schemeClr val="accent2">
              <a:lumMod val="60000"/>
              <a:lumOff val="40000"/>
            </a:schemeClr>
          </a:solidFill>
          <a:ln>
            <a:noFill/>
          </a:ln>
          <a:effectLst>
            <a:outerShdw blurRad="50800" dist="38100" dir="2700000" rotWithShape="0">
              <a:srgbClr val="9262CC">
                <a:alpha val="43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lvl="0" defTabSz="914400" fontAlgn="base">
              <a:spcBef>
                <a:spcPct val="0"/>
              </a:spcBef>
              <a:spcAft>
                <a:spcPct val="0"/>
              </a:spcAft>
              <a:buClr>
                <a:srgbClr val="0070C0"/>
              </a:buClr>
              <a:defRPr/>
            </a:pPr>
            <a:r>
              <a:rPr lang="en-US" dirty="0" smtClean="0">
                <a:solidFill>
                  <a:srgbClr val="FFFFFF"/>
                </a:solidFill>
                <a:ea typeface="MS PGothic" pitchFamily="34" charset="-128"/>
              </a:rPr>
              <a:t>Non-comparable </a:t>
            </a:r>
            <a:r>
              <a:rPr lang="en-US" dirty="0" err="1" smtClean="0">
                <a:solidFill>
                  <a:srgbClr val="FFFFFF"/>
                </a:solidFill>
                <a:ea typeface="MS PGothic" pitchFamily="34" charset="-128"/>
              </a:rPr>
              <a:t>biotherapeutic</a:t>
            </a:r>
            <a:r>
              <a:rPr lang="en-US" dirty="0" smtClean="0">
                <a:solidFill>
                  <a:srgbClr val="FFFFFF"/>
                </a:solidFill>
                <a:ea typeface="MS PGothic" pitchFamily="34" charset="-128"/>
              </a:rPr>
              <a:t> product</a:t>
            </a:r>
            <a:endParaRPr lang="en-US" baseline="30000" dirty="0">
              <a:solidFill>
                <a:srgbClr val="FFFFFF"/>
              </a:solidFill>
              <a:ea typeface="MS PGothic" pitchFamily="34" charset="-128"/>
            </a:endParaRPr>
          </a:p>
        </p:txBody>
      </p:sp>
      <p:sp>
        <p:nvSpPr>
          <p:cNvPr id="10" name="Rounded Rectangle 9"/>
          <p:cNvSpPr/>
          <p:nvPr/>
        </p:nvSpPr>
        <p:spPr>
          <a:xfrm>
            <a:off x="1059191" y="4703421"/>
            <a:ext cx="2937933" cy="1222817"/>
          </a:xfrm>
          <a:prstGeom prst="roundRect">
            <a:avLst/>
          </a:prstGeom>
          <a:solidFill>
            <a:schemeClr val="accent6">
              <a:lumMod val="60000"/>
              <a:lumOff val="40000"/>
            </a:schemeClr>
          </a:solidFill>
          <a:ln>
            <a:noFill/>
          </a:ln>
          <a:effectLst>
            <a:outerShdw blurRad="50800" dist="38100" dir="2700000" rotWithShape="0">
              <a:schemeClr val="accent3">
                <a:lumMod val="75000"/>
                <a:alpha val="43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nSpc>
                <a:spcPct val="100000"/>
              </a:lnSpc>
            </a:pPr>
            <a:r>
              <a:rPr lang="en-US" dirty="0">
                <a:solidFill>
                  <a:srgbClr val="FFFFFF"/>
                </a:solidFill>
                <a:ea typeface="MS PGothic" pitchFamily="34" charset="-128"/>
              </a:rPr>
              <a:t>Second-generation (next-generation) </a:t>
            </a:r>
            <a:r>
              <a:rPr lang="en-US" dirty="0" smtClean="0">
                <a:solidFill>
                  <a:srgbClr val="FFFFFF"/>
                </a:solidFill>
                <a:ea typeface="MS PGothic" pitchFamily="34" charset="-128"/>
              </a:rPr>
              <a:t>biologic</a:t>
            </a:r>
            <a:r>
              <a:rPr lang="en-US" baseline="30000" dirty="0">
                <a:solidFill>
                  <a:srgbClr val="FFFFFF"/>
                </a:solidFill>
                <a:ea typeface="MS PGothic" pitchFamily="34" charset="-128"/>
              </a:rPr>
              <a:t>1</a:t>
            </a:r>
            <a:r>
              <a:rPr lang="en-US" dirty="0" smtClean="0">
                <a:solidFill>
                  <a:srgbClr val="FFFFFF"/>
                </a:solidFill>
                <a:ea typeface="MS PGothic" pitchFamily="34" charset="-128"/>
              </a:rPr>
              <a:t> </a:t>
            </a:r>
            <a:r>
              <a:rPr lang="en-US" i="1" dirty="0">
                <a:solidFill>
                  <a:srgbClr val="FFFFFF"/>
                </a:solidFill>
                <a:ea typeface="MS PGothic" pitchFamily="34" charset="-128"/>
              </a:rPr>
              <a:t>or </a:t>
            </a:r>
            <a:r>
              <a:rPr lang="en-US" dirty="0" smtClean="0">
                <a:solidFill>
                  <a:srgbClr val="FFFFFF"/>
                </a:solidFill>
                <a:ea typeface="MS PGothic" pitchFamily="34" charset="-128"/>
              </a:rPr>
              <a:t>Biobetter</a:t>
            </a:r>
            <a:r>
              <a:rPr lang="en-US" baseline="30000" dirty="0">
                <a:solidFill>
                  <a:srgbClr val="FFFFFF"/>
                </a:solidFill>
                <a:ea typeface="MS PGothic" pitchFamily="34" charset="-128"/>
              </a:rPr>
              <a:t>1</a:t>
            </a:r>
          </a:p>
        </p:txBody>
      </p:sp>
      <p:sp>
        <p:nvSpPr>
          <p:cNvPr id="6" name="Rectangle 5"/>
          <p:cNvSpPr/>
          <p:nvPr/>
        </p:nvSpPr>
        <p:spPr>
          <a:xfrm>
            <a:off x="4686947" y="1990323"/>
            <a:ext cx="6704579" cy="1015663"/>
          </a:xfrm>
          <a:prstGeom prst="rect">
            <a:avLst/>
          </a:prstGeom>
        </p:spPr>
        <p:txBody>
          <a:bodyPr wrap="square">
            <a:spAutoFit/>
          </a:bodyPr>
          <a:lstStyle/>
          <a:p>
            <a:r>
              <a:rPr lang="en-US" sz="2000" i="1" dirty="0" smtClean="0">
                <a:solidFill>
                  <a:schemeClr val="tx1">
                    <a:lumMod val="75000"/>
                    <a:lumOff val="25000"/>
                  </a:schemeClr>
                </a:solidFill>
                <a:ea typeface="MS PGothic" pitchFamily="34" charset="-128"/>
              </a:rPr>
              <a:t>A biological product that is highly similar to reference product in terms of quality, safety and efficacy an/or safety, purity and potency demonstrated by rigorous comparability exercises.</a:t>
            </a:r>
            <a:r>
              <a:rPr lang="en-US" sz="2000" i="1" baseline="30000" dirty="0" smtClean="0">
                <a:solidFill>
                  <a:schemeClr val="tx1">
                    <a:lumMod val="75000"/>
                    <a:lumOff val="25000"/>
                  </a:schemeClr>
                </a:solidFill>
                <a:ea typeface="MS PGothic" pitchFamily="34" charset="-128"/>
              </a:rPr>
              <a:t>1</a:t>
            </a:r>
            <a:endParaRPr lang="en-US" sz="2000" baseline="30000" dirty="0"/>
          </a:p>
        </p:txBody>
      </p:sp>
      <p:sp>
        <p:nvSpPr>
          <p:cNvPr id="11" name="Rectangle 10"/>
          <p:cNvSpPr/>
          <p:nvPr/>
        </p:nvSpPr>
        <p:spPr>
          <a:xfrm>
            <a:off x="4693197" y="4774096"/>
            <a:ext cx="6816863" cy="1102866"/>
          </a:xfrm>
          <a:prstGeom prst="rect">
            <a:avLst/>
          </a:prstGeom>
        </p:spPr>
        <p:txBody>
          <a:bodyPr wrap="square">
            <a:spAutoFit/>
          </a:bodyPr>
          <a:lstStyle/>
          <a:p>
            <a:pPr lvl="0" defTabSz="914400" fontAlgn="base">
              <a:lnSpc>
                <a:spcPct val="110000"/>
              </a:lnSpc>
              <a:spcBef>
                <a:spcPct val="0"/>
              </a:spcBef>
              <a:spcAft>
                <a:spcPct val="0"/>
              </a:spcAft>
              <a:buClr>
                <a:schemeClr val="accent2"/>
              </a:buClr>
              <a:defRPr/>
            </a:pPr>
            <a:r>
              <a:rPr lang="en-US" sz="2000" i="1" dirty="0" smtClean="0">
                <a:solidFill>
                  <a:srgbClr val="404040"/>
                </a:solidFill>
                <a:ea typeface="MS PGothic" pitchFamily="34" charset="-128"/>
              </a:rPr>
              <a:t>A structurally </a:t>
            </a:r>
            <a:r>
              <a:rPr lang="en-US" sz="2000" i="1" dirty="0">
                <a:solidFill>
                  <a:srgbClr val="404040"/>
                </a:solidFill>
                <a:ea typeface="MS PGothic" pitchFamily="34" charset="-128"/>
              </a:rPr>
              <a:t>and/</a:t>
            </a:r>
            <a:r>
              <a:rPr lang="en-US" sz="2000" i="1" dirty="0" smtClean="0">
                <a:solidFill>
                  <a:srgbClr val="404040"/>
                </a:solidFill>
                <a:ea typeface="MS PGothic" pitchFamily="34" charset="-128"/>
              </a:rPr>
              <a:t>or functionally </a:t>
            </a:r>
            <a:r>
              <a:rPr lang="en-US" sz="2000" i="1" dirty="0">
                <a:solidFill>
                  <a:srgbClr val="404040"/>
                </a:solidFill>
                <a:ea typeface="MS PGothic" pitchFamily="34" charset="-128"/>
              </a:rPr>
              <a:t>altered </a:t>
            </a:r>
            <a:r>
              <a:rPr lang="en-US" sz="2000" i="1" dirty="0" smtClean="0">
                <a:solidFill>
                  <a:srgbClr val="404040"/>
                </a:solidFill>
                <a:ea typeface="MS PGothic" pitchFamily="34" charset="-128"/>
              </a:rPr>
              <a:t>biological product resulting in improved or different biological activity from the reference.</a:t>
            </a:r>
            <a:r>
              <a:rPr lang="en-US" sz="2000" i="1" baseline="30000" dirty="0">
                <a:solidFill>
                  <a:srgbClr val="404040"/>
                </a:solidFill>
                <a:ea typeface="MS PGothic" pitchFamily="34" charset="-128"/>
              </a:rPr>
              <a:t>1</a:t>
            </a:r>
          </a:p>
        </p:txBody>
      </p:sp>
      <p:sp>
        <p:nvSpPr>
          <p:cNvPr id="16" name="Rectangle 15"/>
          <p:cNvSpPr/>
          <p:nvPr/>
        </p:nvSpPr>
        <p:spPr>
          <a:xfrm>
            <a:off x="4703881" y="3519630"/>
            <a:ext cx="6704579" cy="707886"/>
          </a:xfrm>
          <a:prstGeom prst="rect">
            <a:avLst/>
          </a:prstGeom>
        </p:spPr>
        <p:txBody>
          <a:bodyPr wrap="square">
            <a:spAutoFit/>
          </a:bodyPr>
          <a:lstStyle/>
          <a:p>
            <a:r>
              <a:rPr lang="en-US" sz="2000" i="1" dirty="0" smtClean="0">
                <a:solidFill>
                  <a:schemeClr val="tx1">
                    <a:lumMod val="75000"/>
                    <a:lumOff val="25000"/>
                  </a:schemeClr>
                </a:solidFill>
                <a:ea typeface="MS PGothic" pitchFamily="34" charset="-128"/>
              </a:rPr>
              <a:t>A biological product developed with the same target antigen but without demonstrated comparability to reference product.</a:t>
            </a:r>
            <a:r>
              <a:rPr lang="en-US" sz="2000" i="1" baseline="30000" dirty="0">
                <a:solidFill>
                  <a:schemeClr val="tx1">
                    <a:lumMod val="75000"/>
                    <a:lumOff val="25000"/>
                  </a:schemeClr>
                </a:solidFill>
                <a:ea typeface="MS PGothic" pitchFamily="34" charset="-128"/>
              </a:rPr>
              <a:t>1</a:t>
            </a:r>
            <a:endParaRPr lang="en-US" sz="2000" baseline="30000" dirty="0"/>
          </a:p>
        </p:txBody>
      </p:sp>
      <p:sp>
        <p:nvSpPr>
          <p:cNvPr id="4" name="Rectangle 3"/>
          <p:cNvSpPr/>
          <p:nvPr/>
        </p:nvSpPr>
        <p:spPr>
          <a:xfrm>
            <a:off x="0" y="6457890"/>
            <a:ext cx="10938933" cy="400110"/>
          </a:xfrm>
          <a:prstGeom prst="rect">
            <a:avLst/>
          </a:prstGeom>
        </p:spPr>
        <p:txBody>
          <a:bodyPr wrap="square">
            <a:spAutoFit/>
          </a:bodyPr>
          <a:lstStyle/>
          <a:p>
            <a:pPr marL="0" lvl="1" indent="0">
              <a:buFont typeface="Arial" panose="020B0604020202020204" pitchFamily="34" charset="0"/>
              <a:buNone/>
            </a:pPr>
            <a:endParaRPr lang="en-US" sz="1000" b="1" dirty="0">
              <a:solidFill>
                <a:schemeClr val="bg1">
                  <a:lumMod val="50000"/>
                </a:schemeClr>
              </a:solidFill>
            </a:endParaRPr>
          </a:p>
          <a:p>
            <a:pPr marL="0" lvl="1" indent="0">
              <a:buFont typeface="Arial" panose="020B0604020202020204" pitchFamily="34" charset="0"/>
              <a:buNone/>
            </a:pPr>
            <a:r>
              <a:rPr lang="en-US" sz="1000" dirty="0">
                <a:solidFill>
                  <a:schemeClr val="bg1">
                    <a:lumMod val="50000"/>
                  </a:schemeClr>
                </a:solidFill>
              </a:rPr>
              <a:t>1.  </a:t>
            </a:r>
            <a:r>
              <a:rPr lang="en-US" sz="1000" dirty="0" err="1">
                <a:solidFill>
                  <a:schemeClr val="bg1">
                    <a:lumMod val="50000"/>
                  </a:schemeClr>
                </a:solidFill>
              </a:rPr>
              <a:t>Dörner</a:t>
            </a:r>
            <a:r>
              <a:rPr lang="en-US" sz="1000" dirty="0">
                <a:solidFill>
                  <a:schemeClr val="bg1">
                    <a:lumMod val="50000"/>
                  </a:schemeClr>
                </a:solidFill>
              </a:rPr>
              <a:t> T, Strand V, </a:t>
            </a:r>
            <a:r>
              <a:rPr lang="en-US" sz="1000" dirty="0" err="1" smtClean="0">
                <a:solidFill>
                  <a:schemeClr val="bg1">
                    <a:lumMod val="50000"/>
                  </a:schemeClr>
                </a:solidFill>
              </a:rPr>
              <a:t>Castañeda</a:t>
            </a:r>
            <a:r>
              <a:rPr lang="en-US" sz="1000" dirty="0">
                <a:solidFill>
                  <a:schemeClr val="bg1">
                    <a:lumMod val="50000"/>
                  </a:schemeClr>
                </a:solidFill>
              </a:rPr>
              <a:t>-</a:t>
            </a:r>
            <a:r>
              <a:rPr lang="en-US" sz="1000" dirty="0" smtClean="0">
                <a:solidFill>
                  <a:schemeClr val="bg1">
                    <a:lumMod val="50000"/>
                  </a:schemeClr>
                </a:solidFill>
              </a:rPr>
              <a:t>Hernández </a:t>
            </a:r>
            <a:r>
              <a:rPr lang="en-US" sz="1000" dirty="0">
                <a:solidFill>
                  <a:schemeClr val="bg1">
                    <a:lumMod val="50000"/>
                  </a:schemeClr>
                </a:solidFill>
              </a:rPr>
              <a:t>G, et al. </a:t>
            </a:r>
            <a:r>
              <a:rPr lang="en-US" sz="1000" i="1" dirty="0" smtClean="0">
                <a:solidFill>
                  <a:schemeClr val="bg1">
                    <a:lumMod val="50000"/>
                  </a:schemeClr>
                </a:solidFill>
              </a:rPr>
              <a:t>Ann </a:t>
            </a:r>
            <a:r>
              <a:rPr lang="en-US" sz="1000" i="1" dirty="0">
                <a:solidFill>
                  <a:schemeClr val="bg1">
                    <a:lumMod val="50000"/>
                  </a:schemeClr>
                </a:solidFill>
              </a:rPr>
              <a:t>Rheum Dis</a:t>
            </a:r>
            <a:r>
              <a:rPr lang="en-US" sz="1000" dirty="0">
                <a:solidFill>
                  <a:schemeClr val="bg1">
                    <a:lumMod val="50000"/>
                  </a:schemeClr>
                </a:solidFill>
              </a:rPr>
              <a:t>. 2013;72:322-328.</a:t>
            </a:r>
          </a:p>
        </p:txBody>
      </p:sp>
      <p:sp>
        <p:nvSpPr>
          <p:cNvPr id="14" name="Rectangle 13"/>
          <p:cNvSpPr/>
          <p:nvPr/>
        </p:nvSpPr>
        <p:spPr>
          <a:xfrm>
            <a:off x="479425" y="884377"/>
            <a:ext cx="11233150" cy="707886"/>
          </a:xfrm>
          <a:prstGeom prst="rect">
            <a:avLst/>
          </a:prstGeom>
        </p:spPr>
        <p:txBody>
          <a:bodyPr wrap="square">
            <a:spAutoFit/>
          </a:bodyPr>
          <a:lstStyle/>
          <a:p>
            <a:pPr algn="ctr"/>
            <a:r>
              <a:rPr lang="en-US" sz="4000" kern="0" dirty="0" smtClean="0">
                <a:solidFill>
                  <a:srgbClr val="7C7C7C"/>
                </a:solidFill>
                <a:latin typeface="Impact"/>
                <a:ea typeface="+mj-ea"/>
                <a:cs typeface="Impact"/>
              </a:rPr>
              <a:t>Clear the Confusion Over </a:t>
            </a:r>
            <a:r>
              <a:rPr lang="en-US" sz="4000" kern="0" dirty="0" smtClean="0">
                <a:solidFill>
                  <a:srgbClr val="7AAEDC"/>
                </a:solidFill>
                <a:latin typeface="Impact"/>
                <a:ea typeface="+mj-ea"/>
                <a:cs typeface="Impact"/>
              </a:rPr>
              <a:t>Terminology</a:t>
            </a:r>
          </a:p>
        </p:txBody>
      </p:sp>
      <p:cxnSp>
        <p:nvCxnSpPr>
          <p:cNvPr id="15" name="Straight Connector 14"/>
          <p:cNvCxnSpPr/>
          <p:nvPr/>
        </p:nvCxnSpPr>
        <p:spPr>
          <a:xfrm>
            <a:off x="4526844" y="1592263"/>
            <a:ext cx="302542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6932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347200" y="6816967"/>
            <a:ext cx="2844800" cy="365125"/>
          </a:xfrm>
        </p:spPr>
        <p:txBody>
          <a:bodyPr/>
          <a:lstStyle/>
          <a:p>
            <a:fld id="{59D9474F-D3B3-284E-909C-57B907B49B27}" type="slidenum">
              <a:rPr lang="en-US" sz="1100" smtClean="0"/>
              <a:t>5</a:t>
            </a:fld>
            <a:endParaRPr lang="en-US" sz="1100" dirty="0"/>
          </a:p>
        </p:txBody>
      </p:sp>
      <p:sp>
        <p:nvSpPr>
          <p:cNvPr id="3" name="Rounded Rectangle 2"/>
          <p:cNvSpPr/>
          <p:nvPr/>
        </p:nvSpPr>
        <p:spPr>
          <a:xfrm>
            <a:off x="1305189" y="2010966"/>
            <a:ext cx="1264348" cy="790106"/>
          </a:xfrm>
          <a:prstGeom prst="roundRect">
            <a:avLst/>
          </a:prstGeom>
          <a:solidFill>
            <a:schemeClr val="accent1">
              <a:lumMod val="20000"/>
              <a:lumOff val="80000"/>
            </a:schemeClr>
          </a:solidFill>
          <a:ln w="38100" cmpd="sng">
            <a:noFill/>
          </a:ln>
          <a:effectLst/>
        </p:spPr>
        <p:style>
          <a:lnRef idx="1">
            <a:schemeClr val="accent1"/>
          </a:lnRef>
          <a:fillRef idx="3">
            <a:schemeClr val="accent1"/>
          </a:fillRef>
          <a:effectRef idx="2">
            <a:schemeClr val="accent1"/>
          </a:effectRef>
          <a:fontRef idx="minor">
            <a:schemeClr val="lt1"/>
          </a:fontRef>
        </p:style>
        <p:txBody>
          <a:bodyPr vert="horz" rtlCol="0" anchor="ctr"/>
          <a:lstStyle/>
          <a:p>
            <a:pPr algn="ctr"/>
            <a:r>
              <a:rPr lang="en-US" sz="2800" b="1" kern="0" dirty="0" smtClean="0">
                <a:solidFill>
                  <a:srgbClr val="7C7C7C"/>
                </a:solidFill>
              </a:rPr>
              <a:t>WHO</a:t>
            </a:r>
            <a:endParaRPr lang="en-US" sz="2800" b="1" kern="0" baseline="30000" dirty="0">
              <a:solidFill>
                <a:srgbClr val="7C7C7C"/>
              </a:solidFill>
            </a:endParaRPr>
          </a:p>
        </p:txBody>
      </p:sp>
      <p:sp>
        <p:nvSpPr>
          <p:cNvPr id="13" name="Rounded Rectangle 12"/>
          <p:cNvSpPr/>
          <p:nvPr/>
        </p:nvSpPr>
        <p:spPr>
          <a:xfrm>
            <a:off x="1279789" y="3139011"/>
            <a:ext cx="1264348" cy="1305666"/>
          </a:xfrm>
          <a:prstGeom prst="roundRect">
            <a:avLst/>
          </a:prstGeom>
          <a:solidFill>
            <a:schemeClr val="accent1">
              <a:lumMod val="40000"/>
              <a:lumOff val="60000"/>
            </a:schemeClr>
          </a:solidFill>
          <a:ln w="38100" cmpd="sng">
            <a:noFill/>
          </a:ln>
          <a:effectLst/>
        </p:spPr>
        <p:style>
          <a:lnRef idx="1">
            <a:schemeClr val="accent1"/>
          </a:lnRef>
          <a:fillRef idx="3">
            <a:schemeClr val="accent1"/>
          </a:fillRef>
          <a:effectRef idx="2">
            <a:schemeClr val="accent1"/>
          </a:effectRef>
          <a:fontRef idx="minor">
            <a:schemeClr val="lt1"/>
          </a:fontRef>
        </p:style>
        <p:txBody>
          <a:bodyPr vert="horz" rtlCol="0" anchor="ctr"/>
          <a:lstStyle/>
          <a:p>
            <a:pPr algn="ctr"/>
            <a:r>
              <a:rPr lang="en-US" sz="2800" b="1" kern="0" dirty="0" smtClean="0">
                <a:solidFill>
                  <a:srgbClr val="7C7C7C"/>
                </a:solidFill>
              </a:rPr>
              <a:t>FDA</a:t>
            </a:r>
            <a:endParaRPr lang="en-US" sz="2800" b="1" kern="0" baseline="30000" dirty="0">
              <a:solidFill>
                <a:srgbClr val="7C7C7C"/>
              </a:solidFill>
            </a:endParaRPr>
          </a:p>
        </p:txBody>
      </p:sp>
      <p:sp>
        <p:nvSpPr>
          <p:cNvPr id="16" name="Rounded Rectangle 15"/>
          <p:cNvSpPr/>
          <p:nvPr/>
        </p:nvSpPr>
        <p:spPr>
          <a:xfrm>
            <a:off x="1268215" y="4876579"/>
            <a:ext cx="1264348" cy="1535796"/>
          </a:xfrm>
          <a:prstGeom prst="roundRect">
            <a:avLst/>
          </a:prstGeom>
          <a:solidFill>
            <a:schemeClr val="accent1">
              <a:lumMod val="60000"/>
              <a:lumOff val="40000"/>
            </a:schemeClr>
          </a:solidFill>
          <a:ln w="38100" cmpd="sng">
            <a:noFill/>
          </a:ln>
          <a:effectLst/>
        </p:spPr>
        <p:style>
          <a:lnRef idx="1">
            <a:schemeClr val="accent1"/>
          </a:lnRef>
          <a:fillRef idx="3">
            <a:schemeClr val="accent1"/>
          </a:fillRef>
          <a:effectRef idx="2">
            <a:schemeClr val="accent1"/>
          </a:effectRef>
          <a:fontRef idx="minor">
            <a:schemeClr val="lt1"/>
          </a:fontRef>
        </p:style>
        <p:txBody>
          <a:bodyPr vert="horz" rtlCol="0" anchor="ctr"/>
          <a:lstStyle/>
          <a:p>
            <a:pPr algn="ctr"/>
            <a:r>
              <a:rPr lang="en-US" sz="2800" b="1" kern="0" dirty="0" smtClean="0">
                <a:solidFill>
                  <a:srgbClr val="7C7C7C"/>
                </a:solidFill>
              </a:rPr>
              <a:t>EMA</a:t>
            </a:r>
            <a:endParaRPr lang="en-US" sz="2800" b="1" kern="0" baseline="30000" dirty="0">
              <a:solidFill>
                <a:srgbClr val="7C7C7C"/>
              </a:solidFill>
            </a:endParaRPr>
          </a:p>
        </p:txBody>
      </p:sp>
      <p:sp>
        <p:nvSpPr>
          <p:cNvPr id="21" name="Content Placeholder 1"/>
          <p:cNvSpPr txBox="1">
            <a:spLocks/>
          </p:cNvSpPr>
          <p:nvPr/>
        </p:nvSpPr>
        <p:spPr>
          <a:xfrm>
            <a:off x="2791103" y="2050191"/>
            <a:ext cx="8511897" cy="704583"/>
          </a:xfrm>
          <a:prstGeom prst="roundRect">
            <a:avLst/>
          </a:prstGeom>
          <a:solidFill>
            <a:schemeClr val="accent1">
              <a:lumMod val="20000"/>
              <a:lumOff val="80000"/>
            </a:schemeClr>
          </a:solidFill>
          <a:ln w="38100" cmpd="sng">
            <a:noFill/>
          </a:ln>
          <a:effectLst/>
        </p:spPr>
        <p:txBody>
          <a:bodyPr lIns="0" tIns="0" rIns="0" bIns="0" anchor="t">
            <a:noAutofit/>
          </a:bodyPr>
          <a:lstStyle>
            <a:lvl1pPr marL="169863" indent="-169863" algn="l" defTabSz="457200" rtl="0" eaLnBrk="0" fontAlgn="base" hangingPunct="0">
              <a:lnSpc>
                <a:spcPct val="90000"/>
              </a:lnSpc>
              <a:spcBef>
                <a:spcPct val="50000"/>
              </a:spcBef>
              <a:spcAft>
                <a:spcPct val="0"/>
              </a:spcAft>
              <a:buClr>
                <a:srgbClr val="0070C0"/>
              </a:buClr>
              <a:buSzPct val="100000"/>
              <a:buFont typeface="Arial" pitchFamily="34" charset="0"/>
              <a:buChar char="•"/>
              <a:defRPr sz="2400" b="0">
                <a:solidFill>
                  <a:srgbClr val="181818"/>
                </a:solidFill>
                <a:latin typeface="+mn-lt"/>
                <a:ea typeface="+mn-ea"/>
                <a:cs typeface="+mn-cs"/>
              </a:defRPr>
            </a:lvl1pPr>
            <a:lvl2pPr marL="398463" indent="-228600" algn="l" defTabSz="457200" rtl="0" eaLnBrk="0" fontAlgn="base" hangingPunct="0">
              <a:lnSpc>
                <a:spcPct val="90000"/>
              </a:lnSpc>
              <a:spcBef>
                <a:spcPct val="50000"/>
              </a:spcBef>
              <a:spcAft>
                <a:spcPct val="0"/>
              </a:spcAft>
              <a:buClr>
                <a:srgbClr val="0070C0"/>
              </a:buClr>
              <a:buFont typeface="Arial" pitchFamily="34" charset="0"/>
              <a:buChar char="–"/>
              <a:defRPr sz="2200" b="0">
                <a:solidFill>
                  <a:srgbClr val="181818"/>
                </a:solidFill>
                <a:latin typeface="+mn-lt"/>
              </a:defRPr>
            </a:lvl2pPr>
            <a:lvl3pPr marL="576263" indent="-177800" algn="l" defTabSz="457200" rtl="0" eaLnBrk="0" fontAlgn="base" hangingPunct="0">
              <a:lnSpc>
                <a:spcPct val="90000"/>
              </a:lnSpc>
              <a:spcBef>
                <a:spcPct val="50000"/>
              </a:spcBef>
              <a:spcAft>
                <a:spcPct val="0"/>
              </a:spcAft>
              <a:buClr>
                <a:srgbClr val="0070C0"/>
              </a:buClr>
              <a:buSzPct val="100000"/>
              <a:buFont typeface="Wingdings" pitchFamily="2" charset="2"/>
              <a:buChar char="§"/>
              <a:defRPr sz="2000" b="0">
                <a:solidFill>
                  <a:srgbClr val="181818"/>
                </a:solidFill>
                <a:latin typeface="+mn-lt"/>
              </a:defRPr>
            </a:lvl3pPr>
            <a:lvl4pPr marL="804863" indent="-228600" algn="l" defTabSz="457200" rtl="0" eaLnBrk="0" fontAlgn="base" hangingPunct="0">
              <a:lnSpc>
                <a:spcPct val="90000"/>
              </a:lnSpc>
              <a:spcBef>
                <a:spcPct val="50000"/>
              </a:spcBef>
              <a:spcAft>
                <a:spcPct val="0"/>
              </a:spcAft>
              <a:buClr>
                <a:srgbClr val="0070C0"/>
              </a:buClr>
              <a:buFont typeface="Wingdings" pitchFamily="2" charset="2"/>
              <a:buChar char="Ø"/>
              <a:defRPr b="0">
                <a:solidFill>
                  <a:srgbClr val="181818"/>
                </a:solidFill>
                <a:latin typeface="+mn-lt"/>
              </a:defRPr>
            </a:lvl4pPr>
            <a:lvl5pPr marL="1828800" algn="l" defTabSz="457200" rtl="0" eaLnBrk="0" fontAlgn="base" hangingPunct="0">
              <a:lnSpc>
                <a:spcPct val="90000"/>
              </a:lnSpc>
              <a:spcBef>
                <a:spcPct val="50000"/>
              </a:spcBef>
              <a:spcAft>
                <a:spcPct val="0"/>
              </a:spcAft>
              <a:buFont typeface="Arial" pitchFamily="34" charset="0"/>
              <a:defRPr b="1">
                <a:solidFill>
                  <a:srgbClr val="181818"/>
                </a:solidFill>
                <a:latin typeface="+mn-lt"/>
              </a:defRPr>
            </a:lvl5pPr>
            <a:lvl6pPr marL="2514600" indent="-228600" algn="l" defTabSz="457200" rtl="0" fontAlgn="base">
              <a:lnSpc>
                <a:spcPct val="90000"/>
              </a:lnSpc>
              <a:spcBef>
                <a:spcPct val="50000"/>
              </a:spcBef>
              <a:spcAft>
                <a:spcPct val="0"/>
              </a:spcAft>
              <a:buFont typeface="Arial" pitchFamily="34" charset="0"/>
              <a:buChar char="»"/>
              <a:defRPr sz="1600" b="1">
                <a:solidFill>
                  <a:schemeClr val="tx1"/>
                </a:solidFill>
                <a:latin typeface="+mn-lt"/>
              </a:defRPr>
            </a:lvl6pPr>
            <a:lvl7pPr marL="2971800" indent="-228600" algn="l" defTabSz="457200" rtl="0" fontAlgn="base">
              <a:lnSpc>
                <a:spcPct val="90000"/>
              </a:lnSpc>
              <a:spcBef>
                <a:spcPct val="50000"/>
              </a:spcBef>
              <a:spcAft>
                <a:spcPct val="0"/>
              </a:spcAft>
              <a:buFont typeface="Arial" pitchFamily="34" charset="0"/>
              <a:buChar char="»"/>
              <a:defRPr sz="1600" b="1">
                <a:solidFill>
                  <a:schemeClr val="tx1"/>
                </a:solidFill>
                <a:latin typeface="+mn-lt"/>
              </a:defRPr>
            </a:lvl7pPr>
            <a:lvl8pPr marL="3429000" indent="-228600" algn="l" defTabSz="457200" rtl="0" fontAlgn="base">
              <a:lnSpc>
                <a:spcPct val="90000"/>
              </a:lnSpc>
              <a:spcBef>
                <a:spcPct val="50000"/>
              </a:spcBef>
              <a:spcAft>
                <a:spcPct val="0"/>
              </a:spcAft>
              <a:buFont typeface="Arial" pitchFamily="34" charset="0"/>
              <a:buChar char="»"/>
              <a:defRPr sz="1600" b="1">
                <a:solidFill>
                  <a:schemeClr val="tx1"/>
                </a:solidFill>
                <a:latin typeface="+mn-lt"/>
              </a:defRPr>
            </a:lvl8pPr>
            <a:lvl9pPr marL="3886200" indent="-228600" algn="l" defTabSz="457200" rtl="0" fontAlgn="base">
              <a:lnSpc>
                <a:spcPct val="90000"/>
              </a:lnSpc>
              <a:spcBef>
                <a:spcPct val="50000"/>
              </a:spcBef>
              <a:spcAft>
                <a:spcPct val="0"/>
              </a:spcAft>
              <a:buFont typeface="Arial" pitchFamily="34" charset="0"/>
              <a:buChar char="»"/>
              <a:defRPr sz="1600" b="1">
                <a:solidFill>
                  <a:schemeClr val="tx1"/>
                </a:solidFill>
                <a:latin typeface="+mn-lt"/>
              </a:defRPr>
            </a:lvl9pPr>
          </a:lstStyle>
          <a:p>
            <a:pPr marL="0" indent="0" algn="just">
              <a:lnSpc>
                <a:spcPct val="100000"/>
              </a:lnSpc>
              <a:buNone/>
            </a:pPr>
            <a:endParaRPr lang="en-US" sz="1800" i="1" baseline="30000" dirty="0">
              <a:solidFill>
                <a:schemeClr val="tx1">
                  <a:lumMod val="75000"/>
                  <a:lumOff val="25000"/>
                </a:schemeClr>
              </a:solidFill>
              <a:latin typeface="+mj-lt"/>
              <a:ea typeface="MS PGothic" pitchFamily="34" charset="-128"/>
              <a:cs typeface="Corbel"/>
            </a:endParaRPr>
          </a:p>
        </p:txBody>
      </p:sp>
      <p:sp>
        <p:nvSpPr>
          <p:cNvPr id="22" name="Content Placeholder 1"/>
          <p:cNvSpPr txBox="1">
            <a:spLocks/>
          </p:cNvSpPr>
          <p:nvPr/>
        </p:nvSpPr>
        <p:spPr>
          <a:xfrm>
            <a:off x="2791103" y="3127436"/>
            <a:ext cx="8588097" cy="1294093"/>
          </a:xfrm>
          <a:prstGeom prst="roundRect">
            <a:avLst/>
          </a:prstGeom>
          <a:solidFill>
            <a:schemeClr val="accent1">
              <a:lumMod val="40000"/>
              <a:lumOff val="60000"/>
            </a:schemeClr>
          </a:solidFill>
          <a:ln w="38100" cmpd="sng">
            <a:noFill/>
          </a:ln>
          <a:effectLst/>
        </p:spPr>
        <p:txBody>
          <a:bodyPr lIns="0" tIns="0" rIns="0" bIns="0" anchor="t">
            <a:noAutofit/>
          </a:bodyPr>
          <a:lstStyle>
            <a:lvl1pPr marL="169863" indent="-169863" algn="l" defTabSz="457200" rtl="0" eaLnBrk="0" fontAlgn="base" hangingPunct="0">
              <a:lnSpc>
                <a:spcPct val="90000"/>
              </a:lnSpc>
              <a:spcBef>
                <a:spcPct val="50000"/>
              </a:spcBef>
              <a:spcAft>
                <a:spcPct val="0"/>
              </a:spcAft>
              <a:buClr>
                <a:srgbClr val="0070C0"/>
              </a:buClr>
              <a:buSzPct val="100000"/>
              <a:buFont typeface="Arial" pitchFamily="34" charset="0"/>
              <a:buChar char="•"/>
              <a:defRPr sz="2400" b="0">
                <a:solidFill>
                  <a:srgbClr val="181818"/>
                </a:solidFill>
                <a:latin typeface="+mn-lt"/>
                <a:ea typeface="+mn-ea"/>
                <a:cs typeface="+mn-cs"/>
              </a:defRPr>
            </a:lvl1pPr>
            <a:lvl2pPr marL="398463" indent="-228600" algn="l" defTabSz="457200" rtl="0" eaLnBrk="0" fontAlgn="base" hangingPunct="0">
              <a:lnSpc>
                <a:spcPct val="90000"/>
              </a:lnSpc>
              <a:spcBef>
                <a:spcPct val="50000"/>
              </a:spcBef>
              <a:spcAft>
                <a:spcPct val="0"/>
              </a:spcAft>
              <a:buClr>
                <a:srgbClr val="0070C0"/>
              </a:buClr>
              <a:buFont typeface="Arial" pitchFamily="34" charset="0"/>
              <a:buChar char="–"/>
              <a:defRPr sz="2200" b="0">
                <a:solidFill>
                  <a:srgbClr val="181818"/>
                </a:solidFill>
                <a:latin typeface="+mn-lt"/>
              </a:defRPr>
            </a:lvl2pPr>
            <a:lvl3pPr marL="576263" indent="-177800" algn="l" defTabSz="457200" rtl="0" eaLnBrk="0" fontAlgn="base" hangingPunct="0">
              <a:lnSpc>
                <a:spcPct val="90000"/>
              </a:lnSpc>
              <a:spcBef>
                <a:spcPct val="50000"/>
              </a:spcBef>
              <a:spcAft>
                <a:spcPct val="0"/>
              </a:spcAft>
              <a:buClr>
                <a:srgbClr val="0070C0"/>
              </a:buClr>
              <a:buSzPct val="100000"/>
              <a:buFont typeface="Wingdings" pitchFamily="2" charset="2"/>
              <a:buChar char="§"/>
              <a:defRPr sz="2000" b="0">
                <a:solidFill>
                  <a:srgbClr val="181818"/>
                </a:solidFill>
                <a:latin typeface="+mn-lt"/>
              </a:defRPr>
            </a:lvl3pPr>
            <a:lvl4pPr marL="804863" indent="-228600" algn="l" defTabSz="457200" rtl="0" eaLnBrk="0" fontAlgn="base" hangingPunct="0">
              <a:lnSpc>
                <a:spcPct val="90000"/>
              </a:lnSpc>
              <a:spcBef>
                <a:spcPct val="50000"/>
              </a:spcBef>
              <a:spcAft>
                <a:spcPct val="0"/>
              </a:spcAft>
              <a:buClr>
                <a:srgbClr val="0070C0"/>
              </a:buClr>
              <a:buFont typeface="Wingdings" pitchFamily="2" charset="2"/>
              <a:buChar char="Ø"/>
              <a:defRPr b="0">
                <a:solidFill>
                  <a:srgbClr val="181818"/>
                </a:solidFill>
                <a:latin typeface="+mn-lt"/>
              </a:defRPr>
            </a:lvl4pPr>
            <a:lvl5pPr marL="1828800" algn="l" defTabSz="457200" rtl="0" eaLnBrk="0" fontAlgn="base" hangingPunct="0">
              <a:lnSpc>
                <a:spcPct val="90000"/>
              </a:lnSpc>
              <a:spcBef>
                <a:spcPct val="50000"/>
              </a:spcBef>
              <a:spcAft>
                <a:spcPct val="0"/>
              </a:spcAft>
              <a:buFont typeface="Arial" pitchFamily="34" charset="0"/>
              <a:defRPr b="1">
                <a:solidFill>
                  <a:srgbClr val="181818"/>
                </a:solidFill>
                <a:latin typeface="+mn-lt"/>
              </a:defRPr>
            </a:lvl5pPr>
            <a:lvl6pPr marL="2514600" indent="-228600" algn="l" defTabSz="457200" rtl="0" fontAlgn="base">
              <a:lnSpc>
                <a:spcPct val="90000"/>
              </a:lnSpc>
              <a:spcBef>
                <a:spcPct val="50000"/>
              </a:spcBef>
              <a:spcAft>
                <a:spcPct val="0"/>
              </a:spcAft>
              <a:buFont typeface="Arial" pitchFamily="34" charset="0"/>
              <a:buChar char="»"/>
              <a:defRPr sz="1600" b="1">
                <a:solidFill>
                  <a:schemeClr val="tx1"/>
                </a:solidFill>
                <a:latin typeface="+mn-lt"/>
              </a:defRPr>
            </a:lvl6pPr>
            <a:lvl7pPr marL="2971800" indent="-228600" algn="l" defTabSz="457200" rtl="0" fontAlgn="base">
              <a:lnSpc>
                <a:spcPct val="90000"/>
              </a:lnSpc>
              <a:spcBef>
                <a:spcPct val="50000"/>
              </a:spcBef>
              <a:spcAft>
                <a:spcPct val="0"/>
              </a:spcAft>
              <a:buFont typeface="Arial" pitchFamily="34" charset="0"/>
              <a:buChar char="»"/>
              <a:defRPr sz="1600" b="1">
                <a:solidFill>
                  <a:schemeClr val="tx1"/>
                </a:solidFill>
                <a:latin typeface="+mn-lt"/>
              </a:defRPr>
            </a:lvl7pPr>
            <a:lvl8pPr marL="3429000" indent="-228600" algn="l" defTabSz="457200" rtl="0" fontAlgn="base">
              <a:lnSpc>
                <a:spcPct val="90000"/>
              </a:lnSpc>
              <a:spcBef>
                <a:spcPct val="50000"/>
              </a:spcBef>
              <a:spcAft>
                <a:spcPct val="0"/>
              </a:spcAft>
              <a:buFont typeface="Arial" pitchFamily="34" charset="0"/>
              <a:buChar char="»"/>
              <a:defRPr sz="1600" b="1">
                <a:solidFill>
                  <a:schemeClr val="tx1"/>
                </a:solidFill>
                <a:latin typeface="+mn-lt"/>
              </a:defRPr>
            </a:lvl8pPr>
            <a:lvl9pPr marL="3886200" indent="-228600" algn="l" defTabSz="457200" rtl="0" fontAlgn="base">
              <a:lnSpc>
                <a:spcPct val="90000"/>
              </a:lnSpc>
              <a:spcBef>
                <a:spcPct val="50000"/>
              </a:spcBef>
              <a:spcAft>
                <a:spcPct val="0"/>
              </a:spcAft>
              <a:buFont typeface="Arial" pitchFamily="34" charset="0"/>
              <a:buChar char="»"/>
              <a:defRPr sz="1600" b="1">
                <a:solidFill>
                  <a:schemeClr val="tx1"/>
                </a:solidFill>
                <a:latin typeface="+mn-lt"/>
              </a:defRPr>
            </a:lvl9pPr>
          </a:lstStyle>
          <a:p>
            <a:pPr marL="0" indent="0" algn="just">
              <a:lnSpc>
                <a:spcPct val="100000"/>
              </a:lnSpc>
              <a:buFont typeface="Arial" pitchFamily="34" charset="0"/>
              <a:buNone/>
            </a:pPr>
            <a:endParaRPr lang="en-US" sz="1800" i="1" baseline="30000" dirty="0">
              <a:solidFill>
                <a:schemeClr val="tx1">
                  <a:lumMod val="75000"/>
                  <a:lumOff val="25000"/>
                </a:schemeClr>
              </a:solidFill>
              <a:latin typeface="+mj-lt"/>
              <a:ea typeface="MS PGothic" pitchFamily="34" charset="-128"/>
              <a:cs typeface="Corbel"/>
            </a:endParaRPr>
          </a:p>
        </p:txBody>
      </p:sp>
      <p:sp>
        <p:nvSpPr>
          <p:cNvPr id="23" name="Content Placeholder 1"/>
          <p:cNvSpPr txBox="1">
            <a:spLocks/>
          </p:cNvSpPr>
          <p:nvPr/>
        </p:nvSpPr>
        <p:spPr>
          <a:xfrm>
            <a:off x="2779529" y="4846353"/>
            <a:ext cx="8689697" cy="1577595"/>
          </a:xfrm>
          <a:prstGeom prst="roundRect">
            <a:avLst/>
          </a:prstGeom>
          <a:solidFill>
            <a:schemeClr val="accent1">
              <a:lumMod val="60000"/>
              <a:lumOff val="40000"/>
            </a:schemeClr>
          </a:solidFill>
          <a:ln w="38100" cmpd="sng">
            <a:noFill/>
          </a:ln>
          <a:effectLst/>
        </p:spPr>
        <p:txBody>
          <a:bodyPr wrap="square" lIns="0" tIns="0" rIns="0" bIns="0" anchor="t">
            <a:noAutofit/>
          </a:bodyPr>
          <a:lstStyle>
            <a:lvl1pPr marL="169863" indent="-169863" algn="l" defTabSz="457200" rtl="0" eaLnBrk="0" fontAlgn="base" hangingPunct="0">
              <a:lnSpc>
                <a:spcPct val="90000"/>
              </a:lnSpc>
              <a:spcBef>
                <a:spcPct val="50000"/>
              </a:spcBef>
              <a:spcAft>
                <a:spcPct val="0"/>
              </a:spcAft>
              <a:buClr>
                <a:srgbClr val="0070C0"/>
              </a:buClr>
              <a:buSzPct val="100000"/>
              <a:buFont typeface="Arial" pitchFamily="34" charset="0"/>
              <a:buChar char="•"/>
              <a:defRPr sz="2400" b="0">
                <a:solidFill>
                  <a:srgbClr val="181818"/>
                </a:solidFill>
                <a:latin typeface="+mn-lt"/>
                <a:ea typeface="+mn-ea"/>
                <a:cs typeface="+mn-cs"/>
              </a:defRPr>
            </a:lvl1pPr>
            <a:lvl2pPr marL="398463" indent="-228600" algn="l" defTabSz="457200" rtl="0" eaLnBrk="0" fontAlgn="base" hangingPunct="0">
              <a:lnSpc>
                <a:spcPct val="90000"/>
              </a:lnSpc>
              <a:spcBef>
                <a:spcPct val="50000"/>
              </a:spcBef>
              <a:spcAft>
                <a:spcPct val="0"/>
              </a:spcAft>
              <a:buClr>
                <a:srgbClr val="0070C0"/>
              </a:buClr>
              <a:buFont typeface="Arial" pitchFamily="34" charset="0"/>
              <a:buChar char="–"/>
              <a:defRPr sz="2200" b="0">
                <a:solidFill>
                  <a:srgbClr val="181818"/>
                </a:solidFill>
                <a:latin typeface="+mn-lt"/>
              </a:defRPr>
            </a:lvl2pPr>
            <a:lvl3pPr marL="576263" indent="-177800" algn="l" defTabSz="457200" rtl="0" eaLnBrk="0" fontAlgn="base" hangingPunct="0">
              <a:lnSpc>
                <a:spcPct val="90000"/>
              </a:lnSpc>
              <a:spcBef>
                <a:spcPct val="50000"/>
              </a:spcBef>
              <a:spcAft>
                <a:spcPct val="0"/>
              </a:spcAft>
              <a:buClr>
                <a:srgbClr val="0070C0"/>
              </a:buClr>
              <a:buSzPct val="100000"/>
              <a:buFont typeface="Wingdings" pitchFamily="2" charset="2"/>
              <a:buChar char="§"/>
              <a:defRPr sz="2000" b="0">
                <a:solidFill>
                  <a:srgbClr val="181818"/>
                </a:solidFill>
                <a:latin typeface="+mn-lt"/>
              </a:defRPr>
            </a:lvl3pPr>
            <a:lvl4pPr marL="804863" indent="-228600" algn="l" defTabSz="457200" rtl="0" eaLnBrk="0" fontAlgn="base" hangingPunct="0">
              <a:lnSpc>
                <a:spcPct val="90000"/>
              </a:lnSpc>
              <a:spcBef>
                <a:spcPct val="50000"/>
              </a:spcBef>
              <a:spcAft>
                <a:spcPct val="0"/>
              </a:spcAft>
              <a:buClr>
                <a:srgbClr val="0070C0"/>
              </a:buClr>
              <a:buFont typeface="Wingdings" pitchFamily="2" charset="2"/>
              <a:buChar char="Ø"/>
              <a:defRPr b="0">
                <a:solidFill>
                  <a:srgbClr val="181818"/>
                </a:solidFill>
                <a:latin typeface="+mn-lt"/>
              </a:defRPr>
            </a:lvl4pPr>
            <a:lvl5pPr marL="1828800" algn="l" defTabSz="457200" rtl="0" eaLnBrk="0" fontAlgn="base" hangingPunct="0">
              <a:lnSpc>
                <a:spcPct val="90000"/>
              </a:lnSpc>
              <a:spcBef>
                <a:spcPct val="50000"/>
              </a:spcBef>
              <a:spcAft>
                <a:spcPct val="0"/>
              </a:spcAft>
              <a:buFont typeface="Arial" pitchFamily="34" charset="0"/>
              <a:defRPr b="1">
                <a:solidFill>
                  <a:srgbClr val="181818"/>
                </a:solidFill>
                <a:latin typeface="+mn-lt"/>
              </a:defRPr>
            </a:lvl5pPr>
            <a:lvl6pPr marL="2514600" indent="-228600" algn="l" defTabSz="457200" rtl="0" fontAlgn="base">
              <a:lnSpc>
                <a:spcPct val="90000"/>
              </a:lnSpc>
              <a:spcBef>
                <a:spcPct val="50000"/>
              </a:spcBef>
              <a:spcAft>
                <a:spcPct val="0"/>
              </a:spcAft>
              <a:buFont typeface="Arial" pitchFamily="34" charset="0"/>
              <a:buChar char="»"/>
              <a:defRPr sz="1600" b="1">
                <a:solidFill>
                  <a:schemeClr val="tx1"/>
                </a:solidFill>
                <a:latin typeface="+mn-lt"/>
              </a:defRPr>
            </a:lvl6pPr>
            <a:lvl7pPr marL="2971800" indent="-228600" algn="l" defTabSz="457200" rtl="0" fontAlgn="base">
              <a:lnSpc>
                <a:spcPct val="90000"/>
              </a:lnSpc>
              <a:spcBef>
                <a:spcPct val="50000"/>
              </a:spcBef>
              <a:spcAft>
                <a:spcPct val="0"/>
              </a:spcAft>
              <a:buFont typeface="Arial" pitchFamily="34" charset="0"/>
              <a:buChar char="»"/>
              <a:defRPr sz="1600" b="1">
                <a:solidFill>
                  <a:schemeClr val="tx1"/>
                </a:solidFill>
                <a:latin typeface="+mn-lt"/>
              </a:defRPr>
            </a:lvl7pPr>
            <a:lvl8pPr marL="3429000" indent="-228600" algn="l" defTabSz="457200" rtl="0" fontAlgn="base">
              <a:lnSpc>
                <a:spcPct val="90000"/>
              </a:lnSpc>
              <a:spcBef>
                <a:spcPct val="50000"/>
              </a:spcBef>
              <a:spcAft>
                <a:spcPct val="0"/>
              </a:spcAft>
              <a:buFont typeface="Arial" pitchFamily="34" charset="0"/>
              <a:buChar char="»"/>
              <a:defRPr sz="1600" b="1">
                <a:solidFill>
                  <a:schemeClr val="tx1"/>
                </a:solidFill>
                <a:latin typeface="+mn-lt"/>
              </a:defRPr>
            </a:lvl8pPr>
            <a:lvl9pPr marL="3886200" indent="-228600" algn="l" defTabSz="457200" rtl="0" fontAlgn="base">
              <a:lnSpc>
                <a:spcPct val="90000"/>
              </a:lnSpc>
              <a:spcBef>
                <a:spcPct val="50000"/>
              </a:spcBef>
              <a:spcAft>
                <a:spcPct val="0"/>
              </a:spcAft>
              <a:buFont typeface="Arial" pitchFamily="34" charset="0"/>
              <a:buChar char="»"/>
              <a:defRPr sz="1600" b="1">
                <a:solidFill>
                  <a:schemeClr val="tx1"/>
                </a:solidFill>
                <a:latin typeface="+mn-lt"/>
              </a:defRPr>
            </a:lvl9pPr>
          </a:lstStyle>
          <a:p>
            <a:pPr marL="0" indent="0" algn="just">
              <a:lnSpc>
                <a:spcPct val="100000"/>
              </a:lnSpc>
              <a:spcBef>
                <a:spcPts val="0"/>
              </a:spcBef>
              <a:buFont typeface="Arial" pitchFamily="34" charset="0"/>
              <a:buNone/>
            </a:pPr>
            <a:endParaRPr lang="en-US" sz="1800" i="1" baseline="30000" dirty="0">
              <a:solidFill>
                <a:schemeClr val="tx1">
                  <a:lumMod val="75000"/>
                  <a:lumOff val="25000"/>
                </a:schemeClr>
              </a:solidFill>
              <a:latin typeface="+mj-lt"/>
              <a:ea typeface="MS PGothic" pitchFamily="34" charset="-128"/>
              <a:cs typeface="Corbel"/>
            </a:endParaRPr>
          </a:p>
        </p:txBody>
      </p:sp>
      <p:sp>
        <p:nvSpPr>
          <p:cNvPr id="10" name="Rectangle 9"/>
          <p:cNvSpPr/>
          <p:nvPr/>
        </p:nvSpPr>
        <p:spPr>
          <a:xfrm>
            <a:off x="423333" y="914400"/>
            <a:ext cx="10431955" cy="49124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rtlCol="0" anchor="t">
            <a:noAutofit/>
          </a:bodyPr>
          <a:lstStyle/>
          <a:p>
            <a:pPr defTabSz="457189" fontAlgn="base">
              <a:spcBef>
                <a:spcPct val="0"/>
              </a:spcBef>
              <a:spcAft>
                <a:spcPct val="0"/>
              </a:spcAft>
            </a:pPr>
            <a:endParaRPr lang="en-US" sz="2000" b="1" baseline="30000" dirty="0">
              <a:solidFill>
                <a:srgbClr val="3096D8">
                  <a:lumMod val="75000"/>
                </a:srgbClr>
              </a:solidFill>
            </a:endParaRPr>
          </a:p>
        </p:txBody>
      </p:sp>
      <p:sp>
        <p:nvSpPr>
          <p:cNvPr id="11" name="Rectangle 10"/>
          <p:cNvSpPr/>
          <p:nvPr/>
        </p:nvSpPr>
        <p:spPr>
          <a:xfrm>
            <a:off x="479425" y="884377"/>
            <a:ext cx="11233150" cy="707886"/>
          </a:xfrm>
          <a:prstGeom prst="rect">
            <a:avLst/>
          </a:prstGeom>
        </p:spPr>
        <p:txBody>
          <a:bodyPr wrap="square">
            <a:spAutoFit/>
          </a:bodyPr>
          <a:lstStyle/>
          <a:p>
            <a:pPr algn="ctr"/>
            <a:r>
              <a:rPr lang="en-US" sz="4000" kern="0" dirty="0" smtClean="0">
                <a:solidFill>
                  <a:srgbClr val="7C7C7C"/>
                </a:solidFill>
                <a:latin typeface="Impact"/>
                <a:ea typeface="+mj-ea"/>
                <a:cs typeface="Impact"/>
              </a:rPr>
              <a:t>Regulatory Definitions of </a:t>
            </a:r>
            <a:r>
              <a:rPr lang="en-US" sz="4000" kern="0" dirty="0" err="1" smtClean="0">
                <a:solidFill>
                  <a:srgbClr val="7AAEDC"/>
                </a:solidFill>
                <a:latin typeface="Impact"/>
                <a:ea typeface="+mj-ea"/>
                <a:cs typeface="Impact"/>
              </a:rPr>
              <a:t>Biosimilars</a:t>
            </a:r>
            <a:endParaRPr lang="en-US" sz="4000" kern="0" dirty="0" smtClean="0">
              <a:solidFill>
                <a:srgbClr val="7AAEDC"/>
              </a:solidFill>
              <a:latin typeface="Impact"/>
              <a:ea typeface="+mj-ea"/>
              <a:cs typeface="Impact"/>
            </a:endParaRPr>
          </a:p>
        </p:txBody>
      </p:sp>
      <p:cxnSp>
        <p:nvCxnSpPr>
          <p:cNvPr id="12" name="Straight Connector 11"/>
          <p:cNvCxnSpPr/>
          <p:nvPr/>
        </p:nvCxnSpPr>
        <p:spPr>
          <a:xfrm>
            <a:off x="4526844" y="1592263"/>
            <a:ext cx="3025422"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2963119" y="2071868"/>
            <a:ext cx="8148577" cy="923330"/>
          </a:xfrm>
          <a:prstGeom prst="rect">
            <a:avLst/>
          </a:prstGeom>
          <a:noFill/>
        </p:spPr>
        <p:txBody>
          <a:bodyPr wrap="square" rtlCol="0">
            <a:spAutoFit/>
          </a:bodyPr>
          <a:lstStyle/>
          <a:p>
            <a:r>
              <a:rPr lang="en-US" altLang="zh-CN" i="1" dirty="0">
                <a:solidFill>
                  <a:schemeClr val="tx1">
                    <a:lumMod val="75000"/>
                    <a:lumOff val="25000"/>
                  </a:schemeClr>
                </a:solidFill>
                <a:ea typeface="MS PGothic" pitchFamily="34" charset="-128"/>
                <a:cs typeface="Corbel"/>
              </a:rPr>
              <a:t>A </a:t>
            </a:r>
            <a:r>
              <a:rPr lang="en-US" altLang="zh-CN" i="1" dirty="0" err="1">
                <a:solidFill>
                  <a:schemeClr val="tx1">
                    <a:lumMod val="75000"/>
                    <a:lumOff val="25000"/>
                  </a:schemeClr>
                </a:solidFill>
                <a:ea typeface="MS PGothic" pitchFamily="34" charset="-128"/>
                <a:cs typeface="Corbel"/>
              </a:rPr>
              <a:t>biotherapeutic</a:t>
            </a:r>
            <a:r>
              <a:rPr lang="en-US" altLang="zh-CN" i="1" dirty="0">
                <a:solidFill>
                  <a:schemeClr val="tx1">
                    <a:lumMod val="75000"/>
                    <a:lumOff val="25000"/>
                  </a:schemeClr>
                </a:solidFill>
                <a:ea typeface="MS PGothic" pitchFamily="34" charset="-128"/>
                <a:cs typeface="Corbel"/>
              </a:rPr>
              <a:t> product similar in terms of quality, safety, and efficacy to an already licensed reference </a:t>
            </a:r>
            <a:r>
              <a:rPr lang="en-US" altLang="zh-CN" i="1" dirty="0" err="1">
                <a:solidFill>
                  <a:schemeClr val="tx1">
                    <a:lumMod val="75000"/>
                    <a:lumOff val="25000"/>
                  </a:schemeClr>
                </a:solidFill>
                <a:ea typeface="MS PGothic" pitchFamily="34" charset="-128"/>
                <a:cs typeface="Corbel"/>
              </a:rPr>
              <a:t>biotherapeutic</a:t>
            </a:r>
            <a:r>
              <a:rPr lang="en-US" altLang="zh-CN" i="1" dirty="0">
                <a:solidFill>
                  <a:schemeClr val="tx1">
                    <a:lumMod val="75000"/>
                    <a:lumOff val="25000"/>
                  </a:schemeClr>
                </a:solidFill>
                <a:ea typeface="MS PGothic" pitchFamily="34" charset="-128"/>
                <a:cs typeface="Corbel"/>
              </a:rPr>
              <a:t> product </a:t>
            </a:r>
            <a:r>
              <a:rPr lang="en-US" altLang="zh-CN" i="1" baseline="30000" dirty="0">
                <a:solidFill>
                  <a:schemeClr val="tx1">
                    <a:lumMod val="75000"/>
                    <a:lumOff val="25000"/>
                  </a:schemeClr>
                </a:solidFill>
                <a:ea typeface="MS PGothic" pitchFamily="34" charset="-128"/>
                <a:cs typeface="Corbel"/>
              </a:rPr>
              <a:t>1</a:t>
            </a:r>
          </a:p>
          <a:p>
            <a:endParaRPr lang="zh-CN" altLang="en-US" dirty="0"/>
          </a:p>
        </p:txBody>
      </p:sp>
      <p:sp>
        <p:nvSpPr>
          <p:cNvPr id="6" name="TextBox 5"/>
          <p:cNvSpPr txBox="1"/>
          <p:nvPr/>
        </p:nvSpPr>
        <p:spPr>
          <a:xfrm>
            <a:off x="2928393" y="3183038"/>
            <a:ext cx="8414797" cy="1477328"/>
          </a:xfrm>
          <a:prstGeom prst="rect">
            <a:avLst/>
          </a:prstGeom>
          <a:noFill/>
        </p:spPr>
        <p:txBody>
          <a:bodyPr wrap="square" rtlCol="0">
            <a:spAutoFit/>
          </a:bodyPr>
          <a:lstStyle/>
          <a:p>
            <a:r>
              <a:rPr lang="en-US" altLang="zh-CN" i="1" kern="0" dirty="0">
                <a:solidFill>
                  <a:schemeClr val="tx1">
                    <a:lumMod val="75000"/>
                    <a:lumOff val="25000"/>
                  </a:schemeClr>
                </a:solidFill>
                <a:cs typeface="Corbel"/>
              </a:rPr>
              <a:t>A biological product that is highly similar to a reference biological product notwithstanding minor differences in clinically inactive components, and there are no clinically meaningful differences between the biological product and reference product in terms of the safety, purity, or potency of the product</a:t>
            </a:r>
            <a:r>
              <a:rPr lang="en-US" altLang="zh-CN" i="1" kern="0" baseline="30000" dirty="0">
                <a:solidFill>
                  <a:schemeClr val="tx1">
                    <a:lumMod val="75000"/>
                    <a:lumOff val="25000"/>
                  </a:schemeClr>
                </a:solidFill>
                <a:cs typeface="Corbel"/>
              </a:rPr>
              <a:t>2</a:t>
            </a:r>
            <a:endParaRPr lang="en-US" altLang="zh-CN" i="1" baseline="30000" dirty="0">
              <a:solidFill>
                <a:schemeClr val="tx1">
                  <a:lumMod val="75000"/>
                  <a:lumOff val="25000"/>
                </a:schemeClr>
              </a:solidFill>
              <a:ea typeface="MS PGothic" pitchFamily="34" charset="-128"/>
              <a:cs typeface="Corbel"/>
            </a:endParaRPr>
          </a:p>
          <a:p>
            <a:endParaRPr lang="zh-CN" altLang="en-US" dirty="0"/>
          </a:p>
        </p:txBody>
      </p:sp>
      <p:sp>
        <p:nvSpPr>
          <p:cNvPr id="7" name="TextBox 6"/>
          <p:cNvSpPr txBox="1"/>
          <p:nvPr/>
        </p:nvSpPr>
        <p:spPr>
          <a:xfrm>
            <a:off x="2974694" y="4896091"/>
            <a:ext cx="8356921" cy="1754326"/>
          </a:xfrm>
          <a:prstGeom prst="rect">
            <a:avLst/>
          </a:prstGeom>
          <a:noFill/>
        </p:spPr>
        <p:txBody>
          <a:bodyPr wrap="square" rtlCol="0">
            <a:spAutoFit/>
          </a:bodyPr>
          <a:lstStyle/>
          <a:p>
            <a:r>
              <a:rPr lang="en-US" altLang="zh-CN" i="1" dirty="0">
                <a:solidFill>
                  <a:schemeClr val="tx1">
                    <a:lumMod val="75000"/>
                    <a:lumOff val="25000"/>
                  </a:schemeClr>
                </a:solidFill>
                <a:ea typeface="MS PGothic" pitchFamily="34" charset="-128"/>
                <a:cs typeface="Corbel"/>
              </a:rPr>
              <a:t>A biological medicinal product that contains a version of the active substance of an already authorized biological medicinal product (the reference product). A biosimilar demonstrates similarity to the reference medicinal product in terms of quality characteristics, biological activity, safety and efficacy based on a comprehensive comparability exercise</a:t>
            </a:r>
            <a:r>
              <a:rPr lang="en-US" altLang="zh-CN" i="1" baseline="30000" dirty="0">
                <a:solidFill>
                  <a:schemeClr val="tx1">
                    <a:lumMod val="75000"/>
                    <a:lumOff val="25000"/>
                  </a:schemeClr>
                </a:solidFill>
                <a:ea typeface="MS PGothic" pitchFamily="34" charset="-128"/>
                <a:cs typeface="Corbel"/>
              </a:rPr>
              <a:t>3</a:t>
            </a:r>
          </a:p>
          <a:p>
            <a:endParaRPr lang="zh-CN" altLang="en-US" dirty="0"/>
          </a:p>
        </p:txBody>
      </p:sp>
    </p:spTree>
    <p:extLst>
      <p:ext uri="{BB962C8B-B14F-4D97-AF65-F5344CB8AC3E}">
        <p14:creationId xmlns:p14="http://schemas.microsoft.com/office/powerpoint/2010/main" val="17450146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3755055" y="1765883"/>
            <a:ext cx="7507110" cy="3697367"/>
          </a:xfrm>
          <a:prstGeom prst="rect">
            <a:avLst/>
          </a:prstGeom>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endParaRPr lang="en-US" dirty="0" smtClean="0">
              <a:solidFill>
                <a:schemeClr val="tx1">
                  <a:lumMod val="65000"/>
                  <a:lumOff val="35000"/>
                </a:schemeClr>
              </a:solidFill>
            </a:endParaRPr>
          </a:p>
          <a:p>
            <a:pPr marL="285750" indent="-285750"/>
            <a:r>
              <a:rPr lang="en-US" dirty="0" smtClean="0">
                <a:solidFill>
                  <a:schemeClr val="tx1">
                    <a:lumMod val="65000"/>
                    <a:lumOff val="35000"/>
                  </a:schemeClr>
                </a:solidFill>
              </a:rPr>
              <a:t>T</a:t>
            </a:r>
            <a:r>
              <a:rPr lang="en-US" altLang="zh-CN" dirty="0" smtClean="0">
                <a:solidFill>
                  <a:schemeClr val="tx1">
                    <a:lumMod val="65000"/>
                    <a:lumOff val="35000"/>
                  </a:schemeClr>
                </a:solidFill>
              </a:rPr>
              <a:t>he Stepwise Procedure</a:t>
            </a:r>
            <a:endParaRPr lang="en-US" dirty="0" smtClean="0">
              <a:solidFill>
                <a:schemeClr val="tx1">
                  <a:lumMod val="65000"/>
                  <a:lumOff val="35000"/>
                </a:schemeClr>
              </a:solidFill>
            </a:endParaRPr>
          </a:p>
          <a:p>
            <a:pPr marL="285750" indent="-285750"/>
            <a:r>
              <a:rPr lang="en-US" dirty="0" smtClean="0">
                <a:solidFill>
                  <a:schemeClr val="tx1">
                    <a:lumMod val="65000"/>
                    <a:lumOff val="35000"/>
                  </a:schemeClr>
                </a:solidFill>
              </a:rPr>
              <a:t>Consideration about Clinical Trial Requirement </a:t>
            </a:r>
          </a:p>
          <a:p>
            <a:pPr marL="285750" indent="-285750"/>
            <a:r>
              <a:rPr lang="en-US" dirty="0" smtClean="0">
                <a:solidFill>
                  <a:schemeClr val="tx1">
                    <a:lumMod val="65000"/>
                    <a:lumOff val="35000"/>
                  </a:schemeClr>
                </a:solidFill>
              </a:rPr>
              <a:t>Immunogenicity and Predictability</a:t>
            </a:r>
          </a:p>
          <a:p>
            <a:pPr marL="285750" indent="-285750"/>
            <a:r>
              <a:rPr lang="en-US" dirty="0" smtClean="0">
                <a:solidFill>
                  <a:schemeClr val="tx1">
                    <a:lumMod val="65000"/>
                    <a:lumOff val="35000"/>
                  </a:schemeClr>
                </a:solidFill>
              </a:rPr>
              <a:t>The Innovative Clinical Trial Process</a:t>
            </a:r>
          </a:p>
          <a:p>
            <a:pPr marL="285750" indent="-285750"/>
            <a:r>
              <a:rPr lang="en-US" dirty="0" smtClean="0">
                <a:solidFill>
                  <a:schemeClr val="tx1">
                    <a:lumMod val="65000"/>
                    <a:lumOff val="35000"/>
                  </a:schemeClr>
                </a:solidFill>
              </a:rPr>
              <a:t>What Do We Know About Switching</a:t>
            </a:r>
          </a:p>
          <a:p>
            <a:pPr marL="457200" lvl="1" indent="0">
              <a:buNone/>
            </a:pPr>
            <a:endParaRPr lang="en-US" dirty="0" smtClean="0">
              <a:solidFill>
                <a:schemeClr val="tx1">
                  <a:lumMod val="65000"/>
                  <a:lumOff val="35000"/>
                </a:schemeClr>
              </a:solidFill>
            </a:endParaRPr>
          </a:p>
          <a:p>
            <a:pPr lvl="1"/>
            <a:endParaRPr lang="en-US" dirty="0" smtClean="0">
              <a:solidFill>
                <a:schemeClr val="tx1">
                  <a:lumMod val="65000"/>
                  <a:lumOff val="35000"/>
                </a:schemeClr>
              </a:solidFill>
            </a:endParaRPr>
          </a:p>
          <a:p>
            <a:pPr marL="285750" indent="-285750"/>
            <a:endParaRPr lang="en-US" dirty="0">
              <a:solidFill>
                <a:schemeClr val="tx1">
                  <a:lumMod val="65000"/>
                  <a:lumOff val="35000"/>
                </a:schemeClr>
              </a:solidFill>
            </a:endParaRPr>
          </a:p>
        </p:txBody>
      </p:sp>
      <p:cxnSp>
        <p:nvCxnSpPr>
          <p:cNvPr id="4" name="Straight Connector 3"/>
          <p:cNvCxnSpPr/>
          <p:nvPr/>
        </p:nvCxnSpPr>
        <p:spPr>
          <a:xfrm>
            <a:off x="4526844" y="1592263"/>
            <a:ext cx="3025422"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479425" y="884377"/>
            <a:ext cx="11233150" cy="707886"/>
          </a:xfrm>
          <a:prstGeom prst="rect">
            <a:avLst/>
          </a:prstGeom>
          <a:noFill/>
        </p:spPr>
        <p:txBody>
          <a:bodyPr wrap="square" rtlCol="0">
            <a:spAutoFit/>
          </a:bodyPr>
          <a:lstStyle/>
          <a:p>
            <a:pPr algn="ctr"/>
            <a:r>
              <a:rPr lang="en-US" sz="4000" dirty="0" smtClean="0">
                <a:solidFill>
                  <a:srgbClr val="7C7C7C"/>
                </a:solidFill>
                <a:latin typeface="Impact"/>
                <a:cs typeface="Impact"/>
              </a:rPr>
              <a:t>Presentation </a:t>
            </a:r>
            <a:r>
              <a:rPr lang="en-US" sz="4000" dirty="0" smtClean="0">
                <a:solidFill>
                  <a:srgbClr val="7AAEDC"/>
                </a:solidFill>
                <a:latin typeface="Impact"/>
                <a:cs typeface="Impact"/>
              </a:rPr>
              <a:t>Outline</a:t>
            </a:r>
            <a:endParaRPr lang="en-US" sz="4000" dirty="0">
              <a:solidFill>
                <a:srgbClr val="7AAEDC"/>
              </a:solidFill>
              <a:latin typeface="Impact"/>
              <a:cs typeface="Impact"/>
            </a:endParaRPr>
          </a:p>
        </p:txBody>
      </p:sp>
    </p:spTree>
    <p:extLst>
      <p:ext uri="{BB962C8B-B14F-4D97-AF65-F5344CB8AC3E}">
        <p14:creationId xmlns:p14="http://schemas.microsoft.com/office/powerpoint/2010/main" val="27396690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F8D3382E-85FB-7442-BA77-3B294ED95E78}" type="datetime1">
              <a:rPr lang="en-US" smtClean="0"/>
              <a:t>7/27/2016</a:t>
            </a:fld>
            <a:endParaRPr lang="en-US" dirty="0"/>
          </a:p>
        </p:txBody>
      </p:sp>
      <p:sp>
        <p:nvSpPr>
          <p:cNvPr id="9" name="Footer Placeholder 8"/>
          <p:cNvSpPr>
            <a:spLocks noGrp="1"/>
          </p:cNvSpPr>
          <p:nvPr>
            <p:ph type="ftr" sz="quarter" idx="11"/>
          </p:nvPr>
        </p:nvSpPr>
        <p:spPr/>
        <p:txBody>
          <a:bodyPr/>
          <a:lstStyle/>
          <a:p>
            <a:r>
              <a:rPr lang="en-US" smtClean="0"/>
              <a:t>All Rights Reserved.</a:t>
            </a:r>
            <a:endParaRPr lang="en-US" dirty="0"/>
          </a:p>
        </p:txBody>
      </p:sp>
      <p:sp>
        <p:nvSpPr>
          <p:cNvPr id="2" name="Slide Number Placeholder 1"/>
          <p:cNvSpPr>
            <a:spLocks noGrp="1"/>
          </p:cNvSpPr>
          <p:nvPr>
            <p:ph type="sldNum" sz="quarter" idx="12"/>
          </p:nvPr>
        </p:nvSpPr>
        <p:spPr/>
        <p:txBody>
          <a:bodyPr/>
          <a:lstStyle/>
          <a:p>
            <a:fld id="{C6BE63D2-267B-4D65-A065-FA1ADD7E7BAC}" type="slidenum">
              <a:rPr lang="en-US" smtClean="0"/>
              <a:pPr/>
              <a:t>7</a:t>
            </a:fld>
            <a:endParaRPr lang="en-US"/>
          </a:p>
        </p:txBody>
      </p:sp>
      <p:sp>
        <p:nvSpPr>
          <p:cNvPr id="5" name="Rectangle 3"/>
          <p:cNvSpPr txBox="1">
            <a:spLocks noChangeArrowheads="1"/>
          </p:cNvSpPr>
          <p:nvPr/>
        </p:nvSpPr>
        <p:spPr>
          <a:xfrm>
            <a:off x="1993686" y="551346"/>
            <a:ext cx="8305800" cy="990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dirty="0" smtClean="0">
                <a:solidFill>
                  <a:srgbClr val="7F7F7F"/>
                </a:solidFill>
                <a:latin typeface="Impact"/>
                <a:cs typeface="Impact"/>
              </a:rPr>
              <a:t>Demonstrating </a:t>
            </a:r>
            <a:r>
              <a:rPr lang="en-US" sz="4000" dirty="0" err="1" smtClean="0">
                <a:solidFill>
                  <a:srgbClr val="7AAEDC"/>
                </a:solidFill>
                <a:latin typeface="Impact"/>
                <a:cs typeface="Impact"/>
              </a:rPr>
              <a:t>biosimilarity</a:t>
            </a:r>
            <a:endParaRPr lang="en-US" sz="4000" dirty="0">
              <a:solidFill>
                <a:srgbClr val="7AAEDC"/>
              </a:solidFill>
              <a:latin typeface="Impact"/>
              <a:cs typeface="Impact"/>
            </a:endParaRPr>
          </a:p>
        </p:txBody>
      </p:sp>
      <p:sp>
        <p:nvSpPr>
          <p:cNvPr id="6" name="Rectangle 1"/>
          <p:cNvSpPr>
            <a:spLocks noChangeArrowheads="1"/>
          </p:cNvSpPr>
          <p:nvPr/>
        </p:nvSpPr>
        <p:spPr bwMode="auto">
          <a:xfrm>
            <a:off x="633984" y="1719480"/>
            <a:ext cx="9422339" cy="4170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457200" indent="-457200">
              <a:spcAft>
                <a:spcPts val="600"/>
              </a:spcAft>
              <a:buSzPct val="160000"/>
              <a:buFont typeface="Arial"/>
              <a:buChar char="•"/>
            </a:pPr>
            <a:r>
              <a:rPr lang="en-US" sz="2400" dirty="0" smtClean="0">
                <a:solidFill>
                  <a:srgbClr val="595959"/>
                </a:solidFill>
                <a:cs typeface="Cambria"/>
              </a:rPr>
              <a:t>Characterize </a:t>
            </a:r>
            <a:r>
              <a:rPr lang="en-US" sz="2400" dirty="0">
                <a:solidFill>
                  <a:srgbClr val="595959"/>
                </a:solidFill>
                <a:cs typeface="Cambria"/>
              </a:rPr>
              <a:t>many </a:t>
            </a:r>
            <a:r>
              <a:rPr lang="en-US" sz="2400" dirty="0" smtClean="0">
                <a:solidFill>
                  <a:srgbClr val="595959"/>
                </a:solidFill>
                <a:cs typeface="Cambria"/>
              </a:rPr>
              <a:t>lots, gathered </a:t>
            </a:r>
            <a:r>
              <a:rPr lang="en-US" sz="2400" dirty="0">
                <a:solidFill>
                  <a:srgbClr val="595959"/>
                </a:solidFill>
                <a:cs typeface="Cambria"/>
              </a:rPr>
              <a:t>over as large a window of time as </a:t>
            </a:r>
            <a:r>
              <a:rPr lang="en-US" sz="2400" dirty="0" smtClean="0">
                <a:solidFill>
                  <a:srgbClr val="595959"/>
                </a:solidFill>
                <a:cs typeface="Cambria"/>
              </a:rPr>
              <a:t>possible, </a:t>
            </a:r>
            <a:r>
              <a:rPr lang="en-US" sz="2400" dirty="0">
                <a:solidFill>
                  <a:srgbClr val="595959"/>
                </a:solidFill>
                <a:cs typeface="Cambria"/>
              </a:rPr>
              <a:t>of the reference product and the </a:t>
            </a:r>
            <a:r>
              <a:rPr lang="en-US" sz="2400" dirty="0" err="1" smtClean="0">
                <a:solidFill>
                  <a:srgbClr val="595959"/>
                </a:solidFill>
                <a:cs typeface="Cambria"/>
              </a:rPr>
              <a:t>biosimilar</a:t>
            </a:r>
            <a:endParaRPr lang="en-US" sz="2400" dirty="0">
              <a:solidFill>
                <a:srgbClr val="595959"/>
              </a:solidFill>
              <a:cs typeface="Cambria"/>
            </a:endParaRPr>
          </a:p>
          <a:p>
            <a:pPr marL="457200" indent="-457200">
              <a:spcAft>
                <a:spcPts val="600"/>
              </a:spcAft>
              <a:buSzPct val="160000"/>
              <a:buFont typeface="Arial"/>
              <a:buChar char="•"/>
            </a:pPr>
            <a:r>
              <a:rPr lang="en-US" sz="2400" dirty="0">
                <a:solidFill>
                  <a:srgbClr val="595959"/>
                </a:solidFill>
                <a:cs typeface="Cambria"/>
              </a:rPr>
              <a:t>C</a:t>
            </a:r>
            <a:r>
              <a:rPr lang="en-US" sz="2400" dirty="0" smtClean="0">
                <a:solidFill>
                  <a:srgbClr val="595959"/>
                </a:solidFill>
                <a:cs typeface="Cambria"/>
              </a:rPr>
              <a:t>ompares </a:t>
            </a:r>
            <a:r>
              <a:rPr lang="en-US" sz="2400" dirty="0">
                <a:solidFill>
                  <a:srgbClr val="595959"/>
                </a:solidFill>
                <a:cs typeface="Cambria"/>
              </a:rPr>
              <a:t>the two in head-to-head structural and functional </a:t>
            </a:r>
            <a:r>
              <a:rPr lang="en-US" sz="2400" dirty="0" smtClean="0">
                <a:solidFill>
                  <a:srgbClr val="595959"/>
                </a:solidFill>
                <a:cs typeface="Cambria"/>
              </a:rPr>
              <a:t>tests</a:t>
            </a:r>
          </a:p>
          <a:p>
            <a:pPr marL="457200" indent="-457200">
              <a:spcAft>
                <a:spcPts val="600"/>
              </a:spcAft>
              <a:buSzPct val="160000"/>
              <a:buFont typeface="Arial"/>
              <a:buChar char="•"/>
            </a:pPr>
            <a:r>
              <a:rPr lang="en-US" sz="2400" dirty="0" smtClean="0">
                <a:solidFill>
                  <a:srgbClr val="595959"/>
                </a:solidFill>
                <a:cs typeface="Cambria"/>
              </a:rPr>
              <a:t>Demonstrate </a:t>
            </a:r>
            <a:r>
              <a:rPr lang="en-US" sz="2400" dirty="0">
                <a:solidFill>
                  <a:srgbClr val="595959"/>
                </a:solidFill>
                <a:cs typeface="Cambria"/>
              </a:rPr>
              <a:t>comparative pharmacokinetic (PK)/pharmacodynamics (PD) </a:t>
            </a:r>
            <a:r>
              <a:rPr lang="en-US" sz="2400" dirty="0" smtClean="0">
                <a:solidFill>
                  <a:srgbClr val="595959"/>
                </a:solidFill>
                <a:cs typeface="Cambria"/>
              </a:rPr>
              <a:t>profiles</a:t>
            </a:r>
          </a:p>
          <a:p>
            <a:pPr marL="457200" indent="-457200">
              <a:spcAft>
                <a:spcPts val="600"/>
              </a:spcAft>
              <a:buSzPct val="160000"/>
              <a:buFont typeface="Arial"/>
              <a:buChar char="•"/>
            </a:pPr>
            <a:r>
              <a:rPr lang="en-US" sz="2400" dirty="0">
                <a:solidFill>
                  <a:srgbClr val="595959"/>
                </a:solidFill>
                <a:cs typeface="Cambria"/>
              </a:rPr>
              <a:t>I</a:t>
            </a:r>
            <a:r>
              <a:rPr lang="en-US" sz="2400" dirty="0" smtClean="0">
                <a:solidFill>
                  <a:srgbClr val="595959"/>
                </a:solidFill>
                <a:cs typeface="Cambria"/>
              </a:rPr>
              <a:t>nvestigate </a:t>
            </a:r>
            <a:r>
              <a:rPr lang="en-US" sz="2400" dirty="0">
                <a:solidFill>
                  <a:srgbClr val="595959"/>
                </a:solidFill>
                <a:cs typeface="Cambria"/>
              </a:rPr>
              <a:t>potential </a:t>
            </a:r>
            <a:r>
              <a:rPr lang="en-US" sz="2400" dirty="0" smtClean="0">
                <a:solidFill>
                  <a:srgbClr val="595959"/>
                </a:solidFill>
                <a:cs typeface="Cambria"/>
              </a:rPr>
              <a:t>immunogenicity</a:t>
            </a:r>
          </a:p>
          <a:p>
            <a:pPr marL="457200" indent="-457200">
              <a:spcAft>
                <a:spcPts val="600"/>
              </a:spcAft>
              <a:buSzPct val="160000"/>
              <a:buFont typeface="Arial"/>
              <a:buChar char="•"/>
            </a:pPr>
            <a:r>
              <a:rPr lang="en-US" sz="2400" dirty="0">
                <a:solidFill>
                  <a:srgbClr val="595959"/>
                </a:solidFill>
                <a:cs typeface="Cambria"/>
              </a:rPr>
              <a:t>Residual uncertainty about whether detected difference is clinically meaningful or not will likely trigger confirmatory clinical </a:t>
            </a:r>
            <a:r>
              <a:rPr lang="en-US" sz="2400" dirty="0" smtClean="0">
                <a:solidFill>
                  <a:srgbClr val="595959"/>
                </a:solidFill>
                <a:cs typeface="Cambria"/>
              </a:rPr>
              <a:t>trials</a:t>
            </a:r>
          </a:p>
          <a:p>
            <a:pPr>
              <a:buSzPct val="250000"/>
            </a:pPr>
            <a:endParaRPr lang="en-US" sz="2400" dirty="0">
              <a:solidFill>
                <a:srgbClr val="595959"/>
              </a:solidFill>
              <a:latin typeface="+mj-lt"/>
              <a:cs typeface="Cambria"/>
            </a:endParaRPr>
          </a:p>
          <a:p>
            <a:pPr>
              <a:buSzPct val="250000"/>
            </a:pPr>
            <a:endParaRPr lang="en-US" sz="2400" dirty="0">
              <a:latin typeface="Cambria" charset="0"/>
            </a:endParaRPr>
          </a:p>
        </p:txBody>
      </p:sp>
      <p:cxnSp>
        <p:nvCxnSpPr>
          <p:cNvPr id="10" name="Straight Connector 9"/>
          <p:cNvCxnSpPr/>
          <p:nvPr/>
        </p:nvCxnSpPr>
        <p:spPr>
          <a:xfrm>
            <a:off x="4526844" y="1503652"/>
            <a:ext cx="302542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08835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479425" y="884377"/>
            <a:ext cx="11233150" cy="707886"/>
          </a:xfrm>
          <a:prstGeom prst="rect">
            <a:avLst/>
          </a:prstGeom>
          <a:noFill/>
        </p:spPr>
        <p:txBody>
          <a:bodyPr wrap="square" rtlCol="0">
            <a:spAutoFit/>
          </a:bodyPr>
          <a:lstStyle/>
          <a:p>
            <a:pPr algn="ctr"/>
            <a:r>
              <a:rPr lang="en-US" sz="4000" dirty="0" smtClean="0">
                <a:solidFill>
                  <a:srgbClr val="7AAEDC"/>
                </a:solidFill>
                <a:latin typeface="Impact"/>
                <a:cs typeface="Impact"/>
              </a:rPr>
              <a:t>Stepwise</a:t>
            </a:r>
            <a:r>
              <a:rPr lang="en-US" sz="4000" dirty="0" smtClean="0">
                <a:solidFill>
                  <a:srgbClr val="7C7C7C"/>
                </a:solidFill>
                <a:latin typeface="Impact"/>
                <a:cs typeface="Impact"/>
              </a:rPr>
              <a:t> Procedure</a:t>
            </a:r>
            <a:endParaRPr lang="en-US" sz="4000" dirty="0">
              <a:solidFill>
                <a:srgbClr val="7AAEDC"/>
              </a:solidFill>
              <a:latin typeface="Impact"/>
              <a:cs typeface="Impact"/>
            </a:endParaRPr>
          </a:p>
        </p:txBody>
      </p:sp>
      <p:sp>
        <p:nvSpPr>
          <p:cNvPr id="6" name="Date Placeholder 5"/>
          <p:cNvSpPr>
            <a:spLocks noGrp="1"/>
          </p:cNvSpPr>
          <p:nvPr>
            <p:ph type="dt" sz="half" idx="10"/>
          </p:nvPr>
        </p:nvSpPr>
        <p:spPr/>
        <p:txBody>
          <a:bodyPr/>
          <a:lstStyle/>
          <a:p>
            <a:fld id="{D79B6396-84F0-5649-85EC-D3605BF02EA0}" type="datetime1">
              <a:rPr lang="en-US" smtClean="0"/>
              <a:t>7/27/2016</a:t>
            </a:fld>
            <a:endParaRPr lang="en-US" dirty="0"/>
          </a:p>
        </p:txBody>
      </p:sp>
      <p:sp>
        <p:nvSpPr>
          <p:cNvPr id="7" name="Footer Placeholder 6"/>
          <p:cNvSpPr>
            <a:spLocks noGrp="1"/>
          </p:cNvSpPr>
          <p:nvPr>
            <p:ph type="ftr" sz="quarter" idx="11"/>
          </p:nvPr>
        </p:nvSpPr>
        <p:spPr/>
        <p:txBody>
          <a:bodyPr/>
          <a:lstStyle/>
          <a:p>
            <a:r>
              <a:rPr lang="en-US" smtClean="0"/>
              <a:t>All Rights Reserved.</a:t>
            </a:r>
            <a:endParaRPr lang="en-US" dirty="0"/>
          </a:p>
        </p:txBody>
      </p:sp>
      <p:sp>
        <p:nvSpPr>
          <p:cNvPr id="2" name="Slide Number Placeholder 1"/>
          <p:cNvSpPr>
            <a:spLocks noGrp="1"/>
          </p:cNvSpPr>
          <p:nvPr>
            <p:ph type="sldNum" sz="quarter" idx="12"/>
          </p:nvPr>
        </p:nvSpPr>
        <p:spPr/>
        <p:txBody>
          <a:bodyPr/>
          <a:lstStyle/>
          <a:p>
            <a:fld id="{C6BE63D2-267B-4D65-A065-FA1ADD7E7BAC}" type="slidenum">
              <a:rPr lang="en-US" smtClean="0"/>
              <a:pPr/>
              <a:t>8</a:t>
            </a:fld>
            <a:endParaRPr lang="en-US"/>
          </a:p>
        </p:txBody>
      </p:sp>
      <p:sp>
        <p:nvSpPr>
          <p:cNvPr id="5" name="Rectangle 1"/>
          <p:cNvSpPr>
            <a:spLocks noChangeArrowheads="1"/>
          </p:cNvSpPr>
          <p:nvPr/>
        </p:nvSpPr>
        <p:spPr bwMode="auto">
          <a:xfrm>
            <a:off x="2687394" y="1916535"/>
            <a:ext cx="838958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2400" b="1" dirty="0" err="1">
                <a:solidFill>
                  <a:srgbClr val="595959"/>
                </a:solidFill>
                <a:cs typeface="Cambria"/>
              </a:rPr>
              <a:t>Biosimilar</a:t>
            </a:r>
            <a:r>
              <a:rPr lang="en-US" sz="2400" b="1" dirty="0">
                <a:solidFill>
                  <a:srgbClr val="595959"/>
                </a:solidFill>
                <a:cs typeface="Cambria"/>
              </a:rPr>
              <a:t> development follows its own unique </a:t>
            </a:r>
            <a:r>
              <a:rPr lang="en-US" sz="2400" b="1" dirty="0" smtClean="0">
                <a:solidFill>
                  <a:srgbClr val="595959"/>
                </a:solidFill>
                <a:cs typeface="Cambria"/>
              </a:rPr>
              <a:t>path: </a:t>
            </a:r>
            <a:endParaRPr lang="en-US" sz="2400" b="1" dirty="0">
              <a:solidFill>
                <a:srgbClr val="595959"/>
              </a:solidFill>
              <a:cs typeface="Cambria"/>
            </a:endParaRPr>
          </a:p>
          <a:p>
            <a:pPr marL="800100" lvl="1" indent="-342900">
              <a:buFont typeface="Arial"/>
              <a:buChar char="•"/>
            </a:pPr>
            <a:r>
              <a:rPr lang="en-US" sz="2400" dirty="0" smtClean="0">
                <a:solidFill>
                  <a:srgbClr val="595959"/>
                </a:solidFill>
                <a:cs typeface="Cambria"/>
              </a:rPr>
              <a:t> relying </a:t>
            </a:r>
            <a:r>
              <a:rPr lang="en-US" sz="2400" dirty="0">
                <a:solidFill>
                  <a:srgbClr val="595959"/>
                </a:solidFill>
                <a:cs typeface="Cambria"/>
              </a:rPr>
              <a:t>primarily on analytics </a:t>
            </a:r>
            <a:endParaRPr lang="en-US" sz="2400" dirty="0" smtClean="0">
              <a:solidFill>
                <a:srgbClr val="595959"/>
              </a:solidFill>
              <a:cs typeface="Cambria"/>
            </a:endParaRPr>
          </a:p>
          <a:p>
            <a:pPr marL="800100" lvl="1" indent="-342900">
              <a:buFont typeface="Arial"/>
              <a:buChar char="•"/>
            </a:pPr>
            <a:r>
              <a:rPr lang="en-US" sz="2400" dirty="0" smtClean="0">
                <a:solidFill>
                  <a:srgbClr val="595959"/>
                </a:solidFill>
                <a:cs typeface="Cambria"/>
              </a:rPr>
              <a:t> reduced</a:t>
            </a:r>
            <a:r>
              <a:rPr lang="en-US" sz="2400" dirty="0">
                <a:solidFill>
                  <a:srgbClr val="595959"/>
                </a:solidFill>
                <a:cs typeface="Cambria"/>
              </a:rPr>
              <a:t>, confirmatory role to clinical trials </a:t>
            </a:r>
            <a:endParaRPr lang="en-US" sz="2400" dirty="0" smtClean="0">
              <a:solidFill>
                <a:srgbClr val="595959"/>
              </a:solidFill>
              <a:cs typeface="Cambria"/>
            </a:endParaRPr>
          </a:p>
          <a:p>
            <a:pPr marL="800100" lvl="1" indent="-342900">
              <a:buFont typeface="Arial"/>
              <a:buChar char="•"/>
            </a:pPr>
            <a:r>
              <a:rPr lang="en-US" sz="2400" dirty="0">
                <a:solidFill>
                  <a:srgbClr val="595959"/>
                </a:solidFill>
                <a:cs typeface="Cambria"/>
              </a:rPr>
              <a:t> </a:t>
            </a:r>
            <a:r>
              <a:rPr lang="en-US" sz="2400" dirty="0" smtClean="0">
                <a:solidFill>
                  <a:srgbClr val="595959"/>
                </a:solidFill>
                <a:cs typeface="Cambria"/>
              </a:rPr>
              <a:t>extrapolate </a:t>
            </a:r>
            <a:r>
              <a:rPr lang="en-US" sz="2400" dirty="0">
                <a:solidFill>
                  <a:srgbClr val="595959"/>
                </a:solidFill>
                <a:cs typeface="Cambria"/>
              </a:rPr>
              <a:t>data to support approval for indications without a clinical </a:t>
            </a:r>
            <a:r>
              <a:rPr lang="en-US" sz="2400" dirty="0" smtClean="0">
                <a:solidFill>
                  <a:srgbClr val="595959"/>
                </a:solidFill>
                <a:cs typeface="Cambria"/>
              </a:rPr>
              <a:t>trial</a:t>
            </a:r>
          </a:p>
          <a:p>
            <a:pPr lvl="1"/>
            <a:endParaRPr lang="en-US" sz="2400" dirty="0" smtClean="0">
              <a:solidFill>
                <a:srgbClr val="595959"/>
              </a:solidFill>
              <a:cs typeface="Cambria"/>
            </a:endParaRPr>
          </a:p>
        </p:txBody>
      </p:sp>
      <p:sp>
        <p:nvSpPr>
          <p:cNvPr id="3" name="TextBox 2"/>
          <p:cNvSpPr txBox="1"/>
          <p:nvPr/>
        </p:nvSpPr>
        <p:spPr>
          <a:xfrm>
            <a:off x="2742848" y="3903996"/>
            <a:ext cx="8542469" cy="2616101"/>
          </a:xfrm>
          <a:prstGeom prst="rect">
            <a:avLst/>
          </a:prstGeom>
          <a:noFill/>
        </p:spPr>
        <p:txBody>
          <a:bodyPr wrap="square" rtlCol="0">
            <a:spAutoFit/>
          </a:bodyPr>
          <a:lstStyle/>
          <a:p>
            <a:r>
              <a:rPr lang="en-US" sz="2400" b="1" dirty="0">
                <a:solidFill>
                  <a:srgbClr val="595959"/>
                </a:solidFill>
              </a:rPr>
              <a:t>The clinical </a:t>
            </a:r>
            <a:r>
              <a:rPr lang="en-US" sz="2400" b="1" dirty="0" err="1">
                <a:solidFill>
                  <a:srgbClr val="595959"/>
                </a:solidFill>
              </a:rPr>
              <a:t>biosimilar</a:t>
            </a:r>
            <a:r>
              <a:rPr lang="en-US" sz="2400" b="1" dirty="0">
                <a:solidFill>
                  <a:srgbClr val="595959"/>
                </a:solidFill>
              </a:rPr>
              <a:t> comparability </a:t>
            </a:r>
            <a:r>
              <a:rPr lang="en-US" sz="2400" b="1" dirty="0" smtClean="0">
                <a:solidFill>
                  <a:srgbClr val="595959"/>
                </a:solidFill>
              </a:rPr>
              <a:t>exercise:</a:t>
            </a:r>
            <a:endParaRPr lang="en-US" sz="2400" b="1" dirty="0">
              <a:solidFill>
                <a:srgbClr val="595959"/>
              </a:solidFill>
            </a:endParaRPr>
          </a:p>
          <a:p>
            <a:pPr marL="800100" lvl="1" indent="-342900">
              <a:buFont typeface="Arial"/>
              <a:buChar char="•"/>
            </a:pPr>
            <a:r>
              <a:rPr lang="en-US" sz="2400" dirty="0">
                <a:solidFill>
                  <a:srgbClr val="595959"/>
                </a:solidFill>
              </a:rPr>
              <a:t>PK </a:t>
            </a:r>
          </a:p>
          <a:p>
            <a:pPr marL="800100" lvl="1" indent="-342900">
              <a:buFont typeface="Arial"/>
              <a:buChar char="•"/>
            </a:pPr>
            <a:r>
              <a:rPr lang="en-US" sz="2400" dirty="0">
                <a:solidFill>
                  <a:srgbClr val="595959"/>
                </a:solidFill>
              </a:rPr>
              <a:t>PD (if feasible)</a:t>
            </a:r>
          </a:p>
          <a:p>
            <a:pPr marL="800100" lvl="1" indent="-342900">
              <a:buFont typeface="Arial"/>
              <a:buChar char="•"/>
            </a:pPr>
            <a:r>
              <a:rPr lang="en-US" sz="2400" dirty="0">
                <a:solidFill>
                  <a:srgbClr val="595959"/>
                </a:solidFill>
              </a:rPr>
              <a:t>Clinical efficacy and safety trial(s) </a:t>
            </a:r>
          </a:p>
          <a:p>
            <a:pPr marL="800100" lvl="1" indent="-342900">
              <a:buFont typeface="Arial"/>
              <a:buChar char="•"/>
            </a:pPr>
            <a:r>
              <a:rPr lang="en-US" sz="2400" dirty="0">
                <a:solidFill>
                  <a:srgbClr val="595959"/>
                </a:solidFill>
              </a:rPr>
              <a:t>Confirmatory PK/PD studies for clinical </a:t>
            </a:r>
            <a:r>
              <a:rPr lang="en-US" sz="2400" dirty="0" err="1">
                <a:solidFill>
                  <a:srgbClr val="595959"/>
                </a:solidFill>
              </a:rPr>
              <a:t>biosimilar</a:t>
            </a:r>
            <a:r>
              <a:rPr lang="en-US" sz="2400" dirty="0">
                <a:solidFill>
                  <a:srgbClr val="595959"/>
                </a:solidFill>
              </a:rPr>
              <a:t> comparability</a:t>
            </a:r>
          </a:p>
          <a:p>
            <a:endParaRPr lang="en-US" sz="2000" dirty="0">
              <a:solidFill>
                <a:srgbClr val="595959"/>
              </a:solidFill>
            </a:endParaRPr>
          </a:p>
        </p:txBody>
      </p:sp>
      <p:cxnSp>
        <p:nvCxnSpPr>
          <p:cNvPr id="9" name="Straight Connector 8"/>
          <p:cNvCxnSpPr/>
          <p:nvPr/>
        </p:nvCxnSpPr>
        <p:spPr>
          <a:xfrm>
            <a:off x="4526844" y="1592263"/>
            <a:ext cx="302542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54963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625" y="4"/>
            <a:ext cx="9540875" cy="1222375"/>
          </a:xfrm>
        </p:spPr>
        <p:txBody>
          <a:bodyPr>
            <a:normAutofit fontScale="90000"/>
          </a:bodyPr>
          <a:lstStyle/>
          <a:p>
            <a:r>
              <a:rPr lang="en-US" dirty="0" smtClean="0"/>
              <a:t/>
            </a:r>
            <a:br>
              <a:rPr lang="en-US" dirty="0" smtClean="0"/>
            </a:br>
            <a:endParaRPr lang="en-US" dirty="0"/>
          </a:p>
        </p:txBody>
      </p:sp>
      <p:sp>
        <p:nvSpPr>
          <p:cNvPr id="5" name="Content Placeholder 4"/>
          <p:cNvSpPr>
            <a:spLocks noGrp="1"/>
          </p:cNvSpPr>
          <p:nvPr>
            <p:ph sz="half" idx="1"/>
          </p:nvPr>
        </p:nvSpPr>
        <p:spPr>
          <a:xfrm>
            <a:off x="2" y="-1"/>
            <a:ext cx="9461500" cy="1222375"/>
          </a:xfrm>
        </p:spPr>
        <p:txBody>
          <a:bodyPr>
            <a:noAutofit/>
          </a:bodyPr>
          <a:lstStyle/>
          <a:p>
            <a:pPr marL="0" indent="0">
              <a:buNone/>
            </a:pPr>
            <a:endParaRPr lang="en-US" sz="3200" dirty="0">
              <a:solidFill>
                <a:srgbClr val="00B050"/>
              </a:solidFill>
              <a:latin typeface="Impact" panose="020B0806030902050204" pitchFamily="34" charset="0"/>
            </a:endParaRPr>
          </a:p>
          <a:p>
            <a:pPr marL="0" indent="0">
              <a:buNone/>
            </a:pPr>
            <a:r>
              <a:rPr lang="en-US" sz="3200" dirty="0" smtClean="0">
                <a:solidFill>
                  <a:srgbClr val="00B050"/>
                </a:solidFill>
                <a:latin typeface="Impact" panose="020B0806030902050204" pitchFamily="34" charset="0"/>
              </a:rPr>
              <a:t>     </a:t>
            </a:r>
            <a:r>
              <a:rPr lang="en-US" sz="3200" spc="600" dirty="0" smtClean="0">
                <a:solidFill>
                  <a:srgbClr val="3574BB"/>
                </a:solidFill>
                <a:latin typeface="Impact" panose="020B0806030902050204" pitchFamily="34" charset="0"/>
              </a:rPr>
              <a:t> </a:t>
            </a:r>
            <a:endParaRPr lang="en-US" sz="3200" dirty="0" smtClean="0">
              <a:solidFill>
                <a:srgbClr val="00B050"/>
              </a:solidFill>
              <a:latin typeface="Impact" panose="020B0806030902050204" pitchFamily="34" charset="0"/>
            </a:endParaRPr>
          </a:p>
        </p:txBody>
      </p:sp>
      <p:sp>
        <p:nvSpPr>
          <p:cNvPr id="11" name="Date Placeholder 10"/>
          <p:cNvSpPr>
            <a:spLocks noGrp="1"/>
          </p:cNvSpPr>
          <p:nvPr>
            <p:ph type="dt" sz="half" idx="10"/>
          </p:nvPr>
        </p:nvSpPr>
        <p:spPr/>
        <p:txBody>
          <a:bodyPr/>
          <a:lstStyle/>
          <a:p>
            <a:fld id="{AC1550BD-EE63-AB42-92A0-91D0A0BF55A1}" type="datetime1">
              <a:rPr lang="en-US" smtClean="0"/>
              <a:t>7/27/2016</a:t>
            </a:fld>
            <a:endParaRPr lang="en-US" dirty="0"/>
          </a:p>
        </p:txBody>
      </p:sp>
      <p:sp>
        <p:nvSpPr>
          <p:cNvPr id="14" name="Footer Placeholder 13"/>
          <p:cNvSpPr>
            <a:spLocks noGrp="1"/>
          </p:cNvSpPr>
          <p:nvPr>
            <p:ph type="ftr" sz="quarter" idx="11"/>
          </p:nvPr>
        </p:nvSpPr>
        <p:spPr/>
        <p:txBody>
          <a:bodyPr/>
          <a:lstStyle/>
          <a:p>
            <a:r>
              <a:rPr lang="en-US" smtClean="0"/>
              <a:t>All Rights Reserved.</a:t>
            </a:r>
            <a:endParaRPr lang="en-US" dirty="0"/>
          </a:p>
        </p:txBody>
      </p:sp>
      <p:sp>
        <p:nvSpPr>
          <p:cNvPr id="15" name="Slide Number Placeholder 14"/>
          <p:cNvSpPr>
            <a:spLocks noGrp="1"/>
          </p:cNvSpPr>
          <p:nvPr>
            <p:ph type="sldNum" sz="quarter" idx="12"/>
          </p:nvPr>
        </p:nvSpPr>
        <p:spPr/>
        <p:txBody>
          <a:bodyPr/>
          <a:lstStyle/>
          <a:p>
            <a:fld id="{4FAB73BC-B049-4115-A692-8D63A059BFB8}" type="slidenum">
              <a:rPr lang="en-US" smtClean="0"/>
              <a:pPr/>
              <a:t>9</a:t>
            </a:fld>
            <a:endParaRPr lang="en-US" dirty="0"/>
          </a:p>
        </p:txBody>
      </p:sp>
      <p:sp>
        <p:nvSpPr>
          <p:cNvPr id="8" name="TextBox 7"/>
          <p:cNvSpPr txBox="1"/>
          <p:nvPr/>
        </p:nvSpPr>
        <p:spPr>
          <a:xfrm>
            <a:off x="6810375" y="619125"/>
            <a:ext cx="184666" cy="369332"/>
          </a:xfrm>
          <a:prstGeom prst="rect">
            <a:avLst/>
          </a:prstGeom>
          <a:noFill/>
        </p:spPr>
        <p:txBody>
          <a:bodyPr wrap="none" rtlCol="0">
            <a:spAutoFit/>
          </a:bodyPr>
          <a:lstStyle/>
          <a:p>
            <a:endParaRPr lang="en-US" dirty="0"/>
          </a:p>
        </p:txBody>
      </p:sp>
      <p:sp>
        <p:nvSpPr>
          <p:cNvPr id="4" name="Rectangle 3"/>
          <p:cNvSpPr/>
          <p:nvPr/>
        </p:nvSpPr>
        <p:spPr>
          <a:xfrm>
            <a:off x="2456713" y="2167116"/>
            <a:ext cx="9123633" cy="1261884"/>
          </a:xfrm>
          <a:prstGeom prst="rect">
            <a:avLst/>
          </a:prstGeom>
        </p:spPr>
        <p:txBody>
          <a:bodyPr wrap="square">
            <a:spAutoFit/>
          </a:bodyPr>
          <a:lstStyle/>
          <a:p>
            <a:pPr algn="just"/>
            <a:r>
              <a:rPr lang="en-US" sz="2800" b="1" dirty="0" smtClean="0">
                <a:solidFill>
                  <a:srgbClr val="1F4E79"/>
                </a:solidFill>
              </a:rPr>
              <a:t>FDA</a:t>
            </a:r>
          </a:p>
          <a:p>
            <a:pPr marL="342900" indent="-342900" algn="just">
              <a:buFont typeface="Wingdings" panose="05000000000000000000" pitchFamily="2" charset="2"/>
              <a:buChar char="l"/>
            </a:pPr>
            <a:r>
              <a:rPr lang="en-US" sz="2400" dirty="0" smtClean="0">
                <a:solidFill>
                  <a:srgbClr val="595959"/>
                </a:solidFill>
              </a:rPr>
              <a:t>Human </a:t>
            </a:r>
            <a:r>
              <a:rPr lang="en-US" sz="2400" dirty="0">
                <a:solidFill>
                  <a:srgbClr val="595959"/>
                </a:solidFill>
              </a:rPr>
              <a:t>PK/PD </a:t>
            </a:r>
            <a:endParaRPr lang="en-US" sz="2400" dirty="0" smtClean="0">
              <a:solidFill>
                <a:srgbClr val="595959"/>
              </a:solidFill>
            </a:endParaRPr>
          </a:p>
          <a:p>
            <a:pPr marL="342900" indent="-342900" algn="just">
              <a:buFont typeface="Wingdings" panose="05000000000000000000" pitchFamily="2" charset="2"/>
              <a:buChar char="l"/>
            </a:pPr>
            <a:r>
              <a:rPr lang="en-US" sz="2400" dirty="0" smtClean="0">
                <a:solidFill>
                  <a:srgbClr val="595959"/>
                </a:solidFill>
              </a:rPr>
              <a:t>Clinical </a:t>
            </a:r>
            <a:r>
              <a:rPr lang="en-US" sz="2400" dirty="0">
                <a:solidFill>
                  <a:srgbClr val="595959"/>
                </a:solidFill>
              </a:rPr>
              <a:t>assessments of immunogenicity, safety and efficacy </a:t>
            </a:r>
          </a:p>
        </p:txBody>
      </p:sp>
      <p:sp>
        <p:nvSpPr>
          <p:cNvPr id="7" name="TextBox 6"/>
          <p:cNvSpPr txBox="1"/>
          <p:nvPr/>
        </p:nvSpPr>
        <p:spPr>
          <a:xfrm>
            <a:off x="2403362" y="3652063"/>
            <a:ext cx="8599817" cy="2000548"/>
          </a:xfrm>
          <a:prstGeom prst="rect">
            <a:avLst/>
          </a:prstGeom>
          <a:noFill/>
          <a:ln>
            <a:noFill/>
          </a:ln>
        </p:spPr>
        <p:txBody>
          <a:bodyPr wrap="square" rtlCol="0">
            <a:spAutoFit/>
          </a:bodyPr>
          <a:lstStyle/>
          <a:p>
            <a:pPr algn="just"/>
            <a:r>
              <a:rPr lang="en-US" sz="2800" b="1" dirty="0" smtClean="0">
                <a:solidFill>
                  <a:srgbClr val="1F4E79"/>
                </a:solidFill>
              </a:rPr>
              <a:t>EMA</a:t>
            </a:r>
          </a:p>
          <a:p>
            <a:pPr marL="342900" indent="-342900" algn="just">
              <a:buFont typeface="Wingdings" panose="05000000000000000000" pitchFamily="2" charset="2"/>
              <a:buChar char="l"/>
            </a:pPr>
            <a:r>
              <a:rPr lang="en-US" sz="2400" dirty="0">
                <a:solidFill>
                  <a:srgbClr val="595959"/>
                </a:solidFill>
                <a:cs typeface="Cambria"/>
              </a:rPr>
              <a:t>Clinical similarity - hard clinical endpoint not </a:t>
            </a:r>
            <a:r>
              <a:rPr lang="en-US" sz="2400" dirty="0" smtClean="0">
                <a:solidFill>
                  <a:srgbClr val="595959"/>
                </a:solidFill>
                <a:cs typeface="Cambria"/>
              </a:rPr>
              <a:t>needed</a:t>
            </a:r>
          </a:p>
          <a:p>
            <a:pPr marL="342900" indent="-342900">
              <a:buFont typeface="Wingdings" panose="05000000000000000000" pitchFamily="2" charset="2"/>
              <a:buChar char="l"/>
            </a:pPr>
            <a:r>
              <a:rPr lang="en-US" sz="2400" dirty="0">
                <a:solidFill>
                  <a:srgbClr val="595959"/>
                </a:solidFill>
                <a:cs typeface="Cambria"/>
              </a:rPr>
              <a:t>Risk management plan </a:t>
            </a:r>
          </a:p>
          <a:p>
            <a:pPr marL="800100" lvl="1" indent="-342900">
              <a:buFont typeface="Wingdings" panose="05000000000000000000" pitchFamily="2" charset="2"/>
              <a:buChar char="n"/>
            </a:pPr>
            <a:r>
              <a:rPr lang="en-US" sz="2400" dirty="0">
                <a:solidFill>
                  <a:srgbClr val="595959"/>
                </a:solidFill>
                <a:cs typeface="Cambria"/>
              </a:rPr>
              <a:t>Post-marketing safety </a:t>
            </a:r>
          </a:p>
          <a:p>
            <a:pPr marL="800100" lvl="1" indent="-342900">
              <a:buFont typeface="Wingdings" panose="05000000000000000000" pitchFamily="2" charset="2"/>
              <a:buChar char="n"/>
            </a:pPr>
            <a:r>
              <a:rPr lang="en-US" sz="2400" dirty="0" smtClean="0">
                <a:solidFill>
                  <a:srgbClr val="595959"/>
                </a:solidFill>
                <a:cs typeface="Cambria"/>
              </a:rPr>
              <a:t>Immunogenicity</a:t>
            </a:r>
            <a:endParaRPr lang="en-US" sz="2400" dirty="0">
              <a:solidFill>
                <a:srgbClr val="595959"/>
              </a:solidFill>
              <a:cs typeface="Cambria"/>
            </a:endParaRPr>
          </a:p>
        </p:txBody>
      </p:sp>
      <p:cxnSp>
        <p:nvCxnSpPr>
          <p:cNvPr id="16" name="Straight Connector 15"/>
          <p:cNvCxnSpPr/>
          <p:nvPr/>
        </p:nvCxnSpPr>
        <p:spPr>
          <a:xfrm>
            <a:off x="4526844" y="1592263"/>
            <a:ext cx="3025422" cy="0"/>
          </a:xfrm>
          <a:prstGeom prst="line">
            <a:avLst/>
          </a:prstGeom>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79425" y="884377"/>
            <a:ext cx="11233150" cy="707886"/>
          </a:xfrm>
          <a:prstGeom prst="rect">
            <a:avLst/>
          </a:prstGeom>
          <a:noFill/>
        </p:spPr>
        <p:txBody>
          <a:bodyPr wrap="square" rtlCol="0">
            <a:spAutoFit/>
          </a:bodyPr>
          <a:lstStyle/>
          <a:p>
            <a:pPr algn="ctr"/>
            <a:r>
              <a:rPr lang="en-US" sz="4000" dirty="0" smtClean="0">
                <a:solidFill>
                  <a:srgbClr val="7AAEDC"/>
                </a:solidFill>
                <a:latin typeface="Impact"/>
                <a:cs typeface="Impact"/>
              </a:rPr>
              <a:t>Clinical Comparability </a:t>
            </a:r>
            <a:r>
              <a:rPr lang="en-US" altLang="zh-CN" sz="4000" dirty="0" smtClean="0">
                <a:solidFill>
                  <a:srgbClr val="7C7C7C"/>
                </a:solidFill>
                <a:latin typeface="Impact"/>
                <a:cs typeface="Impact"/>
              </a:rPr>
              <a:t>Task</a:t>
            </a:r>
            <a:endParaRPr lang="en-US" sz="4000" dirty="0">
              <a:solidFill>
                <a:srgbClr val="7AAEDC"/>
              </a:solidFill>
              <a:latin typeface="Impact"/>
              <a:cs typeface="Impact"/>
            </a:endParaRPr>
          </a:p>
        </p:txBody>
      </p:sp>
    </p:spTree>
    <p:extLst>
      <p:ext uri="{BB962C8B-B14F-4D97-AF65-F5344CB8AC3E}">
        <p14:creationId xmlns:p14="http://schemas.microsoft.com/office/powerpoint/2010/main" val="220324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flipV="1">
            <a:off x="4291103" y="1299606"/>
            <a:ext cx="3579705" cy="39989"/>
          </a:xfrm>
          <a:prstGeom prst="line">
            <a:avLst/>
          </a:prstGeom>
          <a:ln>
            <a:solidFill>
              <a:srgbClr val="3574BB"/>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697212" y="1613555"/>
            <a:ext cx="9152373" cy="3970318"/>
          </a:xfrm>
          <a:prstGeom prst="rect">
            <a:avLst/>
          </a:prstGeom>
        </p:spPr>
        <p:txBody>
          <a:bodyPr wrap="square">
            <a:spAutoFit/>
          </a:bodyPr>
          <a:lstStyle/>
          <a:p>
            <a:pPr marL="800100" lvl="1" indent="-342900">
              <a:spcAft>
                <a:spcPts val="1200"/>
              </a:spcAft>
              <a:buClr>
                <a:schemeClr val="accent3">
                  <a:lumMod val="75000"/>
                </a:schemeClr>
              </a:buClr>
              <a:buSzPct val="160000"/>
              <a:buFont typeface="Arial"/>
              <a:buChar char="•"/>
            </a:pPr>
            <a:r>
              <a:rPr lang="en-US" sz="2400" dirty="0" smtClean="0">
                <a:solidFill>
                  <a:srgbClr val="595959"/>
                </a:solidFill>
                <a:latin typeface="Calibri"/>
                <a:cs typeface="Calibri"/>
              </a:rPr>
              <a:t>Equivalence </a:t>
            </a:r>
            <a:r>
              <a:rPr lang="en-US" sz="2400" dirty="0">
                <a:solidFill>
                  <a:srgbClr val="595959"/>
                </a:solidFill>
                <a:latin typeface="Calibri"/>
                <a:cs typeface="Calibri"/>
              </a:rPr>
              <a:t>study design </a:t>
            </a:r>
          </a:p>
          <a:p>
            <a:pPr marL="800100" lvl="1" indent="-342900">
              <a:spcAft>
                <a:spcPts val="1200"/>
              </a:spcAft>
              <a:buClr>
                <a:schemeClr val="accent3">
                  <a:lumMod val="75000"/>
                </a:schemeClr>
              </a:buClr>
              <a:buSzPct val="160000"/>
              <a:buFont typeface="Arial"/>
              <a:buChar char="•"/>
            </a:pPr>
            <a:r>
              <a:rPr lang="en-US" sz="2400" dirty="0">
                <a:solidFill>
                  <a:srgbClr val="595959"/>
                </a:solidFill>
                <a:latin typeface="Calibri"/>
                <a:cs typeface="Calibri"/>
              </a:rPr>
              <a:t>Non-inferiority design </a:t>
            </a:r>
            <a:r>
              <a:rPr lang="en-US" sz="2400" dirty="0" smtClean="0">
                <a:solidFill>
                  <a:srgbClr val="595959"/>
                </a:solidFill>
                <a:latin typeface="Calibri"/>
                <a:cs typeface="Calibri"/>
              </a:rPr>
              <a:t>may </a:t>
            </a:r>
            <a:r>
              <a:rPr lang="en-US" sz="2400" dirty="0">
                <a:solidFill>
                  <a:srgbClr val="595959"/>
                </a:solidFill>
                <a:latin typeface="Calibri"/>
                <a:cs typeface="Calibri"/>
              </a:rPr>
              <a:t>be </a:t>
            </a:r>
            <a:r>
              <a:rPr lang="en-US" sz="2400" dirty="0" smtClean="0">
                <a:solidFill>
                  <a:srgbClr val="595959"/>
                </a:solidFill>
                <a:latin typeface="Calibri"/>
                <a:cs typeface="Calibri"/>
              </a:rPr>
              <a:t>acceptable</a:t>
            </a:r>
            <a:endParaRPr lang="en-US" sz="2400" dirty="0">
              <a:solidFill>
                <a:srgbClr val="595959"/>
              </a:solidFill>
              <a:latin typeface="Calibri"/>
              <a:cs typeface="Calibri"/>
            </a:endParaRPr>
          </a:p>
          <a:p>
            <a:pPr marL="800100" lvl="1" indent="-342900">
              <a:spcAft>
                <a:spcPts val="1200"/>
              </a:spcAft>
              <a:buClr>
                <a:schemeClr val="accent3">
                  <a:lumMod val="75000"/>
                </a:schemeClr>
              </a:buClr>
              <a:buSzPct val="160000"/>
              <a:buFont typeface="Arial"/>
              <a:buChar char="•"/>
            </a:pPr>
            <a:r>
              <a:rPr lang="en-US" sz="2400" dirty="0">
                <a:solidFill>
                  <a:srgbClr val="595959"/>
                </a:solidFill>
                <a:latin typeface="Calibri"/>
                <a:cs typeface="Calibri"/>
              </a:rPr>
              <a:t>Non inferiority trial </a:t>
            </a:r>
            <a:r>
              <a:rPr lang="en-US" sz="2400" dirty="0" smtClean="0">
                <a:solidFill>
                  <a:srgbClr val="595959"/>
                </a:solidFill>
                <a:latin typeface="Calibri"/>
                <a:cs typeface="Calibri"/>
              </a:rPr>
              <a:t>only </a:t>
            </a:r>
            <a:r>
              <a:rPr lang="en-US" sz="2400" dirty="0">
                <a:solidFill>
                  <a:srgbClr val="595959"/>
                </a:solidFill>
                <a:latin typeface="Calibri"/>
                <a:cs typeface="Calibri"/>
              </a:rPr>
              <a:t>if </a:t>
            </a:r>
            <a:r>
              <a:rPr lang="en-US" sz="2400" dirty="0" smtClean="0">
                <a:solidFill>
                  <a:srgbClr val="595959"/>
                </a:solidFill>
                <a:latin typeface="Calibri"/>
                <a:cs typeface="Calibri"/>
              </a:rPr>
              <a:t>better efficacy </a:t>
            </a:r>
            <a:r>
              <a:rPr lang="en-US" sz="2400" dirty="0">
                <a:solidFill>
                  <a:srgbClr val="595959"/>
                </a:solidFill>
                <a:latin typeface="Calibri"/>
                <a:cs typeface="Calibri"/>
              </a:rPr>
              <a:t>can be </a:t>
            </a:r>
            <a:r>
              <a:rPr lang="en-US" sz="2400" dirty="0" smtClean="0">
                <a:solidFill>
                  <a:srgbClr val="595959"/>
                </a:solidFill>
                <a:latin typeface="Calibri"/>
                <a:cs typeface="Calibri"/>
              </a:rPr>
              <a:t>excluded</a:t>
            </a:r>
          </a:p>
          <a:p>
            <a:pPr marL="800100" lvl="1" indent="-342900">
              <a:spcAft>
                <a:spcPts val="1200"/>
              </a:spcAft>
              <a:buClr>
                <a:schemeClr val="accent3">
                  <a:lumMod val="75000"/>
                </a:schemeClr>
              </a:buClr>
              <a:buSzPct val="160000"/>
              <a:buFont typeface="Arial"/>
              <a:buChar char="•"/>
            </a:pPr>
            <a:r>
              <a:rPr lang="en-US" sz="2400" dirty="0">
                <a:solidFill>
                  <a:srgbClr val="595959"/>
                </a:solidFill>
                <a:latin typeface="Calibri"/>
                <a:cs typeface="Calibri"/>
              </a:rPr>
              <a:t>Efficacy trials </a:t>
            </a:r>
            <a:r>
              <a:rPr lang="en-US" sz="2400" dirty="0" smtClean="0">
                <a:solidFill>
                  <a:srgbClr val="595959"/>
                </a:solidFill>
                <a:latin typeface="Calibri"/>
                <a:cs typeface="Calibri"/>
              </a:rPr>
              <a:t>do </a:t>
            </a:r>
            <a:r>
              <a:rPr lang="en-US" sz="2400" dirty="0">
                <a:solidFill>
                  <a:srgbClr val="595959"/>
                </a:solidFill>
                <a:latin typeface="Calibri"/>
                <a:cs typeface="Calibri"/>
              </a:rPr>
              <a:t>not aim at demonstrating efficacy </a:t>
            </a:r>
            <a:endParaRPr lang="en-US" sz="2400" dirty="0" smtClean="0">
              <a:solidFill>
                <a:srgbClr val="595959"/>
              </a:solidFill>
              <a:latin typeface="Calibri"/>
              <a:cs typeface="Calibri"/>
            </a:endParaRPr>
          </a:p>
          <a:p>
            <a:pPr marL="800100" lvl="1" indent="-342900">
              <a:spcAft>
                <a:spcPts val="1200"/>
              </a:spcAft>
              <a:buClr>
                <a:schemeClr val="accent3">
                  <a:lumMod val="75000"/>
                </a:schemeClr>
              </a:buClr>
              <a:buSzPct val="160000"/>
              <a:buFont typeface="Arial"/>
              <a:buChar char="•"/>
            </a:pPr>
            <a:r>
              <a:rPr lang="en-US" sz="2400" dirty="0">
                <a:solidFill>
                  <a:srgbClr val="595959"/>
                </a:solidFill>
                <a:latin typeface="Calibri"/>
                <a:cs typeface="Calibri"/>
              </a:rPr>
              <a:t>E</a:t>
            </a:r>
            <a:r>
              <a:rPr lang="en-US" sz="2400" dirty="0" smtClean="0">
                <a:solidFill>
                  <a:srgbClr val="595959"/>
                </a:solidFill>
                <a:latin typeface="Calibri"/>
                <a:cs typeface="Calibri"/>
              </a:rPr>
              <a:t>fficacy </a:t>
            </a:r>
            <a:r>
              <a:rPr lang="en-US" sz="2400" dirty="0">
                <a:solidFill>
                  <a:srgbClr val="595959"/>
                </a:solidFill>
                <a:latin typeface="Calibri"/>
                <a:cs typeface="Calibri"/>
              </a:rPr>
              <a:t>trials </a:t>
            </a:r>
            <a:r>
              <a:rPr lang="en-US" sz="2400" dirty="0" smtClean="0">
                <a:solidFill>
                  <a:srgbClr val="595959"/>
                </a:solidFill>
                <a:latin typeface="Calibri"/>
                <a:cs typeface="Calibri"/>
              </a:rPr>
              <a:t>aim is </a:t>
            </a:r>
            <a:r>
              <a:rPr lang="en-US" sz="2400" dirty="0">
                <a:solidFill>
                  <a:srgbClr val="595959"/>
                </a:solidFill>
                <a:latin typeface="Calibri"/>
                <a:cs typeface="Calibri"/>
              </a:rPr>
              <a:t>to confirm </a:t>
            </a:r>
            <a:r>
              <a:rPr lang="en-US" sz="2400" dirty="0" smtClean="0">
                <a:solidFill>
                  <a:srgbClr val="595959"/>
                </a:solidFill>
                <a:latin typeface="Calibri"/>
                <a:cs typeface="Calibri"/>
              </a:rPr>
              <a:t>comparability</a:t>
            </a:r>
          </a:p>
          <a:p>
            <a:pPr marL="800100" lvl="1" indent="-342900">
              <a:spcAft>
                <a:spcPts val="1200"/>
              </a:spcAft>
              <a:buClr>
                <a:schemeClr val="accent3">
                  <a:lumMod val="75000"/>
                </a:schemeClr>
              </a:buClr>
              <a:buSzPct val="160000"/>
              <a:buFont typeface="Arial"/>
              <a:buChar char="•"/>
            </a:pPr>
            <a:r>
              <a:rPr lang="en-US" sz="2400" dirty="0">
                <a:solidFill>
                  <a:srgbClr val="595959"/>
                </a:solidFill>
                <a:latin typeface="Calibri"/>
                <a:cs typeface="Calibri"/>
              </a:rPr>
              <a:t>S</a:t>
            </a:r>
            <a:r>
              <a:rPr lang="en-US" sz="2400" dirty="0" smtClean="0">
                <a:solidFill>
                  <a:srgbClr val="595959"/>
                </a:solidFill>
                <a:latin typeface="Calibri"/>
                <a:cs typeface="Calibri"/>
              </a:rPr>
              <a:t>afety </a:t>
            </a:r>
            <a:r>
              <a:rPr lang="en-US" sz="2400" dirty="0">
                <a:solidFill>
                  <a:srgbClr val="595959"/>
                </a:solidFill>
                <a:latin typeface="Calibri"/>
                <a:cs typeface="Calibri"/>
              </a:rPr>
              <a:t>is important throughout the clinical </a:t>
            </a:r>
            <a:r>
              <a:rPr lang="en-US" sz="2400" dirty="0" smtClean="0">
                <a:solidFill>
                  <a:srgbClr val="595959"/>
                </a:solidFill>
                <a:latin typeface="Calibri"/>
                <a:cs typeface="Calibri"/>
              </a:rPr>
              <a:t>program </a:t>
            </a:r>
          </a:p>
          <a:p>
            <a:pPr marL="800100" lvl="1" indent="-342900">
              <a:spcAft>
                <a:spcPts val="1200"/>
              </a:spcAft>
              <a:buClr>
                <a:schemeClr val="accent3">
                  <a:lumMod val="75000"/>
                </a:schemeClr>
              </a:buClr>
              <a:buSzPct val="160000"/>
              <a:buFont typeface="Arial"/>
              <a:buChar char="•"/>
            </a:pPr>
            <a:r>
              <a:rPr lang="en-US" sz="2400" dirty="0" smtClean="0">
                <a:solidFill>
                  <a:srgbClr val="595959"/>
                </a:solidFill>
                <a:latin typeface="Calibri"/>
                <a:cs typeface="Calibri"/>
              </a:rPr>
              <a:t>Safety data focuses on type</a:t>
            </a:r>
            <a:r>
              <a:rPr lang="en-US" sz="2400" dirty="0">
                <a:solidFill>
                  <a:srgbClr val="595959"/>
                </a:solidFill>
                <a:latin typeface="Calibri"/>
                <a:cs typeface="Calibri"/>
              </a:rPr>
              <a:t>, severity and frequency of the adverse </a:t>
            </a:r>
            <a:r>
              <a:rPr lang="en-US" sz="2400" dirty="0" smtClean="0">
                <a:solidFill>
                  <a:srgbClr val="595959"/>
                </a:solidFill>
                <a:latin typeface="Calibri"/>
                <a:cs typeface="Calibri"/>
              </a:rPr>
              <a:t>reactions</a:t>
            </a:r>
          </a:p>
        </p:txBody>
      </p:sp>
      <p:sp>
        <p:nvSpPr>
          <p:cNvPr id="6" name="Rectangle 5"/>
          <p:cNvSpPr/>
          <p:nvPr/>
        </p:nvSpPr>
        <p:spPr>
          <a:xfrm>
            <a:off x="3732072" y="509715"/>
            <a:ext cx="4670870" cy="707886"/>
          </a:xfrm>
          <a:prstGeom prst="rect">
            <a:avLst/>
          </a:prstGeom>
        </p:spPr>
        <p:txBody>
          <a:bodyPr wrap="none">
            <a:spAutoFit/>
          </a:bodyPr>
          <a:lstStyle/>
          <a:p>
            <a:pPr algn="ctr"/>
            <a:r>
              <a:rPr lang="en-US" sz="4000" b="1" spc="300" dirty="0" smtClean="0">
                <a:solidFill>
                  <a:srgbClr val="7AAEDC"/>
                </a:solidFill>
                <a:latin typeface="Impact"/>
                <a:cs typeface="Impact"/>
              </a:rPr>
              <a:t>Confirmatory</a:t>
            </a:r>
            <a:r>
              <a:rPr lang="en-US" sz="4000" b="1" spc="300" dirty="0" smtClean="0">
                <a:solidFill>
                  <a:srgbClr val="7F7F7F"/>
                </a:solidFill>
                <a:latin typeface="Impact"/>
                <a:cs typeface="Impact"/>
              </a:rPr>
              <a:t> Trial</a:t>
            </a:r>
            <a:endParaRPr lang="en-US" sz="4000" b="1" spc="300" dirty="0">
              <a:solidFill>
                <a:srgbClr val="7F7F7F"/>
              </a:solidFill>
              <a:latin typeface="Impact"/>
              <a:cs typeface="Impact"/>
            </a:endParaRPr>
          </a:p>
        </p:txBody>
      </p:sp>
      <p:sp>
        <p:nvSpPr>
          <p:cNvPr id="10" name="TextBox 9"/>
          <p:cNvSpPr txBox="1"/>
          <p:nvPr/>
        </p:nvSpPr>
        <p:spPr>
          <a:xfrm>
            <a:off x="170263" y="6217697"/>
            <a:ext cx="10790092" cy="523220"/>
          </a:xfrm>
          <a:prstGeom prst="rect">
            <a:avLst/>
          </a:prstGeom>
          <a:noFill/>
        </p:spPr>
        <p:txBody>
          <a:bodyPr wrap="square" rtlCol="0">
            <a:spAutoFit/>
          </a:bodyPr>
          <a:lstStyle/>
          <a:p>
            <a:pPr marL="0" lvl="1"/>
            <a:r>
              <a:rPr lang="en-US" sz="1400" dirty="0">
                <a:latin typeface="Cambria" panose="02040503050406030204" pitchFamily="18" charset="0"/>
              </a:rPr>
              <a:t>Guideline on similar biological medicinal products containing biotechnology-derived proteins as active substance: non-clinical and clinical issues (EMEA/CHMP/BMWP/42832/2005 Rev1 Page 10/13</a:t>
            </a:r>
            <a:r>
              <a:rPr lang="en-US" sz="1400" dirty="0" smtClean="0">
                <a:latin typeface="Cambria" panose="02040503050406030204" pitchFamily="18" charset="0"/>
              </a:rPr>
              <a:t>)</a:t>
            </a:r>
            <a:endParaRPr lang="en-US" sz="1400" dirty="0">
              <a:latin typeface="Cambria" panose="02040503050406030204" pitchFamily="18" charset="0"/>
            </a:endParaRPr>
          </a:p>
        </p:txBody>
      </p:sp>
      <p:sp>
        <p:nvSpPr>
          <p:cNvPr id="8" name="Date Placeholder 7"/>
          <p:cNvSpPr>
            <a:spLocks noGrp="1"/>
          </p:cNvSpPr>
          <p:nvPr>
            <p:ph type="dt" sz="half" idx="10"/>
          </p:nvPr>
        </p:nvSpPr>
        <p:spPr/>
        <p:txBody>
          <a:bodyPr/>
          <a:lstStyle/>
          <a:p>
            <a:fld id="{675CB903-E536-0F4E-BA60-612016ED1EC9}" type="datetime1">
              <a:rPr lang="en-US" smtClean="0"/>
              <a:t>7/27/2016</a:t>
            </a:fld>
            <a:endParaRPr lang="en-US" dirty="0"/>
          </a:p>
        </p:txBody>
      </p:sp>
      <p:sp>
        <p:nvSpPr>
          <p:cNvPr id="9" name="Footer Placeholder 8"/>
          <p:cNvSpPr>
            <a:spLocks noGrp="1"/>
          </p:cNvSpPr>
          <p:nvPr>
            <p:ph type="ftr" sz="quarter" idx="11"/>
          </p:nvPr>
        </p:nvSpPr>
        <p:spPr/>
        <p:txBody>
          <a:bodyPr/>
          <a:lstStyle/>
          <a:p>
            <a:r>
              <a:rPr lang="en-US" smtClean="0"/>
              <a:t>All Rights Reserved.</a:t>
            </a:r>
            <a:endParaRPr lang="en-US" dirty="0"/>
          </a:p>
        </p:txBody>
      </p:sp>
      <p:sp>
        <p:nvSpPr>
          <p:cNvPr id="11" name="Slide Number Placeholder 10"/>
          <p:cNvSpPr>
            <a:spLocks noGrp="1"/>
          </p:cNvSpPr>
          <p:nvPr>
            <p:ph type="sldNum" sz="quarter" idx="12"/>
          </p:nvPr>
        </p:nvSpPr>
        <p:spPr/>
        <p:txBody>
          <a:bodyPr/>
          <a:lstStyle/>
          <a:p>
            <a:fld id="{4FAB73BC-B049-4115-A692-8D63A059BFB8}" type="slidenum">
              <a:rPr lang="en-US" smtClean="0"/>
              <a:pPr/>
              <a:t>10</a:t>
            </a:fld>
            <a:endParaRPr lang="en-US" dirty="0"/>
          </a:p>
        </p:txBody>
      </p:sp>
    </p:spTree>
    <p:extLst>
      <p:ext uri="{BB962C8B-B14F-4D97-AF65-F5344CB8AC3E}">
        <p14:creationId xmlns:p14="http://schemas.microsoft.com/office/powerpoint/2010/main" val="25705640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479425" y="884377"/>
            <a:ext cx="11233150" cy="707886"/>
          </a:xfrm>
          <a:prstGeom prst="rect">
            <a:avLst/>
          </a:prstGeom>
          <a:noFill/>
        </p:spPr>
        <p:txBody>
          <a:bodyPr wrap="square" rtlCol="0">
            <a:spAutoFit/>
          </a:bodyPr>
          <a:lstStyle/>
          <a:p>
            <a:pPr algn="ctr"/>
            <a:r>
              <a:rPr lang="en-US" sz="4000" dirty="0" smtClean="0">
                <a:solidFill>
                  <a:srgbClr val="7C7C7C"/>
                </a:solidFill>
                <a:latin typeface="Impact"/>
                <a:cs typeface="Impact"/>
              </a:rPr>
              <a:t>How To </a:t>
            </a:r>
            <a:r>
              <a:rPr lang="en-US" sz="4000" dirty="0" smtClean="0">
                <a:solidFill>
                  <a:srgbClr val="7AAEDC"/>
                </a:solidFill>
                <a:latin typeface="Impact"/>
                <a:cs typeface="Impact"/>
              </a:rPr>
              <a:t>Interpret!</a:t>
            </a:r>
            <a:endParaRPr lang="en-US" sz="4000" dirty="0">
              <a:solidFill>
                <a:srgbClr val="7AAEDC"/>
              </a:solidFill>
              <a:latin typeface="Impact"/>
              <a:cs typeface="Impact"/>
            </a:endParaRPr>
          </a:p>
        </p:txBody>
      </p:sp>
      <p:sp>
        <p:nvSpPr>
          <p:cNvPr id="4" name="TextBox 3"/>
          <p:cNvSpPr txBox="1"/>
          <p:nvPr/>
        </p:nvSpPr>
        <p:spPr>
          <a:xfrm>
            <a:off x="2233528" y="2262397"/>
            <a:ext cx="8857359" cy="2708434"/>
          </a:xfrm>
          <a:prstGeom prst="rect">
            <a:avLst/>
          </a:prstGeom>
          <a:noFill/>
        </p:spPr>
        <p:txBody>
          <a:bodyPr wrap="square" rtlCol="0">
            <a:spAutoFit/>
          </a:bodyPr>
          <a:lstStyle/>
          <a:p>
            <a:pPr marL="342900" indent="-342900">
              <a:spcAft>
                <a:spcPts val="1200"/>
              </a:spcAft>
              <a:buFont typeface="Wingdings" panose="05000000000000000000" pitchFamily="2" charset="2"/>
              <a:buChar char="l"/>
            </a:pPr>
            <a:r>
              <a:rPr lang="en-US" sz="2800" b="1" dirty="0" smtClean="0">
                <a:solidFill>
                  <a:srgbClr val="595959"/>
                </a:solidFill>
                <a:cs typeface="Cambria"/>
              </a:rPr>
              <a:t>How to interpret:</a:t>
            </a:r>
          </a:p>
          <a:p>
            <a:pPr marL="914400" lvl="1" indent="-457200">
              <a:spcAft>
                <a:spcPts val="1200"/>
              </a:spcAft>
              <a:buFont typeface="Wingdings" panose="05000000000000000000" pitchFamily="2" charset="2"/>
              <a:buChar char="n"/>
            </a:pPr>
            <a:r>
              <a:rPr lang="en-US" sz="2800" dirty="0">
                <a:solidFill>
                  <a:srgbClr val="595959"/>
                </a:solidFill>
                <a:cs typeface="Cambria"/>
              </a:rPr>
              <a:t>R</a:t>
            </a:r>
            <a:r>
              <a:rPr lang="en-US" sz="2800" dirty="0" smtClean="0">
                <a:solidFill>
                  <a:srgbClr val="595959"/>
                </a:solidFill>
                <a:cs typeface="Cambria"/>
              </a:rPr>
              <a:t>educed</a:t>
            </a:r>
            <a:r>
              <a:rPr lang="en-US" sz="2800" dirty="0">
                <a:solidFill>
                  <a:srgbClr val="595959"/>
                </a:solidFill>
                <a:cs typeface="Cambria"/>
              </a:rPr>
              <a:t>, confirmatory role to clinical </a:t>
            </a:r>
            <a:r>
              <a:rPr lang="en-US" sz="2800" dirty="0" smtClean="0">
                <a:solidFill>
                  <a:srgbClr val="595959"/>
                </a:solidFill>
                <a:cs typeface="Cambria"/>
              </a:rPr>
              <a:t>trials</a:t>
            </a:r>
          </a:p>
          <a:p>
            <a:pPr marL="914400" lvl="1" indent="-457200">
              <a:spcAft>
                <a:spcPts val="1200"/>
              </a:spcAft>
              <a:buFont typeface="Wingdings" panose="05000000000000000000" pitchFamily="2" charset="2"/>
              <a:buChar char="n"/>
            </a:pPr>
            <a:r>
              <a:rPr lang="en-US" sz="2800" dirty="0" smtClean="0">
                <a:solidFill>
                  <a:srgbClr val="595959"/>
                </a:solidFill>
                <a:cs typeface="Cambria"/>
              </a:rPr>
              <a:t>Clinical </a:t>
            </a:r>
            <a:r>
              <a:rPr lang="en-US" sz="2800" dirty="0">
                <a:solidFill>
                  <a:srgbClr val="595959"/>
                </a:solidFill>
                <a:cs typeface="Cambria"/>
              </a:rPr>
              <a:t>similarity - hard clinical endpoint not </a:t>
            </a:r>
            <a:r>
              <a:rPr lang="en-US" sz="2800" dirty="0" smtClean="0">
                <a:solidFill>
                  <a:srgbClr val="595959"/>
                </a:solidFill>
                <a:cs typeface="Cambria"/>
              </a:rPr>
              <a:t>needed</a:t>
            </a:r>
          </a:p>
          <a:p>
            <a:pPr marL="914400" lvl="1" indent="-457200">
              <a:spcAft>
                <a:spcPts val="1200"/>
              </a:spcAft>
              <a:buFont typeface="Wingdings" panose="05000000000000000000" pitchFamily="2" charset="2"/>
              <a:buChar char="n"/>
            </a:pPr>
            <a:r>
              <a:rPr lang="en-US" sz="2800" dirty="0">
                <a:solidFill>
                  <a:srgbClr val="595959"/>
                </a:solidFill>
              </a:rPr>
              <a:t>Clinical assessments of immunogenicity, safety and </a:t>
            </a:r>
            <a:r>
              <a:rPr lang="en-US" sz="2800" dirty="0" smtClean="0">
                <a:solidFill>
                  <a:srgbClr val="595959"/>
                </a:solidFill>
              </a:rPr>
              <a:t>efficacy</a:t>
            </a:r>
            <a:endParaRPr lang="en-US" sz="2800" dirty="0">
              <a:solidFill>
                <a:srgbClr val="595959"/>
              </a:solidFill>
              <a:cs typeface="Cambria"/>
            </a:endParaRPr>
          </a:p>
        </p:txBody>
      </p:sp>
      <p:sp>
        <p:nvSpPr>
          <p:cNvPr id="6" name="Date Placeholder 5"/>
          <p:cNvSpPr>
            <a:spLocks noGrp="1"/>
          </p:cNvSpPr>
          <p:nvPr>
            <p:ph type="dt" sz="half" idx="10"/>
          </p:nvPr>
        </p:nvSpPr>
        <p:spPr/>
        <p:txBody>
          <a:bodyPr/>
          <a:lstStyle/>
          <a:p>
            <a:fld id="{427A2D4E-C0CE-5342-9311-35A393765AE7}" type="datetime1">
              <a:rPr lang="en-US" smtClean="0"/>
              <a:t>7/27/2016</a:t>
            </a:fld>
            <a:endParaRPr lang="en-US" dirty="0"/>
          </a:p>
        </p:txBody>
      </p:sp>
      <p:sp>
        <p:nvSpPr>
          <p:cNvPr id="8" name="Footer Placeholder 7"/>
          <p:cNvSpPr>
            <a:spLocks noGrp="1"/>
          </p:cNvSpPr>
          <p:nvPr>
            <p:ph type="ftr" sz="quarter" idx="11"/>
          </p:nvPr>
        </p:nvSpPr>
        <p:spPr/>
        <p:txBody>
          <a:bodyPr/>
          <a:lstStyle/>
          <a:p>
            <a:r>
              <a:rPr lang="en-US" dirty="0" smtClean="0"/>
              <a:t>All Rights Reserved.</a:t>
            </a:r>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11</a:t>
            </a:fld>
            <a:endParaRPr lang="en-US" dirty="0"/>
          </a:p>
        </p:txBody>
      </p:sp>
      <p:cxnSp>
        <p:nvCxnSpPr>
          <p:cNvPr id="10" name="Straight Connector 9"/>
          <p:cNvCxnSpPr/>
          <p:nvPr/>
        </p:nvCxnSpPr>
        <p:spPr>
          <a:xfrm>
            <a:off x="4526844" y="1592263"/>
            <a:ext cx="302542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23438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723863" y="2375703"/>
            <a:ext cx="5603631" cy="2708478"/>
          </a:xfrm>
          <a:prstGeom prst="roundRect">
            <a:avLst/>
          </a:prstGeom>
          <a:solidFill>
            <a:schemeClr val="accent1">
              <a:lumMod val="60000"/>
              <a:lumOff val="40000"/>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Straight Connector 3"/>
          <p:cNvCxnSpPr/>
          <p:nvPr/>
        </p:nvCxnSpPr>
        <p:spPr>
          <a:xfrm>
            <a:off x="4526844" y="1592263"/>
            <a:ext cx="3025422"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79425" y="884377"/>
            <a:ext cx="11233150" cy="707886"/>
          </a:xfrm>
          <a:prstGeom prst="rect">
            <a:avLst/>
          </a:prstGeom>
          <a:noFill/>
        </p:spPr>
        <p:txBody>
          <a:bodyPr wrap="square" rtlCol="0">
            <a:spAutoFit/>
          </a:bodyPr>
          <a:lstStyle/>
          <a:p>
            <a:pPr algn="ctr"/>
            <a:r>
              <a:rPr lang="en-US" sz="4000" dirty="0" smtClean="0">
                <a:solidFill>
                  <a:srgbClr val="7C7C7C"/>
                </a:solidFill>
                <a:latin typeface="Impact"/>
                <a:cs typeface="Impact"/>
              </a:rPr>
              <a:t>What Is </a:t>
            </a:r>
            <a:r>
              <a:rPr lang="en-US" sz="4000" dirty="0" smtClean="0">
                <a:solidFill>
                  <a:srgbClr val="7AAEDC"/>
                </a:solidFill>
                <a:latin typeface="Impact"/>
                <a:cs typeface="Impact"/>
              </a:rPr>
              <a:t>Immunogenicity</a:t>
            </a:r>
            <a:endParaRPr lang="en-US" sz="4000" dirty="0">
              <a:solidFill>
                <a:srgbClr val="7AAEDC"/>
              </a:solidFill>
              <a:latin typeface="Impact"/>
              <a:cs typeface="Impact"/>
            </a:endParaRPr>
          </a:p>
        </p:txBody>
      </p:sp>
      <p:sp>
        <p:nvSpPr>
          <p:cNvPr id="7" name="TextBox 6"/>
          <p:cNvSpPr txBox="1"/>
          <p:nvPr/>
        </p:nvSpPr>
        <p:spPr>
          <a:xfrm>
            <a:off x="1213858" y="2600371"/>
            <a:ext cx="4768769" cy="1969770"/>
          </a:xfrm>
          <a:prstGeom prst="rect">
            <a:avLst/>
          </a:prstGeom>
          <a:noFill/>
        </p:spPr>
        <p:txBody>
          <a:bodyPr wrap="square" rtlCol="0">
            <a:spAutoFit/>
          </a:bodyPr>
          <a:lstStyle/>
          <a:p>
            <a:r>
              <a:rPr lang="en-US" altLang="zh-CN" sz="3200" b="1" dirty="0" smtClean="0">
                <a:solidFill>
                  <a:schemeClr val="tx1">
                    <a:lumMod val="75000"/>
                    <a:lumOff val="25000"/>
                  </a:schemeClr>
                </a:solidFill>
              </a:rPr>
              <a:t>Immunogenicity</a:t>
            </a:r>
          </a:p>
          <a:p>
            <a:endParaRPr lang="en-US" altLang="zh-CN" dirty="0">
              <a:solidFill>
                <a:schemeClr val="tx1">
                  <a:lumMod val="75000"/>
                  <a:lumOff val="25000"/>
                </a:schemeClr>
              </a:solidFill>
            </a:endParaRPr>
          </a:p>
          <a:p>
            <a:pPr marL="285750" indent="-285750">
              <a:buFont typeface="Arial" panose="020B0604020202020204" pitchFamily="34" charset="0"/>
              <a:buChar char="•"/>
            </a:pPr>
            <a:r>
              <a:rPr lang="en-US" altLang="zh-CN" sz="2400" dirty="0" smtClean="0">
                <a:solidFill>
                  <a:schemeClr val="tx1">
                    <a:lumMod val="75000"/>
                    <a:lumOff val="25000"/>
                  </a:schemeClr>
                </a:solidFill>
              </a:rPr>
              <a:t>Potential for a protein to </a:t>
            </a:r>
            <a:r>
              <a:rPr lang="en-US" altLang="zh-CN" sz="2400" b="1" dirty="0" smtClean="0">
                <a:solidFill>
                  <a:schemeClr val="tx1">
                    <a:lumMod val="75000"/>
                    <a:lumOff val="25000"/>
                  </a:schemeClr>
                </a:solidFill>
              </a:rPr>
              <a:t>elicit an immune response</a:t>
            </a:r>
          </a:p>
          <a:p>
            <a:pPr marL="285750" indent="-285750">
              <a:buFont typeface="Arial" panose="020B0604020202020204" pitchFamily="34" charset="0"/>
              <a:buChar char="•"/>
            </a:pPr>
            <a:r>
              <a:rPr lang="en-US" altLang="zh-CN" sz="2400" dirty="0" smtClean="0">
                <a:solidFill>
                  <a:schemeClr val="tx1">
                    <a:lumMod val="75000"/>
                    <a:lumOff val="25000"/>
                  </a:schemeClr>
                </a:solidFill>
              </a:rPr>
              <a:t>The </a:t>
            </a:r>
            <a:r>
              <a:rPr lang="en-US" altLang="zh-CN" sz="2400" b="1" dirty="0" smtClean="0">
                <a:solidFill>
                  <a:schemeClr val="tx1">
                    <a:lumMod val="75000"/>
                    <a:lumOff val="25000"/>
                  </a:schemeClr>
                </a:solidFill>
              </a:rPr>
              <a:t>consequence</a:t>
            </a:r>
            <a:r>
              <a:rPr lang="en-US" altLang="zh-CN" sz="2400" dirty="0" smtClean="0">
                <a:solidFill>
                  <a:schemeClr val="tx1">
                    <a:lumMod val="75000"/>
                    <a:lumOff val="25000"/>
                  </a:schemeClr>
                </a:solidFill>
              </a:rPr>
              <a:t> of that response</a:t>
            </a:r>
            <a:endParaRPr lang="zh-CN" altLang="en-US" sz="2400" dirty="0">
              <a:solidFill>
                <a:schemeClr val="tx1">
                  <a:lumMod val="75000"/>
                  <a:lumOff val="25000"/>
                </a:schemeClr>
              </a:solidFill>
            </a:endParaRPr>
          </a:p>
        </p:txBody>
      </p:sp>
      <p:sp>
        <p:nvSpPr>
          <p:cNvPr id="2" name="Rounded Rectangle 1"/>
          <p:cNvSpPr/>
          <p:nvPr/>
        </p:nvSpPr>
        <p:spPr>
          <a:xfrm>
            <a:off x="6836780" y="2569580"/>
            <a:ext cx="4483261" cy="2164466"/>
          </a:xfrm>
          <a:prstGeom prst="roundRect">
            <a:avLst/>
          </a:prstGeom>
          <a:solidFill>
            <a:srgbClr val="FFC000">
              <a:alpha val="4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2"/>
          <p:cNvSpPr txBox="1"/>
          <p:nvPr/>
        </p:nvSpPr>
        <p:spPr>
          <a:xfrm>
            <a:off x="7176304" y="2708476"/>
            <a:ext cx="3958542" cy="1908215"/>
          </a:xfrm>
          <a:prstGeom prst="rect">
            <a:avLst/>
          </a:prstGeom>
          <a:noFill/>
        </p:spPr>
        <p:txBody>
          <a:bodyPr wrap="square" rtlCol="0">
            <a:spAutoFit/>
          </a:bodyPr>
          <a:lstStyle/>
          <a:p>
            <a:r>
              <a:rPr lang="en-US" altLang="zh-CN" sz="2800" b="1" dirty="0" smtClean="0">
                <a:solidFill>
                  <a:srgbClr val="C00000"/>
                </a:solidFill>
              </a:rPr>
              <a:t>Caveat!!</a:t>
            </a:r>
          </a:p>
          <a:p>
            <a:r>
              <a:rPr lang="en-US" altLang="zh-CN" sz="2400" dirty="0">
                <a:solidFill>
                  <a:srgbClr val="C00000"/>
                </a:solidFill>
              </a:rPr>
              <a:t>There are not absolutely predictors of immunogenicity other than clinical studies </a:t>
            </a:r>
          </a:p>
          <a:p>
            <a:endParaRPr lang="zh-CN" altLang="en-US" dirty="0">
              <a:solidFill>
                <a:srgbClr val="C00000"/>
              </a:solidFill>
            </a:endParaRPr>
          </a:p>
        </p:txBody>
      </p:sp>
    </p:spTree>
    <p:extLst>
      <p:ext uri="{BB962C8B-B14F-4D97-AF65-F5344CB8AC3E}">
        <p14:creationId xmlns:p14="http://schemas.microsoft.com/office/powerpoint/2010/main" val="40432111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a:off x="4526844" y="1592263"/>
            <a:ext cx="3025422"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79425" y="884377"/>
            <a:ext cx="11233150" cy="707886"/>
          </a:xfrm>
          <a:prstGeom prst="rect">
            <a:avLst/>
          </a:prstGeom>
          <a:noFill/>
        </p:spPr>
        <p:txBody>
          <a:bodyPr wrap="square" rtlCol="0">
            <a:spAutoFit/>
          </a:bodyPr>
          <a:lstStyle/>
          <a:p>
            <a:pPr algn="ctr"/>
            <a:r>
              <a:rPr lang="en-US" sz="4000" dirty="0" smtClean="0">
                <a:solidFill>
                  <a:srgbClr val="7C7C7C"/>
                </a:solidFill>
                <a:latin typeface="Impact"/>
                <a:cs typeface="Impact"/>
              </a:rPr>
              <a:t>Consequences of </a:t>
            </a:r>
            <a:r>
              <a:rPr lang="en-US" sz="4000" dirty="0" smtClean="0">
                <a:solidFill>
                  <a:srgbClr val="7AAEDC"/>
                </a:solidFill>
                <a:latin typeface="Impact"/>
                <a:cs typeface="Impact"/>
              </a:rPr>
              <a:t>Immunogenicity</a:t>
            </a:r>
            <a:endParaRPr lang="en-US" sz="4000" dirty="0">
              <a:solidFill>
                <a:srgbClr val="7AAEDC"/>
              </a:solidFill>
              <a:latin typeface="Impact"/>
              <a:cs typeface="Impact"/>
            </a:endParaRPr>
          </a:p>
        </p:txBody>
      </p:sp>
      <p:sp>
        <p:nvSpPr>
          <p:cNvPr id="6" name="TextBox 5"/>
          <p:cNvSpPr txBox="1"/>
          <p:nvPr/>
        </p:nvSpPr>
        <p:spPr>
          <a:xfrm>
            <a:off x="1113692" y="1945735"/>
            <a:ext cx="10843847" cy="3600986"/>
          </a:xfrm>
          <a:prstGeom prst="rect">
            <a:avLst/>
          </a:prstGeom>
          <a:noFill/>
        </p:spPr>
        <p:txBody>
          <a:bodyPr wrap="square" rtlCol="0">
            <a:spAutoFit/>
          </a:bodyPr>
          <a:lstStyle/>
          <a:p>
            <a:r>
              <a:rPr lang="en-US" altLang="zh-CN" sz="3600" b="1" dirty="0" smtClean="0">
                <a:solidFill>
                  <a:srgbClr val="1F4E79"/>
                </a:solidFill>
              </a:rPr>
              <a:t>What are the consequences of immunogenicity?</a:t>
            </a:r>
          </a:p>
          <a:p>
            <a:endParaRPr lang="en-US" altLang="zh-CN" sz="2400" dirty="0"/>
          </a:p>
          <a:p>
            <a:pPr marL="742950" lvl="1" indent="-285750">
              <a:lnSpc>
                <a:spcPct val="150000"/>
              </a:lnSpc>
              <a:buClr>
                <a:schemeClr val="tx1">
                  <a:lumMod val="75000"/>
                  <a:lumOff val="25000"/>
                </a:schemeClr>
              </a:buClr>
              <a:buFont typeface="Arial" panose="020B0604020202020204" pitchFamily="34" charset="0"/>
              <a:buChar char="•"/>
            </a:pPr>
            <a:r>
              <a:rPr lang="en-US" altLang="zh-CN" sz="2800" b="1" dirty="0" smtClean="0">
                <a:solidFill>
                  <a:srgbClr val="C00000"/>
                </a:solidFill>
              </a:rPr>
              <a:t>Transient appearance of antibodies </a:t>
            </a:r>
            <a:r>
              <a:rPr lang="en-US" altLang="zh-CN" sz="2800" dirty="0" smtClean="0">
                <a:solidFill>
                  <a:schemeClr val="tx1">
                    <a:lumMod val="75000"/>
                    <a:lumOff val="25000"/>
                  </a:schemeClr>
                </a:solidFill>
              </a:rPr>
              <a:t>without any clinical significance</a:t>
            </a:r>
          </a:p>
          <a:p>
            <a:pPr marL="742950" lvl="1" indent="-285750">
              <a:lnSpc>
                <a:spcPct val="150000"/>
              </a:lnSpc>
              <a:buClr>
                <a:schemeClr val="tx1">
                  <a:lumMod val="75000"/>
                  <a:lumOff val="25000"/>
                </a:schemeClr>
              </a:buClr>
              <a:buFont typeface="Arial" panose="020B0604020202020204" pitchFamily="34" charset="0"/>
              <a:buChar char="•"/>
            </a:pPr>
            <a:r>
              <a:rPr lang="en-US" altLang="zh-CN" sz="2800" b="1" dirty="0" smtClean="0">
                <a:solidFill>
                  <a:srgbClr val="C00000"/>
                </a:solidFill>
              </a:rPr>
              <a:t>Loss of efficacy </a:t>
            </a:r>
            <a:r>
              <a:rPr lang="en-US" altLang="zh-CN" sz="2800" dirty="0" smtClean="0">
                <a:solidFill>
                  <a:schemeClr val="tx1">
                    <a:lumMod val="75000"/>
                    <a:lumOff val="25000"/>
                  </a:schemeClr>
                </a:solidFill>
              </a:rPr>
              <a:t>with an impact on the drug clearance</a:t>
            </a:r>
          </a:p>
          <a:p>
            <a:pPr marL="742950" lvl="1" indent="-285750">
              <a:lnSpc>
                <a:spcPct val="150000"/>
              </a:lnSpc>
              <a:buClr>
                <a:schemeClr val="tx1">
                  <a:lumMod val="75000"/>
                  <a:lumOff val="25000"/>
                </a:schemeClr>
              </a:buClr>
              <a:buFont typeface="Arial" panose="020B0604020202020204" pitchFamily="34" charset="0"/>
              <a:buChar char="•"/>
            </a:pPr>
            <a:r>
              <a:rPr lang="en-US" altLang="zh-CN" sz="2800" b="1" dirty="0" smtClean="0">
                <a:solidFill>
                  <a:srgbClr val="C00000"/>
                </a:solidFill>
              </a:rPr>
              <a:t>Cross reactivity </a:t>
            </a:r>
            <a:r>
              <a:rPr lang="en-US" altLang="zh-CN" sz="2800" dirty="0" smtClean="0">
                <a:solidFill>
                  <a:schemeClr val="tx1">
                    <a:lumMod val="75000"/>
                    <a:lumOff val="25000"/>
                  </a:schemeClr>
                </a:solidFill>
              </a:rPr>
              <a:t>with endogenous protein</a:t>
            </a:r>
          </a:p>
          <a:p>
            <a:pPr marL="742950" lvl="1" indent="-285750">
              <a:lnSpc>
                <a:spcPct val="150000"/>
              </a:lnSpc>
              <a:buFont typeface="Arial" panose="020B0604020202020204" pitchFamily="34" charset="0"/>
              <a:buChar char="•"/>
            </a:pPr>
            <a:r>
              <a:rPr lang="en-US" altLang="zh-CN" sz="2800" dirty="0" smtClean="0">
                <a:solidFill>
                  <a:schemeClr val="tx1">
                    <a:lumMod val="75000"/>
                    <a:lumOff val="25000"/>
                  </a:schemeClr>
                </a:solidFill>
              </a:rPr>
              <a:t>Severe life threatening conditions like </a:t>
            </a:r>
            <a:r>
              <a:rPr lang="en-US" altLang="zh-CN" sz="2800" b="1" dirty="0" smtClean="0">
                <a:solidFill>
                  <a:srgbClr val="C00000"/>
                </a:solidFill>
              </a:rPr>
              <a:t>Anaphylaxis</a:t>
            </a:r>
            <a:endParaRPr lang="zh-CN" altLang="en-US" sz="2800" b="1" dirty="0">
              <a:solidFill>
                <a:srgbClr val="C00000"/>
              </a:solidFill>
            </a:endParaRPr>
          </a:p>
        </p:txBody>
      </p:sp>
    </p:spTree>
    <p:extLst>
      <p:ext uri="{BB962C8B-B14F-4D97-AF65-F5344CB8AC3E}">
        <p14:creationId xmlns:p14="http://schemas.microsoft.com/office/powerpoint/2010/main" val="37039152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479425" y="884377"/>
            <a:ext cx="11233150" cy="707886"/>
          </a:xfrm>
          <a:prstGeom prst="rect">
            <a:avLst/>
          </a:prstGeom>
          <a:noFill/>
        </p:spPr>
        <p:txBody>
          <a:bodyPr wrap="square" rtlCol="0">
            <a:spAutoFit/>
          </a:bodyPr>
          <a:lstStyle/>
          <a:p>
            <a:pPr algn="ctr"/>
            <a:r>
              <a:rPr lang="en-US" sz="4000" dirty="0" smtClean="0">
                <a:solidFill>
                  <a:srgbClr val="7C7C7C"/>
                </a:solidFill>
                <a:latin typeface="Impact"/>
                <a:cs typeface="Impact"/>
              </a:rPr>
              <a:t>Example of </a:t>
            </a:r>
            <a:r>
              <a:rPr lang="en-US" sz="4000" dirty="0" smtClean="0">
                <a:solidFill>
                  <a:srgbClr val="7AAEDC"/>
                </a:solidFill>
                <a:latin typeface="Impact"/>
                <a:cs typeface="Impact"/>
              </a:rPr>
              <a:t>Immunogenicity</a:t>
            </a:r>
            <a:endParaRPr lang="en-US" sz="4000" dirty="0">
              <a:solidFill>
                <a:srgbClr val="7AAEDC"/>
              </a:solidFill>
              <a:latin typeface="Impact"/>
              <a:cs typeface="Impact"/>
            </a:endParaRPr>
          </a:p>
        </p:txBody>
      </p:sp>
      <p:sp>
        <p:nvSpPr>
          <p:cNvPr id="7" name="TextBox 6"/>
          <p:cNvSpPr txBox="1"/>
          <p:nvPr/>
        </p:nvSpPr>
        <p:spPr>
          <a:xfrm>
            <a:off x="4633308" y="1850790"/>
            <a:ext cx="5609015" cy="4462760"/>
          </a:xfrm>
          <a:prstGeom prst="rect">
            <a:avLst/>
          </a:prstGeom>
          <a:noFill/>
        </p:spPr>
        <p:txBody>
          <a:bodyPr wrap="square" rtlCol="0">
            <a:spAutoFit/>
          </a:bodyPr>
          <a:lstStyle/>
          <a:p>
            <a:pPr marL="342900" indent="-342900">
              <a:buFont typeface="Wingdings" panose="05000000000000000000" pitchFamily="2" charset="2"/>
              <a:buChar char="l"/>
            </a:pPr>
            <a:r>
              <a:rPr lang="en-US" sz="2400" b="1" dirty="0" smtClean="0">
                <a:solidFill>
                  <a:srgbClr val="595959"/>
                </a:solidFill>
                <a:cs typeface="Cambria"/>
              </a:rPr>
              <a:t>Loss of efficacy</a:t>
            </a:r>
          </a:p>
          <a:p>
            <a:pPr marL="800100" lvl="1" indent="-342900">
              <a:buFont typeface="Wingdings" panose="05000000000000000000" pitchFamily="2" charset="2"/>
              <a:buChar char="n"/>
            </a:pPr>
            <a:r>
              <a:rPr lang="en-US" sz="2400" dirty="0" smtClean="0">
                <a:solidFill>
                  <a:srgbClr val="595959"/>
                </a:solidFill>
                <a:cs typeface="Cambria"/>
              </a:rPr>
              <a:t>INF alpha-2</a:t>
            </a:r>
          </a:p>
          <a:p>
            <a:pPr marL="800100" lvl="1" indent="-342900">
              <a:buFont typeface="Wingdings" panose="05000000000000000000" pitchFamily="2" charset="2"/>
              <a:buChar char="n"/>
            </a:pPr>
            <a:r>
              <a:rPr lang="en-US" sz="2400" dirty="0" smtClean="0">
                <a:solidFill>
                  <a:srgbClr val="595959"/>
                </a:solidFill>
                <a:cs typeface="Cambria"/>
              </a:rPr>
              <a:t>INF beta</a:t>
            </a:r>
          </a:p>
          <a:p>
            <a:pPr marL="342900" indent="-342900">
              <a:buFont typeface="Wingdings" panose="05000000000000000000" pitchFamily="2" charset="2"/>
              <a:buChar char="l"/>
            </a:pPr>
            <a:r>
              <a:rPr lang="en-US" sz="2400" b="1" dirty="0" smtClean="0">
                <a:solidFill>
                  <a:srgbClr val="595959"/>
                </a:solidFill>
                <a:cs typeface="Cambria"/>
              </a:rPr>
              <a:t>Enhancement of efficacy</a:t>
            </a:r>
          </a:p>
          <a:p>
            <a:pPr marL="800100" lvl="1" indent="-342900">
              <a:buFont typeface="Wingdings" panose="05000000000000000000" pitchFamily="2" charset="2"/>
              <a:buChar char="n"/>
            </a:pPr>
            <a:r>
              <a:rPr lang="en-US" sz="2400" dirty="0" smtClean="0">
                <a:solidFill>
                  <a:srgbClr val="595959"/>
                </a:solidFill>
                <a:cs typeface="Cambria"/>
              </a:rPr>
              <a:t>Growth Hormone</a:t>
            </a:r>
          </a:p>
          <a:p>
            <a:pPr marL="342900" indent="-342900">
              <a:buFont typeface="Wingdings" panose="05000000000000000000" pitchFamily="2" charset="2"/>
              <a:buChar char="l"/>
            </a:pPr>
            <a:r>
              <a:rPr lang="en-US" sz="2400" b="1" dirty="0" smtClean="0">
                <a:solidFill>
                  <a:srgbClr val="595959"/>
                </a:solidFill>
                <a:cs typeface="Cambria"/>
              </a:rPr>
              <a:t>Neutralization of naïve protein</a:t>
            </a:r>
          </a:p>
          <a:p>
            <a:pPr marL="800100" lvl="1" indent="-342900">
              <a:buFont typeface="Wingdings" panose="05000000000000000000" pitchFamily="2" charset="2"/>
              <a:buChar char="n"/>
            </a:pPr>
            <a:r>
              <a:rPr lang="en-US" sz="2400" dirty="0" smtClean="0">
                <a:solidFill>
                  <a:srgbClr val="595959"/>
                </a:solidFill>
                <a:cs typeface="Cambria"/>
              </a:rPr>
              <a:t>EPO</a:t>
            </a:r>
          </a:p>
          <a:p>
            <a:pPr marL="342900" indent="-342900">
              <a:buFont typeface="Wingdings" panose="05000000000000000000" pitchFamily="2" charset="2"/>
              <a:buChar char="l"/>
            </a:pPr>
            <a:r>
              <a:rPr lang="en-US" sz="2400" b="1" dirty="0" smtClean="0">
                <a:solidFill>
                  <a:srgbClr val="595959"/>
                </a:solidFill>
                <a:cs typeface="Cambria"/>
              </a:rPr>
              <a:t>General Immune effects</a:t>
            </a:r>
          </a:p>
          <a:p>
            <a:pPr marL="800100" lvl="1" indent="-342900">
              <a:buFont typeface="Wingdings" panose="05000000000000000000" pitchFamily="2" charset="2"/>
              <a:buChar char="n"/>
            </a:pPr>
            <a:r>
              <a:rPr lang="en-US" sz="2400" dirty="0" smtClean="0">
                <a:solidFill>
                  <a:srgbClr val="595959"/>
                </a:solidFill>
                <a:cs typeface="Cambria"/>
              </a:rPr>
              <a:t>Allergy</a:t>
            </a:r>
          </a:p>
          <a:p>
            <a:pPr marL="800100" lvl="1" indent="-342900">
              <a:buFont typeface="Wingdings" panose="05000000000000000000" pitchFamily="2" charset="2"/>
              <a:buChar char="n"/>
            </a:pPr>
            <a:r>
              <a:rPr lang="en-US" sz="2400" dirty="0" smtClean="0">
                <a:solidFill>
                  <a:srgbClr val="595959"/>
                </a:solidFill>
                <a:cs typeface="Cambria"/>
              </a:rPr>
              <a:t>Anaphylaxis</a:t>
            </a:r>
          </a:p>
          <a:p>
            <a:pPr marL="800100" lvl="1" indent="-342900">
              <a:buFont typeface="Wingdings" panose="05000000000000000000" pitchFamily="2" charset="2"/>
              <a:buChar char="n"/>
            </a:pPr>
            <a:r>
              <a:rPr lang="en-US" sz="2400" dirty="0" smtClean="0">
                <a:solidFill>
                  <a:srgbClr val="595959"/>
                </a:solidFill>
                <a:cs typeface="Cambria"/>
              </a:rPr>
              <a:t>Serum sickness</a:t>
            </a:r>
          </a:p>
          <a:p>
            <a:pPr marL="342900" indent="-342900">
              <a:buClr>
                <a:schemeClr val="accent2"/>
              </a:buClr>
              <a:buFont typeface="Wingdings" panose="05000000000000000000" pitchFamily="2" charset="2"/>
              <a:buChar char="l"/>
            </a:pPr>
            <a:endParaRPr lang="en-US" sz="2000" dirty="0">
              <a:solidFill>
                <a:srgbClr val="595959"/>
              </a:solidFill>
            </a:endParaRPr>
          </a:p>
        </p:txBody>
      </p:sp>
      <p:sp>
        <p:nvSpPr>
          <p:cNvPr id="8" name="Date Placeholder 7"/>
          <p:cNvSpPr>
            <a:spLocks noGrp="1"/>
          </p:cNvSpPr>
          <p:nvPr>
            <p:ph type="dt" sz="half" idx="10"/>
          </p:nvPr>
        </p:nvSpPr>
        <p:spPr/>
        <p:txBody>
          <a:bodyPr/>
          <a:lstStyle/>
          <a:p>
            <a:fld id="{A5047DD3-4AA7-9941-83CF-7C3CE0648C92}" type="datetime1">
              <a:rPr lang="en-US" smtClean="0"/>
              <a:t>7/27/2016</a:t>
            </a:fld>
            <a:endParaRPr lang="en-US" dirty="0"/>
          </a:p>
        </p:txBody>
      </p:sp>
      <p:sp>
        <p:nvSpPr>
          <p:cNvPr id="9" name="Footer Placeholder 8"/>
          <p:cNvSpPr>
            <a:spLocks noGrp="1"/>
          </p:cNvSpPr>
          <p:nvPr>
            <p:ph type="ftr" sz="quarter" idx="11"/>
          </p:nvPr>
        </p:nvSpPr>
        <p:spPr/>
        <p:txBody>
          <a:bodyPr/>
          <a:lstStyle/>
          <a:p>
            <a:r>
              <a:rPr lang="en-US" smtClean="0"/>
              <a:t>All Rights Reserved.</a:t>
            </a:r>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smtClean="0"/>
              <a:pPr/>
              <a:t>14</a:t>
            </a:fld>
            <a:endParaRPr lang="en-US" dirty="0"/>
          </a:p>
        </p:txBody>
      </p:sp>
      <p:cxnSp>
        <p:nvCxnSpPr>
          <p:cNvPr id="11" name="Straight Connector 10"/>
          <p:cNvCxnSpPr/>
          <p:nvPr/>
        </p:nvCxnSpPr>
        <p:spPr>
          <a:xfrm>
            <a:off x="4526844" y="1592263"/>
            <a:ext cx="302542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64821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02034" y="2320269"/>
            <a:ext cx="8857359" cy="1723549"/>
          </a:xfrm>
          <a:prstGeom prst="rect">
            <a:avLst/>
          </a:prstGeom>
          <a:noFill/>
        </p:spPr>
        <p:txBody>
          <a:bodyPr wrap="square" rtlCol="0">
            <a:spAutoFit/>
          </a:bodyPr>
          <a:lstStyle/>
          <a:p>
            <a:pPr marL="514350" indent="-514350">
              <a:spcAft>
                <a:spcPts val="1200"/>
              </a:spcAft>
              <a:buFont typeface="Wingdings" panose="05000000000000000000" pitchFamily="2" charset="2"/>
              <a:buChar char="l"/>
            </a:pPr>
            <a:r>
              <a:rPr lang="en-US" sz="2400" dirty="0" smtClean="0">
                <a:solidFill>
                  <a:srgbClr val="595959"/>
                </a:solidFill>
                <a:cs typeface="Cambria"/>
              </a:rPr>
              <a:t>Could an innovative trial process create advantages testing immunogenicity </a:t>
            </a:r>
            <a:r>
              <a:rPr lang="en-US" sz="2400" dirty="0">
                <a:solidFill>
                  <a:srgbClr val="595959"/>
                </a:solidFill>
                <a:cs typeface="Cambria"/>
              </a:rPr>
              <a:t>and </a:t>
            </a:r>
            <a:r>
              <a:rPr lang="en-US" sz="2400" dirty="0" smtClean="0">
                <a:solidFill>
                  <a:srgbClr val="595959"/>
                </a:solidFill>
                <a:cs typeface="Cambria"/>
              </a:rPr>
              <a:t>bio</a:t>
            </a:r>
            <a:r>
              <a:rPr lang="en-US" sz="2400" dirty="0">
                <a:solidFill>
                  <a:srgbClr val="595959"/>
                </a:solidFill>
                <a:cs typeface="Cambria"/>
              </a:rPr>
              <a:t>-similarity and for Cost-</a:t>
            </a:r>
            <a:r>
              <a:rPr lang="en-US" sz="2400" dirty="0" smtClean="0">
                <a:solidFill>
                  <a:srgbClr val="595959"/>
                </a:solidFill>
                <a:cs typeface="Cambria"/>
              </a:rPr>
              <a:t>Effective Trials?</a:t>
            </a:r>
          </a:p>
          <a:p>
            <a:pPr marL="514350" indent="-514350">
              <a:spcAft>
                <a:spcPts val="1200"/>
              </a:spcAft>
              <a:buFont typeface="Wingdings" panose="05000000000000000000" pitchFamily="2" charset="2"/>
              <a:buChar char="l"/>
            </a:pPr>
            <a:r>
              <a:rPr lang="en-US" sz="2400" dirty="0" smtClean="0">
                <a:solidFill>
                  <a:srgbClr val="595959"/>
                </a:solidFill>
                <a:cs typeface="Cambria"/>
              </a:rPr>
              <a:t>Should we think at phase I study as “just” a PK Healthy </a:t>
            </a:r>
            <a:r>
              <a:rPr lang="en-US" sz="2400" dirty="0">
                <a:solidFill>
                  <a:srgbClr val="595959"/>
                </a:solidFill>
                <a:cs typeface="Cambria"/>
              </a:rPr>
              <a:t>V</a:t>
            </a:r>
            <a:r>
              <a:rPr lang="en-US" sz="2400" dirty="0" smtClean="0">
                <a:solidFill>
                  <a:srgbClr val="595959"/>
                </a:solidFill>
                <a:cs typeface="Cambria"/>
              </a:rPr>
              <a:t>olunteer study?</a:t>
            </a:r>
            <a:endParaRPr lang="en-US" sz="2400" dirty="0">
              <a:solidFill>
                <a:srgbClr val="595959"/>
              </a:solidFill>
              <a:cs typeface="Cambria"/>
            </a:endParaRPr>
          </a:p>
        </p:txBody>
      </p:sp>
      <p:sp>
        <p:nvSpPr>
          <p:cNvPr id="6" name="Date Placeholder 5"/>
          <p:cNvSpPr>
            <a:spLocks noGrp="1"/>
          </p:cNvSpPr>
          <p:nvPr>
            <p:ph type="dt" sz="half" idx="10"/>
          </p:nvPr>
        </p:nvSpPr>
        <p:spPr/>
        <p:txBody>
          <a:bodyPr/>
          <a:lstStyle/>
          <a:p>
            <a:fld id="{427A2D4E-C0CE-5342-9311-35A393765AE7}" type="datetime1">
              <a:rPr lang="en-US" smtClean="0"/>
              <a:t>7/27/2016</a:t>
            </a:fld>
            <a:endParaRPr lang="en-US" dirty="0"/>
          </a:p>
        </p:txBody>
      </p:sp>
      <p:sp>
        <p:nvSpPr>
          <p:cNvPr id="8" name="Footer Placeholder 7"/>
          <p:cNvSpPr>
            <a:spLocks noGrp="1"/>
          </p:cNvSpPr>
          <p:nvPr>
            <p:ph type="ftr" sz="quarter" idx="11"/>
          </p:nvPr>
        </p:nvSpPr>
        <p:spPr/>
        <p:txBody>
          <a:bodyPr/>
          <a:lstStyle/>
          <a:p>
            <a:r>
              <a:rPr lang="en-US" smtClean="0"/>
              <a:t>All Rights Reserved.</a:t>
            </a:r>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15</a:t>
            </a:fld>
            <a:endParaRPr lang="en-US" dirty="0"/>
          </a:p>
        </p:txBody>
      </p:sp>
      <p:sp>
        <p:nvSpPr>
          <p:cNvPr id="12" name="TextBox 11"/>
          <p:cNvSpPr txBox="1"/>
          <p:nvPr/>
        </p:nvSpPr>
        <p:spPr>
          <a:xfrm>
            <a:off x="479425" y="930676"/>
            <a:ext cx="11233150" cy="707886"/>
          </a:xfrm>
          <a:prstGeom prst="rect">
            <a:avLst/>
          </a:prstGeom>
          <a:noFill/>
        </p:spPr>
        <p:txBody>
          <a:bodyPr wrap="square" rtlCol="0">
            <a:spAutoFit/>
          </a:bodyPr>
          <a:lstStyle/>
          <a:p>
            <a:pPr algn="ctr"/>
            <a:r>
              <a:rPr lang="en-US" sz="4000" dirty="0" smtClean="0">
                <a:solidFill>
                  <a:srgbClr val="7C7C7C"/>
                </a:solidFill>
                <a:latin typeface="Impact"/>
                <a:cs typeface="Impact"/>
              </a:rPr>
              <a:t>Questions to be </a:t>
            </a:r>
            <a:r>
              <a:rPr lang="en-US" sz="4000" dirty="0" smtClean="0">
                <a:solidFill>
                  <a:srgbClr val="7AAEDC"/>
                </a:solidFill>
                <a:latin typeface="Impact"/>
                <a:cs typeface="Impact"/>
              </a:rPr>
              <a:t>Addressed</a:t>
            </a:r>
            <a:endParaRPr lang="en-US" sz="4000" dirty="0">
              <a:solidFill>
                <a:srgbClr val="7AAEDC"/>
              </a:solidFill>
              <a:latin typeface="Impact"/>
              <a:cs typeface="Impact"/>
            </a:endParaRPr>
          </a:p>
        </p:txBody>
      </p:sp>
      <p:cxnSp>
        <p:nvCxnSpPr>
          <p:cNvPr id="13" name="Straight Connector 12"/>
          <p:cNvCxnSpPr/>
          <p:nvPr/>
        </p:nvCxnSpPr>
        <p:spPr>
          <a:xfrm>
            <a:off x="4526844" y="1592263"/>
            <a:ext cx="302542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033310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Diagram 11"/>
          <p:cNvGraphicFramePr/>
          <p:nvPr>
            <p:extLst>
              <p:ext uri="{D42A27DB-BD31-4B8C-83A1-F6EECF244321}">
                <p14:modId xmlns:p14="http://schemas.microsoft.com/office/powerpoint/2010/main" val="2398475617"/>
              </p:ext>
            </p:extLst>
          </p:nvPr>
        </p:nvGraphicFramePr>
        <p:xfrm>
          <a:off x="2293448" y="1792994"/>
          <a:ext cx="7605101" cy="44984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6" name="Straight Connector 5"/>
          <p:cNvCxnSpPr/>
          <p:nvPr/>
        </p:nvCxnSpPr>
        <p:spPr>
          <a:xfrm>
            <a:off x="4853861" y="1397882"/>
            <a:ext cx="239596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15937" y="641447"/>
            <a:ext cx="11160125" cy="707886"/>
          </a:xfrm>
          <a:prstGeom prst="rect">
            <a:avLst/>
          </a:prstGeom>
          <a:noFill/>
          <a:ln>
            <a:noFill/>
          </a:ln>
        </p:spPr>
        <p:txBody>
          <a:bodyPr wrap="square" rtlCol="0">
            <a:spAutoFit/>
          </a:bodyPr>
          <a:lstStyle/>
          <a:p>
            <a:pPr algn="ctr"/>
            <a:r>
              <a:rPr lang="en-US" sz="4000" dirty="0" smtClean="0">
                <a:solidFill>
                  <a:srgbClr val="79AEDD"/>
                </a:solidFill>
                <a:latin typeface="Impact" panose="020B0806030902050204" pitchFamily="34" charset="0"/>
              </a:rPr>
              <a:t>Strategy + Insights </a:t>
            </a:r>
            <a:r>
              <a:rPr lang="en-US" sz="4000" dirty="0" smtClean="0">
                <a:solidFill>
                  <a:schemeClr val="accent3">
                    <a:lumMod val="75000"/>
                  </a:schemeClr>
                </a:solidFill>
                <a:latin typeface="Impact" panose="020B0806030902050204" pitchFamily="34" charset="0"/>
              </a:rPr>
              <a:t>= Success!</a:t>
            </a:r>
            <a:endParaRPr lang="en-US" sz="4000" dirty="0" smtClean="0">
              <a:solidFill>
                <a:srgbClr val="79AEDD"/>
              </a:solidFill>
              <a:latin typeface="Impact" panose="020B0806030902050204" pitchFamily="34" charset="0"/>
            </a:endParaRPr>
          </a:p>
        </p:txBody>
      </p:sp>
      <p:sp>
        <p:nvSpPr>
          <p:cNvPr id="2" name="TextBox 1"/>
          <p:cNvSpPr txBox="1"/>
          <p:nvPr/>
        </p:nvSpPr>
        <p:spPr>
          <a:xfrm>
            <a:off x="8622614" y="2413532"/>
            <a:ext cx="1821376" cy="954107"/>
          </a:xfrm>
          <a:prstGeom prst="rect">
            <a:avLst/>
          </a:prstGeom>
          <a:noFill/>
        </p:spPr>
        <p:txBody>
          <a:bodyPr wrap="square" rtlCol="0">
            <a:spAutoFit/>
          </a:bodyPr>
          <a:lstStyle/>
          <a:p>
            <a:r>
              <a:rPr lang="en-US" altLang="zh-CN" sz="2800" dirty="0" smtClean="0">
                <a:solidFill>
                  <a:srgbClr val="0070C0"/>
                </a:solidFill>
                <a:latin typeface="Impact" panose="020B0806030902050204" pitchFamily="34" charset="0"/>
              </a:rPr>
              <a:t>Product </a:t>
            </a:r>
          </a:p>
          <a:p>
            <a:r>
              <a:rPr lang="en-US" altLang="zh-CN" sz="2800" dirty="0" smtClean="0">
                <a:solidFill>
                  <a:srgbClr val="0070C0"/>
                </a:solidFill>
                <a:latin typeface="Impact" panose="020B0806030902050204" pitchFamily="34" charset="0"/>
              </a:rPr>
              <a:t>Success!</a:t>
            </a:r>
            <a:endParaRPr lang="zh-CN" altLang="en-US" sz="2800" dirty="0">
              <a:solidFill>
                <a:srgbClr val="0070C0"/>
              </a:solidFill>
            </a:endParaRPr>
          </a:p>
        </p:txBody>
      </p:sp>
    </p:spTree>
    <p:extLst>
      <p:ext uri="{BB962C8B-B14F-4D97-AF65-F5344CB8AC3E}">
        <p14:creationId xmlns:p14="http://schemas.microsoft.com/office/powerpoint/2010/main" val="23337573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5" name="Straight Connector 84"/>
          <p:cNvCxnSpPr/>
          <p:nvPr/>
        </p:nvCxnSpPr>
        <p:spPr>
          <a:xfrm flipH="1" flipV="1">
            <a:off x="9298122" y="4413534"/>
            <a:ext cx="6293" cy="329136"/>
          </a:xfrm>
          <a:prstGeom prst="line">
            <a:avLst/>
          </a:prstGeom>
          <a:ln w="28575">
            <a:solidFill>
              <a:srgbClr val="1E6F78"/>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flipV="1">
            <a:off x="7155120" y="4448697"/>
            <a:ext cx="0" cy="288235"/>
          </a:xfrm>
          <a:prstGeom prst="line">
            <a:avLst/>
          </a:prstGeom>
          <a:ln w="28575">
            <a:solidFill>
              <a:srgbClr val="1E6F78"/>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V="1">
            <a:off x="5242996" y="4436725"/>
            <a:ext cx="0" cy="288235"/>
          </a:xfrm>
          <a:prstGeom prst="line">
            <a:avLst/>
          </a:prstGeom>
          <a:ln w="28575">
            <a:solidFill>
              <a:srgbClr val="1E6F78"/>
            </a:solidFill>
          </a:ln>
        </p:spPr>
        <p:style>
          <a:lnRef idx="1">
            <a:schemeClr val="accent1"/>
          </a:lnRef>
          <a:fillRef idx="0">
            <a:schemeClr val="accent1"/>
          </a:fillRef>
          <a:effectRef idx="0">
            <a:schemeClr val="accent1"/>
          </a:effectRef>
          <a:fontRef idx="minor">
            <a:schemeClr val="tx1"/>
          </a:fontRef>
        </p:style>
      </p:cxnSp>
      <p:grpSp>
        <p:nvGrpSpPr>
          <p:cNvPr id="8" name="Group 7"/>
          <p:cNvGrpSpPr/>
          <p:nvPr/>
        </p:nvGrpSpPr>
        <p:grpSpPr>
          <a:xfrm>
            <a:off x="2009465" y="3875406"/>
            <a:ext cx="1928193" cy="587824"/>
            <a:chOff x="841474" y="1821854"/>
            <a:chExt cx="1050726" cy="420290"/>
          </a:xfrm>
        </p:grpSpPr>
        <p:sp>
          <p:nvSpPr>
            <p:cNvPr id="9" name="Chevron 8"/>
            <p:cNvSpPr/>
            <p:nvPr/>
          </p:nvSpPr>
          <p:spPr>
            <a:xfrm>
              <a:off x="841474" y="1821854"/>
              <a:ext cx="1050726" cy="420290"/>
            </a:xfrm>
            <a:prstGeom prst="chevron">
              <a:avLst/>
            </a:prstGeom>
            <a:ln>
              <a:noFill/>
            </a:ln>
          </p:spPr>
          <p:style>
            <a:lnRef idx="2">
              <a:schemeClr val="lt1">
                <a:hueOff val="0"/>
                <a:satOff val="0"/>
                <a:lumOff val="0"/>
                <a:alphaOff val="0"/>
              </a:schemeClr>
            </a:lnRef>
            <a:fillRef idx="1">
              <a:schemeClr val="accent5">
                <a:hueOff val="-1225557"/>
                <a:satOff val="-1705"/>
                <a:lumOff val="-654"/>
                <a:alphaOff val="0"/>
              </a:schemeClr>
            </a:fillRef>
            <a:effectRef idx="0">
              <a:schemeClr val="accent5">
                <a:hueOff val="-1225557"/>
                <a:satOff val="-1705"/>
                <a:lumOff val="-654"/>
                <a:alphaOff val="0"/>
              </a:schemeClr>
            </a:effectRef>
            <a:fontRef idx="minor">
              <a:schemeClr val="lt1"/>
            </a:fontRef>
          </p:style>
        </p:sp>
        <p:sp>
          <p:nvSpPr>
            <p:cNvPr id="10" name="Chevron 6"/>
            <p:cNvSpPr/>
            <p:nvPr/>
          </p:nvSpPr>
          <p:spPr>
            <a:xfrm>
              <a:off x="1051619" y="1821854"/>
              <a:ext cx="630436" cy="420290"/>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40005" tIns="26670" rIns="13335" bIns="26670" numCol="1" spcCol="1270" anchor="ctr" anchorCtr="0">
              <a:noAutofit/>
            </a:bodyPr>
            <a:lstStyle/>
            <a:p>
              <a:pPr algn="ctr" defTabSz="444500">
                <a:lnSpc>
                  <a:spcPct val="90000"/>
                </a:lnSpc>
                <a:spcBef>
                  <a:spcPct val="0"/>
                </a:spcBef>
                <a:spcAft>
                  <a:spcPct val="35000"/>
                </a:spcAft>
              </a:pPr>
              <a:r>
                <a:rPr lang="en-US" sz="1600" dirty="0">
                  <a:ea typeface="Adobe Gothic Std B" panose="020B0800000000000000" pitchFamily="34" charset="-128"/>
                </a:rPr>
                <a:t>Preclinical</a:t>
              </a:r>
            </a:p>
          </p:txBody>
        </p:sp>
      </p:grpSp>
      <p:grpSp>
        <p:nvGrpSpPr>
          <p:cNvPr id="11" name="Group 10"/>
          <p:cNvGrpSpPr/>
          <p:nvPr/>
        </p:nvGrpSpPr>
        <p:grpSpPr>
          <a:xfrm>
            <a:off x="4366240" y="3884269"/>
            <a:ext cx="1823647" cy="587824"/>
            <a:chOff x="1770921" y="1832082"/>
            <a:chExt cx="1050726" cy="420290"/>
          </a:xfrm>
        </p:grpSpPr>
        <p:sp>
          <p:nvSpPr>
            <p:cNvPr id="12" name="Chevron 11"/>
            <p:cNvSpPr/>
            <p:nvPr/>
          </p:nvSpPr>
          <p:spPr>
            <a:xfrm>
              <a:off x="1770921" y="1832082"/>
              <a:ext cx="1050726" cy="420290"/>
            </a:xfrm>
            <a:prstGeom prst="chevron">
              <a:avLst/>
            </a:prstGeom>
            <a:ln>
              <a:noFill/>
            </a:ln>
          </p:spPr>
          <p:style>
            <a:lnRef idx="2">
              <a:schemeClr val="lt1">
                <a:hueOff val="0"/>
                <a:satOff val="0"/>
                <a:lumOff val="0"/>
                <a:alphaOff val="0"/>
              </a:schemeClr>
            </a:lnRef>
            <a:fillRef idx="1">
              <a:schemeClr val="accent5">
                <a:hueOff val="-2451115"/>
                <a:satOff val="-3409"/>
                <a:lumOff val="-1307"/>
                <a:alphaOff val="0"/>
              </a:schemeClr>
            </a:fillRef>
            <a:effectRef idx="0">
              <a:schemeClr val="accent5">
                <a:hueOff val="-2451115"/>
                <a:satOff val="-3409"/>
                <a:lumOff val="-1307"/>
                <a:alphaOff val="0"/>
              </a:schemeClr>
            </a:effectRef>
            <a:fontRef idx="minor">
              <a:schemeClr val="lt1"/>
            </a:fontRef>
          </p:style>
        </p:sp>
        <p:sp>
          <p:nvSpPr>
            <p:cNvPr id="13" name="Chevron 8"/>
            <p:cNvSpPr/>
            <p:nvPr/>
          </p:nvSpPr>
          <p:spPr>
            <a:xfrm>
              <a:off x="2033831" y="1832082"/>
              <a:ext cx="630436" cy="420290"/>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40005" tIns="26670" rIns="13335" bIns="26670" numCol="1" spcCol="1270" anchor="ctr" anchorCtr="0">
              <a:noAutofit/>
            </a:bodyPr>
            <a:lstStyle/>
            <a:p>
              <a:pPr algn="ctr" defTabSz="444500">
                <a:lnSpc>
                  <a:spcPct val="90000"/>
                </a:lnSpc>
                <a:spcBef>
                  <a:spcPct val="0"/>
                </a:spcBef>
                <a:spcAft>
                  <a:spcPct val="35000"/>
                </a:spcAft>
              </a:pPr>
              <a:r>
                <a:rPr lang="en-US" sz="1600" dirty="0">
                  <a:ea typeface="Adobe Gothic Std B" panose="020B0800000000000000" pitchFamily="34" charset="-128"/>
                </a:rPr>
                <a:t>Phase I</a:t>
              </a:r>
            </a:p>
          </p:txBody>
        </p:sp>
      </p:grpSp>
      <p:grpSp>
        <p:nvGrpSpPr>
          <p:cNvPr id="17" name="Group 16"/>
          <p:cNvGrpSpPr/>
          <p:nvPr/>
        </p:nvGrpSpPr>
        <p:grpSpPr>
          <a:xfrm>
            <a:off x="6043125" y="3883192"/>
            <a:ext cx="2474762" cy="594977"/>
            <a:chOff x="3363217" y="1821854"/>
            <a:chExt cx="1050726" cy="425404"/>
          </a:xfrm>
        </p:grpSpPr>
        <p:sp>
          <p:nvSpPr>
            <p:cNvPr id="18" name="Chevron 17"/>
            <p:cNvSpPr/>
            <p:nvPr/>
          </p:nvSpPr>
          <p:spPr>
            <a:xfrm>
              <a:off x="3363217" y="1821854"/>
              <a:ext cx="1050726" cy="420290"/>
            </a:xfrm>
            <a:prstGeom prst="chevron">
              <a:avLst/>
            </a:prstGeom>
            <a:ln>
              <a:noFill/>
            </a:ln>
          </p:spPr>
          <p:style>
            <a:lnRef idx="2">
              <a:schemeClr val="lt1">
                <a:hueOff val="0"/>
                <a:satOff val="0"/>
                <a:lumOff val="0"/>
                <a:alphaOff val="0"/>
              </a:schemeClr>
            </a:lnRef>
            <a:fillRef idx="1">
              <a:schemeClr val="accent5">
                <a:hueOff val="-4902230"/>
                <a:satOff val="-6819"/>
                <a:lumOff val="-2615"/>
                <a:alphaOff val="0"/>
              </a:schemeClr>
            </a:fillRef>
            <a:effectRef idx="0">
              <a:schemeClr val="accent5">
                <a:hueOff val="-4902230"/>
                <a:satOff val="-6819"/>
                <a:lumOff val="-2615"/>
                <a:alphaOff val="0"/>
              </a:schemeClr>
            </a:effectRef>
            <a:fontRef idx="minor">
              <a:schemeClr val="lt1"/>
            </a:fontRef>
          </p:style>
        </p:sp>
        <p:sp>
          <p:nvSpPr>
            <p:cNvPr id="19" name="Chevron 12"/>
            <p:cNvSpPr/>
            <p:nvPr/>
          </p:nvSpPr>
          <p:spPr>
            <a:xfrm>
              <a:off x="3573362" y="1826968"/>
              <a:ext cx="630436" cy="420290"/>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40005" tIns="26670" rIns="13335" bIns="26670" numCol="1" spcCol="1270" anchor="ctr" anchorCtr="0">
              <a:noAutofit/>
            </a:bodyPr>
            <a:lstStyle/>
            <a:p>
              <a:pPr algn="ctr" defTabSz="444500">
                <a:lnSpc>
                  <a:spcPct val="90000"/>
                </a:lnSpc>
                <a:spcBef>
                  <a:spcPct val="0"/>
                </a:spcBef>
                <a:spcAft>
                  <a:spcPct val="35000"/>
                </a:spcAft>
              </a:pPr>
              <a:r>
                <a:rPr lang="en-US" sz="1600" dirty="0">
                  <a:ea typeface="Adobe Gothic Std B" panose="020B0800000000000000" pitchFamily="34" charset="-128"/>
                </a:rPr>
                <a:t>Phase III</a:t>
              </a:r>
            </a:p>
          </p:txBody>
        </p:sp>
      </p:grpSp>
      <p:grpSp>
        <p:nvGrpSpPr>
          <p:cNvPr id="20" name="Group 19"/>
          <p:cNvGrpSpPr/>
          <p:nvPr/>
        </p:nvGrpSpPr>
        <p:grpSpPr>
          <a:xfrm>
            <a:off x="8371984" y="3883191"/>
            <a:ext cx="2232390" cy="587824"/>
            <a:chOff x="4203799" y="1821854"/>
            <a:chExt cx="1050726" cy="420290"/>
          </a:xfrm>
        </p:grpSpPr>
        <p:sp>
          <p:nvSpPr>
            <p:cNvPr id="21" name="Chevron 20"/>
            <p:cNvSpPr/>
            <p:nvPr/>
          </p:nvSpPr>
          <p:spPr>
            <a:xfrm>
              <a:off x="4203799" y="1821854"/>
              <a:ext cx="1050726" cy="420290"/>
            </a:xfrm>
            <a:prstGeom prst="chevron">
              <a:avLst/>
            </a:prstGeom>
            <a:ln>
              <a:noFill/>
            </a:ln>
          </p:spPr>
          <p:style>
            <a:lnRef idx="2">
              <a:schemeClr val="lt1">
                <a:hueOff val="0"/>
                <a:satOff val="0"/>
                <a:lumOff val="0"/>
                <a:alphaOff val="0"/>
              </a:schemeClr>
            </a:lnRef>
            <a:fillRef idx="1">
              <a:schemeClr val="accent5">
                <a:hueOff val="-6127787"/>
                <a:satOff val="-8523"/>
                <a:lumOff val="-3268"/>
                <a:alphaOff val="0"/>
              </a:schemeClr>
            </a:fillRef>
            <a:effectRef idx="0">
              <a:schemeClr val="accent5">
                <a:hueOff val="-6127787"/>
                <a:satOff val="-8523"/>
                <a:lumOff val="-3268"/>
                <a:alphaOff val="0"/>
              </a:schemeClr>
            </a:effectRef>
            <a:fontRef idx="minor">
              <a:schemeClr val="lt1"/>
            </a:fontRef>
          </p:style>
        </p:sp>
        <p:sp>
          <p:nvSpPr>
            <p:cNvPr id="22" name="Chevron 14"/>
            <p:cNvSpPr/>
            <p:nvPr/>
          </p:nvSpPr>
          <p:spPr>
            <a:xfrm>
              <a:off x="4413944" y="1821854"/>
              <a:ext cx="630436" cy="420290"/>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40005" tIns="26670" rIns="13335" bIns="26670" numCol="1" spcCol="1270" anchor="ctr" anchorCtr="0">
              <a:noAutofit/>
            </a:bodyPr>
            <a:lstStyle/>
            <a:p>
              <a:pPr algn="ctr" defTabSz="444500">
                <a:lnSpc>
                  <a:spcPct val="90000"/>
                </a:lnSpc>
                <a:spcBef>
                  <a:spcPct val="0"/>
                </a:spcBef>
                <a:spcAft>
                  <a:spcPct val="35000"/>
                </a:spcAft>
              </a:pPr>
              <a:r>
                <a:rPr lang="en-US" sz="1600" dirty="0">
                  <a:ea typeface="Adobe Gothic Std B" panose="020B0800000000000000" pitchFamily="34" charset="-128"/>
                </a:rPr>
                <a:t>Approval</a:t>
              </a:r>
            </a:p>
          </p:txBody>
        </p:sp>
      </p:grpSp>
      <p:sp>
        <p:nvSpPr>
          <p:cNvPr id="27" name="Chevron 26"/>
          <p:cNvSpPr/>
          <p:nvPr/>
        </p:nvSpPr>
        <p:spPr>
          <a:xfrm>
            <a:off x="3689898" y="3872494"/>
            <a:ext cx="914401" cy="587824"/>
          </a:xfrm>
          <a:prstGeom prst="chevron">
            <a:avLst/>
          </a:prstGeom>
          <a:solidFill>
            <a:schemeClr val="bg1"/>
          </a:solidFill>
          <a:ln w="12700">
            <a:solidFill>
              <a:srgbClr val="0070C0"/>
            </a:solidFill>
            <a:prstDash val="lgDash"/>
          </a:ln>
        </p:spPr>
        <p:style>
          <a:lnRef idx="2">
            <a:schemeClr val="lt1">
              <a:hueOff val="0"/>
              <a:satOff val="0"/>
              <a:lumOff val="0"/>
              <a:alphaOff val="0"/>
            </a:schemeClr>
          </a:lnRef>
          <a:fillRef idx="1">
            <a:schemeClr val="accent5">
              <a:hueOff val="-2451115"/>
              <a:satOff val="-3409"/>
              <a:lumOff val="-1307"/>
              <a:alphaOff val="0"/>
            </a:schemeClr>
          </a:fillRef>
          <a:effectRef idx="0">
            <a:schemeClr val="accent5">
              <a:hueOff val="-2451115"/>
              <a:satOff val="-3409"/>
              <a:lumOff val="-1307"/>
              <a:alphaOff val="0"/>
            </a:schemeClr>
          </a:effectRef>
          <a:fontRef idx="minor">
            <a:schemeClr val="lt1"/>
          </a:fontRef>
        </p:style>
      </p:sp>
      <p:sp>
        <p:nvSpPr>
          <p:cNvPr id="32" name="Notched Right Arrow 31"/>
          <p:cNvSpPr/>
          <p:nvPr/>
        </p:nvSpPr>
        <p:spPr>
          <a:xfrm rot="5400000">
            <a:off x="2914433" y="2225515"/>
            <a:ext cx="2346426" cy="623454"/>
          </a:xfrm>
          <a:prstGeom prst="notchedRightArrow">
            <a:avLst>
              <a:gd name="adj1" fmla="val 55208"/>
              <a:gd name="adj2" fmla="val 34375"/>
            </a:avLst>
          </a:prstGeom>
          <a:solidFill>
            <a:srgbClr val="8BC9AD"/>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a:p>
        </p:txBody>
      </p:sp>
      <p:sp>
        <p:nvSpPr>
          <p:cNvPr id="42" name="Rounded Rectangle 41"/>
          <p:cNvSpPr/>
          <p:nvPr/>
        </p:nvSpPr>
        <p:spPr>
          <a:xfrm>
            <a:off x="4421060" y="1399569"/>
            <a:ext cx="749049" cy="415636"/>
          </a:xfrm>
          <a:prstGeom prst="roundRect">
            <a:avLst/>
          </a:prstGeom>
          <a:solidFill>
            <a:srgbClr val="7C7C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Rounded Rectangle 42"/>
          <p:cNvSpPr/>
          <p:nvPr/>
        </p:nvSpPr>
        <p:spPr>
          <a:xfrm>
            <a:off x="4434313" y="1909778"/>
            <a:ext cx="749049" cy="415636"/>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Rounded Rectangle 43"/>
          <p:cNvSpPr/>
          <p:nvPr/>
        </p:nvSpPr>
        <p:spPr>
          <a:xfrm>
            <a:off x="4434312" y="2436552"/>
            <a:ext cx="749049" cy="415636"/>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Rounded Rectangle 44"/>
          <p:cNvSpPr/>
          <p:nvPr/>
        </p:nvSpPr>
        <p:spPr>
          <a:xfrm>
            <a:off x="4434312" y="2963325"/>
            <a:ext cx="749049" cy="415636"/>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Rounded Rectangle 45"/>
          <p:cNvSpPr/>
          <p:nvPr/>
        </p:nvSpPr>
        <p:spPr>
          <a:xfrm>
            <a:off x="5209565" y="1392943"/>
            <a:ext cx="3227205" cy="415636"/>
          </a:xfrm>
          <a:prstGeom prst="roundRect">
            <a:avLst/>
          </a:prstGeom>
          <a:solidFill>
            <a:srgbClr val="7C7C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Rounded Rectangle 46"/>
          <p:cNvSpPr/>
          <p:nvPr/>
        </p:nvSpPr>
        <p:spPr>
          <a:xfrm>
            <a:off x="5222818" y="1903152"/>
            <a:ext cx="3227205" cy="415636"/>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Rounded Rectangle 47"/>
          <p:cNvSpPr/>
          <p:nvPr/>
        </p:nvSpPr>
        <p:spPr>
          <a:xfrm>
            <a:off x="5222817" y="2429926"/>
            <a:ext cx="3227205" cy="415636"/>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Rounded Rectangle 48"/>
          <p:cNvSpPr/>
          <p:nvPr/>
        </p:nvSpPr>
        <p:spPr>
          <a:xfrm>
            <a:off x="5222817" y="2956699"/>
            <a:ext cx="3227205" cy="415636"/>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TextBox 49"/>
          <p:cNvSpPr txBox="1"/>
          <p:nvPr/>
        </p:nvSpPr>
        <p:spPr>
          <a:xfrm>
            <a:off x="2813218" y="857480"/>
            <a:ext cx="904665" cy="461665"/>
          </a:xfrm>
          <a:prstGeom prst="rect">
            <a:avLst/>
          </a:prstGeom>
          <a:noFill/>
        </p:spPr>
        <p:txBody>
          <a:bodyPr wrap="none" rtlCol="0">
            <a:spAutoFit/>
          </a:bodyPr>
          <a:lstStyle/>
          <a:p>
            <a:r>
              <a:rPr lang="en-US" altLang="zh-CN" sz="2400" dirty="0" smtClean="0">
                <a:solidFill>
                  <a:srgbClr val="1E6F78"/>
                </a:solidFill>
                <a:latin typeface="Impact" panose="020B0806030902050204" pitchFamily="34" charset="0"/>
              </a:rPr>
              <a:t>INPUT</a:t>
            </a:r>
            <a:endParaRPr lang="zh-CN" altLang="en-US" sz="2400" dirty="0">
              <a:solidFill>
                <a:srgbClr val="002060"/>
              </a:solidFill>
              <a:latin typeface="Impact" panose="020B0806030902050204" pitchFamily="34" charset="0"/>
            </a:endParaRPr>
          </a:p>
        </p:txBody>
      </p:sp>
      <p:sp>
        <p:nvSpPr>
          <p:cNvPr id="51" name="TextBox 50"/>
          <p:cNvSpPr txBox="1"/>
          <p:nvPr/>
        </p:nvSpPr>
        <p:spPr>
          <a:xfrm>
            <a:off x="5468283" y="1421856"/>
            <a:ext cx="2773017" cy="369332"/>
          </a:xfrm>
          <a:prstGeom prst="rect">
            <a:avLst/>
          </a:prstGeom>
          <a:noFill/>
        </p:spPr>
        <p:txBody>
          <a:bodyPr wrap="square" rtlCol="0">
            <a:spAutoFit/>
          </a:bodyPr>
          <a:lstStyle/>
          <a:p>
            <a:pPr marL="285750" indent="-285750">
              <a:buFont typeface="Arial" panose="020B0604020202020204" pitchFamily="34" charset="0"/>
              <a:buChar char="•"/>
            </a:pPr>
            <a:r>
              <a:rPr lang="en-US" altLang="zh-CN" dirty="0" smtClean="0">
                <a:solidFill>
                  <a:schemeClr val="bg1"/>
                </a:solidFill>
              </a:rPr>
              <a:t>Data Interpretation</a:t>
            </a:r>
            <a:endParaRPr lang="zh-CN" altLang="en-US" dirty="0">
              <a:solidFill>
                <a:schemeClr val="bg1"/>
              </a:solidFill>
            </a:endParaRPr>
          </a:p>
        </p:txBody>
      </p:sp>
      <p:sp>
        <p:nvSpPr>
          <p:cNvPr id="52" name="TextBox 51"/>
          <p:cNvSpPr txBox="1"/>
          <p:nvPr/>
        </p:nvSpPr>
        <p:spPr>
          <a:xfrm>
            <a:off x="5481535" y="1922126"/>
            <a:ext cx="2773017" cy="369332"/>
          </a:xfrm>
          <a:prstGeom prst="rect">
            <a:avLst/>
          </a:prstGeom>
          <a:noFill/>
        </p:spPr>
        <p:txBody>
          <a:bodyPr wrap="square" rtlCol="0">
            <a:spAutoFit/>
          </a:bodyPr>
          <a:lstStyle/>
          <a:p>
            <a:pPr marL="285750" indent="-285750">
              <a:buFont typeface="Arial" panose="020B0604020202020204" pitchFamily="34" charset="0"/>
              <a:buChar char="•"/>
            </a:pPr>
            <a:r>
              <a:rPr lang="en-US" altLang="zh-CN" dirty="0" smtClean="0">
                <a:solidFill>
                  <a:schemeClr val="bg1"/>
                </a:solidFill>
              </a:rPr>
              <a:t>Clinical Strategy</a:t>
            </a:r>
            <a:endParaRPr lang="zh-CN" altLang="en-US" dirty="0">
              <a:solidFill>
                <a:schemeClr val="bg1"/>
              </a:solidFill>
            </a:endParaRPr>
          </a:p>
        </p:txBody>
      </p:sp>
      <p:sp>
        <p:nvSpPr>
          <p:cNvPr id="53" name="TextBox 52"/>
          <p:cNvSpPr txBox="1"/>
          <p:nvPr/>
        </p:nvSpPr>
        <p:spPr>
          <a:xfrm>
            <a:off x="5484848" y="2462152"/>
            <a:ext cx="2773017" cy="369332"/>
          </a:xfrm>
          <a:prstGeom prst="rect">
            <a:avLst/>
          </a:prstGeom>
          <a:noFill/>
        </p:spPr>
        <p:txBody>
          <a:bodyPr wrap="square" rtlCol="0">
            <a:spAutoFit/>
          </a:bodyPr>
          <a:lstStyle/>
          <a:p>
            <a:pPr marL="285750" indent="-285750">
              <a:buFont typeface="Arial" panose="020B0604020202020204" pitchFamily="34" charset="0"/>
              <a:buChar char="•"/>
            </a:pPr>
            <a:r>
              <a:rPr lang="en-US" altLang="zh-CN" dirty="0" smtClean="0">
                <a:solidFill>
                  <a:schemeClr val="bg1"/>
                </a:solidFill>
              </a:rPr>
              <a:t>Trial Design</a:t>
            </a:r>
            <a:endParaRPr lang="zh-CN" altLang="en-US" dirty="0">
              <a:solidFill>
                <a:schemeClr val="bg1"/>
              </a:solidFill>
            </a:endParaRPr>
          </a:p>
        </p:txBody>
      </p:sp>
      <p:sp>
        <p:nvSpPr>
          <p:cNvPr id="54" name="TextBox 53"/>
          <p:cNvSpPr txBox="1"/>
          <p:nvPr/>
        </p:nvSpPr>
        <p:spPr>
          <a:xfrm>
            <a:off x="5508040" y="2992239"/>
            <a:ext cx="2773017" cy="369332"/>
          </a:xfrm>
          <a:prstGeom prst="rect">
            <a:avLst/>
          </a:prstGeom>
          <a:noFill/>
        </p:spPr>
        <p:txBody>
          <a:bodyPr wrap="square" rtlCol="0">
            <a:spAutoFit/>
          </a:bodyPr>
          <a:lstStyle/>
          <a:p>
            <a:pPr marL="285750" indent="-285750">
              <a:buFont typeface="Arial" panose="020B0604020202020204" pitchFamily="34" charset="0"/>
              <a:buChar char="•"/>
            </a:pPr>
            <a:r>
              <a:rPr lang="en-US" altLang="zh-CN" dirty="0" smtClean="0">
                <a:solidFill>
                  <a:schemeClr val="bg1"/>
                </a:solidFill>
              </a:rPr>
              <a:t>Innovative Dev. Plan</a:t>
            </a:r>
            <a:endParaRPr lang="zh-CN" altLang="en-US" dirty="0">
              <a:solidFill>
                <a:schemeClr val="bg1"/>
              </a:solidFill>
            </a:endParaRPr>
          </a:p>
        </p:txBody>
      </p:sp>
      <p:sp>
        <p:nvSpPr>
          <p:cNvPr id="57" name="TextBox 56"/>
          <p:cNvSpPr txBox="1"/>
          <p:nvPr/>
        </p:nvSpPr>
        <p:spPr>
          <a:xfrm>
            <a:off x="2678701" y="5728812"/>
            <a:ext cx="1128835" cy="461665"/>
          </a:xfrm>
          <a:prstGeom prst="rect">
            <a:avLst/>
          </a:prstGeom>
          <a:noFill/>
        </p:spPr>
        <p:txBody>
          <a:bodyPr wrap="none" rtlCol="0">
            <a:spAutoFit/>
          </a:bodyPr>
          <a:lstStyle/>
          <a:p>
            <a:r>
              <a:rPr lang="en-US" altLang="zh-CN" sz="2400" dirty="0" smtClean="0">
                <a:solidFill>
                  <a:srgbClr val="1E6F78"/>
                </a:solidFill>
                <a:latin typeface="Impact" panose="020B0806030902050204" pitchFamily="34" charset="0"/>
              </a:rPr>
              <a:t>OUTPUT</a:t>
            </a:r>
            <a:endParaRPr lang="zh-CN" altLang="en-US" sz="2400" dirty="0">
              <a:solidFill>
                <a:srgbClr val="1E6F78"/>
              </a:solidFill>
              <a:latin typeface="Impact" panose="020B0806030902050204" pitchFamily="34" charset="0"/>
            </a:endParaRPr>
          </a:p>
        </p:txBody>
      </p:sp>
      <p:sp>
        <p:nvSpPr>
          <p:cNvPr id="58" name="Flowchart: Card 57"/>
          <p:cNvSpPr/>
          <p:nvPr/>
        </p:nvSpPr>
        <p:spPr>
          <a:xfrm>
            <a:off x="6057784" y="5446762"/>
            <a:ext cx="722465" cy="996039"/>
          </a:xfrm>
          <a:prstGeom prst="flowChartPunchedCard">
            <a:avLst/>
          </a:prstGeom>
          <a:solidFill>
            <a:srgbClr val="8BC9AD"/>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Flowchart: Card 58"/>
          <p:cNvSpPr/>
          <p:nvPr/>
        </p:nvSpPr>
        <p:spPr>
          <a:xfrm>
            <a:off x="5961706" y="5529588"/>
            <a:ext cx="722465" cy="996039"/>
          </a:xfrm>
          <a:prstGeom prst="flowChartPunchedCard">
            <a:avLst/>
          </a:prstGeom>
          <a:solidFill>
            <a:srgbClr val="1E6F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Flowchart: Card 59"/>
          <p:cNvSpPr/>
          <p:nvPr/>
        </p:nvSpPr>
        <p:spPr>
          <a:xfrm>
            <a:off x="7022984" y="5446762"/>
            <a:ext cx="722465" cy="996039"/>
          </a:xfrm>
          <a:prstGeom prst="flowChartPunchedCard">
            <a:avLst/>
          </a:prstGeom>
          <a:solidFill>
            <a:srgbClr val="8BC9AD"/>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Flowchart: Card 60"/>
          <p:cNvSpPr/>
          <p:nvPr/>
        </p:nvSpPr>
        <p:spPr>
          <a:xfrm>
            <a:off x="6926906" y="5529588"/>
            <a:ext cx="722465" cy="996039"/>
          </a:xfrm>
          <a:prstGeom prst="flowChartPunchedCard">
            <a:avLst/>
          </a:prstGeom>
          <a:solidFill>
            <a:srgbClr val="1E6F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Flowchart: Card 61"/>
          <p:cNvSpPr/>
          <p:nvPr/>
        </p:nvSpPr>
        <p:spPr>
          <a:xfrm>
            <a:off x="7988184" y="5456922"/>
            <a:ext cx="722465" cy="996039"/>
          </a:xfrm>
          <a:prstGeom prst="flowChartPunchedCard">
            <a:avLst/>
          </a:prstGeom>
          <a:solidFill>
            <a:srgbClr val="8BC9AD"/>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Flowchart: Card 62"/>
          <p:cNvSpPr/>
          <p:nvPr/>
        </p:nvSpPr>
        <p:spPr>
          <a:xfrm>
            <a:off x="7892106" y="5539749"/>
            <a:ext cx="722465" cy="983974"/>
          </a:xfrm>
          <a:prstGeom prst="flowChartPunchedCard">
            <a:avLst/>
          </a:prstGeom>
          <a:solidFill>
            <a:srgbClr val="1E6F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TextBox 63"/>
          <p:cNvSpPr txBox="1"/>
          <p:nvPr/>
        </p:nvSpPr>
        <p:spPr>
          <a:xfrm>
            <a:off x="5893865" y="5827107"/>
            <a:ext cx="866064" cy="461665"/>
          </a:xfrm>
          <a:prstGeom prst="rect">
            <a:avLst/>
          </a:prstGeom>
          <a:noFill/>
        </p:spPr>
        <p:txBody>
          <a:bodyPr wrap="square" rtlCol="0">
            <a:spAutoFit/>
          </a:bodyPr>
          <a:lstStyle/>
          <a:p>
            <a:pPr algn="ctr"/>
            <a:r>
              <a:rPr lang="en-US" altLang="zh-CN" sz="1200" dirty="0" smtClean="0">
                <a:solidFill>
                  <a:schemeClr val="bg1"/>
                </a:solidFill>
              </a:rPr>
              <a:t>Regulatory</a:t>
            </a:r>
            <a:endParaRPr lang="en-US" altLang="zh-CN" sz="1200" dirty="0">
              <a:solidFill>
                <a:schemeClr val="bg1"/>
              </a:solidFill>
            </a:endParaRPr>
          </a:p>
          <a:p>
            <a:pPr algn="ctr"/>
            <a:r>
              <a:rPr lang="en-US" altLang="zh-CN" sz="1200" dirty="0" smtClean="0">
                <a:solidFill>
                  <a:schemeClr val="bg1"/>
                </a:solidFill>
              </a:rPr>
              <a:t>Feedback</a:t>
            </a:r>
            <a:endParaRPr lang="zh-CN" altLang="en-US" sz="1200" dirty="0">
              <a:solidFill>
                <a:schemeClr val="bg1"/>
              </a:solidFill>
            </a:endParaRPr>
          </a:p>
        </p:txBody>
      </p:sp>
      <p:sp>
        <p:nvSpPr>
          <p:cNvPr id="65" name="TextBox 64"/>
          <p:cNvSpPr txBox="1"/>
          <p:nvPr/>
        </p:nvSpPr>
        <p:spPr>
          <a:xfrm>
            <a:off x="6820889" y="5828957"/>
            <a:ext cx="914400" cy="276999"/>
          </a:xfrm>
          <a:prstGeom prst="rect">
            <a:avLst/>
          </a:prstGeom>
          <a:noFill/>
        </p:spPr>
        <p:txBody>
          <a:bodyPr wrap="square" rtlCol="0">
            <a:spAutoFit/>
          </a:bodyPr>
          <a:lstStyle/>
          <a:p>
            <a:pPr algn="ctr"/>
            <a:r>
              <a:rPr lang="en-US" altLang="zh-CN" sz="1200" dirty="0" smtClean="0">
                <a:solidFill>
                  <a:schemeClr val="bg1"/>
                </a:solidFill>
              </a:rPr>
              <a:t>Roadmap</a:t>
            </a:r>
            <a:endParaRPr lang="en-US" altLang="zh-CN" sz="1200" dirty="0">
              <a:solidFill>
                <a:schemeClr val="bg1"/>
              </a:solidFill>
            </a:endParaRPr>
          </a:p>
        </p:txBody>
      </p:sp>
      <p:sp>
        <p:nvSpPr>
          <p:cNvPr id="66" name="TextBox 65"/>
          <p:cNvSpPr txBox="1"/>
          <p:nvPr/>
        </p:nvSpPr>
        <p:spPr>
          <a:xfrm>
            <a:off x="7785232" y="5679715"/>
            <a:ext cx="976920" cy="646331"/>
          </a:xfrm>
          <a:prstGeom prst="rect">
            <a:avLst/>
          </a:prstGeom>
          <a:noFill/>
        </p:spPr>
        <p:txBody>
          <a:bodyPr wrap="square" rtlCol="0">
            <a:spAutoFit/>
          </a:bodyPr>
          <a:lstStyle/>
          <a:p>
            <a:pPr algn="ctr"/>
            <a:r>
              <a:rPr lang="en-US" altLang="zh-CN" sz="1200" dirty="0" smtClean="0">
                <a:solidFill>
                  <a:schemeClr val="bg1"/>
                </a:solidFill>
              </a:rPr>
              <a:t>Cost- Effective</a:t>
            </a:r>
          </a:p>
          <a:p>
            <a:pPr algn="ctr"/>
            <a:r>
              <a:rPr lang="en-US" altLang="zh-CN" sz="1200" dirty="0" smtClean="0">
                <a:solidFill>
                  <a:schemeClr val="bg1"/>
                </a:solidFill>
              </a:rPr>
              <a:t>Trials </a:t>
            </a:r>
          </a:p>
        </p:txBody>
      </p:sp>
      <p:cxnSp>
        <p:nvCxnSpPr>
          <p:cNvPr id="70" name="Straight Connector 69"/>
          <p:cNvCxnSpPr/>
          <p:nvPr/>
        </p:nvCxnSpPr>
        <p:spPr>
          <a:xfrm flipV="1">
            <a:off x="6412501" y="5009882"/>
            <a:ext cx="0" cy="288235"/>
          </a:xfrm>
          <a:prstGeom prst="line">
            <a:avLst/>
          </a:prstGeom>
          <a:ln w="28575">
            <a:solidFill>
              <a:srgbClr val="1E6F78"/>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V="1">
            <a:off x="7409727" y="5031996"/>
            <a:ext cx="0" cy="288235"/>
          </a:xfrm>
          <a:prstGeom prst="line">
            <a:avLst/>
          </a:prstGeom>
          <a:ln w="28575">
            <a:solidFill>
              <a:srgbClr val="1E6F78"/>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flipV="1">
            <a:off x="8367197" y="5006569"/>
            <a:ext cx="0" cy="288235"/>
          </a:xfrm>
          <a:prstGeom prst="line">
            <a:avLst/>
          </a:prstGeom>
          <a:ln w="28575">
            <a:solidFill>
              <a:srgbClr val="1E6F78"/>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6412501" y="5009882"/>
            <a:ext cx="1967948" cy="0"/>
          </a:xfrm>
          <a:prstGeom prst="line">
            <a:avLst/>
          </a:prstGeom>
          <a:ln w="28575">
            <a:solidFill>
              <a:srgbClr val="1E6F78"/>
            </a:solidFill>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a:xfrm flipH="1" flipV="1">
            <a:off x="7396475" y="4711708"/>
            <a:ext cx="9939" cy="327991"/>
          </a:xfrm>
          <a:prstGeom prst="straightConnector1">
            <a:avLst/>
          </a:prstGeom>
          <a:ln w="28575">
            <a:solidFill>
              <a:srgbClr val="1E6F78"/>
            </a:solidFill>
            <a:tailEnd type="triangle"/>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5249624" y="4754516"/>
            <a:ext cx="4083331" cy="2422"/>
          </a:xfrm>
          <a:prstGeom prst="line">
            <a:avLst/>
          </a:prstGeom>
          <a:ln w="28575">
            <a:solidFill>
              <a:srgbClr val="1E6F78"/>
            </a:solidFill>
          </a:ln>
        </p:spPr>
        <p:style>
          <a:lnRef idx="1">
            <a:schemeClr val="accent1"/>
          </a:lnRef>
          <a:fillRef idx="0">
            <a:schemeClr val="accent1"/>
          </a:fillRef>
          <a:effectRef idx="0">
            <a:schemeClr val="accent1"/>
          </a:effectRef>
          <a:fontRef idx="minor">
            <a:schemeClr val="tx1"/>
          </a:fontRef>
        </p:style>
      </p:cxnSp>
      <p:sp>
        <p:nvSpPr>
          <p:cNvPr id="87" name="Rectangle 86"/>
          <p:cNvSpPr/>
          <p:nvPr/>
        </p:nvSpPr>
        <p:spPr>
          <a:xfrm>
            <a:off x="3917779" y="4671951"/>
            <a:ext cx="308113" cy="1520687"/>
          </a:xfrm>
          <a:prstGeom prst="rect">
            <a:avLst/>
          </a:prstGeom>
          <a:solidFill>
            <a:srgbClr val="8BC9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Notched Right Arrow 87"/>
          <p:cNvSpPr/>
          <p:nvPr/>
        </p:nvSpPr>
        <p:spPr>
          <a:xfrm>
            <a:off x="3927718" y="5785134"/>
            <a:ext cx="1659835" cy="546653"/>
          </a:xfrm>
          <a:prstGeom prst="notchedRightArrow">
            <a:avLst/>
          </a:prstGeom>
          <a:solidFill>
            <a:srgbClr val="8BC9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TextBox 54"/>
          <p:cNvSpPr txBox="1"/>
          <p:nvPr/>
        </p:nvSpPr>
        <p:spPr>
          <a:xfrm>
            <a:off x="4223360" y="234575"/>
            <a:ext cx="6394109" cy="707886"/>
          </a:xfrm>
          <a:prstGeom prst="rect">
            <a:avLst/>
          </a:prstGeom>
          <a:noFill/>
        </p:spPr>
        <p:txBody>
          <a:bodyPr wrap="square" rtlCol="0">
            <a:spAutoFit/>
          </a:bodyPr>
          <a:lstStyle/>
          <a:p>
            <a:pPr algn="ctr"/>
            <a:r>
              <a:rPr lang="en-US" sz="4000" dirty="0" smtClean="0">
                <a:solidFill>
                  <a:srgbClr val="7AAEDC"/>
                </a:solidFill>
                <a:latin typeface="Impact"/>
                <a:cs typeface="Impact"/>
              </a:rPr>
              <a:t>The </a:t>
            </a:r>
            <a:r>
              <a:rPr lang="en-US" sz="4000" dirty="0" smtClean="0">
                <a:solidFill>
                  <a:schemeClr val="accent3">
                    <a:lumMod val="75000"/>
                  </a:schemeClr>
                </a:solidFill>
                <a:latin typeface="Impact"/>
                <a:cs typeface="Impact"/>
              </a:rPr>
              <a:t>SCIO</a:t>
            </a:r>
            <a:r>
              <a:rPr lang="en-US" sz="4000" dirty="0" smtClean="0">
                <a:solidFill>
                  <a:srgbClr val="7AAEDC"/>
                </a:solidFill>
                <a:latin typeface="Impact"/>
                <a:cs typeface="Impact"/>
              </a:rPr>
              <a:t> Trial Process</a:t>
            </a:r>
            <a:endParaRPr lang="en-US" sz="4000" dirty="0">
              <a:solidFill>
                <a:srgbClr val="7AAEDC"/>
              </a:solidFill>
              <a:latin typeface="Impact"/>
              <a:cs typeface="Impact"/>
            </a:endParaRPr>
          </a:p>
        </p:txBody>
      </p:sp>
      <p:cxnSp>
        <p:nvCxnSpPr>
          <p:cNvPr id="56" name="Straight Connector 55"/>
          <p:cNvCxnSpPr/>
          <p:nvPr/>
        </p:nvCxnSpPr>
        <p:spPr>
          <a:xfrm>
            <a:off x="5885407" y="1001533"/>
            <a:ext cx="302542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7587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up)">
                                      <p:cBhvr>
                                        <p:cTn id="7" dur="500"/>
                                        <p:tgtEl>
                                          <p:spTgt spid="50"/>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up)">
                                      <p:cBhvr>
                                        <p:cTn id="11" dur="500"/>
                                        <p:tgtEl>
                                          <p:spTgt spid="3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wipe(up)">
                                      <p:cBhvr>
                                        <p:cTn id="16" dur="500"/>
                                        <p:tgtEl>
                                          <p:spTgt spid="42"/>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wipe(up)">
                                      <p:cBhvr>
                                        <p:cTn id="19" dur="500"/>
                                        <p:tgtEl>
                                          <p:spTgt spid="46"/>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wipe(up)">
                                      <p:cBhvr>
                                        <p:cTn id="22" dur="500"/>
                                        <p:tgtEl>
                                          <p:spTgt spid="5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wipe(up)">
                                      <p:cBhvr>
                                        <p:cTn id="27" dur="500"/>
                                        <p:tgtEl>
                                          <p:spTgt spid="43"/>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wipe(up)">
                                      <p:cBhvr>
                                        <p:cTn id="30" dur="500"/>
                                        <p:tgtEl>
                                          <p:spTgt spid="52"/>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47"/>
                                        </p:tgtEl>
                                        <p:attrNameLst>
                                          <p:attrName>style.visibility</p:attrName>
                                        </p:attrNameLst>
                                      </p:cBhvr>
                                      <p:to>
                                        <p:strVal val="visible"/>
                                      </p:to>
                                    </p:set>
                                    <p:animEffect transition="in" filter="wipe(up)">
                                      <p:cBhvr>
                                        <p:cTn id="33" dur="500"/>
                                        <p:tgtEl>
                                          <p:spTgt spid="47"/>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grpId="0" nodeType="click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wipe(up)">
                                      <p:cBhvr>
                                        <p:cTn id="38" dur="500"/>
                                        <p:tgtEl>
                                          <p:spTgt spid="44"/>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53"/>
                                        </p:tgtEl>
                                        <p:attrNameLst>
                                          <p:attrName>style.visibility</p:attrName>
                                        </p:attrNameLst>
                                      </p:cBhvr>
                                      <p:to>
                                        <p:strVal val="visible"/>
                                      </p:to>
                                    </p:set>
                                    <p:animEffect transition="in" filter="wipe(up)">
                                      <p:cBhvr>
                                        <p:cTn id="41" dur="500"/>
                                        <p:tgtEl>
                                          <p:spTgt spid="53"/>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48"/>
                                        </p:tgtEl>
                                        <p:attrNameLst>
                                          <p:attrName>style.visibility</p:attrName>
                                        </p:attrNameLst>
                                      </p:cBhvr>
                                      <p:to>
                                        <p:strVal val="visible"/>
                                      </p:to>
                                    </p:set>
                                    <p:animEffect transition="in" filter="wipe(up)">
                                      <p:cBhvr>
                                        <p:cTn id="44" dur="500"/>
                                        <p:tgtEl>
                                          <p:spTgt spid="48"/>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grpId="0" nodeType="clickEffect">
                                  <p:stCondLst>
                                    <p:cond delay="0"/>
                                  </p:stCondLst>
                                  <p:childTnLst>
                                    <p:set>
                                      <p:cBhvr>
                                        <p:cTn id="48" dur="1" fill="hold">
                                          <p:stCondLst>
                                            <p:cond delay="0"/>
                                          </p:stCondLst>
                                        </p:cTn>
                                        <p:tgtEl>
                                          <p:spTgt spid="45"/>
                                        </p:tgtEl>
                                        <p:attrNameLst>
                                          <p:attrName>style.visibility</p:attrName>
                                        </p:attrNameLst>
                                      </p:cBhvr>
                                      <p:to>
                                        <p:strVal val="visible"/>
                                      </p:to>
                                    </p:set>
                                    <p:animEffect transition="in" filter="wipe(up)">
                                      <p:cBhvr>
                                        <p:cTn id="49" dur="500"/>
                                        <p:tgtEl>
                                          <p:spTgt spid="45"/>
                                        </p:tgtEl>
                                      </p:cBhvr>
                                    </p:animEffect>
                                  </p:childTnLst>
                                </p:cTn>
                              </p:par>
                              <p:par>
                                <p:cTn id="50" presetID="22" presetClass="entr" presetSubtype="1" fill="hold" grpId="0" nodeType="withEffect">
                                  <p:stCondLst>
                                    <p:cond delay="0"/>
                                  </p:stCondLst>
                                  <p:childTnLst>
                                    <p:set>
                                      <p:cBhvr>
                                        <p:cTn id="51" dur="1" fill="hold">
                                          <p:stCondLst>
                                            <p:cond delay="0"/>
                                          </p:stCondLst>
                                        </p:cTn>
                                        <p:tgtEl>
                                          <p:spTgt spid="49"/>
                                        </p:tgtEl>
                                        <p:attrNameLst>
                                          <p:attrName>style.visibility</p:attrName>
                                        </p:attrNameLst>
                                      </p:cBhvr>
                                      <p:to>
                                        <p:strVal val="visible"/>
                                      </p:to>
                                    </p:set>
                                    <p:animEffect transition="in" filter="wipe(up)">
                                      <p:cBhvr>
                                        <p:cTn id="52" dur="500"/>
                                        <p:tgtEl>
                                          <p:spTgt spid="49"/>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54"/>
                                        </p:tgtEl>
                                        <p:attrNameLst>
                                          <p:attrName>style.visibility</p:attrName>
                                        </p:attrNameLst>
                                      </p:cBhvr>
                                      <p:to>
                                        <p:strVal val="visible"/>
                                      </p:to>
                                    </p:set>
                                    <p:animEffect transition="in" filter="wipe(up)">
                                      <p:cBhvr>
                                        <p:cTn id="55" dur="500"/>
                                        <p:tgtEl>
                                          <p:spTgt spid="54"/>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1" fill="hold" grpId="0" nodeType="clickEffect">
                                  <p:stCondLst>
                                    <p:cond delay="0"/>
                                  </p:stCondLst>
                                  <p:childTnLst>
                                    <p:set>
                                      <p:cBhvr>
                                        <p:cTn id="59" dur="1" fill="hold">
                                          <p:stCondLst>
                                            <p:cond delay="0"/>
                                          </p:stCondLst>
                                        </p:cTn>
                                        <p:tgtEl>
                                          <p:spTgt spid="57"/>
                                        </p:tgtEl>
                                        <p:attrNameLst>
                                          <p:attrName>style.visibility</p:attrName>
                                        </p:attrNameLst>
                                      </p:cBhvr>
                                      <p:to>
                                        <p:strVal val="visible"/>
                                      </p:to>
                                    </p:set>
                                    <p:animEffect transition="in" filter="wipe(up)">
                                      <p:cBhvr>
                                        <p:cTn id="60" dur="500"/>
                                        <p:tgtEl>
                                          <p:spTgt spid="57"/>
                                        </p:tgtEl>
                                      </p:cBhvr>
                                    </p:animEffect>
                                  </p:childTnLst>
                                </p:cTn>
                              </p:par>
                              <p:par>
                                <p:cTn id="61" presetID="22" presetClass="entr" presetSubtype="1" fill="hold" grpId="0" nodeType="withEffect">
                                  <p:stCondLst>
                                    <p:cond delay="0"/>
                                  </p:stCondLst>
                                  <p:childTnLst>
                                    <p:set>
                                      <p:cBhvr>
                                        <p:cTn id="62" dur="1" fill="hold">
                                          <p:stCondLst>
                                            <p:cond delay="0"/>
                                          </p:stCondLst>
                                        </p:cTn>
                                        <p:tgtEl>
                                          <p:spTgt spid="87"/>
                                        </p:tgtEl>
                                        <p:attrNameLst>
                                          <p:attrName>style.visibility</p:attrName>
                                        </p:attrNameLst>
                                      </p:cBhvr>
                                      <p:to>
                                        <p:strVal val="visible"/>
                                      </p:to>
                                    </p:set>
                                    <p:animEffect transition="in" filter="wipe(up)">
                                      <p:cBhvr>
                                        <p:cTn id="63" dur="500"/>
                                        <p:tgtEl>
                                          <p:spTgt spid="87"/>
                                        </p:tgtEl>
                                      </p:cBhvr>
                                    </p:animEffect>
                                  </p:childTnLst>
                                </p:cTn>
                              </p:par>
                            </p:childTnLst>
                          </p:cTn>
                        </p:par>
                        <p:par>
                          <p:cTn id="64" fill="hold">
                            <p:stCondLst>
                              <p:cond delay="500"/>
                            </p:stCondLst>
                            <p:childTnLst>
                              <p:par>
                                <p:cTn id="65" presetID="22" presetClass="entr" presetSubtype="8" fill="hold" grpId="0" nodeType="afterEffect">
                                  <p:stCondLst>
                                    <p:cond delay="0"/>
                                  </p:stCondLst>
                                  <p:childTnLst>
                                    <p:set>
                                      <p:cBhvr>
                                        <p:cTn id="66" dur="1" fill="hold">
                                          <p:stCondLst>
                                            <p:cond delay="0"/>
                                          </p:stCondLst>
                                        </p:cTn>
                                        <p:tgtEl>
                                          <p:spTgt spid="88"/>
                                        </p:tgtEl>
                                        <p:attrNameLst>
                                          <p:attrName>style.visibility</p:attrName>
                                        </p:attrNameLst>
                                      </p:cBhvr>
                                      <p:to>
                                        <p:strVal val="visible"/>
                                      </p:to>
                                    </p:set>
                                    <p:animEffect transition="in" filter="wipe(left)">
                                      <p:cBhvr>
                                        <p:cTn id="67" dur="500"/>
                                        <p:tgtEl>
                                          <p:spTgt spid="88"/>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grpId="0" nodeType="clickEffect">
                                  <p:stCondLst>
                                    <p:cond delay="0"/>
                                  </p:stCondLst>
                                  <p:childTnLst>
                                    <p:set>
                                      <p:cBhvr>
                                        <p:cTn id="71" dur="1" fill="hold">
                                          <p:stCondLst>
                                            <p:cond delay="0"/>
                                          </p:stCondLst>
                                        </p:cTn>
                                        <p:tgtEl>
                                          <p:spTgt spid="59"/>
                                        </p:tgtEl>
                                        <p:attrNameLst>
                                          <p:attrName>style.visibility</p:attrName>
                                        </p:attrNameLst>
                                      </p:cBhvr>
                                      <p:to>
                                        <p:strVal val="visible"/>
                                      </p:to>
                                    </p:set>
                                    <p:animEffect transition="in" filter="wipe(left)">
                                      <p:cBhvr>
                                        <p:cTn id="72" dur="500"/>
                                        <p:tgtEl>
                                          <p:spTgt spid="59"/>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58"/>
                                        </p:tgtEl>
                                        <p:attrNameLst>
                                          <p:attrName>style.visibility</p:attrName>
                                        </p:attrNameLst>
                                      </p:cBhvr>
                                      <p:to>
                                        <p:strVal val="visible"/>
                                      </p:to>
                                    </p:set>
                                    <p:animEffect transition="in" filter="wipe(left)">
                                      <p:cBhvr>
                                        <p:cTn id="75" dur="500"/>
                                        <p:tgtEl>
                                          <p:spTgt spid="58"/>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64"/>
                                        </p:tgtEl>
                                        <p:attrNameLst>
                                          <p:attrName>style.visibility</p:attrName>
                                        </p:attrNameLst>
                                      </p:cBhvr>
                                      <p:to>
                                        <p:strVal val="visible"/>
                                      </p:to>
                                    </p:set>
                                    <p:animEffect transition="in" filter="wipe(left)">
                                      <p:cBhvr>
                                        <p:cTn id="78" dur="500"/>
                                        <p:tgtEl>
                                          <p:spTgt spid="64"/>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60"/>
                                        </p:tgtEl>
                                        <p:attrNameLst>
                                          <p:attrName>style.visibility</p:attrName>
                                        </p:attrNameLst>
                                      </p:cBhvr>
                                      <p:to>
                                        <p:strVal val="visible"/>
                                      </p:to>
                                    </p:set>
                                    <p:animEffect transition="in" filter="wipe(left)">
                                      <p:cBhvr>
                                        <p:cTn id="81" dur="500"/>
                                        <p:tgtEl>
                                          <p:spTgt spid="60"/>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61"/>
                                        </p:tgtEl>
                                        <p:attrNameLst>
                                          <p:attrName>style.visibility</p:attrName>
                                        </p:attrNameLst>
                                      </p:cBhvr>
                                      <p:to>
                                        <p:strVal val="visible"/>
                                      </p:to>
                                    </p:set>
                                    <p:animEffect transition="in" filter="wipe(left)">
                                      <p:cBhvr>
                                        <p:cTn id="84" dur="500"/>
                                        <p:tgtEl>
                                          <p:spTgt spid="61"/>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65"/>
                                        </p:tgtEl>
                                        <p:attrNameLst>
                                          <p:attrName>style.visibility</p:attrName>
                                        </p:attrNameLst>
                                      </p:cBhvr>
                                      <p:to>
                                        <p:strVal val="visible"/>
                                      </p:to>
                                    </p:set>
                                    <p:animEffect transition="in" filter="wipe(left)">
                                      <p:cBhvr>
                                        <p:cTn id="87" dur="500"/>
                                        <p:tgtEl>
                                          <p:spTgt spid="65"/>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63"/>
                                        </p:tgtEl>
                                        <p:attrNameLst>
                                          <p:attrName>style.visibility</p:attrName>
                                        </p:attrNameLst>
                                      </p:cBhvr>
                                      <p:to>
                                        <p:strVal val="visible"/>
                                      </p:to>
                                    </p:set>
                                    <p:animEffect transition="in" filter="wipe(left)">
                                      <p:cBhvr>
                                        <p:cTn id="90" dur="500"/>
                                        <p:tgtEl>
                                          <p:spTgt spid="63"/>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62"/>
                                        </p:tgtEl>
                                        <p:attrNameLst>
                                          <p:attrName>style.visibility</p:attrName>
                                        </p:attrNameLst>
                                      </p:cBhvr>
                                      <p:to>
                                        <p:strVal val="visible"/>
                                      </p:to>
                                    </p:set>
                                    <p:animEffect transition="in" filter="wipe(left)">
                                      <p:cBhvr>
                                        <p:cTn id="93" dur="500"/>
                                        <p:tgtEl>
                                          <p:spTgt spid="62"/>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66"/>
                                        </p:tgtEl>
                                        <p:attrNameLst>
                                          <p:attrName>style.visibility</p:attrName>
                                        </p:attrNameLst>
                                      </p:cBhvr>
                                      <p:to>
                                        <p:strVal val="visible"/>
                                      </p:to>
                                    </p:set>
                                    <p:animEffect transition="in" filter="wipe(left)">
                                      <p:cBhvr>
                                        <p:cTn id="96" dur="500"/>
                                        <p:tgtEl>
                                          <p:spTgt spid="66"/>
                                        </p:tgtEl>
                                      </p:cBhvr>
                                    </p:animEffect>
                                  </p:childTnLst>
                                </p:cTn>
                              </p:par>
                            </p:childTnLst>
                          </p:cTn>
                        </p:par>
                      </p:childTnLst>
                    </p:cTn>
                  </p:par>
                  <p:par>
                    <p:cTn id="97" fill="hold">
                      <p:stCondLst>
                        <p:cond delay="indefinite"/>
                      </p:stCondLst>
                      <p:childTnLst>
                        <p:par>
                          <p:cTn id="98" fill="hold">
                            <p:stCondLst>
                              <p:cond delay="0"/>
                            </p:stCondLst>
                            <p:childTnLst>
                              <p:par>
                                <p:cTn id="99" presetID="22" presetClass="entr" presetSubtype="4" fill="hold" nodeType="clickEffect">
                                  <p:stCondLst>
                                    <p:cond delay="0"/>
                                  </p:stCondLst>
                                  <p:childTnLst>
                                    <p:set>
                                      <p:cBhvr>
                                        <p:cTn id="100" dur="1" fill="hold">
                                          <p:stCondLst>
                                            <p:cond delay="0"/>
                                          </p:stCondLst>
                                        </p:cTn>
                                        <p:tgtEl>
                                          <p:spTgt spid="70"/>
                                        </p:tgtEl>
                                        <p:attrNameLst>
                                          <p:attrName>style.visibility</p:attrName>
                                        </p:attrNameLst>
                                      </p:cBhvr>
                                      <p:to>
                                        <p:strVal val="visible"/>
                                      </p:to>
                                    </p:set>
                                    <p:animEffect transition="in" filter="wipe(down)">
                                      <p:cBhvr>
                                        <p:cTn id="101" dur="500"/>
                                        <p:tgtEl>
                                          <p:spTgt spid="70"/>
                                        </p:tgtEl>
                                      </p:cBhvr>
                                    </p:animEffect>
                                  </p:childTnLst>
                                </p:cTn>
                              </p:par>
                              <p:par>
                                <p:cTn id="102" presetID="22" presetClass="entr" presetSubtype="4" fill="hold" nodeType="withEffect">
                                  <p:stCondLst>
                                    <p:cond delay="0"/>
                                  </p:stCondLst>
                                  <p:childTnLst>
                                    <p:set>
                                      <p:cBhvr>
                                        <p:cTn id="103" dur="1" fill="hold">
                                          <p:stCondLst>
                                            <p:cond delay="0"/>
                                          </p:stCondLst>
                                        </p:cTn>
                                        <p:tgtEl>
                                          <p:spTgt spid="73"/>
                                        </p:tgtEl>
                                        <p:attrNameLst>
                                          <p:attrName>style.visibility</p:attrName>
                                        </p:attrNameLst>
                                      </p:cBhvr>
                                      <p:to>
                                        <p:strVal val="visible"/>
                                      </p:to>
                                    </p:set>
                                    <p:animEffect transition="in" filter="wipe(down)">
                                      <p:cBhvr>
                                        <p:cTn id="104" dur="500"/>
                                        <p:tgtEl>
                                          <p:spTgt spid="73"/>
                                        </p:tgtEl>
                                      </p:cBhvr>
                                    </p:animEffect>
                                  </p:childTnLst>
                                </p:cTn>
                              </p:par>
                              <p:par>
                                <p:cTn id="105" presetID="22" presetClass="entr" presetSubtype="4" fill="hold" nodeType="withEffect">
                                  <p:stCondLst>
                                    <p:cond delay="0"/>
                                  </p:stCondLst>
                                  <p:childTnLst>
                                    <p:set>
                                      <p:cBhvr>
                                        <p:cTn id="106" dur="1" fill="hold">
                                          <p:stCondLst>
                                            <p:cond delay="0"/>
                                          </p:stCondLst>
                                        </p:cTn>
                                        <p:tgtEl>
                                          <p:spTgt spid="74"/>
                                        </p:tgtEl>
                                        <p:attrNameLst>
                                          <p:attrName>style.visibility</p:attrName>
                                        </p:attrNameLst>
                                      </p:cBhvr>
                                      <p:to>
                                        <p:strVal val="visible"/>
                                      </p:to>
                                    </p:set>
                                    <p:animEffect transition="in" filter="wipe(down)">
                                      <p:cBhvr>
                                        <p:cTn id="107" dur="500"/>
                                        <p:tgtEl>
                                          <p:spTgt spid="74"/>
                                        </p:tgtEl>
                                      </p:cBhvr>
                                    </p:animEffect>
                                  </p:childTnLst>
                                </p:cTn>
                              </p:par>
                              <p:par>
                                <p:cTn id="108" presetID="22" presetClass="entr" presetSubtype="4" fill="hold" nodeType="withEffect">
                                  <p:stCondLst>
                                    <p:cond delay="0"/>
                                  </p:stCondLst>
                                  <p:childTnLst>
                                    <p:set>
                                      <p:cBhvr>
                                        <p:cTn id="109" dur="1" fill="hold">
                                          <p:stCondLst>
                                            <p:cond delay="0"/>
                                          </p:stCondLst>
                                        </p:cTn>
                                        <p:tgtEl>
                                          <p:spTgt spid="76"/>
                                        </p:tgtEl>
                                        <p:attrNameLst>
                                          <p:attrName>style.visibility</p:attrName>
                                        </p:attrNameLst>
                                      </p:cBhvr>
                                      <p:to>
                                        <p:strVal val="visible"/>
                                      </p:to>
                                    </p:set>
                                    <p:animEffect transition="in" filter="wipe(down)">
                                      <p:cBhvr>
                                        <p:cTn id="110" dur="500"/>
                                        <p:tgtEl>
                                          <p:spTgt spid="76"/>
                                        </p:tgtEl>
                                      </p:cBhvr>
                                    </p:animEffect>
                                  </p:childTnLst>
                                </p:cTn>
                              </p:par>
                            </p:childTnLst>
                          </p:cTn>
                        </p:par>
                        <p:par>
                          <p:cTn id="111" fill="hold">
                            <p:stCondLst>
                              <p:cond delay="500"/>
                            </p:stCondLst>
                            <p:childTnLst>
                              <p:par>
                                <p:cTn id="112" presetID="22" presetClass="entr" presetSubtype="4" fill="hold" nodeType="afterEffect">
                                  <p:stCondLst>
                                    <p:cond delay="0"/>
                                  </p:stCondLst>
                                  <p:childTnLst>
                                    <p:set>
                                      <p:cBhvr>
                                        <p:cTn id="113" dur="1" fill="hold">
                                          <p:stCondLst>
                                            <p:cond delay="0"/>
                                          </p:stCondLst>
                                        </p:cTn>
                                        <p:tgtEl>
                                          <p:spTgt spid="79"/>
                                        </p:tgtEl>
                                        <p:attrNameLst>
                                          <p:attrName>style.visibility</p:attrName>
                                        </p:attrNameLst>
                                      </p:cBhvr>
                                      <p:to>
                                        <p:strVal val="visible"/>
                                      </p:to>
                                    </p:set>
                                    <p:animEffect transition="in" filter="wipe(down)">
                                      <p:cBhvr>
                                        <p:cTn id="114" dur="500"/>
                                        <p:tgtEl>
                                          <p:spTgt spid="79"/>
                                        </p:tgtEl>
                                      </p:cBhvr>
                                    </p:animEffect>
                                  </p:childTnLst>
                                </p:cTn>
                              </p:par>
                            </p:childTnLst>
                          </p:cTn>
                        </p:par>
                        <p:par>
                          <p:cTn id="115" fill="hold">
                            <p:stCondLst>
                              <p:cond delay="1000"/>
                            </p:stCondLst>
                            <p:childTnLst>
                              <p:par>
                                <p:cTn id="116" presetID="22" presetClass="entr" presetSubtype="4" fill="hold" nodeType="afterEffect">
                                  <p:stCondLst>
                                    <p:cond delay="0"/>
                                  </p:stCondLst>
                                  <p:childTnLst>
                                    <p:set>
                                      <p:cBhvr>
                                        <p:cTn id="117" dur="1" fill="hold">
                                          <p:stCondLst>
                                            <p:cond delay="0"/>
                                          </p:stCondLst>
                                        </p:cTn>
                                        <p:tgtEl>
                                          <p:spTgt spid="81"/>
                                        </p:tgtEl>
                                        <p:attrNameLst>
                                          <p:attrName>style.visibility</p:attrName>
                                        </p:attrNameLst>
                                      </p:cBhvr>
                                      <p:to>
                                        <p:strVal val="visible"/>
                                      </p:to>
                                    </p:set>
                                    <p:animEffect transition="in" filter="wipe(down)">
                                      <p:cBhvr>
                                        <p:cTn id="118" dur="500"/>
                                        <p:tgtEl>
                                          <p:spTgt spid="81"/>
                                        </p:tgtEl>
                                      </p:cBhvr>
                                    </p:animEffect>
                                  </p:childTnLst>
                                </p:cTn>
                              </p:par>
                              <p:par>
                                <p:cTn id="119" presetID="22" presetClass="entr" presetSubtype="4" fill="hold" nodeType="withEffect">
                                  <p:stCondLst>
                                    <p:cond delay="0"/>
                                  </p:stCondLst>
                                  <p:childTnLst>
                                    <p:set>
                                      <p:cBhvr>
                                        <p:cTn id="120" dur="1" fill="hold">
                                          <p:stCondLst>
                                            <p:cond delay="0"/>
                                          </p:stCondLst>
                                        </p:cTn>
                                        <p:tgtEl>
                                          <p:spTgt spid="83"/>
                                        </p:tgtEl>
                                        <p:attrNameLst>
                                          <p:attrName>style.visibility</p:attrName>
                                        </p:attrNameLst>
                                      </p:cBhvr>
                                      <p:to>
                                        <p:strVal val="visible"/>
                                      </p:to>
                                    </p:set>
                                    <p:animEffect transition="in" filter="wipe(down)">
                                      <p:cBhvr>
                                        <p:cTn id="121" dur="500"/>
                                        <p:tgtEl>
                                          <p:spTgt spid="83"/>
                                        </p:tgtEl>
                                      </p:cBhvr>
                                    </p:animEffect>
                                  </p:childTnLst>
                                </p:cTn>
                              </p:par>
                              <p:par>
                                <p:cTn id="122" presetID="22" presetClass="entr" presetSubtype="4" fill="hold" nodeType="withEffect">
                                  <p:stCondLst>
                                    <p:cond delay="0"/>
                                  </p:stCondLst>
                                  <p:childTnLst>
                                    <p:set>
                                      <p:cBhvr>
                                        <p:cTn id="123" dur="1" fill="hold">
                                          <p:stCondLst>
                                            <p:cond delay="0"/>
                                          </p:stCondLst>
                                        </p:cTn>
                                        <p:tgtEl>
                                          <p:spTgt spid="84"/>
                                        </p:tgtEl>
                                        <p:attrNameLst>
                                          <p:attrName>style.visibility</p:attrName>
                                        </p:attrNameLst>
                                      </p:cBhvr>
                                      <p:to>
                                        <p:strVal val="visible"/>
                                      </p:to>
                                    </p:set>
                                    <p:animEffect transition="in" filter="wipe(down)">
                                      <p:cBhvr>
                                        <p:cTn id="124" dur="500"/>
                                        <p:tgtEl>
                                          <p:spTgt spid="84"/>
                                        </p:tgtEl>
                                      </p:cBhvr>
                                    </p:animEffect>
                                  </p:childTnLst>
                                </p:cTn>
                              </p:par>
                              <p:par>
                                <p:cTn id="125" presetID="22" presetClass="entr" presetSubtype="4" fill="hold" nodeType="withEffect">
                                  <p:stCondLst>
                                    <p:cond delay="0"/>
                                  </p:stCondLst>
                                  <p:childTnLst>
                                    <p:set>
                                      <p:cBhvr>
                                        <p:cTn id="126" dur="1" fill="hold">
                                          <p:stCondLst>
                                            <p:cond delay="0"/>
                                          </p:stCondLst>
                                        </p:cTn>
                                        <p:tgtEl>
                                          <p:spTgt spid="85"/>
                                        </p:tgtEl>
                                        <p:attrNameLst>
                                          <p:attrName>style.visibility</p:attrName>
                                        </p:attrNameLst>
                                      </p:cBhvr>
                                      <p:to>
                                        <p:strVal val="visible"/>
                                      </p:to>
                                    </p:set>
                                    <p:animEffect transition="in" filter="wipe(down)">
                                      <p:cBhvr>
                                        <p:cTn id="127"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42" grpId="0" animBg="1"/>
      <p:bldP spid="43" grpId="0" animBg="1"/>
      <p:bldP spid="44" grpId="0" animBg="1"/>
      <p:bldP spid="45" grpId="0" animBg="1"/>
      <p:bldP spid="46" grpId="0" animBg="1"/>
      <p:bldP spid="47" grpId="0" animBg="1"/>
      <p:bldP spid="48" grpId="0" animBg="1"/>
      <p:bldP spid="49" grpId="0" animBg="1"/>
      <p:bldP spid="50" grpId="0"/>
      <p:bldP spid="51" grpId="0"/>
      <p:bldP spid="52" grpId="0"/>
      <p:bldP spid="53" grpId="0"/>
      <p:bldP spid="54" grpId="0"/>
      <p:bldP spid="57" grpId="0"/>
      <p:bldP spid="58" grpId="0" animBg="1"/>
      <p:bldP spid="59" grpId="0" animBg="1"/>
      <p:bldP spid="60" grpId="0" animBg="1"/>
      <p:bldP spid="61" grpId="0" animBg="1"/>
      <p:bldP spid="62" grpId="0" animBg="1"/>
      <p:bldP spid="63" grpId="0" animBg="1"/>
      <p:bldP spid="64" grpId="0"/>
      <p:bldP spid="65" grpId="0"/>
      <p:bldP spid="66" grpId="0"/>
      <p:bldP spid="87" grpId="0" animBg="1"/>
      <p:bldP spid="8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67678" y="4627272"/>
            <a:ext cx="8487506" cy="1200328"/>
          </a:xfrm>
          <a:prstGeom prst="rect">
            <a:avLst/>
          </a:prstGeom>
          <a:ln>
            <a:noFill/>
          </a:ln>
        </p:spPr>
        <p:txBody>
          <a:bodyPr wrap="square">
            <a:spAutoFit/>
          </a:bodyPr>
          <a:lstStyle/>
          <a:p>
            <a:r>
              <a:rPr lang="en-US" sz="2400" i="1" dirty="0">
                <a:solidFill>
                  <a:srgbClr val="79AEDD"/>
                </a:solidFill>
                <a:latin typeface="+mj-lt"/>
              </a:rPr>
              <a:t>A</a:t>
            </a:r>
            <a:r>
              <a:rPr lang="en-US" sz="2400" i="1" dirty="0" smtClean="0">
                <a:solidFill>
                  <a:srgbClr val="79AEDD"/>
                </a:solidFill>
                <a:latin typeface="+mj-lt"/>
              </a:rPr>
              <a:t> </a:t>
            </a:r>
            <a:r>
              <a:rPr lang="en-US" sz="2400" i="1" dirty="0">
                <a:solidFill>
                  <a:srgbClr val="79AEDD"/>
                </a:solidFill>
                <a:latin typeface="+mj-lt"/>
              </a:rPr>
              <a:t>strategic solution </a:t>
            </a:r>
            <a:r>
              <a:rPr lang="en-US" sz="2400" i="1" dirty="0" smtClean="0">
                <a:solidFill>
                  <a:schemeClr val="accent3">
                    <a:lumMod val="75000"/>
                  </a:schemeClr>
                </a:solidFill>
                <a:latin typeface="+mj-lt"/>
              </a:rPr>
              <a:t>addressing </a:t>
            </a:r>
            <a:r>
              <a:rPr lang="en-US" sz="2400" i="1" dirty="0">
                <a:solidFill>
                  <a:schemeClr val="accent3">
                    <a:lumMod val="75000"/>
                  </a:schemeClr>
                </a:solidFill>
                <a:latin typeface="+mj-lt"/>
              </a:rPr>
              <a:t>the needs </a:t>
            </a:r>
            <a:r>
              <a:rPr lang="en-US" sz="2400" i="1" dirty="0" smtClean="0">
                <a:solidFill>
                  <a:schemeClr val="accent3">
                    <a:lumMod val="75000"/>
                  </a:schemeClr>
                </a:solidFill>
                <a:latin typeface="+mj-lt"/>
              </a:rPr>
              <a:t>of complex platform technologies and therapeutics development </a:t>
            </a:r>
            <a:r>
              <a:rPr lang="en-US" sz="2400" i="1" dirty="0">
                <a:solidFill>
                  <a:schemeClr val="accent3">
                    <a:lumMod val="75000"/>
                  </a:schemeClr>
                </a:solidFill>
                <a:latin typeface="+mj-lt"/>
              </a:rPr>
              <a:t>from pre-clinical through </a:t>
            </a:r>
            <a:r>
              <a:rPr lang="en-US" sz="2400" i="1" dirty="0" smtClean="0">
                <a:solidFill>
                  <a:schemeClr val="accent3">
                    <a:lumMod val="75000"/>
                  </a:schemeClr>
                </a:solidFill>
                <a:latin typeface="+mj-lt"/>
              </a:rPr>
              <a:t>clinical and beyond</a:t>
            </a:r>
            <a:endParaRPr lang="en-US" sz="2400" i="1" dirty="0">
              <a:solidFill>
                <a:schemeClr val="accent3">
                  <a:lumMod val="75000"/>
                </a:schemeClr>
              </a:solidFill>
              <a:latin typeface="+mj-lt"/>
            </a:endParaRPr>
          </a:p>
        </p:txBody>
      </p:sp>
      <p:sp>
        <p:nvSpPr>
          <p:cNvPr id="3" name="TextBox 2"/>
          <p:cNvSpPr txBox="1"/>
          <p:nvPr/>
        </p:nvSpPr>
        <p:spPr>
          <a:xfrm>
            <a:off x="1910863" y="1951509"/>
            <a:ext cx="9202616" cy="830997"/>
          </a:xfrm>
          <a:prstGeom prst="rect">
            <a:avLst/>
          </a:prstGeom>
          <a:noFill/>
          <a:ln>
            <a:noFill/>
          </a:ln>
        </p:spPr>
        <p:txBody>
          <a:bodyPr wrap="square" rtlCol="0">
            <a:spAutoFit/>
          </a:bodyPr>
          <a:lstStyle/>
          <a:p>
            <a:r>
              <a:rPr lang="en-US" sz="2400" i="1" dirty="0" smtClean="0">
                <a:solidFill>
                  <a:srgbClr val="7C7C7C"/>
                </a:solidFill>
                <a:latin typeface="Calibri Light" panose="020F0302020204030204" pitchFamily="34" charset="0"/>
                <a:ea typeface="Adobe Gothic Std B" panose="020B0800000000000000" pitchFamily="34" charset="-128"/>
              </a:rPr>
              <a:t>A </a:t>
            </a:r>
            <a:r>
              <a:rPr lang="en-US" sz="2400" b="1" i="1" dirty="0">
                <a:solidFill>
                  <a:srgbClr val="79AEDD"/>
                </a:solidFill>
                <a:latin typeface="Calibri Light" panose="020F0302020204030204" pitchFamily="34" charset="0"/>
                <a:ea typeface="Adobe Gothic Std B" panose="020B0800000000000000" pitchFamily="34" charset="-128"/>
              </a:rPr>
              <a:t>New </a:t>
            </a:r>
            <a:r>
              <a:rPr lang="en-US" sz="2400" b="1" i="1" dirty="0" smtClean="0">
                <a:solidFill>
                  <a:srgbClr val="79AEDD"/>
                </a:solidFill>
                <a:latin typeface="Calibri Light" panose="020F0302020204030204" pitchFamily="34" charset="0"/>
                <a:ea typeface="Adobe Gothic Std B" panose="020B0800000000000000" pitchFamily="34" charset="-128"/>
              </a:rPr>
              <a:t>and First Class </a:t>
            </a:r>
            <a:r>
              <a:rPr lang="en-US" sz="2400" b="1" i="1" dirty="0">
                <a:solidFill>
                  <a:srgbClr val="79AEDD"/>
                </a:solidFill>
                <a:latin typeface="Calibri Light" panose="020F0302020204030204" pitchFamily="34" charset="0"/>
                <a:ea typeface="Adobe Gothic Std B" panose="020B0800000000000000" pitchFamily="34" charset="-128"/>
              </a:rPr>
              <a:t>of </a:t>
            </a:r>
            <a:r>
              <a:rPr lang="en-US" sz="2400" b="1" i="1" dirty="0" smtClean="0">
                <a:solidFill>
                  <a:srgbClr val="79AEDD"/>
                </a:solidFill>
                <a:latin typeface="Calibri Light" panose="020F0302020204030204" pitchFamily="34" charset="0"/>
                <a:ea typeface="Adobe Gothic Std B" panose="020B0800000000000000" pitchFamily="34" charset="-128"/>
              </a:rPr>
              <a:t>Service </a:t>
            </a:r>
            <a:r>
              <a:rPr lang="en-US" sz="2400" i="1" dirty="0" smtClean="0">
                <a:solidFill>
                  <a:srgbClr val="7C7C7C"/>
                </a:solidFill>
                <a:latin typeface="Calibri Light" panose="020F0302020204030204" pitchFamily="34" charset="0"/>
                <a:ea typeface="Adobe Gothic Std B" panose="020B0800000000000000" pitchFamily="34" charset="-128"/>
              </a:rPr>
              <a:t>supporting </a:t>
            </a:r>
            <a:r>
              <a:rPr lang="en-US" sz="2400" i="1" dirty="0">
                <a:solidFill>
                  <a:srgbClr val="7C7C7C"/>
                </a:solidFill>
                <a:latin typeface="Calibri Light" panose="020F0302020204030204" pitchFamily="34" charset="0"/>
                <a:ea typeface="Adobe Gothic Std B" panose="020B0800000000000000" pitchFamily="34" charset="-128"/>
              </a:rPr>
              <a:t>the m</a:t>
            </a:r>
            <a:r>
              <a:rPr lang="en-US" sz="2400" i="1" dirty="0" smtClean="0">
                <a:solidFill>
                  <a:srgbClr val="7C7C7C"/>
                </a:solidFill>
                <a:latin typeface="Calibri Light" panose="020F0302020204030204" pitchFamily="34" charset="0"/>
                <a:ea typeface="Adobe Gothic Std B" panose="020B0800000000000000" pitchFamily="34" charset="-128"/>
              </a:rPr>
              <a:t>odern dynamic regulatory </a:t>
            </a:r>
            <a:r>
              <a:rPr lang="en-US" sz="2400" i="1" dirty="0">
                <a:solidFill>
                  <a:srgbClr val="7C7C7C"/>
                </a:solidFill>
                <a:latin typeface="Calibri Light" panose="020F0302020204030204" pitchFamily="34" charset="0"/>
                <a:ea typeface="Adobe Gothic Std B" panose="020B0800000000000000" pitchFamily="34" charset="-128"/>
              </a:rPr>
              <a:t>e</a:t>
            </a:r>
            <a:r>
              <a:rPr lang="en-US" sz="2400" i="1" dirty="0" smtClean="0">
                <a:solidFill>
                  <a:srgbClr val="7C7C7C"/>
                </a:solidFill>
                <a:latin typeface="Calibri Light" panose="020F0302020204030204" pitchFamily="34" charset="0"/>
                <a:ea typeface="Adobe Gothic Std B" panose="020B0800000000000000" pitchFamily="34" charset="-128"/>
              </a:rPr>
              <a:t>nvironment </a:t>
            </a:r>
            <a:r>
              <a:rPr lang="en-US" sz="2400" i="1" dirty="0">
                <a:solidFill>
                  <a:srgbClr val="7C7C7C"/>
                </a:solidFill>
                <a:latin typeface="Calibri Light" panose="020F0302020204030204" pitchFamily="34" charset="0"/>
                <a:ea typeface="Adobe Gothic Std B" panose="020B0800000000000000" pitchFamily="34" charset="-128"/>
              </a:rPr>
              <a:t>and </a:t>
            </a:r>
            <a:r>
              <a:rPr lang="en-US" sz="2400" i="1" dirty="0" smtClean="0">
                <a:solidFill>
                  <a:srgbClr val="7C7C7C"/>
                </a:solidFill>
                <a:latin typeface="Calibri Light" panose="020F0302020204030204" pitchFamily="34" charset="0"/>
                <a:ea typeface="Adobe Gothic Std B" panose="020B0800000000000000" pitchFamily="34" charset="-128"/>
              </a:rPr>
              <a:t>clinical </a:t>
            </a:r>
            <a:r>
              <a:rPr lang="en-US" sz="2400" i="1" dirty="0">
                <a:solidFill>
                  <a:srgbClr val="7C7C7C"/>
                </a:solidFill>
                <a:latin typeface="Calibri Light" panose="020F0302020204030204" pitchFamily="34" charset="0"/>
                <a:ea typeface="Adobe Gothic Std B" panose="020B0800000000000000" pitchFamily="34" charset="-128"/>
              </a:rPr>
              <a:t>d</a:t>
            </a:r>
            <a:r>
              <a:rPr lang="en-US" sz="2400" i="1" dirty="0" smtClean="0">
                <a:solidFill>
                  <a:srgbClr val="7C7C7C"/>
                </a:solidFill>
                <a:latin typeface="Calibri Light" panose="020F0302020204030204" pitchFamily="34" charset="0"/>
                <a:ea typeface="Adobe Gothic Std B" panose="020B0800000000000000" pitchFamily="34" charset="-128"/>
              </a:rPr>
              <a:t>evelopment challenges</a:t>
            </a:r>
            <a:endParaRPr lang="en-US" sz="2400" dirty="0">
              <a:solidFill>
                <a:srgbClr val="7C7C7C"/>
              </a:solidFill>
            </a:endParaRPr>
          </a:p>
        </p:txBody>
      </p:sp>
      <p:sp>
        <p:nvSpPr>
          <p:cNvPr id="4" name="Rectangle 3"/>
          <p:cNvSpPr/>
          <p:nvPr/>
        </p:nvSpPr>
        <p:spPr>
          <a:xfrm>
            <a:off x="1857389" y="3055268"/>
            <a:ext cx="8623453" cy="1200328"/>
          </a:xfrm>
          <a:prstGeom prst="rect">
            <a:avLst/>
          </a:prstGeom>
          <a:ln>
            <a:noFill/>
          </a:ln>
        </p:spPr>
        <p:txBody>
          <a:bodyPr wrap="square">
            <a:spAutoFit/>
          </a:bodyPr>
          <a:lstStyle/>
          <a:p>
            <a:r>
              <a:rPr lang="en-US" sz="2400" i="1" dirty="0" smtClean="0">
                <a:solidFill>
                  <a:srgbClr val="7AAEDC"/>
                </a:solidFill>
                <a:latin typeface="+mj-lt"/>
              </a:rPr>
              <a:t>The </a:t>
            </a:r>
            <a:r>
              <a:rPr lang="en-US" sz="2400" i="1" dirty="0">
                <a:solidFill>
                  <a:srgbClr val="7AAEDC"/>
                </a:solidFill>
                <a:latin typeface="+mj-lt"/>
              </a:rPr>
              <a:t>SCIO concept </a:t>
            </a:r>
            <a:r>
              <a:rPr lang="en-US" sz="2400" i="1" dirty="0">
                <a:solidFill>
                  <a:schemeClr val="accent3">
                    <a:lumMod val="75000"/>
                  </a:schemeClr>
                </a:solidFill>
                <a:latin typeface="+mj-lt"/>
              </a:rPr>
              <a:t>constitutes an </a:t>
            </a:r>
            <a:r>
              <a:rPr lang="en-US" sz="2400" i="1" dirty="0">
                <a:solidFill>
                  <a:srgbClr val="79AEDD"/>
                </a:solidFill>
                <a:latin typeface="+mj-lt"/>
              </a:rPr>
              <a:t>innovative solution </a:t>
            </a:r>
            <a:r>
              <a:rPr lang="en-US" sz="2400" i="1" dirty="0">
                <a:solidFill>
                  <a:schemeClr val="accent3">
                    <a:lumMod val="75000"/>
                  </a:schemeClr>
                </a:solidFill>
                <a:latin typeface="+mj-lt"/>
              </a:rPr>
              <a:t>able to evaluate pre-clinical data to satisfy unmet </a:t>
            </a:r>
            <a:r>
              <a:rPr lang="en-US" sz="2400" i="1" dirty="0" smtClean="0">
                <a:solidFill>
                  <a:schemeClr val="accent3">
                    <a:lumMod val="75000"/>
                  </a:schemeClr>
                </a:solidFill>
                <a:latin typeface="+mj-lt"/>
              </a:rPr>
              <a:t>needs</a:t>
            </a:r>
            <a:r>
              <a:rPr lang="en-US" sz="2400" i="1" dirty="0">
                <a:solidFill>
                  <a:schemeClr val="accent3">
                    <a:lumMod val="75000"/>
                  </a:schemeClr>
                </a:solidFill>
                <a:latin typeface="+mj-lt"/>
              </a:rPr>
              <a:t> </a:t>
            </a:r>
            <a:r>
              <a:rPr lang="en-US" sz="2400" i="1" dirty="0" smtClean="0">
                <a:solidFill>
                  <a:schemeClr val="accent3">
                    <a:lumMod val="75000"/>
                  </a:schemeClr>
                </a:solidFill>
                <a:latin typeface="+mj-lt"/>
              </a:rPr>
              <a:t>in the medical marketplace and healthcare system, responsive to ongoing</a:t>
            </a:r>
            <a:r>
              <a:rPr lang="en-US" sz="2400" i="1" dirty="0">
                <a:solidFill>
                  <a:schemeClr val="accent3">
                    <a:lumMod val="75000"/>
                  </a:schemeClr>
                </a:solidFill>
                <a:latin typeface="+mj-lt"/>
              </a:rPr>
              <a:t> regulatory </a:t>
            </a:r>
            <a:r>
              <a:rPr lang="en-US" sz="2400" i="1" dirty="0" smtClean="0">
                <a:solidFill>
                  <a:schemeClr val="accent3">
                    <a:lumMod val="75000"/>
                  </a:schemeClr>
                </a:solidFill>
                <a:latin typeface="+mj-lt"/>
              </a:rPr>
              <a:t>innovatio</a:t>
            </a:r>
            <a:r>
              <a:rPr lang="en-US" sz="2400" i="1" dirty="0">
                <a:solidFill>
                  <a:schemeClr val="accent3">
                    <a:lumMod val="75000"/>
                  </a:schemeClr>
                </a:solidFill>
                <a:latin typeface="+mj-lt"/>
              </a:rPr>
              <a:t>n</a:t>
            </a:r>
            <a:r>
              <a:rPr lang="en-US" sz="2400" i="1" dirty="0" smtClean="0">
                <a:solidFill>
                  <a:schemeClr val="accent3">
                    <a:lumMod val="75000"/>
                  </a:schemeClr>
                </a:solidFill>
                <a:latin typeface="+mj-lt"/>
              </a:rPr>
              <a:t> </a:t>
            </a:r>
            <a:endParaRPr lang="en-US" sz="2400" i="1" dirty="0">
              <a:solidFill>
                <a:schemeClr val="accent3">
                  <a:lumMod val="75000"/>
                </a:schemeClr>
              </a:solidFill>
              <a:latin typeface="+mj-lt"/>
            </a:endParaRPr>
          </a:p>
        </p:txBody>
      </p:sp>
      <p:sp>
        <p:nvSpPr>
          <p:cNvPr id="11" name="TextBox 10"/>
          <p:cNvSpPr txBox="1"/>
          <p:nvPr/>
        </p:nvSpPr>
        <p:spPr>
          <a:xfrm>
            <a:off x="515937" y="641447"/>
            <a:ext cx="11160125" cy="707886"/>
          </a:xfrm>
          <a:prstGeom prst="rect">
            <a:avLst/>
          </a:prstGeom>
          <a:noFill/>
          <a:ln>
            <a:noFill/>
          </a:ln>
        </p:spPr>
        <p:txBody>
          <a:bodyPr wrap="square" rtlCol="0">
            <a:spAutoFit/>
          </a:bodyPr>
          <a:lstStyle/>
          <a:p>
            <a:pPr algn="ctr"/>
            <a:r>
              <a:rPr lang="en-US" sz="4000" dirty="0" smtClean="0">
                <a:solidFill>
                  <a:srgbClr val="79AEDD"/>
                </a:solidFill>
                <a:latin typeface="Impact" panose="020B0806030902050204" pitchFamily="34" charset="0"/>
              </a:rPr>
              <a:t> Strategic Clinical Innovation Organization (</a:t>
            </a:r>
            <a:r>
              <a:rPr lang="en-US" sz="4000" dirty="0" smtClean="0">
                <a:solidFill>
                  <a:srgbClr val="7AAEDC"/>
                </a:solidFill>
                <a:latin typeface="Impact" panose="020B0806030902050204" pitchFamily="34" charset="0"/>
              </a:rPr>
              <a:t>SCIO</a:t>
            </a:r>
            <a:r>
              <a:rPr lang="en-US" sz="4000" dirty="0" smtClean="0">
                <a:solidFill>
                  <a:srgbClr val="79AEDD"/>
                </a:solidFill>
                <a:latin typeface="Impact" panose="020B0806030902050204" pitchFamily="34" charset="0"/>
              </a:rPr>
              <a:t>)</a:t>
            </a:r>
          </a:p>
        </p:txBody>
      </p:sp>
    </p:spTree>
    <p:extLst>
      <p:ext uri="{BB962C8B-B14F-4D97-AF65-F5344CB8AC3E}">
        <p14:creationId xmlns:p14="http://schemas.microsoft.com/office/powerpoint/2010/main" val="6270383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479425" y="884377"/>
            <a:ext cx="11233150" cy="707886"/>
          </a:xfrm>
          <a:prstGeom prst="rect">
            <a:avLst/>
          </a:prstGeom>
          <a:noFill/>
        </p:spPr>
        <p:txBody>
          <a:bodyPr wrap="square" rtlCol="0">
            <a:spAutoFit/>
          </a:bodyPr>
          <a:lstStyle/>
          <a:p>
            <a:pPr algn="ctr"/>
            <a:r>
              <a:rPr lang="en-US" sz="4000" dirty="0" smtClean="0">
                <a:solidFill>
                  <a:srgbClr val="7AAEDC"/>
                </a:solidFill>
                <a:latin typeface="Impact"/>
                <a:cs typeface="Impact"/>
              </a:rPr>
              <a:t>Pharmacokinetic Studies</a:t>
            </a:r>
            <a:endParaRPr lang="en-US" sz="4000" dirty="0">
              <a:solidFill>
                <a:srgbClr val="7AAEDC"/>
              </a:solidFill>
              <a:latin typeface="Impact"/>
              <a:cs typeface="Impact"/>
            </a:endParaRPr>
          </a:p>
        </p:txBody>
      </p:sp>
      <p:sp>
        <p:nvSpPr>
          <p:cNvPr id="5" name="Rectangle 4"/>
          <p:cNvSpPr/>
          <p:nvPr/>
        </p:nvSpPr>
        <p:spPr>
          <a:xfrm>
            <a:off x="1956963" y="1977393"/>
            <a:ext cx="8578484" cy="3785652"/>
          </a:xfrm>
          <a:prstGeom prst="rect">
            <a:avLst/>
          </a:prstGeom>
        </p:spPr>
        <p:txBody>
          <a:bodyPr wrap="square">
            <a:spAutoFit/>
          </a:bodyPr>
          <a:lstStyle/>
          <a:p>
            <a:r>
              <a:rPr lang="en-US" sz="2400" dirty="0" smtClean="0">
                <a:solidFill>
                  <a:srgbClr val="595959"/>
                </a:solidFill>
              </a:rPr>
              <a:t>PK </a:t>
            </a:r>
            <a:r>
              <a:rPr lang="en-US" sz="2400" dirty="0">
                <a:solidFill>
                  <a:srgbClr val="595959"/>
                </a:solidFill>
              </a:rPr>
              <a:t>study depends </a:t>
            </a:r>
            <a:r>
              <a:rPr lang="en-US" sz="2400" dirty="0" smtClean="0">
                <a:solidFill>
                  <a:srgbClr val="595959"/>
                </a:solidFill>
              </a:rPr>
              <a:t>on:</a:t>
            </a:r>
          </a:p>
          <a:p>
            <a:pPr marL="800100" lvl="1" indent="-342900">
              <a:buFont typeface="Wingdings" panose="05000000000000000000" pitchFamily="2" charset="2"/>
              <a:buChar char="l"/>
            </a:pPr>
            <a:r>
              <a:rPr lang="en-US" sz="2400" dirty="0" smtClean="0">
                <a:solidFill>
                  <a:srgbClr val="595959"/>
                </a:solidFill>
              </a:rPr>
              <a:t>Clinical context</a:t>
            </a:r>
          </a:p>
          <a:p>
            <a:pPr marL="800100" lvl="1" indent="-342900">
              <a:buFont typeface="Wingdings" panose="05000000000000000000" pitchFamily="2" charset="2"/>
              <a:buChar char="l"/>
            </a:pPr>
            <a:r>
              <a:rPr lang="en-US" sz="2400" dirty="0" smtClean="0">
                <a:solidFill>
                  <a:srgbClr val="595959"/>
                </a:solidFill>
              </a:rPr>
              <a:t>Safety</a:t>
            </a:r>
            <a:endParaRPr lang="en-US" sz="2400" dirty="0">
              <a:solidFill>
                <a:srgbClr val="595959"/>
              </a:solidFill>
            </a:endParaRPr>
          </a:p>
          <a:p>
            <a:pPr marL="800100" lvl="1" indent="-342900">
              <a:buFont typeface="Wingdings" panose="05000000000000000000" pitchFamily="2" charset="2"/>
              <a:buChar char="l"/>
            </a:pPr>
            <a:r>
              <a:rPr lang="en-US" sz="2400" b="1" dirty="0" smtClean="0">
                <a:solidFill>
                  <a:srgbClr val="1F4E79"/>
                </a:solidFill>
              </a:rPr>
              <a:t>Characteristics </a:t>
            </a:r>
            <a:r>
              <a:rPr lang="en-US" sz="2400" b="1" dirty="0">
                <a:solidFill>
                  <a:srgbClr val="1F4E79"/>
                </a:solidFill>
              </a:rPr>
              <a:t>of the reference product </a:t>
            </a:r>
            <a:endParaRPr lang="en-US" sz="2400" b="1" dirty="0" smtClean="0">
              <a:solidFill>
                <a:srgbClr val="1F4E79"/>
              </a:solidFill>
            </a:endParaRPr>
          </a:p>
          <a:p>
            <a:pPr marL="1257300" lvl="2" indent="-342900">
              <a:buFont typeface="Wingdings" panose="05000000000000000000" pitchFamily="2" charset="2"/>
              <a:buChar char="l"/>
            </a:pPr>
            <a:r>
              <a:rPr lang="en-US" sz="2400" dirty="0">
                <a:solidFill>
                  <a:srgbClr val="595959"/>
                </a:solidFill>
              </a:rPr>
              <a:t>T</a:t>
            </a:r>
            <a:r>
              <a:rPr lang="en-US" sz="2400" dirty="0" smtClean="0">
                <a:solidFill>
                  <a:srgbClr val="595959"/>
                </a:solidFill>
              </a:rPr>
              <a:t>arget</a:t>
            </a:r>
            <a:r>
              <a:rPr lang="en-US" sz="2400" dirty="0">
                <a:solidFill>
                  <a:srgbClr val="595959"/>
                </a:solidFill>
              </a:rPr>
              <a:t>-mediated </a:t>
            </a:r>
            <a:r>
              <a:rPr lang="en-US" sz="2400" dirty="0" smtClean="0">
                <a:solidFill>
                  <a:srgbClr val="595959"/>
                </a:solidFill>
              </a:rPr>
              <a:t>disposition </a:t>
            </a:r>
          </a:p>
          <a:p>
            <a:pPr marL="1257300" lvl="2" indent="-342900">
              <a:buFont typeface="Wingdings" panose="05000000000000000000" pitchFamily="2" charset="2"/>
              <a:buChar char="l"/>
            </a:pPr>
            <a:r>
              <a:rPr lang="en-US" sz="2400" dirty="0">
                <a:solidFill>
                  <a:srgbClr val="595959"/>
                </a:solidFill>
              </a:rPr>
              <a:t>L</a:t>
            </a:r>
            <a:r>
              <a:rPr lang="en-US" sz="2400" dirty="0" smtClean="0">
                <a:solidFill>
                  <a:srgbClr val="595959"/>
                </a:solidFill>
              </a:rPr>
              <a:t>inear </a:t>
            </a:r>
            <a:r>
              <a:rPr lang="en-US" sz="2400" dirty="0">
                <a:solidFill>
                  <a:srgbClr val="595959"/>
                </a:solidFill>
              </a:rPr>
              <a:t>or non-linear </a:t>
            </a:r>
            <a:r>
              <a:rPr lang="en-US" sz="2400" dirty="0" smtClean="0">
                <a:solidFill>
                  <a:srgbClr val="595959"/>
                </a:solidFill>
              </a:rPr>
              <a:t>PK </a:t>
            </a:r>
          </a:p>
          <a:p>
            <a:pPr marL="1257300" lvl="2" indent="-342900">
              <a:buFont typeface="Wingdings" panose="05000000000000000000" pitchFamily="2" charset="2"/>
              <a:buChar char="l"/>
            </a:pPr>
            <a:r>
              <a:rPr lang="en-US" sz="2400" dirty="0">
                <a:solidFill>
                  <a:srgbClr val="595959"/>
                </a:solidFill>
              </a:rPr>
              <a:t>T</a:t>
            </a:r>
            <a:r>
              <a:rPr lang="en-US" sz="2400" dirty="0" smtClean="0">
                <a:solidFill>
                  <a:srgbClr val="595959"/>
                </a:solidFill>
              </a:rPr>
              <a:t>ime</a:t>
            </a:r>
            <a:r>
              <a:rPr lang="en-US" sz="2400" dirty="0">
                <a:solidFill>
                  <a:srgbClr val="595959"/>
                </a:solidFill>
              </a:rPr>
              <a:t>-</a:t>
            </a:r>
            <a:r>
              <a:rPr lang="en-US" sz="2400" dirty="0" smtClean="0">
                <a:solidFill>
                  <a:srgbClr val="595959"/>
                </a:solidFill>
              </a:rPr>
              <a:t>dependency </a:t>
            </a:r>
          </a:p>
          <a:p>
            <a:pPr marL="1257300" lvl="2" indent="-342900">
              <a:buFont typeface="Wingdings" panose="05000000000000000000" pitchFamily="2" charset="2"/>
              <a:buChar char="l"/>
            </a:pPr>
            <a:r>
              <a:rPr lang="en-US" sz="2400" dirty="0">
                <a:solidFill>
                  <a:srgbClr val="595959"/>
                </a:solidFill>
              </a:rPr>
              <a:t>H</a:t>
            </a:r>
            <a:r>
              <a:rPr lang="en-US" sz="2400" dirty="0" smtClean="0">
                <a:solidFill>
                  <a:srgbClr val="595959"/>
                </a:solidFill>
              </a:rPr>
              <a:t>alf</a:t>
            </a:r>
            <a:r>
              <a:rPr lang="en-US" sz="2400" dirty="0">
                <a:solidFill>
                  <a:srgbClr val="595959"/>
                </a:solidFill>
              </a:rPr>
              <a:t>-</a:t>
            </a:r>
            <a:r>
              <a:rPr lang="en-US" sz="2400" dirty="0" smtClean="0">
                <a:solidFill>
                  <a:srgbClr val="595959"/>
                </a:solidFill>
              </a:rPr>
              <a:t>life </a:t>
            </a:r>
          </a:p>
          <a:p>
            <a:pPr marL="800100" lvl="1" indent="-342900">
              <a:buFont typeface="Wingdings" panose="05000000000000000000" pitchFamily="2" charset="2"/>
              <a:buChar char="l"/>
            </a:pPr>
            <a:r>
              <a:rPr lang="en-US" sz="2400" dirty="0" smtClean="0">
                <a:solidFill>
                  <a:srgbClr val="595959"/>
                </a:solidFill>
              </a:rPr>
              <a:t>Anti</a:t>
            </a:r>
            <a:r>
              <a:rPr lang="en-US" sz="2400" dirty="0">
                <a:solidFill>
                  <a:srgbClr val="595959"/>
                </a:solidFill>
              </a:rPr>
              <a:t>-drug </a:t>
            </a:r>
            <a:r>
              <a:rPr lang="en-US" sz="2400" dirty="0" smtClean="0">
                <a:solidFill>
                  <a:srgbClr val="595959"/>
                </a:solidFill>
              </a:rPr>
              <a:t>antibodies</a:t>
            </a:r>
            <a:r>
              <a:rPr lang="en-US" sz="2400" b="1" dirty="0" smtClean="0">
                <a:solidFill>
                  <a:srgbClr val="595959"/>
                </a:solidFill>
              </a:rPr>
              <a:t> </a:t>
            </a:r>
            <a:r>
              <a:rPr lang="en-US" sz="2400" b="1" dirty="0" smtClean="0">
                <a:solidFill>
                  <a:srgbClr val="1F4E79"/>
                </a:solidFill>
              </a:rPr>
              <a:t>(ADA) </a:t>
            </a:r>
            <a:r>
              <a:rPr lang="en-US" sz="2400" dirty="0" smtClean="0">
                <a:solidFill>
                  <a:srgbClr val="595959"/>
                </a:solidFill>
              </a:rPr>
              <a:t>measured </a:t>
            </a:r>
            <a:r>
              <a:rPr lang="en-US" sz="2400" dirty="0">
                <a:solidFill>
                  <a:srgbClr val="595959"/>
                </a:solidFill>
              </a:rPr>
              <a:t>in parallel to PK assessment </a:t>
            </a:r>
            <a:endParaRPr lang="en-US" sz="2400" dirty="0" smtClean="0">
              <a:solidFill>
                <a:srgbClr val="595959"/>
              </a:solidFill>
            </a:endParaRPr>
          </a:p>
        </p:txBody>
      </p:sp>
      <p:sp>
        <p:nvSpPr>
          <p:cNvPr id="4" name="Date Placeholder 3"/>
          <p:cNvSpPr>
            <a:spLocks noGrp="1"/>
          </p:cNvSpPr>
          <p:nvPr>
            <p:ph type="dt" sz="half" idx="10"/>
          </p:nvPr>
        </p:nvSpPr>
        <p:spPr/>
        <p:txBody>
          <a:bodyPr/>
          <a:lstStyle/>
          <a:p>
            <a:fld id="{FCDB9C65-40F7-3C47-801B-25468567D7E2}" type="datetime1">
              <a:rPr lang="en-US" smtClean="0"/>
              <a:t>7/27/2016</a:t>
            </a:fld>
            <a:endParaRPr lang="en-US" dirty="0"/>
          </a:p>
        </p:txBody>
      </p:sp>
      <p:sp>
        <p:nvSpPr>
          <p:cNvPr id="10" name="Footer Placeholder 9"/>
          <p:cNvSpPr>
            <a:spLocks noGrp="1"/>
          </p:cNvSpPr>
          <p:nvPr>
            <p:ph type="ftr" sz="quarter" idx="11"/>
          </p:nvPr>
        </p:nvSpPr>
        <p:spPr/>
        <p:txBody>
          <a:bodyPr/>
          <a:lstStyle/>
          <a:p>
            <a:r>
              <a:rPr lang="en-US" smtClean="0"/>
              <a:t>All Rights Reserved.</a:t>
            </a:r>
            <a:endParaRPr lang="en-US" dirty="0"/>
          </a:p>
        </p:txBody>
      </p:sp>
      <p:sp>
        <p:nvSpPr>
          <p:cNvPr id="11" name="Slide Number Placeholder 10"/>
          <p:cNvSpPr>
            <a:spLocks noGrp="1"/>
          </p:cNvSpPr>
          <p:nvPr>
            <p:ph type="sldNum" sz="quarter" idx="12"/>
          </p:nvPr>
        </p:nvSpPr>
        <p:spPr/>
        <p:txBody>
          <a:bodyPr/>
          <a:lstStyle/>
          <a:p>
            <a:fld id="{4FAB73BC-B049-4115-A692-8D63A059BFB8}" type="slidenum">
              <a:rPr lang="en-US" smtClean="0"/>
              <a:pPr/>
              <a:t>19</a:t>
            </a:fld>
            <a:endParaRPr lang="en-US" dirty="0"/>
          </a:p>
        </p:txBody>
      </p:sp>
      <p:cxnSp>
        <p:nvCxnSpPr>
          <p:cNvPr id="9" name="Straight Connector 8"/>
          <p:cNvCxnSpPr/>
          <p:nvPr/>
        </p:nvCxnSpPr>
        <p:spPr>
          <a:xfrm>
            <a:off x="4526844" y="1592263"/>
            <a:ext cx="302542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344734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479425" y="884377"/>
            <a:ext cx="11233150" cy="707886"/>
          </a:xfrm>
          <a:prstGeom prst="rect">
            <a:avLst/>
          </a:prstGeom>
          <a:noFill/>
        </p:spPr>
        <p:txBody>
          <a:bodyPr wrap="square" rtlCol="0">
            <a:spAutoFit/>
          </a:bodyPr>
          <a:lstStyle/>
          <a:p>
            <a:pPr algn="ctr"/>
            <a:r>
              <a:rPr lang="en-US" sz="4000" dirty="0" smtClean="0">
                <a:solidFill>
                  <a:srgbClr val="7AAEDC"/>
                </a:solidFill>
                <a:latin typeface="Impact"/>
                <a:cs typeface="Impact"/>
              </a:rPr>
              <a:t>PD Studies</a:t>
            </a:r>
            <a:endParaRPr lang="en-US" sz="4000" dirty="0">
              <a:solidFill>
                <a:srgbClr val="7AAEDC"/>
              </a:solidFill>
              <a:latin typeface="Impact"/>
              <a:cs typeface="Impact"/>
            </a:endParaRPr>
          </a:p>
        </p:txBody>
      </p:sp>
      <p:sp>
        <p:nvSpPr>
          <p:cNvPr id="4" name="Rectangle 3"/>
          <p:cNvSpPr/>
          <p:nvPr/>
        </p:nvSpPr>
        <p:spPr>
          <a:xfrm>
            <a:off x="1225660" y="2013122"/>
            <a:ext cx="9909186" cy="2693045"/>
          </a:xfrm>
          <a:prstGeom prst="rect">
            <a:avLst/>
          </a:prstGeom>
        </p:spPr>
        <p:txBody>
          <a:bodyPr wrap="square">
            <a:spAutoFit/>
          </a:bodyPr>
          <a:lstStyle/>
          <a:p>
            <a:pPr algn="just">
              <a:lnSpc>
                <a:spcPct val="150000"/>
              </a:lnSpc>
            </a:pPr>
            <a:r>
              <a:rPr lang="en-US" sz="2400" dirty="0" smtClean="0">
                <a:solidFill>
                  <a:srgbClr val="595959"/>
                </a:solidFill>
              </a:rPr>
              <a:t>Comparative </a:t>
            </a:r>
            <a:r>
              <a:rPr lang="en-US" sz="2400" dirty="0">
                <a:solidFill>
                  <a:srgbClr val="595959"/>
                </a:solidFill>
              </a:rPr>
              <a:t>PK/PD studies </a:t>
            </a:r>
            <a:r>
              <a:rPr lang="en-US" sz="2400" b="1" dirty="0">
                <a:solidFill>
                  <a:srgbClr val="1F4E79"/>
                </a:solidFill>
              </a:rPr>
              <a:t>may be sufficient </a:t>
            </a:r>
            <a:r>
              <a:rPr lang="en-US" sz="2400" dirty="0" smtClean="0">
                <a:solidFill>
                  <a:srgbClr val="595959"/>
                </a:solidFill>
              </a:rPr>
              <a:t>when:</a:t>
            </a:r>
          </a:p>
          <a:p>
            <a:pPr marL="342900" indent="-342900" algn="just">
              <a:lnSpc>
                <a:spcPct val="150000"/>
              </a:lnSpc>
              <a:buClr>
                <a:schemeClr val="accent3">
                  <a:lumMod val="75000"/>
                </a:schemeClr>
              </a:buClr>
              <a:buSzPct val="100000"/>
              <a:buFont typeface="Arial"/>
              <a:buChar char="•"/>
            </a:pPr>
            <a:r>
              <a:rPr lang="en-US" sz="2400" dirty="0" smtClean="0">
                <a:solidFill>
                  <a:srgbClr val="595959"/>
                </a:solidFill>
              </a:rPr>
              <a:t>If the biomarker is an </a:t>
            </a:r>
            <a:r>
              <a:rPr lang="en-US" sz="2400" b="1" dirty="0" smtClean="0">
                <a:solidFill>
                  <a:srgbClr val="1F4E79"/>
                </a:solidFill>
              </a:rPr>
              <a:t>accepted </a:t>
            </a:r>
            <a:r>
              <a:rPr lang="en-US" sz="2400" b="1" dirty="0">
                <a:solidFill>
                  <a:srgbClr val="1F4E79"/>
                </a:solidFill>
              </a:rPr>
              <a:t>surrogate marker </a:t>
            </a:r>
            <a:r>
              <a:rPr lang="en-US" sz="2400" dirty="0" smtClean="0">
                <a:solidFill>
                  <a:srgbClr val="595959"/>
                </a:solidFill>
              </a:rPr>
              <a:t>related </a:t>
            </a:r>
            <a:r>
              <a:rPr lang="en-US" sz="2400" dirty="0">
                <a:solidFill>
                  <a:srgbClr val="595959"/>
                </a:solidFill>
              </a:rPr>
              <a:t>to efficacy</a:t>
            </a:r>
            <a:r>
              <a:rPr lang="en-US" dirty="0">
                <a:solidFill>
                  <a:srgbClr val="595959"/>
                </a:solidFill>
              </a:rPr>
              <a:t> </a:t>
            </a:r>
            <a:r>
              <a:rPr lang="en-US" i="1" dirty="0" smtClean="0">
                <a:solidFill>
                  <a:srgbClr val="595959"/>
                </a:solidFill>
              </a:rPr>
              <a:t>(</a:t>
            </a:r>
            <a:r>
              <a:rPr lang="en-US" i="1" dirty="0" err="1" smtClean="0">
                <a:solidFill>
                  <a:srgbClr val="595959"/>
                </a:solidFill>
              </a:rPr>
              <a:t>eg</a:t>
            </a:r>
            <a:r>
              <a:rPr lang="en-US" i="1" dirty="0" smtClean="0">
                <a:solidFill>
                  <a:srgbClr val="595959"/>
                </a:solidFill>
              </a:rPr>
              <a:t> early </a:t>
            </a:r>
            <a:r>
              <a:rPr lang="en-US" i="1" dirty="0">
                <a:solidFill>
                  <a:srgbClr val="595959"/>
                </a:solidFill>
              </a:rPr>
              <a:t>viral load reduction in chronic hepatitis C to assess the effect of alpha </a:t>
            </a:r>
            <a:r>
              <a:rPr lang="en-US" i="1" dirty="0" err="1" smtClean="0">
                <a:solidFill>
                  <a:srgbClr val="595959"/>
                </a:solidFill>
              </a:rPr>
              <a:t>interferons</a:t>
            </a:r>
            <a:r>
              <a:rPr lang="en-US" i="1" dirty="0" smtClean="0">
                <a:solidFill>
                  <a:srgbClr val="595959"/>
                </a:solidFill>
              </a:rPr>
              <a:t>) </a:t>
            </a:r>
            <a:endParaRPr lang="en-US" i="1" dirty="0">
              <a:solidFill>
                <a:srgbClr val="595959"/>
              </a:solidFill>
            </a:endParaRPr>
          </a:p>
          <a:p>
            <a:pPr marL="342900" lvl="2" indent="-342900">
              <a:lnSpc>
                <a:spcPct val="150000"/>
              </a:lnSpc>
              <a:buClr>
                <a:schemeClr val="accent3">
                  <a:lumMod val="75000"/>
                </a:schemeClr>
              </a:buClr>
              <a:buSzPct val="100000"/>
              <a:buFont typeface="Arial"/>
              <a:buChar char="•"/>
            </a:pPr>
            <a:r>
              <a:rPr lang="en-US" sz="2400" dirty="0" smtClean="0">
                <a:solidFill>
                  <a:srgbClr val="595959"/>
                </a:solidFill>
              </a:rPr>
              <a:t>PD</a:t>
            </a:r>
            <a:r>
              <a:rPr lang="en-US" sz="2400" dirty="0">
                <a:solidFill>
                  <a:srgbClr val="595959"/>
                </a:solidFill>
              </a:rPr>
              <a:t>-</a:t>
            </a:r>
            <a:r>
              <a:rPr lang="en-US" sz="2400" dirty="0" smtClean="0">
                <a:solidFill>
                  <a:srgbClr val="595959"/>
                </a:solidFill>
              </a:rPr>
              <a:t>markers, not surrogates </a:t>
            </a:r>
            <a:r>
              <a:rPr lang="en-US" sz="2400" dirty="0">
                <a:solidFill>
                  <a:srgbClr val="595959"/>
                </a:solidFill>
              </a:rPr>
              <a:t>for </a:t>
            </a:r>
            <a:r>
              <a:rPr lang="en-US" sz="2400" dirty="0" smtClean="0">
                <a:solidFill>
                  <a:srgbClr val="595959"/>
                </a:solidFill>
              </a:rPr>
              <a:t>efficacy, </a:t>
            </a:r>
            <a:r>
              <a:rPr lang="en-US" sz="2400" b="1" dirty="0" smtClean="0">
                <a:solidFill>
                  <a:srgbClr val="1F4E79"/>
                </a:solidFill>
              </a:rPr>
              <a:t>are </a:t>
            </a:r>
            <a:r>
              <a:rPr lang="en-US" sz="2400" b="1" dirty="0">
                <a:solidFill>
                  <a:srgbClr val="1F4E79"/>
                </a:solidFill>
              </a:rPr>
              <a:t>relevant for the pharmacological action</a:t>
            </a:r>
            <a:r>
              <a:rPr lang="en-US" sz="2400" b="1" dirty="0">
                <a:solidFill>
                  <a:srgbClr val="595959"/>
                </a:solidFill>
              </a:rPr>
              <a:t> </a:t>
            </a:r>
            <a:r>
              <a:rPr lang="en-US" sz="2400" dirty="0">
                <a:solidFill>
                  <a:srgbClr val="595959"/>
                </a:solidFill>
              </a:rPr>
              <a:t>of the active </a:t>
            </a:r>
            <a:r>
              <a:rPr lang="en-US" sz="2400" dirty="0" smtClean="0">
                <a:solidFill>
                  <a:srgbClr val="595959"/>
                </a:solidFill>
              </a:rPr>
              <a:t>substance</a:t>
            </a:r>
            <a:endParaRPr lang="en-US" sz="2400" dirty="0">
              <a:solidFill>
                <a:srgbClr val="595959"/>
              </a:solidFill>
            </a:endParaRPr>
          </a:p>
        </p:txBody>
      </p:sp>
      <p:sp>
        <p:nvSpPr>
          <p:cNvPr id="12" name="Date Placeholder 11"/>
          <p:cNvSpPr>
            <a:spLocks noGrp="1"/>
          </p:cNvSpPr>
          <p:nvPr>
            <p:ph type="dt" sz="half" idx="10"/>
          </p:nvPr>
        </p:nvSpPr>
        <p:spPr/>
        <p:txBody>
          <a:bodyPr/>
          <a:lstStyle/>
          <a:p>
            <a:fld id="{277677F1-F09A-4444-919D-6FDAC15520F5}" type="datetime1">
              <a:rPr lang="en-US" smtClean="0"/>
              <a:t>7/27/2016</a:t>
            </a:fld>
            <a:endParaRPr lang="en-US" dirty="0"/>
          </a:p>
        </p:txBody>
      </p:sp>
      <p:sp>
        <p:nvSpPr>
          <p:cNvPr id="13" name="Footer Placeholder 12"/>
          <p:cNvSpPr>
            <a:spLocks noGrp="1"/>
          </p:cNvSpPr>
          <p:nvPr>
            <p:ph type="ftr" sz="quarter" idx="11"/>
          </p:nvPr>
        </p:nvSpPr>
        <p:spPr/>
        <p:txBody>
          <a:bodyPr/>
          <a:lstStyle/>
          <a:p>
            <a:r>
              <a:rPr lang="en-US" smtClean="0"/>
              <a:t>All Rights Reserved.</a:t>
            </a:r>
            <a:endParaRPr lang="en-US" dirty="0"/>
          </a:p>
        </p:txBody>
      </p:sp>
      <p:sp>
        <p:nvSpPr>
          <p:cNvPr id="14" name="Slide Number Placeholder 13"/>
          <p:cNvSpPr>
            <a:spLocks noGrp="1"/>
          </p:cNvSpPr>
          <p:nvPr>
            <p:ph type="sldNum" sz="quarter" idx="12"/>
          </p:nvPr>
        </p:nvSpPr>
        <p:spPr/>
        <p:txBody>
          <a:bodyPr/>
          <a:lstStyle/>
          <a:p>
            <a:fld id="{4FAB73BC-B049-4115-A692-8D63A059BFB8}" type="slidenum">
              <a:rPr lang="en-US" smtClean="0"/>
              <a:pPr/>
              <a:t>20</a:t>
            </a:fld>
            <a:endParaRPr lang="en-US" dirty="0"/>
          </a:p>
        </p:txBody>
      </p:sp>
      <p:cxnSp>
        <p:nvCxnSpPr>
          <p:cNvPr id="9" name="Straight Connector 8"/>
          <p:cNvCxnSpPr/>
          <p:nvPr/>
        </p:nvCxnSpPr>
        <p:spPr>
          <a:xfrm>
            <a:off x="4526844" y="1592263"/>
            <a:ext cx="302542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457072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479425" y="930676"/>
            <a:ext cx="11233150" cy="707886"/>
          </a:xfrm>
          <a:prstGeom prst="rect">
            <a:avLst/>
          </a:prstGeom>
          <a:noFill/>
        </p:spPr>
        <p:txBody>
          <a:bodyPr wrap="square" rtlCol="0">
            <a:spAutoFit/>
          </a:bodyPr>
          <a:lstStyle/>
          <a:p>
            <a:pPr algn="ctr"/>
            <a:r>
              <a:rPr lang="en-US" sz="4000" dirty="0" smtClean="0">
                <a:solidFill>
                  <a:srgbClr val="7C7C7C"/>
                </a:solidFill>
                <a:latin typeface="Impact"/>
                <a:cs typeface="Impact"/>
              </a:rPr>
              <a:t>Questions to be </a:t>
            </a:r>
            <a:r>
              <a:rPr lang="en-US" sz="4000" dirty="0" smtClean="0">
                <a:solidFill>
                  <a:srgbClr val="7AAEDC"/>
                </a:solidFill>
                <a:latin typeface="Impact"/>
                <a:cs typeface="Impact"/>
              </a:rPr>
              <a:t>Addressed</a:t>
            </a:r>
            <a:endParaRPr lang="en-US" sz="4000" dirty="0">
              <a:solidFill>
                <a:srgbClr val="7AAEDC"/>
              </a:solidFill>
              <a:latin typeface="Impact"/>
              <a:cs typeface="Impact"/>
            </a:endParaRPr>
          </a:p>
        </p:txBody>
      </p:sp>
      <p:sp>
        <p:nvSpPr>
          <p:cNvPr id="4" name="TextBox 3"/>
          <p:cNvSpPr txBox="1"/>
          <p:nvPr/>
        </p:nvSpPr>
        <p:spPr>
          <a:xfrm>
            <a:off x="2696514" y="2444115"/>
            <a:ext cx="7986920" cy="1969770"/>
          </a:xfrm>
          <a:prstGeom prst="rect">
            <a:avLst/>
          </a:prstGeom>
          <a:noFill/>
        </p:spPr>
        <p:txBody>
          <a:bodyPr wrap="square" rtlCol="0">
            <a:spAutoFit/>
          </a:bodyPr>
          <a:lstStyle/>
          <a:p>
            <a:pPr marL="342900" indent="-342900">
              <a:spcAft>
                <a:spcPts val="1200"/>
              </a:spcAft>
              <a:buFont typeface="Wingdings" panose="05000000000000000000" pitchFamily="2" charset="2"/>
              <a:buChar char="l"/>
            </a:pPr>
            <a:r>
              <a:rPr lang="en-US" sz="2400" dirty="0" smtClean="0">
                <a:solidFill>
                  <a:srgbClr val="595959"/>
                </a:solidFill>
                <a:cs typeface="Cambria"/>
              </a:rPr>
              <a:t>What do we know about the immunogenicity of switching?</a:t>
            </a:r>
          </a:p>
          <a:p>
            <a:pPr marL="342900" indent="-342900">
              <a:spcAft>
                <a:spcPts val="1200"/>
              </a:spcAft>
              <a:buFont typeface="Wingdings" panose="05000000000000000000" pitchFamily="2" charset="2"/>
              <a:buChar char="l"/>
            </a:pPr>
            <a:r>
              <a:rPr lang="en-US" sz="2400" dirty="0" smtClean="0">
                <a:solidFill>
                  <a:srgbClr val="595959"/>
                </a:solidFill>
                <a:cs typeface="Cambria"/>
              </a:rPr>
              <a:t>Should we test switching in Phase III study?</a:t>
            </a:r>
          </a:p>
          <a:p>
            <a:pPr marL="342900" indent="-342900">
              <a:spcAft>
                <a:spcPts val="1200"/>
              </a:spcAft>
              <a:buFont typeface="Wingdings" panose="05000000000000000000" pitchFamily="2" charset="2"/>
              <a:buChar char="l"/>
            </a:pPr>
            <a:r>
              <a:rPr lang="en-US" sz="2400" dirty="0" smtClean="0">
                <a:solidFill>
                  <a:srgbClr val="595959"/>
                </a:solidFill>
                <a:cs typeface="Cambria"/>
              </a:rPr>
              <a:t>How to make phase III trial cost-efficient?</a:t>
            </a:r>
          </a:p>
          <a:p>
            <a:pPr marL="342900" indent="-342900">
              <a:spcAft>
                <a:spcPts val="1200"/>
              </a:spcAft>
              <a:buFont typeface="Wingdings" panose="05000000000000000000" pitchFamily="2" charset="2"/>
              <a:buChar char="l"/>
            </a:pPr>
            <a:endParaRPr lang="en-US" sz="2000" b="1" dirty="0">
              <a:solidFill>
                <a:srgbClr val="595959"/>
              </a:solidFill>
              <a:cs typeface="Cambria"/>
            </a:endParaRPr>
          </a:p>
        </p:txBody>
      </p:sp>
      <p:sp>
        <p:nvSpPr>
          <p:cNvPr id="6" name="Date Placeholder 5"/>
          <p:cNvSpPr>
            <a:spLocks noGrp="1"/>
          </p:cNvSpPr>
          <p:nvPr>
            <p:ph type="dt" sz="half" idx="10"/>
          </p:nvPr>
        </p:nvSpPr>
        <p:spPr/>
        <p:txBody>
          <a:bodyPr/>
          <a:lstStyle/>
          <a:p>
            <a:fld id="{427A2D4E-C0CE-5342-9311-35A393765AE7}" type="datetime1">
              <a:rPr lang="en-US" smtClean="0"/>
              <a:t>7/27/2016</a:t>
            </a:fld>
            <a:endParaRPr lang="en-US" dirty="0"/>
          </a:p>
        </p:txBody>
      </p:sp>
      <p:sp>
        <p:nvSpPr>
          <p:cNvPr id="8" name="Footer Placeholder 7"/>
          <p:cNvSpPr>
            <a:spLocks noGrp="1"/>
          </p:cNvSpPr>
          <p:nvPr>
            <p:ph type="ftr" sz="quarter" idx="11"/>
          </p:nvPr>
        </p:nvSpPr>
        <p:spPr/>
        <p:txBody>
          <a:bodyPr/>
          <a:lstStyle/>
          <a:p>
            <a:r>
              <a:rPr lang="en-US" smtClean="0"/>
              <a:t>All Rights Reserved.</a:t>
            </a:r>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21</a:t>
            </a:fld>
            <a:endParaRPr lang="en-US" dirty="0"/>
          </a:p>
        </p:txBody>
      </p:sp>
      <p:cxnSp>
        <p:nvCxnSpPr>
          <p:cNvPr id="10" name="Straight Connector 9"/>
          <p:cNvCxnSpPr/>
          <p:nvPr/>
        </p:nvCxnSpPr>
        <p:spPr>
          <a:xfrm>
            <a:off x="4526844" y="1592263"/>
            <a:ext cx="302542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306099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284790" y="2488557"/>
            <a:ext cx="4271058" cy="2777924"/>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TextBox 5"/>
          <p:cNvSpPr txBox="1"/>
          <p:nvPr/>
        </p:nvSpPr>
        <p:spPr>
          <a:xfrm>
            <a:off x="3985317" y="4561961"/>
            <a:ext cx="303260" cy="923330"/>
          </a:xfrm>
          <a:prstGeom prst="rect">
            <a:avLst/>
          </a:prstGeom>
          <a:noFill/>
        </p:spPr>
        <p:txBody>
          <a:bodyPr wrap="square" rtlCol="0">
            <a:spAutoFit/>
          </a:bodyPr>
          <a:lstStyle/>
          <a:p>
            <a:endParaRPr lang="en-US" dirty="0"/>
          </a:p>
          <a:p>
            <a:endParaRPr lang="en-US" dirty="0"/>
          </a:p>
          <a:p>
            <a:endParaRPr lang="en-US" dirty="0"/>
          </a:p>
        </p:txBody>
      </p:sp>
      <p:sp>
        <p:nvSpPr>
          <p:cNvPr id="11" name="Date Placeholder 10"/>
          <p:cNvSpPr>
            <a:spLocks noGrp="1"/>
          </p:cNvSpPr>
          <p:nvPr>
            <p:ph type="dt" sz="half" idx="10"/>
          </p:nvPr>
        </p:nvSpPr>
        <p:spPr/>
        <p:txBody>
          <a:bodyPr/>
          <a:lstStyle/>
          <a:p>
            <a:fld id="{65D7EEC8-795F-CE4A-A489-7F5ECD8B4A6F}" type="datetime1">
              <a:rPr lang="en-US" smtClean="0"/>
              <a:t>7/27/2016</a:t>
            </a:fld>
            <a:endParaRPr lang="en-US" dirty="0"/>
          </a:p>
        </p:txBody>
      </p:sp>
      <p:sp>
        <p:nvSpPr>
          <p:cNvPr id="12" name="Footer Placeholder 11"/>
          <p:cNvSpPr>
            <a:spLocks noGrp="1"/>
          </p:cNvSpPr>
          <p:nvPr>
            <p:ph type="ftr" sz="quarter" idx="11"/>
          </p:nvPr>
        </p:nvSpPr>
        <p:spPr/>
        <p:txBody>
          <a:bodyPr/>
          <a:lstStyle/>
          <a:p>
            <a:r>
              <a:rPr lang="en-US" smtClean="0"/>
              <a:t>All Rights Reserved.</a:t>
            </a:r>
            <a:endParaRPr lang="en-US" dirty="0"/>
          </a:p>
        </p:txBody>
      </p:sp>
      <p:sp>
        <p:nvSpPr>
          <p:cNvPr id="13" name="Slide Number Placeholder 12"/>
          <p:cNvSpPr>
            <a:spLocks noGrp="1"/>
          </p:cNvSpPr>
          <p:nvPr>
            <p:ph type="sldNum" sz="quarter" idx="12"/>
          </p:nvPr>
        </p:nvSpPr>
        <p:spPr/>
        <p:txBody>
          <a:bodyPr/>
          <a:lstStyle/>
          <a:p>
            <a:fld id="{4FAB73BC-B049-4115-A692-8D63A059BFB8}" type="slidenum">
              <a:rPr lang="en-US" smtClean="0"/>
              <a:pPr/>
              <a:t>22</a:t>
            </a:fld>
            <a:endParaRPr lang="en-US" dirty="0"/>
          </a:p>
        </p:txBody>
      </p:sp>
      <p:cxnSp>
        <p:nvCxnSpPr>
          <p:cNvPr id="10" name="Straight Connector 9"/>
          <p:cNvCxnSpPr/>
          <p:nvPr/>
        </p:nvCxnSpPr>
        <p:spPr>
          <a:xfrm>
            <a:off x="4526844" y="1592263"/>
            <a:ext cx="3025422" cy="0"/>
          </a:xfrm>
          <a:prstGeom prst="line">
            <a:avLst/>
          </a:prstGeom>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479425" y="884377"/>
            <a:ext cx="11233150" cy="707886"/>
          </a:xfrm>
          <a:prstGeom prst="rect">
            <a:avLst/>
          </a:prstGeom>
          <a:noFill/>
        </p:spPr>
        <p:txBody>
          <a:bodyPr wrap="square" rtlCol="0">
            <a:spAutoFit/>
          </a:bodyPr>
          <a:lstStyle/>
          <a:p>
            <a:pPr algn="ctr"/>
            <a:r>
              <a:rPr lang="en-US" sz="4000" dirty="0" smtClean="0">
                <a:solidFill>
                  <a:srgbClr val="7C7C7C"/>
                </a:solidFill>
                <a:latin typeface="Impact"/>
                <a:cs typeface="Impact"/>
              </a:rPr>
              <a:t>Does Switch Cause </a:t>
            </a:r>
            <a:r>
              <a:rPr lang="en-US" sz="4000" dirty="0" smtClean="0">
                <a:solidFill>
                  <a:srgbClr val="7AAEDC"/>
                </a:solidFill>
                <a:latin typeface="Impact"/>
                <a:cs typeface="Impact"/>
              </a:rPr>
              <a:t>Immunogenicity?</a:t>
            </a:r>
            <a:endParaRPr lang="en-US" sz="4000" dirty="0">
              <a:solidFill>
                <a:srgbClr val="7AAEDC"/>
              </a:solidFill>
              <a:latin typeface="Impact"/>
              <a:cs typeface="Impact"/>
            </a:endParaRPr>
          </a:p>
        </p:txBody>
      </p:sp>
      <p:sp>
        <p:nvSpPr>
          <p:cNvPr id="5" name="TextBox 4"/>
          <p:cNvSpPr txBox="1"/>
          <p:nvPr/>
        </p:nvSpPr>
        <p:spPr>
          <a:xfrm>
            <a:off x="1493133" y="2581155"/>
            <a:ext cx="3970117" cy="2739211"/>
          </a:xfrm>
          <a:prstGeom prst="rect">
            <a:avLst/>
          </a:prstGeom>
          <a:noFill/>
        </p:spPr>
        <p:txBody>
          <a:bodyPr wrap="square" rtlCol="0">
            <a:spAutoFit/>
          </a:bodyPr>
          <a:lstStyle/>
          <a:p>
            <a:pPr>
              <a:lnSpc>
                <a:spcPct val="150000"/>
              </a:lnSpc>
              <a:buClr>
                <a:schemeClr val="accent2"/>
              </a:buClr>
            </a:pPr>
            <a:r>
              <a:rPr lang="en-US" altLang="zh-CN" sz="2000" dirty="0">
                <a:solidFill>
                  <a:srgbClr val="595959"/>
                </a:solidFill>
                <a:cs typeface="Cambria"/>
              </a:rPr>
              <a:t>There is </a:t>
            </a:r>
            <a:r>
              <a:rPr lang="en-US" altLang="zh-CN" sz="2000" b="1" dirty="0">
                <a:solidFill>
                  <a:srgbClr val="1F4E79"/>
                </a:solidFill>
                <a:cs typeface="Cambria"/>
              </a:rPr>
              <a:t>NO evidence </a:t>
            </a:r>
            <a:r>
              <a:rPr lang="en-US" altLang="zh-CN" sz="2000" dirty="0">
                <a:solidFill>
                  <a:srgbClr val="595959"/>
                </a:solidFill>
                <a:cs typeface="Cambria"/>
              </a:rPr>
              <a:t>that supports the notion that switching between different products induces immunogenicity</a:t>
            </a:r>
          </a:p>
          <a:p>
            <a:pPr>
              <a:spcAft>
                <a:spcPts val="600"/>
              </a:spcAft>
            </a:pPr>
            <a:endParaRPr lang="en-US" altLang="zh-CN" sz="1400" dirty="0" smtClean="0">
              <a:solidFill>
                <a:srgbClr val="595959"/>
              </a:solidFill>
              <a:cs typeface="Cambria"/>
            </a:endParaRPr>
          </a:p>
          <a:p>
            <a:pPr>
              <a:spcAft>
                <a:spcPts val="600"/>
              </a:spcAft>
            </a:pPr>
            <a:r>
              <a:rPr lang="en-US" altLang="zh-CN" sz="1400" dirty="0" smtClean="0">
                <a:solidFill>
                  <a:srgbClr val="595959"/>
                </a:solidFill>
                <a:cs typeface="Cambria"/>
              </a:rPr>
              <a:t>(</a:t>
            </a:r>
            <a:r>
              <a:rPr lang="en-US" altLang="zh-CN" sz="1400" dirty="0" err="1">
                <a:solidFill>
                  <a:srgbClr val="595959"/>
                </a:solidFill>
                <a:cs typeface="Cambria"/>
              </a:rPr>
              <a:t>Ebber</a:t>
            </a:r>
            <a:r>
              <a:rPr lang="en-US" altLang="zh-CN" sz="1400" dirty="0">
                <a:solidFill>
                  <a:srgbClr val="595959"/>
                </a:solidFill>
                <a:cs typeface="Cambria"/>
              </a:rPr>
              <a:t> HC et al. Expert </a:t>
            </a:r>
            <a:r>
              <a:rPr lang="en-US" altLang="zh-CN" sz="1400" dirty="0" err="1">
                <a:solidFill>
                  <a:srgbClr val="595959"/>
                </a:solidFill>
                <a:cs typeface="Cambria"/>
              </a:rPr>
              <a:t>Opin</a:t>
            </a:r>
            <a:r>
              <a:rPr lang="en-US" altLang="zh-CN" sz="1400" dirty="0">
                <a:solidFill>
                  <a:srgbClr val="595959"/>
                </a:solidFill>
                <a:cs typeface="Cambria"/>
              </a:rPr>
              <a:t> </a:t>
            </a:r>
            <a:r>
              <a:rPr lang="en-US" altLang="zh-CN" sz="1400" dirty="0" err="1">
                <a:solidFill>
                  <a:srgbClr val="595959"/>
                </a:solidFill>
                <a:cs typeface="Cambria"/>
              </a:rPr>
              <a:t>Biol</a:t>
            </a:r>
            <a:r>
              <a:rPr lang="en-US" altLang="zh-CN" sz="1400" dirty="0">
                <a:solidFill>
                  <a:srgbClr val="595959"/>
                </a:solidFill>
                <a:cs typeface="Cambria"/>
              </a:rPr>
              <a:t> </a:t>
            </a:r>
            <a:r>
              <a:rPr lang="en-US" altLang="zh-CN" sz="1400" dirty="0" err="1">
                <a:solidFill>
                  <a:srgbClr val="595959"/>
                </a:solidFill>
                <a:cs typeface="Cambria"/>
              </a:rPr>
              <a:t>Ther</a:t>
            </a:r>
            <a:r>
              <a:rPr lang="en-US" altLang="zh-CN" sz="1400" dirty="0">
                <a:solidFill>
                  <a:srgbClr val="595959"/>
                </a:solidFill>
                <a:cs typeface="Cambria"/>
              </a:rPr>
              <a:t> 2012)</a:t>
            </a:r>
          </a:p>
          <a:p>
            <a:pPr>
              <a:spcAft>
                <a:spcPts val="600"/>
              </a:spcAft>
            </a:pPr>
            <a:endParaRPr lang="en-US" altLang="zh-CN" sz="1400" dirty="0">
              <a:solidFill>
                <a:srgbClr val="595959"/>
              </a:solidFill>
              <a:cs typeface="Cambria"/>
            </a:endParaRPr>
          </a:p>
        </p:txBody>
      </p:sp>
      <p:sp>
        <p:nvSpPr>
          <p:cNvPr id="7" name="Rounded Rectangle 6"/>
          <p:cNvSpPr/>
          <p:nvPr/>
        </p:nvSpPr>
        <p:spPr>
          <a:xfrm>
            <a:off x="6227179" y="1967695"/>
            <a:ext cx="5081286" cy="4097439"/>
          </a:xfrm>
          <a:prstGeom prst="roundRect">
            <a:avLst/>
          </a:prstGeom>
          <a:solidFill>
            <a:schemeClr val="accent1">
              <a:alpha val="4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14"/>
          <p:cNvSpPr txBox="1"/>
          <p:nvPr/>
        </p:nvSpPr>
        <p:spPr>
          <a:xfrm>
            <a:off x="6516546" y="2048719"/>
            <a:ext cx="4676172" cy="3831818"/>
          </a:xfrm>
          <a:prstGeom prst="rect">
            <a:avLst/>
          </a:prstGeom>
          <a:noFill/>
        </p:spPr>
        <p:txBody>
          <a:bodyPr wrap="square" rtlCol="0">
            <a:spAutoFit/>
          </a:bodyPr>
          <a:lstStyle/>
          <a:p>
            <a:pPr>
              <a:lnSpc>
                <a:spcPct val="150000"/>
              </a:lnSpc>
              <a:buClr>
                <a:schemeClr val="accent2"/>
              </a:buClr>
            </a:pPr>
            <a:r>
              <a:rPr lang="en-US" altLang="zh-CN" sz="2000" dirty="0">
                <a:solidFill>
                  <a:srgbClr val="595959"/>
                </a:solidFill>
                <a:cs typeface="Cambria"/>
              </a:rPr>
              <a:t>There is </a:t>
            </a:r>
            <a:r>
              <a:rPr lang="en-US" altLang="zh-CN" sz="2000" b="1" dirty="0">
                <a:solidFill>
                  <a:srgbClr val="1F4E79"/>
                </a:solidFill>
                <a:cs typeface="Cambria"/>
              </a:rPr>
              <a:t>no clinical evidence </a:t>
            </a:r>
            <a:r>
              <a:rPr lang="en-US" altLang="zh-CN" sz="2000" dirty="0">
                <a:solidFill>
                  <a:srgbClr val="595959"/>
                </a:solidFill>
                <a:cs typeface="Cambria"/>
              </a:rPr>
              <a:t>that a switch itself would cause immunogenicity</a:t>
            </a:r>
          </a:p>
          <a:p>
            <a:pPr>
              <a:lnSpc>
                <a:spcPct val="150000"/>
              </a:lnSpc>
              <a:buClr>
                <a:schemeClr val="accent2"/>
              </a:buClr>
            </a:pPr>
            <a:r>
              <a:rPr lang="en-US" altLang="zh-CN" sz="2000" dirty="0">
                <a:solidFill>
                  <a:srgbClr val="595959"/>
                </a:solidFill>
                <a:cs typeface="Cambria"/>
              </a:rPr>
              <a:t>The known examples of switch related immunogenicity have occurred after a manufacturing process change of an innovator product resulting in  an inferior   version of inferior quality the product</a:t>
            </a:r>
          </a:p>
          <a:p>
            <a:pPr>
              <a:spcAft>
                <a:spcPts val="600"/>
              </a:spcAft>
            </a:pPr>
            <a:endParaRPr lang="en-US" altLang="zh-CN" sz="1400" dirty="0" smtClean="0">
              <a:solidFill>
                <a:srgbClr val="595959"/>
              </a:solidFill>
              <a:cs typeface="Cambria"/>
            </a:endParaRPr>
          </a:p>
          <a:p>
            <a:pPr>
              <a:spcAft>
                <a:spcPts val="600"/>
              </a:spcAft>
            </a:pPr>
            <a:r>
              <a:rPr lang="en-US" altLang="zh-CN" sz="1400" dirty="0" smtClean="0">
                <a:solidFill>
                  <a:srgbClr val="595959"/>
                </a:solidFill>
                <a:cs typeface="Cambria"/>
              </a:rPr>
              <a:t>(</a:t>
            </a:r>
            <a:r>
              <a:rPr lang="en-US" altLang="zh-CN" sz="1400" dirty="0" err="1">
                <a:solidFill>
                  <a:srgbClr val="595959"/>
                </a:solidFill>
                <a:cs typeface="Cambria"/>
              </a:rPr>
              <a:t>Kurki</a:t>
            </a:r>
            <a:r>
              <a:rPr lang="en-US" altLang="zh-CN" sz="1400" dirty="0">
                <a:solidFill>
                  <a:srgbClr val="595959"/>
                </a:solidFill>
                <a:cs typeface="Cambria"/>
              </a:rPr>
              <a:t> P Gabi Journal 2015</a:t>
            </a:r>
            <a:r>
              <a:rPr lang="en-US" altLang="zh-CN" sz="1400" dirty="0" smtClean="0">
                <a:solidFill>
                  <a:srgbClr val="595959"/>
                </a:solidFill>
                <a:cs typeface="Cambria"/>
              </a:rPr>
              <a:t>)</a:t>
            </a:r>
            <a:endParaRPr lang="en-US" altLang="zh-CN" sz="1400" dirty="0">
              <a:solidFill>
                <a:srgbClr val="595959"/>
              </a:solidFill>
              <a:cs typeface="Cambria"/>
            </a:endParaRPr>
          </a:p>
        </p:txBody>
      </p:sp>
    </p:spTree>
    <p:extLst>
      <p:ext uri="{BB962C8B-B14F-4D97-AF65-F5344CB8AC3E}">
        <p14:creationId xmlns:p14="http://schemas.microsoft.com/office/powerpoint/2010/main" val="339000006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479425" y="884377"/>
            <a:ext cx="11233150" cy="707886"/>
          </a:xfrm>
          <a:prstGeom prst="rect">
            <a:avLst/>
          </a:prstGeom>
          <a:noFill/>
        </p:spPr>
        <p:txBody>
          <a:bodyPr wrap="square" rtlCol="0">
            <a:spAutoFit/>
          </a:bodyPr>
          <a:lstStyle/>
          <a:p>
            <a:pPr algn="ctr"/>
            <a:r>
              <a:rPr lang="en-US" sz="4000" dirty="0" smtClean="0">
                <a:solidFill>
                  <a:srgbClr val="7C7C7C"/>
                </a:solidFill>
                <a:latin typeface="Impact"/>
                <a:cs typeface="Impact"/>
              </a:rPr>
              <a:t>Switching </a:t>
            </a:r>
            <a:r>
              <a:rPr lang="en-US" sz="4000" dirty="0" smtClean="0">
                <a:solidFill>
                  <a:srgbClr val="7AAEDC"/>
                </a:solidFill>
                <a:latin typeface="Impact"/>
                <a:cs typeface="Impact"/>
              </a:rPr>
              <a:t>TNF Antagonist</a:t>
            </a:r>
            <a:endParaRPr lang="en-US" sz="4000" dirty="0">
              <a:solidFill>
                <a:srgbClr val="7AAEDC"/>
              </a:solidFill>
              <a:latin typeface="Impact"/>
              <a:cs typeface="Impact"/>
            </a:endParaRPr>
          </a:p>
        </p:txBody>
      </p:sp>
      <p:sp>
        <p:nvSpPr>
          <p:cNvPr id="3" name="Content Placeholder 2"/>
          <p:cNvSpPr>
            <a:spLocks noGrp="1"/>
          </p:cNvSpPr>
          <p:nvPr>
            <p:ph idx="1"/>
          </p:nvPr>
        </p:nvSpPr>
        <p:spPr>
          <a:xfrm>
            <a:off x="1356854" y="1906917"/>
            <a:ext cx="10058400" cy="3429012"/>
          </a:xfrm>
        </p:spPr>
        <p:txBody>
          <a:bodyPr>
            <a:normAutofit/>
          </a:bodyPr>
          <a:lstStyle/>
          <a:p>
            <a:pPr>
              <a:lnSpc>
                <a:spcPct val="150000"/>
              </a:lnSpc>
              <a:spcBef>
                <a:spcPts val="0"/>
              </a:spcBef>
              <a:buClrTx/>
              <a:buFont typeface="Wingdings" panose="05000000000000000000" pitchFamily="2" charset="2"/>
              <a:buChar char="l"/>
            </a:pPr>
            <a:r>
              <a:rPr lang="en-US" sz="2000" dirty="0">
                <a:solidFill>
                  <a:srgbClr val="595959"/>
                </a:solidFill>
                <a:cs typeface="Cambria"/>
              </a:rPr>
              <a:t>Switching among biologic therapies is common practice in patients with </a:t>
            </a:r>
            <a:r>
              <a:rPr lang="en-US" sz="2000" dirty="0" smtClean="0">
                <a:solidFill>
                  <a:srgbClr val="595959"/>
                </a:solidFill>
                <a:cs typeface="Cambria"/>
              </a:rPr>
              <a:t>RA</a:t>
            </a:r>
          </a:p>
          <a:p>
            <a:pPr>
              <a:lnSpc>
                <a:spcPct val="150000"/>
              </a:lnSpc>
              <a:spcBef>
                <a:spcPts val="0"/>
              </a:spcBef>
              <a:buClrTx/>
              <a:buFont typeface="Wingdings" panose="05000000000000000000" pitchFamily="2" charset="2"/>
              <a:buChar char="l"/>
            </a:pPr>
            <a:r>
              <a:rPr lang="en-US" sz="2000" dirty="0">
                <a:solidFill>
                  <a:srgbClr val="595959"/>
                </a:solidFill>
                <a:cs typeface="Cambria"/>
              </a:rPr>
              <a:t>P</a:t>
            </a:r>
            <a:r>
              <a:rPr lang="en-US" sz="2000" dirty="0" smtClean="0">
                <a:solidFill>
                  <a:srgbClr val="595959"/>
                </a:solidFill>
                <a:cs typeface="Cambria"/>
              </a:rPr>
              <a:t>atients </a:t>
            </a:r>
            <a:r>
              <a:rPr lang="en-US" sz="2000" dirty="0">
                <a:solidFill>
                  <a:srgbClr val="595959"/>
                </a:solidFill>
                <a:cs typeface="Cambria"/>
              </a:rPr>
              <a:t>with </a:t>
            </a:r>
            <a:r>
              <a:rPr lang="en-US" sz="2000" dirty="0" smtClean="0">
                <a:solidFill>
                  <a:srgbClr val="595959"/>
                </a:solidFill>
                <a:cs typeface="Cambria"/>
              </a:rPr>
              <a:t>RA, well </a:t>
            </a:r>
            <a:r>
              <a:rPr lang="en-US" sz="2000" dirty="0">
                <a:solidFill>
                  <a:srgbClr val="595959"/>
                </a:solidFill>
                <a:cs typeface="Cambria"/>
              </a:rPr>
              <a:t>controlled on </a:t>
            </a:r>
            <a:r>
              <a:rPr lang="en-US" sz="2000" dirty="0" smtClean="0">
                <a:solidFill>
                  <a:srgbClr val="595959"/>
                </a:solidFill>
                <a:cs typeface="Cambria"/>
              </a:rPr>
              <a:t>biologic </a:t>
            </a:r>
            <a:r>
              <a:rPr lang="en-US" sz="2000" dirty="0">
                <a:solidFill>
                  <a:srgbClr val="595959"/>
                </a:solidFill>
                <a:cs typeface="Cambria"/>
              </a:rPr>
              <a:t>therapy may be switched to alternative biologics </a:t>
            </a:r>
            <a:r>
              <a:rPr lang="en-US" sz="2000" dirty="0" smtClean="0">
                <a:solidFill>
                  <a:srgbClr val="595959"/>
                </a:solidFill>
                <a:cs typeface="Cambria"/>
              </a:rPr>
              <a:t>due </a:t>
            </a:r>
            <a:r>
              <a:rPr lang="en-US" sz="2000" dirty="0">
                <a:solidFill>
                  <a:srgbClr val="595959"/>
                </a:solidFill>
                <a:cs typeface="Cambria"/>
              </a:rPr>
              <a:t>to </a:t>
            </a:r>
            <a:r>
              <a:rPr lang="en-US" sz="2000" dirty="0" smtClean="0">
                <a:solidFill>
                  <a:srgbClr val="595959"/>
                </a:solidFill>
                <a:cs typeface="Cambria"/>
              </a:rPr>
              <a:t>recent </a:t>
            </a:r>
            <a:r>
              <a:rPr lang="en-US" sz="2000" dirty="0">
                <a:solidFill>
                  <a:srgbClr val="595959"/>
                </a:solidFill>
                <a:cs typeface="Cambria"/>
              </a:rPr>
              <a:t>economic pressures on healthcare </a:t>
            </a:r>
            <a:r>
              <a:rPr lang="en-US" sz="2000" dirty="0" smtClean="0">
                <a:solidFill>
                  <a:srgbClr val="595959"/>
                </a:solidFill>
                <a:cs typeface="Cambria"/>
              </a:rPr>
              <a:t>budgets </a:t>
            </a:r>
          </a:p>
          <a:p>
            <a:pPr>
              <a:lnSpc>
                <a:spcPct val="150000"/>
              </a:lnSpc>
              <a:spcBef>
                <a:spcPts val="0"/>
              </a:spcBef>
              <a:buClrTx/>
              <a:buFont typeface="Wingdings" panose="05000000000000000000" pitchFamily="2" charset="2"/>
              <a:buChar char="l"/>
            </a:pPr>
            <a:r>
              <a:rPr lang="en-US" sz="2000" dirty="0" smtClean="0">
                <a:solidFill>
                  <a:srgbClr val="595959"/>
                </a:solidFill>
                <a:cs typeface="Cambria"/>
              </a:rPr>
              <a:t>Based on a 2005 </a:t>
            </a:r>
            <a:r>
              <a:rPr lang="en-US" sz="2000" dirty="0">
                <a:solidFill>
                  <a:srgbClr val="595959"/>
                </a:solidFill>
                <a:cs typeface="Cambria"/>
              </a:rPr>
              <a:t>survey, 94% of rheumatologists reported switching patients from one TNF antagonist to another </a:t>
            </a:r>
            <a:endParaRPr lang="en-US" sz="2000" dirty="0" smtClean="0">
              <a:solidFill>
                <a:srgbClr val="595959"/>
              </a:solidFill>
              <a:cs typeface="Cambria"/>
            </a:endParaRPr>
          </a:p>
          <a:p>
            <a:pPr>
              <a:lnSpc>
                <a:spcPct val="150000"/>
              </a:lnSpc>
              <a:spcBef>
                <a:spcPts val="0"/>
              </a:spcBef>
              <a:buClrTx/>
              <a:buFont typeface="Wingdings" panose="05000000000000000000" pitchFamily="2" charset="2"/>
              <a:buChar char="l"/>
            </a:pPr>
            <a:r>
              <a:rPr lang="en-US" sz="2000" dirty="0">
                <a:solidFill>
                  <a:srgbClr val="595959"/>
                </a:solidFill>
                <a:cs typeface="Cambria"/>
              </a:rPr>
              <a:t>Up today </a:t>
            </a:r>
            <a:r>
              <a:rPr lang="en-US" sz="2000" dirty="0" smtClean="0">
                <a:solidFill>
                  <a:srgbClr val="595959"/>
                </a:solidFill>
                <a:cs typeface="Cambria"/>
              </a:rPr>
              <a:t>only open</a:t>
            </a:r>
            <a:r>
              <a:rPr lang="en-US" sz="2000" dirty="0">
                <a:solidFill>
                  <a:srgbClr val="595959"/>
                </a:solidFill>
                <a:cs typeface="Cambria"/>
              </a:rPr>
              <a:t>-label, retrospective or prospective observational </a:t>
            </a:r>
            <a:r>
              <a:rPr lang="en-US" sz="2000" dirty="0" smtClean="0">
                <a:solidFill>
                  <a:srgbClr val="595959"/>
                </a:solidFill>
                <a:cs typeface="Cambria"/>
              </a:rPr>
              <a:t>studies have </a:t>
            </a:r>
            <a:r>
              <a:rPr lang="en-US" sz="2000" dirty="0">
                <a:solidFill>
                  <a:srgbClr val="595959"/>
                </a:solidFill>
                <a:cs typeface="Cambria"/>
              </a:rPr>
              <a:t>reported outcomes of switching within the TNF antagonist </a:t>
            </a:r>
            <a:r>
              <a:rPr lang="en-US" sz="2000" dirty="0" smtClean="0">
                <a:solidFill>
                  <a:srgbClr val="595959"/>
                </a:solidFill>
                <a:cs typeface="Cambria"/>
              </a:rPr>
              <a:t>class</a:t>
            </a:r>
          </a:p>
          <a:p>
            <a:pPr>
              <a:buFont typeface="Wingdings" panose="05000000000000000000" pitchFamily="2" charset="2"/>
              <a:buChar char="l"/>
            </a:pPr>
            <a:endParaRPr lang="en-US" dirty="0">
              <a:solidFill>
                <a:srgbClr val="595959"/>
              </a:solidFill>
            </a:endParaRPr>
          </a:p>
        </p:txBody>
      </p:sp>
      <p:sp>
        <p:nvSpPr>
          <p:cNvPr id="5" name="Date Placeholder 4"/>
          <p:cNvSpPr>
            <a:spLocks noGrp="1"/>
          </p:cNvSpPr>
          <p:nvPr>
            <p:ph type="dt" sz="half" idx="10"/>
          </p:nvPr>
        </p:nvSpPr>
        <p:spPr/>
        <p:txBody>
          <a:bodyPr/>
          <a:lstStyle/>
          <a:p>
            <a:fld id="{F2E5580B-29E5-7242-BBF2-A1EB66A9F69C}" type="datetime1">
              <a:rPr lang="en-US" smtClean="0"/>
              <a:t>7/27/2016</a:t>
            </a:fld>
            <a:endParaRPr lang="en-US" dirty="0"/>
          </a:p>
        </p:txBody>
      </p:sp>
      <p:sp>
        <p:nvSpPr>
          <p:cNvPr id="6" name="Footer Placeholder 5"/>
          <p:cNvSpPr>
            <a:spLocks noGrp="1"/>
          </p:cNvSpPr>
          <p:nvPr>
            <p:ph type="ftr" sz="quarter" idx="11"/>
          </p:nvPr>
        </p:nvSpPr>
        <p:spPr/>
        <p:txBody>
          <a:bodyPr/>
          <a:lstStyle/>
          <a:p>
            <a:r>
              <a:rPr lang="en-US" smtClean="0"/>
              <a:t>All Rights Reserved.</a:t>
            </a:r>
            <a:endParaRPr lang="en-US" dirty="0"/>
          </a:p>
        </p:txBody>
      </p:sp>
      <p:sp>
        <p:nvSpPr>
          <p:cNvPr id="7" name="Slide Number Placeholder 6"/>
          <p:cNvSpPr>
            <a:spLocks noGrp="1"/>
          </p:cNvSpPr>
          <p:nvPr>
            <p:ph type="sldNum" sz="quarter" idx="12"/>
          </p:nvPr>
        </p:nvSpPr>
        <p:spPr/>
        <p:txBody>
          <a:bodyPr/>
          <a:lstStyle/>
          <a:p>
            <a:fld id="{629637A9-119A-49DA-BD12-AAC58B377D80}" type="slidenum">
              <a:rPr lang="en-US" smtClean="0"/>
              <a:pPr/>
              <a:t>23</a:t>
            </a:fld>
            <a:endParaRPr lang="en-US" dirty="0"/>
          </a:p>
        </p:txBody>
      </p:sp>
      <p:sp>
        <p:nvSpPr>
          <p:cNvPr id="8" name="TextBox 7"/>
          <p:cNvSpPr txBox="1"/>
          <p:nvPr/>
        </p:nvSpPr>
        <p:spPr>
          <a:xfrm>
            <a:off x="0" y="6550227"/>
            <a:ext cx="12192000" cy="307777"/>
          </a:xfrm>
          <a:prstGeom prst="rect">
            <a:avLst/>
          </a:prstGeom>
          <a:noFill/>
        </p:spPr>
        <p:txBody>
          <a:bodyPr wrap="square" rtlCol="0">
            <a:spAutoFit/>
          </a:bodyPr>
          <a:lstStyle/>
          <a:p>
            <a:r>
              <a:rPr lang="en-US" sz="1400" i="1" dirty="0" smtClean="0"/>
              <a:t>Expert </a:t>
            </a:r>
            <a:r>
              <a:rPr lang="en-US" sz="1400" i="1" dirty="0"/>
              <a:t>Rev </a:t>
            </a:r>
            <a:r>
              <a:rPr lang="en-US" sz="1400" i="1" dirty="0" err="1"/>
              <a:t>Pharmacoeconomics</a:t>
            </a:r>
            <a:r>
              <a:rPr lang="en-US" sz="1400" i="1" dirty="0"/>
              <a:t> Outcomes Res. 2012;12(3):319-</a:t>
            </a:r>
            <a:r>
              <a:rPr lang="en-US" sz="1400" i="1" dirty="0" smtClean="0"/>
              <a:t>333 </a:t>
            </a:r>
            <a:endParaRPr lang="en-US" sz="1400" i="1" dirty="0"/>
          </a:p>
        </p:txBody>
      </p:sp>
      <p:cxnSp>
        <p:nvCxnSpPr>
          <p:cNvPr id="10" name="Straight Connector 9"/>
          <p:cNvCxnSpPr/>
          <p:nvPr/>
        </p:nvCxnSpPr>
        <p:spPr>
          <a:xfrm>
            <a:off x="4526844" y="1592263"/>
            <a:ext cx="302542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02815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479425" y="884377"/>
            <a:ext cx="11233150" cy="707886"/>
          </a:xfrm>
          <a:prstGeom prst="rect">
            <a:avLst/>
          </a:prstGeom>
          <a:noFill/>
        </p:spPr>
        <p:txBody>
          <a:bodyPr wrap="square" rtlCol="0">
            <a:spAutoFit/>
          </a:bodyPr>
          <a:lstStyle/>
          <a:p>
            <a:pPr algn="ctr"/>
            <a:r>
              <a:rPr lang="en-US" sz="4000" dirty="0" smtClean="0">
                <a:solidFill>
                  <a:srgbClr val="7C7C7C"/>
                </a:solidFill>
                <a:latin typeface="Impact"/>
                <a:cs typeface="Impact"/>
              </a:rPr>
              <a:t>Switching in </a:t>
            </a:r>
            <a:r>
              <a:rPr lang="en-US" sz="4000" dirty="0" smtClean="0">
                <a:solidFill>
                  <a:srgbClr val="7AAEDC"/>
                </a:solidFill>
                <a:latin typeface="Impact"/>
                <a:cs typeface="Impact"/>
              </a:rPr>
              <a:t>Psoriasis</a:t>
            </a:r>
            <a:endParaRPr lang="en-US" sz="4000" dirty="0">
              <a:solidFill>
                <a:srgbClr val="7AAEDC"/>
              </a:solidFill>
              <a:latin typeface="Impact"/>
              <a:cs typeface="Impact"/>
            </a:endParaRPr>
          </a:p>
        </p:txBody>
      </p:sp>
      <p:sp>
        <p:nvSpPr>
          <p:cNvPr id="14343" name="Subtitle 1"/>
          <p:cNvSpPr>
            <a:spLocks noGrp="1"/>
          </p:cNvSpPr>
          <p:nvPr>
            <p:ph idx="1"/>
          </p:nvPr>
        </p:nvSpPr>
        <p:spPr>
          <a:xfrm>
            <a:off x="1091362" y="1805830"/>
            <a:ext cx="10333980" cy="4387356"/>
          </a:xfrm>
        </p:spPr>
        <p:txBody>
          <a:bodyPr>
            <a:noAutofit/>
          </a:bodyPr>
          <a:lstStyle/>
          <a:p>
            <a:pPr>
              <a:lnSpc>
                <a:spcPct val="150000"/>
              </a:lnSpc>
              <a:spcBef>
                <a:spcPts val="0"/>
              </a:spcBef>
              <a:buFont typeface="Wingdings" panose="05000000000000000000" pitchFamily="2" charset="2"/>
              <a:buChar char="l"/>
            </a:pPr>
            <a:r>
              <a:rPr lang="en-US" sz="2000" dirty="0" smtClean="0">
                <a:solidFill>
                  <a:srgbClr val="595959"/>
                </a:solidFill>
                <a:cs typeface="Cambria"/>
              </a:rPr>
              <a:t>Dermatologists </a:t>
            </a:r>
            <a:r>
              <a:rPr lang="en-US" sz="2000" dirty="0">
                <a:solidFill>
                  <a:srgbClr val="595959"/>
                </a:solidFill>
                <a:cs typeface="Cambria"/>
              </a:rPr>
              <a:t>from 33 countries contributed to a consensus report focused on </a:t>
            </a:r>
            <a:r>
              <a:rPr lang="en-US" sz="2000" dirty="0" smtClean="0">
                <a:solidFill>
                  <a:srgbClr val="595959"/>
                </a:solidFill>
                <a:cs typeface="Cambria"/>
              </a:rPr>
              <a:t>treatment </a:t>
            </a:r>
            <a:r>
              <a:rPr lang="en-US" sz="2000" dirty="0">
                <a:solidFill>
                  <a:srgbClr val="595959"/>
                </a:solidFill>
                <a:cs typeface="Cambria"/>
              </a:rPr>
              <a:t>optimization and transition in the management of moderate-to-severe plaque </a:t>
            </a:r>
            <a:r>
              <a:rPr lang="en-US" sz="2000" dirty="0" smtClean="0">
                <a:solidFill>
                  <a:srgbClr val="595959"/>
                </a:solidFill>
                <a:cs typeface="Cambria"/>
              </a:rPr>
              <a:t>psoriasis</a:t>
            </a:r>
          </a:p>
          <a:p>
            <a:pPr>
              <a:lnSpc>
                <a:spcPct val="150000"/>
              </a:lnSpc>
              <a:spcBef>
                <a:spcPts val="0"/>
              </a:spcBef>
              <a:buFont typeface="Wingdings" panose="05000000000000000000" pitchFamily="2" charset="2"/>
              <a:buChar char="l"/>
            </a:pPr>
            <a:r>
              <a:rPr lang="en-US" sz="2000" dirty="0">
                <a:solidFill>
                  <a:srgbClr val="595959"/>
                </a:solidFill>
                <a:cs typeface="Cambria"/>
              </a:rPr>
              <a:t>The participants addressed 14 relevant questions and achieved consensus on </a:t>
            </a:r>
            <a:r>
              <a:rPr lang="en-US" sz="2000" dirty="0" smtClean="0">
                <a:solidFill>
                  <a:srgbClr val="595959"/>
                </a:solidFill>
                <a:cs typeface="Cambria"/>
              </a:rPr>
              <a:t>all </a:t>
            </a:r>
          </a:p>
          <a:p>
            <a:pPr>
              <a:lnSpc>
                <a:spcPct val="150000"/>
              </a:lnSpc>
              <a:spcBef>
                <a:spcPts val="0"/>
              </a:spcBef>
              <a:buFont typeface="Wingdings" panose="05000000000000000000" pitchFamily="2" charset="2"/>
              <a:buChar char="l"/>
            </a:pPr>
            <a:r>
              <a:rPr lang="en-US" sz="2000" dirty="0">
                <a:solidFill>
                  <a:srgbClr val="595959"/>
                </a:solidFill>
                <a:cs typeface="Cambria"/>
              </a:rPr>
              <a:t>R</a:t>
            </a:r>
            <a:r>
              <a:rPr lang="en-US" sz="2000" dirty="0" smtClean="0">
                <a:solidFill>
                  <a:srgbClr val="595959"/>
                </a:solidFill>
                <a:cs typeface="Cambria"/>
              </a:rPr>
              <a:t>ebound </a:t>
            </a:r>
            <a:r>
              <a:rPr lang="en-US" sz="2000" dirty="0">
                <a:solidFill>
                  <a:srgbClr val="595959"/>
                </a:solidFill>
                <a:cs typeface="Cambria"/>
              </a:rPr>
              <a:t>when changing over from </a:t>
            </a:r>
            <a:r>
              <a:rPr lang="en-US" sz="2000" dirty="0" smtClean="0">
                <a:solidFill>
                  <a:srgbClr val="595959"/>
                </a:solidFill>
                <a:cs typeface="Cambria"/>
              </a:rPr>
              <a:t>cyclosporine</a:t>
            </a:r>
          </a:p>
          <a:p>
            <a:pPr>
              <a:lnSpc>
                <a:spcPct val="150000"/>
              </a:lnSpc>
              <a:spcBef>
                <a:spcPts val="0"/>
              </a:spcBef>
              <a:buFont typeface="Wingdings" panose="05000000000000000000" pitchFamily="2" charset="2"/>
              <a:buChar char="l"/>
            </a:pPr>
            <a:r>
              <a:rPr lang="en-US" sz="2000" dirty="0">
                <a:solidFill>
                  <a:srgbClr val="595959"/>
                </a:solidFill>
                <a:cs typeface="Cambria"/>
              </a:rPr>
              <a:t>A</a:t>
            </a:r>
            <a:r>
              <a:rPr lang="en-US" sz="2000" dirty="0" smtClean="0">
                <a:solidFill>
                  <a:srgbClr val="595959"/>
                </a:solidFill>
                <a:cs typeface="Cambria"/>
              </a:rPr>
              <a:t>nother </a:t>
            </a:r>
            <a:r>
              <a:rPr lang="en-US" sz="2000" dirty="0">
                <a:solidFill>
                  <a:srgbClr val="595959"/>
                </a:solidFill>
                <a:cs typeface="Cambria"/>
              </a:rPr>
              <a:t>biologic could be initiated 2 to 4 weeks after the last infusion of </a:t>
            </a:r>
            <a:r>
              <a:rPr lang="en-US" sz="2000" dirty="0" smtClean="0">
                <a:solidFill>
                  <a:srgbClr val="595959"/>
                </a:solidFill>
                <a:cs typeface="Cambria"/>
              </a:rPr>
              <a:t>infliximab </a:t>
            </a:r>
          </a:p>
          <a:p>
            <a:pPr>
              <a:lnSpc>
                <a:spcPct val="150000"/>
              </a:lnSpc>
              <a:spcBef>
                <a:spcPts val="0"/>
              </a:spcBef>
              <a:buFont typeface="Wingdings" panose="05000000000000000000" pitchFamily="2" charset="2"/>
              <a:buChar char="l"/>
            </a:pPr>
            <a:r>
              <a:rPr lang="en-US" sz="2000" dirty="0">
                <a:solidFill>
                  <a:srgbClr val="595959"/>
                </a:solidFill>
                <a:cs typeface="Cambria"/>
              </a:rPr>
              <a:t>T</a:t>
            </a:r>
            <a:r>
              <a:rPr lang="en-US" sz="2000" dirty="0" smtClean="0">
                <a:solidFill>
                  <a:srgbClr val="595959"/>
                </a:solidFill>
                <a:cs typeface="Cambria"/>
              </a:rPr>
              <a:t>he </a:t>
            </a:r>
            <a:r>
              <a:rPr lang="en-US" sz="2000" dirty="0">
                <a:solidFill>
                  <a:srgbClr val="595959"/>
                </a:solidFill>
                <a:cs typeface="Cambria"/>
              </a:rPr>
              <a:t>consensus was that waiting for 8 to 12 weeks before changing to another biologic was preferable </a:t>
            </a:r>
            <a:r>
              <a:rPr lang="en-US" sz="2000" dirty="0" smtClean="0">
                <a:solidFill>
                  <a:srgbClr val="595959"/>
                </a:solidFill>
                <a:cs typeface="Cambria"/>
              </a:rPr>
              <a:t>for </a:t>
            </a:r>
            <a:r>
              <a:rPr lang="en-US" sz="2000" dirty="0" err="1" smtClean="0">
                <a:solidFill>
                  <a:srgbClr val="595959"/>
                </a:solidFill>
                <a:cs typeface="Cambria"/>
              </a:rPr>
              <a:t>Ustekinumab</a:t>
            </a:r>
            <a:endParaRPr lang="en-US" sz="2000" dirty="0">
              <a:solidFill>
                <a:srgbClr val="595959"/>
              </a:solidFill>
              <a:cs typeface="Cambria"/>
            </a:endParaRPr>
          </a:p>
          <a:p>
            <a:pPr lvl="1">
              <a:lnSpc>
                <a:spcPct val="150000"/>
              </a:lnSpc>
              <a:spcBef>
                <a:spcPts val="0"/>
              </a:spcBef>
            </a:pPr>
            <a:r>
              <a:rPr lang="en-US" sz="2000" dirty="0" smtClean="0">
                <a:solidFill>
                  <a:srgbClr val="595959"/>
                </a:solidFill>
                <a:cs typeface="Cambria"/>
              </a:rPr>
              <a:t>Change </a:t>
            </a:r>
            <a:r>
              <a:rPr lang="en-US" sz="2000" dirty="0">
                <a:solidFill>
                  <a:srgbClr val="595959"/>
                </a:solidFill>
                <a:cs typeface="Cambria"/>
              </a:rPr>
              <a:t>could be considered as early as 2 to 4 weeks for treatment failure </a:t>
            </a:r>
            <a:endParaRPr lang="en-US" altLang="en-US" sz="2000" dirty="0" smtClean="0">
              <a:solidFill>
                <a:srgbClr val="595959"/>
              </a:solidFill>
              <a:cs typeface="Cambria"/>
            </a:endParaRPr>
          </a:p>
        </p:txBody>
      </p:sp>
      <p:sp>
        <p:nvSpPr>
          <p:cNvPr id="3" name="Date Placeholder 2"/>
          <p:cNvSpPr>
            <a:spLocks noGrp="1"/>
          </p:cNvSpPr>
          <p:nvPr>
            <p:ph type="dt" sz="half" idx="10"/>
          </p:nvPr>
        </p:nvSpPr>
        <p:spPr/>
        <p:txBody>
          <a:bodyPr/>
          <a:lstStyle/>
          <a:p>
            <a:fld id="{CAECE117-BA1A-7E49-8ADA-93A630C9AA60}" type="datetime1">
              <a:rPr lang="en-US" smtClean="0"/>
              <a:t>7/27/2016</a:t>
            </a:fld>
            <a:endParaRPr lang="en-US" dirty="0"/>
          </a:p>
        </p:txBody>
      </p:sp>
      <p:sp>
        <p:nvSpPr>
          <p:cNvPr id="4" name="Footer Placeholder 3"/>
          <p:cNvSpPr>
            <a:spLocks noGrp="1"/>
          </p:cNvSpPr>
          <p:nvPr>
            <p:ph type="ftr" sz="quarter" idx="11"/>
          </p:nvPr>
        </p:nvSpPr>
        <p:spPr/>
        <p:txBody>
          <a:bodyPr/>
          <a:lstStyle/>
          <a:p>
            <a:r>
              <a:rPr lang="en-US" dirty="0" smtClean="0"/>
              <a:t>All Rights Reserved.</a:t>
            </a:r>
            <a:endParaRPr lang="en-US" dirty="0"/>
          </a:p>
        </p:txBody>
      </p:sp>
      <p:sp>
        <p:nvSpPr>
          <p:cNvPr id="5" name="Slide Number Placeholder 4"/>
          <p:cNvSpPr>
            <a:spLocks noGrp="1"/>
          </p:cNvSpPr>
          <p:nvPr>
            <p:ph type="sldNum" sz="quarter" idx="12"/>
          </p:nvPr>
        </p:nvSpPr>
        <p:spPr/>
        <p:txBody>
          <a:bodyPr/>
          <a:lstStyle/>
          <a:p>
            <a:fld id="{629637A9-119A-49DA-BD12-AAC58B377D80}" type="slidenum">
              <a:rPr lang="en-US" smtClean="0"/>
              <a:t>24</a:t>
            </a:fld>
            <a:endParaRPr lang="en-US" dirty="0"/>
          </a:p>
        </p:txBody>
      </p:sp>
      <p:sp>
        <p:nvSpPr>
          <p:cNvPr id="2" name="TextBox 1"/>
          <p:cNvSpPr txBox="1"/>
          <p:nvPr/>
        </p:nvSpPr>
        <p:spPr>
          <a:xfrm>
            <a:off x="0" y="6399823"/>
            <a:ext cx="12192000" cy="307777"/>
          </a:xfrm>
          <a:prstGeom prst="rect">
            <a:avLst/>
          </a:prstGeom>
          <a:noFill/>
        </p:spPr>
        <p:txBody>
          <a:bodyPr wrap="square" rtlCol="0">
            <a:spAutoFit/>
          </a:bodyPr>
          <a:lstStyle/>
          <a:p>
            <a:r>
              <a:rPr lang="en-US" sz="1400" i="1" dirty="0" smtClean="0">
                <a:latin typeface="Cambria"/>
                <a:cs typeface="Cambria"/>
              </a:rPr>
              <a:t>J </a:t>
            </a:r>
            <a:r>
              <a:rPr lang="en-US" sz="1400" i="1" dirty="0" err="1">
                <a:latin typeface="Cambria"/>
                <a:cs typeface="Cambria"/>
              </a:rPr>
              <a:t>Eur</a:t>
            </a:r>
            <a:r>
              <a:rPr lang="en-US" sz="1400" i="1" dirty="0">
                <a:latin typeface="Cambria"/>
                <a:cs typeface="Cambria"/>
              </a:rPr>
              <a:t> </a:t>
            </a:r>
            <a:r>
              <a:rPr lang="en-US" sz="1400" i="1" dirty="0" err="1">
                <a:latin typeface="Cambria"/>
                <a:cs typeface="Cambria"/>
              </a:rPr>
              <a:t>Acad</a:t>
            </a:r>
            <a:r>
              <a:rPr lang="en-US" sz="1400" i="1" dirty="0">
                <a:latin typeface="Cambria"/>
                <a:cs typeface="Cambria"/>
              </a:rPr>
              <a:t> </a:t>
            </a:r>
            <a:r>
              <a:rPr lang="en-US" sz="1400" i="1" dirty="0" err="1">
                <a:latin typeface="Cambria"/>
                <a:cs typeface="Cambria"/>
              </a:rPr>
              <a:t>Dermatol</a:t>
            </a:r>
            <a:r>
              <a:rPr lang="en-US" sz="1400" i="1" dirty="0">
                <a:latin typeface="Cambria"/>
                <a:cs typeface="Cambria"/>
              </a:rPr>
              <a:t> </a:t>
            </a:r>
            <a:r>
              <a:rPr lang="en-US" sz="1400" i="1" dirty="0" err="1">
                <a:latin typeface="Cambria"/>
                <a:cs typeface="Cambria"/>
              </a:rPr>
              <a:t>Venereol</a:t>
            </a:r>
            <a:r>
              <a:rPr lang="en-US" sz="1400" i="1" dirty="0">
                <a:latin typeface="Cambria"/>
                <a:cs typeface="Cambria"/>
              </a:rPr>
              <a:t> 2013 Feb </a:t>
            </a:r>
            <a:r>
              <a:rPr lang="en-US" sz="1400" i="1" dirty="0" smtClean="0">
                <a:latin typeface="Cambria"/>
                <a:cs typeface="Cambria"/>
              </a:rPr>
              <a:t>26</a:t>
            </a:r>
            <a:endParaRPr lang="en-US" sz="1400" dirty="0">
              <a:latin typeface="Cambria"/>
              <a:cs typeface="Cambria"/>
            </a:endParaRPr>
          </a:p>
        </p:txBody>
      </p:sp>
      <p:cxnSp>
        <p:nvCxnSpPr>
          <p:cNvPr id="9" name="Straight Connector 8"/>
          <p:cNvCxnSpPr/>
          <p:nvPr/>
        </p:nvCxnSpPr>
        <p:spPr>
          <a:xfrm>
            <a:off x="4526844" y="1592263"/>
            <a:ext cx="3025422"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3698603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590633F-99E0-0240-86B2-4F094F8F2F44}" type="datetime1">
              <a:rPr lang="en-US" smtClean="0"/>
              <a:t>7/27/2016</a:t>
            </a:fld>
            <a:endParaRPr lang="en-US" dirty="0"/>
          </a:p>
        </p:txBody>
      </p:sp>
      <p:sp>
        <p:nvSpPr>
          <p:cNvPr id="4" name="Footer Placeholder 3"/>
          <p:cNvSpPr>
            <a:spLocks noGrp="1"/>
          </p:cNvSpPr>
          <p:nvPr>
            <p:ph type="ftr" sz="quarter" idx="11"/>
          </p:nvPr>
        </p:nvSpPr>
        <p:spPr/>
        <p:txBody>
          <a:bodyPr/>
          <a:lstStyle/>
          <a:p>
            <a:r>
              <a:rPr lang="en-US" smtClean="0"/>
              <a:t>All Rights Reserved.</a:t>
            </a:r>
            <a:endParaRPr lang="en-US" dirty="0"/>
          </a:p>
        </p:txBody>
      </p:sp>
      <p:sp>
        <p:nvSpPr>
          <p:cNvPr id="5" name="Slide Number Placeholder 4"/>
          <p:cNvSpPr>
            <a:spLocks noGrp="1"/>
          </p:cNvSpPr>
          <p:nvPr>
            <p:ph type="sldNum" sz="quarter" idx="12"/>
          </p:nvPr>
        </p:nvSpPr>
        <p:spPr/>
        <p:txBody>
          <a:bodyPr/>
          <a:lstStyle/>
          <a:p>
            <a:fld id="{629637A9-119A-49DA-BD12-AAC58B377D80}" type="slidenum">
              <a:rPr lang="en-US" smtClean="0"/>
              <a:t>25</a:t>
            </a:fld>
            <a:endParaRPr lang="en-US" dirty="0"/>
          </a:p>
        </p:txBody>
      </p:sp>
      <p:pic>
        <p:nvPicPr>
          <p:cNvPr id="2" name="Picture 1"/>
          <p:cNvPicPr>
            <a:picLocks noChangeAspect="1"/>
          </p:cNvPicPr>
          <p:nvPr/>
        </p:nvPicPr>
        <p:blipFill>
          <a:blip r:embed="rId3">
            <a:extLst>
              <a:ext uri="{BEBA8EAE-BF5A-486C-A8C5-ECC9F3942E4B}">
                <a14:imgProps xmlns:a14="http://schemas.microsoft.com/office/drawing/2010/main">
                  <a14:imgLayer r:embed="rId4">
                    <a14:imgEffect>
                      <a14:backgroundRemoval t="2058" b="100000" l="3488" r="99871">
                        <a14:foregroundMark x1="31266" y1="76132" x2="31266" y2="78807"/>
                        <a14:backgroundMark x1="36305" y1="64198" x2="36563" y2="76132"/>
                        <a14:backgroundMark x1="33592" y1="93621" x2="35788" y2="97531"/>
                        <a14:backgroundMark x1="57752" y1="73663" x2="57235" y2="78807"/>
                        <a14:backgroundMark x1="71189" y1="95062" x2="74160" y2="97325"/>
                        <a14:backgroundMark x1="72481" y1="86831" x2="72481" y2="91975"/>
                        <a14:backgroundMark x1="63049" y1="90123" x2="63437" y2="95885"/>
                        <a14:backgroundMark x1="63824" y1="85802" x2="63566" y2="90329"/>
                        <a14:backgroundMark x1="63953" y1="81070" x2="63824" y2="85185"/>
                        <a14:backgroundMark x1="57623" y1="84568" x2="57623" y2="87449"/>
                        <a14:backgroundMark x1="46512" y1="82716" x2="46253" y2="84979"/>
                        <a14:backgroundMark x1="45736" y1="87449" x2="45736" y2="84362"/>
                        <a14:backgroundMark x1="14083" y1="38066" x2="14083" y2="41358"/>
                        <a14:backgroundMark x1="12661" y1="44033" x2="12920" y2="39095"/>
                        <a14:backgroundMark x1="17183" y1="52881" x2="18346" y2="54733"/>
                        <a14:backgroundMark x1="93928" y1="47119" x2="93798" y2="48765"/>
                      </a14:backgroundRemoval>
                    </a14:imgEffect>
                  </a14:imgLayer>
                </a14:imgProps>
              </a:ext>
              <a:ext uri="{28A0092B-C50C-407E-A947-70E740481C1C}">
                <a14:useLocalDpi xmlns:a14="http://schemas.microsoft.com/office/drawing/2010/main" val="0"/>
              </a:ext>
            </a:extLst>
          </a:blip>
          <a:stretch>
            <a:fillRect/>
          </a:stretch>
        </p:blipFill>
        <p:spPr>
          <a:xfrm>
            <a:off x="3426457" y="2434015"/>
            <a:ext cx="5248313" cy="3295453"/>
          </a:xfrm>
          <a:prstGeom prst="rect">
            <a:avLst/>
          </a:prstGeom>
        </p:spPr>
      </p:pic>
      <p:sp>
        <p:nvSpPr>
          <p:cNvPr id="10" name="TextBox 9"/>
          <p:cNvSpPr txBox="1"/>
          <p:nvPr/>
        </p:nvSpPr>
        <p:spPr>
          <a:xfrm>
            <a:off x="479425" y="884377"/>
            <a:ext cx="11233150" cy="1323439"/>
          </a:xfrm>
          <a:prstGeom prst="rect">
            <a:avLst/>
          </a:prstGeom>
          <a:noFill/>
        </p:spPr>
        <p:txBody>
          <a:bodyPr wrap="square" rtlCol="0">
            <a:spAutoFit/>
          </a:bodyPr>
          <a:lstStyle/>
          <a:p>
            <a:pPr algn="ctr"/>
            <a:r>
              <a:rPr lang="en-US" sz="4000" dirty="0" smtClean="0">
                <a:solidFill>
                  <a:srgbClr val="C00000"/>
                </a:solidFill>
                <a:latin typeface="Impact"/>
                <a:cs typeface="Impact"/>
              </a:rPr>
              <a:t>Phase III Trial Cost-Efficiency</a:t>
            </a:r>
          </a:p>
          <a:p>
            <a:pPr algn="ctr"/>
            <a:r>
              <a:rPr lang="en-US" sz="4000" dirty="0" smtClean="0">
                <a:solidFill>
                  <a:srgbClr val="C00000"/>
                </a:solidFill>
                <a:latin typeface="Impact"/>
                <a:cs typeface="Impact"/>
              </a:rPr>
              <a:t>Think Strategically!!!</a:t>
            </a:r>
            <a:endParaRPr lang="en-US" sz="4000" dirty="0">
              <a:solidFill>
                <a:srgbClr val="C00000"/>
              </a:solidFill>
              <a:latin typeface="Impact"/>
              <a:cs typeface="Impact"/>
            </a:endParaRPr>
          </a:p>
        </p:txBody>
      </p:sp>
    </p:spTree>
    <p:extLst>
      <p:ext uri="{BB962C8B-B14F-4D97-AF65-F5344CB8AC3E}">
        <p14:creationId xmlns:p14="http://schemas.microsoft.com/office/powerpoint/2010/main" val="43986874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a:off x="4526844" y="1592263"/>
            <a:ext cx="3025422"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79425" y="884377"/>
            <a:ext cx="11233150" cy="707886"/>
          </a:xfrm>
          <a:prstGeom prst="rect">
            <a:avLst/>
          </a:prstGeom>
          <a:noFill/>
        </p:spPr>
        <p:txBody>
          <a:bodyPr wrap="square" rtlCol="0">
            <a:spAutoFit/>
          </a:bodyPr>
          <a:lstStyle/>
          <a:p>
            <a:pPr algn="ctr"/>
            <a:r>
              <a:rPr lang="en-US" sz="4000" dirty="0" smtClean="0">
                <a:solidFill>
                  <a:srgbClr val="7C7C7C"/>
                </a:solidFill>
                <a:latin typeface="Impact"/>
                <a:cs typeface="Impact"/>
              </a:rPr>
              <a:t>Conclusion</a:t>
            </a:r>
            <a:endParaRPr lang="en-US" sz="4000" dirty="0">
              <a:solidFill>
                <a:srgbClr val="7AAEDC"/>
              </a:solidFill>
              <a:latin typeface="Impact"/>
              <a:cs typeface="Impact"/>
            </a:endParaRPr>
          </a:p>
        </p:txBody>
      </p:sp>
      <p:sp>
        <p:nvSpPr>
          <p:cNvPr id="6" name="Rectangle 5"/>
          <p:cNvSpPr/>
          <p:nvPr/>
        </p:nvSpPr>
        <p:spPr>
          <a:xfrm>
            <a:off x="930320" y="2110128"/>
            <a:ext cx="9701915" cy="3016210"/>
          </a:xfrm>
          <a:prstGeom prst="rect">
            <a:avLst/>
          </a:prstGeom>
        </p:spPr>
        <p:txBody>
          <a:bodyPr wrap="square">
            <a:spAutoFit/>
          </a:bodyPr>
          <a:lstStyle/>
          <a:p>
            <a:pPr marL="342900" indent="-342900">
              <a:spcAft>
                <a:spcPts val="1200"/>
              </a:spcAft>
              <a:buFont typeface="Calibri" panose="020F0502020204030204" pitchFamily="34" charset="0"/>
              <a:buChar char="●"/>
            </a:pPr>
            <a:r>
              <a:rPr lang="en-US" sz="3200" dirty="0">
                <a:solidFill>
                  <a:srgbClr val="7C7C7C"/>
                </a:solidFill>
                <a:latin typeface="Impact" panose="020B0806030902050204" pitchFamily="34" charset="0"/>
              </a:rPr>
              <a:t>There are </a:t>
            </a:r>
            <a:r>
              <a:rPr lang="en-US" sz="3200" dirty="0">
                <a:solidFill>
                  <a:srgbClr val="1F4E79"/>
                </a:solidFill>
                <a:latin typeface="Impact" panose="020B0806030902050204" pitchFamily="34" charset="0"/>
              </a:rPr>
              <a:t>not </a:t>
            </a:r>
            <a:r>
              <a:rPr lang="en-US" sz="3200" dirty="0">
                <a:solidFill>
                  <a:srgbClr val="7C7C7C"/>
                </a:solidFill>
                <a:latin typeface="Impact" panose="020B0806030902050204" pitchFamily="34" charset="0"/>
              </a:rPr>
              <a:t>absolutely predictors of immunogenicity other than clinical </a:t>
            </a:r>
            <a:r>
              <a:rPr lang="en-US" sz="3200" dirty="0" smtClean="0">
                <a:solidFill>
                  <a:srgbClr val="7C7C7C"/>
                </a:solidFill>
                <a:latin typeface="Impact" panose="020B0806030902050204" pitchFamily="34" charset="0"/>
              </a:rPr>
              <a:t>studies</a:t>
            </a:r>
            <a:endParaRPr lang="en-US" sz="3200" dirty="0">
              <a:solidFill>
                <a:srgbClr val="7C7C7C"/>
              </a:solidFill>
              <a:latin typeface="Impact" panose="020B0806030902050204" pitchFamily="34" charset="0"/>
            </a:endParaRPr>
          </a:p>
          <a:p>
            <a:pPr marL="342900" indent="-342900">
              <a:spcAft>
                <a:spcPts val="1200"/>
              </a:spcAft>
              <a:buFont typeface="Calibri" panose="020F0502020204030204" pitchFamily="34" charset="0"/>
              <a:buChar char="●"/>
            </a:pPr>
            <a:r>
              <a:rPr lang="en-US" sz="3200" dirty="0" smtClean="0">
                <a:solidFill>
                  <a:srgbClr val="7C7C7C"/>
                </a:solidFill>
                <a:latin typeface="Impact" panose="020B0806030902050204" pitchFamily="34" charset="0"/>
              </a:rPr>
              <a:t>Phase I studies are </a:t>
            </a:r>
            <a:r>
              <a:rPr lang="en-US" sz="3200" dirty="0" smtClean="0">
                <a:solidFill>
                  <a:srgbClr val="1F4E79"/>
                </a:solidFill>
                <a:latin typeface="Impact" panose="020B0806030902050204" pitchFamily="34" charset="0"/>
              </a:rPr>
              <a:t>not</a:t>
            </a:r>
            <a:r>
              <a:rPr lang="en-US" sz="3200" dirty="0" smtClean="0">
                <a:solidFill>
                  <a:srgbClr val="7C7C7C"/>
                </a:solidFill>
                <a:latin typeface="Impact" panose="020B0806030902050204" pitchFamily="34" charset="0"/>
              </a:rPr>
              <a:t> as simple as we may think</a:t>
            </a:r>
          </a:p>
          <a:p>
            <a:pPr marL="342900" indent="-342900">
              <a:spcAft>
                <a:spcPts val="1200"/>
              </a:spcAft>
              <a:buFont typeface="Calibri" panose="020F0502020204030204" pitchFamily="34" charset="0"/>
              <a:buChar char="●"/>
            </a:pPr>
            <a:r>
              <a:rPr lang="en-US" sz="3200" dirty="0" smtClean="0">
                <a:solidFill>
                  <a:srgbClr val="7C7C7C"/>
                </a:solidFill>
                <a:latin typeface="Impact" panose="020B0806030902050204" pitchFamily="34" charset="0"/>
              </a:rPr>
              <a:t>Phase III study design to build </a:t>
            </a:r>
            <a:r>
              <a:rPr lang="en-US" sz="3200" dirty="0" smtClean="0">
                <a:solidFill>
                  <a:srgbClr val="1F4E79"/>
                </a:solidFill>
                <a:latin typeface="Impact" panose="020B0806030902050204" pitchFamily="34" charset="0"/>
              </a:rPr>
              <a:t>cost-efficiency</a:t>
            </a:r>
          </a:p>
          <a:p>
            <a:endParaRPr lang="en-US" sz="3200" dirty="0">
              <a:solidFill>
                <a:schemeClr val="tx1">
                  <a:lumMod val="65000"/>
                  <a:lumOff val="35000"/>
                </a:schemeClr>
              </a:solidFill>
              <a:latin typeface="Impact" panose="020B0806030902050204" pitchFamily="34" charset="0"/>
            </a:endParaRPr>
          </a:p>
        </p:txBody>
      </p:sp>
    </p:spTree>
    <p:extLst>
      <p:ext uri="{BB962C8B-B14F-4D97-AF65-F5344CB8AC3E}">
        <p14:creationId xmlns:p14="http://schemas.microsoft.com/office/powerpoint/2010/main" val="84212835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479425" y="3592853"/>
            <a:ext cx="11233150" cy="707886"/>
          </a:xfrm>
          <a:prstGeom prst="rect">
            <a:avLst/>
          </a:prstGeom>
        </p:spPr>
        <p:txBody>
          <a:bodyPr wrap="square">
            <a:spAutoFit/>
          </a:bodyPr>
          <a:lstStyle/>
          <a:p>
            <a:pPr algn="ctr"/>
            <a:r>
              <a:rPr lang="en-US" sz="4000" dirty="0" smtClean="0">
                <a:solidFill>
                  <a:srgbClr val="7C7C7C"/>
                </a:solidFill>
                <a:latin typeface="Impact"/>
                <a:cs typeface="Impact"/>
              </a:rPr>
              <a:t>Thank You For </a:t>
            </a:r>
            <a:r>
              <a:rPr lang="en-US" sz="4000" dirty="0" smtClean="0">
                <a:solidFill>
                  <a:srgbClr val="7AAEDC"/>
                </a:solidFill>
                <a:latin typeface="Impact"/>
                <a:cs typeface="Impact"/>
              </a:rPr>
              <a:t>Your Attention!</a:t>
            </a:r>
            <a:endParaRPr lang="en-US" sz="4000" dirty="0">
              <a:solidFill>
                <a:srgbClr val="7AAEDC"/>
              </a:solidFill>
              <a:latin typeface="Impact"/>
              <a:cs typeface="Impact"/>
            </a:endParaRPr>
          </a:p>
        </p:txBody>
      </p:sp>
      <p:sp>
        <p:nvSpPr>
          <p:cNvPr id="2" name="Rectangle 1"/>
          <p:cNvSpPr/>
          <p:nvPr/>
        </p:nvSpPr>
        <p:spPr>
          <a:xfrm>
            <a:off x="4564042" y="2182572"/>
            <a:ext cx="3063916" cy="923330"/>
          </a:xfrm>
          <a:prstGeom prst="rect">
            <a:avLst/>
          </a:prstGeom>
          <a:noFill/>
        </p:spPr>
        <p:txBody>
          <a:bodyPr wrap="none" lIns="91440" tIns="45720" rIns="91440" bIns="45720">
            <a:prstTxWarp prst="textDeflate">
              <a:avLst/>
            </a:prstTxWarp>
            <a:spAutoFit/>
          </a:bodyPr>
          <a:lstStyle/>
          <a:p>
            <a:pPr algn="ctr"/>
            <a:r>
              <a:rPr lang="en-US" altLang="zh-CN" sz="5400" b="0" cap="none" spc="0" dirty="0" smtClean="0">
                <a:ln w="0"/>
                <a:solidFill>
                  <a:srgbClr val="2E75B6"/>
                </a:solidFill>
                <a:effectLst>
                  <a:reflection blurRad="6350" stA="53000" endA="300" endPos="35500" dir="5400000" sy="-90000" algn="bl" rotWithShape="0"/>
                </a:effectLst>
              </a:rPr>
              <a:t>Question?</a:t>
            </a:r>
            <a:endParaRPr lang="en-US" altLang="zh-CN" sz="5400" b="0" cap="none" spc="0" dirty="0">
              <a:ln w="0"/>
              <a:solidFill>
                <a:srgbClr val="2E75B6"/>
              </a:solidFill>
              <a:effectLst>
                <a:reflection blurRad="6350" stA="53000" endA="300" endPos="35500" dir="5400000" sy="-90000" algn="bl" rotWithShape="0"/>
              </a:effectLst>
            </a:endParaRPr>
          </a:p>
        </p:txBody>
      </p:sp>
    </p:spTree>
    <p:extLst>
      <p:ext uri="{BB962C8B-B14F-4D97-AF65-F5344CB8AC3E}">
        <p14:creationId xmlns:p14="http://schemas.microsoft.com/office/powerpoint/2010/main" val="129322084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6967" y="1316038"/>
            <a:ext cx="10363200" cy="817562"/>
          </a:xfrm>
        </p:spPr>
        <p:txBody>
          <a:bodyPr>
            <a:normAutofit fontScale="90000"/>
          </a:bodyPr>
          <a:lstStyle/>
          <a:p>
            <a:pPr>
              <a:defRPr/>
            </a:pPr>
            <a:r>
              <a:rPr dirty="0" smtClean="0"/>
              <a:t> Let us meet again..</a:t>
            </a:r>
            <a:endParaRPr lang="en-US" dirty="0"/>
          </a:p>
        </p:txBody>
      </p:sp>
      <p:sp>
        <p:nvSpPr>
          <p:cNvPr id="25603" name="Text Placeholder 2"/>
          <p:cNvSpPr>
            <a:spLocks noGrp="1"/>
          </p:cNvSpPr>
          <p:nvPr>
            <p:ph type="body" idx="1"/>
          </p:nvPr>
        </p:nvSpPr>
        <p:spPr>
          <a:xfrm>
            <a:off x="711200" y="2286000"/>
            <a:ext cx="10363200" cy="3771900"/>
          </a:xfrm>
        </p:spPr>
        <p:txBody>
          <a:bodyPr>
            <a:normAutofit fontScale="92500" lnSpcReduction="20000"/>
          </a:bodyPr>
          <a:lstStyle/>
          <a:p>
            <a:pPr algn="ctr"/>
            <a:r>
              <a:rPr lang="en-US" altLang="en-US" dirty="0" smtClean="0"/>
              <a:t>We welcome you to our future conferences of </a:t>
            </a:r>
            <a:r>
              <a:rPr lang="en-US" altLang="en-US" dirty="0" smtClean="0"/>
              <a:t>Conference Series LLC</a:t>
            </a:r>
          </a:p>
          <a:p>
            <a:pPr algn="ctr"/>
            <a:r>
              <a:rPr lang="en-US" altLang="en-US" dirty="0" smtClean="0"/>
              <a:t>through</a:t>
            </a:r>
            <a:endParaRPr lang="en-US" altLang="en-US" dirty="0" smtClean="0"/>
          </a:p>
          <a:p>
            <a:pPr algn="ctr"/>
            <a:r>
              <a:rPr lang="en-US" altLang="en-US" b="1" dirty="0"/>
              <a:t>6</a:t>
            </a:r>
            <a:r>
              <a:rPr lang="en-US" altLang="en-US" b="1" baseline="30000" dirty="0" smtClean="0"/>
              <a:t>th</a:t>
            </a:r>
            <a:r>
              <a:rPr lang="en-US" altLang="en-US" b="1" dirty="0" smtClean="0"/>
              <a:t> International Conference and Exhibition on Biologics and Biosimilars</a:t>
            </a:r>
            <a:endParaRPr lang="en-US" altLang="en-US" b="1" dirty="0" smtClean="0"/>
          </a:p>
          <a:p>
            <a:pPr algn="ctr"/>
            <a:endParaRPr lang="en-US" altLang="en-US" dirty="0" smtClean="0"/>
          </a:p>
          <a:p>
            <a:pPr algn="ctr"/>
            <a:r>
              <a:rPr lang="en-US" altLang="en-US" dirty="0" smtClean="0"/>
              <a:t> </a:t>
            </a:r>
            <a:r>
              <a:rPr lang="en-US" altLang="en-US" b="1" dirty="0" smtClean="0"/>
              <a:t>October 19-21, 2016 Houston, TX, USA</a:t>
            </a:r>
            <a:endParaRPr lang="en-US" altLang="en-US" b="1" dirty="0" smtClean="0"/>
          </a:p>
          <a:p>
            <a:pPr algn="ctr"/>
            <a:endParaRPr lang="en-US" altLang="en-US" b="1" dirty="0" smtClean="0"/>
          </a:p>
          <a:p>
            <a:pPr algn="ctr"/>
            <a:endParaRPr lang="en-US" altLang="en-US" b="1" dirty="0" smtClean="0"/>
          </a:p>
          <a:p>
            <a:pPr algn="ctr"/>
            <a:endParaRPr lang="en-US" altLang="en-US" b="1" dirty="0" smtClean="0"/>
          </a:p>
          <a:p>
            <a:pPr algn="ctr"/>
            <a:endParaRPr lang="en-US" altLang="en-US" b="1" dirty="0" smtClean="0"/>
          </a:p>
          <a:p>
            <a:r>
              <a:rPr lang="en-US" altLang="en-US" dirty="0" smtClean="0"/>
              <a:t>http://biosimilars-biologics.pharmaceuticalconferences.com/europe</a:t>
            </a:r>
          </a:p>
        </p:txBody>
      </p:sp>
    </p:spTree>
    <p:extLst>
      <p:ext uri="{BB962C8B-B14F-4D97-AF65-F5344CB8AC3E}">
        <p14:creationId xmlns:p14="http://schemas.microsoft.com/office/powerpoint/2010/main" val="4166213902"/>
      </p:ext>
    </p:extLst>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3497</TotalTime>
  <Words>2214</Words>
  <Application>Microsoft Office PowerPoint</Application>
  <PresentationFormat>Custom</PresentationFormat>
  <Paragraphs>299</Paragraphs>
  <Slides>28</Slides>
  <Notes>11</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Conference Series LLC Conferences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Let us meet again..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Lan Duan</dc:creator>
  <cp:lastModifiedBy>Biosimilars 2015</cp:lastModifiedBy>
  <cp:revision>151</cp:revision>
  <dcterms:created xsi:type="dcterms:W3CDTF">2016-01-07T19:32:25Z</dcterms:created>
  <dcterms:modified xsi:type="dcterms:W3CDTF">2016-07-27T09:34:49Z</dcterms:modified>
</cp:coreProperties>
</file>