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12" r:id="rId2"/>
    <p:sldId id="256" r:id="rId3"/>
    <p:sldId id="310" r:id="rId4"/>
    <p:sldId id="269" r:id="rId5"/>
    <p:sldId id="270" r:id="rId6"/>
    <p:sldId id="271" r:id="rId7"/>
    <p:sldId id="272" r:id="rId8"/>
    <p:sldId id="273" r:id="rId9"/>
    <p:sldId id="274" r:id="rId10"/>
    <p:sldId id="275" r:id="rId11"/>
    <p:sldId id="309" r:id="rId12"/>
    <p:sldId id="276" r:id="rId13"/>
    <p:sldId id="277" r:id="rId14"/>
    <p:sldId id="278" r:id="rId15"/>
    <p:sldId id="279" r:id="rId16"/>
    <p:sldId id="280" r:id="rId17"/>
    <p:sldId id="293" r:id="rId18"/>
    <p:sldId id="281" r:id="rId19"/>
    <p:sldId id="283" r:id="rId20"/>
    <p:sldId id="284" r:id="rId21"/>
    <p:sldId id="300" r:id="rId22"/>
    <p:sldId id="301" r:id="rId23"/>
    <p:sldId id="285" r:id="rId24"/>
    <p:sldId id="286" r:id="rId25"/>
    <p:sldId id="288" r:id="rId26"/>
    <p:sldId id="292" r:id="rId27"/>
    <p:sldId id="290" r:id="rId28"/>
    <p:sldId id="282" r:id="rId29"/>
    <p:sldId id="294" r:id="rId30"/>
    <p:sldId id="313"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ndida Fratazzi"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2C7D1"/>
    <a:srgbClr val="FCFCFC"/>
    <a:srgbClr val="23838D"/>
    <a:srgbClr val="7AAEDC"/>
    <a:srgbClr val="DC79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1" autoAdjust="0"/>
    <p:restoredTop sz="88235" autoAdjust="0"/>
  </p:normalViewPr>
  <p:slideViewPr>
    <p:cSldViewPr snapToGrid="0">
      <p:cViewPr>
        <p:scale>
          <a:sx n="75" d="100"/>
          <a:sy n="75" d="100"/>
        </p:scale>
        <p:origin x="-522" y="132"/>
      </p:cViewPr>
      <p:guideLst>
        <p:guide orient="horz" pos="2160"/>
        <p:guide pos="3840"/>
      </p:guideLst>
    </p:cSldViewPr>
  </p:slideViewPr>
  <p:notesTextViewPr>
    <p:cViewPr>
      <p:scale>
        <a:sx n="1" d="1"/>
        <a:sy n="1" d="1"/>
      </p:scale>
      <p:origin x="0" y="0"/>
    </p:cViewPr>
  </p:notesTextViewPr>
  <p:sorterViewPr>
    <p:cViewPr>
      <p:scale>
        <a:sx n="100" d="100"/>
        <a:sy n="100" d="100"/>
      </p:scale>
      <p:origin x="0" y="-554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521C51-4225-45C7-8DAA-CA2DB0FFAB6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B8A5D6-434E-49CB-8CFF-9706F0EF3218}">
      <dgm:prSet custT="1"/>
      <dgm:spPr>
        <a:solidFill>
          <a:srgbClr val="FF0000"/>
        </a:solidFill>
        <a:ln>
          <a:solidFill>
            <a:srgbClr val="0070C0"/>
          </a:solidFill>
        </a:ln>
      </dgm:spPr>
      <dgm:t>
        <a:bodyPr/>
        <a:lstStyle/>
        <a:p>
          <a:pPr algn="ctr" rtl="0"/>
          <a:r>
            <a:rPr lang="en-US" sz="2000" b="1" dirty="0" smtClean="0"/>
            <a:t>Neutralizing Antibodies Bio-Assay </a:t>
          </a:r>
          <a:endParaRPr lang="en-US" sz="2000" dirty="0"/>
        </a:p>
      </dgm:t>
    </dgm:pt>
    <dgm:pt modelId="{826D261D-CC7D-464E-8836-C5F61D582AEB}" type="parTrans" cxnId="{ED4ADC4E-7122-401E-A911-CD1AD05858B9}">
      <dgm:prSet/>
      <dgm:spPr/>
      <dgm:t>
        <a:bodyPr/>
        <a:lstStyle/>
        <a:p>
          <a:pPr algn="ctr"/>
          <a:endParaRPr lang="en-US"/>
        </a:p>
      </dgm:t>
    </dgm:pt>
    <dgm:pt modelId="{D1DD721C-B0D4-4B0D-AF80-0D20BCB42F5D}" type="sibTrans" cxnId="{ED4ADC4E-7122-401E-A911-CD1AD05858B9}">
      <dgm:prSet/>
      <dgm:spPr/>
      <dgm:t>
        <a:bodyPr/>
        <a:lstStyle/>
        <a:p>
          <a:pPr algn="ctr"/>
          <a:endParaRPr lang="en-US"/>
        </a:p>
      </dgm:t>
    </dgm:pt>
    <dgm:pt modelId="{8BCB0DC6-71A8-427C-8E3A-59D2BF98CA3C}" type="pres">
      <dgm:prSet presAssocID="{34521C51-4225-45C7-8DAA-CA2DB0FFAB65}" presName="linear" presStyleCnt="0">
        <dgm:presLayoutVars>
          <dgm:animLvl val="lvl"/>
          <dgm:resizeHandles val="exact"/>
        </dgm:presLayoutVars>
      </dgm:prSet>
      <dgm:spPr/>
      <dgm:t>
        <a:bodyPr/>
        <a:lstStyle/>
        <a:p>
          <a:endParaRPr lang="en-US"/>
        </a:p>
      </dgm:t>
    </dgm:pt>
    <dgm:pt modelId="{9994F26A-89A1-4110-802A-E091C8E854B2}" type="pres">
      <dgm:prSet presAssocID="{9EB8A5D6-434E-49CB-8CFF-9706F0EF3218}" presName="parentText" presStyleLbl="node1" presStyleIdx="0" presStyleCnt="1" custScaleY="248349" custLinFactNeighborY="-31195">
        <dgm:presLayoutVars>
          <dgm:chMax val="0"/>
          <dgm:bulletEnabled val="1"/>
        </dgm:presLayoutVars>
      </dgm:prSet>
      <dgm:spPr/>
      <dgm:t>
        <a:bodyPr/>
        <a:lstStyle/>
        <a:p>
          <a:endParaRPr lang="en-US"/>
        </a:p>
      </dgm:t>
    </dgm:pt>
  </dgm:ptLst>
  <dgm:cxnLst>
    <dgm:cxn modelId="{75976B46-F394-AA40-8FC3-CF379227148F}" type="presOf" srcId="{34521C51-4225-45C7-8DAA-CA2DB0FFAB65}" destId="{8BCB0DC6-71A8-427C-8E3A-59D2BF98CA3C}" srcOrd="0" destOrd="0" presId="urn:microsoft.com/office/officeart/2005/8/layout/vList2"/>
    <dgm:cxn modelId="{ACA59BFF-B411-5A4C-B759-6BBA90409C5C}" type="presOf" srcId="{9EB8A5D6-434E-49CB-8CFF-9706F0EF3218}" destId="{9994F26A-89A1-4110-802A-E091C8E854B2}" srcOrd="0" destOrd="0" presId="urn:microsoft.com/office/officeart/2005/8/layout/vList2"/>
    <dgm:cxn modelId="{ED4ADC4E-7122-401E-A911-CD1AD05858B9}" srcId="{34521C51-4225-45C7-8DAA-CA2DB0FFAB65}" destId="{9EB8A5D6-434E-49CB-8CFF-9706F0EF3218}" srcOrd="0" destOrd="0" parTransId="{826D261D-CC7D-464E-8836-C5F61D582AEB}" sibTransId="{D1DD721C-B0D4-4B0D-AF80-0D20BCB42F5D}"/>
    <dgm:cxn modelId="{F0D254E1-F622-5447-B0FA-294FD742BA3D}" type="presParOf" srcId="{8BCB0DC6-71A8-427C-8E3A-59D2BF98CA3C}" destId="{9994F26A-89A1-4110-802A-E091C8E854B2}"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94F26A-89A1-4110-802A-E091C8E854B2}">
      <dsp:nvSpPr>
        <dsp:cNvPr id="0" name=""/>
        <dsp:cNvSpPr/>
      </dsp:nvSpPr>
      <dsp:spPr>
        <a:xfrm>
          <a:off x="0" y="0"/>
          <a:ext cx="4039742" cy="624111"/>
        </a:xfrm>
        <a:prstGeom prst="roundRect">
          <a:avLst/>
        </a:prstGeom>
        <a:solidFill>
          <a:srgbClr val="FF0000"/>
        </a:solidFill>
        <a:ln w="12700" cap="flat" cmpd="sng" algn="ctr">
          <a:solidFill>
            <a:srgbClr val="0070C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Neutralizing Antibodies Bio-Assay </a:t>
          </a:r>
          <a:endParaRPr lang="en-US" sz="2000" kern="1200" dirty="0"/>
        </a:p>
      </dsp:txBody>
      <dsp:txXfrm>
        <a:off x="30467" y="30467"/>
        <a:ext cx="3978808" cy="56317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999B73-DB32-4ECE-A684-222B45D29EAE}" type="datetimeFigureOut">
              <a:rPr lang="en-US" smtClean="0"/>
              <a:t>7/27/2016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D21E18-5A68-45A1-BDAC-001C690C17CC}" type="slidenum">
              <a:rPr lang="en-US" smtClean="0"/>
              <a:t>‹#›</a:t>
            </a:fld>
            <a:endParaRPr lang="en-US"/>
          </a:p>
        </p:txBody>
      </p:sp>
    </p:spTree>
    <p:extLst>
      <p:ext uri="{BB962C8B-B14F-4D97-AF65-F5344CB8AC3E}">
        <p14:creationId xmlns:p14="http://schemas.microsoft.com/office/powerpoint/2010/main" val="176134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eaLnBrk="1" fontAlgn="auto" hangingPunct="1">
              <a:spcBef>
                <a:spcPts val="0"/>
              </a:spcBef>
              <a:spcAft>
                <a:spcPts val="0"/>
              </a:spcAft>
              <a:buFont typeface="Arial" panose="020B0604020202020204" pitchFamily="34" charset="0"/>
              <a:buNone/>
              <a:defRPr/>
            </a:pPr>
            <a:endParaRPr lang="en-US" dirty="0" smtClean="0"/>
          </a:p>
          <a:p>
            <a:pPr marL="0" indent="0" eaLnBrk="1" fontAlgn="auto" hangingPunct="1">
              <a:spcBef>
                <a:spcPts val="0"/>
              </a:spcBef>
              <a:spcAft>
                <a:spcPts val="0"/>
              </a:spcAft>
              <a:buFont typeface="Arial" panose="020B0604020202020204" pitchFamily="34" charset="0"/>
              <a:buNone/>
              <a:defRPr/>
            </a:pPr>
            <a:r>
              <a:rPr lang="en-US" b="1" dirty="0" smtClean="0"/>
              <a:t>Slide</a:t>
            </a:r>
            <a:r>
              <a:rPr lang="en-US" b="1" baseline="0" dirty="0" smtClean="0"/>
              <a:t> 21</a:t>
            </a:r>
            <a:endParaRPr lang="en-US" b="1" dirty="0" smtClean="0"/>
          </a:p>
          <a:p>
            <a:pPr marL="0" indent="0" eaLnBrk="1" fontAlgn="auto" hangingPunct="1">
              <a:spcBef>
                <a:spcPts val="0"/>
              </a:spcBef>
              <a:spcAft>
                <a:spcPts val="0"/>
              </a:spcAft>
              <a:buFont typeface="Arial" panose="020B0604020202020204" pitchFamily="34" charset="0"/>
              <a:buNone/>
              <a:defRPr/>
            </a:pPr>
            <a:endParaRPr lang="en-US" dirty="0" smtClean="0"/>
          </a:p>
          <a:p>
            <a:pPr marL="0" indent="0" eaLnBrk="1" fontAlgn="auto" hangingPunct="1">
              <a:spcBef>
                <a:spcPts val="0"/>
              </a:spcBef>
              <a:spcAft>
                <a:spcPts val="0"/>
              </a:spcAft>
              <a:buFont typeface="Arial" panose="020B0604020202020204" pitchFamily="34" charset="0"/>
              <a:buNone/>
              <a:defRPr/>
            </a:pPr>
            <a:r>
              <a:rPr lang="en-US" dirty="0" smtClean="0"/>
              <a:t>Within the next 5 years,</a:t>
            </a:r>
            <a:r>
              <a:rPr lang="en-US" baseline="0" dirty="0" smtClean="0"/>
              <a:t> patents for many blockbuster biologics, such as </a:t>
            </a:r>
            <a:r>
              <a:rPr lang="en-US" baseline="0" dirty="0" err="1" smtClean="0"/>
              <a:t>Rituxan</a:t>
            </a:r>
            <a:r>
              <a:rPr lang="en-US" baseline="0" dirty="0" smtClean="0"/>
              <a:t>, Remicade, and </a:t>
            </a:r>
            <a:r>
              <a:rPr lang="en-US" baseline="0" dirty="0" err="1" smtClean="0"/>
              <a:t>Humira</a:t>
            </a:r>
            <a:r>
              <a:rPr lang="en-US" baseline="0" dirty="0" smtClean="0"/>
              <a:t>, will have expired in both Europe and the US.</a:t>
            </a:r>
            <a:r>
              <a:rPr lang="en-US" baseline="30000" dirty="0" smtClean="0"/>
              <a:t>1</a:t>
            </a:r>
            <a:r>
              <a:rPr lang="en-US" baseline="0" dirty="0" smtClean="0"/>
              <a:t> </a:t>
            </a:r>
            <a:r>
              <a:rPr lang="en-US" baseline="0" dirty="0" smtClean="0">
                <a:solidFill>
                  <a:srgbClr val="4BACC6"/>
                </a:solidFill>
              </a:rPr>
              <a:t>[GaBI 2014, p1, para 1/2; Figure 1 “Expiry dates for major patents on best-selling </a:t>
            </a:r>
            <a:r>
              <a:rPr lang="en-US" baseline="0" dirty="0" err="1" smtClean="0">
                <a:solidFill>
                  <a:srgbClr val="4BACC6"/>
                </a:solidFill>
              </a:rPr>
              <a:t>biologicals</a:t>
            </a:r>
            <a:r>
              <a:rPr lang="en-US" baseline="0" dirty="0" smtClean="0">
                <a:solidFill>
                  <a:srgbClr val="4BACC6"/>
                </a:solidFill>
              </a:rPr>
              <a:t>”]</a:t>
            </a:r>
          </a:p>
          <a:p>
            <a:pPr marL="0" indent="0" eaLnBrk="1" fontAlgn="auto" hangingPunct="1">
              <a:spcBef>
                <a:spcPts val="0"/>
              </a:spcBef>
              <a:spcAft>
                <a:spcPts val="0"/>
              </a:spcAft>
              <a:buFont typeface="Arial" panose="020B0604020202020204" pitchFamily="34" charset="0"/>
              <a:buNone/>
              <a:defRPr/>
            </a:pPr>
            <a:endParaRPr lang="en-US" baseline="0" dirty="0" smtClean="0"/>
          </a:p>
          <a:p>
            <a:pPr marL="0" indent="0" eaLnBrk="1" fontAlgn="auto" hangingPunct="1">
              <a:spcBef>
                <a:spcPts val="0"/>
              </a:spcBef>
              <a:spcAft>
                <a:spcPts val="0"/>
              </a:spcAft>
              <a:buFont typeface="Arial" panose="020B0604020202020204" pitchFamily="34" charset="0"/>
              <a:buNone/>
              <a:defRPr/>
            </a:pPr>
            <a:r>
              <a:rPr lang="en-US" baseline="0" dirty="0" smtClean="0"/>
              <a:t>This “patent cliff” is expected to drive the development and market of similar biological medicinal products, or biosimilars.</a:t>
            </a:r>
            <a:r>
              <a:rPr lang="en-US" baseline="30000" dirty="0" smtClean="0"/>
              <a:t>1,2 </a:t>
            </a:r>
            <a:r>
              <a:rPr lang="en-US" baseline="0" dirty="0" smtClean="0"/>
              <a:t> </a:t>
            </a:r>
            <a:r>
              <a:rPr lang="en-US" baseline="0" dirty="0" smtClean="0">
                <a:solidFill>
                  <a:srgbClr val="4BACC6"/>
                </a:solidFill>
              </a:rPr>
              <a:t>[GaBI 2014, p1, para 4; Ventola 2013; p271, col 1, para 2]</a:t>
            </a:r>
            <a:endParaRPr lang="en-US" dirty="0" smtClean="0">
              <a:solidFill>
                <a:srgbClr val="4BACC6"/>
              </a:solidFill>
            </a:endParaRPr>
          </a:p>
          <a:p>
            <a:pPr eaLnBrk="1" fontAlgn="auto" hangingPunct="1">
              <a:spcBef>
                <a:spcPts val="0"/>
              </a:spcBef>
              <a:spcAft>
                <a:spcPts val="0"/>
              </a:spcAft>
              <a:defRPr/>
            </a:pPr>
            <a:endParaRPr lang="en-US" b="1" dirty="0" smtClean="0">
              <a:solidFill>
                <a:srgbClr val="4BACC6"/>
              </a:solidFill>
            </a:endParaRPr>
          </a:p>
          <a:p>
            <a:pPr eaLnBrk="1" fontAlgn="auto" hangingPunct="1">
              <a:spcBef>
                <a:spcPts val="0"/>
              </a:spcBef>
              <a:spcAft>
                <a:spcPts val="0"/>
              </a:spcAft>
              <a:defRPr/>
            </a:pPr>
            <a:r>
              <a:rPr lang="en-US" b="1" dirty="0" smtClean="0"/>
              <a:t>References</a:t>
            </a:r>
            <a:endParaRPr lang="en-US" b="0" dirty="0" smtClean="0"/>
          </a:p>
          <a:p>
            <a:pPr eaLnBrk="1" fontAlgn="auto" hangingPunct="1">
              <a:spcBef>
                <a:spcPts val="0"/>
              </a:spcBef>
              <a:spcAft>
                <a:spcPts val="0"/>
              </a:spcAft>
              <a:defRPr/>
            </a:pPr>
            <a:endParaRPr lang="en-US" b="0" dirty="0" err="1" smtClean="0"/>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dirty="0" smtClean="0">
                <a:latin typeface="+mn-lt"/>
              </a:rPr>
              <a:t>GaBI Online – US$67 billion worth</a:t>
            </a:r>
            <a:r>
              <a:rPr lang="en-US" baseline="0" dirty="0" smtClean="0">
                <a:latin typeface="+mn-lt"/>
              </a:rPr>
              <a:t> of biosimilar patent expiring before 2020. Posted 20/01/2014. http://www.gabionline.net/Biosimilars/General/US-67-billion-worth-of-biosimilar-patents-expiring-before-2020. Accessed April 20, 2015.</a:t>
            </a:r>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baseline="0" dirty="0" smtClean="0">
                <a:latin typeface="+mn-lt"/>
              </a:rPr>
              <a:t>Ventola CL. Biosimilars. Part 1: Proposed regulatory criteria for FDA approval. </a:t>
            </a:r>
            <a:r>
              <a:rPr lang="en-US" i="1" baseline="0" dirty="0" smtClean="0">
                <a:latin typeface="+mn-lt"/>
              </a:rPr>
              <a:t>P &amp; T. </a:t>
            </a:r>
            <a:r>
              <a:rPr lang="en-US" baseline="0" dirty="0" smtClean="0">
                <a:latin typeface="+mn-lt"/>
              </a:rPr>
              <a:t>2013;38(5):270-276.</a:t>
            </a:r>
          </a:p>
          <a:p>
            <a:pPr eaLnBrk="1" fontAlgn="auto" hangingPunct="1">
              <a:spcBef>
                <a:spcPts val="0"/>
              </a:spcBef>
              <a:spcAft>
                <a:spcPts val="0"/>
              </a:spcAft>
              <a:defRPr/>
            </a:pPr>
            <a:endParaRPr lang="en-US" dirty="0"/>
          </a:p>
        </p:txBody>
      </p:sp>
      <p:sp>
        <p:nvSpPr>
          <p:cNvPr id="4" name="Slide Number Placeholder 3"/>
          <p:cNvSpPr>
            <a:spLocks noGrp="1"/>
          </p:cNvSpPr>
          <p:nvPr>
            <p:ph type="sldNum" sz="quarter" idx="10"/>
          </p:nvPr>
        </p:nvSpPr>
        <p:spPr/>
        <p:txBody>
          <a:bodyPr/>
          <a:lstStyle/>
          <a:p>
            <a:fld id="{19EDA050-C138-324D-9B03-C19B9D465C1F}" type="slidenum">
              <a:rPr lang="en-US" smtClean="0"/>
              <a:t>3</a:t>
            </a:fld>
            <a:endParaRPr lang="en-US" dirty="0"/>
          </a:p>
        </p:txBody>
      </p:sp>
    </p:spTree>
    <p:extLst>
      <p:ext uri="{BB962C8B-B14F-4D97-AF65-F5344CB8AC3E}">
        <p14:creationId xmlns:p14="http://schemas.microsoft.com/office/powerpoint/2010/main" val="86634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b="1" dirty="0" smtClean="0"/>
              <a:t>Slide 13</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Biologics</a:t>
            </a:r>
            <a:r>
              <a:rPr lang="en-US" baseline="0" dirty="0" smtClean="0"/>
              <a:t> have a significantly higher potential for immunogenicity than small-molecule drugs.</a:t>
            </a:r>
            <a:r>
              <a:rPr lang="en-US" baseline="30000" dirty="0" smtClean="0"/>
              <a:t>1</a:t>
            </a:r>
            <a:r>
              <a:rPr lang="en-US" baseline="0" dirty="0" smtClean="0"/>
              <a:t> </a:t>
            </a:r>
            <a:r>
              <a:rPr lang="en-US" baseline="0" dirty="0" smtClean="0">
                <a:solidFill>
                  <a:schemeClr val="accent5"/>
                </a:solidFill>
              </a:rPr>
              <a:t>[</a:t>
            </a:r>
            <a:r>
              <a:rPr lang="en-US" baseline="0" dirty="0" err="1" smtClean="0">
                <a:solidFill>
                  <a:schemeClr val="accent5"/>
                </a:solidFill>
              </a:rPr>
              <a:t>Sekhorn</a:t>
            </a:r>
            <a:r>
              <a:rPr lang="en-US" baseline="0" dirty="0" smtClean="0">
                <a:solidFill>
                  <a:schemeClr val="accent5"/>
                </a:solidFill>
              </a:rPr>
              <a:t> 2011, p3, col 1, para 1]</a:t>
            </a:r>
          </a:p>
          <a:p>
            <a:endParaRPr lang="en-US" baseline="0" dirty="0" smtClean="0"/>
          </a:p>
          <a:p>
            <a:r>
              <a:rPr lang="en-US" baseline="0" dirty="0" smtClean="0"/>
              <a:t>This is because protein biologics induce anti-drug antibodies or ADAs, regardless of whether they are non-human or completely human in origin.</a:t>
            </a:r>
            <a:r>
              <a:rPr lang="en-US" baseline="30000" dirty="0" smtClean="0"/>
              <a:t>1</a:t>
            </a:r>
            <a:r>
              <a:rPr lang="en-US" baseline="0" dirty="0" smtClean="0"/>
              <a:t> </a:t>
            </a:r>
            <a:r>
              <a:rPr lang="en-US" baseline="0" dirty="0" smtClean="0">
                <a:solidFill>
                  <a:srgbClr val="4BACC6"/>
                </a:solidFill>
              </a:rPr>
              <a:t>[</a:t>
            </a:r>
            <a:r>
              <a:rPr lang="en-US" baseline="0" dirty="0" err="1" smtClean="0">
                <a:solidFill>
                  <a:srgbClr val="4BACC6"/>
                </a:solidFill>
              </a:rPr>
              <a:t>Sekhorn</a:t>
            </a:r>
            <a:r>
              <a:rPr lang="en-US" baseline="0" dirty="0" smtClean="0">
                <a:solidFill>
                  <a:srgbClr val="4BACC6"/>
                </a:solidFill>
              </a:rPr>
              <a:t> 2011, p3, col 1, para 1]</a:t>
            </a:r>
          </a:p>
          <a:p>
            <a:endParaRPr lang="en-US" baseline="0" dirty="0" smtClean="0"/>
          </a:p>
          <a:p>
            <a:r>
              <a:rPr lang="en-US" baseline="0" dirty="0" smtClean="0"/>
              <a:t>ADAs are classified based on whether they are neutralizing or non-neutralizing:</a:t>
            </a:r>
            <a:r>
              <a:rPr lang="en-US" baseline="30000" dirty="0" smtClean="0"/>
              <a:t>2,3</a:t>
            </a:r>
            <a:r>
              <a:rPr lang="en-US" baseline="0" dirty="0" smtClean="0"/>
              <a:t> </a:t>
            </a:r>
            <a:r>
              <a:rPr lang="en-US" baseline="0" dirty="0" smtClean="0">
                <a:solidFill>
                  <a:srgbClr val="4BACC6"/>
                </a:solidFill>
              </a:rPr>
              <a:t>[</a:t>
            </a:r>
            <a:r>
              <a:rPr lang="en-US" baseline="0" dirty="0" err="1" smtClean="0">
                <a:solidFill>
                  <a:srgbClr val="4BACC6"/>
                </a:solidFill>
              </a:rPr>
              <a:t>Bendtzen</a:t>
            </a:r>
            <a:r>
              <a:rPr lang="en-US" baseline="0" dirty="0" smtClean="0">
                <a:solidFill>
                  <a:srgbClr val="4BACC6"/>
                </a:solidFill>
              </a:rPr>
              <a:t> 2015, p1, col 1, para 4; p1, col 2, para 1; FDA 2014, p3, para 2]</a:t>
            </a:r>
          </a:p>
          <a:p>
            <a:endParaRPr lang="en-US" baseline="0" dirty="0" smtClean="0"/>
          </a:p>
          <a:p>
            <a:r>
              <a:rPr lang="en-US" b="1" baseline="0" dirty="0" smtClean="0"/>
              <a:t>Neutralizing ADAs bind to the ligand-binding site of the protein biologic and, as a result, “neutralize” its ability to bind its ligand. </a:t>
            </a:r>
          </a:p>
          <a:p>
            <a:endParaRPr lang="en-US" baseline="0" dirty="0" smtClean="0"/>
          </a:p>
          <a:p>
            <a:r>
              <a:rPr lang="en-US" baseline="0" dirty="0" smtClean="0"/>
              <a:t>Neutralizing ADAs may also:</a:t>
            </a:r>
          </a:p>
          <a:p>
            <a:r>
              <a:rPr lang="en-US" baseline="0" dirty="0" smtClean="0"/>
              <a:t>	- change the bioavailability of the protein biologic;</a:t>
            </a:r>
          </a:p>
          <a:p>
            <a:r>
              <a:rPr lang="en-US" baseline="0" dirty="0" smtClean="0"/>
              <a:t>	- alter its clearance and/or</a:t>
            </a:r>
          </a:p>
          <a:p>
            <a:r>
              <a:rPr lang="en-US" baseline="0" dirty="0" smtClean="0"/>
              <a:t>	- alter its </a:t>
            </a:r>
            <a:r>
              <a:rPr lang="en-US" baseline="0" dirty="0" err="1" smtClean="0"/>
              <a:t>biodistribution</a:t>
            </a:r>
            <a:endParaRPr lang="en-US" baseline="0" dirty="0" smtClean="0"/>
          </a:p>
          <a:p>
            <a:endParaRPr lang="en-US" baseline="0" dirty="0" smtClean="0"/>
          </a:p>
          <a:p>
            <a:endParaRPr lang="en-US" b="1" baseline="0" dirty="0" smtClean="0"/>
          </a:p>
          <a:p>
            <a:r>
              <a:rPr lang="en-US" b="1" baseline="0" dirty="0" smtClean="0"/>
              <a:t>Non-neutralizing ADAs bind outside of the ligand-binding site.</a:t>
            </a:r>
          </a:p>
          <a:p>
            <a:endParaRPr lang="en-US" baseline="0" dirty="0" smtClean="0"/>
          </a:p>
          <a:p>
            <a:r>
              <a:rPr lang="en-US" baseline="0" dirty="0" smtClean="0"/>
              <a:t>Non-neutralizing ADAs may:</a:t>
            </a:r>
          </a:p>
          <a:p>
            <a:r>
              <a:rPr lang="en-US" baseline="0" dirty="0" smtClean="0"/>
              <a:t>	- change the bioavailability of the protein biologic;</a:t>
            </a:r>
          </a:p>
          <a:p>
            <a:r>
              <a:rPr lang="en-US" baseline="0" dirty="0" smtClean="0"/>
              <a:t>	- alter its clearance and/or</a:t>
            </a:r>
          </a:p>
          <a:p>
            <a:r>
              <a:rPr lang="en-US" baseline="0" dirty="0" smtClean="0"/>
              <a:t>	- alter its </a:t>
            </a:r>
            <a:r>
              <a:rPr lang="en-US" baseline="0" dirty="0" err="1" smtClean="0"/>
              <a:t>biodistribution</a:t>
            </a:r>
            <a:endParaRPr lang="en-US" baseline="0" dirty="0" smtClean="0"/>
          </a:p>
          <a:p>
            <a:r>
              <a:rPr lang="en-US" baseline="0" dirty="0" smtClean="0"/>
              <a:t>	- have no effect on function</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baseline="0" dirty="0" smtClean="0"/>
              <a:t>The production of ADAs also results in immune-complex formation, which may also affect the bioavailability of the protein biologic</a:t>
            </a:r>
            <a:r>
              <a:rPr lang="en-US" baseline="0" dirty="0" smtClean="0"/>
              <a:t>.</a:t>
            </a:r>
            <a:r>
              <a:rPr lang="en-US" baseline="30000" dirty="0" smtClean="0"/>
              <a:t>2</a:t>
            </a:r>
            <a:r>
              <a:rPr lang="en-US" baseline="0" dirty="0" smtClean="0"/>
              <a:t> </a:t>
            </a:r>
            <a:r>
              <a:rPr lang="en-US" baseline="0" dirty="0" smtClean="0">
                <a:solidFill>
                  <a:srgbClr val="4BACC6"/>
                </a:solidFill>
              </a:rPr>
              <a:t>[</a:t>
            </a:r>
            <a:r>
              <a:rPr lang="en-US" baseline="0" dirty="0" err="1" smtClean="0">
                <a:solidFill>
                  <a:srgbClr val="4BACC6"/>
                </a:solidFill>
              </a:rPr>
              <a:t>Bendtzen</a:t>
            </a:r>
            <a:r>
              <a:rPr lang="en-US" baseline="0" dirty="0" smtClean="0">
                <a:solidFill>
                  <a:srgbClr val="4BACC6"/>
                </a:solidFill>
              </a:rPr>
              <a:t> 2015, p1, col 2, para 1]</a:t>
            </a:r>
          </a:p>
          <a:p>
            <a:endParaRPr lang="en-US" baseline="0" dirty="0" smtClean="0"/>
          </a:p>
          <a:p>
            <a:r>
              <a:rPr lang="en-US" baseline="0" dirty="0" smtClean="0"/>
              <a:t>Unwanted immune responses to protein biologics may also affect the safety of the patient in addition to the efficacy of the product.</a:t>
            </a:r>
            <a:r>
              <a:rPr lang="en-US" baseline="30000" dirty="0" smtClean="0"/>
              <a:t>3</a:t>
            </a:r>
            <a:r>
              <a:rPr lang="en-US" baseline="0" dirty="0" smtClean="0"/>
              <a:t> </a:t>
            </a:r>
            <a:r>
              <a:rPr lang="en-US" baseline="0" dirty="0" smtClean="0">
                <a:solidFill>
                  <a:srgbClr val="4BACC6"/>
                </a:solidFill>
              </a:rPr>
              <a:t>[FDA 2014, p2, para 2]</a:t>
            </a:r>
          </a:p>
          <a:p>
            <a:endParaRPr lang="en-US" baseline="0" dirty="0" smtClean="0"/>
          </a:p>
          <a:p>
            <a:r>
              <a:rPr lang="en-US" baseline="0" dirty="0" smtClean="0"/>
              <a:t>Consequences for safety:</a:t>
            </a:r>
            <a:r>
              <a:rPr lang="en-US" baseline="30000" dirty="0" smtClean="0"/>
              <a:t>3</a:t>
            </a:r>
            <a:r>
              <a:rPr lang="en-US" baseline="0" dirty="0" smtClean="0"/>
              <a:t> </a:t>
            </a:r>
            <a:r>
              <a:rPr lang="en-US" baseline="0" dirty="0" smtClean="0">
                <a:solidFill>
                  <a:srgbClr val="4BACC6"/>
                </a:solidFill>
              </a:rPr>
              <a:t>[FDA 2014, p4, para 1-4; p5, para 2]</a:t>
            </a:r>
          </a:p>
          <a:p>
            <a:r>
              <a:rPr lang="en-US" baseline="0" dirty="0" smtClean="0"/>
              <a:t>	- Hypersensitivity reactions such as anaphylaxis, cytokine release syndrome, and infusion reactions</a:t>
            </a:r>
          </a:p>
          <a:p>
            <a:r>
              <a:rPr lang="en-US" baseline="0" dirty="0" smtClean="0"/>
              <a:t>	- Cross-reactive neutralization of an endogenous protein </a:t>
            </a:r>
          </a:p>
          <a:p>
            <a:endParaRPr lang="en-US" b="1" baseline="0" dirty="0" smtClean="0"/>
          </a:p>
          <a:p>
            <a:r>
              <a:rPr lang="en-US" b="1" baseline="0" dirty="0" smtClean="0"/>
              <a:t>References:</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1, </a:t>
            </a:r>
            <a:r>
              <a:rPr lang="en-GB" dirty="0" smtClean="0"/>
              <a:t>Sekhon BS, Saluja V. Biosimilars: an overview. </a:t>
            </a:r>
            <a:r>
              <a:rPr lang="en-GB" i="1" dirty="0" smtClean="0"/>
              <a:t>Dovepress</a:t>
            </a:r>
            <a:r>
              <a:rPr lang="en-GB" i="1" baseline="0" dirty="0" smtClean="0"/>
              <a:t> J</a:t>
            </a:r>
            <a:r>
              <a:rPr lang="en-GB" baseline="0" dirty="0" smtClean="0"/>
              <a:t>. 2011;1(1):1-11.</a:t>
            </a:r>
          </a:p>
          <a:p>
            <a:r>
              <a:rPr lang="en-US" baseline="0" dirty="0" smtClean="0"/>
              <a:t>2. </a:t>
            </a:r>
            <a:r>
              <a:rPr lang="en-US" baseline="0" dirty="0" err="1" smtClean="0"/>
              <a:t>Bendtzen</a:t>
            </a:r>
            <a:r>
              <a:rPr lang="en-US" baseline="0" dirty="0" smtClean="0"/>
              <a:t> K. Immunogenicity of anti-TNF-α biotherapies: II. Clinical relevance of methods used for anti-drug antibody detection. </a:t>
            </a:r>
            <a:r>
              <a:rPr lang="en-US" i="1" baseline="0" dirty="0" smtClean="0"/>
              <a:t>Front </a:t>
            </a:r>
            <a:r>
              <a:rPr lang="en-US" i="1" baseline="0" dirty="0" err="1" smtClean="0"/>
              <a:t>Immunol</a:t>
            </a:r>
            <a:r>
              <a:rPr lang="en-US" i="1" baseline="0" dirty="0" smtClean="0"/>
              <a:t>. </a:t>
            </a:r>
            <a:r>
              <a:rPr lang="en-US" baseline="0" dirty="0" smtClean="0"/>
              <a:t>2015;6(109):1-5.</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3. FDA: Guidelines for industry. Immunogenicity assessment for therapeutic protein products. August 2014.</a:t>
            </a:r>
          </a:p>
          <a:p>
            <a:endParaRPr lang="en-US" baseline="0" dirty="0" smtClean="0"/>
          </a:p>
          <a:p>
            <a:endParaRPr lang="en-US" baseline="0" dirty="0" smtClean="0"/>
          </a:p>
          <a:p>
            <a:endParaRPr lang="en-US" baseline="0" dirty="0" smtClean="0"/>
          </a:p>
          <a:p>
            <a:r>
              <a:rPr lang="en-US" baseline="0" dirty="0" smtClean="0"/>
              <a:t>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9EDA050-C138-324D-9B03-C19B9D465C1F}" type="slidenum">
              <a:rPr lang="en-US" smtClean="0"/>
              <a:t>11</a:t>
            </a:fld>
            <a:endParaRPr lang="en-US" dirty="0"/>
          </a:p>
        </p:txBody>
      </p:sp>
    </p:spTree>
    <p:extLst>
      <p:ext uri="{BB962C8B-B14F-4D97-AF65-F5344CB8AC3E}">
        <p14:creationId xmlns:p14="http://schemas.microsoft.com/office/powerpoint/2010/main" val="1227400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A39C618-2C1E-497C-9751-4BD45380FDB4}"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1607731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39C618-2C1E-497C-9751-4BD45380FDB4}"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853641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39C618-2C1E-497C-9751-4BD45380FDB4}"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3547372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A39C618-2C1E-497C-9751-4BD45380FDB4}" type="datetimeFigureOut">
              <a:rPr lang="en-US" smtClean="0"/>
              <a:t>7/27/2016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4067433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A39C618-2C1E-497C-9751-4BD45380FDB4}" type="datetimeFigureOut">
              <a:rPr lang="en-US" smtClean="0"/>
              <a:t>7/27/2016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1106776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A39C618-2C1E-497C-9751-4BD45380FDB4}" type="datetimeFigureOut">
              <a:rPr lang="en-US" smtClean="0"/>
              <a:t>7/27/2016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1914405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39C618-2C1E-497C-9751-4BD45380FDB4}" type="datetimeFigureOut">
              <a:rPr lang="en-US" smtClean="0"/>
              <a:t>7/27/2016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1080512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39C618-2C1E-497C-9751-4BD45380FDB4}" type="datetimeFigureOut">
              <a:rPr lang="en-US" smtClean="0"/>
              <a:t>7/27/2016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2637446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39C618-2C1E-497C-9751-4BD45380FDB4}" type="datetimeFigureOut">
              <a:rPr lang="en-US" smtClean="0"/>
              <a:t>7/27/2016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2937015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39C618-2C1E-497C-9751-4BD45380FDB4}"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1532367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39C618-2C1E-497C-9751-4BD45380FDB4}"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929412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dirty="0" smtClean="0"/>
              <a:t>Click to edit Master title style</a:t>
            </a:r>
            <a:endParaRPr lang="en-US" dirty="0"/>
          </a:p>
        </p:txBody>
      </p:sp>
      <p:sp>
        <p:nvSpPr>
          <p:cNvPr id="3" name="Content Placeholder 2"/>
          <p:cNvSpPr>
            <a:spLocks noGrp="1"/>
          </p:cNvSpPr>
          <p:nvPr>
            <p:ph idx="1"/>
          </p:nvPr>
        </p:nvSpPr>
        <p:spPr>
          <a:xfrm>
            <a:off x="101600" y="1295400"/>
            <a:ext cx="11988800" cy="5029200"/>
          </a:xfrm>
        </p:spPr>
        <p:txBody>
          <a:bodyPr/>
          <a:lstStyle>
            <a:lvl1pPr>
              <a:buClr>
                <a:schemeClr val="tx2">
                  <a:lumMod val="75000"/>
                </a:schemeClr>
              </a:buClr>
              <a:defRPr b="0">
                <a:solidFill>
                  <a:schemeClr val="tx1"/>
                </a:solidFill>
              </a:defRPr>
            </a:lvl1pPr>
            <a:lvl2pPr>
              <a:buClr>
                <a:schemeClr val="tx2">
                  <a:lumMod val="75000"/>
                </a:schemeClr>
              </a:buClr>
              <a:defRPr b="0">
                <a:solidFill>
                  <a:schemeClr val="tx1"/>
                </a:solidFill>
              </a:defRPr>
            </a:lvl2pPr>
            <a:lvl3pPr>
              <a:buClr>
                <a:schemeClr val="tx2">
                  <a:lumMod val="75000"/>
                </a:schemeClr>
              </a:buClr>
              <a:defRPr b="0">
                <a:solidFill>
                  <a:schemeClr val="tx1"/>
                </a:solidFill>
              </a:defRPr>
            </a:lvl3pPr>
            <a:lvl4pPr>
              <a:buClr>
                <a:schemeClr val="tx2">
                  <a:lumMod val="75000"/>
                </a:schemeClr>
              </a:buClr>
              <a:defRPr b="0">
                <a:solidFill>
                  <a:schemeClr val="tx1"/>
                </a:solidFill>
              </a:defRPr>
            </a:lvl4pPr>
            <a:lvl5pPr>
              <a:buClr>
                <a:schemeClr val="tx2">
                  <a:lumMod val="75000"/>
                </a:schemeClr>
              </a:buClr>
              <a:defRPr b="0">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6"/>
          <p:cNvSpPr>
            <a:spLocks noGrp="1"/>
          </p:cNvSpPr>
          <p:nvPr>
            <p:ph type="body" sz="quarter" idx="13"/>
          </p:nvPr>
        </p:nvSpPr>
        <p:spPr>
          <a:xfrm>
            <a:off x="101600" y="6400800"/>
            <a:ext cx="7715624" cy="457200"/>
          </a:xfrm>
        </p:spPr>
        <p:txBody>
          <a:bodyPr anchor="ctr">
            <a:normAutofit/>
          </a:bodyPr>
          <a:lstStyle>
            <a:lvl1pPr marL="0" indent="0">
              <a:buNone/>
              <a:defRPr sz="1000" b="0">
                <a:solidFill>
                  <a:schemeClr val="tx1"/>
                </a:solidFill>
              </a:defRPr>
            </a:lvl1pPr>
            <a:lvl2pPr>
              <a:defRPr sz="800">
                <a:solidFill>
                  <a:schemeClr val="tx1"/>
                </a:solidFill>
              </a:defRPr>
            </a:lvl2pPr>
            <a:lvl3pPr>
              <a:defRPr sz="800">
                <a:solidFill>
                  <a:schemeClr val="tx1"/>
                </a:solidFill>
              </a:defRPr>
            </a:lvl3pPr>
            <a:lvl4pPr>
              <a:defRPr sz="800">
                <a:solidFill>
                  <a:schemeClr val="tx1"/>
                </a:solidFill>
              </a:defRPr>
            </a:lvl4pPr>
            <a:lvl5pPr>
              <a:defRPr sz="800">
                <a:solidFill>
                  <a:schemeClr val="tx1"/>
                </a:solidFill>
              </a:defRPr>
            </a:lvl5pPr>
          </a:lstStyle>
          <a:p>
            <a:pPr lvl="0"/>
            <a:r>
              <a:rPr lang="en-US" dirty="0" smtClean="0"/>
              <a:t>Click to edit Master text styles</a:t>
            </a:r>
          </a:p>
        </p:txBody>
      </p:sp>
      <p:sp>
        <p:nvSpPr>
          <p:cNvPr id="8" name="Text Placeholder 6"/>
          <p:cNvSpPr>
            <a:spLocks noGrp="1"/>
          </p:cNvSpPr>
          <p:nvPr>
            <p:ph type="body" sz="quarter" idx="14"/>
          </p:nvPr>
        </p:nvSpPr>
        <p:spPr>
          <a:xfrm>
            <a:off x="7924800" y="6400800"/>
            <a:ext cx="4267200" cy="457200"/>
          </a:xfrm>
        </p:spPr>
        <p:txBody>
          <a:bodyPr anchor="ctr">
            <a:normAutofit/>
          </a:bodyPr>
          <a:lstStyle>
            <a:lvl1pPr marL="0" indent="0" algn="r">
              <a:buNone/>
              <a:defRPr sz="800" b="0">
                <a:solidFill>
                  <a:schemeClr val="tx1"/>
                </a:solidFill>
              </a:defRPr>
            </a:lvl1pPr>
            <a:lvl2pPr>
              <a:defRPr sz="800">
                <a:solidFill>
                  <a:schemeClr val="tx1"/>
                </a:solidFill>
              </a:defRPr>
            </a:lvl2pPr>
            <a:lvl3pPr>
              <a:defRPr sz="800">
                <a:solidFill>
                  <a:schemeClr val="tx1"/>
                </a:solidFill>
              </a:defRPr>
            </a:lvl3pPr>
            <a:lvl4pPr>
              <a:defRPr sz="800">
                <a:solidFill>
                  <a:schemeClr val="tx1"/>
                </a:solidFill>
              </a:defRPr>
            </a:lvl4pPr>
            <a:lvl5pPr>
              <a:defRPr sz="800">
                <a:solidFill>
                  <a:schemeClr val="tx1"/>
                </a:solidFill>
              </a:defRPr>
            </a:lvl5pPr>
          </a:lstStyle>
          <a:p>
            <a:pPr lvl="0"/>
            <a:r>
              <a:rPr lang="en-US" dirty="0" smtClean="0"/>
              <a:t>Click to edit Master text styles</a:t>
            </a:r>
          </a:p>
        </p:txBody>
      </p:sp>
    </p:spTree>
    <p:extLst>
      <p:ext uri="{BB962C8B-B14F-4D97-AF65-F5344CB8AC3E}">
        <p14:creationId xmlns:p14="http://schemas.microsoft.com/office/powerpoint/2010/main" val="402770265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39C618-2C1E-497C-9751-4BD45380FDB4}" type="datetimeFigureOut">
              <a:rPr lang="en-US" smtClean="0"/>
              <a:t>7/27/2016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BE63D2-267B-4D65-A065-FA1ADD7E7BAC}" type="slidenum">
              <a:rPr lang="en-US" smtClean="0"/>
              <a:t>‹#›</a:t>
            </a:fld>
            <a:endParaRPr lang="en-US"/>
          </a:p>
        </p:txBody>
      </p:sp>
    </p:spTree>
    <p:extLst>
      <p:ext uri="{BB962C8B-B14F-4D97-AF65-F5344CB8AC3E}">
        <p14:creationId xmlns:p14="http://schemas.microsoft.com/office/powerpoint/2010/main" val="3505241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Conference Series LLC </a:t>
            </a:r>
            <a:r>
              <a:rPr lang="en-US" altLang="en-US" dirty="0" smtClean="0"/>
              <a:t>Conferences</a:t>
            </a:r>
          </a:p>
        </p:txBody>
      </p:sp>
      <p:sp>
        <p:nvSpPr>
          <p:cNvPr id="3" name="Content Placeholder 2"/>
          <p:cNvSpPr>
            <a:spLocks noGrp="1"/>
          </p:cNvSpPr>
          <p:nvPr>
            <p:ph idx="1"/>
          </p:nvPr>
        </p:nvSpPr>
        <p:spPr>
          <a:xfrm>
            <a:off x="609600" y="1935164"/>
            <a:ext cx="10972800" cy="4465637"/>
          </a:xfrm>
        </p:spPr>
        <p:txBody>
          <a:bodyPr>
            <a:normAutofit lnSpcReduction="10000"/>
          </a:bodyPr>
          <a:lstStyle/>
          <a:p>
            <a:pPr marL="0" indent="0" algn="just">
              <a:buFontTx/>
              <a:buNone/>
              <a:defRPr/>
            </a:pPr>
            <a:r>
              <a:rPr lang="en-US" dirty="0" smtClean="0"/>
              <a:t>Conference Series LLC </a:t>
            </a:r>
            <a:r>
              <a:rPr lang="en-US" dirty="0" smtClean="0"/>
              <a:t>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p>
          <a:p>
            <a:pPr marL="0" indent="0" algn="just">
              <a:buFontTx/>
              <a:buNone/>
              <a:defRPr/>
            </a:pPr>
            <a:r>
              <a:rPr lang="en-US" dirty="0" smtClean="0"/>
              <a:t>Conference Series LLC </a:t>
            </a:r>
            <a:r>
              <a:rPr lang="en-US" dirty="0" smtClean="0"/>
              <a:t>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123854435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62099" y="1206500"/>
            <a:ext cx="11336682" cy="769441"/>
          </a:xfrm>
          <a:prstGeom prst="rect">
            <a:avLst/>
          </a:prstGeom>
          <a:noFill/>
        </p:spPr>
        <p:txBody>
          <a:bodyPr wrap="none" rtlCol="0">
            <a:spAutoFit/>
          </a:bodyPr>
          <a:lstStyle/>
          <a:p>
            <a:r>
              <a:rPr lang="en-US" sz="4400" spc="300" dirty="0" smtClean="0">
                <a:solidFill>
                  <a:schemeClr val="accent3">
                    <a:lumMod val="75000"/>
                  </a:schemeClr>
                </a:solidFill>
                <a:latin typeface="Impact"/>
                <a:cs typeface="Impact"/>
              </a:rPr>
              <a:t>Evaluating Immunogenicity In </a:t>
            </a:r>
            <a:r>
              <a:rPr lang="en-US" sz="4400" spc="300" dirty="0" err="1" smtClean="0">
                <a:solidFill>
                  <a:schemeClr val="accent3">
                    <a:lumMod val="75000"/>
                  </a:schemeClr>
                </a:solidFill>
                <a:latin typeface="Impact"/>
                <a:cs typeface="Impact"/>
              </a:rPr>
              <a:t>Biosimilars</a:t>
            </a:r>
            <a:endParaRPr lang="en-US" sz="4400" spc="300" dirty="0">
              <a:solidFill>
                <a:schemeClr val="accent3">
                  <a:lumMod val="75000"/>
                </a:schemeClr>
              </a:solidFill>
              <a:latin typeface="Impact"/>
              <a:cs typeface="Impact"/>
            </a:endParaRPr>
          </a:p>
        </p:txBody>
      </p:sp>
      <p:sp>
        <p:nvSpPr>
          <p:cNvPr id="8" name="TextBox 7"/>
          <p:cNvSpPr txBox="1"/>
          <p:nvPr/>
        </p:nvSpPr>
        <p:spPr>
          <a:xfrm>
            <a:off x="8212668" y="5249333"/>
            <a:ext cx="2697974" cy="1077218"/>
          </a:xfrm>
          <a:prstGeom prst="rect">
            <a:avLst/>
          </a:prstGeom>
          <a:noFill/>
          <a:ln>
            <a:solidFill>
              <a:schemeClr val="accent3">
                <a:lumMod val="75000"/>
              </a:schemeClr>
            </a:solidFill>
          </a:ln>
        </p:spPr>
        <p:txBody>
          <a:bodyPr wrap="none" rtlCol="0">
            <a:spAutoFit/>
          </a:bodyPr>
          <a:lstStyle/>
          <a:p>
            <a:r>
              <a:rPr lang="en-US" sz="3200" dirty="0" smtClean="0">
                <a:solidFill>
                  <a:srgbClr val="7C7C7C"/>
                </a:solidFill>
              </a:rPr>
              <a:t>June 27, 2016</a:t>
            </a:r>
          </a:p>
          <a:p>
            <a:r>
              <a:rPr lang="en-US" sz="3200" dirty="0" smtClean="0">
                <a:solidFill>
                  <a:srgbClr val="7C7C7C"/>
                </a:solidFill>
              </a:rPr>
              <a:t>Valencia, Spain</a:t>
            </a:r>
            <a:endParaRPr lang="en-US" sz="3200" dirty="0">
              <a:solidFill>
                <a:srgbClr val="7C7C7C"/>
              </a:solidFill>
            </a:endParaRPr>
          </a:p>
        </p:txBody>
      </p:sp>
      <p:sp>
        <p:nvSpPr>
          <p:cNvPr id="9" name="TextBox 8"/>
          <p:cNvSpPr txBox="1"/>
          <p:nvPr/>
        </p:nvSpPr>
        <p:spPr>
          <a:xfrm>
            <a:off x="2810933" y="2205567"/>
            <a:ext cx="6668938" cy="646331"/>
          </a:xfrm>
          <a:prstGeom prst="rect">
            <a:avLst/>
          </a:prstGeom>
          <a:noFill/>
        </p:spPr>
        <p:txBody>
          <a:bodyPr wrap="none" rtlCol="0">
            <a:spAutoFit/>
          </a:bodyPr>
          <a:lstStyle/>
          <a:p>
            <a:r>
              <a:rPr lang="en-US" sz="3600" dirty="0">
                <a:solidFill>
                  <a:srgbClr val="7C7C7C"/>
                </a:solidFill>
              </a:rPr>
              <a:t>5</a:t>
            </a:r>
            <a:r>
              <a:rPr lang="en-US" sz="3600" dirty="0" smtClean="0">
                <a:solidFill>
                  <a:srgbClr val="7C7C7C"/>
                </a:solidFill>
              </a:rPr>
              <a:t>th European </a:t>
            </a:r>
            <a:r>
              <a:rPr lang="en-US" sz="3600" dirty="0" err="1" smtClean="0">
                <a:solidFill>
                  <a:srgbClr val="7C7C7C"/>
                </a:solidFill>
              </a:rPr>
              <a:t>Biosimilars</a:t>
            </a:r>
            <a:r>
              <a:rPr lang="en-US" sz="3600" dirty="0" smtClean="0">
                <a:solidFill>
                  <a:srgbClr val="7C7C7C"/>
                </a:solidFill>
              </a:rPr>
              <a:t> Congress</a:t>
            </a:r>
            <a:endParaRPr lang="en-US" sz="3600" dirty="0">
              <a:solidFill>
                <a:srgbClr val="7C7C7C"/>
              </a:solidFill>
            </a:endParaRPr>
          </a:p>
        </p:txBody>
      </p:sp>
      <p:sp>
        <p:nvSpPr>
          <p:cNvPr id="10" name="TextBox 9"/>
          <p:cNvSpPr txBox="1"/>
          <p:nvPr/>
        </p:nvSpPr>
        <p:spPr>
          <a:xfrm>
            <a:off x="825499" y="3598333"/>
            <a:ext cx="4553851" cy="2185214"/>
          </a:xfrm>
          <a:prstGeom prst="rect">
            <a:avLst/>
          </a:prstGeom>
          <a:noFill/>
        </p:spPr>
        <p:txBody>
          <a:bodyPr wrap="none" rtlCol="0">
            <a:spAutoFit/>
          </a:bodyPr>
          <a:lstStyle/>
          <a:p>
            <a:r>
              <a:rPr lang="en-US" sz="4000" b="1" dirty="0" smtClean="0">
                <a:solidFill>
                  <a:srgbClr val="7C7C7C"/>
                </a:solidFill>
              </a:rPr>
              <a:t>Candida Fratazzi MD</a:t>
            </a:r>
          </a:p>
          <a:p>
            <a:r>
              <a:rPr lang="en-US" sz="3200" dirty="0" smtClean="0">
                <a:solidFill>
                  <a:srgbClr val="7C7C7C"/>
                </a:solidFill>
              </a:rPr>
              <a:t>President</a:t>
            </a:r>
          </a:p>
          <a:p>
            <a:r>
              <a:rPr lang="en-US" sz="3200" dirty="0" smtClean="0">
                <a:solidFill>
                  <a:srgbClr val="7C7C7C"/>
                </a:solidFill>
              </a:rPr>
              <a:t>BBCR Consulting</a:t>
            </a:r>
          </a:p>
          <a:p>
            <a:r>
              <a:rPr lang="en-US" sz="3200" dirty="0" smtClean="0">
                <a:solidFill>
                  <a:srgbClr val="7C7C7C"/>
                </a:solidFill>
              </a:rPr>
              <a:t>Cambridge, MA-USA</a:t>
            </a:r>
            <a:endParaRPr lang="en-US" sz="3200" dirty="0">
              <a:solidFill>
                <a:srgbClr val="7C7C7C"/>
              </a:solidFill>
            </a:endParaRPr>
          </a:p>
        </p:txBody>
      </p:sp>
    </p:spTree>
    <p:extLst>
      <p:ext uri="{BB962C8B-B14F-4D97-AF65-F5344CB8AC3E}">
        <p14:creationId xmlns:p14="http://schemas.microsoft.com/office/powerpoint/2010/main" val="9089103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9347200" y="6491529"/>
            <a:ext cx="2844800" cy="365125"/>
          </a:xfrm>
        </p:spPr>
        <p:txBody>
          <a:bodyPr/>
          <a:lstStyle/>
          <a:p>
            <a:fld id="{59D9474F-D3B3-284E-909C-57B907B49B27}" type="slidenum">
              <a:rPr lang="en-US" smtClean="0"/>
              <a:t>3</a:t>
            </a:fld>
            <a:endParaRPr lang="en-US" dirty="0"/>
          </a:p>
        </p:txBody>
      </p:sp>
      <p:sp>
        <p:nvSpPr>
          <p:cNvPr id="6" name="Rectangle 5"/>
          <p:cNvSpPr/>
          <p:nvPr/>
        </p:nvSpPr>
        <p:spPr>
          <a:xfrm>
            <a:off x="3138196" y="370844"/>
            <a:ext cx="6748698" cy="707886"/>
          </a:xfrm>
          <a:prstGeom prst="rect">
            <a:avLst/>
          </a:prstGeom>
        </p:spPr>
        <p:txBody>
          <a:bodyPr wrap="square">
            <a:spAutoFit/>
          </a:bodyPr>
          <a:lstStyle/>
          <a:p>
            <a:pPr algn="ctr"/>
            <a:r>
              <a:rPr lang="en-US" sz="4000" kern="0" dirty="0" smtClean="0">
                <a:solidFill>
                  <a:srgbClr val="7C7C7C"/>
                </a:solidFill>
                <a:effectLst>
                  <a:outerShdw blurRad="50800" dist="38100" dir="2700000" algn="tl" rotWithShape="0">
                    <a:schemeClr val="tx1">
                      <a:lumMod val="65000"/>
                      <a:lumOff val="35000"/>
                      <a:alpha val="43000"/>
                    </a:schemeClr>
                  </a:outerShdw>
                </a:effectLst>
                <a:latin typeface="Impact"/>
                <a:ea typeface="+mj-ea"/>
                <a:cs typeface="Impact"/>
              </a:rPr>
              <a:t>Biologics Patent </a:t>
            </a:r>
            <a:r>
              <a:rPr lang="en-US" sz="4000" kern="0" dirty="0">
                <a:solidFill>
                  <a:srgbClr val="7C7C7C"/>
                </a:solidFill>
                <a:effectLst>
                  <a:outerShdw blurRad="50800" dist="38100" dir="2700000" algn="tl" rotWithShape="0">
                    <a:schemeClr val="tx1">
                      <a:lumMod val="65000"/>
                      <a:lumOff val="35000"/>
                      <a:alpha val="43000"/>
                    </a:schemeClr>
                  </a:outerShdw>
                </a:effectLst>
                <a:latin typeface="Impact"/>
                <a:ea typeface="+mj-ea"/>
                <a:cs typeface="Impact"/>
              </a:rPr>
              <a:t>E</a:t>
            </a:r>
            <a:r>
              <a:rPr lang="en-US" sz="4000" kern="0" dirty="0" smtClean="0">
                <a:solidFill>
                  <a:srgbClr val="7C7C7C"/>
                </a:solidFill>
                <a:effectLst>
                  <a:outerShdw blurRad="50800" dist="38100" dir="2700000" algn="tl" rotWithShape="0">
                    <a:schemeClr val="tx1">
                      <a:lumMod val="65000"/>
                      <a:lumOff val="35000"/>
                      <a:alpha val="43000"/>
                    </a:schemeClr>
                  </a:outerShdw>
                </a:effectLst>
                <a:latin typeface="Impact"/>
                <a:ea typeface="+mj-ea"/>
                <a:cs typeface="Impact"/>
              </a:rPr>
              <a:t>xpiry</a:t>
            </a:r>
          </a:p>
        </p:txBody>
      </p:sp>
      <p:grpSp>
        <p:nvGrpSpPr>
          <p:cNvPr id="11" name="Group 10"/>
          <p:cNvGrpSpPr/>
          <p:nvPr/>
        </p:nvGrpSpPr>
        <p:grpSpPr>
          <a:xfrm>
            <a:off x="468837" y="1203884"/>
            <a:ext cx="11402775" cy="5019116"/>
            <a:chOff x="402427" y="1508678"/>
            <a:chExt cx="8552081" cy="5006478"/>
          </a:xfrm>
        </p:grpSpPr>
        <p:sp>
          <p:nvSpPr>
            <p:cNvPr id="12" name="Rectangle 11"/>
            <p:cNvSpPr/>
            <p:nvPr/>
          </p:nvSpPr>
          <p:spPr>
            <a:xfrm>
              <a:off x="4908661" y="1954797"/>
              <a:ext cx="1769427" cy="4146016"/>
            </a:xfrm>
            <a:prstGeom prst="rect">
              <a:avLst/>
            </a:prstGeom>
            <a:solidFill>
              <a:schemeClr val="bg1">
                <a:lumMod val="7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3" name="Group 12"/>
            <p:cNvGrpSpPr/>
            <p:nvPr/>
          </p:nvGrpSpPr>
          <p:grpSpPr>
            <a:xfrm>
              <a:off x="402427" y="1867528"/>
              <a:ext cx="8552081" cy="4647628"/>
              <a:chOff x="402427" y="1867528"/>
              <a:chExt cx="8552081" cy="4647628"/>
            </a:xfrm>
          </p:grpSpPr>
          <p:grpSp>
            <p:nvGrpSpPr>
              <p:cNvPr id="19" name="Group 18"/>
              <p:cNvGrpSpPr/>
              <p:nvPr/>
            </p:nvGrpSpPr>
            <p:grpSpPr>
              <a:xfrm>
                <a:off x="1462534" y="6091932"/>
                <a:ext cx="7491974" cy="423224"/>
                <a:chOff x="1148594" y="5835108"/>
                <a:chExt cx="7491974" cy="423224"/>
              </a:xfrm>
            </p:grpSpPr>
            <p:cxnSp>
              <p:nvCxnSpPr>
                <p:cNvPr id="39" name="Straight Connector 38"/>
                <p:cNvCxnSpPr/>
                <p:nvPr/>
              </p:nvCxnSpPr>
              <p:spPr>
                <a:xfrm flipV="1">
                  <a:off x="1148594" y="5835109"/>
                  <a:ext cx="7362268" cy="888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1157475" y="5835108"/>
                  <a:ext cx="0" cy="115447"/>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8503406" y="5835108"/>
                  <a:ext cx="0" cy="115447"/>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5430952" y="5835109"/>
                  <a:ext cx="0" cy="115447"/>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6495422" y="5836855"/>
                  <a:ext cx="0" cy="115447"/>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521398" y="5843989"/>
                  <a:ext cx="0" cy="115447"/>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4382154" y="5843989"/>
                  <a:ext cx="0" cy="115447"/>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2234590" y="5835108"/>
                  <a:ext cx="0" cy="115447"/>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3319075" y="5836855"/>
                  <a:ext cx="0" cy="115447"/>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1960266" y="5950555"/>
                  <a:ext cx="411486" cy="307777"/>
                </a:xfrm>
                <a:prstGeom prst="rect">
                  <a:avLst/>
                </a:prstGeom>
                <a:noFill/>
              </p:spPr>
              <p:txBody>
                <a:bodyPr wrap="none" rtlCol="0">
                  <a:spAutoFit/>
                </a:bodyPr>
                <a:lstStyle/>
                <a:p>
                  <a:r>
                    <a:rPr lang="en-US" sz="1400" dirty="0" smtClean="0"/>
                    <a:t>2000</a:t>
                  </a:r>
                  <a:endParaRPr lang="en-US" sz="1400" dirty="0"/>
                </a:p>
              </p:txBody>
            </p:sp>
            <p:sp>
              <p:nvSpPr>
                <p:cNvPr id="49" name="TextBox 48"/>
                <p:cNvSpPr txBox="1"/>
                <p:nvPr/>
              </p:nvSpPr>
              <p:spPr>
                <a:xfrm>
                  <a:off x="4107830" y="5946003"/>
                  <a:ext cx="411486" cy="307777"/>
                </a:xfrm>
                <a:prstGeom prst="rect">
                  <a:avLst/>
                </a:prstGeom>
                <a:noFill/>
              </p:spPr>
              <p:txBody>
                <a:bodyPr wrap="none" rtlCol="0">
                  <a:spAutoFit/>
                </a:bodyPr>
                <a:lstStyle/>
                <a:p>
                  <a:r>
                    <a:rPr lang="en-US" sz="1400" dirty="0" smtClean="0"/>
                    <a:t>2010</a:t>
                  </a:r>
                  <a:endParaRPr lang="en-US" sz="1400" dirty="0"/>
                </a:p>
              </p:txBody>
            </p:sp>
            <p:sp>
              <p:nvSpPr>
                <p:cNvPr id="50" name="TextBox 49"/>
                <p:cNvSpPr txBox="1"/>
                <p:nvPr/>
              </p:nvSpPr>
              <p:spPr>
                <a:xfrm>
                  <a:off x="6221098" y="5946003"/>
                  <a:ext cx="411486" cy="307777"/>
                </a:xfrm>
                <a:prstGeom prst="rect">
                  <a:avLst/>
                </a:prstGeom>
                <a:noFill/>
              </p:spPr>
              <p:txBody>
                <a:bodyPr wrap="none" rtlCol="0">
                  <a:spAutoFit/>
                </a:bodyPr>
                <a:lstStyle/>
                <a:p>
                  <a:r>
                    <a:rPr lang="en-US" sz="1400" dirty="0" smtClean="0"/>
                    <a:t>2020</a:t>
                  </a:r>
                  <a:endParaRPr lang="en-US" sz="1400" dirty="0"/>
                </a:p>
              </p:txBody>
            </p:sp>
            <p:sp>
              <p:nvSpPr>
                <p:cNvPr id="51" name="TextBox 50"/>
                <p:cNvSpPr txBox="1"/>
                <p:nvPr/>
              </p:nvSpPr>
              <p:spPr>
                <a:xfrm>
                  <a:off x="8229082" y="5946003"/>
                  <a:ext cx="411486" cy="307777"/>
                </a:xfrm>
                <a:prstGeom prst="rect">
                  <a:avLst/>
                </a:prstGeom>
                <a:noFill/>
              </p:spPr>
              <p:txBody>
                <a:bodyPr wrap="none" rtlCol="0">
                  <a:spAutoFit/>
                </a:bodyPr>
                <a:lstStyle/>
                <a:p>
                  <a:r>
                    <a:rPr lang="en-US" sz="1400" dirty="0" smtClean="0"/>
                    <a:t>2030</a:t>
                  </a:r>
                  <a:endParaRPr lang="en-US" sz="1400" dirty="0"/>
                </a:p>
              </p:txBody>
            </p:sp>
          </p:grpSp>
          <p:sp>
            <p:nvSpPr>
              <p:cNvPr id="20" name="Rounded Rectangle 19"/>
              <p:cNvSpPr/>
              <p:nvPr/>
            </p:nvSpPr>
            <p:spPr>
              <a:xfrm>
                <a:off x="2548531" y="5727543"/>
                <a:ext cx="3196362" cy="228302"/>
              </a:xfrm>
              <a:prstGeom prst="roundRect">
                <a:avLst/>
              </a:prstGeom>
              <a:solidFill>
                <a:srgbClr val="B26D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Rounded Rectangle 20"/>
              <p:cNvSpPr/>
              <p:nvPr/>
            </p:nvSpPr>
            <p:spPr>
              <a:xfrm>
                <a:off x="2217831" y="5492101"/>
                <a:ext cx="6144042" cy="228302"/>
              </a:xfrm>
              <a:prstGeom prst="roundRect">
                <a:avLst/>
              </a:prstGeom>
              <a:solidFill>
                <a:srgbClr val="5F64EE"/>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2" name="Group 21"/>
              <p:cNvGrpSpPr/>
              <p:nvPr/>
            </p:nvGrpSpPr>
            <p:grpSpPr>
              <a:xfrm>
                <a:off x="402427" y="1867528"/>
                <a:ext cx="6739414" cy="3428912"/>
                <a:chOff x="402427" y="1838992"/>
                <a:chExt cx="6739414" cy="3428912"/>
              </a:xfrm>
            </p:grpSpPr>
            <p:sp>
              <p:nvSpPr>
                <p:cNvPr id="24" name="Rounded Rectangle 23"/>
                <p:cNvSpPr/>
                <p:nvPr/>
              </p:nvSpPr>
              <p:spPr>
                <a:xfrm>
                  <a:off x="2916093" y="1926261"/>
                  <a:ext cx="3011354" cy="228302"/>
                </a:xfrm>
                <a:prstGeom prst="roundRect">
                  <a:avLst/>
                </a:prstGeom>
                <a:solidFill>
                  <a:srgbClr val="5F64EE"/>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Rounded Rectangle 24"/>
                <p:cNvSpPr/>
                <p:nvPr/>
              </p:nvSpPr>
              <p:spPr>
                <a:xfrm>
                  <a:off x="3104797" y="2164276"/>
                  <a:ext cx="3280766" cy="228302"/>
                </a:xfrm>
                <a:prstGeom prst="roundRect">
                  <a:avLst/>
                </a:prstGeom>
                <a:solidFill>
                  <a:srgbClr val="B26D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6" name="Rounded Rectangle 25"/>
                <p:cNvSpPr/>
                <p:nvPr/>
              </p:nvSpPr>
              <p:spPr>
                <a:xfrm>
                  <a:off x="1992632" y="2609189"/>
                  <a:ext cx="3934815" cy="228302"/>
                </a:xfrm>
                <a:prstGeom prst="roundRect">
                  <a:avLst/>
                </a:prstGeom>
                <a:solidFill>
                  <a:srgbClr val="5F64EE"/>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Rounded Rectangle 26"/>
                <p:cNvSpPr/>
                <p:nvPr/>
              </p:nvSpPr>
              <p:spPr>
                <a:xfrm>
                  <a:off x="2216380" y="2844625"/>
                  <a:ext cx="3098980" cy="228302"/>
                </a:xfrm>
                <a:prstGeom prst="roundRect">
                  <a:avLst/>
                </a:prstGeom>
                <a:solidFill>
                  <a:srgbClr val="B26D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Rounded Rectangle 27"/>
                <p:cNvSpPr/>
                <p:nvPr/>
              </p:nvSpPr>
              <p:spPr>
                <a:xfrm>
                  <a:off x="2217831" y="3310943"/>
                  <a:ext cx="4169183" cy="228302"/>
                </a:xfrm>
                <a:prstGeom prst="roundRect">
                  <a:avLst/>
                </a:prstGeom>
                <a:solidFill>
                  <a:srgbClr val="5F64EE"/>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Rounded Rectangle 28"/>
                <p:cNvSpPr/>
                <p:nvPr/>
              </p:nvSpPr>
              <p:spPr>
                <a:xfrm>
                  <a:off x="2365855" y="3546379"/>
                  <a:ext cx="3379037" cy="228302"/>
                </a:xfrm>
                <a:prstGeom prst="roundRect">
                  <a:avLst/>
                </a:prstGeom>
                <a:solidFill>
                  <a:srgbClr val="B26D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0" name="Rounded Rectangle 29"/>
                <p:cNvSpPr/>
                <p:nvPr/>
              </p:nvSpPr>
              <p:spPr>
                <a:xfrm>
                  <a:off x="3417229" y="4012696"/>
                  <a:ext cx="3260859" cy="228302"/>
                </a:xfrm>
                <a:prstGeom prst="roundRect">
                  <a:avLst/>
                </a:prstGeom>
                <a:solidFill>
                  <a:srgbClr val="5F64EE"/>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Rounded Rectangle 30"/>
                <p:cNvSpPr/>
                <p:nvPr/>
              </p:nvSpPr>
              <p:spPr>
                <a:xfrm>
                  <a:off x="3633015" y="4243584"/>
                  <a:ext cx="3508826" cy="228302"/>
                </a:xfrm>
                <a:prstGeom prst="roundRect">
                  <a:avLst/>
                </a:prstGeom>
                <a:solidFill>
                  <a:srgbClr val="B26D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2" name="Rounded Rectangle 31"/>
                <p:cNvSpPr/>
                <p:nvPr/>
              </p:nvSpPr>
              <p:spPr>
                <a:xfrm>
                  <a:off x="2548530" y="4968105"/>
                  <a:ext cx="3011354" cy="228302"/>
                </a:xfrm>
                <a:prstGeom prst="roundRect">
                  <a:avLst/>
                </a:prstGeom>
                <a:solidFill>
                  <a:srgbClr val="B26D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3" name="Rounded Rectangle 32"/>
                <p:cNvSpPr/>
                <p:nvPr/>
              </p:nvSpPr>
              <p:spPr>
                <a:xfrm>
                  <a:off x="2216380" y="4733271"/>
                  <a:ext cx="4169183" cy="228302"/>
                </a:xfrm>
                <a:prstGeom prst="roundRect">
                  <a:avLst/>
                </a:prstGeom>
                <a:solidFill>
                  <a:srgbClr val="5F64EE"/>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4" name="TextBox 33"/>
                <p:cNvSpPr txBox="1"/>
                <p:nvPr/>
              </p:nvSpPr>
              <p:spPr>
                <a:xfrm>
                  <a:off x="402427" y="1838992"/>
                  <a:ext cx="1121200" cy="595548"/>
                </a:xfrm>
                <a:prstGeom prst="rect">
                  <a:avLst/>
                </a:prstGeom>
                <a:noFill/>
              </p:spPr>
              <p:txBody>
                <a:bodyPr wrap="none" rtlCol="0">
                  <a:spAutoFit/>
                </a:bodyPr>
                <a:lstStyle/>
                <a:p>
                  <a:pPr algn="ctr">
                    <a:lnSpc>
                      <a:spcPct val="90000"/>
                    </a:lnSpc>
                  </a:pPr>
                  <a:r>
                    <a:rPr lang="en-US" dirty="0" smtClean="0"/>
                    <a:t>Humira</a:t>
                  </a:r>
                </a:p>
                <a:p>
                  <a:pPr algn="ctr">
                    <a:lnSpc>
                      <a:spcPct val="90000"/>
                    </a:lnSpc>
                  </a:pPr>
                  <a:r>
                    <a:rPr lang="en-US" dirty="0" smtClean="0"/>
                    <a:t>(</a:t>
                  </a:r>
                  <a:r>
                    <a:rPr lang="en-US" dirty="0" err="1" smtClean="0"/>
                    <a:t>adalimumab</a:t>
                  </a:r>
                  <a:r>
                    <a:rPr lang="en-US" dirty="0" smtClean="0"/>
                    <a:t>)</a:t>
                  </a:r>
                  <a:endParaRPr lang="en-US" dirty="0"/>
                </a:p>
              </p:txBody>
            </p:sp>
            <p:sp>
              <p:nvSpPr>
                <p:cNvPr id="35" name="TextBox 34"/>
                <p:cNvSpPr txBox="1"/>
                <p:nvPr/>
              </p:nvSpPr>
              <p:spPr>
                <a:xfrm>
                  <a:off x="522392" y="2516447"/>
                  <a:ext cx="919419" cy="595548"/>
                </a:xfrm>
                <a:prstGeom prst="rect">
                  <a:avLst/>
                </a:prstGeom>
                <a:noFill/>
              </p:spPr>
              <p:txBody>
                <a:bodyPr wrap="none" rtlCol="0">
                  <a:spAutoFit/>
                </a:bodyPr>
                <a:lstStyle/>
                <a:p>
                  <a:pPr algn="ctr">
                    <a:lnSpc>
                      <a:spcPct val="90000"/>
                    </a:lnSpc>
                  </a:pPr>
                  <a:r>
                    <a:rPr lang="en-US" dirty="0" err="1" smtClean="0"/>
                    <a:t>Rituxan</a:t>
                  </a:r>
                  <a:endParaRPr lang="en-US" dirty="0" smtClean="0"/>
                </a:p>
                <a:p>
                  <a:pPr algn="ctr">
                    <a:lnSpc>
                      <a:spcPct val="90000"/>
                    </a:lnSpc>
                  </a:pPr>
                  <a:r>
                    <a:rPr lang="en-US" dirty="0" smtClean="0"/>
                    <a:t>(rituximab)</a:t>
                  </a:r>
                  <a:endParaRPr lang="en-US" dirty="0"/>
                </a:p>
              </p:txBody>
            </p:sp>
            <p:sp>
              <p:nvSpPr>
                <p:cNvPr id="36" name="TextBox 35"/>
                <p:cNvSpPr txBox="1"/>
                <p:nvPr/>
              </p:nvSpPr>
              <p:spPr>
                <a:xfrm>
                  <a:off x="508749" y="3233029"/>
                  <a:ext cx="932437" cy="595548"/>
                </a:xfrm>
                <a:prstGeom prst="rect">
                  <a:avLst/>
                </a:prstGeom>
                <a:noFill/>
              </p:spPr>
              <p:txBody>
                <a:bodyPr wrap="none" rtlCol="0">
                  <a:spAutoFit/>
                </a:bodyPr>
                <a:lstStyle/>
                <a:p>
                  <a:pPr algn="ctr">
                    <a:lnSpc>
                      <a:spcPct val="90000"/>
                    </a:lnSpc>
                  </a:pPr>
                  <a:r>
                    <a:rPr lang="en-US" dirty="0" smtClean="0"/>
                    <a:t>Remicade</a:t>
                  </a:r>
                </a:p>
                <a:p>
                  <a:pPr algn="ctr">
                    <a:lnSpc>
                      <a:spcPct val="90000"/>
                    </a:lnSpc>
                  </a:pPr>
                  <a:r>
                    <a:rPr lang="en-US" dirty="0" smtClean="0"/>
                    <a:t>(infliximab)</a:t>
                  </a:r>
                  <a:endParaRPr lang="en-US" dirty="0"/>
                </a:p>
              </p:txBody>
            </p:sp>
            <p:sp>
              <p:nvSpPr>
                <p:cNvPr id="37" name="TextBox 36"/>
                <p:cNvSpPr txBox="1"/>
                <p:nvPr/>
              </p:nvSpPr>
              <p:spPr>
                <a:xfrm>
                  <a:off x="404571" y="3945810"/>
                  <a:ext cx="1166171" cy="595548"/>
                </a:xfrm>
                <a:prstGeom prst="rect">
                  <a:avLst/>
                </a:prstGeom>
                <a:noFill/>
              </p:spPr>
              <p:txBody>
                <a:bodyPr wrap="none" rtlCol="0">
                  <a:spAutoFit/>
                </a:bodyPr>
                <a:lstStyle/>
                <a:p>
                  <a:pPr algn="ctr">
                    <a:lnSpc>
                      <a:spcPct val="90000"/>
                    </a:lnSpc>
                  </a:pPr>
                  <a:r>
                    <a:rPr lang="en-US" dirty="0" err="1" smtClean="0"/>
                    <a:t>Avastin</a:t>
                  </a:r>
                  <a:endParaRPr lang="en-US" dirty="0" smtClean="0"/>
                </a:p>
                <a:p>
                  <a:pPr algn="ctr">
                    <a:lnSpc>
                      <a:spcPct val="90000"/>
                    </a:lnSpc>
                  </a:pPr>
                  <a:r>
                    <a:rPr lang="en-US" dirty="0" smtClean="0"/>
                    <a:t>(bevacizumab)</a:t>
                  </a:r>
                  <a:endParaRPr lang="en-US" dirty="0"/>
                </a:p>
              </p:txBody>
            </p:sp>
            <p:sp>
              <p:nvSpPr>
                <p:cNvPr id="38" name="TextBox 37"/>
                <p:cNvSpPr txBox="1"/>
                <p:nvPr/>
              </p:nvSpPr>
              <p:spPr>
                <a:xfrm>
                  <a:off x="439444" y="4672356"/>
                  <a:ext cx="1132950" cy="595548"/>
                </a:xfrm>
                <a:prstGeom prst="rect">
                  <a:avLst/>
                </a:prstGeom>
                <a:noFill/>
              </p:spPr>
              <p:txBody>
                <a:bodyPr wrap="none" rtlCol="0">
                  <a:spAutoFit/>
                </a:bodyPr>
                <a:lstStyle/>
                <a:p>
                  <a:pPr algn="ctr">
                    <a:lnSpc>
                      <a:spcPct val="90000"/>
                    </a:lnSpc>
                  </a:pPr>
                  <a:r>
                    <a:rPr lang="en-US" dirty="0" smtClean="0"/>
                    <a:t>Herceptin</a:t>
                  </a:r>
                </a:p>
                <a:p>
                  <a:pPr algn="ctr">
                    <a:lnSpc>
                      <a:spcPct val="90000"/>
                    </a:lnSpc>
                  </a:pPr>
                  <a:r>
                    <a:rPr lang="en-US" dirty="0" smtClean="0"/>
                    <a:t>(trastuzumab)</a:t>
                  </a:r>
                  <a:endParaRPr lang="en-US" dirty="0"/>
                </a:p>
              </p:txBody>
            </p:sp>
          </p:grpSp>
          <p:sp>
            <p:nvSpPr>
              <p:cNvPr id="23" name="TextBox 22"/>
              <p:cNvSpPr txBox="1"/>
              <p:nvPr/>
            </p:nvSpPr>
            <p:spPr>
              <a:xfrm>
                <a:off x="466820" y="5422166"/>
                <a:ext cx="1016294" cy="595548"/>
              </a:xfrm>
              <a:prstGeom prst="rect">
                <a:avLst/>
              </a:prstGeom>
              <a:noFill/>
            </p:spPr>
            <p:txBody>
              <a:bodyPr wrap="none" rtlCol="0">
                <a:spAutoFit/>
              </a:bodyPr>
              <a:lstStyle/>
              <a:p>
                <a:pPr algn="ctr">
                  <a:lnSpc>
                    <a:spcPct val="90000"/>
                  </a:lnSpc>
                </a:pPr>
                <a:r>
                  <a:rPr lang="en-US" dirty="0" smtClean="0"/>
                  <a:t>Enbrel</a:t>
                </a:r>
              </a:p>
              <a:p>
                <a:pPr algn="ctr">
                  <a:lnSpc>
                    <a:spcPct val="90000"/>
                  </a:lnSpc>
                </a:pPr>
                <a:r>
                  <a:rPr lang="en-US" dirty="0" smtClean="0"/>
                  <a:t>(etanercept)</a:t>
                </a:r>
                <a:endParaRPr lang="en-US" dirty="0"/>
              </a:p>
            </p:txBody>
          </p:sp>
        </p:grpSp>
        <p:sp>
          <p:nvSpPr>
            <p:cNvPr id="14" name="Rounded Rectangle 13"/>
            <p:cNvSpPr/>
            <p:nvPr/>
          </p:nvSpPr>
          <p:spPr>
            <a:xfrm>
              <a:off x="7220309" y="1954797"/>
              <a:ext cx="206906" cy="228302"/>
            </a:xfrm>
            <a:prstGeom prst="roundRect">
              <a:avLst/>
            </a:prstGeom>
            <a:solidFill>
              <a:srgbClr val="5F64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ounded Rectangle 14"/>
            <p:cNvSpPr/>
            <p:nvPr/>
          </p:nvSpPr>
          <p:spPr>
            <a:xfrm>
              <a:off x="7220309" y="2234774"/>
              <a:ext cx="206906" cy="228302"/>
            </a:xfrm>
            <a:prstGeom prst="roundRect">
              <a:avLst/>
            </a:prstGeom>
            <a:solidFill>
              <a:srgbClr val="B26D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7427215" y="1878010"/>
              <a:ext cx="330859" cy="369332"/>
            </a:xfrm>
            <a:prstGeom prst="rect">
              <a:avLst/>
            </a:prstGeom>
          </p:spPr>
          <p:txBody>
            <a:bodyPr wrap="none">
              <a:spAutoFit/>
            </a:bodyPr>
            <a:lstStyle/>
            <a:p>
              <a:r>
                <a:rPr lang="en-US" dirty="0" smtClean="0"/>
                <a:t>US</a:t>
              </a:r>
              <a:endParaRPr lang="en-US" dirty="0"/>
            </a:p>
          </p:txBody>
        </p:sp>
        <p:sp>
          <p:nvSpPr>
            <p:cNvPr id="17" name="Rectangle 16"/>
            <p:cNvSpPr/>
            <p:nvPr/>
          </p:nvSpPr>
          <p:spPr>
            <a:xfrm>
              <a:off x="7429784" y="2135754"/>
              <a:ext cx="334110" cy="369332"/>
            </a:xfrm>
            <a:prstGeom prst="rect">
              <a:avLst/>
            </a:prstGeom>
          </p:spPr>
          <p:txBody>
            <a:bodyPr wrap="none">
              <a:spAutoFit/>
            </a:bodyPr>
            <a:lstStyle/>
            <a:p>
              <a:r>
                <a:rPr lang="en-US" dirty="0" smtClean="0"/>
                <a:t>EU</a:t>
              </a:r>
              <a:endParaRPr lang="en-US" dirty="0"/>
            </a:p>
          </p:txBody>
        </p:sp>
        <p:sp>
          <p:nvSpPr>
            <p:cNvPr id="18" name="Rectangle 17"/>
            <p:cNvSpPr/>
            <p:nvPr/>
          </p:nvSpPr>
          <p:spPr>
            <a:xfrm>
              <a:off x="5100413" y="1508678"/>
              <a:ext cx="1187182" cy="400110"/>
            </a:xfrm>
            <a:prstGeom prst="rect">
              <a:avLst/>
            </a:prstGeom>
          </p:spPr>
          <p:txBody>
            <a:bodyPr wrap="none">
              <a:spAutoFit/>
            </a:bodyPr>
            <a:lstStyle/>
            <a:p>
              <a:r>
                <a:rPr lang="en-US" sz="2000" i="1" dirty="0" smtClean="0"/>
                <a:t>“patent cliff”</a:t>
              </a:r>
              <a:endParaRPr lang="en-US" sz="2000" i="1" dirty="0"/>
            </a:p>
          </p:txBody>
        </p:sp>
      </p:grpSp>
      <p:sp>
        <p:nvSpPr>
          <p:cNvPr id="2" name="Rectangle 1"/>
          <p:cNvSpPr/>
          <p:nvPr/>
        </p:nvSpPr>
        <p:spPr>
          <a:xfrm>
            <a:off x="5886647" y="6078805"/>
            <a:ext cx="603050" cy="369332"/>
          </a:xfrm>
          <a:prstGeom prst="rect">
            <a:avLst/>
          </a:prstGeom>
        </p:spPr>
        <p:txBody>
          <a:bodyPr wrap="none">
            <a:spAutoFit/>
          </a:bodyPr>
          <a:lstStyle/>
          <a:p>
            <a:r>
              <a:rPr lang="en-US" dirty="0" smtClean="0"/>
              <a:t>Year</a:t>
            </a:r>
            <a:endParaRPr lang="en-US" dirty="0"/>
          </a:p>
        </p:txBody>
      </p:sp>
      <p:sp>
        <p:nvSpPr>
          <p:cNvPr id="3" name="Rectangle 2"/>
          <p:cNvSpPr/>
          <p:nvPr/>
        </p:nvSpPr>
        <p:spPr>
          <a:xfrm>
            <a:off x="-15721" y="6307414"/>
            <a:ext cx="10932080" cy="553998"/>
          </a:xfrm>
          <a:prstGeom prst="rect">
            <a:avLst/>
          </a:prstGeom>
        </p:spPr>
        <p:txBody>
          <a:bodyPr wrap="square">
            <a:spAutoFit/>
          </a:bodyPr>
          <a:lstStyle/>
          <a:p>
            <a:pPr>
              <a:defRPr/>
            </a:pPr>
            <a:endParaRPr lang="en-US" sz="1000" dirty="0">
              <a:solidFill>
                <a:srgbClr val="7F7F7F"/>
              </a:solidFill>
            </a:endParaRPr>
          </a:p>
          <a:p>
            <a:pPr marL="228600" indent="-228600">
              <a:buFontTx/>
              <a:buAutoNum type="arabicPeriod"/>
              <a:defRPr/>
            </a:pPr>
            <a:r>
              <a:rPr lang="en-US" sz="1000" dirty="0">
                <a:solidFill>
                  <a:srgbClr val="7F7F7F"/>
                </a:solidFill>
              </a:rPr>
              <a:t>GaBI Online – US$67 billion worth of biosimilar patent expiring before 2020. </a:t>
            </a:r>
            <a:endParaRPr lang="en-US" sz="1000" dirty="0" smtClean="0">
              <a:solidFill>
                <a:srgbClr val="7F7F7F"/>
              </a:solidFill>
            </a:endParaRPr>
          </a:p>
          <a:p>
            <a:pPr marL="228600" indent="-228600">
              <a:buFontTx/>
              <a:buAutoNum type="arabicPeriod"/>
              <a:defRPr/>
            </a:pPr>
            <a:r>
              <a:rPr lang="en-US" sz="1000" dirty="0" smtClean="0">
                <a:solidFill>
                  <a:srgbClr val="7F7F7F"/>
                </a:solidFill>
              </a:rPr>
              <a:t>Ventola </a:t>
            </a:r>
            <a:r>
              <a:rPr lang="en-US" sz="1000" dirty="0">
                <a:solidFill>
                  <a:srgbClr val="7F7F7F"/>
                </a:solidFill>
              </a:rPr>
              <a:t>CL</a:t>
            </a:r>
            <a:r>
              <a:rPr lang="en-US" sz="1000" dirty="0" smtClean="0">
                <a:solidFill>
                  <a:srgbClr val="7F7F7F"/>
                </a:solidFill>
              </a:rPr>
              <a:t>.. </a:t>
            </a:r>
            <a:r>
              <a:rPr lang="en-US" sz="1000" i="1" dirty="0">
                <a:solidFill>
                  <a:srgbClr val="7F7F7F"/>
                </a:solidFill>
              </a:rPr>
              <a:t>P &amp; T. </a:t>
            </a:r>
            <a:r>
              <a:rPr lang="en-US" sz="1000" dirty="0">
                <a:solidFill>
                  <a:srgbClr val="7F7F7F"/>
                </a:solidFill>
              </a:rPr>
              <a:t>2013;38(5):270-276.</a:t>
            </a:r>
          </a:p>
        </p:txBody>
      </p:sp>
    </p:spTree>
    <p:extLst>
      <p:ext uri="{BB962C8B-B14F-4D97-AF65-F5344CB8AC3E}">
        <p14:creationId xmlns:p14="http://schemas.microsoft.com/office/powerpoint/2010/main" val="19532488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829732" y="731704"/>
            <a:ext cx="8077702" cy="707886"/>
          </a:xfrm>
          <a:prstGeom prst="rect">
            <a:avLst/>
          </a:prstGeom>
          <a:noFill/>
        </p:spPr>
        <p:txBody>
          <a:bodyPr wrap="none" rtlCol="0">
            <a:spAutoFit/>
          </a:bodyPr>
          <a:lstStyle/>
          <a:p>
            <a:r>
              <a:rPr lang="en-US" sz="4000" dirty="0">
                <a:solidFill>
                  <a:srgbClr val="7C7C7C"/>
                </a:solidFill>
                <a:latin typeface="Impact"/>
                <a:cs typeface="Impact"/>
              </a:rPr>
              <a:t>What’s the role of the Immune System </a:t>
            </a:r>
          </a:p>
        </p:txBody>
      </p:sp>
      <p:pic>
        <p:nvPicPr>
          <p:cNvPr id="15" name="Picture 7"/>
          <p:cNvPicPr>
            <a:picLocks noChangeAspect="1" noChangeArrowheads="1"/>
          </p:cNvPicPr>
          <p:nvPr/>
        </p:nvPicPr>
        <p:blipFill>
          <a:blip r:embed="rId2" cstate="print"/>
          <a:srcRect/>
          <a:stretch>
            <a:fillRect/>
          </a:stretch>
        </p:blipFill>
        <p:spPr bwMode="auto">
          <a:xfrm>
            <a:off x="1633485" y="2843982"/>
            <a:ext cx="7780547" cy="3518688"/>
          </a:xfrm>
          <a:prstGeom prst="rect">
            <a:avLst/>
          </a:prstGeom>
          <a:noFill/>
          <a:ln w="12700">
            <a:noFill/>
            <a:miter lim="800000"/>
            <a:headEnd type="none" w="sm" len="sm"/>
            <a:tailEnd type="none" w="sm" len="sm"/>
          </a:ln>
        </p:spPr>
      </p:pic>
      <p:sp>
        <p:nvSpPr>
          <p:cNvPr id="16" name="Rectangle 15"/>
          <p:cNvSpPr/>
          <p:nvPr/>
        </p:nvSpPr>
        <p:spPr>
          <a:xfrm>
            <a:off x="535750" y="1559593"/>
            <a:ext cx="7912031" cy="830997"/>
          </a:xfrm>
          <a:prstGeom prst="rect">
            <a:avLst/>
          </a:prstGeom>
        </p:spPr>
        <p:txBody>
          <a:bodyPr wrap="square">
            <a:spAutoFit/>
          </a:bodyPr>
          <a:lstStyle/>
          <a:p>
            <a:pPr>
              <a:buNone/>
            </a:pPr>
            <a:r>
              <a:rPr lang="en-US" sz="2400" dirty="0"/>
              <a:t>An organization of cells and molecules to recognize and eradicate a foreign substance inside the body</a:t>
            </a:r>
          </a:p>
        </p:txBody>
      </p:sp>
    </p:spTree>
    <p:extLst>
      <p:ext uri="{BB962C8B-B14F-4D97-AF65-F5344CB8AC3E}">
        <p14:creationId xmlns:p14="http://schemas.microsoft.com/office/powerpoint/2010/main" val="3440569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66685" y="331338"/>
            <a:ext cx="7807446" cy="984885"/>
          </a:xfrm>
          <a:prstGeom prst="rect">
            <a:avLst/>
          </a:prstGeom>
          <a:noFill/>
        </p:spPr>
        <p:txBody>
          <a:bodyPr wrap="none" rtlCol="0">
            <a:spAutoFit/>
          </a:bodyPr>
          <a:lstStyle/>
          <a:p>
            <a:r>
              <a:rPr lang="en-US" sz="4000" dirty="0">
                <a:solidFill>
                  <a:srgbClr val="7C7C7C"/>
                </a:solidFill>
                <a:latin typeface="Impact"/>
                <a:cs typeface="Impact"/>
              </a:rPr>
              <a:t>How does the immune system work?</a:t>
            </a:r>
          </a:p>
          <a:p>
            <a:endParaRPr lang="en-US" dirty="0"/>
          </a:p>
        </p:txBody>
      </p:sp>
      <p:pic>
        <p:nvPicPr>
          <p:cNvPr id="3" name="Picture 3"/>
          <p:cNvPicPr>
            <a:picLocks noGrp="1" noChangeAspect="1" noChangeArrowheads="1"/>
          </p:cNvPicPr>
          <p:nvPr>
            <p:ph idx="1"/>
          </p:nvPr>
        </p:nvPicPr>
        <p:blipFill>
          <a:blip r:embed="rId2" cstate="print"/>
          <a:srcRect/>
          <a:stretch>
            <a:fillRect/>
          </a:stretch>
        </p:blipFill>
        <p:spPr>
          <a:xfrm>
            <a:off x="1036900" y="1679403"/>
            <a:ext cx="10237816" cy="4723321"/>
          </a:xfrm>
          <a:noFill/>
          <a:ln w="12700" cap="flat">
            <a:noFill/>
            <a:headEnd type="none" w="sm" len="sm"/>
            <a:tailEnd type="none" w="sm" len="sm"/>
          </a:ln>
        </p:spPr>
      </p:pic>
    </p:spTree>
    <p:extLst>
      <p:ext uri="{BB962C8B-B14F-4D97-AF65-F5344CB8AC3E}">
        <p14:creationId xmlns:p14="http://schemas.microsoft.com/office/powerpoint/2010/main" val="8421283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61017" y="469395"/>
            <a:ext cx="8299367" cy="707886"/>
          </a:xfrm>
          <a:prstGeom prst="rect">
            <a:avLst/>
          </a:prstGeom>
          <a:noFill/>
        </p:spPr>
        <p:txBody>
          <a:bodyPr wrap="none" rtlCol="0">
            <a:spAutoFit/>
          </a:bodyPr>
          <a:lstStyle/>
          <a:p>
            <a:r>
              <a:rPr lang="en-US" sz="4000" dirty="0">
                <a:solidFill>
                  <a:srgbClr val="7C7C7C"/>
                </a:solidFill>
                <a:latin typeface="Impact"/>
                <a:cs typeface="Impact"/>
              </a:rPr>
              <a:t>Classes of </a:t>
            </a:r>
            <a:r>
              <a:rPr lang="en-US" sz="4000" dirty="0" err="1">
                <a:solidFill>
                  <a:srgbClr val="7C7C7C"/>
                </a:solidFill>
                <a:latin typeface="Impact"/>
                <a:cs typeface="Impact"/>
              </a:rPr>
              <a:t>Igs</a:t>
            </a:r>
            <a:r>
              <a:rPr lang="en-US" sz="4000" dirty="0">
                <a:solidFill>
                  <a:srgbClr val="7C7C7C"/>
                </a:solidFill>
                <a:latin typeface="Impact"/>
                <a:cs typeface="Impact"/>
              </a:rPr>
              <a:t> and Molecular Structure</a:t>
            </a:r>
          </a:p>
        </p:txBody>
      </p:sp>
      <p:pic>
        <p:nvPicPr>
          <p:cNvPr id="3" name="Content Placeholder 2"/>
          <p:cNvPicPr>
            <a:picLocks noGrp="1" noChangeAspect="1" noChangeArrowheads="1"/>
          </p:cNvPicPr>
          <p:nvPr>
            <p:ph idx="1"/>
          </p:nvPr>
        </p:nvPicPr>
        <p:blipFill>
          <a:blip r:embed="rId2" cstate="print"/>
          <a:srcRect/>
          <a:stretch>
            <a:fillRect/>
          </a:stretch>
        </p:blipFill>
        <p:spPr bwMode="auto">
          <a:xfrm>
            <a:off x="642708" y="1579483"/>
            <a:ext cx="3581400" cy="4528175"/>
          </a:xfrm>
          <a:prstGeom prst="rect">
            <a:avLst/>
          </a:prstGeom>
          <a:noFill/>
          <a:ln w="9525">
            <a:noFill/>
            <a:miter lim="800000"/>
            <a:headEnd/>
            <a:tailEnd/>
          </a:ln>
          <a:effectLst/>
        </p:spPr>
      </p:pic>
      <p:pic>
        <p:nvPicPr>
          <p:cNvPr id="4" name="Picture 3"/>
          <p:cNvPicPr>
            <a:picLocks noChangeAspect="1" noChangeArrowheads="1"/>
          </p:cNvPicPr>
          <p:nvPr/>
        </p:nvPicPr>
        <p:blipFill>
          <a:blip r:embed="rId3" cstate="print"/>
          <a:srcRect/>
          <a:stretch>
            <a:fillRect/>
          </a:stretch>
        </p:blipFill>
        <p:spPr bwMode="auto">
          <a:xfrm>
            <a:off x="4348123" y="1356720"/>
            <a:ext cx="6832766" cy="5257800"/>
          </a:xfrm>
          <a:prstGeom prst="rect">
            <a:avLst/>
          </a:prstGeom>
          <a:noFill/>
          <a:ln w="9525">
            <a:noFill/>
            <a:miter lim="800000"/>
            <a:headEnd/>
            <a:tailEnd/>
          </a:ln>
        </p:spPr>
      </p:pic>
    </p:spTree>
    <p:extLst>
      <p:ext uri="{BB962C8B-B14F-4D97-AF65-F5344CB8AC3E}">
        <p14:creationId xmlns:p14="http://schemas.microsoft.com/office/powerpoint/2010/main" val="8421283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51085" y="621244"/>
            <a:ext cx="6254787" cy="707886"/>
          </a:xfrm>
          <a:prstGeom prst="rect">
            <a:avLst/>
          </a:prstGeom>
        </p:spPr>
        <p:txBody>
          <a:bodyPr wrap="none">
            <a:spAutoFit/>
          </a:bodyPr>
          <a:lstStyle/>
          <a:p>
            <a:r>
              <a:rPr lang="en-US" sz="4000" dirty="0">
                <a:solidFill>
                  <a:srgbClr val="7C7C7C"/>
                </a:solidFill>
                <a:latin typeface="Impact"/>
                <a:cs typeface="Impact"/>
              </a:rPr>
              <a:t>The immune system network</a:t>
            </a:r>
          </a:p>
        </p:txBody>
      </p:sp>
      <p:pic>
        <p:nvPicPr>
          <p:cNvPr id="3" name="Content Placeholder 2"/>
          <p:cNvPicPr>
            <a:picLocks noGrp="1" noChangeAspect="1" noChangeArrowheads="1"/>
          </p:cNvPicPr>
          <p:nvPr>
            <p:ph idx="1"/>
          </p:nvPr>
        </p:nvPicPr>
        <p:blipFill>
          <a:blip r:embed="rId2" cstate="print"/>
          <a:srcRect/>
          <a:stretch>
            <a:fillRect/>
          </a:stretch>
        </p:blipFill>
        <p:spPr bwMode="auto">
          <a:xfrm>
            <a:off x="579750" y="1514475"/>
            <a:ext cx="9510657" cy="4877581"/>
          </a:xfrm>
          <a:prstGeom prst="rect">
            <a:avLst/>
          </a:prstGeom>
          <a:noFill/>
          <a:ln w="9525">
            <a:noFill/>
            <a:miter lim="800000"/>
            <a:headEnd/>
            <a:tailEnd/>
          </a:ln>
          <a:effectLst/>
        </p:spPr>
      </p:pic>
    </p:spTree>
    <p:extLst>
      <p:ext uri="{BB962C8B-B14F-4D97-AF65-F5344CB8AC3E}">
        <p14:creationId xmlns:p14="http://schemas.microsoft.com/office/powerpoint/2010/main" val="8421283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67364" y="770478"/>
            <a:ext cx="4509518" cy="707886"/>
          </a:xfrm>
          <a:prstGeom prst="rect">
            <a:avLst/>
          </a:prstGeom>
          <a:noFill/>
        </p:spPr>
        <p:txBody>
          <a:bodyPr wrap="none" rtlCol="0">
            <a:spAutoFit/>
          </a:bodyPr>
          <a:lstStyle/>
          <a:p>
            <a:r>
              <a:rPr lang="en-US" sz="4000" dirty="0">
                <a:solidFill>
                  <a:srgbClr val="7C7C7C"/>
                </a:solidFill>
                <a:latin typeface="Impact"/>
                <a:cs typeface="Impact"/>
              </a:rPr>
              <a:t>Presentation Outline</a:t>
            </a:r>
          </a:p>
        </p:txBody>
      </p:sp>
      <p:sp>
        <p:nvSpPr>
          <p:cNvPr id="3" name="Rectangle 3"/>
          <p:cNvSpPr txBox="1">
            <a:spLocks noChangeArrowheads="1"/>
          </p:cNvSpPr>
          <p:nvPr/>
        </p:nvSpPr>
        <p:spPr>
          <a:xfrm>
            <a:off x="1439019" y="1806971"/>
            <a:ext cx="7143861" cy="3819029"/>
          </a:xfrm>
          <a:prstGeom prst="rect">
            <a:avLst/>
          </a:prstGeom>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endParaRPr lang="en-US" dirty="0" smtClean="0"/>
          </a:p>
          <a:p>
            <a:pPr marL="285750" indent="-285750"/>
            <a:r>
              <a:rPr lang="en-US" dirty="0" smtClean="0"/>
              <a:t>What is Immunogenicity</a:t>
            </a:r>
          </a:p>
          <a:p>
            <a:pPr marL="285750" indent="-285750"/>
            <a:r>
              <a:rPr lang="en-US" dirty="0" smtClean="0"/>
              <a:t>Consequences of Immunogenicity</a:t>
            </a:r>
          </a:p>
          <a:p>
            <a:pPr marL="285750" indent="-285750"/>
            <a:r>
              <a:rPr lang="en-US" dirty="0" smtClean="0"/>
              <a:t>Assessment of immunogenicity </a:t>
            </a:r>
          </a:p>
          <a:p>
            <a:pPr marL="285750" indent="-285750"/>
            <a:r>
              <a:rPr lang="en-US" dirty="0" smtClean="0"/>
              <a:t>Risk of Immunogenicity</a:t>
            </a:r>
          </a:p>
          <a:p>
            <a:pPr marL="285750" indent="-285750"/>
            <a:r>
              <a:rPr lang="en-US" dirty="0" smtClean="0"/>
              <a:t>Post marketing</a:t>
            </a:r>
          </a:p>
          <a:p>
            <a:pPr marL="457200" lvl="1" indent="0">
              <a:buNone/>
            </a:pPr>
            <a:endParaRPr lang="en-US" dirty="0" smtClean="0"/>
          </a:p>
          <a:p>
            <a:pPr lvl="1"/>
            <a:endParaRPr lang="en-US" dirty="0" smtClean="0"/>
          </a:p>
          <a:p>
            <a:pPr marL="285750" indent="-285750"/>
            <a:endParaRPr lang="en-US" dirty="0"/>
          </a:p>
        </p:txBody>
      </p:sp>
    </p:spTree>
    <p:extLst>
      <p:ext uri="{BB962C8B-B14F-4D97-AF65-F5344CB8AC3E}">
        <p14:creationId xmlns:p14="http://schemas.microsoft.com/office/powerpoint/2010/main" val="8421283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83279" y="717883"/>
            <a:ext cx="5583029" cy="707886"/>
          </a:xfrm>
          <a:prstGeom prst="rect">
            <a:avLst/>
          </a:prstGeom>
        </p:spPr>
        <p:txBody>
          <a:bodyPr wrap="none">
            <a:spAutoFit/>
          </a:bodyPr>
          <a:lstStyle/>
          <a:p>
            <a:r>
              <a:rPr lang="en-US" sz="4000" dirty="0">
                <a:solidFill>
                  <a:srgbClr val="7C7C7C"/>
                </a:solidFill>
                <a:latin typeface="Impact"/>
                <a:cs typeface="Impact"/>
              </a:rPr>
              <a:t>What is Immunogenicity? </a:t>
            </a:r>
          </a:p>
        </p:txBody>
      </p:sp>
      <p:sp>
        <p:nvSpPr>
          <p:cNvPr id="3" name="Content Placeholder 2"/>
          <p:cNvSpPr>
            <a:spLocks noGrp="1"/>
          </p:cNvSpPr>
          <p:nvPr>
            <p:ph idx="1"/>
          </p:nvPr>
        </p:nvSpPr>
        <p:spPr>
          <a:xfrm>
            <a:off x="457199" y="1514475"/>
            <a:ext cx="9260511" cy="4525963"/>
          </a:xfrm>
        </p:spPr>
        <p:txBody>
          <a:bodyPr/>
          <a:lstStyle/>
          <a:p>
            <a:pPr>
              <a:buNone/>
            </a:pPr>
            <a:r>
              <a:rPr lang="en-US" sz="2800" u="sng" dirty="0" smtClean="0">
                <a:solidFill>
                  <a:srgbClr val="7C7C7C"/>
                </a:solidFill>
              </a:rPr>
              <a:t>Definition </a:t>
            </a:r>
            <a:r>
              <a:rPr lang="en-US" sz="2800" dirty="0" smtClean="0">
                <a:solidFill>
                  <a:srgbClr val="7C7C7C"/>
                </a:solidFill>
              </a:rPr>
              <a:t> </a:t>
            </a:r>
            <a:endParaRPr lang="en-US" dirty="0">
              <a:solidFill>
                <a:srgbClr val="7C7C7C"/>
              </a:solidFill>
            </a:endParaRPr>
          </a:p>
          <a:p>
            <a:pPr>
              <a:buNone/>
            </a:pPr>
            <a:endParaRPr lang="en-US" sz="2800" dirty="0" smtClean="0">
              <a:solidFill>
                <a:srgbClr val="7C7C7C"/>
              </a:solidFill>
            </a:endParaRPr>
          </a:p>
          <a:p>
            <a:pPr>
              <a:buNone/>
            </a:pPr>
            <a:r>
              <a:rPr lang="en-US" sz="2800" dirty="0" smtClean="0">
                <a:solidFill>
                  <a:srgbClr val="7C7C7C"/>
                </a:solidFill>
              </a:rPr>
              <a:t>Immunogenicity: </a:t>
            </a:r>
          </a:p>
          <a:p>
            <a:pPr>
              <a:lnSpc>
                <a:spcPct val="150000"/>
              </a:lnSpc>
              <a:buFont typeface="Arial"/>
              <a:buChar char="•"/>
            </a:pPr>
            <a:r>
              <a:rPr lang="en-US" dirty="0" smtClean="0">
                <a:solidFill>
                  <a:srgbClr val="7C7C7C"/>
                </a:solidFill>
              </a:rPr>
              <a:t>Potential </a:t>
            </a:r>
            <a:r>
              <a:rPr lang="en-US" dirty="0">
                <a:solidFill>
                  <a:srgbClr val="7C7C7C"/>
                </a:solidFill>
              </a:rPr>
              <a:t>for a </a:t>
            </a:r>
            <a:r>
              <a:rPr lang="en-US" dirty="0" smtClean="0">
                <a:solidFill>
                  <a:srgbClr val="7C7C7C"/>
                </a:solidFill>
              </a:rPr>
              <a:t>protein t</a:t>
            </a:r>
            <a:r>
              <a:rPr lang="en-US" sz="2800" dirty="0" smtClean="0">
                <a:solidFill>
                  <a:srgbClr val="7C7C7C"/>
                </a:solidFill>
              </a:rPr>
              <a:t>o elicit an immune response </a:t>
            </a:r>
            <a:endParaRPr lang="en-US" dirty="0">
              <a:solidFill>
                <a:srgbClr val="7C7C7C"/>
              </a:solidFill>
            </a:endParaRPr>
          </a:p>
          <a:p>
            <a:pPr>
              <a:lnSpc>
                <a:spcPct val="150000"/>
              </a:lnSpc>
              <a:buFont typeface="Arial"/>
              <a:buChar char="•"/>
            </a:pPr>
            <a:r>
              <a:rPr lang="en-US" dirty="0">
                <a:solidFill>
                  <a:srgbClr val="7C7C7C"/>
                </a:solidFill>
              </a:rPr>
              <a:t>T</a:t>
            </a:r>
            <a:r>
              <a:rPr lang="en-US" dirty="0" smtClean="0">
                <a:solidFill>
                  <a:srgbClr val="7C7C7C"/>
                </a:solidFill>
              </a:rPr>
              <a:t>he consequence of that response</a:t>
            </a:r>
          </a:p>
          <a:p>
            <a:pPr marL="0" indent="0">
              <a:buNone/>
            </a:pPr>
            <a:endParaRPr lang="en-US" dirty="0"/>
          </a:p>
        </p:txBody>
      </p:sp>
    </p:spTree>
    <p:extLst>
      <p:ext uri="{BB962C8B-B14F-4D97-AF65-F5344CB8AC3E}">
        <p14:creationId xmlns:p14="http://schemas.microsoft.com/office/powerpoint/2010/main" val="8421283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45706" y="372740"/>
            <a:ext cx="4219023" cy="707886"/>
          </a:xfrm>
          <a:prstGeom prst="rect">
            <a:avLst/>
          </a:prstGeom>
        </p:spPr>
        <p:txBody>
          <a:bodyPr wrap="none">
            <a:spAutoFit/>
          </a:bodyPr>
          <a:lstStyle/>
          <a:p>
            <a:r>
              <a:rPr lang="en-US" sz="4000" dirty="0">
                <a:solidFill>
                  <a:srgbClr val="7C7C7C"/>
                </a:solidFill>
                <a:latin typeface="Impact"/>
                <a:cs typeface="Impact"/>
              </a:rPr>
              <a:t>Antibody Response</a:t>
            </a:r>
          </a:p>
        </p:txBody>
      </p:sp>
      <p:pic>
        <p:nvPicPr>
          <p:cNvPr id="3" name="Picture 1"/>
          <p:cNvPicPr>
            <a:picLocks noChangeAspect="1" noChangeArrowheads="1"/>
          </p:cNvPicPr>
          <p:nvPr/>
        </p:nvPicPr>
        <p:blipFill>
          <a:blip r:embed="rId2" cstate="print"/>
          <a:srcRect/>
          <a:stretch>
            <a:fillRect/>
          </a:stretch>
        </p:blipFill>
        <p:spPr bwMode="auto">
          <a:xfrm>
            <a:off x="1325142" y="1008384"/>
            <a:ext cx="9135696" cy="5849616"/>
          </a:xfrm>
          <a:prstGeom prst="rect">
            <a:avLst/>
          </a:prstGeom>
          <a:noFill/>
          <a:ln w="9525">
            <a:noFill/>
            <a:miter lim="800000"/>
            <a:headEnd/>
            <a:tailEnd/>
          </a:ln>
          <a:effectLst/>
        </p:spPr>
      </p:pic>
      <p:sp>
        <p:nvSpPr>
          <p:cNvPr id="5" name="Rectangle 4"/>
          <p:cNvSpPr/>
          <p:nvPr/>
        </p:nvSpPr>
        <p:spPr>
          <a:xfrm>
            <a:off x="127065" y="4693935"/>
            <a:ext cx="1944087" cy="369332"/>
          </a:xfrm>
          <a:prstGeom prst="rect">
            <a:avLst/>
          </a:prstGeom>
        </p:spPr>
        <p:txBody>
          <a:bodyPr wrap="none">
            <a:spAutoFit/>
          </a:bodyPr>
          <a:lstStyle/>
          <a:p>
            <a:r>
              <a:rPr lang="en-US" dirty="0"/>
              <a:t>Antibody response</a:t>
            </a:r>
          </a:p>
        </p:txBody>
      </p:sp>
    </p:spTree>
    <p:extLst>
      <p:ext uri="{BB962C8B-B14F-4D97-AF65-F5344CB8AC3E}">
        <p14:creationId xmlns:p14="http://schemas.microsoft.com/office/powerpoint/2010/main" val="8421283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08400" y="-184686"/>
            <a:ext cx="8483600"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smtClean="0">
                <a:solidFill>
                  <a:srgbClr val="7C7C7C"/>
                </a:solidFill>
                <a:effectLst>
                  <a:outerShdw blurRad="50800" dist="38100" dir="2700000" algn="tl" rotWithShape="0">
                    <a:schemeClr val="tx1">
                      <a:lumMod val="65000"/>
                      <a:lumOff val="35000"/>
                      <a:alpha val="43000"/>
                    </a:schemeClr>
                  </a:outerShdw>
                </a:effectLst>
                <a:latin typeface="Impact"/>
                <a:cs typeface="Impact"/>
              </a:rPr>
              <a:t>Product-Immunogenicity</a:t>
            </a:r>
            <a:endParaRPr lang="en-US" sz="4000" dirty="0">
              <a:solidFill>
                <a:srgbClr val="7C7C7C"/>
              </a:solidFill>
              <a:effectLst>
                <a:outerShdw blurRad="50800" dist="38100" dir="2700000" algn="tl" rotWithShape="0">
                  <a:schemeClr val="tx1">
                    <a:lumMod val="65000"/>
                    <a:lumOff val="35000"/>
                    <a:alpha val="43000"/>
                  </a:schemeClr>
                </a:outerShdw>
              </a:effectLst>
              <a:latin typeface="Impact"/>
              <a:cs typeface="Impact"/>
            </a:endParaRPr>
          </a:p>
        </p:txBody>
      </p:sp>
      <p:pic>
        <p:nvPicPr>
          <p:cNvPr id="12" name="Picture 11"/>
          <p:cNvPicPr>
            <a:picLocks noChangeAspect="1"/>
          </p:cNvPicPr>
          <p:nvPr/>
        </p:nvPicPr>
        <p:blipFill>
          <a:blip r:embed="rId3"/>
          <a:stretch>
            <a:fillRect/>
          </a:stretch>
        </p:blipFill>
        <p:spPr>
          <a:xfrm>
            <a:off x="2726267" y="1485900"/>
            <a:ext cx="6722533" cy="3873500"/>
          </a:xfrm>
          <a:prstGeom prst="rect">
            <a:avLst/>
          </a:prstGeom>
        </p:spPr>
      </p:pic>
      <p:pic>
        <p:nvPicPr>
          <p:cNvPr id="13" name="Picture 12"/>
          <p:cNvPicPr>
            <a:picLocks noChangeAspect="1"/>
          </p:cNvPicPr>
          <p:nvPr/>
        </p:nvPicPr>
        <p:blipFill>
          <a:blip r:embed="rId3"/>
          <a:stretch>
            <a:fillRect/>
          </a:stretch>
        </p:blipFill>
        <p:spPr>
          <a:xfrm>
            <a:off x="1981200" y="1181099"/>
            <a:ext cx="8280400" cy="4771137"/>
          </a:xfrm>
          <a:prstGeom prst="rect">
            <a:avLst/>
          </a:prstGeom>
        </p:spPr>
      </p:pic>
      <p:sp>
        <p:nvSpPr>
          <p:cNvPr id="15" name="Rounded Rectangle 14"/>
          <p:cNvSpPr/>
          <p:nvPr/>
        </p:nvSpPr>
        <p:spPr>
          <a:xfrm>
            <a:off x="863600" y="884766"/>
            <a:ext cx="10464800" cy="994834"/>
          </a:xfrm>
          <a:prstGeom prst="roundRect">
            <a:avLst/>
          </a:prstGeom>
          <a:solidFill>
            <a:schemeClr val="tx2">
              <a:lumMod val="40000"/>
              <a:lumOff val="60000"/>
            </a:schemeClr>
          </a:solidFill>
          <a:ln w="38100" cmpd="sng">
            <a:solidFill>
              <a:srgbClr val="008000"/>
            </a:solidFill>
          </a:ln>
          <a:effectLst>
            <a:outerShdw blurRad="50800" dist="38100" dir="2700000" rotWithShape="0">
              <a:srgbClr val="4B53C4">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smtClean="0">
              <a:solidFill>
                <a:srgbClr val="7C7C7C"/>
              </a:solidFill>
            </a:endParaRPr>
          </a:p>
          <a:p>
            <a:pPr algn="ctr"/>
            <a:r>
              <a:rPr lang="en-US" sz="2000" dirty="0" smtClean="0">
                <a:solidFill>
                  <a:srgbClr val="7C7C7C"/>
                </a:solidFill>
              </a:rPr>
              <a:t>Protein biologics induce anti-drug antibodies (ADAs), regardless of whether they are non-human or completely human in origin</a:t>
            </a:r>
            <a:r>
              <a:rPr lang="en-US" sz="2000" baseline="30000" dirty="0" smtClean="0">
                <a:solidFill>
                  <a:srgbClr val="7C7C7C"/>
                </a:solidFill>
              </a:rPr>
              <a:t>1</a:t>
            </a:r>
            <a:endParaRPr lang="en-US" sz="2000" baseline="30000" dirty="0">
              <a:solidFill>
                <a:srgbClr val="7C7C7C"/>
              </a:solidFill>
            </a:endParaRPr>
          </a:p>
          <a:p>
            <a:pPr algn="ctr"/>
            <a:endParaRPr lang="en-US" sz="2000" dirty="0">
              <a:solidFill>
                <a:schemeClr val="bg1"/>
              </a:solidFill>
            </a:endParaRPr>
          </a:p>
        </p:txBody>
      </p:sp>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4977" y="2632205"/>
            <a:ext cx="2973788" cy="19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4"/>
          <p:cNvSpPr txBox="1">
            <a:spLocks noChangeArrowheads="1"/>
          </p:cNvSpPr>
          <p:nvPr/>
        </p:nvSpPr>
        <p:spPr bwMode="auto">
          <a:xfrm>
            <a:off x="310934" y="2345503"/>
            <a:ext cx="3340532" cy="1723549"/>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185738" indent="-185738"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algn="ctr" eaLnBrk="0" fontAlgn="base" hangingPunct="0">
              <a:lnSpc>
                <a:spcPct val="90000"/>
              </a:lnSpc>
              <a:spcBef>
                <a:spcPct val="0"/>
              </a:spcBef>
              <a:spcAft>
                <a:spcPct val="0"/>
              </a:spcAft>
              <a:defRPr>
                <a:solidFill>
                  <a:schemeClr val="tx1"/>
                </a:solidFill>
                <a:latin typeface="Calibri" pitchFamily="34" charset="0"/>
              </a:defRPr>
            </a:lvl6pPr>
            <a:lvl7pPr marL="2971800" indent="-228600" algn="ctr" eaLnBrk="0" fontAlgn="base" hangingPunct="0">
              <a:lnSpc>
                <a:spcPct val="90000"/>
              </a:lnSpc>
              <a:spcBef>
                <a:spcPct val="0"/>
              </a:spcBef>
              <a:spcAft>
                <a:spcPct val="0"/>
              </a:spcAft>
              <a:defRPr>
                <a:solidFill>
                  <a:schemeClr val="tx1"/>
                </a:solidFill>
                <a:latin typeface="Calibri" pitchFamily="34" charset="0"/>
              </a:defRPr>
            </a:lvl7pPr>
            <a:lvl8pPr marL="3429000" indent="-228600" algn="ctr" eaLnBrk="0" fontAlgn="base" hangingPunct="0">
              <a:lnSpc>
                <a:spcPct val="90000"/>
              </a:lnSpc>
              <a:spcBef>
                <a:spcPct val="0"/>
              </a:spcBef>
              <a:spcAft>
                <a:spcPct val="0"/>
              </a:spcAft>
              <a:defRPr>
                <a:solidFill>
                  <a:schemeClr val="tx1"/>
                </a:solidFill>
                <a:latin typeface="Calibri" pitchFamily="34" charset="0"/>
              </a:defRPr>
            </a:lvl8pPr>
            <a:lvl9pPr marL="3886200" indent="-228600" algn="ctr" eaLnBrk="0" fontAlgn="base" hangingPunct="0">
              <a:lnSpc>
                <a:spcPct val="90000"/>
              </a:lnSpc>
              <a:spcBef>
                <a:spcPct val="0"/>
              </a:spcBef>
              <a:spcAft>
                <a:spcPct val="0"/>
              </a:spcAft>
              <a:defRPr>
                <a:solidFill>
                  <a:schemeClr val="tx1"/>
                </a:solidFill>
                <a:latin typeface="Calibri" pitchFamily="34" charset="0"/>
              </a:defRPr>
            </a:lvl9pPr>
          </a:lstStyle>
          <a:p>
            <a:pPr defTabSz="914400" eaLnBrk="1" hangingPunct="1">
              <a:lnSpc>
                <a:spcPct val="100000"/>
              </a:lnSpc>
              <a:spcAft>
                <a:spcPct val="25000"/>
              </a:spcAft>
            </a:pPr>
            <a:r>
              <a:rPr lang="en-US" sz="1600" b="1" dirty="0" smtClean="0">
                <a:latin typeface="+mn-lt"/>
                <a:cs typeface="Arial" pitchFamily="34" charset="0"/>
              </a:rPr>
              <a:t>Neutralizing antibodies bind to </a:t>
            </a:r>
            <a:r>
              <a:rPr lang="en-US" sz="1600" b="1" dirty="0">
                <a:latin typeface="+mn-lt"/>
                <a:cs typeface="Arial" pitchFamily="34" charset="0"/>
              </a:rPr>
              <a:t>the </a:t>
            </a:r>
            <a:r>
              <a:rPr lang="en-US" sz="1600" b="1" dirty="0" smtClean="0">
                <a:latin typeface="+mn-lt"/>
                <a:cs typeface="Arial" pitchFamily="34" charset="0"/>
              </a:rPr>
              <a:t>ligand-</a:t>
            </a:r>
            <a:r>
              <a:rPr lang="en-US" sz="1600" b="1" dirty="0">
                <a:latin typeface="+mn-lt"/>
                <a:cs typeface="Arial" pitchFamily="34" charset="0"/>
              </a:rPr>
              <a:t>binding </a:t>
            </a:r>
            <a:r>
              <a:rPr lang="en-US" sz="1600" b="1" dirty="0" smtClean="0">
                <a:latin typeface="+mn-lt"/>
                <a:cs typeface="Arial" pitchFamily="34" charset="0"/>
              </a:rPr>
              <a:t>site </a:t>
            </a:r>
          </a:p>
          <a:p>
            <a:pPr defTabSz="914400" eaLnBrk="1" hangingPunct="1">
              <a:lnSpc>
                <a:spcPct val="100000"/>
              </a:lnSpc>
              <a:spcAft>
                <a:spcPct val="25000"/>
              </a:spcAft>
            </a:pPr>
            <a:r>
              <a:rPr lang="en-US" sz="1600" b="1" dirty="0" smtClean="0">
                <a:latin typeface="+mn-lt"/>
                <a:cs typeface="Arial" pitchFamily="34" charset="0"/>
              </a:rPr>
              <a:t>May also:</a:t>
            </a:r>
            <a:endParaRPr lang="en-US" sz="1600" b="1" dirty="0">
              <a:latin typeface="+mn-lt"/>
              <a:cs typeface="Arial" pitchFamily="34" charset="0"/>
            </a:endParaRPr>
          </a:p>
          <a:p>
            <a:pPr algn="l" defTabSz="914400" eaLnBrk="1" hangingPunct="1">
              <a:lnSpc>
                <a:spcPct val="100000"/>
              </a:lnSpc>
              <a:spcAft>
                <a:spcPct val="25000"/>
              </a:spcAft>
              <a:buFontTx/>
              <a:buChar char="•"/>
            </a:pPr>
            <a:r>
              <a:rPr lang="en-US" sz="1600" dirty="0" smtClean="0">
                <a:latin typeface="+mn-lt"/>
                <a:cs typeface="Arial" pitchFamily="34" charset="0"/>
              </a:rPr>
              <a:t>Change bioavailability </a:t>
            </a:r>
            <a:endParaRPr lang="en-US" sz="1600" dirty="0">
              <a:latin typeface="+mn-lt"/>
              <a:cs typeface="Arial" pitchFamily="34" charset="0"/>
            </a:endParaRPr>
          </a:p>
          <a:p>
            <a:pPr algn="l" defTabSz="914400" eaLnBrk="1" hangingPunct="1">
              <a:lnSpc>
                <a:spcPct val="100000"/>
              </a:lnSpc>
              <a:spcAft>
                <a:spcPct val="25000"/>
              </a:spcAft>
              <a:buFontTx/>
              <a:buChar char="•"/>
            </a:pPr>
            <a:r>
              <a:rPr lang="en-US" sz="1600" dirty="0" smtClean="0">
                <a:latin typeface="+mn-lt"/>
                <a:cs typeface="Arial" pitchFamily="34" charset="0"/>
              </a:rPr>
              <a:t>Alter </a:t>
            </a:r>
            <a:r>
              <a:rPr lang="en-US" sz="1600" dirty="0">
                <a:latin typeface="+mn-lt"/>
                <a:cs typeface="Arial" pitchFamily="34" charset="0"/>
              </a:rPr>
              <a:t>drug </a:t>
            </a:r>
            <a:r>
              <a:rPr lang="en-US" sz="1600" dirty="0" smtClean="0">
                <a:latin typeface="+mn-lt"/>
                <a:cs typeface="Arial" pitchFamily="34" charset="0"/>
              </a:rPr>
              <a:t>clearance </a:t>
            </a:r>
            <a:endParaRPr lang="en-US" sz="1600" dirty="0">
              <a:latin typeface="+mn-lt"/>
              <a:cs typeface="Arial" pitchFamily="34" charset="0"/>
            </a:endParaRPr>
          </a:p>
          <a:p>
            <a:pPr algn="l" defTabSz="914400" eaLnBrk="1" hangingPunct="1">
              <a:lnSpc>
                <a:spcPct val="100000"/>
              </a:lnSpc>
              <a:spcAft>
                <a:spcPct val="25000"/>
              </a:spcAft>
              <a:buFontTx/>
              <a:buChar char="•"/>
            </a:pPr>
            <a:r>
              <a:rPr lang="en-US" sz="1600" dirty="0" smtClean="0">
                <a:latin typeface="+mn-lt"/>
                <a:cs typeface="Arial" pitchFamily="34" charset="0"/>
              </a:rPr>
              <a:t>Alter </a:t>
            </a:r>
            <a:r>
              <a:rPr lang="en-US" sz="1600" dirty="0" err="1" smtClean="0">
                <a:latin typeface="+mn-lt"/>
                <a:cs typeface="Arial" pitchFamily="34" charset="0"/>
              </a:rPr>
              <a:t>biodistribution</a:t>
            </a:r>
            <a:endParaRPr lang="en-US" sz="1600" dirty="0">
              <a:latin typeface="+mn-lt"/>
              <a:cs typeface="Arial" pitchFamily="34" charset="0"/>
            </a:endParaRPr>
          </a:p>
        </p:txBody>
      </p:sp>
      <p:sp>
        <p:nvSpPr>
          <p:cNvPr id="18" name="Line 5"/>
          <p:cNvSpPr>
            <a:spLocks noChangeShapeType="1"/>
          </p:cNvSpPr>
          <p:nvPr/>
        </p:nvSpPr>
        <p:spPr bwMode="auto">
          <a:xfrm>
            <a:off x="5267962" y="3510409"/>
            <a:ext cx="349857" cy="0"/>
          </a:xfrm>
          <a:prstGeom prst="line">
            <a:avLst/>
          </a:prstGeom>
          <a:noFill/>
          <a:ln w="12700">
            <a:solidFill>
              <a:srgbClr val="4B53C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es-AR"/>
          </a:p>
        </p:txBody>
      </p:sp>
      <p:pic>
        <p:nvPicPr>
          <p:cNvPr id="19" name="Group 1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3889794">
            <a:off x="3640802" y="2079686"/>
            <a:ext cx="878204" cy="6997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0" name="Text Box 7"/>
          <p:cNvSpPr txBox="1">
            <a:spLocks noChangeArrowheads="1"/>
          </p:cNvSpPr>
          <p:nvPr/>
        </p:nvSpPr>
        <p:spPr bwMode="auto">
          <a:xfrm>
            <a:off x="3066261" y="4646129"/>
            <a:ext cx="4249825" cy="1723549"/>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185738" indent="-185738"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algn="ctr" eaLnBrk="0" fontAlgn="base" hangingPunct="0">
              <a:lnSpc>
                <a:spcPct val="90000"/>
              </a:lnSpc>
              <a:spcBef>
                <a:spcPct val="0"/>
              </a:spcBef>
              <a:spcAft>
                <a:spcPct val="0"/>
              </a:spcAft>
              <a:defRPr>
                <a:solidFill>
                  <a:schemeClr val="tx1"/>
                </a:solidFill>
                <a:latin typeface="Calibri" pitchFamily="34" charset="0"/>
              </a:defRPr>
            </a:lvl6pPr>
            <a:lvl7pPr marL="2971800" indent="-228600" algn="ctr" eaLnBrk="0" fontAlgn="base" hangingPunct="0">
              <a:lnSpc>
                <a:spcPct val="90000"/>
              </a:lnSpc>
              <a:spcBef>
                <a:spcPct val="0"/>
              </a:spcBef>
              <a:spcAft>
                <a:spcPct val="0"/>
              </a:spcAft>
              <a:defRPr>
                <a:solidFill>
                  <a:schemeClr val="tx1"/>
                </a:solidFill>
                <a:latin typeface="Calibri" pitchFamily="34" charset="0"/>
              </a:defRPr>
            </a:lvl7pPr>
            <a:lvl8pPr marL="3429000" indent="-228600" algn="ctr" eaLnBrk="0" fontAlgn="base" hangingPunct="0">
              <a:lnSpc>
                <a:spcPct val="90000"/>
              </a:lnSpc>
              <a:spcBef>
                <a:spcPct val="0"/>
              </a:spcBef>
              <a:spcAft>
                <a:spcPct val="0"/>
              </a:spcAft>
              <a:defRPr>
                <a:solidFill>
                  <a:schemeClr val="tx1"/>
                </a:solidFill>
                <a:latin typeface="Calibri" pitchFamily="34" charset="0"/>
              </a:defRPr>
            </a:lvl8pPr>
            <a:lvl9pPr marL="3886200" indent="-228600" algn="ctr" eaLnBrk="0" fontAlgn="base" hangingPunct="0">
              <a:lnSpc>
                <a:spcPct val="90000"/>
              </a:lnSpc>
              <a:spcBef>
                <a:spcPct val="0"/>
              </a:spcBef>
              <a:spcAft>
                <a:spcPct val="0"/>
              </a:spcAft>
              <a:defRPr>
                <a:solidFill>
                  <a:schemeClr val="tx1"/>
                </a:solidFill>
                <a:latin typeface="Calibri" pitchFamily="34" charset="0"/>
              </a:defRPr>
            </a:lvl9pPr>
          </a:lstStyle>
          <a:p>
            <a:pPr algn="l" defTabSz="914400" eaLnBrk="1" hangingPunct="1">
              <a:lnSpc>
                <a:spcPct val="100000"/>
              </a:lnSpc>
              <a:spcBef>
                <a:spcPct val="25000"/>
              </a:spcBef>
            </a:pPr>
            <a:r>
              <a:rPr lang="en-US" sz="1600" b="1" dirty="0" smtClean="0">
                <a:latin typeface="+mn-lt"/>
                <a:cs typeface="Arial" pitchFamily="34" charset="0"/>
              </a:rPr>
              <a:t>Non-neutralizing antibodies bind outside of the ligand binding site:     </a:t>
            </a:r>
            <a:endParaRPr lang="en-US" sz="1600" b="1" dirty="0">
              <a:latin typeface="+mn-lt"/>
              <a:cs typeface="Arial" pitchFamily="34" charset="0"/>
            </a:endParaRPr>
          </a:p>
          <a:p>
            <a:pPr algn="l" defTabSz="914400" eaLnBrk="1" hangingPunct="1">
              <a:lnSpc>
                <a:spcPct val="100000"/>
              </a:lnSpc>
              <a:spcBef>
                <a:spcPct val="25000"/>
              </a:spcBef>
              <a:buFontTx/>
              <a:buChar char="•"/>
            </a:pPr>
            <a:r>
              <a:rPr lang="en-US" sz="1600" dirty="0" smtClean="0">
                <a:latin typeface="+mn-lt"/>
                <a:cs typeface="Arial" pitchFamily="34" charset="0"/>
              </a:rPr>
              <a:t>Change </a:t>
            </a:r>
            <a:r>
              <a:rPr lang="en-US" sz="1600" dirty="0">
                <a:latin typeface="+mn-lt"/>
                <a:cs typeface="Arial" pitchFamily="34" charset="0"/>
              </a:rPr>
              <a:t>in </a:t>
            </a:r>
            <a:r>
              <a:rPr lang="en-US" sz="1600" dirty="0" smtClean="0">
                <a:latin typeface="+mn-lt"/>
                <a:cs typeface="Arial" pitchFamily="34" charset="0"/>
              </a:rPr>
              <a:t>bioavailability </a:t>
            </a:r>
            <a:endParaRPr lang="en-US" sz="1600" dirty="0">
              <a:latin typeface="+mn-lt"/>
              <a:cs typeface="Arial" pitchFamily="34" charset="0"/>
            </a:endParaRPr>
          </a:p>
          <a:p>
            <a:pPr algn="l" defTabSz="914400" eaLnBrk="1" hangingPunct="1">
              <a:lnSpc>
                <a:spcPct val="100000"/>
              </a:lnSpc>
              <a:spcBef>
                <a:spcPct val="25000"/>
              </a:spcBef>
              <a:buFontTx/>
              <a:buChar char="•"/>
            </a:pPr>
            <a:r>
              <a:rPr lang="en-US" sz="1600" dirty="0" smtClean="0">
                <a:latin typeface="+mn-lt"/>
                <a:cs typeface="Arial" pitchFamily="34" charset="0"/>
              </a:rPr>
              <a:t>Alter </a:t>
            </a:r>
            <a:r>
              <a:rPr lang="en-US" sz="1600" dirty="0">
                <a:latin typeface="+mn-lt"/>
                <a:cs typeface="Arial" pitchFamily="34" charset="0"/>
              </a:rPr>
              <a:t>drug </a:t>
            </a:r>
            <a:r>
              <a:rPr lang="en-US" sz="1600" dirty="0" smtClean="0">
                <a:latin typeface="+mn-lt"/>
                <a:cs typeface="Arial" pitchFamily="34" charset="0"/>
              </a:rPr>
              <a:t>clearance </a:t>
            </a:r>
            <a:endParaRPr lang="en-US" sz="1600" dirty="0">
              <a:latin typeface="+mn-lt"/>
              <a:cs typeface="Arial" pitchFamily="34" charset="0"/>
            </a:endParaRPr>
          </a:p>
          <a:p>
            <a:pPr algn="l" defTabSz="914400" eaLnBrk="1" hangingPunct="1">
              <a:lnSpc>
                <a:spcPct val="100000"/>
              </a:lnSpc>
              <a:spcBef>
                <a:spcPct val="25000"/>
              </a:spcBef>
              <a:buFontTx/>
              <a:buChar char="•"/>
            </a:pPr>
            <a:r>
              <a:rPr lang="en-US" sz="1600" dirty="0" smtClean="0">
                <a:latin typeface="+mn-lt"/>
                <a:cs typeface="Arial" pitchFamily="34" charset="0"/>
              </a:rPr>
              <a:t>Alter biodistribution</a:t>
            </a:r>
            <a:endParaRPr lang="en-US" sz="1600" dirty="0">
              <a:latin typeface="+mn-lt"/>
              <a:cs typeface="Arial" pitchFamily="34" charset="0"/>
            </a:endParaRPr>
          </a:p>
          <a:p>
            <a:pPr algn="l" defTabSz="914400" eaLnBrk="1" hangingPunct="1">
              <a:lnSpc>
                <a:spcPct val="100000"/>
              </a:lnSpc>
              <a:spcBef>
                <a:spcPct val="25000"/>
              </a:spcBef>
              <a:buFontTx/>
              <a:buChar char="•"/>
            </a:pPr>
            <a:r>
              <a:rPr lang="en-US" sz="1600" dirty="0" smtClean="0">
                <a:latin typeface="+mn-lt"/>
                <a:cs typeface="Arial" pitchFamily="34" charset="0"/>
              </a:rPr>
              <a:t>Have no effect</a:t>
            </a:r>
            <a:endParaRPr lang="en-US" sz="1600" dirty="0">
              <a:latin typeface="+mn-lt"/>
              <a:cs typeface="Arial" pitchFamily="34" charset="0"/>
            </a:endParaRPr>
          </a:p>
        </p:txBody>
      </p:sp>
      <p:sp>
        <p:nvSpPr>
          <p:cNvPr id="21" name="Line 8"/>
          <p:cNvSpPr>
            <a:spLocks noChangeShapeType="1"/>
          </p:cNvSpPr>
          <p:nvPr/>
        </p:nvSpPr>
        <p:spPr bwMode="auto">
          <a:xfrm>
            <a:off x="2726269" y="2936528"/>
            <a:ext cx="1178708" cy="86072"/>
          </a:xfrm>
          <a:prstGeom prst="line">
            <a:avLst/>
          </a:prstGeom>
          <a:noFill/>
          <a:ln w="57150" cmpd="sng">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endParaRPr lang="es-AR"/>
          </a:p>
        </p:txBody>
      </p:sp>
      <p:sp>
        <p:nvSpPr>
          <p:cNvPr id="22" name="Line 9"/>
          <p:cNvSpPr>
            <a:spLocks noChangeShapeType="1"/>
          </p:cNvSpPr>
          <p:nvPr/>
        </p:nvSpPr>
        <p:spPr bwMode="auto">
          <a:xfrm flipV="1">
            <a:off x="4517226" y="3577963"/>
            <a:ext cx="874644" cy="878204"/>
          </a:xfrm>
          <a:prstGeom prst="line">
            <a:avLst/>
          </a:prstGeom>
          <a:noFill/>
          <a:ln w="57150" cmpd="sng">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es-AR"/>
          </a:p>
        </p:txBody>
      </p:sp>
      <p:pic>
        <p:nvPicPr>
          <p:cNvPr id="23" name="Picture 10" descr="ANd9GcSDQmqYEAlh0UaxcyIU8uLb5nYC7b6zRZgN5fDVH5FwIgGB5JdzT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29540" y="2070103"/>
            <a:ext cx="2798859" cy="1439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 Box 11"/>
          <p:cNvSpPr txBox="1">
            <a:spLocks noChangeArrowheads="1"/>
          </p:cNvSpPr>
          <p:nvPr/>
        </p:nvSpPr>
        <p:spPr bwMode="auto">
          <a:xfrm>
            <a:off x="8195725" y="3509851"/>
            <a:ext cx="3239913" cy="861774"/>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185738" indent="-185738"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algn="ctr" eaLnBrk="0" fontAlgn="base" hangingPunct="0">
              <a:lnSpc>
                <a:spcPct val="90000"/>
              </a:lnSpc>
              <a:spcBef>
                <a:spcPct val="0"/>
              </a:spcBef>
              <a:spcAft>
                <a:spcPct val="0"/>
              </a:spcAft>
              <a:defRPr>
                <a:solidFill>
                  <a:schemeClr val="tx1"/>
                </a:solidFill>
                <a:latin typeface="Calibri" pitchFamily="34" charset="0"/>
              </a:defRPr>
            </a:lvl6pPr>
            <a:lvl7pPr marL="2971800" indent="-228600" algn="ctr" eaLnBrk="0" fontAlgn="base" hangingPunct="0">
              <a:lnSpc>
                <a:spcPct val="90000"/>
              </a:lnSpc>
              <a:spcBef>
                <a:spcPct val="0"/>
              </a:spcBef>
              <a:spcAft>
                <a:spcPct val="0"/>
              </a:spcAft>
              <a:defRPr>
                <a:solidFill>
                  <a:schemeClr val="tx1"/>
                </a:solidFill>
                <a:latin typeface="Calibri" pitchFamily="34" charset="0"/>
              </a:defRPr>
            </a:lvl7pPr>
            <a:lvl8pPr marL="3429000" indent="-228600" algn="ctr" eaLnBrk="0" fontAlgn="base" hangingPunct="0">
              <a:lnSpc>
                <a:spcPct val="90000"/>
              </a:lnSpc>
              <a:spcBef>
                <a:spcPct val="0"/>
              </a:spcBef>
              <a:spcAft>
                <a:spcPct val="0"/>
              </a:spcAft>
              <a:defRPr>
                <a:solidFill>
                  <a:schemeClr val="tx1"/>
                </a:solidFill>
                <a:latin typeface="Calibri" pitchFamily="34" charset="0"/>
              </a:defRPr>
            </a:lvl8pPr>
            <a:lvl9pPr marL="3886200" indent="-228600" algn="ctr" eaLnBrk="0" fontAlgn="base" hangingPunct="0">
              <a:lnSpc>
                <a:spcPct val="90000"/>
              </a:lnSpc>
              <a:spcBef>
                <a:spcPct val="0"/>
              </a:spcBef>
              <a:spcAft>
                <a:spcPct val="0"/>
              </a:spcAft>
              <a:defRPr>
                <a:solidFill>
                  <a:schemeClr val="tx1"/>
                </a:solidFill>
                <a:latin typeface="Calibri" pitchFamily="34" charset="0"/>
              </a:defRPr>
            </a:lvl9pPr>
          </a:lstStyle>
          <a:p>
            <a:pPr algn="l" defTabSz="914400" eaLnBrk="1" hangingPunct="1">
              <a:lnSpc>
                <a:spcPct val="100000"/>
              </a:lnSpc>
              <a:spcAft>
                <a:spcPct val="25000"/>
              </a:spcAft>
            </a:pPr>
            <a:r>
              <a:rPr lang="en-US" sz="1600" b="1" dirty="0">
                <a:latin typeface="+mn-lt"/>
                <a:cs typeface="Arial" pitchFamily="34" charset="0"/>
              </a:rPr>
              <a:t>Immune-complex formation:</a:t>
            </a:r>
          </a:p>
          <a:p>
            <a:pPr algn="l" defTabSz="914400" eaLnBrk="1" hangingPunct="1">
              <a:lnSpc>
                <a:spcPct val="100000"/>
              </a:lnSpc>
              <a:spcAft>
                <a:spcPct val="25000"/>
              </a:spcAft>
              <a:buFontTx/>
              <a:buChar char="•"/>
            </a:pPr>
            <a:r>
              <a:rPr lang="en-US" sz="1600" dirty="0" smtClean="0">
                <a:latin typeface="+mn-lt"/>
                <a:cs typeface="Arial" pitchFamily="34" charset="0"/>
              </a:rPr>
              <a:t>Non-acute reactions</a:t>
            </a:r>
          </a:p>
          <a:p>
            <a:pPr algn="l" defTabSz="914400" eaLnBrk="1" hangingPunct="1">
              <a:lnSpc>
                <a:spcPct val="100000"/>
              </a:lnSpc>
              <a:spcAft>
                <a:spcPct val="25000"/>
              </a:spcAft>
              <a:buFontTx/>
              <a:buChar char="•"/>
            </a:pPr>
            <a:r>
              <a:rPr lang="en-US" sz="1600" dirty="0" smtClean="0">
                <a:latin typeface="+mn-lt"/>
                <a:cs typeface="Arial" pitchFamily="34" charset="0"/>
              </a:rPr>
              <a:t>Change in bioavailability</a:t>
            </a:r>
            <a:endParaRPr lang="en-US" sz="1600" dirty="0">
              <a:latin typeface="+mn-lt"/>
              <a:cs typeface="Arial" pitchFamily="34" charset="0"/>
            </a:endParaRPr>
          </a:p>
        </p:txBody>
      </p:sp>
      <p:sp>
        <p:nvSpPr>
          <p:cNvPr id="25" name="Oval 12"/>
          <p:cNvSpPr>
            <a:spLocks noChangeArrowheads="1"/>
          </p:cNvSpPr>
          <p:nvPr/>
        </p:nvSpPr>
        <p:spPr bwMode="auto">
          <a:xfrm>
            <a:off x="338813" y="1970710"/>
            <a:ext cx="524787" cy="389513"/>
          </a:xfrm>
          <a:prstGeom prst="ellipse">
            <a:avLst/>
          </a:prstGeom>
          <a:solidFill>
            <a:srgbClr val="5962DC"/>
          </a:solidFill>
          <a:ln w="12700">
            <a:solidFill>
              <a:srgbClr val="4B53C4"/>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spAutoFit/>
          </a:bodyPr>
          <a:lstStyle/>
          <a:p>
            <a:pPr algn="ctr" defTabSz="914400">
              <a:lnSpc>
                <a:spcPct val="100000"/>
              </a:lnSpc>
              <a:spcBef>
                <a:spcPct val="50000"/>
              </a:spcBef>
              <a:spcAft>
                <a:spcPct val="50000"/>
              </a:spcAft>
            </a:pPr>
            <a:r>
              <a:rPr lang="en-US" b="1" dirty="0">
                <a:solidFill>
                  <a:schemeClr val="bg1"/>
                </a:solidFill>
                <a:cs typeface="Arial" pitchFamily="34" charset="0"/>
              </a:rPr>
              <a:t>1</a:t>
            </a:r>
          </a:p>
        </p:txBody>
      </p:sp>
      <p:sp>
        <p:nvSpPr>
          <p:cNvPr id="26" name="Oval 13"/>
          <p:cNvSpPr>
            <a:spLocks noChangeArrowheads="1"/>
          </p:cNvSpPr>
          <p:nvPr/>
        </p:nvSpPr>
        <p:spPr bwMode="auto">
          <a:xfrm>
            <a:off x="2211283" y="4604787"/>
            <a:ext cx="524787" cy="389513"/>
          </a:xfrm>
          <a:prstGeom prst="ellipse">
            <a:avLst/>
          </a:prstGeom>
          <a:solidFill>
            <a:srgbClr val="5962DC"/>
          </a:solidFill>
          <a:ln w="12700">
            <a:solidFill>
              <a:srgbClr val="4B53C4"/>
            </a:solidFill>
            <a:round/>
            <a:headEnd/>
            <a:tailEnd/>
          </a:ln>
          <a:effectLst/>
          <a:extLst/>
        </p:spPr>
        <p:txBody>
          <a:bodyPr lIns="0" tIns="0" rIns="0" bIns="0" anchor="t" anchorCtr="0">
            <a:spAutoFit/>
          </a:bodyPr>
          <a:lstStyle/>
          <a:p>
            <a:pPr algn="ctr" defTabSz="914400">
              <a:lnSpc>
                <a:spcPct val="100000"/>
              </a:lnSpc>
              <a:spcBef>
                <a:spcPct val="50000"/>
              </a:spcBef>
              <a:spcAft>
                <a:spcPct val="50000"/>
              </a:spcAft>
            </a:pPr>
            <a:r>
              <a:rPr lang="en-US" b="1" dirty="0">
                <a:solidFill>
                  <a:schemeClr val="bg1"/>
                </a:solidFill>
                <a:cs typeface="Arial" pitchFamily="34" charset="0"/>
              </a:rPr>
              <a:t>2</a:t>
            </a:r>
          </a:p>
        </p:txBody>
      </p:sp>
      <p:sp>
        <p:nvSpPr>
          <p:cNvPr id="27" name="Oval 14"/>
          <p:cNvSpPr>
            <a:spLocks noChangeArrowheads="1"/>
          </p:cNvSpPr>
          <p:nvPr/>
        </p:nvSpPr>
        <p:spPr bwMode="auto">
          <a:xfrm>
            <a:off x="8267147" y="1912710"/>
            <a:ext cx="524787" cy="432792"/>
          </a:xfrm>
          <a:prstGeom prst="ellipse">
            <a:avLst/>
          </a:prstGeom>
          <a:solidFill>
            <a:srgbClr val="5962DC"/>
          </a:solidFill>
          <a:ln w="12700">
            <a:solidFill>
              <a:srgbClr val="4B53C4"/>
            </a:solidFill>
            <a:round/>
            <a:headEnd/>
            <a:tailEnd/>
          </a:ln>
          <a:effectLst/>
          <a:extLst/>
        </p:spPr>
        <p:txBody>
          <a:bodyPr lIns="0" tIns="0" rIns="0" bIns="0" anchor="t" anchorCtr="0">
            <a:spAutoFit/>
          </a:bodyPr>
          <a:lstStyle/>
          <a:p>
            <a:pPr algn="ctr" defTabSz="914400">
              <a:lnSpc>
                <a:spcPct val="100000"/>
              </a:lnSpc>
              <a:spcBef>
                <a:spcPct val="50000"/>
              </a:spcBef>
              <a:spcAft>
                <a:spcPct val="50000"/>
              </a:spcAft>
            </a:pPr>
            <a:r>
              <a:rPr lang="en-US" sz="2000" b="1" dirty="0">
                <a:solidFill>
                  <a:schemeClr val="bg1"/>
                </a:solidFill>
                <a:cs typeface="Arial" pitchFamily="34" charset="0"/>
              </a:rPr>
              <a:t>3</a:t>
            </a:r>
          </a:p>
        </p:txBody>
      </p:sp>
      <p:pic>
        <p:nvPicPr>
          <p:cNvPr id="28" name="Group 1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914133">
            <a:off x="5390090" y="3599654"/>
            <a:ext cx="878204" cy="69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AutoShape 16"/>
          <p:cNvSpPr>
            <a:spLocks/>
          </p:cNvSpPr>
          <p:nvPr/>
        </p:nvSpPr>
        <p:spPr bwMode="auto">
          <a:xfrm>
            <a:off x="6266514" y="3871870"/>
            <a:ext cx="437321" cy="290393"/>
          </a:xfrm>
          <a:prstGeom prst="rightBrace">
            <a:avLst>
              <a:gd name="adj1" fmla="val 8333"/>
              <a:gd name="adj2" fmla="val 50000"/>
            </a:avLst>
          </a:prstGeom>
          <a:noFill/>
          <a:ln w="12700">
            <a:solidFill>
              <a:schemeClr val="tx2"/>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l" defTabSz="914400">
              <a:lnSpc>
                <a:spcPct val="100000"/>
              </a:lnSpc>
            </a:pPr>
            <a:endParaRPr lang="en-GB" dirty="0">
              <a:cs typeface="Arial" pitchFamily="34" charset="0"/>
            </a:endParaRPr>
          </a:p>
        </p:txBody>
      </p:sp>
      <p:sp>
        <p:nvSpPr>
          <p:cNvPr id="30" name="Text Box 17"/>
          <p:cNvSpPr txBox="1">
            <a:spLocks noChangeArrowheads="1"/>
          </p:cNvSpPr>
          <p:nvPr/>
        </p:nvSpPr>
        <p:spPr bwMode="auto">
          <a:xfrm>
            <a:off x="6745746" y="3848180"/>
            <a:ext cx="248929" cy="338554"/>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algn="ctr" eaLnBrk="0" fontAlgn="base" hangingPunct="0">
              <a:lnSpc>
                <a:spcPct val="90000"/>
              </a:lnSpc>
              <a:spcBef>
                <a:spcPct val="0"/>
              </a:spcBef>
              <a:spcAft>
                <a:spcPct val="0"/>
              </a:spcAft>
              <a:defRPr>
                <a:solidFill>
                  <a:schemeClr val="tx1"/>
                </a:solidFill>
                <a:latin typeface="Calibri" pitchFamily="34" charset="0"/>
              </a:defRPr>
            </a:lvl6pPr>
            <a:lvl7pPr marL="2971800" indent="-228600" algn="ctr" eaLnBrk="0" fontAlgn="base" hangingPunct="0">
              <a:lnSpc>
                <a:spcPct val="90000"/>
              </a:lnSpc>
              <a:spcBef>
                <a:spcPct val="0"/>
              </a:spcBef>
              <a:spcAft>
                <a:spcPct val="0"/>
              </a:spcAft>
              <a:defRPr>
                <a:solidFill>
                  <a:schemeClr val="tx1"/>
                </a:solidFill>
                <a:latin typeface="Calibri" pitchFamily="34" charset="0"/>
              </a:defRPr>
            </a:lvl7pPr>
            <a:lvl8pPr marL="3429000" indent="-228600" algn="ctr" eaLnBrk="0" fontAlgn="base" hangingPunct="0">
              <a:lnSpc>
                <a:spcPct val="90000"/>
              </a:lnSpc>
              <a:spcBef>
                <a:spcPct val="0"/>
              </a:spcBef>
              <a:spcAft>
                <a:spcPct val="0"/>
              </a:spcAft>
              <a:defRPr>
                <a:solidFill>
                  <a:schemeClr val="tx1"/>
                </a:solidFill>
                <a:latin typeface="Calibri" pitchFamily="34" charset="0"/>
              </a:defRPr>
            </a:lvl8pPr>
            <a:lvl9pPr marL="3886200" indent="-228600" algn="ctr" eaLnBrk="0" fontAlgn="base" hangingPunct="0">
              <a:lnSpc>
                <a:spcPct val="90000"/>
              </a:lnSpc>
              <a:spcBef>
                <a:spcPct val="0"/>
              </a:spcBef>
              <a:spcAft>
                <a:spcPct val="0"/>
              </a:spcAft>
              <a:defRPr>
                <a:solidFill>
                  <a:schemeClr val="tx1"/>
                </a:solidFill>
                <a:latin typeface="Calibri" pitchFamily="34" charset="0"/>
              </a:defRPr>
            </a:lvl9pPr>
          </a:lstStyle>
          <a:p>
            <a:pPr algn="l" defTabSz="914400" eaLnBrk="1" hangingPunct="1">
              <a:lnSpc>
                <a:spcPct val="100000"/>
              </a:lnSpc>
              <a:spcBef>
                <a:spcPct val="50000"/>
              </a:spcBef>
              <a:spcAft>
                <a:spcPct val="50000"/>
              </a:spcAft>
            </a:pPr>
            <a:r>
              <a:rPr lang="en-US" sz="2200" dirty="0">
                <a:latin typeface="+mn-lt"/>
                <a:cs typeface="Arial" pitchFamily="34" charset="0"/>
              </a:rPr>
              <a:t>Fc</a:t>
            </a:r>
          </a:p>
        </p:txBody>
      </p:sp>
      <p:sp>
        <p:nvSpPr>
          <p:cNvPr id="31" name="AutoShape 18"/>
          <p:cNvSpPr>
            <a:spLocks/>
          </p:cNvSpPr>
          <p:nvPr/>
        </p:nvSpPr>
        <p:spPr bwMode="auto">
          <a:xfrm>
            <a:off x="6791300" y="2857151"/>
            <a:ext cx="437321" cy="290393"/>
          </a:xfrm>
          <a:prstGeom prst="rightBrace">
            <a:avLst>
              <a:gd name="adj1" fmla="val 8333"/>
              <a:gd name="adj2" fmla="val 50000"/>
            </a:avLst>
          </a:prstGeom>
          <a:noFill/>
          <a:ln w="12700">
            <a:solidFill>
              <a:schemeClr val="tx2"/>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l" defTabSz="914400">
              <a:lnSpc>
                <a:spcPct val="100000"/>
              </a:lnSpc>
            </a:pPr>
            <a:endParaRPr lang="en-GB" dirty="0">
              <a:cs typeface="Arial" pitchFamily="34" charset="0"/>
            </a:endParaRPr>
          </a:p>
        </p:txBody>
      </p:sp>
      <p:sp>
        <p:nvSpPr>
          <p:cNvPr id="32" name="Text Box 19"/>
          <p:cNvSpPr txBox="1">
            <a:spLocks noChangeArrowheads="1"/>
          </p:cNvSpPr>
          <p:nvPr/>
        </p:nvSpPr>
        <p:spPr bwMode="auto">
          <a:xfrm>
            <a:off x="7316086" y="2834868"/>
            <a:ext cx="483393" cy="338554"/>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algn="ctr" eaLnBrk="0" fontAlgn="base" hangingPunct="0">
              <a:lnSpc>
                <a:spcPct val="90000"/>
              </a:lnSpc>
              <a:spcBef>
                <a:spcPct val="0"/>
              </a:spcBef>
              <a:spcAft>
                <a:spcPct val="0"/>
              </a:spcAft>
              <a:defRPr>
                <a:solidFill>
                  <a:schemeClr val="tx1"/>
                </a:solidFill>
                <a:latin typeface="Calibri" pitchFamily="34" charset="0"/>
              </a:defRPr>
            </a:lvl6pPr>
            <a:lvl7pPr marL="2971800" indent="-228600" algn="ctr" eaLnBrk="0" fontAlgn="base" hangingPunct="0">
              <a:lnSpc>
                <a:spcPct val="90000"/>
              </a:lnSpc>
              <a:spcBef>
                <a:spcPct val="0"/>
              </a:spcBef>
              <a:spcAft>
                <a:spcPct val="0"/>
              </a:spcAft>
              <a:defRPr>
                <a:solidFill>
                  <a:schemeClr val="tx1"/>
                </a:solidFill>
                <a:latin typeface="Calibri" pitchFamily="34" charset="0"/>
              </a:defRPr>
            </a:lvl7pPr>
            <a:lvl8pPr marL="3429000" indent="-228600" algn="ctr" eaLnBrk="0" fontAlgn="base" hangingPunct="0">
              <a:lnSpc>
                <a:spcPct val="90000"/>
              </a:lnSpc>
              <a:spcBef>
                <a:spcPct val="0"/>
              </a:spcBef>
              <a:spcAft>
                <a:spcPct val="0"/>
              </a:spcAft>
              <a:defRPr>
                <a:solidFill>
                  <a:schemeClr val="tx1"/>
                </a:solidFill>
                <a:latin typeface="Calibri" pitchFamily="34" charset="0"/>
              </a:defRPr>
            </a:lvl8pPr>
            <a:lvl9pPr marL="3886200" indent="-228600" algn="ctr" eaLnBrk="0" fontAlgn="base" hangingPunct="0">
              <a:lnSpc>
                <a:spcPct val="90000"/>
              </a:lnSpc>
              <a:spcBef>
                <a:spcPct val="0"/>
              </a:spcBef>
              <a:spcAft>
                <a:spcPct val="0"/>
              </a:spcAft>
              <a:defRPr>
                <a:solidFill>
                  <a:schemeClr val="tx1"/>
                </a:solidFill>
                <a:latin typeface="Calibri" pitchFamily="34" charset="0"/>
              </a:defRPr>
            </a:lvl9pPr>
          </a:lstStyle>
          <a:p>
            <a:pPr algn="l" defTabSz="914400" eaLnBrk="1" hangingPunct="1">
              <a:lnSpc>
                <a:spcPct val="100000"/>
              </a:lnSpc>
              <a:spcBef>
                <a:spcPct val="50000"/>
              </a:spcBef>
              <a:spcAft>
                <a:spcPct val="50000"/>
              </a:spcAft>
            </a:pPr>
            <a:r>
              <a:rPr lang="en-US" sz="2200" dirty="0">
                <a:latin typeface="+mn-lt"/>
                <a:cs typeface="Arial" pitchFamily="34" charset="0"/>
              </a:rPr>
              <a:t>Fab’</a:t>
            </a:r>
          </a:p>
        </p:txBody>
      </p:sp>
      <p:sp>
        <p:nvSpPr>
          <p:cNvPr id="34" name="Rectangle 33"/>
          <p:cNvSpPr/>
          <p:nvPr/>
        </p:nvSpPr>
        <p:spPr>
          <a:xfrm>
            <a:off x="4605867" y="2705100"/>
            <a:ext cx="1253067" cy="23142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Rectangle 34"/>
          <p:cNvSpPr/>
          <p:nvPr/>
        </p:nvSpPr>
        <p:spPr>
          <a:xfrm>
            <a:off x="4869549" y="2190235"/>
            <a:ext cx="2293880" cy="430887"/>
          </a:xfrm>
          <a:prstGeom prst="rect">
            <a:avLst/>
          </a:prstGeom>
        </p:spPr>
        <p:txBody>
          <a:bodyPr wrap="none">
            <a:spAutoFit/>
          </a:bodyPr>
          <a:lstStyle/>
          <a:p>
            <a:r>
              <a:rPr lang="en-US" sz="2200" dirty="0" smtClean="0">
                <a:cs typeface="Arial" pitchFamily="34" charset="0"/>
              </a:rPr>
              <a:t>ligand-</a:t>
            </a:r>
            <a:r>
              <a:rPr lang="en-US" sz="2200" dirty="0">
                <a:cs typeface="Arial" pitchFamily="34" charset="0"/>
              </a:rPr>
              <a:t>binding site</a:t>
            </a:r>
            <a:endParaRPr lang="en-US" sz="2200" dirty="0"/>
          </a:p>
        </p:txBody>
      </p:sp>
      <p:cxnSp>
        <p:nvCxnSpPr>
          <p:cNvPr id="37" name="Straight Connector 36"/>
          <p:cNvCxnSpPr/>
          <p:nvPr/>
        </p:nvCxnSpPr>
        <p:spPr>
          <a:xfrm flipV="1">
            <a:off x="4588934" y="2552700"/>
            <a:ext cx="372533" cy="282168"/>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3" name="Slide Number Placeholder 2"/>
          <p:cNvSpPr>
            <a:spLocks noGrp="1"/>
          </p:cNvSpPr>
          <p:nvPr>
            <p:ph type="body" sz="quarter" idx="14"/>
          </p:nvPr>
        </p:nvSpPr>
        <p:spPr/>
        <p:txBody>
          <a:bodyPr>
            <a:normAutofit/>
          </a:bodyPr>
          <a:lstStyle/>
          <a:p>
            <a:fld id="{59D9474F-D3B3-284E-909C-57B907B49B27}" type="slidenum">
              <a:rPr lang="en-US" sz="1200" smtClean="0">
                <a:solidFill>
                  <a:srgbClr val="7F7F7F"/>
                </a:solidFill>
              </a:rPr>
              <a:t>11</a:t>
            </a:fld>
            <a:endParaRPr lang="en-US" sz="1200" dirty="0">
              <a:solidFill>
                <a:srgbClr val="7F7F7F"/>
              </a:solidFill>
            </a:endParaRPr>
          </a:p>
        </p:txBody>
      </p:sp>
      <p:sp>
        <p:nvSpPr>
          <p:cNvPr id="2" name="Rectangle 1"/>
          <p:cNvSpPr/>
          <p:nvPr/>
        </p:nvSpPr>
        <p:spPr>
          <a:xfrm>
            <a:off x="-45157" y="6454353"/>
            <a:ext cx="11373556" cy="400110"/>
          </a:xfrm>
          <a:prstGeom prst="rect">
            <a:avLst/>
          </a:prstGeom>
        </p:spPr>
        <p:txBody>
          <a:bodyPr wrap="square">
            <a:spAutoFit/>
          </a:bodyPr>
          <a:lstStyle/>
          <a:p>
            <a:pPr>
              <a:defRPr/>
            </a:pPr>
            <a:r>
              <a:rPr lang="en-GB" sz="1000" b="1" dirty="0" smtClean="0">
                <a:solidFill>
                  <a:schemeClr val="bg1">
                    <a:lumMod val="50000"/>
                  </a:schemeClr>
                </a:solidFill>
              </a:rPr>
              <a:t>1</a:t>
            </a:r>
            <a:r>
              <a:rPr lang="en-GB" sz="1000" dirty="0" smtClean="0">
                <a:solidFill>
                  <a:schemeClr val="bg1">
                    <a:lumMod val="50000"/>
                  </a:schemeClr>
                </a:solidFill>
              </a:rPr>
              <a:t>. Sekhon </a:t>
            </a:r>
            <a:r>
              <a:rPr lang="en-GB" sz="1000" dirty="0">
                <a:solidFill>
                  <a:schemeClr val="bg1">
                    <a:lumMod val="50000"/>
                  </a:schemeClr>
                </a:solidFill>
              </a:rPr>
              <a:t>BS, Saluja V. Biosimilars: an overview. </a:t>
            </a:r>
            <a:r>
              <a:rPr lang="en-GB" sz="1000" i="1" dirty="0">
                <a:solidFill>
                  <a:schemeClr val="bg1">
                    <a:lumMod val="50000"/>
                  </a:schemeClr>
                </a:solidFill>
              </a:rPr>
              <a:t>Dovepress J</a:t>
            </a:r>
            <a:r>
              <a:rPr lang="en-GB" sz="1000" dirty="0">
                <a:solidFill>
                  <a:schemeClr val="bg1">
                    <a:lumMod val="50000"/>
                  </a:schemeClr>
                </a:solidFill>
              </a:rPr>
              <a:t>. 2011;1(1):1-11</a:t>
            </a:r>
            <a:r>
              <a:rPr lang="en-GB" sz="1000" dirty="0" smtClean="0">
                <a:solidFill>
                  <a:schemeClr val="bg1">
                    <a:lumMod val="50000"/>
                  </a:schemeClr>
                </a:solidFill>
              </a:rPr>
              <a:t>. </a:t>
            </a:r>
            <a:r>
              <a:rPr lang="en-GB" sz="1000" b="1" dirty="0" smtClean="0">
                <a:solidFill>
                  <a:schemeClr val="bg1">
                    <a:lumMod val="50000"/>
                  </a:schemeClr>
                </a:solidFill>
              </a:rPr>
              <a:t>2</a:t>
            </a:r>
            <a:r>
              <a:rPr lang="en-GB" sz="1000" dirty="0" smtClean="0">
                <a:solidFill>
                  <a:schemeClr val="bg1">
                    <a:lumMod val="50000"/>
                  </a:schemeClr>
                </a:solidFill>
              </a:rPr>
              <a:t>. </a:t>
            </a:r>
            <a:r>
              <a:rPr lang="en-US" sz="1000" dirty="0" err="1" smtClean="0">
                <a:solidFill>
                  <a:schemeClr val="bg1">
                    <a:lumMod val="50000"/>
                  </a:schemeClr>
                </a:solidFill>
              </a:rPr>
              <a:t>Bendtzen</a:t>
            </a:r>
            <a:r>
              <a:rPr lang="en-US" sz="1000" dirty="0" smtClean="0">
                <a:solidFill>
                  <a:schemeClr val="bg1">
                    <a:lumMod val="50000"/>
                  </a:schemeClr>
                </a:solidFill>
              </a:rPr>
              <a:t> KII</a:t>
            </a:r>
            <a:r>
              <a:rPr lang="en-US" sz="1000" dirty="0">
                <a:solidFill>
                  <a:schemeClr val="bg1">
                    <a:lumMod val="50000"/>
                  </a:schemeClr>
                </a:solidFill>
              </a:rPr>
              <a:t>. </a:t>
            </a:r>
            <a:r>
              <a:rPr lang="en-US" sz="1000" i="1" dirty="0" smtClean="0">
                <a:solidFill>
                  <a:schemeClr val="bg1">
                    <a:lumMod val="50000"/>
                  </a:schemeClr>
                </a:solidFill>
              </a:rPr>
              <a:t>Front </a:t>
            </a:r>
            <a:r>
              <a:rPr lang="en-US" sz="1000" i="1" dirty="0" err="1">
                <a:solidFill>
                  <a:schemeClr val="bg1">
                    <a:lumMod val="50000"/>
                  </a:schemeClr>
                </a:solidFill>
              </a:rPr>
              <a:t>Immunol</a:t>
            </a:r>
            <a:r>
              <a:rPr lang="en-US" sz="1000" i="1" dirty="0">
                <a:solidFill>
                  <a:schemeClr val="bg1">
                    <a:lumMod val="50000"/>
                  </a:schemeClr>
                </a:solidFill>
              </a:rPr>
              <a:t>. </a:t>
            </a:r>
            <a:r>
              <a:rPr lang="en-US" sz="1000" dirty="0">
                <a:solidFill>
                  <a:schemeClr val="bg1">
                    <a:lumMod val="50000"/>
                  </a:schemeClr>
                </a:solidFill>
              </a:rPr>
              <a:t>2015;6(109):1-</a:t>
            </a:r>
            <a:r>
              <a:rPr lang="en-US" sz="1000" dirty="0" smtClean="0">
                <a:solidFill>
                  <a:schemeClr val="bg1">
                    <a:lumMod val="50000"/>
                  </a:schemeClr>
                </a:solidFill>
              </a:rPr>
              <a:t>5. </a:t>
            </a:r>
            <a:r>
              <a:rPr lang="en-US" sz="1000" b="1" dirty="0" smtClean="0">
                <a:solidFill>
                  <a:schemeClr val="bg1">
                    <a:lumMod val="50000"/>
                  </a:schemeClr>
                </a:solidFill>
              </a:rPr>
              <a:t>3</a:t>
            </a:r>
            <a:r>
              <a:rPr lang="en-US" sz="1000" dirty="0">
                <a:solidFill>
                  <a:schemeClr val="bg1">
                    <a:lumMod val="50000"/>
                  </a:schemeClr>
                </a:solidFill>
              </a:rPr>
              <a:t>. FDA: Guidelines for industry. Immunogenicity assessment for therapeutic protein products. August 2014.</a:t>
            </a:r>
          </a:p>
        </p:txBody>
      </p:sp>
      <p:sp>
        <p:nvSpPr>
          <p:cNvPr id="36" name="Oval 14"/>
          <p:cNvSpPr>
            <a:spLocks noChangeArrowheads="1"/>
          </p:cNvSpPr>
          <p:nvPr/>
        </p:nvSpPr>
        <p:spPr bwMode="auto">
          <a:xfrm>
            <a:off x="7435822" y="4604786"/>
            <a:ext cx="524787" cy="432792"/>
          </a:xfrm>
          <a:prstGeom prst="ellipse">
            <a:avLst/>
          </a:prstGeom>
          <a:solidFill>
            <a:srgbClr val="5962DC"/>
          </a:solidFill>
          <a:ln w="12700">
            <a:solidFill>
              <a:srgbClr val="4B53C4"/>
            </a:solidFill>
            <a:round/>
            <a:headEnd/>
            <a:tailEnd/>
          </a:ln>
          <a:effectLst/>
          <a:extLst/>
        </p:spPr>
        <p:txBody>
          <a:bodyPr lIns="0" tIns="0" rIns="0" bIns="0" anchor="t" anchorCtr="0">
            <a:spAutoFit/>
          </a:bodyPr>
          <a:lstStyle/>
          <a:p>
            <a:pPr algn="ctr" defTabSz="914400">
              <a:lnSpc>
                <a:spcPct val="100000"/>
              </a:lnSpc>
              <a:spcBef>
                <a:spcPct val="50000"/>
              </a:spcBef>
              <a:spcAft>
                <a:spcPct val="50000"/>
              </a:spcAft>
            </a:pPr>
            <a:r>
              <a:rPr lang="en-US" sz="2000" b="1" dirty="0" smtClean="0">
                <a:solidFill>
                  <a:schemeClr val="bg1"/>
                </a:solidFill>
                <a:cs typeface="Arial" pitchFamily="34" charset="0"/>
              </a:rPr>
              <a:t>4</a:t>
            </a:r>
            <a:endParaRPr lang="en-US" sz="2000" b="1" dirty="0">
              <a:solidFill>
                <a:schemeClr val="bg1"/>
              </a:solidFill>
              <a:cs typeface="Arial" pitchFamily="34" charset="0"/>
            </a:endParaRPr>
          </a:p>
        </p:txBody>
      </p:sp>
      <p:sp>
        <p:nvSpPr>
          <p:cNvPr id="38" name="Text Box 11"/>
          <p:cNvSpPr txBox="1">
            <a:spLocks noChangeArrowheads="1"/>
          </p:cNvSpPr>
          <p:nvPr/>
        </p:nvSpPr>
        <p:spPr bwMode="auto">
          <a:xfrm>
            <a:off x="8105424" y="4756195"/>
            <a:ext cx="3675513" cy="1107995"/>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185738" indent="-185738"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algn="ctr" eaLnBrk="0" fontAlgn="base" hangingPunct="0">
              <a:lnSpc>
                <a:spcPct val="90000"/>
              </a:lnSpc>
              <a:spcBef>
                <a:spcPct val="0"/>
              </a:spcBef>
              <a:spcAft>
                <a:spcPct val="0"/>
              </a:spcAft>
              <a:defRPr>
                <a:solidFill>
                  <a:schemeClr val="tx1"/>
                </a:solidFill>
                <a:latin typeface="Calibri" pitchFamily="34" charset="0"/>
              </a:defRPr>
            </a:lvl6pPr>
            <a:lvl7pPr marL="2971800" indent="-228600" algn="ctr" eaLnBrk="0" fontAlgn="base" hangingPunct="0">
              <a:lnSpc>
                <a:spcPct val="90000"/>
              </a:lnSpc>
              <a:spcBef>
                <a:spcPct val="0"/>
              </a:spcBef>
              <a:spcAft>
                <a:spcPct val="0"/>
              </a:spcAft>
              <a:defRPr>
                <a:solidFill>
                  <a:schemeClr val="tx1"/>
                </a:solidFill>
                <a:latin typeface="Calibri" pitchFamily="34" charset="0"/>
              </a:defRPr>
            </a:lvl7pPr>
            <a:lvl8pPr marL="3429000" indent="-228600" algn="ctr" eaLnBrk="0" fontAlgn="base" hangingPunct="0">
              <a:lnSpc>
                <a:spcPct val="90000"/>
              </a:lnSpc>
              <a:spcBef>
                <a:spcPct val="0"/>
              </a:spcBef>
              <a:spcAft>
                <a:spcPct val="0"/>
              </a:spcAft>
              <a:defRPr>
                <a:solidFill>
                  <a:schemeClr val="tx1"/>
                </a:solidFill>
                <a:latin typeface="Calibri" pitchFamily="34" charset="0"/>
              </a:defRPr>
            </a:lvl8pPr>
            <a:lvl9pPr marL="3886200" indent="-228600" algn="ctr" eaLnBrk="0" fontAlgn="base" hangingPunct="0">
              <a:lnSpc>
                <a:spcPct val="90000"/>
              </a:lnSpc>
              <a:spcBef>
                <a:spcPct val="0"/>
              </a:spcBef>
              <a:spcAft>
                <a:spcPct val="0"/>
              </a:spcAft>
              <a:defRPr>
                <a:solidFill>
                  <a:schemeClr val="tx1"/>
                </a:solidFill>
                <a:latin typeface="Calibri" pitchFamily="34" charset="0"/>
              </a:defRPr>
            </a:lvl9pPr>
          </a:lstStyle>
          <a:p>
            <a:pPr algn="l" defTabSz="914400" eaLnBrk="1" hangingPunct="1">
              <a:lnSpc>
                <a:spcPct val="100000"/>
              </a:lnSpc>
              <a:spcAft>
                <a:spcPct val="25000"/>
              </a:spcAft>
            </a:pPr>
            <a:r>
              <a:rPr lang="en-US" sz="1600" b="1" dirty="0" smtClean="0">
                <a:latin typeface="+mn-lt"/>
                <a:cs typeface="Arial" pitchFamily="34" charset="0"/>
              </a:rPr>
              <a:t>Consequences for patient safety:</a:t>
            </a:r>
            <a:endParaRPr lang="en-US" sz="1600" b="1" dirty="0">
              <a:latin typeface="+mn-lt"/>
              <a:cs typeface="Arial" pitchFamily="34" charset="0"/>
            </a:endParaRPr>
          </a:p>
          <a:p>
            <a:pPr algn="l" defTabSz="914400" eaLnBrk="1" hangingPunct="1">
              <a:lnSpc>
                <a:spcPct val="100000"/>
              </a:lnSpc>
              <a:spcAft>
                <a:spcPct val="25000"/>
              </a:spcAft>
              <a:buFontTx/>
              <a:buChar char="•"/>
            </a:pPr>
            <a:r>
              <a:rPr lang="en-US" sz="1600" dirty="0" smtClean="0">
                <a:latin typeface="+mn-lt"/>
                <a:cs typeface="Arial" pitchFamily="34" charset="0"/>
              </a:rPr>
              <a:t>Hypersensitivity reactions</a:t>
            </a:r>
          </a:p>
          <a:p>
            <a:pPr algn="l" defTabSz="914400" eaLnBrk="1" hangingPunct="1">
              <a:lnSpc>
                <a:spcPct val="100000"/>
              </a:lnSpc>
              <a:spcAft>
                <a:spcPct val="25000"/>
              </a:spcAft>
              <a:buFontTx/>
              <a:buChar char="•"/>
            </a:pPr>
            <a:r>
              <a:rPr lang="en-US" sz="1600" dirty="0" smtClean="0">
                <a:latin typeface="+mn-lt"/>
                <a:cs typeface="Arial" pitchFamily="34" charset="0"/>
              </a:rPr>
              <a:t>Cross-reactive neutralization of an endogenous protein</a:t>
            </a:r>
            <a:endParaRPr lang="en-US" sz="1600" dirty="0">
              <a:latin typeface="+mn-lt"/>
              <a:cs typeface="Arial" pitchFamily="34" charset="0"/>
            </a:endParaRPr>
          </a:p>
        </p:txBody>
      </p:sp>
    </p:spTree>
    <p:extLst>
      <p:ext uri="{BB962C8B-B14F-4D97-AF65-F5344CB8AC3E}">
        <p14:creationId xmlns:p14="http://schemas.microsoft.com/office/powerpoint/2010/main" val="369097763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2825" y="786913"/>
            <a:ext cx="11458035" cy="707886"/>
          </a:xfrm>
          <a:prstGeom prst="rect">
            <a:avLst/>
          </a:prstGeom>
        </p:spPr>
        <p:txBody>
          <a:bodyPr wrap="none">
            <a:spAutoFit/>
          </a:bodyPr>
          <a:lstStyle/>
          <a:p>
            <a:r>
              <a:rPr lang="en-US" sz="4000" dirty="0">
                <a:solidFill>
                  <a:srgbClr val="7C7C7C"/>
                </a:solidFill>
                <a:latin typeface="Impact"/>
                <a:cs typeface="Impact"/>
              </a:rPr>
              <a:t>How biological products differ from small molecules? </a:t>
            </a:r>
          </a:p>
        </p:txBody>
      </p:sp>
      <p:sp>
        <p:nvSpPr>
          <p:cNvPr id="7" name="TextBox 6"/>
          <p:cNvSpPr txBox="1"/>
          <p:nvPr/>
        </p:nvSpPr>
        <p:spPr>
          <a:xfrm>
            <a:off x="1502610" y="1977191"/>
            <a:ext cx="5257799" cy="2739211"/>
          </a:xfrm>
          <a:prstGeom prst="rect">
            <a:avLst/>
          </a:prstGeom>
          <a:noFill/>
        </p:spPr>
        <p:txBody>
          <a:bodyPr wrap="square" rtlCol="0" anchor="t" anchorCtr="0">
            <a:spAutoFit/>
          </a:bodyPr>
          <a:lstStyle/>
          <a:p>
            <a:r>
              <a:rPr lang="en-US" sz="3200" b="1" dirty="0" smtClean="0"/>
              <a:t>Facts:</a:t>
            </a:r>
          </a:p>
          <a:p>
            <a:endParaRPr lang="en-US" sz="1400" b="1" dirty="0" smtClean="0">
              <a:solidFill>
                <a:srgbClr val="FF0000"/>
              </a:solidFill>
            </a:endParaRPr>
          </a:p>
          <a:p>
            <a:pPr marL="342900" indent="-342900">
              <a:buFont typeface="Arial"/>
              <a:buChar char="•"/>
            </a:pPr>
            <a:r>
              <a:rPr lang="en-US" sz="2200" b="1" dirty="0" smtClean="0">
                <a:solidFill>
                  <a:srgbClr val="FF0000"/>
                </a:solidFill>
              </a:rPr>
              <a:t>Most biologics have some degree of immunogenicity</a:t>
            </a:r>
          </a:p>
          <a:p>
            <a:endParaRPr lang="en-US" sz="1400" b="1" dirty="0" smtClean="0">
              <a:solidFill>
                <a:srgbClr val="FF0000"/>
              </a:solidFill>
            </a:endParaRPr>
          </a:p>
          <a:p>
            <a:pPr marL="342900" indent="-342900">
              <a:buFont typeface="Arial"/>
              <a:buChar char="•"/>
            </a:pPr>
            <a:r>
              <a:rPr lang="en-US" sz="2200" b="1" dirty="0" smtClean="0">
                <a:solidFill>
                  <a:srgbClr val="FF0000"/>
                </a:solidFill>
              </a:rPr>
              <a:t>All antibodies are unique and potentially immunogenic (</a:t>
            </a:r>
            <a:r>
              <a:rPr lang="en-US" sz="2200" b="1" dirty="0" err="1" smtClean="0">
                <a:solidFill>
                  <a:srgbClr val="FF0000"/>
                </a:solidFill>
              </a:rPr>
              <a:t>idiotypic</a:t>
            </a:r>
            <a:r>
              <a:rPr lang="en-US" sz="2200" b="1" dirty="0" smtClean="0">
                <a:solidFill>
                  <a:srgbClr val="FF0000"/>
                </a:solidFill>
              </a:rPr>
              <a:t> determinant)</a:t>
            </a:r>
          </a:p>
          <a:p>
            <a:endParaRPr lang="en-US" dirty="0"/>
          </a:p>
        </p:txBody>
      </p:sp>
      <p:pic>
        <p:nvPicPr>
          <p:cNvPr id="8" name="Picture 1"/>
          <p:cNvPicPr>
            <a:picLocks noChangeAspect="1" noChangeArrowheads="1"/>
          </p:cNvPicPr>
          <p:nvPr/>
        </p:nvPicPr>
        <p:blipFill>
          <a:blip r:embed="rId2" cstate="print"/>
          <a:srcRect/>
          <a:stretch>
            <a:fillRect/>
          </a:stretch>
        </p:blipFill>
        <p:spPr bwMode="auto">
          <a:xfrm>
            <a:off x="1763295" y="4545261"/>
            <a:ext cx="1371599" cy="1782011"/>
          </a:xfrm>
          <a:prstGeom prst="rect">
            <a:avLst/>
          </a:prstGeom>
          <a:noFill/>
          <a:ln w="9525">
            <a:noFill/>
            <a:miter lim="800000"/>
            <a:headEnd/>
            <a:tailEnd/>
          </a:ln>
          <a:effectLst/>
        </p:spPr>
      </p:pic>
      <p:pic>
        <p:nvPicPr>
          <p:cNvPr id="9" name="Picture 2"/>
          <p:cNvPicPr>
            <a:picLocks noChangeAspect="1" noChangeArrowheads="1"/>
          </p:cNvPicPr>
          <p:nvPr/>
        </p:nvPicPr>
        <p:blipFill>
          <a:blip r:embed="rId3" cstate="print"/>
          <a:srcRect/>
          <a:stretch>
            <a:fillRect/>
          </a:stretch>
        </p:blipFill>
        <p:spPr bwMode="auto">
          <a:xfrm>
            <a:off x="3894221" y="4793915"/>
            <a:ext cx="2600325" cy="1600200"/>
          </a:xfrm>
          <a:prstGeom prst="rect">
            <a:avLst/>
          </a:prstGeom>
          <a:noFill/>
          <a:ln w="9525">
            <a:noFill/>
            <a:miter lim="800000"/>
            <a:headEnd/>
            <a:tailEnd/>
          </a:ln>
          <a:effectLst/>
        </p:spPr>
      </p:pic>
      <p:grpSp>
        <p:nvGrpSpPr>
          <p:cNvPr id="10" name="Group 9"/>
          <p:cNvGrpSpPr/>
          <p:nvPr/>
        </p:nvGrpSpPr>
        <p:grpSpPr>
          <a:xfrm>
            <a:off x="7291047" y="1563510"/>
            <a:ext cx="3417664" cy="1143000"/>
            <a:chOff x="4410196" y="170"/>
            <a:chExt cx="4163633" cy="1092287"/>
          </a:xfrm>
        </p:grpSpPr>
        <p:sp>
          <p:nvSpPr>
            <p:cNvPr id="11" name="Rounded Rectangle 10"/>
            <p:cNvSpPr/>
            <p:nvPr/>
          </p:nvSpPr>
          <p:spPr>
            <a:xfrm>
              <a:off x="4419594" y="170"/>
              <a:ext cx="4130212" cy="1092287"/>
            </a:xfrm>
            <a:prstGeom prst="roundRect">
              <a:avLst/>
            </a:prstGeom>
            <a:ln>
              <a:solidFill>
                <a:srgbClr val="FF0000"/>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Rounded Rectangle 4"/>
            <p:cNvSpPr/>
            <p:nvPr/>
          </p:nvSpPr>
          <p:spPr>
            <a:xfrm>
              <a:off x="4410196" y="37971"/>
              <a:ext cx="4163633" cy="98564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26670" rIns="53340" bIns="26670" numCol="1" spcCol="1270" anchor="ctr" anchorCtr="0">
              <a:noAutofit/>
            </a:bodyPr>
            <a:lstStyle/>
            <a:p>
              <a:pPr lvl="0" algn="ctr" defTabSz="622300" rtl="0">
                <a:lnSpc>
                  <a:spcPct val="90000"/>
                </a:lnSpc>
                <a:spcBef>
                  <a:spcPct val="0"/>
                </a:spcBef>
                <a:spcAft>
                  <a:spcPct val="35000"/>
                </a:spcAft>
              </a:pPr>
              <a:r>
                <a:rPr lang="en-US" sz="1400" b="1" kern="1200" dirty="0" smtClean="0"/>
                <a:t>Biological products go through a </a:t>
              </a:r>
              <a:r>
                <a:rPr lang="en-US" sz="1400" b="1" kern="1200" dirty="0" smtClean="0">
                  <a:solidFill>
                    <a:srgbClr val="FFFF00"/>
                  </a:solidFill>
                </a:rPr>
                <a:t>series of steps </a:t>
              </a:r>
              <a:r>
                <a:rPr lang="en-US" sz="1400" b="1" kern="1200" dirty="0" smtClean="0"/>
                <a:t>during the production that can result in denaturation and </a:t>
              </a:r>
              <a:r>
                <a:rPr lang="en-US" sz="1400" b="1" kern="1200" dirty="0" err="1" smtClean="0"/>
                <a:t>renaturation</a:t>
              </a:r>
              <a:r>
                <a:rPr lang="en-US" sz="1400" b="1" kern="1200" dirty="0" smtClean="0"/>
                <a:t> with </a:t>
              </a:r>
              <a:r>
                <a:rPr lang="en-US" sz="1400" b="1" kern="1200" dirty="0" smtClean="0">
                  <a:solidFill>
                    <a:srgbClr val="FFFF00"/>
                  </a:solidFill>
                </a:rPr>
                <a:t>change in the tertiary structure </a:t>
              </a:r>
              <a:r>
                <a:rPr lang="en-US" sz="1400" b="1" kern="1200" dirty="0" smtClean="0"/>
                <a:t>and formation of aggregates </a:t>
              </a:r>
              <a:endParaRPr lang="en-US" sz="1400" kern="1200" dirty="0"/>
            </a:p>
          </p:txBody>
        </p:sp>
      </p:grpSp>
      <p:sp>
        <p:nvSpPr>
          <p:cNvPr id="13" name="Rounded Rectangle 12"/>
          <p:cNvSpPr/>
          <p:nvPr/>
        </p:nvSpPr>
        <p:spPr>
          <a:xfrm>
            <a:off x="7272421" y="2787316"/>
            <a:ext cx="3435684" cy="762000"/>
          </a:xfrm>
          <a:prstGeom prst="roundRect">
            <a:avLst/>
          </a:prstGeom>
          <a:ln>
            <a:solidFill>
              <a:srgbClr val="FF0000"/>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Rounded Rectangle 4"/>
          <p:cNvSpPr/>
          <p:nvPr/>
        </p:nvSpPr>
        <p:spPr>
          <a:xfrm>
            <a:off x="7232317" y="2775051"/>
            <a:ext cx="3402054" cy="6876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36195" rIns="72390" bIns="36195" numCol="1" spcCol="1270" anchor="ctr" anchorCtr="0">
            <a:noAutofit/>
          </a:bodyPr>
          <a:lstStyle/>
          <a:p>
            <a:pPr lvl="0" algn="ctr" defTabSz="844550" rtl="0">
              <a:lnSpc>
                <a:spcPct val="90000"/>
              </a:lnSpc>
              <a:spcBef>
                <a:spcPct val="0"/>
              </a:spcBef>
              <a:spcAft>
                <a:spcPct val="35000"/>
              </a:spcAft>
            </a:pPr>
            <a:r>
              <a:rPr lang="en-US" sz="1400" b="1" kern="1200" dirty="0" smtClean="0"/>
              <a:t>Biologics are </a:t>
            </a:r>
            <a:r>
              <a:rPr lang="en-US" sz="1400" b="1" kern="1200" dirty="0" smtClean="0">
                <a:solidFill>
                  <a:srgbClr val="FFFF00"/>
                </a:solidFill>
              </a:rPr>
              <a:t>degraded</a:t>
            </a:r>
            <a:r>
              <a:rPr lang="en-US" sz="1400" b="1" kern="1200" dirty="0" smtClean="0"/>
              <a:t> versus synthetic products that are metabolized</a:t>
            </a:r>
            <a:endParaRPr lang="en-US" sz="1400" kern="1200" dirty="0"/>
          </a:p>
        </p:txBody>
      </p:sp>
      <p:grpSp>
        <p:nvGrpSpPr>
          <p:cNvPr id="16" name="Group 15"/>
          <p:cNvGrpSpPr/>
          <p:nvPr/>
        </p:nvGrpSpPr>
        <p:grpSpPr>
          <a:xfrm>
            <a:off x="7264400" y="3600195"/>
            <a:ext cx="3457071" cy="771279"/>
            <a:chOff x="6778065" y="-177643"/>
            <a:chExt cx="4055264" cy="1964453"/>
          </a:xfrm>
        </p:grpSpPr>
        <p:sp>
          <p:nvSpPr>
            <p:cNvPr id="17" name="Rounded Rectangle 16"/>
            <p:cNvSpPr/>
            <p:nvPr/>
          </p:nvSpPr>
          <p:spPr>
            <a:xfrm>
              <a:off x="6803154" y="-89313"/>
              <a:ext cx="4030175" cy="1876123"/>
            </a:xfrm>
            <a:prstGeom prst="roundRect">
              <a:avLst/>
            </a:prstGeom>
            <a:ln>
              <a:solidFill>
                <a:srgbClr val="FF0000"/>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Rounded Rectangle 4"/>
            <p:cNvSpPr/>
            <p:nvPr/>
          </p:nvSpPr>
          <p:spPr>
            <a:xfrm>
              <a:off x="6778065" y="-177643"/>
              <a:ext cx="3979907" cy="17342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40005" rIns="80010" bIns="40005" numCol="1" spcCol="1270" anchor="ctr" anchorCtr="0">
              <a:noAutofit/>
            </a:bodyPr>
            <a:lstStyle/>
            <a:p>
              <a:pPr lvl="0" algn="ctr" defTabSz="933450" rtl="0">
                <a:lnSpc>
                  <a:spcPct val="90000"/>
                </a:lnSpc>
                <a:spcBef>
                  <a:spcPct val="0"/>
                </a:spcBef>
                <a:spcAft>
                  <a:spcPct val="35000"/>
                </a:spcAft>
              </a:pPr>
              <a:r>
                <a:rPr lang="en-US" sz="1400" b="1" kern="1200" dirty="0" smtClean="0">
                  <a:solidFill>
                    <a:srgbClr val="FFFF00"/>
                  </a:solidFill>
                </a:rPr>
                <a:t>Batch to batch variations are common </a:t>
              </a:r>
              <a:r>
                <a:rPr lang="en-US" sz="1400" b="1" kern="1200" dirty="0" smtClean="0"/>
                <a:t>due to the complicated steps of production</a:t>
              </a:r>
              <a:r>
                <a:rPr lang="en-US" sz="2100" b="1" kern="1200" dirty="0" smtClean="0"/>
                <a:t> </a:t>
              </a:r>
              <a:endParaRPr lang="en-US" sz="2100" kern="1200" dirty="0"/>
            </a:p>
          </p:txBody>
        </p:sp>
      </p:grpSp>
      <p:sp>
        <p:nvSpPr>
          <p:cNvPr id="19" name="Rounded Rectangle 18"/>
          <p:cNvSpPr/>
          <p:nvPr/>
        </p:nvSpPr>
        <p:spPr>
          <a:xfrm>
            <a:off x="7291137" y="4593390"/>
            <a:ext cx="3429000" cy="838200"/>
          </a:xfrm>
          <a:prstGeom prst="roundRect">
            <a:avLst/>
          </a:prstGeom>
          <a:ln>
            <a:solidFill>
              <a:srgbClr val="FF0000"/>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Rounded Rectangle 19"/>
          <p:cNvSpPr/>
          <p:nvPr/>
        </p:nvSpPr>
        <p:spPr>
          <a:xfrm>
            <a:off x="7267137" y="5622548"/>
            <a:ext cx="3429000" cy="838200"/>
          </a:xfrm>
          <a:prstGeom prst="roundRect">
            <a:avLst/>
          </a:prstGeom>
          <a:ln>
            <a:solidFill>
              <a:srgbClr val="FF0000"/>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Rounded Rectangle 4"/>
          <p:cNvSpPr/>
          <p:nvPr/>
        </p:nvSpPr>
        <p:spPr>
          <a:xfrm>
            <a:off x="7188795" y="4513179"/>
            <a:ext cx="3232630" cy="94968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1920" tIns="60960" rIns="121920" bIns="60960" numCol="1" spcCol="1270" anchor="ctr" anchorCtr="0">
            <a:noAutofit/>
          </a:bodyPr>
          <a:lstStyle/>
          <a:p>
            <a:pPr lvl="0" algn="ctr" defTabSz="1422400" rtl="0">
              <a:lnSpc>
                <a:spcPct val="90000"/>
              </a:lnSpc>
              <a:spcBef>
                <a:spcPct val="0"/>
              </a:spcBef>
              <a:spcAft>
                <a:spcPct val="35000"/>
              </a:spcAft>
            </a:pPr>
            <a:r>
              <a:rPr lang="en-US" sz="1400" b="1" kern="1200" dirty="0" smtClean="0"/>
              <a:t>Biologics have a </a:t>
            </a:r>
            <a:r>
              <a:rPr lang="en-US" sz="1400" b="1" kern="1200" dirty="0" smtClean="0">
                <a:solidFill>
                  <a:srgbClr val="FFFF00"/>
                </a:solidFill>
              </a:rPr>
              <a:t>long half life </a:t>
            </a:r>
            <a:r>
              <a:rPr lang="en-US" sz="1400" b="1" kern="1200" dirty="0" smtClean="0"/>
              <a:t>with longevity of action (weeks) </a:t>
            </a:r>
            <a:endParaRPr lang="en-US" sz="1400" kern="1200" dirty="0"/>
          </a:p>
        </p:txBody>
      </p:sp>
      <p:sp>
        <p:nvSpPr>
          <p:cNvPr id="24" name="TextBox 23"/>
          <p:cNvSpPr txBox="1"/>
          <p:nvPr/>
        </p:nvSpPr>
        <p:spPr>
          <a:xfrm>
            <a:off x="7372250" y="5717086"/>
            <a:ext cx="3200400" cy="954107"/>
          </a:xfrm>
          <a:prstGeom prst="rect">
            <a:avLst/>
          </a:prstGeom>
          <a:noFill/>
        </p:spPr>
        <p:txBody>
          <a:bodyPr wrap="square" rtlCol="0">
            <a:spAutoFit/>
          </a:bodyPr>
          <a:lstStyle/>
          <a:p>
            <a:pPr lvl="0"/>
            <a:r>
              <a:rPr lang="en-US" sz="1400" b="1" dirty="0" smtClean="0">
                <a:solidFill>
                  <a:schemeClr val="bg1"/>
                </a:solidFill>
              </a:rPr>
              <a:t>Biologics can be administered with </a:t>
            </a:r>
            <a:r>
              <a:rPr lang="en-US" sz="1400" b="1" dirty="0" smtClean="0">
                <a:solidFill>
                  <a:srgbClr val="FFFF00"/>
                </a:solidFill>
              </a:rPr>
              <a:t>longer intervals </a:t>
            </a:r>
            <a:r>
              <a:rPr lang="en-US" sz="1400" b="1" dirty="0" smtClean="0">
                <a:solidFill>
                  <a:schemeClr val="bg1"/>
                </a:solidFill>
              </a:rPr>
              <a:t>rather than daily dose</a:t>
            </a:r>
            <a:endParaRPr lang="en-US" sz="1400" dirty="0" smtClean="0">
              <a:solidFill>
                <a:schemeClr val="bg1"/>
              </a:solidFill>
            </a:endParaRPr>
          </a:p>
          <a:p>
            <a:endParaRPr lang="en-US" sz="1400" dirty="0">
              <a:solidFill>
                <a:schemeClr val="bg1"/>
              </a:solidFill>
            </a:endParaRPr>
          </a:p>
        </p:txBody>
      </p:sp>
    </p:spTree>
    <p:extLst>
      <p:ext uri="{BB962C8B-B14F-4D97-AF65-F5344CB8AC3E}">
        <p14:creationId xmlns:p14="http://schemas.microsoft.com/office/powerpoint/2010/main" val="8421283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0303" y="2255644"/>
            <a:ext cx="10456709" cy="3503523"/>
          </a:xfrm>
          <a:prstGeom prst="rect">
            <a:avLst/>
          </a:prstGeom>
          <a:noFill/>
        </p:spPr>
        <p:txBody>
          <a:bodyPr wrap="none" rtlCol="0">
            <a:spAutoFit/>
          </a:bodyPr>
          <a:lstStyle/>
          <a:p>
            <a:pPr>
              <a:buNone/>
            </a:pPr>
            <a:r>
              <a:rPr lang="en-US" sz="2800" dirty="0"/>
              <a:t>What are the consequences of immunogenicity?</a:t>
            </a:r>
          </a:p>
          <a:p>
            <a:pPr>
              <a:buNone/>
            </a:pPr>
            <a:endParaRPr lang="en-US" sz="2800" dirty="0"/>
          </a:p>
          <a:p>
            <a:pPr>
              <a:lnSpc>
                <a:spcPct val="150000"/>
              </a:lnSpc>
              <a:buFont typeface="Wingdings" pitchFamily="2" charset="2"/>
              <a:buChar char="Ø"/>
            </a:pPr>
            <a:r>
              <a:rPr lang="en-US" sz="2800" dirty="0"/>
              <a:t> </a:t>
            </a:r>
            <a:r>
              <a:rPr lang="en-US" sz="2800" dirty="0">
                <a:solidFill>
                  <a:srgbClr val="FF0000"/>
                </a:solidFill>
              </a:rPr>
              <a:t>Transient appearance of antibodies  </a:t>
            </a:r>
            <a:r>
              <a:rPr lang="en-US" sz="2800" dirty="0"/>
              <a:t>without any clinical </a:t>
            </a:r>
            <a:r>
              <a:rPr lang="en-US" sz="2800" dirty="0" smtClean="0"/>
              <a:t>significance</a:t>
            </a:r>
            <a:endParaRPr lang="en-US" sz="2800" dirty="0"/>
          </a:p>
          <a:p>
            <a:pPr>
              <a:lnSpc>
                <a:spcPct val="150000"/>
              </a:lnSpc>
              <a:buFont typeface="Wingdings" pitchFamily="2" charset="2"/>
              <a:buChar char="Ø"/>
            </a:pPr>
            <a:r>
              <a:rPr lang="en-US" sz="2800" dirty="0"/>
              <a:t> </a:t>
            </a:r>
            <a:r>
              <a:rPr lang="en-US" sz="2800" dirty="0">
                <a:solidFill>
                  <a:srgbClr val="FF0000"/>
                </a:solidFill>
              </a:rPr>
              <a:t>Loss of efficacy </a:t>
            </a:r>
            <a:r>
              <a:rPr lang="en-US" sz="2800" dirty="0"/>
              <a:t>with an impact on the drug clearance</a:t>
            </a:r>
          </a:p>
          <a:p>
            <a:pPr>
              <a:lnSpc>
                <a:spcPct val="150000"/>
              </a:lnSpc>
              <a:buFont typeface="Wingdings" pitchFamily="2" charset="2"/>
              <a:buChar char="Ø"/>
            </a:pPr>
            <a:r>
              <a:rPr lang="en-US" sz="2800" dirty="0"/>
              <a:t> </a:t>
            </a:r>
            <a:r>
              <a:rPr lang="en-US" sz="2800" dirty="0">
                <a:solidFill>
                  <a:srgbClr val="FF0000"/>
                </a:solidFill>
              </a:rPr>
              <a:t>Cross reactivity </a:t>
            </a:r>
            <a:r>
              <a:rPr lang="en-US" sz="2800" dirty="0"/>
              <a:t>with endogenous protein</a:t>
            </a:r>
          </a:p>
          <a:p>
            <a:pPr>
              <a:lnSpc>
                <a:spcPct val="150000"/>
              </a:lnSpc>
              <a:buFont typeface="Wingdings" pitchFamily="2" charset="2"/>
              <a:buChar char="Ø"/>
            </a:pPr>
            <a:r>
              <a:rPr lang="en-US" sz="2800" dirty="0"/>
              <a:t> Severe life threatening conditions  like </a:t>
            </a:r>
            <a:r>
              <a:rPr lang="en-US" sz="2800" dirty="0">
                <a:solidFill>
                  <a:srgbClr val="FF0000"/>
                </a:solidFill>
              </a:rPr>
              <a:t>Anaphylaxis  </a:t>
            </a:r>
          </a:p>
        </p:txBody>
      </p:sp>
      <p:sp>
        <p:nvSpPr>
          <p:cNvPr id="3" name="Rectangle 2"/>
          <p:cNvSpPr/>
          <p:nvPr/>
        </p:nvSpPr>
        <p:spPr>
          <a:xfrm>
            <a:off x="2430671" y="883552"/>
            <a:ext cx="7380897" cy="707886"/>
          </a:xfrm>
          <a:prstGeom prst="rect">
            <a:avLst/>
          </a:prstGeom>
        </p:spPr>
        <p:txBody>
          <a:bodyPr wrap="none">
            <a:spAutoFit/>
          </a:bodyPr>
          <a:lstStyle/>
          <a:p>
            <a:r>
              <a:rPr lang="en-US" sz="4000" dirty="0">
                <a:solidFill>
                  <a:srgbClr val="7C7C7C"/>
                </a:solidFill>
                <a:latin typeface="Impact"/>
                <a:cs typeface="Impact"/>
              </a:rPr>
              <a:t>Consequences of Immunogenicity</a:t>
            </a:r>
          </a:p>
        </p:txBody>
      </p:sp>
    </p:spTree>
    <p:extLst>
      <p:ext uri="{BB962C8B-B14F-4D97-AF65-F5344CB8AC3E}">
        <p14:creationId xmlns:p14="http://schemas.microsoft.com/office/powerpoint/2010/main" val="8421283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a:stretch>
            <a:fillRect/>
          </a:stretch>
        </p:blipFill>
        <p:spPr bwMode="auto">
          <a:xfrm>
            <a:off x="587756" y="1354018"/>
            <a:ext cx="10810512" cy="5503981"/>
          </a:xfrm>
          <a:prstGeom prst="rect">
            <a:avLst/>
          </a:prstGeom>
          <a:noFill/>
          <a:ln w="12700">
            <a:noFill/>
            <a:miter lim="800000"/>
            <a:headEnd type="none" w="sm" len="sm"/>
            <a:tailEnd type="none" w="sm" len="sm"/>
          </a:ln>
        </p:spPr>
      </p:pic>
      <p:sp>
        <p:nvSpPr>
          <p:cNvPr id="3" name="Rectangle 2"/>
          <p:cNvSpPr/>
          <p:nvPr/>
        </p:nvSpPr>
        <p:spPr>
          <a:xfrm>
            <a:off x="2663818" y="441769"/>
            <a:ext cx="7404591" cy="707886"/>
          </a:xfrm>
          <a:prstGeom prst="rect">
            <a:avLst/>
          </a:prstGeom>
        </p:spPr>
        <p:txBody>
          <a:bodyPr wrap="none">
            <a:spAutoFit/>
          </a:bodyPr>
          <a:lstStyle/>
          <a:p>
            <a:r>
              <a:rPr lang="en-US" sz="4000" b="1" dirty="0">
                <a:solidFill>
                  <a:srgbClr val="7C7C7C"/>
                </a:solidFill>
                <a:latin typeface="Impact"/>
                <a:cs typeface="Impact"/>
              </a:rPr>
              <a:t>F</a:t>
            </a:r>
            <a:r>
              <a:rPr lang="en-US" sz="4000" b="1" dirty="0" smtClean="0">
                <a:solidFill>
                  <a:srgbClr val="7C7C7C"/>
                </a:solidFill>
                <a:latin typeface="Impact"/>
                <a:cs typeface="Impact"/>
              </a:rPr>
              <a:t>actors </a:t>
            </a:r>
            <a:r>
              <a:rPr lang="en-US" sz="4000" dirty="0" smtClean="0">
                <a:solidFill>
                  <a:srgbClr val="7C7C7C"/>
                </a:solidFill>
                <a:latin typeface="Impact"/>
                <a:cs typeface="Impact"/>
              </a:rPr>
              <a:t>Affecting</a:t>
            </a:r>
            <a:r>
              <a:rPr lang="en-US" sz="4000" b="1" dirty="0" smtClean="0">
                <a:solidFill>
                  <a:srgbClr val="7C7C7C"/>
                </a:solidFill>
                <a:latin typeface="Impact"/>
                <a:cs typeface="Impact"/>
              </a:rPr>
              <a:t> Immunogenicity</a:t>
            </a:r>
            <a:endParaRPr lang="en-US" sz="4000" dirty="0">
              <a:solidFill>
                <a:srgbClr val="7C7C7C"/>
              </a:solidFill>
              <a:latin typeface="Impact"/>
              <a:cs typeface="Impact"/>
            </a:endParaRPr>
          </a:p>
        </p:txBody>
      </p:sp>
    </p:spTree>
    <p:extLst>
      <p:ext uri="{BB962C8B-B14F-4D97-AF65-F5344CB8AC3E}">
        <p14:creationId xmlns:p14="http://schemas.microsoft.com/office/powerpoint/2010/main" val="8421283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6929" y="2222724"/>
            <a:ext cx="10808192" cy="3539431"/>
          </a:xfrm>
          <a:prstGeom prst="rect">
            <a:avLst/>
          </a:prstGeom>
        </p:spPr>
        <p:txBody>
          <a:bodyPr wrap="square">
            <a:spAutoFit/>
          </a:bodyPr>
          <a:lstStyle/>
          <a:p>
            <a:pPr marL="457200" indent="-457200">
              <a:buFont typeface="Arial"/>
              <a:buChar char="•"/>
            </a:pPr>
            <a:r>
              <a:rPr lang="en-US" sz="2800" dirty="0">
                <a:latin typeface="+mj-lt"/>
              </a:rPr>
              <a:t>Patients population    	  </a:t>
            </a:r>
            <a:r>
              <a:rPr lang="en-US" sz="2800" dirty="0" smtClean="0">
                <a:latin typeface="+mj-lt"/>
              </a:rPr>
              <a:t>				     </a:t>
            </a:r>
            <a:r>
              <a:rPr lang="en-US" sz="2000" dirty="0" smtClean="0">
                <a:solidFill>
                  <a:srgbClr val="FF0000"/>
                </a:solidFill>
                <a:latin typeface="+mj-lt"/>
              </a:rPr>
              <a:t>Genetic</a:t>
            </a:r>
            <a:r>
              <a:rPr lang="en-US" sz="2000" dirty="0">
                <a:solidFill>
                  <a:srgbClr val="FF0000"/>
                </a:solidFill>
                <a:latin typeface="+mj-lt"/>
              </a:rPr>
              <a:t>, Kidney and </a:t>
            </a:r>
            <a:r>
              <a:rPr lang="en-US" sz="2000" dirty="0" smtClean="0">
                <a:solidFill>
                  <a:srgbClr val="FF0000"/>
                </a:solidFill>
                <a:latin typeface="+mj-lt"/>
              </a:rPr>
              <a:t>Liver </a:t>
            </a:r>
            <a:r>
              <a:rPr lang="en-US" sz="2000" dirty="0">
                <a:solidFill>
                  <a:srgbClr val="FF0000"/>
                </a:solidFill>
                <a:latin typeface="+mj-lt"/>
              </a:rPr>
              <a:t>D</a:t>
            </a:r>
            <a:r>
              <a:rPr lang="en-US" sz="2000" dirty="0" smtClean="0">
                <a:solidFill>
                  <a:srgbClr val="FF0000"/>
                </a:solidFill>
                <a:latin typeface="+mj-lt"/>
              </a:rPr>
              <a:t>iseases</a:t>
            </a:r>
            <a:r>
              <a:rPr lang="en-US" sz="2000" dirty="0">
                <a:solidFill>
                  <a:srgbClr val="FF0000"/>
                </a:solidFill>
                <a:latin typeface="+mj-lt"/>
              </a:rPr>
              <a:t>, Pre-existing Abs</a:t>
            </a:r>
          </a:p>
          <a:p>
            <a:pPr marL="457200" indent="-457200">
              <a:buFont typeface="Arial"/>
              <a:buChar char="•"/>
            </a:pPr>
            <a:r>
              <a:rPr lang="en-US" sz="2800" dirty="0">
                <a:latin typeface="+mj-lt"/>
              </a:rPr>
              <a:t>Concomitant Med              </a:t>
            </a:r>
            <a:r>
              <a:rPr lang="en-US" sz="2800" dirty="0" smtClean="0">
                <a:latin typeface="+mj-lt"/>
              </a:rPr>
              <a:t>  		     </a:t>
            </a:r>
            <a:r>
              <a:rPr lang="en-US" sz="2000" dirty="0" smtClean="0">
                <a:solidFill>
                  <a:srgbClr val="FF0000"/>
                </a:solidFill>
                <a:latin typeface="+mj-lt"/>
              </a:rPr>
              <a:t>Chemo</a:t>
            </a:r>
            <a:r>
              <a:rPr lang="en-US" sz="2000" dirty="0">
                <a:solidFill>
                  <a:srgbClr val="FF0000"/>
                </a:solidFill>
                <a:latin typeface="+mj-lt"/>
              </a:rPr>
              <a:t>, Immunosuppressive </a:t>
            </a:r>
            <a:r>
              <a:rPr lang="en-US" sz="2000" dirty="0" smtClean="0">
                <a:solidFill>
                  <a:srgbClr val="FF0000"/>
                </a:solidFill>
                <a:latin typeface="+mj-lt"/>
              </a:rPr>
              <a:t>Drugs</a:t>
            </a:r>
            <a:endParaRPr lang="en-US" sz="2000" dirty="0">
              <a:solidFill>
                <a:srgbClr val="FF0000"/>
              </a:solidFill>
              <a:latin typeface="+mj-lt"/>
            </a:endParaRPr>
          </a:p>
          <a:p>
            <a:pPr marL="457200" indent="-457200">
              <a:buFont typeface="Arial"/>
              <a:buChar char="•"/>
            </a:pPr>
            <a:r>
              <a:rPr lang="en-US" sz="2800" dirty="0">
                <a:latin typeface="+mj-lt"/>
              </a:rPr>
              <a:t>Dose and length of </a:t>
            </a:r>
            <a:r>
              <a:rPr lang="en-US" sz="2800" dirty="0" smtClean="0">
                <a:latin typeface="+mj-lt"/>
              </a:rPr>
              <a:t>treatment    </a:t>
            </a:r>
            <a:r>
              <a:rPr lang="en-US" sz="2000" dirty="0">
                <a:solidFill>
                  <a:srgbClr val="FF0000"/>
                </a:solidFill>
                <a:latin typeface="+mj-lt"/>
              </a:rPr>
              <a:t>Exception may be high dose tolerance </a:t>
            </a:r>
          </a:p>
          <a:p>
            <a:pPr marL="457200" indent="-457200">
              <a:buFont typeface="Arial"/>
              <a:buChar char="•"/>
            </a:pPr>
            <a:r>
              <a:rPr lang="en-US" sz="2800" dirty="0">
                <a:latin typeface="+mj-lt"/>
              </a:rPr>
              <a:t>Route of administration     </a:t>
            </a:r>
            <a:r>
              <a:rPr lang="en-US" sz="2800" dirty="0" smtClean="0">
                <a:latin typeface="+mj-lt"/>
              </a:rPr>
              <a:t>	     </a:t>
            </a:r>
            <a:r>
              <a:rPr lang="en-US" sz="2000" dirty="0" smtClean="0">
                <a:solidFill>
                  <a:srgbClr val="FF0000"/>
                </a:solidFill>
                <a:latin typeface="+mj-lt"/>
              </a:rPr>
              <a:t>SC,</a:t>
            </a:r>
            <a:r>
              <a:rPr lang="en-US" sz="2000" dirty="0">
                <a:solidFill>
                  <a:srgbClr val="FF0000"/>
                </a:solidFill>
                <a:latin typeface="+mj-lt"/>
              </a:rPr>
              <a:t> </a:t>
            </a:r>
            <a:r>
              <a:rPr lang="en-US" sz="2000" dirty="0" smtClean="0">
                <a:solidFill>
                  <a:srgbClr val="FF0000"/>
                </a:solidFill>
                <a:latin typeface="+mj-lt"/>
              </a:rPr>
              <a:t>IV</a:t>
            </a:r>
            <a:r>
              <a:rPr lang="en-US" sz="2000" dirty="0">
                <a:solidFill>
                  <a:srgbClr val="FF0000"/>
                </a:solidFill>
                <a:latin typeface="+mj-lt"/>
              </a:rPr>
              <a:t>, IM</a:t>
            </a:r>
          </a:p>
          <a:p>
            <a:pPr marL="457200" indent="-457200">
              <a:lnSpc>
                <a:spcPct val="100000"/>
              </a:lnSpc>
              <a:buFont typeface="Arial"/>
              <a:buChar char="•"/>
            </a:pPr>
            <a:r>
              <a:rPr lang="en-US" sz="2800" dirty="0">
                <a:latin typeface="+mj-lt"/>
              </a:rPr>
              <a:t>Modified protein       		   </a:t>
            </a:r>
            <a:r>
              <a:rPr lang="en-US" sz="2800" dirty="0" smtClean="0">
                <a:latin typeface="+mj-lt"/>
              </a:rPr>
              <a:t>	     </a:t>
            </a:r>
            <a:r>
              <a:rPr lang="en-US" sz="2000" dirty="0">
                <a:solidFill>
                  <a:srgbClr val="FF0000"/>
                </a:solidFill>
                <a:latin typeface="+mj-lt"/>
              </a:rPr>
              <a:t>N</a:t>
            </a:r>
            <a:r>
              <a:rPr lang="en-US" sz="2000" dirty="0" smtClean="0">
                <a:solidFill>
                  <a:srgbClr val="FF0000"/>
                </a:solidFill>
                <a:latin typeface="+mj-lt"/>
              </a:rPr>
              <a:t>ew  </a:t>
            </a:r>
            <a:r>
              <a:rPr lang="en-US" sz="2000" dirty="0">
                <a:solidFill>
                  <a:srgbClr val="FF0000"/>
                </a:solidFill>
                <a:latin typeface="+mj-lt"/>
              </a:rPr>
              <a:t>A</a:t>
            </a:r>
            <a:r>
              <a:rPr lang="en-US" sz="2000" dirty="0" smtClean="0">
                <a:solidFill>
                  <a:srgbClr val="FF0000"/>
                </a:solidFill>
                <a:latin typeface="+mj-lt"/>
              </a:rPr>
              <a:t>ntigenic  </a:t>
            </a:r>
            <a:r>
              <a:rPr lang="en-US" sz="2000" dirty="0">
                <a:solidFill>
                  <a:srgbClr val="FF0000"/>
                </a:solidFill>
                <a:latin typeface="+mj-lt"/>
              </a:rPr>
              <a:t>D</a:t>
            </a:r>
            <a:r>
              <a:rPr lang="en-US" sz="2000" dirty="0" smtClean="0">
                <a:solidFill>
                  <a:srgbClr val="FF0000"/>
                </a:solidFill>
                <a:latin typeface="+mj-lt"/>
              </a:rPr>
              <a:t>eterminants</a:t>
            </a:r>
          </a:p>
          <a:p>
            <a:pPr marL="457200" indent="-457200">
              <a:lnSpc>
                <a:spcPct val="100000"/>
              </a:lnSpc>
              <a:buFont typeface="Arial"/>
              <a:buChar char="•"/>
            </a:pPr>
            <a:r>
              <a:rPr lang="en-US" sz="2800" dirty="0" smtClean="0">
                <a:latin typeface="+mj-lt"/>
              </a:rPr>
              <a:t>Formulation </a:t>
            </a:r>
            <a:r>
              <a:rPr lang="en-US" sz="2800" dirty="0">
                <a:latin typeface="+mj-lt"/>
              </a:rPr>
              <a:t>and storage   </a:t>
            </a:r>
            <a:r>
              <a:rPr lang="en-US" sz="2800" dirty="0" smtClean="0">
                <a:latin typeface="+mj-lt"/>
              </a:rPr>
              <a:t>	     </a:t>
            </a:r>
            <a:r>
              <a:rPr lang="en-US" sz="2000" dirty="0">
                <a:solidFill>
                  <a:srgbClr val="FF0000"/>
                </a:solidFill>
                <a:latin typeface="+mj-lt"/>
              </a:rPr>
              <a:t>N</a:t>
            </a:r>
            <a:r>
              <a:rPr lang="en-US" sz="2000" dirty="0" smtClean="0">
                <a:solidFill>
                  <a:srgbClr val="FF0000"/>
                </a:solidFill>
                <a:latin typeface="+mj-lt"/>
              </a:rPr>
              <a:t>ew </a:t>
            </a:r>
            <a:r>
              <a:rPr lang="en-US" sz="2000" dirty="0">
                <a:solidFill>
                  <a:srgbClr val="FF0000"/>
                </a:solidFill>
                <a:latin typeface="+mj-lt"/>
              </a:rPr>
              <a:t>A</a:t>
            </a:r>
            <a:r>
              <a:rPr lang="en-US" sz="2000" dirty="0" smtClean="0">
                <a:solidFill>
                  <a:srgbClr val="FF0000"/>
                </a:solidFill>
                <a:latin typeface="+mj-lt"/>
              </a:rPr>
              <a:t>ntigenic </a:t>
            </a:r>
            <a:r>
              <a:rPr lang="en-US" sz="2000" dirty="0">
                <a:solidFill>
                  <a:srgbClr val="FF0000"/>
                </a:solidFill>
                <a:latin typeface="+mj-lt"/>
              </a:rPr>
              <a:t>D</a:t>
            </a:r>
            <a:r>
              <a:rPr lang="en-US" sz="2000" dirty="0" smtClean="0">
                <a:solidFill>
                  <a:srgbClr val="FF0000"/>
                </a:solidFill>
                <a:latin typeface="+mj-lt"/>
              </a:rPr>
              <a:t>eterminants</a:t>
            </a:r>
            <a:endParaRPr lang="en-US" sz="2000" dirty="0">
              <a:solidFill>
                <a:srgbClr val="FF0000"/>
              </a:solidFill>
              <a:latin typeface="+mj-lt"/>
            </a:endParaRPr>
          </a:p>
          <a:p>
            <a:pPr marL="457200" indent="-457200">
              <a:buFont typeface="Arial"/>
              <a:buChar char="•"/>
            </a:pPr>
            <a:r>
              <a:rPr lang="en-US" sz="2800" dirty="0" smtClean="0">
                <a:latin typeface="+mj-lt"/>
              </a:rPr>
              <a:t>Sequence </a:t>
            </a:r>
            <a:r>
              <a:rPr lang="en-US" sz="2800" dirty="0">
                <a:latin typeface="+mj-lt"/>
              </a:rPr>
              <a:t>variation 		    </a:t>
            </a:r>
            <a:r>
              <a:rPr lang="en-US" sz="2800" dirty="0" smtClean="0">
                <a:latin typeface="+mj-lt"/>
              </a:rPr>
              <a:t>	     </a:t>
            </a:r>
            <a:r>
              <a:rPr lang="en-US" sz="2000" dirty="0" smtClean="0">
                <a:solidFill>
                  <a:srgbClr val="FF0000"/>
                </a:solidFill>
                <a:latin typeface="+mj-lt"/>
              </a:rPr>
              <a:t>New </a:t>
            </a:r>
            <a:r>
              <a:rPr lang="en-US" sz="2000" dirty="0">
                <a:solidFill>
                  <a:srgbClr val="FF0000"/>
                </a:solidFill>
                <a:latin typeface="+mj-lt"/>
              </a:rPr>
              <a:t>antigenic determinants </a:t>
            </a:r>
            <a:r>
              <a:rPr lang="en-US" sz="2000" dirty="0" smtClean="0">
                <a:solidFill>
                  <a:srgbClr val="FF0000"/>
                </a:solidFill>
                <a:latin typeface="+mj-lt"/>
              </a:rPr>
              <a:t>conjugation/fusion site</a:t>
            </a:r>
            <a:endParaRPr lang="en-US" sz="2800" dirty="0" smtClean="0">
              <a:latin typeface="+mj-lt"/>
            </a:endParaRPr>
          </a:p>
          <a:p>
            <a:pPr marL="457200" indent="-457200">
              <a:buFont typeface="Arial"/>
              <a:buChar char="•"/>
            </a:pPr>
            <a:r>
              <a:rPr lang="en-US" sz="2800" dirty="0" smtClean="0">
                <a:latin typeface="+mj-lt"/>
              </a:rPr>
              <a:t>Contaminants </a:t>
            </a:r>
            <a:r>
              <a:rPr lang="en-US" sz="2800" dirty="0">
                <a:latin typeface="+mj-lt"/>
              </a:rPr>
              <a:t>and impurities   </a:t>
            </a:r>
            <a:r>
              <a:rPr lang="en-US" sz="2800" dirty="0" smtClean="0">
                <a:latin typeface="+mj-lt"/>
              </a:rPr>
              <a:t>  </a:t>
            </a:r>
            <a:r>
              <a:rPr lang="en-US" sz="2000" dirty="0" smtClean="0">
                <a:solidFill>
                  <a:srgbClr val="FF0000"/>
                </a:solidFill>
                <a:latin typeface="+mj-lt"/>
              </a:rPr>
              <a:t>Aggregates</a:t>
            </a:r>
            <a:r>
              <a:rPr lang="en-US" sz="2000" dirty="0">
                <a:solidFill>
                  <a:srgbClr val="FF0000"/>
                </a:solidFill>
                <a:latin typeface="+mj-lt"/>
              </a:rPr>
              <a:t>, </a:t>
            </a:r>
            <a:r>
              <a:rPr lang="en-US" sz="2000" dirty="0" smtClean="0">
                <a:solidFill>
                  <a:srgbClr val="FF0000"/>
                </a:solidFill>
                <a:latin typeface="+mj-lt"/>
              </a:rPr>
              <a:t>Fragments</a:t>
            </a:r>
            <a:r>
              <a:rPr lang="en-US" sz="2000" dirty="0">
                <a:solidFill>
                  <a:srgbClr val="FF0000"/>
                </a:solidFill>
                <a:latin typeface="+mj-lt"/>
              </a:rPr>
              <a:t>, </a:t>
            </a:r>
            <a:r>
              <a:rPr lang="en-US" sz="2000" dirty="0" smtClean="0">
                <a:solidFill>
                  <a:srgbClr val="FF0000"/>
                </a:solidFill>
                <a:latin typeface="+mj-lt"/>
              </a:rPr>
              <a:t>Chemical </a:t>
            </a:r>
            <a:r>
              <a:rPr lang="en-US" sz="2000" dirty="0">
                <a:solidFill>
                  <a:srgbClr val="FF0000"/>
                </a:solidFill>
                <a:latin typeface="+mj-lt"/>
              </a:rPr>
              <a:t>M</a:t>
            </a:r>
            <a:r>
              <a:rPr lang="en-US" sz="2000" dirty="0" smtClean="0">
                <a:solidFill>
                  <a:srgbClr val="FF0000"/>
                </a:solidFill>
                <a:latin typeface="+mj-lt"/>
              </a:rPr>
              <a:t>odifications</a:t>
            </a:r>
            <a:endParaRPr lang="en-US" sz="2000" dirty="0">
              <a:solidFill>
                <a:srgbClr val="FF0000"/>
              </a:solidFill>
              <a:latin typeface="+mj-lt"/>
            </a:endParaRPr>
          </a:p>
        </p:txBody>
      </p:sp>
      <p:sp>
        <p:nvSpPr>
          <p:cNvPr id="3" name="Rectangle 2"/>
          <p:cNvSpPr/>
          <p:nvPr/>
        </p:nvSpPr>
        <p:spPr>
          <a:xfrm>
            <a:off x="2325291" y="942310"/>
            <a:ext cx="7635074" cy="707886"/>
          </a:xfrm>
          <a:prstGeom prst="rect">
            <a:avLst/>
          </a:prstGeom>
        </p:spPr>
        <p:txBody>
          <a:bodyPr wrap="square">
            <a:spAutoFit/>
          </a:bodyPr>
          <a:lstStyle/>
          <a:p>
            <a:r>
              <a:rPr lang="en-US" sz="4000" dirty="0" smtClean="0">
                <a:solidFill>
                  <a:srgbClr val="7C7C7C"/>
                </a:solidFill>
                <a:latin typeface="Impact"/>
                <a:cs typeface="Impact"/>
              </a:rPr>
              <a:t>Factors Affecting Immunogenicity</a:t>
            </a:r>
            <a:endParaRPr lang="en-US" sz="4000" dirty="0">
              <a:solidFill>
                <a:srgbClr val="7C7C7C"/>
              </a:solidFill>
              <a:latin typeface="Impact"/>
              <a:cs typeface="Impact"/>
            </a:endParaRPr>
          </a:p>
        </p:txBody>
      </p:sp>
    </p:spTree>
    <p:extLst>
      <p:ext uri="{BB962C8B-B14F-4D97-AF65-F5344CB8AC3E}">
        <p14:creationId xmlns:p14="http://schemas.microsoft.com/office/powerpoint/2010/main" val="8421283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Grp="1" noChangeAspect="1" noChangeArrowheads="1"/>
          </p:cNvPicPr>
          <p:nvPr>
            <p:ph idx="1"/>
          </p:nvPr>
        </p:nvPicPr>
        <p:blipFill rotWithShape="1">
          <a:blip r:embed="rId2" cstate="print"/>
          <a:srcRect l="-678" t="292" r="863" b="-292"/>
          <a:stretch/>
        </p:blipFill>
        <p:spPr bwMode="auto">
          <a:xfrm>
            <a:off x="6349641" y="1937833"/>
            <a:ext cx="4776033" cy="4730338"/>
          </a:xfrm>
          <a:prstGeom prst="rect">
            <a:avLst/>
          </a:prstGeom>
          <a:noFill/>
          <a:ln w="9525">
            <a:noFill/>
            <a:miter lim="800000"/>
            <a:headEnd/>
            <a:tailEnd/>
          </a:ln>
          <a:effectLst/>
        </p:spPr>
      </p:pic>
      <p:sp>
        <p:nvSpPr>
          <p:cNvPr id="3" name="Rectangle 2"/>
          <p:cNvSpPr/>
          <p:nvPr/>
        </p:nvSpPr>
        <p:spPr>
          <a:xfrm>
            <a:off x="1766858" y="1914122"/>
            <a:ext cx="4196283" cy="4401205"/>
          </a:xfrm>
          <a:prstGeom prst="rect">
            <a:avLst/>
          </a:prstGeom>
        </p:spPr>
        <p:txBody>
          <a:bodyPr wrap="square">
            <a:spAutoFit/>
          </a:bodyPr>
          <a:lstStyle/>
          <a:p>
            <a:pPr>
              <a:buFont typeface="Wingdings" pitchFamily="2" charset="2"/>
              <a:buChar char="Ø"/>
            </a:pPr>
            <a:r>
              <a:rPr lang="en-US" sz="2000" dirty="0"/>
              <a:t>ADA can affect PK,PD, efficacy/safety causing change in drug clearance </a:t>
            </a:r>
          </a:p>
          <a:p>
            <a:pPr>
              <a:buFont typeface="Arial" pitchFamily="34" charset="0"/>
              <a:buChar char="•"/>
            </a:pPr>
            <a:endParaRPr lang="en-US" sz="2000" dirty="0"/>
          </a:p>
          <a:p>
            <a:pPr>
              <a:buFont typeface="Wingdings" pitchFamily="2" charset="2"/>
              <a:buChar char="Ø"/>
            </a:pPr>
            <a:r>
              <a:rPr lang="en-US" sz="2000" dirty="0"/>
              <a:t>ADA cause a decrease of clearance for drug with short half life</a:t>
            </a:r>
          </a:p>
          <a:p>
            <a:pPr>
              <a:buFont typeface="Arial" pitchFamily="34" charset="0"/>
              <a:buChar char="•"/>
            </a:pPr>
            <a:endParaRPr lang="en-US" sz="2000" dirty="0"/>
          </a:p>
          <a:p>
            <a:pPr>
              <a:buFont typeface="Wingdings" pitchFamily="2" charset="2"/>
              <a:buChar char="Ø"/>
            </a:pPr>
            <a:r>
              <a:rPr lang="en-US" sz="2000" dirty="0"/>
              <a:t>In case of replacement therapy, development of ADA that cross-react to this endogenous protein is one of the greatest concern </a:t>
            </a:r>
          </a:p>
          <a:p>
            <a:endParaRPr lang="en-US" sz="2000" dirty="0"/>
          </a:p>
          <a:p>
            <a:pPr>
              <a:buFont typeface="Wingdings" pitchFamily="2" charset="2"/>
              <a:buChar char="Ø"/>
            </a:pPr>
            <a:r>
              <a:rPr lang="en-US" sz="2000" dirty="0"/>
              <a:t>Formation of ADA in this setting may neutralize the endogenous protein, resulting in catastrophic consequences</a:t>
            </a:r>
          </a:p>
        </p:txBody>
      </p:sp>
      <p:sp>
        <p:nvSpPr>
          <p:cNvPr id="4" name="TextBox 3"/>
          <p:cNvSpPr txBox="1"/>
          <p:nvPr/>
        </p:nvSpPr>
        <p:spPr>
          <a:xfrm>
            <a:off x="4458552" y="579840"/>
            <a:ext cx="3005951" cy="707886"/>
          </a:xfrm>
          <a:prstGeom prst="rect">
            <a:avLst/>
          </a:prstGeom>
          <a:noFill/>
        </p:spPr>
        <p:txBody>
          <a:bodyPr wrap="none" rtlCol="0">
            <a:spAutoFit/>
          </a:bodyPr>
          <a:lstStyle/>
          <a:p>
            <a:r>
              <a:rPr lang="en-US" sz="4000" dirty="0" smtClean="0">
                <a:solidFill>
                  <a:srgbClr val="7C7C7C"/>
                </a:solidFill>
                <a:latin typeface="Impact"/>
                <a:cs typeface="Impact"/>
              </a:rPr>
              <a:t>Effects of ADA</a:t>
            </a:r>
            <a:endParaRPr lang="en-US" sz="4000" dirty="0">
              <a:solidFill>
                <a:srgbClr val="7C7C7C"/>
              </a:solidFill>
              <a:latin typeface="Impact"/>
              <a:cs typeface="Impact"/>
            </a:endParaRPr>
          </a:p>
        </p:txBody>
      </p:sp>
    </p:spTree>
    <p:extLst>
      <p:ext uri="{BB962C8B-B14F-4D97-AF65-F5344CB8AC3E}">
        <p14:creationId xmlns:p14="http://schemas.microsoft.com/office/powerpoint/2010/main" val="8421283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a:xfrm>
            <a:off x="1839293" y="741330"/>
            <a:ext cx="8458202" cy="5485785"/>
          </a:xfrm>
          <a:prstGeom prst="triangl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3" name="Group 2"/>
          <p:cNvGrpSpPr/>
          <p:nvPr/>
        </p:nvGrpSpPr>
        <p:grpSpPr>
          <a:xfrm>
            <a:off x="7046226" y="1521906"/>
            <a:ext cx="3565760" cy="390005"/>
            <a:chOff x="4229100" y="549114"/>
            <a:chExt cx="3565760" cy="390005"/>
          </a:xfrm>
        </p:grpSpPr>
        <p:sp>
          <p:nvSpPr>
            <p:cNvPr id="31" name="Rounded Rectangle 30"/>
            <p:cNvSpPr/>
            <p:nvPr/>
          </p:nvSpPr>
          <p:spPr>
            <a:xfrm>
              <a:off x="4229100" y="549114"/>
              <a:ext cx="3565760" cy="390005"/>
            </a:xfrm>
            <a:prstGeom prst="roundRect">
              <a:avLst/>
            </a:prstGeom>
            <a:solidFill>
              <a:srgbClr val="FFFF00">
                <a:alpha val="90000"/>
              </a:srgbClr>
            </a:solidFill>
            <a:ln>
              <a:solidFill>
                <a:srgbClr val="FF0000"/>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32" name="Rounded Rectangle 4"/>
            <p:cNvSpPr/>
            <p:nvPr/>
          </p:nvSpPr>
          <p:spPr>
            <a:xfrm>
              <a:off x="4248138" y="568152"/>
              <a:ext cx="3527684" cy="3519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US" sz="1300" kern="1200" dirty="0" smtClean="0"/>
                <a:t>Effects on bio-availability</a:t>
              </a:r>
              <a:endParaRPr lang="en-US" sz="1300" kern="1200" dirty="0"/>
            </a:p>
          </p:txBody>
        </p:sp>
      </p:grpSp>
      <p:grpSp>
        <p:nvGrpSpPr>
          <p:cNvPr id="4" name="Group 3"/>
          <p:cNvGrpSpPr/>
          <p:nvPr/>
        </p:nvGrpSpPr>
        <p:grpSpPr>
          <a:xfrm>
            <a:off x="7046226" y="1960661"/>
            <a:ext cx="3565760" cy="390005"/>
            <a:chOff x="4229100" y="987869"/>
            <a:chExt cx="3565760" cy="390005"/>
          </a:xfrm>
        </p:grpSpPr>
        <p:sp>
          <p:nvSpPr>
            <p:cNvPr id="29" name="Rounded Rectangle 28"/>
            <p:cNvSpPr/>
            <p:nvPr/>
          </p:nvSpPr>
          <p:spPr>
            <a:xfrm>
              <a:off x="4229100" y="987869"/>
              <a:ext cx="3565760" cy="390005"/>
            </a:xfrm>
            <a:prstGeom prst="roundRect">
              <a:avLst/>
            </a:prstGeom>
            <a:solidFill>
              <a:srgbClr val="FFFF00">
                <a:alpha val="90000"/>
              </a:srgbClr>
            </a:solidFill>
            <a:ln>
              <a:solidFill>
                <a:srgbClr val="FF0000"/>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30" name="Rounded Rectangle 6"/>
            <p:cNvSpPr/>
            <p:nvPr/>
          </p:nvSpPr>
          <p:spPr>
            <a:xfrm>
              <a:off x="4248138" y="1006907"/>
              <a:ext cx="3527684" cy="3519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US" sz="1300" kern="1200" dirty="0" smtClean="0"/>
                <a:t>Effect on Safety and Efficacy</a:t>
              </a:r>
              <a:endParaRPr lang="en-US" sz="1300" kern="1200" dirty="0"/>
            </a:p>
          </p:txBody>
        </p:sp>
      </p:grpSp>
      <p:grpSp>
        <p:nvGrpSpPr>
          <p:cNvPr id="5" name="Group 4"/>
          <p:cNvGrpSpPr/>
          <p:nvPr/>
        </p:nvGrpSpPr>
        <p:grpSpPr>
          <a:xfrm>
            <a:off x="7046226" y="2399417"/>
            <a:ext cx="3565760" cy="390005"/>
            <a:chOff x="4229100" y="1426625"/>
            <a:chExt cx="3565760" cy="390005"/>
          </a:xfrm>
        </p:grpSpPr>
        <p:sp>
          <p:nvSpPr>
            <p:cNvPr id="27" name="Rounded Rectangle 26"/>
            <p:cNvSpPr/>
            <p:nvPr/>
          </p:nvSpPr>
          <p:spPr>
            <a:xfrm>
              <a:off x="4229100" y="1426625"/>
              <a:ext cx="3565760" cy="390005"/>
            </a:xfrm>
            <a:prstGeom prst="roundRect">
              <a:avLst/>
            </a:prstGeom>
            <a:solidFill>
              <a:srgbClr val="FFFF00">
                <a:alpha val="90000"/>
              </a:srgbClr>
            </a:solidFill>
            <a:ln>
              <a:solidFill>
                <a:srgbClr val="FF0000"/>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28" name="Rounded Rectangle 8"/>
            <p:cNvSpPr/>
            <p:nvPr/>
          </p:nvSpPr>
          <p:spPr>
            <a:xfrm>
              <a:off x="4248138" y="1445663"/>
              <a:ext cx="3527684" cy="3519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US" sz="1300" b="0" kern="1200" dirty="0" smtClean="0"/>
                <a:t>Effect on PK including potential cross reactivity to endogenous proteins </a:t>
              </a:r>
              <a:endParaRPr lang="en-US" sz="1300" b="0" kern="1200" dirty="0"/>
            </a:p>
          </p:txBody>
        </p:sp>
      </p:grpSp>
      <p:grpSp>
        <p:nvGrpSpPr>
          <p:cNvPr id="6" name="Group 5"/>
          <p:cNvGrpSpPr/>
          <p:nvPr/>
        </p:nvGrpSpPr>
        <p:grpSpPr>
          <a:xfrm>
            <a:off x="7046226" y="2838173"/>
            <a:ext cx="3565760" cy="390005"/>
            <a:chOff x="4229100" y="1865381"/>
            <a:chExt cx="3565760" cy="390005"/>
          </a:xfrm>
        </p:grpSpPr>
        <p:sp>
          <p:nvSpPr>
            <p:cNvPr id="25" name="Rounded Rectangle 24"/>
            <p:cNvSpPr/>
            <p:nvPr/>
          </p:nvSpPr>
          <p:spPr>
            <a:xfrm>
              <a:off x="4229100" y="1865381"/>
              <a:ext cx="3565760" cy="390005"/>
            </a:xfrm>
            <a:prstGeom prst="roundRect">
              <a:avLst/>
            </a:prstGeom>
            <a:solidFill>
              <a:srgbClr val="FFFF00">
                <a:alpha val="90000"/>
              </a:srgbClr>
            </a:solidFill>
            <a:ln>
              <a:solidFill>
                <a:srgbClr val="FF0000"/>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26" name="Rounded Rectangle 10"/>
            <p:cNvSpPr/>
            <p:nvPr/>
          </p:nvSpPr>
          <p:spPr>
            <a:xfrm>
              <a:off x="4248138" y="1884419"/>
              <a:ext cx="3527684" cy="3519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US" sz="1300" b="0" kern="1200" dirty="0" smtClean="0"/>
                <a:t>Inhibition of the function of endogenous protein</a:t>
              </a:r>
              <a:endParaRPr lang="en-US" sz="1300" b="0" kern="1200" dirty="0"/>
            </a:p>
          </p:txBody>
        </p:sp>
      </p:grpSp>
      <p:grpSp>
        <p:nvGrpSpPr>
          <p:cNvPr id="7" name="Group 6"/>
          <p:cNvGrpSpPr/>
          <p:nvPr/>
        </p:nvGrpSpPr>
        <p:grpSpPr>
          <a:xfrm>
            <a:off x="7046226" y="3276928"/>
            <a:ext cx="3565760" cy="390005"/>
            <a:chOff x="4229100" y="2304136"/>
            <a:chExt cx="3565760" cy="390005"/>
          </a:xfrm>
        </p:grpSpPr>
        <p:sp>
          <p:nvSpPr>
            <p:cNvPr id="23" name="Rounded Rectangle 22"/>
            <p:cNvSpPr/>
            <p:nvPr/>
          </p:nvSpPr>
          <p:spPr>
            <a:xfrm>
              <a:off x="4229100" y="2304136"/>
              <a:ext cx="3565760" cy="390005"/>
            </a:xfrm>
            <a:prstGeom prst="roundRect">
              <a:avLst/>
            </a:prstGeom>
            <a:solidFill>
              <a:srgbClr val="FFFF00">
                <a:alpha val="90000"/>
              </a:srgbClr>
            </a:solidFill>
            <a:ln>
              <a:solidFill>
                <a:srgbClr val="FF0000"/>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24" name="Rounded Rectangle 12"/>
            <p:cNvSpPr/>
            <p:nvPr/>
          </p:nvSpPr>
          <p:spPr>
            <a:xfrm>
              <a:off x="4248138" y="2323174"/>
              <a:ext cx="3527684" cy="3519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US" sz="1300" kern="1200" dirty="0" smtClean="0"/>
                <a:t>Injection site reactions</a:t>
              </a:r>
              <a:endParaRPr lang="en-US" sz="1300" kern="1200" dirty="0"/>
            </a:p>
          </p:txBody>
        </p:sp>
      </p:grpSp>
      <p:grpSp>
        <p:nvGrpSpPr>
          <p:cNvPr id="8" name="Group 7"/>
          <p:cNvGrpSpPr/>
          <p:nvPr/>
        </p:nvGrpSpPr>
        <p:grpSpPr>
          <a:xfrm>
            <a:off x="7046226" y="3715684"/>
            <a:ext cx="3565760" cy="390005"/>
            <a:chOff x="4229100" y="2742892"/>
            <a:chExt cx="3565760" cy="390005"/>
          </a:xfrm>
        </p:grpSpPr>
        <p:sp>
          <p:nvSpPr>
            <p:cNvPr id="21" name="Rounded Rectangle 20"/>
            <p:cNvSpPr/>
            <p:nvPr/>
          </p:nvSpPr>
          <p:spPr>
            <a:xfrm>
              <a:off x="4229100" y="2742892"/>
              <a:ext cx="3565760" cy="390005"/>
            </a:xfrm>
            <a:prstGeom prst="roundRect">
              <a:avLst/>
            </a:prstGeom>
            <a:solidFill>
              <a:srgbClr val="FFFF00">
                <a:alpha val="90000"/>
              </a:srgbClr>
            </a:solidFill>
            <a:ln>
              <a:solidFill>
                <a:srgbClr val="FF0000"/>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22" name="Rounded Rectangle 14"/>
            <p:cNvSpPr/>
            <p:nvPr/>
          </p:nvSpPr>
          <p:spPr>
            <a:xfrm>
              <a:off x="4248138" y="2761930"/>
              <a:ext cx="3527684" cy="3519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US" sz="1300" b="0" kern="1200" dirty="0" smtClean="0"/>
                <a:t>Systemic reactions    mild or life threatening</a:t>
              </a:r>
              <a:endParaRPr lang="en-US" sz="1300" b="0" kern="1200" dirty="0"/>
            </a:p>
          </p:txBody>
        </p:sp>
      </p:grpSp>
      <p:grpSp>
        <p:nvGrpSpPr>
          <p:cNvPr id="9" name="Group 8"/>
          <p:cNvGrpSpPr/>
          <p:nvPr/>
        </p:nvGrpSpPr>
        <p:grpSpPr>
          <a:xfrm>
            <a:off x="7046226" y="4154440"/>
            <a:ext cx="3565760" cy="390005"/>
            <a:chOff x="4229100" y="3181648"/>
            <a:chExt cx="3565760" cy="390005"/>
          </a:xfrm>
        </p:grpSpPr>
        <p:sp>
          <p:nvSpPr>
            <p:cNvPr id="19" name="Rounded Rectangle 18"/>
            <p:cNvSpPr/>
            <p:nvPr/>
          </p:nvSpPr>
          <p:spPr>
            <a:xfrm>
              <a:off x="4229100" y="3181648"/>
              <a:ext cx="3565760" cy="390005"/>
            </a:xfrm>
            <a:prstGeom prst="roundRect">
              <a:avLst/>
            </a:prstGeom>
            <a:solidFill>
              <a:srgbClr val="FFFF00">
                <a:alpha val="90000"/>
              </a:srgbClr>
            </a:solidFill>
            <a:ln>
              <a:solidFill>
                <a:srgbClr val="FF0000"/>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20" name="Rounded Rectangle 16"/>
            <p:cNvSpPr/>
            <p:nvPr/>
          </p:nvSpPr>
          <p:spPr>
            <a:xfrm>
              <a:off x="4248138" y="3200686"/>
              <a:ext cx="3527684" cy="3519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US" sz="1300" kern="1200" dirty="0" smtClean="0"/>
                <a:t>Formation of ADA (HAMA,HACA,HAHA)</a:t>
              </a:r>
              <a:endParaRPr lang="en-US" sz="1300" kern="1200" dirty="0"/>
            </a:p>
          </p:txBody>
        </p:sp>
      </p:grpSp>
      <p:grpSp>
        <p:nvGrpSpPr>
          <p:cNvPr id="10" name="Group 9"/>
          <p:cNvGrpSpPr/>
          <p:nvPr/>
        </p:nvGrpSpPr>
        <p:grpSpPr>
          <a:xfrm>
            <a:off x="7046226" y="4593195"/>
            <a:ext cx="3565760" cy="390005"/>
            <a:chOff x="4229100" y="3620403"/>
            <a:chExt cx="3565760" cy="390005"/>
          </a:xfrm>
        </p:grpSpPr>
        <p:sp>
          <p:nvSpPr>
            <p:cNvPr id="17" name="Rounded Rectangle 16"/>
            <p:cNvSpPr/>
            <p:nvPr/>
          </p:nvSpPr>
          <p:spPr>
            <a:xfrm>
              <a:off x="4229100" y="3620403"/>
              <a:ext cx="3565760" cy="390005"/>
            </a:xfrm>
            <a:prstGeom prst="roundRect">
              <a:avLst/>
            </a:prstGeom>
            <a:solidFill>
              <a:srgbClr val="FFFF00">
                <a:alpha val="90000"/>
              </a:srgbClr>
            </a:solidFill>
            <a:ln>
              <a:solidFill>
                <a:srgbClr val="FF0000"/>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Rounded Rectangle 18"/>
            <p:cNvSpPr/>
            <p:nvPr/>
          </p:nvSpPr>
          <p:spPr>
            <a:xfrm>
              <a:off x="4248138" y="3639441"/>
              <a:ext cx="3527684" cy="3519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US" sz="1300" kern="1200" dirty="0" smtClean="0"/>
                <a:t>Formation of neutralizing antibodies</a:t>
              </a:r>
              <a:endParaRPr lang="en-US" sz="1300" kern="1200" dirty="0"/>
            </a:p>
          </p:txBody>
        </p:sp>
      </p:grpSp>
      <p:grpSp>
        <p:nvGrpSpPr>
          <p:cNvPr id="11" name="Group 10"/>
          <p:cNvGrpSpPr/>
          <p:nvPr/>
        </p:nvGrpSpPr>
        <p:grpSpPr>
          <a:xfrm>
            <a:off x="7046226" y="5031951"/>
            <a:ext cx="3565760" cy="390005"/>
            <a:chOff x="4229100" y="4059159"/>
            <a:chExt cx="3565760" cy="390005"/>
          </a:xfrm>
        </p:grpSpPr>
        <p:sp>
          <p:nvSpPr>
            <p:cNvPr id="15" name="Rounded Rectangle 14"/>
            <p:cNvSpPr/>
            <p:nvPr/>
          </p:nvSpPr>
          <p:spPr>
            <a:xfrm>
              <a:off x="4229100" y="4059159"/>
              <a:ext cx="3565760" cy="390005"/>
            </a:xfrm>
            <a:prstGeom prst="roundRect">
              <a:avLst/>
            </a:prstGeom>
            <a:solidFill>
              <a:srgbClr val="FFFF00">
                <a:alpha val="90000"/>
              </a:srgbClr>
            </a:solidFill>
            <a:ln>
              <a:solidFill>
                <a:srgbClr val="FF0000"/>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Rounded Rectangle 20"/>
            <p:cNvSpPr/>
            <p:nvPr/>
          </p:nvSpPr>
          <p:spPr>
            <a:xfrm>
              <a:off x="4248138" y="4078197"/>
              <a:ext cx="3527684" cy="3519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US" sz="1300" kern="1200" dirty="0" smtClean="0"/>
                <a:t>Formation of immune complexes</a:t>
              </a:r>
              <a:endParaRPr lang="en-US" sz="1300" kern="1200" dirty="0"/>
            </a:p>
          </p:txBody>
        </p:sp>
      </p:grpSp>
      <p:grpSp>
        <p:nvGrpSpPr>
          <p:cNvPr id="12" name="Group 11"/>
          <p:cNvGrpSpPr/>
          <p:nvPr/>
        </p:nvGrpSpPr>
        <p:grpSpPr>
          <a:xfrm>
            <a:off x="7046226" y="5470707"/>
            <a:ext cx="3565760" cy="390005"/>
            <a:chOff x="4229100" y="4497915"/>
            <a:chExt cx="3565760" cy="390005"/>
          </a:xfrm>
        </p:grpSpPr>
        <p:sp>
          <p:nvSpPr>
            <p:cNvPr id="13" name="Rounded Rectangle 12"/>
            <p:cNvSpPr/>
            <p:nvPr/>
          </p:nvSpPr>
          <p:spPr>
            <a:xfrm>
              <a:off x="4229100" y="4497915"/>
              <a:ext cx="3565760" cy="390005"/>
            </a:xfrm>
            <a:prstGeom prst="roundRect">
              <a:avLst/>
            </a:prstGeom>
            <a:solidFill>
              <a:srgbClr val="FFFF00">
                <a:alpha val="90000"/>
              </a:srgbClr>
            </a:solidFill>
            <a:ln>
              <a:solidFill>
                <a:srgbClr val="FF0000"/>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14" name="Rounded Rectangle 22"/>
            <p:cNvSpPr/>
            <p:nvPr/>
          </p:nvSpPr>
          <p:spPr>
            <a:xfrm>
              <a:off x="4248138" y="4516953"/>
              <a:ext cx="3527684" cy="35192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US" sz="1300" kern="1200" dirty="0" smtClean="0"/>
                <a:t>Formation of anti-</a:t>
              </a:r>
              <a:r>
                <a:rPr lang="en-US" sz="1300" kern="1200" dirty="0" err="1" smtClean="0"/>
                <a:t>idiotypic</a:t>
              </a:r>
              <a:r>
                <a:rPr lang="en-US" sz="1300" kern="1200" dirty="0" smtClean="0"/>
                <a:t> antibodies </a:t>
              </a:r>
              <a:endParaRPr lang="en-US" sz="1300" kern="1200" dirty="0"/>
            </a:p>
          </p:txBody>
        </p:sp>
      </p:grpSp>
      <p:sp>
        <p:nvSpPr>
          <p:cNvPr id="63" name="Rectangle 62"/>
          <p:cNvSpPr/>
          <p:nvPr/>
        </p:nvSpPr>
        <p:spPr>
          <a:xfrm rot="18478103">
            <a:off x="2681359" y="3069698"/>
            <a:ext cx="3317505" cy="646331"/>
          </a:xfrm>
          <a:prstGeom prst="rect">
            <a:avLst/>
          </a:prstGeom>
        </p:spPr>
        <p:txBody>
          <a:bodyPr wrap="square">
            <a:spAutoFit/>
          </a:bodyPr>
          <a:lstStyle/>
          <a:p>
            <a:r>
              <a:rPr lang="en-US" sz="3600" b="1" dirty="0">
                <a:solidFill>
                  <a:srgbClr val="FFFF00"/>
                </a:solidFill>
              </a:rPr>
              <a:t>Immunogenicity</a:t>
            </a:r>
          </a:p>
        </p:txBody>
      </p:sp>
      <p:pic>
        <p:nvPicPr>
          <p:cNvPr id="65" name="Picture 2" descr="C:\WINNT\webshots.bmp"/>
          <p:cNvPicPr>
            <a:picLocks noChangeAspect="1" noChangeArrowheads="1"/>
          </p:cNvPicPr>
          <p:nvPr/>
        </p:nvPicPr>
        <p:blipFill>
          <a:blip r:embed="rId2" cstate="print"/>
          <a:srcRect/>
          <a:stretch>
            <a:fillRect/>
          </a:stretch>
        </p:blipFill>
        <p:spPr bwMode="auto">
          <a:xfrm>
            <a:off x="-1" y="1090653"/>
            <a:ext cx="3595014" cy="2319364"/>
          </a:xfrm>
          <a:prstGeom prst="rect">
            <a:avLst/>
          </a:prstGeom>
          <a:noFill/>
          <a:ln w="9525">
            <a:noFill/>
            <a:miter lim="800000"/>
            <a:headEnd/>
            <a:tailEnd/>
          </a:ln>
        </p:spPr>
      </p:pic>
      <p:sp>
        <p:nvSpPr>
          <p:cNvPr id="66" name="TextBox 65"/>
          <p:cNvSpPr txBox="1"/>
          <p:nvPr/>
        </p:nvSpPr>
        <p:spPr>
          <a:xfrm>
            <a:off x="6454532" y="220892"/>
            <a:ext cx="5737468" cy="707886"/>
          </a:xfrm>
          <a:prstGeom prst="rect">
            <a:avLst/>
          </a:prstGeom>
          <a:noFill/>
        </p:spPr>
        <p:txBody>
          <a:bodyPr wrap="none" rtlCol="0">
            <a:spAutoFit/>
          </a:bodyPr>
          <a:lstStyle/>
          <a:p>
            <a:r>
              <a:rPr lang="en-US" sz="4000" dirty="0">
                <a:solidFill>
                  <a:srgbClr val="7C7C7C"/>
                </a:solidFill>
                <a:effectLst>
                  <a:outerShdw blurRad="38100" dist="38100" dir="2700000" algn="tl">
                    <a:srgbClr val="C0C0C0"/>
                  </a:outerShdw>
                </a:effectLst>
                <a:latin typeface="Impact"/>
                <a:cs typeface="Impact"/>
              </a:rPr>
              <a:t>Impact of Immunogenicity</a:t>
            </a:r>
            <a:endParaRPr lang="en-US" sz="4000" dirty="0">
              <a:solidFill>
                <a:srgbClr val="7C7C7C"/>
              </a:solidFill>
              <a:latin typeface="Impact"/>
              <a:cs typeface="Impact"/>
            </a:endParaRPr>
          </a:p>
        </p:txBody>
      </p:sp>
    </p:spTree>
    <p:extLst>
      <p:ext uri="{BB962C8B-B14F-4D97-AF65-F5344CB8AC3E}">
        <p14:creationId xmlns:p14="http://schemas.microsoft.com/office/powerpoint/2010/main" val="19659100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59765" y="2423879"/>
            <a:ext cx="6242663" cy="4093428"/>
          </a:xfrm>
          <a:prstGeom prst="rect">
            <a:avLst/>
          </a:prstGeom>
        </p:spPr>
        <p:txBody>
          <a:bodyPr wrap="square">
            <a:spAutoFit/>
          </a:bodyPr>
          <a:lstStyle/>
          <a:p>
            <a:pPr>
              <a:buNone/>
            </a:pPr>
            <a:r>
              <a:rPr lang="en-US" sz="2000" u="sng" dirty="0"/>
              <a:t>ADA </a:t>
            </a:r>
            <a:r>
              <a:rPr lang="en-US" sz="2000" u="sng" dirty="0" smtClean="0"/>
              <a:t>Assay</a:t>
            </a:r>
            <a:r>
              <a:rPr lang="en-US" sz="2000" dirty="0" smtClean="0"/>
              <a:t>:</a:t>
            </a:r>
            <a:endParaRPr lang="en-US" sz="2000" dirty="0"/>
          </a:p>
          <a:p>
            <a:pPr>
              <a:buNone/>
            </a:pPr>
            <a:r>
              <a:rPr lang="en-US" sz="2000" dirty="0"/>
              <a:t>The assay should:</a:t>
            </a:r>
          </a:p>
          <a:p>
            <a:pPr>
              <a:buFont typeface="Wingdings" pitchFamily="2" charset="2"/>
              <a:buChar char="v"/>
            </a:pPr>
            <a:r>
              <a:rPr lang="en-US" sz="2000" dirty="0">
                <a:solidFill>
                  <a:srgbClr val="FF0000"/>
                </a:solidFill>
              </a:rPr>
              <a:t>Run in parallel with PK studies</a:t>
            </a:r>
          </a:p>
          <a:p>
            <a:pPr>
              <a:buFont typeface="Wingdings" pitchFamily="2" charset="2"/>
              <a:buChar char="v"/>
            </a:pPr>
            <a:r>
              <a:rPr lang="en-US" sz="2000" dirty="0"/>
              <a:t> To have sufficient sensitivity and specificity for non GLP</a:t>
            </a:r>
          </a:p>
          <a:p>
            <a:pPr>
              <a:buFont typeface="Wingdings" pitchFamily="2" charset="2"/>
              <a:buChar char="v"/>
            </a:pPr>
            <a:r>
              <a:rPr lang="en-US" sz="2000" dirty="0"/>
              <a:t> </a:t>
            </a:r>
            <a:r>
              <a:rPr lang="en-US" sz="2000" dirty="0">
                <a:solidFill>
                  <a:srgbClr val="FF0000"/>
                </a:solidFill>
              </a:rPr>
              <a:t>Be validated for GLP studies</a:t>
            </a:r>
          </a:p>
          <a:p>
            <a:endParaRPr lang="en-US" sz="1200" dirty="0"/>
          </a:p>
          <a:p>
            <a:pPr>
              <a:buNone/>
            </a:pPr>
            <a:r>
              <a:rPr lang="en-US" sz="2000" dirty="0" smtClean="0"/>
              <a:t>Neutralizing </a:t>
            </a:r>
            <a:r>
              <a:rPr lang="en-US" sz="2000" dirty="0"/>
              <a:t>Abs are typically not done in non-human primates but is considered in a case by case basis and depends upon a variety of factors that include:</a:t>
            </a:r>
          </a:p>
          <a:p>
            <a:pPr>
              <a:buFont typeface="Wingdings" pitchFamily="2" charset="2"/>
              <a:buChar char="Ø"/>
            </a:pPr>
            <a:r>
              <a:rPr lang="en-US" sz="2000" dirty="0" smtClean="0"/>
              <a:t>Type </a:t>
            </a:r>
            <a:r>
              <a:rPr lang="en-US" sz="2000" dirty="0"/>
              <a:t>of drug and MOA</a:t>
            </a:r>
          </a:p>
          <a:p>
            <a:pPr>
              <a:buFont typeface="Wingdings" pitchFamily="2" charset="2"/>
              <a:buChar char="Ø"/>
            </a:pPr>
            <a:r>
              <a:rPr lang="en-US" sz="2000" dirty="0">
                <a:solidFill>
                  <a:srgbClr val="FF0000"/>
                </a:solidFill>
              </a:rPr>
              <a:t>ADA incidence</a:t>
            </a:r>
          </a:p>
          <a:p>
            <a:pPr>
              <a:buFont typeface="Wingdings" pitchFamily="2" charset="2"/>
              <a:buChar char="Ø"/>
            </a:pPr>
            <a:r>
              <a:rPr lang="en-US" sz="2000" dirty="0"/>
              <a:t>T</a:t>
            </a:r>
            <a:r>
              <a:rPr lang="en-US" sz="2000" dirty="0" smtClean="0"/>
              <a:t>oxicity</a:t>
            </a:r>
            <a:endParaRPr lang="en-US" sz="2000" dirty="0"/>
          </a:p>
          <a:p>
            <a:pPr>
              <a:buFont typeface="Wingdings" pitchFamily="2" charset="2"/>
              <a:buChar char="Ø"/>
            </a:pPr>
            <a:r>
              <a:rPr lang="en-US" sz="2000" dirty="0">
                <a:solidFill>
                  <a:srgbClr val="FF0000"/>
                </a:solidFill>
              </a:rPr>
              <a:t>PK data</a:t>
            </a:r>
          </a:p>
        </p:txBody>
      </p:sp>
      <p:pic>
        <p:nvPicPr>
          <p:cNvPr id="3" name="Picture 2"/>
          <p:cNvPicPr>
            <a:picLocks noChangeAspect="1" noChangeArrowheads="1"/>
          </p:cNvPicPr>
          <p:nvPr/>
        </p:nvPicPr>
        <p:blipFill>
          <a:blip r:embed="rId2" cstate="print"/>
          <a:srcRect/>
          <a:stretch>
            <a:fillRect/>
          </a:stretch>
        </p:blipFill>
        <p:spPr bwMode="auto">
          <a:xfrm>
            <a:off x="9593479" y="5475563"/>
            <a:ext cx="2046163" cy="1031607"/>
          </a:xfrm>
          <a:prstGeom prst="rect">
            <a:avLst/>
          </a:prstGeom>
          <a:noFill/>
          <a:ln w="9525">
            <a:noFill/>
            <a:miter lim="800000"/>
            <a:headEnd/>
            <a:tailEnd/>
          </a:ln>
          <a:effectLst/>
        </p:spPr>
      </p:pic>
      <p:sp>
        <p:nvSpPr>
          <p:cNvPr id="4" name="TextBox 3"/>
          <p:cNvSpPr txBox="1"/>
          <p:nvPr/>
        </p:nvSpPr>
        <p:spPr>
          <a:xfrm>
            <a:off x="400305" y="1283934"/>
            <a:ext cx="5613698" cy="3924151"/>
          </a:xfrm>
          <a:prstGeom prst="rect">
            <a:avLst/>
          </a:prstGeom>
          <a:noFill/>
        </p:spPr>
        <p:txBody>
          <a:bodyPr wrap="square" rtlCol="0">
            <a:spAutoFit/>
          </a:bodyPr>
          <a:lstStyle/>
          <a:p>
            <a:pPr>
              <a:buNone/>
            </a:pPr>
            <a:r>
              <a:rPr lang="en-US" sz="2000" u="sng" dirty="0"/>
              <a:t>Effects of ADA on PK and PD</a:t>
            </a:r>
            <a:r>
              <a:rPr lang="en-US" sz="2000" dirty="0"/>
              <a:t>: </a:t>
            </a:r>
          </a:p>
          <a:p>
            <a:pPr>
              <a:buFont typeface="Wingdings" pitchFamily="2" charset="2"/>
              <a:buChar char="v"/>
            </a:pPr>
            <a:r>
              <a:rPr lang="en-US" sz="2000" dirty="0">
                <a:solidFill>
                  <a:srgbClr val="FF0000"/>
                </a:solidFill>
              </a:rPr>
              <a:t>Alteration of clearance</a:t>
            </a:r>
          </a:p>
          <a:p>
            <a:pPr>
              <a:buFont typeface="Wingdings" pitchFamily="2" charset="2"/>
              <a:buChar char="v"/>
            </a:pPr>
            <a:r>
              <a:rPr lang="en-US" sz="2000" dirty="0"/>
              <a:t>Neutralization of the therapeutic bioactivity</a:t>
            </a:r>
          </a:p>
          <a:p>
            <a:endParaRPr lang="en-US" sz="1100" dirty="0"/>
          </a:p>
          <a:p>
            <a:pPr>
              <a:buNone/>
            </a:pPr>
            <a:r>
              <a:rPr lang="en-US" sz="2000" u="sng" dirty="0"/>
              <a:t>Antibody characterization and data interpretation</a:t>
            </a:r>
            <a:r>
              <a:rPr lang="en-US" sz="2000" dirty="0"/>
              <a:t>:</a:t>
            </a:r>
          </a:p>
          <a:p>
            <a:pPr>
              <a:buFont typeface="Wingdings" pitchFamily="2" charset="2"/>
              <a:buChar char="v"/>
            </a:pPr>
            <a:r>
              <a:rPr lang="en-US" sz="2000" dirty="0">
                <a:solidFill>
                  <a:srgbClr val="FF0000"/>
                </a:solidFill>
              </a:rPr>
              <a:t>Number of responding animals</a:t>
            </a:r>
          </a:p>
          <a:p>
            <a:pPr>
              <a:buFont typeface="Wingdings" pitchFamily="2" charset="2"/>
              <a:buChar char="v"/>
            </a:pPr>
            <a:r>
              <a:rPr lang="en-US" sz="2000" dirty="0">
                <a:solidFill>
                  <a:srgbClr val="FF0000"/>
                </a:solidFill>
              </a:rPr>
              <a:t> Titer</a:t>
            </a:r>
          </a:p>
          <a:p>
            <a:pPr>
              <a:buFont typeface="Wingdings" pitchFamily="2" charset="2"/>
              <a:buChar char="v"/>
            </a:pPr>
            <a:r>
              <a:rPr lang="en-US" sz="2000" dirty="0" smtClean="0"/>
              <a:t>  Neutralizing </a:t>
            </a:r>
            <a:r>
              <a:rPr lang="en-US" sz="2000" dirty="0"/>
              <a:t>or non neutralizing Abs</a:t>
            </a:r>
          </a:p>
          <a:p>
            <a:pPr marL="342900" indent="-342900">
              <a:buFont typeface="Wingdings" charset="2"/>
              <a:buChar char="v"/>
            </a:pPr>
            <a:r>
              <a:rPr lang="en-US" sz="2000" dirty="0"/>
              <a:t>Correlation with </a:t>
            </a:r>
            <a:r>
              <a:rPr lang="en-US" sz="2000" dirty="0" smtClean="0"/>
              <a:t>PK, </a:t>
            </a:r>
            <a:r>
              <a:rPr lang="en-US" sz="2000" dirty="0"/>
              <a:t>PD </a:t>
            </a:r>
            <a:r>
              <a:rPr lang="en-US" sz="2000" dirty="0" smtClean="0"/>
              <a:t>&amp; toxicological changes: </a:t>
            </a:r>
          </a:p>
          <a:p>
            <a:pPr marL="800100" lvl="1" indent="-342900">
              <a:buFont typeface="Wingdings" charset="2"/>
              <a:buChar char="Ø"/>
            </a:pPr>
            <a:r>
              <a:rPr lang="en-US" sz="2000" dirty="0" smtClean="0">
                <a:solidFill>
                  <a:srgbClr val="FF0000"/>
                </a:solidFill>
              </a:rPr>
              <a:t>Hypersensitivity</a:t>
            </a:r>
          </a:p>
          <a:p>
            <a:pPr marL="800100" lvl="1" indent="-342900">
              <a:buFont typeface="Wingdings" charset="2"/>
              <a:buChar char="Ø"/>
            </a:pPr>
            <a:r>
              <a:rPr lang="en-US" sz="2000" dirty="0" smtClean="0">
                <a:solidFill>
                  <a:srgbClr val="FF0000"/>
                </a:solidFill>
              </a:rPr>
              <a:t>Incidence </a:t>
            </a:r>
            <a:r>
              <a:rPr lang="en-US" sz="2000" dirty="0">
                <a:solidFill>
                  <a:srgbClr val="FF0000"/>
                </a:solidFill>
              </a:rPr>
              <a:t>and Severity of AE</a:t>
            </a:r>
          </a:p>
          <a:p>
            <a:pPr marL="342900" indent="-342900">
              <a:buFont typeface="Wingdings" charset="2"/>
              <a:buChar char="Ø"/>
            </a:pPr>
            <a:endParaRPr lang="en-US" sz="2000" dirty="0">
              <a:solidFill>
                <a:srgbClr val="FF0000"/>
              </a:solidFill>
            </a:endParaRPr>
          </a:p>
          <a:p>
            <a:endParaRPr lang="en-US" dirty="0"/>
          </a:p>
        </p:txBody>
      </p:sp>
      <p:pic>
        <p:nvPicPr>
          <p:cNvPr id="5" name="Picture 3"/>
          <p:cNvPicPr>
            <a:picLocks noChangeAspect="1" noChangeArrowheads="1"/>
          </p:cNvPicPr>
          <p:nvPr/>
        </p:nvPicPr>
        <p:blipFill>
          <a:blip r:embed="rId3" cstate="print"/>
          <a:srcRect/>
          <a:stretch>
            <a:fillRect/>
          </a:stretch>
        </p:blipFill>
        <p:spPr bwMode="auto">
          <a:xfrm>
            <a:off x="947507" y="5384238"/>
            <a:ext cx="3605576" cy="1473762"/>
          </a:xfrm>
          <a:prstGeom prst="rect">
            <a:avLst/>
          </a:prstGeom>
          <a:noFill/>
          <a:ln w="9525">
            <a:noFill/>
            <a:miter lim="800000"/>
            <a:headEnd/>
            <a:tailEnd/>
          </a:ln>
          <a:effectLst/>
        </p:spPr>
      </p:pic>
      <p:sp>
        <p:nvSpPr>
          <p:cNvPr id="6" name="TextBox 5"/>
          <p:cNvSpPr txBox="1"/>
          <p:nvPr/>
        </p:nvSpPr>
        <p:spPr>
          <a:xfrm>
            <a:off x="4334320" y="427978"/>
            <a:ext cx="6265307" cy="707886"/>
          </a:xfrm>
          <a:prstGeom prst="rect">
            <a:avLst/>
          </a:prstGeom>
          <a:noFill/>
        </p:spPr>
        <p:txBody>
          <a:bodyPr wrap="none" rtlCol="0">
            <a:spAutoFit/>
          </a:bodyPr>
          <a:lstStyle/>
          <a:p>
            <a:r>
              <a:rPr lang="en-US" sz="4000" dirty="0">
                <a:solidFill>
                  <a:srgbClr val="7C7C7C"/>
                </a:solidFill>
                <a:latin typeface="Impact"/>
                <a:cs typeface="Impact"/>
              </a:rPr>
              <a:t>Non Clinical Immunogenicity</a:t>
            </a:r>
          </a:p>
        </p:txBody>
      </p:sp>
    </p:spTree>
    <p:extLst>
      <p:ext uri="{BB962C8B-B14F-4D97-AF65-F5344CB8AC3E}">
        <p14:creationId xmlns:p14="http://schemas.microsoft.com/office/powerpoint/2010/main" val="8421283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625" y="1644409"/>
            <a:ext cx="11470764" cy="4247317"/>
          </a:xfrm>
          <a:prstGeom prst="rect">
            <a:avLst/>
          </a:prstGeom>
        </p:spPr>
        <p:txBody>
          <a:bodyPr wrap="square">
            <a:spAutoFit/>
          </a:bodyPr>
          <a:lstStyle/>
          <a:p>
            <a:pPr>
              <a:buFontTx/>
              <a:buNone/>
            </a:pPr>
            <a:r>
              <a:rPr lang="en-US" sz="2000" u="sng" dirty="0" smtClean="0">
                <a:latin typeface="+mj-lt"/>
              </a:rPr>
              <a:t>Immunogenicity </a:t>
            </a:r>
            <a:r>
              <a:rPr lang="en-US" sz="2000" u="sng" dirty="0">
                <a:latin typeface="+mj-lt"/>
              </a:rPr>
              <a:t>should be considered as part of </a:t>
            </a:r>
            <a:r>
              <a:rPr lang="en-US" sz="2000" u="sng" dirty="0" smtClean="0">
                <a:latin typeface="+mj-lt"/>
              </a:rPr>
              <a:t>clinical studies</a:t>
            </a:r>
            <a:r>
              <a:rPr lang="en-US" sz="2000" dirty="0" smtClean="0">
                <a:latin typeface="+mj-lt"/>
              </a:rPr>
              <a:t>:</a:t>
            </a:r>
            <a:endParaRPr lang="en-US" sz="2000" dirty="0">
              <a:latin typeface="+mj-lt"/>
            </a:endParaRPr>
          </a:p>
          <a:p>
            <a:pPr>
              <a:buFontTx/>
              <a:buNone/>
            </a:pPr>
            <a:endParaRPr lang="en-US" sz="1400" dirty="0">
              <a:latin typeface="+mj-lt"/>
            </a:endParaRPr>
          </a:p>
          <a:p>
            <a:pPr>
              <a:buFont typeface="Wingdings" pitchFamily="2" charset="2"/>
              <a:buChar char="Ø"/>
            </a:pPr>
            <a:r>
              <a:rPr lang="en-US" dirty="0">
                <a:latin typeface="+mj-lt"/>
              </a:rPr>
              <a:t>Adequate</a:t>
            </a:r>
            <a:r>
              <a:rPr lang="en-US" dirty="0">
                <a:solidFill>
                  <a:srgbClr val="FF0000"/>
                </a:solidFill>
                <a:latin typeface="+mj-lt"/>
              </a:rPr>
              <a:t> characterization of immunogenicity profile </a:t>
            </a:r>
            <a:endParaRPr lang="en-US" dirty="0" smtClean="0">
              <a:solidFill>
                <a:srgbClr val="FF0000"/>
              </a:solidFill>
              <a:latin typeface="+mj-lt"/>
            </a:endParaRPr>
          </a:p>
          <a:p>
            <a:endParaRPr lang="en-US" sz="800" dirty="0">
              <a:solidFill>
                <a:srgbClr val="FF0000"/>
              </a:solidFill>
              <a:latin typeface="+mj-lt"/>
            </a:endParaRPr>
          </a:p>
          <a:p>
            <a:pPr>
              <a:buFont typeface="Wingdings" pitchFamily="2" charset="2"/>
              <a:buChar char="Ø"/>
            </a:pPr>
            <a:r>
              <a:rPr lang="en-US" dirty="0">
                <a:latin typeface="+mj-lt"/>
              </a:rPr>
              <a:t>Meeting </a:t>
            </a:r>
            <a:r>
              <a:rPr lang="en-US" dirty="0">
                <a:solidFill>
                  <a:srgbClr val="FF0000"/>
                </a:solidFill>
                <a:latin typeface="+mj-lt"/>
              </a:rPr>
              <a:t>regulatory </a:t>
            </a:r>
            <a:r>
              <a:rPr lang="en-US" dirty="0" smtClean="0">
                <a:solidFill>
                  <a:srgbClr val="FF0000"/>
                </a:solidFill>
                <a:latin typeface="+mj-lt"/>
              </a:rPr>
              <a:t>expectations</a:t>
            </a:r>
          </a:p>
          <a:p>
            <a:endParaRPr lang="en-US" sz="800" dirty="0">
              <a:latin typeface="+mj-lt"/>
            </a:endParaRPr>
          </a:p>
          <a:p>
            <a:pPr>
              <a:buFont typeface="Wingdings" pitchFamily="2" charset="2"/>
              <a:buChar char="Ø"/>
            </a:pPr>
            <a:r>
              <a:rPr lang="en-US" dirty="0">
                <a:latin typeface="+mj-lt"/>
              </a:rPr>
              <a:t> Be </a:t>
            </a:r>
            <a:r>
              <a:rPr lang="en-US" dirty="0">
                <a:solidFill>
                  <a:srgbClr val="FF0000"/>
                </a:solidFill>
                <a:latin typeface="+mj-lt"/>
              </a:rPr>
              <a:t>cost effective</a:t>
            </a:r>
          </a:p>
          <a:p>
            <a:pPr>
              <a:buFontTx/>
              <a:buNone/>
            </a:pPr>
            <a:endParaRPr lang="en-US" dirty="0">
              <a:latin typeface="+mj-lt"/>
            </a:endParaRPr>
          </a:p>
          <a:p>
            <a:pPr>
              <a:buFontTx/>
              <a:buNone/>
            </a:pPr>
            <a:r>
              <a:rPr lang="en-US" sz="2000" u="sng" dirty="0">
                <a:latin typeface="+mj-lt"/>
              </a:rPr>
              <a:t>ADA Testing</a:t>
            </a:r>
            <a:r>
              <a:rPr lang="en-US" sz="2000" dirty="0" smtClean="0">
                <a:latin typeface="+mj-lt"/>
              </a:rPr>
              <a:t>:</a:t>
            </a:r>
          </a:p>
          <a:p>
            <a:pPr>
              <a:buFontTx/>
              <a:buNone/>
            </a:pPr>
            <a:endParaRPr lang="en-US" sz="1400" dirty="0">
              <a:latin typeface="+mj-lt"/>
            </a:endParaRPr>
          </a:p>
          <a:p>
            <a:pPr>
              <a:buFont typeface="Wingdings" pitchFamily="2" charset="2"/>
              <a:buChar char="Ø"/>
            </a:pPr>
            <a:r>
              <a:rPr lang="en-US" dirty="0" smtClean="0">
                <a:latin typeface="+mj-lt"/>
              </a:rPr>
              <a:t>Regulatory </a:t>
            </a:r>
            <a:r>
              <a:rPr lang="en-US" dirty="0">
                <a:latin typeface="+mj-lt"/>
              </a:rPr>
              <a:t>recommend </a:t>
            </a:r>
            <a:r>
              <a:rPr lang="en-US" dirty="0">
                <a:solidFill>
                  <a:srgbClr val="FF0000"/>
                </a:solidFill>
                <a:latin typeface="+mj-lt"/>
              </a:rPr>
              <a:t>real time </a:t>
            </a:r>
            <a:r>
              <a:rPr lang="en-US" dirty="0">
                <a:latin typeface="+mj-lt"/>
              </a:rPr>
              <a:t>immunogenicity testing for drugs that </a:t>
            </a:r>
            <a:r>
              <a:rPr lang="en-US" dirty="0" smtClean="0">
                <a:latin typeface="+mj-lt"/>
              </a:rPr>
              <a:t>are </a:t>
            </a:r>
            <a:r>
              <a:rPr lang="en-US" dirty="0">
                <a:latin typeface="+mj-lt"/>
              </a:rPr>
              <a:t>considered at high </a:t>
            </a:r>
            <a:r>
              <a:rPr lang="en-US" dirty="0" smtClean="0">
                <a:latin typeface="+mj-lt"/>
              </a:rPr>
              <a:t>risk</a:t>
            </a:r>
          </a:p>
          <a:p>
            <a:endParaRPr lang="en-US" sz="800" dirty="0">
              <a:latin typeface="+mj-lt"/>
            </a:endParaRPr>
          </a:p>
          <a:p>
            <a:pPr>
              <a:buFont typeface="Wingdings" pitchFamily="2" charset="2"/>
              <a:buChar char="Ø"/>
            </a:pPr>
            <a:r>
              <a:rPr lang="en-US" dirty="0" smtClean="0">
                <a:latin typeface="+mj-lt"/>
              </a:rPr>
              <a:t>Timely </a:t>
            </a:r>
            <a:r>
              <a:rPr lang="en-US" dirty="0">
                <a:latin typeface="+mj-lt"/>
              </a:rPr>
              <a:t>immunogenicity data </a:t>
            </a:r>
            <a:r>
              <a:rPr lang="en-US" dirty="0">
                <a:solidFill>
                  <a:srgbClr val="FF0000"/>
                </a:solidFill>
                <a:latin typeface="+mj-lt"/>
              </a:rPr>
              <a:t>may prove useful </a:t>
            </a:r>
            <a:r>
              <a:rPr lang="en-US" dirty="0">
                <a:latin typeface="+mj-lt"/>
              </a:rPr>
              <a:t>in determining whether to </a:t>
            </a:r>
            <a:r>
              <a:rPr lang="en-US" dirty="0" smtClean="0">
                <a:latin typeface="+mj-lt"/>
              </a:rPr>
              <a:t>carry </a:t>
            </a:r>
            <a:r>
              <a:rPr lang="en-US" dirty="0">
                <a:latin typeface="+mj-lt"/>
              </a:rPr>
              <a:t>on therapy </a:t>
            </a:r>
            <a:r>
              <a:rPr lang="en-US" dirty="0" smtClean="0">
                <a:latin typeface="+mj-lt"/>
              </a:rPr>
              <a:t>and impact </a:t>
            </a:r>
            <a:r>
              <a:rPr lang="en-US" dirty="0">
                <a:latin typeface="+mj-lt"/>
              </a:rPr>
              <a:t>of ADA on efficacy and </a:t>
            </a:r>
            <a:r>
              <a:rPr lang="en-US" dirty="0" smtClean="0">
                <a:latin typeface="+mj-lt"/>
              </a:rPr>
              <a:t>safety</a:t>
            </a:r>
          </a:p>
          <a:p>
            <a:endParaRPr lang="en-US" sz="800" dirty="0">
              <a:latin typeface="+mj-lt"/>
            </a:endParaRPr>
          </a:p>
          <a:p>
            <a:pPr>
              <a:buFont typeface="Wingdings" pitchFamily="2" charset="2"/>
              <a:buChar char="Ø"/>
            </a:pPr>
            <a:r>
              <a:rPr lang="en-US" dirty="0" smtClean="0">
                <a:latin typeface="+mj-lt"/>
              </a:rPr>
              <a:t>Biologics that are </a:t>
            </a:r>
            <a:r>
              <a:rPr lang="en-US" dirty="0">
                <a:latin typeface="+mj-lt"/>
              </a:rPr>
              <a:t>generally considered </a:t>
            </a:r>
            <a:r>
              <a:rPr lang="en-US" dirty="0">
                <a:solidFill>
                  <a:srgbClr val="FF0000"/>
                </a:solidFill>
                <a:latin typeface="+mj-lt"/>
              </a:rPr>
              <a:t>of </a:t>
            </a:r>
            <a:r>
              <a:rPr lang="en-US" dirty="0" smtClean="0">
                <a:solidFill>
                  <a:srgbClr val="FF0000"/>
                </a:solidFill>
                <a:latin typeface="+mj-lt"/>
              </a:rPr>
              <a:t>low-medium </a:t>
            </a:r>
            <a:r>
              <a:rPr lang="en-US" dirty="0">
                <a:solidFill>
                  <a:srgbClr val="FF0000"/>
                </a:solidFill>
                <a:latin typeface="+mj-lt"/>
              </a:rPr>
              <a:t>risk </a:t>
            </a:r>
            <a:r>
              <a:rPr lang="en-US" dirty="0">
                <a:latin typeface="+mj-lt"/>
              </a:rPr>
              <a:t>for </a:t>
            </a:r>
            <a:r>
              <a:rPr lang="en-US" dirty="0" smtClean="0">
                <a:latin typeface="+mj-lt"/>
              </a:rPr>
              <a:t>immunogenicity, real </a:t>
            </a:r>
            <a:r>
              <a:rPr lang="en-US" dirty="0">
                <a:latin typeface="+mj-lt"/>
              </a:rPr>
              <a:t>time immunogenicity is generally </a:t>
            </a:r>
            <a:r>
              <a:rPr lang="en-US" dirty="0">
                <a:solidFill>
                  <a:srgbClr val="FF0000"/>
                </a:solidFill>
                <a:latin typeface="+mj-lt"/>
              </a:rPr>
              <a:t>not employed </a:t>
            </a:r>
            <a:endParaRPr lang="en-US" dirty="0" smtClean="0">
              <a:solidFill>
                <a:srgbClr val="FF0000"/>
              </a:solidFill>
              <a:latin typeface="+mj-lt"/>
            </a:endParaRPr>
          </a:p>
          <a:p>
            <a:endParaRPr lang="en-US" sz="800" dirty="0">
              <a:solidFill>
                <a:srgbClr val="FF0000"/>
              </a:solidFill>
            </a:endParaRPr>
          </a:p>
        </p:txBody>
      </p:sp>
      <p:pic>
        <p:nvPicPr>
          <p:cNvPr id="3" name="Picture 1"/>
          <p:cNvPicPr>
            <a:picLocks noChangeAspect="1" noChangeArrowheads="1"/>
          </p:cNvPicPr>
          <p:nvPr/>
        </p:nvPicPr>
        <p:blipFill>
          <a:blip r:embed="rId2" cstate="print"/>
          <a:srcRect/>
          <a:stretch>
            <a:fillRect/>
          </a:stretch>
        </p:blipFill>
        <p:spPr bwMode="auto">
          <a:xfrm>
            <a:off x="8585435" y="1427494"/>
            <a:ext cx="3506657" cy="2678008"/>
          </a:xfrm>
          <a:prstGeom prst="rect">
            <a:avLst/>
          </a:prstGeom>
          <a:noFill/>
          <a:ln w="9525">
            <a:noFill/>
            <a:miter lim="800000"/>
            <a:headEnd/>
            <a:tailEnd/>
          </a:ln>
          <a:effectLst/>
        </p:spPr>
      </p:pic>
      <p:sp>
        <p:nvSpPr>
          <p:cNvPr id="4" name="TextBox 3"/>
          <p:cNvSpPr txBox="1"/>
          <p:nvPr/>
        </p:nvSpPr>
        <p:spPr>
          <a:xfrm>
            <a:off x="4776034" y="524617"/>
            <a:ext cx="5366624" cy="707886"/>
          </a:xfrm>
          <a:prstGeom prst="rect">
            <a:avLst/>
          </a:prstGeom>
          <a:noFill/>
        </p:spPr>
        <p:txBody>
          <a:bodyPr wrap="none" rtlCol="0">
            <a:spAutoFit/>
          </a:bodyPr>
          <a:lstStyle/>
          <a:p>
            <a:r>
              <a:rPr lang="en-US" sz="4000" dirty="0">
                <a:solidFill>
                  <a:schemeClr val="accent3">
                    <a:lumMod val="75000"/>
                  </a:schemeClr>
                </a:solidFill>
                <a:latin typeface="Impact"/>
                <a:cs typeface="Impact"/>
              </a:rPr>
              <a:t>Clinical Immunogenicity</a:t>
            </a:r>
          </a:p>
        </p:txBody>
      </p:sp>
    </p:spTree>
    <p:extLst>
      <p:ext uri="{BB962C8B-B14F-4D97-AF65-F5344CB8AC3E}">
        <p14:creationId xmlns:p14="http://schemas.microsoft.com/office/powerpoint/2010/main" val="19659100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476250" y="1957388"/>
            <a:ext cx="10594210" cy="3716770"/>
          </a:xfrm>
          <a:prstGeom prst="rect">
            <a:avLst/>
          </a:prstGeom>
          <a:noFill/>
          <a:ln w="9525">
            <a:noFill/>
            <a:miter lim="800000"/>
            <a:headEnd/>
            <a:tailEnd/>
          </a:ln>
          <a:effectLst/>
        </p:spPr>
      </p:pic>
      <p:grpSp>
        <p:nvGrpSpPr>
          <p:cNvPr id="3" name="Group 2"/>
          <p:cNvGrpSpPr/>
          <p:nvPr/>
        </p:nvGrpSpPr>
        <p:grpSpPr>
          <a:xfrm>
            <a:off x="1110055" y="1274597"/>
            <a:ext cx="3429000" cy="636480"/>
            <a:chOff x="0" y="4925"/>
            <a:chExt cx="3429000" cy="636480"/>
          </a:xfrm>
        </p:grpSpPr>
        <p:sp>
          <p:nvSpPr>
            <p:cNvPr id="4" name="Rounded Rectangle 3"/>
            <p:cNvSpPr/>
            <p:nvPr/>
          </p:nvSpPr>
          <p:spPr>
            <a:xfrm>
              <a:off x="0" y="4925"/>
              <a:ext cx="3429000" cy="636480"/>
            </a:xfrm>
            <a:prstGeom prst="roundRect">
              <a:avLst/>
            </a:prstGeom>
            <a:solidFill>
              <a:srgbClr val="FF0000"/>
            </a:solidFill>
            <a:ln>
              <a:solidFill>
                <a:srgbClr val="0070C0"/>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 name="Rounded Rectangle 4"/>
            <p:cNvSpPr/>
            <p:nvPr/>
          </p:nvSpPr>
          <p:spPr>
            <a:xfrm>
              <a:off x="31070" y="35995"/>
              <a:ext cx="3366860" cy="5743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ADA Assay</a:t>
              </a:r>
              <a:endParaRPr lang="en-US" sz="2000" b="1" kern="1200" dirty="0"/>
            </a:p>
          </p:txBody>
        </p:sp>
      </p:grpSp>
      <p:graphicFrame>
        <p:nvGraphicFramePr>
          <p:cNvPr id="7" name="Diagram 6"/>
          <p:cNvGraphicFramePr/>
          <p:nvPr>
            <p:extLst>
              <p:ext uri="{D42A27DB-BD31-4B8C-83A1-F6EECF244321}">
                <p14:modId xmlns:p14="http://schemas.microsoft.com/office/powerpoint/2010/main" val="115624848"/>
              </p:ext>
            </p:extLst>
          </p:nvPr>
        </p:nvGraphicFramePr>
        <p:xfrm>
          <a:off x="6589004" y="1256322"/>
          <a:ext cx="4039742" cy="7099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2992152" y="165668"/>
            <a:ext cx="7914396" cy="707886"/>
          </a:xfrm>
          <a:prstGeom prst="rect">
            <a:avLst/>
          </a:prstGeom>
          <a:noFill/>
        </p:spPr>
        <p:txBody>
          <a:bodyPr wrap="none" rtlCol="0">
            <a:spAutoFit/>
          </a:bodyPr>
          <a:lstStyle/>
          <a:p>
            <a:r>
              <a:rPr lang="en-US" sz="4000" dirty="0">
                <a:solidFill>
                  <a:srgbClr val="7C7C7C"/>
                </a:solidFill>
                <a:latin typeface="Impact"/>
                <a:cs typeface="Impact"/>
              </a:rPr>
              <a:t>How can we detect Immunogenicity</a:t>
            </a:r>
            <a:r>
              <a:rPr lang="en-US" sz="4000" dirty="0" smtClean="0">
                <a:solidFill>
                  <a:srgbClr val="7C7C7C"/>
                </a:solidFill>
                <a:latin typeface="Impact"/>
                <a:cs typeface="Impact"/>
              </a:rPr>
              <a:t>?</a:t>
            </a:r>
            <a:endParaRPr lang="en-US" sz="4000" dirty="0">
              <a:solidFill>
                <a:srgbClr val="7C7C7C"/>
              </a:solidFill>
              <a:latin typeface="Impact"/>
              <a:cs typeface="Impact"/>
            </a:endParaRPr>
          </a:p>
        </p:txBody>
      </p:sp>
      <p:sp>
        <p:nvSpPr>
          <p:cNvPr id="9" name="TextBox 8"/>
          <p:cNvSpPr txBox="1"/>
          <p:nvPr/>
        </p:nvSpPr>
        <p:spPr>
          <a:xfrm>
            <a:off x="1532196" y="5756992"/>
            <a:ext cx="1948821" cy="800219"/>
          </a:xfrm>
          <a:prstGeom prst="rect">
            <a:avLst/>
          </a:prstGeom>
          <a:noFill/>
        </p:spPr>
        <p:txBody>
          <a:bodyPr wrap="none" rtlCol="0">
            <a:spAutoFit/>
          </a:bodyPr>
          <a:lstStyle/>
          <a:p>
            <a:pPr marL="0" lvl="1"/>
            <a:r>
              <a:rPr lang="en-US" sz="2800" dirty="0" err="1"/>
              <a:t>IgM</a:t>
            </a:r>
            <a:r>
              <a:rPr lang="en-US" sz="2800" dirty="0"/>
              <a:t> and </a:t>
            </a:r>
            <a:r>
              <a:rPr lang="en-US" sz="2800" dirty="0" err="1"/>
              <a:t>IgG</a:t>
            </a:r>
            <a:endParaRPr lang="en-US" sz="2800" dirty="0"/>
          </a:p>
          <a:p>
            <a:endParaRPr lang="en-US" dirty="0"/>
          </a:p>
        </p:txBody>
      </p:sp>
      <p:sp>
        <p:nvSpPr>
          <p:cNvPr id="10" name="TextBox 9"/>
          <p:cNvSpPr txBox="1"/>
          <p:nvPr/>
        </p:nvSpPr>
        <p:spPr>
          <a:xfrm>
            <a:off x="6349639" y="5365469"/>
            <a:ext cx="5341981" cy="1631216"/>
          </a:xfrm>
          <a:prstGeom prst="rect">
            <a:avLst/>
          </a:prstGeom>
          <a:noFill/>
        </p:spPr>
        <p:txBody>
          <a:bodyPr wrap="square" rtlCol="0">
            <a:spAutoFit/>
          </a:bodyPr>
          <a:lstStyle/>
          <a:p>
            <a:pPr lvl="1"/>
            <a:r>
              <a:rPr lang="en-US" sz="2000" dirty="0"/>
              <a:t>Usually </a:t>
            </a:r>
            <a:r>
              <a:rPr lang="en-US" sz="2000" dirty="0" err="1" smtClean="0"/>
              <a:t>IgG</a:t>
            </a:r>
            <a:endParaRPr lang="en-US" sz="2000" dirty="0" smtClean="0"/>
          </a:p>
          <a:p>
            <a:pPr lvl="1"/>
            <a:r>
              <a:rPr lang="en-US" sz="2000" dirty="0" smtClean="0"/>
              <a:t>Directed </a:t>
            </a:r>
            <a:r>
              <a:rPr lang="en-US" sz="2000" dirty="0"/>
              <a:t>against biologically active sites </a:t>
            </a:r>
            <a:endParaRPr lang="en-US" sz="2000" dirty="0" smtClean="0"/>
          </a:p>
          <a:p>
            <a:pPr lvl="1"/>
            <a:r>
              <a:rPr lang="en-US" sz="2000" dirty="0"/>
              <a:t>	</a:t>
            </a:r>
            <a:r>
              <a:rPr lang="en-US" dirty="0" smtClean="0"/>
              <a:t>interferon </a:t>
            </a:r>
            <a:r>
              <a:rPr lang="en-US" dirty="0"/>
              <a:t>(IFN</a:t>
            </a:r>
            <a:r>
              <a:rPr lang="en-US" dirty="0" smtClean="0"/>
              <a:t>) </a:t>
            </a:r>
          </a:p>
          <a:p>
            <a:pPr lvl="1"/>
            <a:r>
              <a:rPr lang="en-US" dirty="0"/>
              <a:t>	</a:t>
            </a:r>
            <a:r>
              <a:rPr lang="en-US" dirty="0" smtClean="0"/>
              <a:t>anti</a:t>
            </a:r>
            <a:r>
              <a:rPr lang="en-US" dirty="0"/>
              <a:t>-</a:t>
            </a:r>
            <a:r>
              <a:rPr lang="en-US" dirty="0" smtClean="0"/>
              <a:t>viral</a:t>
            </a:r>
          </a:p>
          <a:p>
            <a:pPr lvl="1"/>
            <a:r>
              <a:rPr lang="en-US" dirty="0" smtClean="0"/>
              <a:t> 	</a:t>
            </a:r>
            <a:r>
              <a:rPr lang="en-US" dirty="0" err="1" smtClean="0"/>
              <a:t>idiotype</a:t>
            </a:r>
            <a:endParaRPr lang="en-US" dirty="0"/>
          </a:p>
        </p:txBody>
      </p:sp>
    </p:spTree>
    <p:extLst>
      <p:ext uri="{BB962C8B-B14F-4D97-AF65-F5344CB8AC3E}">
        <p14:creationId xmlns:p14="http://schemas.microsoft.com/office/powerpoint/2010/main" val="19659100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Immunogencity review figures (dragged).pdf"/>
          <p:cNvPicPr>
            <a:picLocks noGrp="1" noChangeAspect="1"/>
          </p:cNvPicPr>
          <p:nvPr>
            <p:ph idx="1"/>
          </p:nvPr>
        </p:nvPicPr>
        <p:blipFill rotWithShape="1">
          <a:blip r:embed="rId2">
            <a:extLst>
              <a:ext uri="{28A0092B-C50C-407E-A947-70E740481C1C}">
                <a14:useLocalDpi xmlns:a14="http://schemas.microsoft.com/office/drawing/2010/main" val="0"/>
              </a:ext>
            </a:extLst>
          </a:blip>
          <a:srcRect l="-1709" t="-570" r="-855" b="520"/>
          <a:stretch/>
        </p:blipFill>
        <p:spPr>
          <a:xfrm>
            <a:off x="0" y="812800"/>
            <a:ext cx="12192000" cy="6045200"/>
          </a:xfrm>
        </p:spPr>
      </p:pic>
      <p:sp>
        <p:nvSpPr>
          <p:cNvPr id="4" name="Slide Number Placeholder 3"/>
          <p:cNvSpPr>
            <a:spLocks noGrp="1"/>
          </p:cNvSpPr>
          <p:nvPr>
            <p:ph type="sldNum" sz="quarter" idx="4294967295"/>
          </p:nvPr>
        </p:nvSpPr>
        <p:spPr>
          <a:xfrm>
            <a:off x="11582400" y="6356351"/>
            <a:ext cx="508000" cy="365125"/>
          </a:xfrm>
          <a:prstGeom prst="rect">
            <a:avLst/>
          </a:prstGeom>
        </p:spPr>
        <p:txBody>
          <a:bodyPr/>
          <a:lstStyle/>
          <a:p>
            <a:pPr>
              <a:defRPr/>
            </a:pPr>
            <a:fld id="{676A7E20-E6F0-45A5-847D-333FAE68771D}" type="slidenum">
              <a:rPr lang="en-US" smtClean="0"/>
              <a:pPr>
                <a:defRPr/>
              </a:pPr>
              <a:t>21</a:t>
            </a:fld>
            <a:endParaRPr lang="en-US" dirty="0"/>
          </a:p>
        </p:txBody>
      </p:sp>
    </p:spTree>
    <p:extLst>
      <p:ext uri="{BB962C8B-B14F-4D97-AF65-F5344CB8AC3E}">
        <p14:creationId xmlns:p14="http://schemas.microsoft.com/office/powerpoint/2010/main" val="23614638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1582400" y="6356351"/>
            <a:ext cx="508000" cy="365125"/>
          </a:xfrm>
          <a:prstGeom prst="rect">
            <a:avLst/>
          </a:prstGeom>
        </p:spPr>
        <p:txBody>
          <a:bodyPr/>
          <a:lstStyle/>
          <a:p>
            <a:pPr>
              <a:defRPr/>
            </a:pPr>
            <a:fld id="{676A7E20-E6F0-45A5-847D-333FAE68771D}" type="slidenum">
              <a:rPr lang="en-US" smtClean="0"/>
              <a:pPr>
                <a:defRPr/>
              </a:pPr>
              <a:t>22</a:t>
            </a:fld>
            <a:endParaRPr lang="en-US" dirty="0"/>
          </a:p>
        </p:txBody>
      </p:sp>
      <p:pic>
        <p:nvPicPr>
          <p:cNvPr id="6" name="Content Placeholder 5" descr="Immunogencity review figures (dragged).pdf"/>
          <p:cNvPicPr>
            <a:picLocks noGrp="1" noChangeAspect="1"/>
          </p:cNvPicPr>
          <p:nvPr>
            <p:ph idx="1"/>
          </p:nvPr>
        </p:nvPicPr>
        <p:blipFill rotWithShape="1">
          <a:blip r:embed="rId2">
            <a:extLst>
              <a:ext uri="{28A0092B-C50C-407E-A947-70E740481C1C}">
                <a14:useLocalDpi xmlns:a14="http://schemas.microsoft.com/office/drawing/2010/main" val="0"/>
              </a:ext>
            </a:extLst>
          </a:blip>
          <a:srcRect t="-2400" b="-50"/>
          <a:stretch/>
        </p:blipFill>
        <p:spPr>
          <a:xfrm>
            <a:off x="514286" y="1490469"/>
            <a:ext cx="10443164" cy="5092539"/>
          </a:xfrm>
        </p:spPr>
      </p:pic>
    </p:spTree>
    <p:extLst>
      <p:ext uri="{BB962C8B-B14F-4D97-AF65-F5344CB8AC3E}">
        <p14:creationId xmlns:p14="http://schemas.microsoft.com/office/powerpoint/2010/main" val="8687704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8463" y="1873219"/>
            <a:ext cx="10835800" cy="4647426"/>
          </a:xfrm>
          <a:prstGeom prst="rect">
            <a:avLst/>
          </a:prstGeom>
        </p:spPr>
        <p:txBody>
          <a:bodyPr wrap="square">
            <a:spAutoFit/>
          </a:bodyPr>
          <a:lstStyle/>
          <a:p>
            <a:r>
              <a:rPr lang="en-US" sz="2400" dirty="0"/>
              <a:t>Influenced by the detection assay</a:t>
            </a:r>
          </a:p>
          <a:p>
            <a:pPr marL="800100" lvl="1" indent="-342900">
              <a:buFont typeface="Arial"/>
              <a:buChar char="•"/>
            </a:pPr>
            <a:r>
              <a:rPr lang="en-US" sz="2000" dirty="0"/>
              <a:t>Sensitivity</a:t>
            </a:r>
          </a:p>
          <a:p>
            <a:pPr marL="800100" lvl="1" indent="-342900">
              <a:buFont typeface="Arial"/>
              <a:buChar char="•"/>
            </a:pPr>
            <a:r>
              <a:rPr lang="en-US" sz="2000" dirty="0"/>
              <a:t>Specificity</a:t>
            </a:r>
          </a:p>
          <a:p>
            <a:r>
              <a:rPr lang="en-US" sz="2400" dirty="0"/>
              <a:t>Product specific</a:t>
            </a:r>
          </a:p>
          <a:p>
            <a:pPr marL="800100" lvl="1" indent="-342900">
              <a:buFont typeface="Arial"/>
              <a:buChar char="•"/>
            </a:pPr>
            <a:r>
              <a:rPr lang="en-US" sz="2000" dirty="0" err="1"/>
              <a:t>idiotypes</a:t>
            </a:r>
            <a:r>
              <a:rPr lang="en-US" sz="2000" dirty="0"/>
              <a:t> on </a:t>
            </a:r>
            <a:r>
              <a:rPr lang="en-US" sz="2000" dirty="0" err="1"/>
              <a:t>mAb</a:t>
            </a:r>
            <a:endParaRPr lang="en-US" sz="2000" dirty="0"/>
          </a:p>
          <a:p>
            <a:pPr marL="800100" lvl="1" indent="-342900">
              <a:buFont typeface="Arial"/>
              <a:buChar char="•"/>
            </a:pPr>
            <a:r>
              <a:rPr lang="en-US" sz="2000" dirty="0"/>
              <a:t>other unique determinants</a:t>
            </a:r>
          </a:p>
          <a:p>
            <a:r>
              <a:rPr lang="en-US" sz="2400" dirty="0"/>
              <a:t>Influenced by the timing of sample collection</a:t>
            </a:r>
          </a:p>
          <a:p>
            <a:r>
              <a:rPr lang="en-US" sz="2400" dirty="0"/>
              <a:t>Influenced by the presence of circulating drug</a:t>
            </a:r>
          </a:p>
          <a:p>
            <a:pPr>
              <a:buNone/>
            </a:pPr>
            <a:endParaRPr lang="en-US" sz="2400" dirty="0" smtClean="0">
              <a:solidFill>
                <a:srgbClr val="FF0000"/>
              </a:solidFill>
            </a:endParaRPr>
          </a:p>
          <a:p>
            <a:pPr>
              <a:buNone/>
            </a:pPr>
            <a:endParaRPr lang="en-US" sz="2400" dirty="0">
              <a:solidFill>
                <a:srgbClr val="FF0000"/>
              </a:solidFill>
            </a:endParaRPr>
          </a:p>
          <a:p>
            <a:pPr>
              <a:buNone/>
            </a:pPr>
            <a:r>
              <a:rPr lang="en-US" sz="2400" dirty="0">
                <a:solidFill>
                  <a:srgbClr val="FF0000"/>
                </a:solidFill>
              </a:rPr>
              <a:t>Caveat!!	</a:t>
            </a:r>
            <a:endParaRPr lang="en-US" sz="3600" dirty="0"/>
          </a:p>
          <a:p>
            <a:pPr lvl="1">
              <a:buFont typeface="Wingdings" pitchFamily="2" charset="2"/>
              <a:buChar char="Ø"/>
            </a:pPr>
            <a:r>
              <a:rPr lang="en-US" sz="2400" dirty="0">
                <a:solidFill>
                  <a:srgbClr val="FF0000"/>
                </a:solidFill>
              </a:rPr>
              <a:t>Immunogenicity must be evaluated for each product</a:t>
            </a:r>
          </a:p>
          <a:p>
            <a:pPr lvl="1">
              <a:buFont typeface="Wingdings" pitchFamily="2" charset="2"/>
              <a:buChar char="Ø"/>
            </a:pPr>
            <a:r>
              <a:rPr lang="en-US" sz="2400" dirty="0">
                <a:solidFill>
                  <a:srgbClr val="FF0000"/>
                </a:solidFill>
              </a:rPr>
              <a:t>Comparison of immunogenicity across products is not appropriate</a:t>
            </a:r>
          </a:p>
        </p:txBody>
      </p:sp>
      <p:pic>
        <p:nvPicPr>
          <p:cNvPr id="3" name="Picture 1"/>
          <p:cNvPicPr>
            <a:picLocks noChangeAspect="1" noChangeArrowheads="1"/>
          </p:cNvPicPr>
          <p:nvPr/>
        </p:nvPicPr>
        <p:blipFill>
          <a:blip r:embed="rId2" cstate="print"/>
          <a:srcRect/>
          <a:stretch>
            <a:fillRect/>
          </a:stretch>
        </p:blipFill>
        <p:spPr bwMode="auto">
          <a:xfrm>
            <a:off x="6956997" y="1601465"/>
            <a:ext cx="5079713" cy="4031275"/>
          </a:xfrm>
          <a:prstGeom prst="rect">
            <a:avLst/>
          </a:prstGeom>
          <a:noFill/>
          <a:ln w="9525">
            <a:noFill/>
            <a:miter lim="800000"/>
            <a:headEnd/>
            <a:tailEnd/>
          </a:ln>
          <a:effectLst/>
        </p:spPr>
      </p:pic>
      <p:sp>
        <p:nvSpPr>
          <p:cNvPr id="4" name="TextBox 3"/>
          <p:cNvSpPr txBox="1"/>
          <p:nvPr/>
        </p:nvSpPr>
        <p:spPr>
          <a:xfrm>
            <a:off x="924839" y="635064"/>
            <a:ext cx="10945324" cy="707886"/>
          </a:xfrm>
          <a:prstGeom prst="rect">
            <a:avLst/>
          </a:prstGeom>
          <a:noFill/>
        </p:spPr>
        <p:txBody>
          <a:bodyPr wrap="none" rtlCol="0">
            <a:spAutoFit/>
          </a:bodyPr>
          <a:lstStyle/>
          <a:p>
            <a:r>
              <a:rPr lang="en-US" sz="4000" dirty="0">
                <a:solidFill>
                  <a:srgbClr val="7C7C7C"/>
                </a:solidFill>
                <a:latin typeface="Impact"/>
                <a:cs typeface="Impact"/>
              </a:rPr>
              <a:t>What does affect the detection of Immunogenicity? </a:t>
            </a:r>
          </a:p>
        </p:txBody>
      </p:sp>
    </p:spTree>
    <p:extLst>
      <p:ext uri="{BB962C8B-B14F-4D97-AF65-F5344CB8AC3E}">
        <p14:creationId xmlns:p14="http://schemas.microsoft.com/office/powerpoint/2010/main" val="19659100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2267" y="1780940"/>
            <a:ext cx="9193175" cy="3785652"/>
          </a:xfrm>
          <a:prstGeom prst="rect">
            <a:avLst/>
          </a:prstGeom>
        </p:spPr>
        <p:txBody>
          <a:bodyPr wrap="square">
            <a:spAutoFit/>
          </a:bodyPr>
          <a:lstStyle/>
          <a:p>
            <a:r>
              <a:rPr lang="en-US" sz="2400" dirty="0"/>
              <a:t>Samples should be collected from </a:t>
            </a:r>
            <a:r>
              <a:rPr lang="en-US" sz="2400" dirty="0">
                <a:solidFill>
                  <a:srgbClr val="FF0000"/>
                </a:solidFill>
              </a:rPr>
              <a:t>a sufficient number of subjects</a:t>
            </a:r>
            <a:r>
              <a:rPr lang="en-US" sz="2400" dirty="0"/>
              <a:t> to characterize the variability of the antibody response</a:t>
            </a:r>
          </a:p>
          <a:p>
            <a:endParaRPr lang="en-US" sz="1600" dirty="0"/>
          </a:p>
          <a:p>
            <a:r>
              <a:rPr lang="en-US" sz="2400" dirty="0"/>
              <a:t>Collection time points should be </a:t>
            </a:r>
            <a:r>
              <a:rPr lang="en-US" sz="2400" dirty="0">
                <a:solidFill>
                  <a:srgbClr val="FF0000"/>
                </a:solidFill>
              </a:rPr>
              <a:t>carefully assessed based on the half life</a:t>
            </a:r>
            <a:r>
              <a:rPr lang="en-US" sz="2400" dirty="0"/>
              <a:t> of the drug and patients population</a:t>
            </a:r>
          </a:p>
          <a:p>
            <a:endParaRPr lang="en-US" sz="2400" dirty="0"/>
          </a:p>
          <a:p>
            <a:pPr>
              <a:buNone/>
            </a:pPr>
            <a:r>
              <a:rPr lang="en-US" sz="2400" dirty="0">
                <a:solidFill>
                  <a:srgbClr val="FF0000"/>
                </a:solidFill>
              </a:rPr>
              <a:t>Caveat!!</a:t>
            </a:r>
            <a:r>
              <a:rPr lang="en-US" sz="2400" dirty="0" smtClean="0">
                <a:solidFill>
                  <a:srgbClr val="FF0000"/>
                </a:solidFill>
              </a:rPr>
              <a:t>!</a:t>
            </a:r>
            <a:r>
              <a:rPr lang="en-US" sz="2400" dirty="0"/>
              <a:t>	</a:t>
            </a:r>
            <a:endParaRPr lang="en-US" sz="2400" dirty="0" smtClean="0"/>
          </a:p>
          <a:p>
            <a:pPr>
              <a:buNone/>
            </a:pPr>
            <a:r>
              <a:rPr lang="en-US" sz="2400" dirty="0" smtClean="0"/>
              <a:t>Immunogenicity </a:t>
            </a:r>
            <a:r>
              <a:rPr lang="en-US" sz="2400" dirty="0"/>
              <a:t>data from </a:t>
            </a:r>
            <a:r>
              <a:rPr lang="en-US" sz="2400" dirty="0">
                <a:solidFill>
                  <a:srgbClr val="FF0000"/>
                </a:solidFill>
              </a:rPr>
              <a:t>healthy volunteers </a:t>
            </a:r>
            <a:r>
              <a:rPr lang="en-US" sz="2400" dirty="0"/>
              <a:t>cannot substitute for generation of data from</a:t>
            </a:r>
            <a:r>
              <a:rPr lang="en-US" sz="2400" dirty="0">
                <a:solidFill>
                  <a:srgbClr val="FF0000"/>
                </a:solidFill>
              </a:rPr>
              <a:t> patient population </a:t>
            </a:r>
            <a:r>
              <a:rPr lang="en-US" sz="2400" dirty="0"/>
              <a:t>due to expected different  susceptibility</a:t>
            </a:r>
          </a:p>
        </p:txBody>
      </p:sp>
      <p:pic>
        <p:nvPicPr>
          <p:cNvPr id="3" name="Picture 1"/>
          <p:cNvPicPr>
            <a:picLocks noChangeAspect="1" noChangeArrowheads="1"/>
          </p:cNvPicPr>
          <p:nvPr/>
        </p:nvPicPr>
        <p:blipFill>
          <a:blip r:embed="rId2" cstate="print"/>
          <a:srcRect/>
          <a:stretch>
            <a:fillRect/>
          </a:stretch>
        </p:blipFill>
        <p:spPr bwMode="auto">
          <a:xfrm>
            <a:off x="9427836" y="1932803"/>
            <a:ext cx="2764163" cy="4818203"/>
          </a:xfrm>
          <a:prstGeom prst="rect">
            <a:avLst/>
          </a:prstGeom>
          <a:noFill/>
          <a:ln w="9525">
            <a:noFill/>
            <a:miter lim="800000"/>
            <a:headEnd/>
            <a:tailEnd/>
          </a:ln>
          <a:effectLst/>
        </p:spPr>
      </p:pic>
      <p:sp>
        <p:nvSpPr>
          <p:cNvPr id="4" name="TextBox 3"/>
          <p:cNvSpPr txBox="1"/>
          <p:nvPr/>
        </p:nvSpPr>
        <p:spPr>
          <a:xfrm>
            <a:off x="4279105" y="497007"/>
            <a:ext cx="4275329" cy="707886"/>
          </a:xfrm>
          <a:prstGeom prst="rect">
            <a:avLst/>
          </a:prstGeom>
          <a:noFill/>
        </p:spPr>
        <p:txBody>
          <a:bodyPr wrap="none" rtlCol="0">
            <a:spAutoFit/>
          </a:bodyPr>
          <a:lstStyle/>
          <a:p>
            <a:r>
              <a:rPr lang="en-US" sz="4000" dirty="0">
                <a:solidFill>
                  <a:srgbClr val="7C7C7C"/>
                </a:solidFill>
                <a:latin typeface="Impact"/>
                <a:cs typeface="Impact"/>
              </a:rPr>
              <a:t>Samples Collection</a:t>
            </a:r>
          </a:p>
        </p:txBody>
      </p:sp>
    </p:spTree>
    <p:extLst>
      <p:ext uri="{BB962C8B-B14F-4D97-AF65-F5344CB8AC3E}">
        <p14:creationId xmlns:p14="http://schemas.microsoft.com/office/powerpoint/2010/main" val="19659100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Grp="1" noChangeAspect="1" noChangeArrowheads="1"/>
          </p:cNvPicPr>
          <p:nvPr>
            <p:ph idx="1"/>
          </p:nvPr>
        </p:nvPicPr>
        <p:blipFill>
          <a:blip r:embed="rId2" cstate="print"/>
          <a:srcRect/>
          <a:stretch>
            <a:fillRect/>
          </a:stretch>
        </p:blipFill>
        <p:spPr bwMode="auto">
          <a:xfrm>
            <a:off x="0" y="2799483"/>
            <a:ext cx="7049884" cy="4058517"/>
          </a:xfrm>
          <a:prstGeom prst="rect">
            <a:avLst/>
          </a:prstGeom>
          <a:noFill/>
          <a:ln w="9525">
            <a:noFill/>
            <a:miter lim="800000"/>
            <a:headEnd/>
            <a:tailEnd/>
          </a:ln>
          <a:effectLst/>
        </p:spPr>
      </p:pic>
      <p:pic>
        <p:nvPicPr>
          <p:cNvPr id="3" name="Picture 7"/>
          <p:cNvPicPr>
            <a:picLocks noChangeAspect="1" noChangeArrowheads="1"/>
          </p:cNvPicPr>
          <p:nvPr/>
        </p:nvPicPr>
        <p:blipFill>
          <a:blip r:embed="rId3" cstate="print"/>
          <a:srcRect/>
          <a:stretch>
            <a:fillRect/>
          </a:stretch>
        </p:blipFill>
        <p:spPr bwMode="auto">
          <a:xfrm>
            <a:off x="3513176" y="2526450"/>
            <a:ext cx="7464583" cy="4183139"/>
          </a:xfrm>
          <a:prstGeom prst="rect">
            <a:avLst/>
          </a:prstGeom>
          <a:noFill/>
          <a:ln w="9525">
            <a:noFill/>
            <a:miter lim="800000"/>
            <a:headEnd/>
            <a:tailEnd/>
          </a:ln>
          <a:effectLst/>
        </p:spPr>
      </p:pic>
      <p:pic>
        <p:nvPicPr>
          <p:cNvPr id="4" name="Picture 8"/>
          <p:cNvPicPr>
            <a:picLocks noChangeAspect="1" noChangeArrowheads="1"/>
          </p:cNvPicPr>
          <p:nvPr/>
        </p:nvPicPr>
        <p:blipFill>
          <a:blip r:embed="rId4" cstate="print"/>
          <a:srcRect/>
          <a:stretch>
            <a:fillRect/>
          </a:stretch>
        </p:blipFill>
        <p:spPr bwMode="auto">
          <a:xfrm>
            <a:off x="7095033" y="2457422"/>
            <a:ext cx="5096967" cy="4045081"/>
          </a:xfrm>
          <a:prstGeom prst="rect">
            <a:avLst/>
          </a:prstGeom>
          <a:noFill/>
          <a:ln w="9525">
            <a:noFill/>
            <a:miter lim="800000"/>
            <a:headEnd/>
            <a:tailEnd/>
          </a:ln>
          <a:effectLst/>
        </p:spPr>
      </p:pic>
      <p:sp>
        <p:nvSpPr>
          <p:cNvPr id="5" name="TextBox 4"/>
          <p:cNvSpPr txBox="1"/>
          <p:nvPr/>
        </p:nvSpPr>
        <p:spPr>
          <a:xfrm>
            <a:off x="317481" y="1270127"/>
            <a:ext cx="8186857" cy="1315745"/>
          </a:xfrm>
          <a:prstGeom prst="rect">
            <a:avLst/>
          </a:prstGeom>
          <a:noFill/>
        </p:spPr>
        <p:txBody>
          <a:bodyPr wrap="none" rtlCol="0">
            <a:spAutoFit/>
          </a:bodyPr>
          <a:lstStyle/>
          <a:p>
            <a:pPr marL="285750" indent="-285750">
              <a:lnSpc>
                <a:spcPct val="150000"/>
              </a:lnSpc>
              <a:buFont typeface="Arial"/>
              <a:buChar char="•"/>
            </a:pPr>
            <a:r>
              <a:rPr lang="en-US" dirty="0"/>
              <a:t>A number of factors can be used to estimate the risk of  potential immunogenicity. </a:t>
            </a:r>
          </a:p>
          <a:p>
            <a:pPr marL="285750" indent="-285750">
              <a:lnSpc>
                <a:spcPct val="150000"/>
              </a:lnSpc>
              <a:buFont typeface="Arial"/>
              <a:buChar char="•"/>
            </a:pPr>
            <a:r>
              <a:rPr lang="en-US" dirty="0"/>
              <a:t>By separating those factors that can affect the likelihood of ADA. </a:t>
            </a:r>
            <a:endParaRPr lang="en-US" dirty="0" smtClean="0"/>
          </a:p>
          <a:p>
            <a:pPr marL="285750" indent="-285750">
              <a:lnSpc>
                <a:spcPct val="150000"/>
              </a:lnSpc>
              <a:buFont typeface="Arial"/>
              <a:buChar char="•"/>
            </a:pPr>
            <a:r>
              <a:rPr lang="en-US" dirty="0" smtClean="0"/>
              <a:t>Proteins </a:t>
            </a:r>
            <a:r>
              <a:rPr lang="en-US" dirty="0"/>
              <a:t>can be separated </a:t>
            </a:r>
            <a:r>
              <a:rPr lang="en-US" dirty="0" smtClean="0"/>
              <a:t>into immunogenicity </a:t>
            </a:r>
            <a:r>
              <a:rPr lang="en-US" dirty="0"/>
              <a:t>risk classes </a:t>
            </a:r>
            <a:r>
              <a:rPr lang="en-US" dirty="0" smtClean="0"/>
              <a:t>by:</a:t>
            </a:r>
          </a:p>
        </p:txBody>
      </p:sp>
      <p:sp>
        <p:nvSpPr>
          <p:cNvPr id="6" name="TextBox 5"/>
          <p:cNvSpPr txBox="1"/>
          <p:nvPr/>
        </p:nvSpPr>
        <p:spPr>
          <a:xfrm>
            <a:off x="3097224" y="409258"/>
            <a:ext cx="8188710" cy="707886"/>
          </a:xfrm>
          <a:prstGeom prst="rect">
            <a:avLst/>
          </a:prstGeom>
          <a:noFill/>
        </p:spPr>
        <p:txBody>
          <a:bodyPr wrap="none" rtlCol="0">
            <a:spAutoFit/>
          </a:bodyPr>
          <a:lstStyle/>
          <a:p>
            <a:r>
              <a:rPr lang="en-US" sz="4000" dirty="0">
                <a:solidFill>
                  <a:srgbClr val="7C7C7C"/>
                </a:solidFill>
                <a:latin typeface="Impact"/>
                <a:cs typeface="Impact"/>
              </a:rPr>
              <a:t>Assessing the Risk of Immunogenicity</a:t>
            </a:r>
          </a:p>
        </p:txBody>
      </p:sp>
    </p:spTree>
    <p:extLst>
      <p:ext uri="{BB962C8B-B14F-4D97-AF65-F5344CB8AC3E}">
        <p14:creationId xmlns:p14="http://schemas.microsoft.com/office/powerpoint/2010/main" val="1965910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par>
                                <p:cTn id="8" presetID="4"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ox(i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ox(in)">
                                      <p:cBhvr>
                                        <p:cTn id="15" dur="500"/>
                                        <p:tgtEl>
                                          <p:spTgt spid="4"/>
                                        </p:tgtEl>
                                      </p:cBhvr>
                                    </p:animEffect>
                                  </p:childTnLst>
                                </p:cTn>
                              </p:par>
                              <p:par>
                                <p:cTn id="16" presetID="10" presetClass="exit" presetSubtype="0" fill="hold" nodeType="withEffect">
                                  <p:stCondLst>
                                    <p:cond delay="0"/>
                                  </p:stCondLst>
                                  <p:childTnLst>
                                    <p:animEffect transition="out" filter="fade">
                                      <p:cBhvr>
                                        <p:cTn id="17" dur="2000"/>
                                        <p:tgtEl>
                                          <p:spTgt spid="3"/>
                                        </p:tgtEl>
                                      </p:cBhvr>
                                    </p:animEffect>
                                    <p:set>
                                      <p:cBhvr>
                                        <p:cTn id="18"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1002" y="2057601"/>
            <a:ext cx="9177292" cy="3483005"/>
          </a:xfrm>
          <a:prstGeom prst="rect">
            <a:avLst/>
          </a:prstGeom>
        </p:spPr>
        <p:txBody>
          <a:bodyPr wrap="square">
            <a:spAutoFit/>
          </a:bodyPr>
          <a:lstStyle/>
          <a:p>
            <a:pPr>
              <a:lnSpc>
                <a:spcPct val="150000"/>
              </a:lnSpc>
            </a:pPr>
            <a:r>
              <a:rPr lang="en-US" sz="2400" dirty="0">
                <a:latin typeface="+mj-lt"/>
              </a:rPr>
              <a:t>Set proper </a:t>
            </a:r>
            <a:r>
              <a:rPr lang="en-US" sz="2400" dirty="0" smtClean="0">
                <a:latin typeface="+mj-lt"/>
              </a:rPr>
              <a:t>expectations:</a:t>
            </a:r>
            <a:endParaRPr lang="en-US" sz="2400" dirty="0">
              <a:latin typeface="+mj-lt"/>
            </a:endParaRPr>
          </a:p>
          <a:p>
            <a:pPr marL="800100" lvl="1" indent="-342900">
              <a:lnSpc>
                <a:spcPct val="150000"/>
              </a:lnSpc>
              <a:buFont typeface="Arial"/>
              <a:buChar char="•"/>
            </a:pPr>
            <a:r>
              <a:rPr lang="en-US" sz="2000" dirty="0">
                <a:latin typeface="+mj-lt"/>
              </a:rPr>
              <a:t>Fully-human antibody doesn’t eliminate immunogenicity</a:t>
            </a:r>
          </a:p>
          <a:p>
            <a:pPr marL="800100" lvl="1" indent="-342900">
              <a:lnSpc>
                <a:spcPct val="150000"/>
              </a:lnSpc>
              <a:buFont typeface="Arial"/>
              <a:buChar char="•"/>
            </a:pPr>
            <a:r>
              <a:rPr lang="en-US" sz="2000" dirty="0">
                <a:latin typeface="+mj-lt"/>
              </a:rPr>
              <a:t>Anti-</a:t>
            </a:r>
            <a:r>
              <a:rPr lang="en-US" sz="2000" dirty="0" err="1">
                <a:latin typeface="+mj-lt"/>
              </a:rPr>
              <a:t>Idiotypic</a:t>
            </a:r>
            <a:r>
              <a:rPr lang="en-US" sz="2000" dirty="0">
                <a:latin typeface="+mj-lt"/>
              </a:rPr>
              <a:t> response to be expected</a:t>
            </a:r>
          </a:p>
          <a:p>
            <a:pPr marL="800100" lvl="1" indent="-342900">
              <a:lnSpc>
                <a:spcPct val="150000"/>
              </a:lnSpc>
              <a:buFont typeface="Arial"/>
              <a:buChar char="•"/>
            </a:pPr>
            <a:r>
              <a:rPr lang="en-US" sz="2000" dirty="0">
                <a:latin typeface="+mj-lt"/>
              </a:rPr>
              <a:t>An issue for chronic treatments</a:t>
            </a:r>
          </a:p>
          <a:p>
            <a:pPr>
              <a:lnSpc>
                <a:spcPct val="150000"/>
              </a:lnSpc>
            </a:pPr>
            <a:r>
              <a:rPr lang="en-US" sz="2400" dirty="0" smtClean="0">
                <a:latin typeface="+mj-lt"/>
              </a:rPr>
              <a:t>Assays are important:</a:t>
            </a:r>
            <a:endParaRPr lang="en-US" sz="2400" dirty="0">
              <a:latin typeface="+mj-lt"/>
            </a:endParaRPr>
          </a:p>
          <a:p>
            <a:pPr marL="800100" lvl="1" indent="-342900">
              <a:lnSpc>
                <a:spcPct val="150000"/>
              </a:lnSpc>
              <a:buFont typeface="Arial"/>
              <a:buChar char="•"/>
            </a:pPr>
            <a:r>
              <a:rPr lang="en-US" sz="2000" dirty="0" smtClean="0">
                <a:latin typeface="+mj-lt"/>
              </a:rPr>
              <a:t>FDA </a:t>
            </a:r>
            <a:r>
              <a:rPr lang="en-US" sz="2000" dirty="0">
                <a:latin typeface="+mj-lt"/>
              </a:rPr>
              <a:t>requested that we develop improved </a:t>
            </a:r>
            <a:r>
              <a:rPr lang="en-US" sz="2000" dirty="0" smtClean="0">
                <a:latin typeface="+mj-lt"/>
              </a:rPr>
              <a:t>assay</a:t>
            </a:r>
          </a:p>
          <a:p>
            <a:pPr marL="800100" lvl="1" indent="-342900">
              <a:lnSpc>
                <a:spcPct val="150000"/>
              </a:lnSpc>
              <a:buFont typeface="Arial"/>
              <a:buChar char="•"/>
            </a:pPr>
            <a:r>
              <a:rPr lang="en-US" sz="2000" dirty="0" smtClean="0">
                <a:latin typeface="+mj-lt"/>
              </a:rPr>
              <a:t>Need </a:t>
            </a:r>
            <a:r>
              <a:rPr lang="en-US" sz="2000" dirty="0">
                <a:latin typeface="+mj-lt"/>
              </a:rPr>
              <a:t>careful thought about Phase 1 design</a:t>
            </a:r>
          </a:p>
        </p:txBody>
      </p:sp>
      <p:sp>
        <p:nvSpPr>
          <p:cNvPr id="3" name="TextBox 2"/>
          <p:cNvSpPr txBox="1"/>
          <p:nvPr/>
        </p:nvSpPr>
        <p:spPr>
          <a:xfrm>
            <a:off x="2480269" y="974822"/>
            <a:ext cx="7391667" cy="707886"/>
          </a:xfrm>
          <a:prstGeom prst="rect">
            <a:avLst/>
          </a:prstGeom>
          <a:noFill/>
        </p:spPr>
        <p:txBody>
          <a:bodyPr wrap="none" rtlCol="0">
            <a:spAutoFit/>
          </a:bodyPr>
          <a:lstStyle/>
          <a:p>
            <a:r>
              <a:rPr lang="en-US" sz="4000" dirty="0">
                <a:solidFill>
                  <a:srgbClr val="7C7C7C"/>
                </a:solidFill>
                <a:latin typeface="Impact"/>
                <a:cs typeface="Impact"/>
              </a:rPr>
              <a:t>Expectations for therapeutic </a:t>
            </a:r>
            <a:r>
              <a:rPr lang="en-US" sz="4000" dirty="0" err="1">
                <a:solidFill>
                  <a:srgbClr val="7C7C7C"/>
                </a:solidFill>
                <a:latin typeface="Impact"/>
                <a:cs typeface="Impact"/>
              </a:rPr>
              <a:t>mAbs</a:t>
            </a:r>
            <a:endParaRPr lang="en-US" sz="4000" dirty="0">
              <a:solidFill>
                <a:srgbClr val="7C7C7C"/>
              </a:solidFill>
              <a:latin typeface="Impact"/>
              <a:cs typeface="Impact"/>
            </a:endParaRPr>
          </a:p>
        </p:txBody>
      </p:sp>
    </p:spTree>
    <p:extLst>
      <p:ext uri="{BB962C8B-B14F-4D97-AF65-F5344CB8AC3E}">
        <p14:creationId xmlns:p14="http://schemas.microsoft.com/office/powerpoint/2010/main" val="19659100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3356" y="2085307"/>
            <a:ext cx="8323044" cy="3847207"/>
          </a:xfrm>
          <a:prstGeom prst="rect">
            <a:avLst/>
          </a:prstGeom>
        </p:spPr>
        <p:txBody>
          <a:bodyPr wrap="square">
            <a:spAutoFit/>
          </a:bodyPr>
          <a:lstStyle/>
          <a:p>
            <a:r>
              <a:rPr lang="en-US" sz="2000" b="1" dirty="0">
                <a:latin typeface="+mj-lt"/>
              </a:rPr>
              <a:t>I</a:t>
            </a:r>
            <a:r>
              <a:rPr lang="en-US" sz="2000" b="1" dirty="0" smtClean="0">
                <a:latin typeface="+mj-lt"/>
              </a:rPr>
              <a:t>mmunogenicity </a:t>
            </a:r>
            <a:r>
              <a:rPr lang="en-US" sz="2000" b="1" dirty="0">
                <a:latin typeface="+mj-lt"/>
              </a:rPr>
              <a:t>data </a:t>
            </a:r>
            <a:r>
              <a:rPr lang="en-US" sz="2000" b="1" dirty="0" smtClean="0">
                <a:latin typeface="+mj-lt"/>
              </a:rPr>
              <a:t>collected </a:t>
            </a:r>
            <a:r>
              <a:rPr lang="en-US" sz="2000" b="1" dirty="0">
                <a:latin typeface="+mj-lt"/>
              </a:rPr>
              <a:t>in the post marketing </a:t>
            </a:r>
            <a:r>
              <a:rPr lang="en-US" sz="2000" b="1" dirty="0" smtClean="0">
                <a:latin typeface="+mj-lt"/>
              </a:rPr>
              <a:t>depends </a:t>
            </a:r>
            <a:r>
              <a:rPr lang="en-US" sz="2000" b="1" dirty="0">
                <a:latin typeface="+mj-lt"/>
              </a:rPr>
              <a:t>on:</a:t>
            </a:r>
          </a:p>
          <a:p>
            <a:endParaRPr lang="en-US" sz="2000" b="1" dirty="0">
              <a:latin typeface="+mj-lt"/>
            </a:endParaRPr>
          </a:p>
          <a:p>
            <a:pPr>
              <a:buFont typeface="Wingdings" pitchFamily="2" charset="2"/>
              <a:buChar char="Ø"/>
            </a:pPr>
            <a:r>
              <a:rPr lang="en-US" sz="2000" b="1" dirty="0">
                <a:latin typeface="+mj-lt"/>
              </a:rPr>
              <a:t> Preauthorization immunogenicity </a:t>
            </a:r>
            <a:r>
              <a:rPr lang="en-US" sz="2000" b="1" dirty="0" smtClean="0">
                <a:latin typeface="+mj-lt"/>
              </a:rPr>
              <a:t>findings</a:t>
            </a:r>
          </a:p>
          <a:p>
            <a:pPr marL="800100" lvl="1" indent="-342900">
              <a:buFont typeface="Arial"/>
              <a:buChar char="•"/>
            </a:pPr>
            <a:r>
              <a:rPr lang="en-US" sz="2000" b="1" dirty="0">
                <a:latin typeface="+mj-lt"/>
              </a:rPr>
              <a:t>E</a:t>
            </a:r>
            <a:r>
              <a:rPr lang="en-US" sz="2000" b="1" dirty="0" smtClean="0">
                <a:latin typeface="+mj-lt"/>
              </a:rPr>
              <a:t>ffects </a:t>
            </a:r>
            <a:r>
              <a:rPr lang="en-US" sz="2000" b="1" dirty="0">
                <a:latin typeface="+mj-lt"/>
              </a:rPr>
              <a:t>on efficacy and  </a:t>
            </a:r>
            <a:r>
              <a:rPr lang="en-US" sz="2000" b="1" dirty="0" smtClean="0">
                <a:latin typeface="+mj-lt"/>
              </a:rPr>
              <a:t>safety</a:t>
            </a:r>
            <a:endParaRPr lang="en-US" sz="2000" b="1" dirty="0">
              <a:latin typeface="+mj-lt"/>
            </a:endParaRPr>
          </a:p>
          <a:p>
            <a:endParaRPr lang="en-US" sz="800" b="1" dirty="0">
              <a:latin typeface="+mj-lt"/>
            </a:endParaRPr>
          </a:p>
          <a:p>
            <a:pPr>
              <a:buFont typeface="Wingdings" pitchFamily="2" charset="2"/>
              <a:buChar char="Ø"/>
            </a:pPr>
            <a:r>
              <a:rPr lang="en-US" sz="2000" b="1" dirty="0">
                <a:latin typeface="+mj-lt"/>
              </a:rPr>
              <a:t> Serious immune reactions</a:t>
            </a:r>
          </a:p>
          <a:p>
            <a:endParaRPr lang="en-US" sz="800" b="1" dirty="0">
              <a:latin typeface="+mj-lt"/>
            </a:endParaRPr>
          </a:p>
          <a:p>
            <a:pPr>
              <a:buFont typeface="Wingdings" pitchFamily="2" charset="2"/>
              <a:buChar char="Ø"/>
            </a:pPr>
            <a:r>
              <a:rPr lang="en-US" sz="2000" b="1" dirty="0">
                <a:latin typeface="+mj-lt"/>
              </a:rPr>
              <a:t> Immunogenicity experience with similar proteins, </a:t>
            </a:r>
            <a:endParaRPr lang="en-US" sz="2000" b="1" dirty="0" smtClean="0">
              <a:latin typeface="+mj-lt"/>
            </a:endParaRPr>
          </a:p>
          <a:p>
            <a:pPr marL="800100" lvl="1" indent="-342900">
              <a:buFont typeface="Arial"/>
              <a:buChar char="•"/>
            </a:pPr>
            <a:r>
              <a:rPr lang="en-US" sz="2000" b="1" dirty="0" smtClean="0">
                <a:latin typeface="+mj-lt"/>
              </a:rPr>
              <a:t> Products manufacturing </a:t>
            </a:r>
            <a:r>
              <a:rPr lang="en-US" sz="2000" b="1" dirty="0">
                <a:latin typeface="+mj-lt"/>
              </a:rPr>
              <a:t>with similar production process</a:t>
            </a:r>
          </a:p>
          <a:p>
            <a:endParaRPr lang="en-US" sz="800" b="1" dirty="0">
              <a:latin typeface="+mj-lt"/>
            </a:endParaRPr>
          </a:p>
          <a:p>
            <a:pPr>
              <a:buFont typeface="Wingdings" pitchFamily="2" charset="2"/>
              <a:buChar char="Ø"/>
            </a:pPr>
            <a:r>
              <a:rPr lang="en-US" sz="2000" b="1" dirty="0">
                <a:latin typeface="+mj-lt"/>
              </a:rPr>
              <a:t> Diseases related factors, </a:t>
            </a:r>
            <a:endParaRPr lang="en-US" sz="2000" b="1" dirty="0" smtClean="0">
              <a:latin typeface="+mj-lt"/>
            </a:endParaRPr>
          </a:p>
          <a:p>
            <a:pPr marL="800100" lvl="1" indent="-342900">
              <a:buFont typeface="Arial"/>
              <a:buChar char="•"/>
            </a:pPr>
            <a:r>
              <a:rPr lang="en-US" sz="2000" b="1" dirty="0" smtClean="0">
                <a:latin typeface="+mj-lt"/>
              </a:rPr>
              <a:t>Vulnerability </a:t>
            </a:r>
            <a:r>
              <a:rPr lang="en-US" sz="2000" b="1" dirty="0">
                <a:latin typeface="+mj-lt"/>
              </a:rPr>
              <a:t>of the patient </a:t>
            </a:r>
            <a:r>
              <a:rPr lang="en-US" sz="2000" b="1" dirty="0" smtClean="0">
                <a:latin typeface="+mj-lt"/>
              </a:rPr>
              <a:t>population </a:t>
            </a:r>
          </a:p>
          <a:p>
            <a:pPr marL="800100" lvl="1" indent="-342900">
              <a:buFont typeface="Arial"/>
              <a:buChar char="•"/>
            </a:pPr>
            <a:r>
              <a:rPr lang="en-US" sz="2000" b="1" dirty="0" smtClean="0">
                <a:latin typeface="+mj-lt"/>
              </a:rPr>
              <a:t>Duration </a:t>
            </a:r>
            <a:r>
              <a:rPr lang="en-US" sz="2000" b="1" dirty="0">
                <a:latin typeface="+mj-lt"/>
              </a:rPr>
              <a:t>of the treatment</a:t>
            </a:r>
          </a:p>
          <a:p>
            <a:endParaRPr lang="en-US" sz="2000" dirty="0">
              <a:latin typeface="+mj-lt"/>
            </a:endParaRPr>
          </a:p>
        </p:txBody>
      </p:sp>
      <p:sp>
        <p:nvSpPr>
          <p:cNvPr id="3" name="TextBox 2"/>
          <p:cNvSpPr txBox="1"/>
          <p:nvPr/>
        </p:nvSpPr>
        <p:spPr>
          <a:xfrm>
            <a:off x="2639094" y="927353"/>
            <a:ext cx="7566745" cy="707886"/>
          </a:xfrm>
          <a:prstGeom prst="rect">
            <a:avLst/>
          </a:prstGeom>
          <a:noFill/>
        </p:spPr>
        <p:txBody>
          <a:bodyPr wrap="none" rtlCol="0">
            <a:spAutoFit/>
          </a:bodyPr>
          <a:lstStyle/>
          <a:p>
            <a:r>
              <a:rPr lang="en-US" sz="4000" dirty="0" smtClean="0">
                <a:solidFill>
                  <a:srgbClr val="7C7C7C"/>
                </a:solidFill>
                <a:latin typeface="Impact"/>
                <a:cs typeface="Impact"/>
              </a:rPr>
              <a:t>Factors influencing </a:t>
            </a:r>
            <a:r>
              <a:rPr lang="en-US" sz="4000" dirty="0">
                <a:solidFill>
                  <a:srgbClr val="7C7C7C"/>
                </a:solidFill>
                <a:latin typeface="Impact"/>
                <a:cs typeface="Impact"/>
              </a:rPr>
              <a:t>Post-Marketing</a:t>
            </a:r>
          </a:p>
        </p:txBody>
      </p:sp>
    </p:spTree>
    <p:extLst>
      <p:ext uri="{BB962C8B-B14F-4D97-AF65-F5344CB8AC3E}">
        <p14:creationId xmlns:p14="http://schemas.microsoft.com/office/powerpoint/2010/main" val="19659100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88522" y="2457370"/>
            <a:ext cx="9189919" cy="1272143"/>
          </a:xfrm>
          <a:prstGeom prst="rect">
            <a:avLst/>
          </a:prstGeom>
        </p:spPr>
        <p:txBody>
          <a:bodyPr wrap="square">
            <a:spAutoFit/>
          </a:bodyPr>
          <a:lstStyle/>
          <a:p>
            <a:pPr marL="342900" indent="-342900">
              <a:lnSpc>
                <a:spcPct val="200000"/>
              </a:lnSpc>
              <a:buFont typeface="Wingdings" charset="2"/>
              <a:buChar char="q"/>
            </a:pPr>
            <a:r>
              <a:rPr lang="en-US" sz="2000" dirty="0"/>
              <a:t>There are not absolutely predictors of immunogenicity other than clinical studies </a:t>
            </a:r>
          </a:p>
          <a:p>
            <a:pPr marL="342900" indent="-342900">
              <a:lnSpc>
                <a:spcPct val="200000"/>
              </a:lnSpc>
              <a:buFont typeface="Wingdings" charset="2"/>
              <a:buChar char="q"/>
            </a:pPr>
            <a:r>
              <a:rPr lang="en-US" sz="2000" dirty="0"/>
              <a:t>These are the most important studies to address the potential of immunogenicity  </a:t>
            </a:r>
          </a:p>
        </p:txBody>
      </p:sp>
      <p:sp>
        <p:nvSpPr>
          <p:cNvPr id="3" name="TextBox 2"/>
          <p:cNvSpPr txBox="1"/>
          <p:nvPr/>
        </p:nvSpPr>
        <p:spPr>
          <a:xfrm>
            <a:off x="4734825" y="1079687"/>
            <a:ext cx="2815344" cy="707886"/>
          </a:xfrm>
          <a:prstGeom prst="rect">
            <a:avLst/>
          </a:prstGeom>
          <a:noFill/>
        </p:spPr>
        <p:txBody>
          <a:bodyPr wrap="none" rtlCol="0">
            <a:spAutoFit/>
          </a:bodyPr>
          <a:lstStyle/>
          <a:p>
            <a:r>
              <a:rPr lang="en-US" sz="4000" dirty="0">
                <a:solidFill>
                  <a:srgbClr val="7C7C7C"/>
                </a:solidFill>
                <a:latin typeface="Impact"/>
                <a:cs typeface="Impact"/>
              </a:rPr>
              <a:t>Conclusions</a:t>
            </a:r>
          </a:p>
        </p:txBody>
      </p:sp>
    </p:spTree>
    <p:extLst>
      <p:ext uri="{BB962C8B-B14F-4D97-AF65-F5344CB8AC3E}">
        <p14:creationId xmlns:p14="http://schemas.microsoft.com/office/powerpoint/2010/main" val="8421283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782177" y="635063"/>
            <a:ext cx="6167123" cy="707886"/>
          </a:xfrm>
          <a:prstGeom prst="rect">
            <a:avLst/>
          </a:prstGeom>
          <a:noFill/>
        </p:spPr>
        <p:txBody>
          <a:bodyPr wrap="none" rtlCol="0">
            <a:spAutoFit/>
          </a:bodyPr>
          <a:lstStyle/>
          <a:p>
            <a:r>
              <a:rPr lang="en-US" sz="4000" dirty="0">
                <a:solidFill>
                  <a:srgbClr val="7C7C7C"/>
                </a:solidFill>
                <a:latin typeface="Impact"/>
                <a:cs typeface="Impact"/>
              </a:rPr>
              <a:t>Thank you for your attention</a:t>
            </a:r>
          </a:p>
        </p:txBody>
      </p:sp>
      <p:sp>
        <p:nvSpPr>
          <p:cNvPr id="4" name="WordArt 5"/>
          <p:cNvSpPr>
            <a:spLocks noChangeArrowheads="1" noChangeShapeType="1" noTextEdit="1"/>
          </p:cNvSpPr>
          <p:nvPr/>
        </p:nvSpPr>
        <p:spPr bwMode="auto">
          <a:xfrm rot="10430247" flipH="1" flipV="1">
            <a:off x="2372128" y="4019438"/>
            <a:ext cx="2918889" cy="2432805"/>
          </a:xfrm>
          <a:prstGeom prst="rect">
            <a:avLst/>
          </a:prstGeom>
        </p:spPr>
        <p:txBody>
          <a:bodyPr wrap="none" fromWordArt="1">
            <a:prstTxWarp prst="textWave1">
              <a:avLst>
                <a:gd name="adj1" fmla="val 13005"/>
                <a:gd name="adj2" fmla="val 10000"/>
              </a:avLst>
            </a:prstTxWarp>
          </a:bodyPr>
          <a:lstStyle/>
          <a:p>
            <a:pPr algn="ctr"/>
            <a:r>
              <a:rPr lang="en-US" sz="3600" kern="10" dirty="0">
                <a:ln w="9525">
                  <a:noFill/>
                  <a:round/>
                  <a:headEnd/>
                  <a:tailEnd/>
                </a:ln>
                <a:gradFill rotWithShape="1">
                  <a:gsLst>
                    <a:gs pos="0">
                      <a:srgbClr val="9999FF"/>
                    </a:gs>
                    <a:gs pos="100000">
                      <a:srgbClr val="009999"/>
                    </a:gs>
                  </a:gsLst>
                  <a:lin ang="16560000" scaled="1"/>
                </a:gradFill>
                <a:effectLst>
                  <a:outerShdw dist="53882" dir="2700000" algn="ctr" rotWithShape="0">
                    <a:srgbClr val="C0C0C0">
                      <a:alpha val="79999"/>
                    </a:srgbClr>
                  </a:outerShdw>
                </a:effectLst>
                <a:latin typeface="Times New Roman"/>
                <a:cs typeface="Times New Roman"/>
              </a:rPr>
              <a:t>? ? ? ?</a:t>
            </a:r>
          </a:p>
        </p:txBody>
      </p:sp>
      <p:sp>
        <p:nvSpPr>
          <p:cNvPr id="5" name="WordArt 6"/>
          <p:cNvSpPr>
            <a:spLocks noChangeArrowheads="1" noChangeShapeType="1" noTextEdit="1"/>
          </p:cNvSpPr>
          <p:nvPr/>
        </p:nvSpPr>
        <p:spPr bwMode="auto">
          <a:xfrm>
            <a:off x="6542891" y="2471227"/>
            <a:ext cx="4251498" cy="2656509"/>
          </a:xfrm>
          <a:prstGeom prst="rect">
            <a:avLst/>
          </a:prstGeom>
        </p:spPr>
        <p:txBody>
          <a:bodyPr wrap="none" fromWordArt="1">
            <a:prstTxWarp prst="textTriangle">
              <a:avLst>
                <a:gd name="adj" fmla="val 50520"/>
              </a:avLst>
            </a:prstTxWarp>
            <a:scene3d>
              <a:camera prst="legacyObliqueTopLeft"/>
              <a:lightRig rig="legacyNormal3" dir="r"/>
            </a:scene3d>
            <a:sp3d extrusionH="201600" prstMaterial="legacyMatte">
              <a:extrusionClr>
                <a:srgbClr val="0066CC"/>
              </a:extrusionClr>
            </a:sp3d>
          </a:bodyPr>
          <a:lstStyle/>
          <a:p>
            <a:pPr algn="ctr"/>
            <a:r>
              <a:rPr lang="en-US" sz="3600" kern="10" dirty="0">
                <a:ln w="9525">
                  <a:round/>
                  <a:headEnd/>
                  <a:tailEnd/>
                </a:ln>
                <a:gradFill rotWithShape="1">
                  <a:gsLst>
                    <a:gs pos="0">
                      <a:srgbClr val="FFFFCC"/>
                    </a:gs>
                    <a:gs pos="100000">
                      <a:srgbClr val="FF9999"/>
                    </a:gs>
                  </a:gsLst>
                  <a:lin ang="5400000" scaled="1"/>
                </a:gradFill>
                <a:latin typeface="Times New Roman"/>
                <a:cs typeface="Times New Roman"/>
              </a:rPr>
              <a:t>???</a:t>
            </a:r>
          </a:p>
        </p:txBody>
      </p:sp>
      <p:sp>
        <p:nvSpPr>
          <p:cNvPr id="6" name="WordArt 4"/>
          <p:cNvSpPr>
            <a:spLocks noChangeArrowheads="1" noChangeShapeType="1" noTextEdit="1"/>
          </p:cNvSpPr>
          <p:nvPr/>
        </p:nvSpPr>
        <p:spPr bwMode="auto">
          <a:xfrm>
            <a:off x="2940161" y="1477214"/>
            <a:ext cx="2167159" cy="2277947"/>
          </a:xfrm>
          <a:prstGeom prst="rect">
            <a:avLst/>
          </a:prstGeom>
        </p:spPr>
        <p:txBody>
          <a:bodyPr wrap="none" fromWordArt="1">
            <a:prstTxWarp prst="textCascadeUp">
              <a:avLst>
                <a:gd name="adj" fmla="val 46230"/>
              </a:avLst>
            </a:prstTxWarp>
            <a:scene3d>
              <a:camera prst="legacyPerspectiveFront">
                <a:rot lat="20519992"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1">
                  <a:gsLst>
                    <a:gs pos="0">
                      <a:srgbClr val="FFE701"/>
                    </a:gs>
                    <a:gs pos="100000">
                      <a:srgbClr val="FE3E02"/>
                    </a:gs>
                  </a:gsLst>
                  <a:lin ang="5400000" scaled="1"/>
                </a:gradFill>
                <a:latin typeface="Impact"/>
              </a:rPr>
              <a:t>?</a:t>
            </a:r>
          </a:p>
        </p:txBody>
      </p:sp>
      <p:sp>
        <p:nvSpPr>
          <p:cNvPr id="7" name="TextBox 6"/>
          <p:cNvSpPr txBox="1"/>
          <p:nvPr/>
        </p:nvSpPr>
        <p:spPr>
          <a:xfrm>
            <a:off x="759197" y="1932804"/>
            <a:ext cx="2599923" cy="923330"/>
          </a:xfrm>
          <a:prstGeom prst="rect">
            <a:avLst/>
          </a:prstGeom>
          <a:noFill/>
        </p:spPr>
        <p:txBody>
          <a:bodyPr wrap="square" rtlCol="0">
            <a:spAutoFit/>
          </a:bodyPr>
          <a:lstStyle/>
          <a:p>
            <a:r>
              <a:rPr lang="en-US" sz="3600" b="1" dirty="0">
                <a:latin typeface="+mj-lt"/>
              </a:rPr>
              <a:t>Questions</a:t>
            </a:r>
          </a:p>
          <a:p>
            <a:endParaRPr lang="en-US" dirty="0"/>
          </a:p>
        </p:txBody>
      </p:sp>
    </p:spTree>
    <p:extLst>
      <p:ext uri="{BB962C8B-B14F-4D97-AF65-F5344CB8AC3E}">
        <p14:creationId xmlns:p14="http://schemas.microsoft.com/office/powerpoint/2010/main" val="22354076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967" y="1316038"/>
            <a:ext cx="10363200" cy="817562"/>
          </a:xfrm>
        </p:spPr>
        <p:txBody>
          <a:bodyPr>
            <a:normAutofit fontScale="90000"/>
          </a:bodyPr>
          <a:lstStyle/>
          <a:p>
            <a:pPr>
              <a:defRPr/>
            </a:pPr>
            <a:r>
              <a:rPr dirty="0" smtClean="0"/>
              <a:t> Let us meet again..</a:t>
            </a:r>
            <a:endParaRPr lang="en-US" dirty="0"/>
          </a:p>
        </p:txBody>
      </p:sp>
      <p:sp>
        <p:nvSpPr>
          <p:cNvPr id="25603" name="Text Placeholder 2"/>
          <p:cNvSpPr>
            <a:spLocks noGrp="1"/>
          </p:cNvSpPr>
          <p:nvPr>
            <p:ph type="body" idx="1"/>
          </p:nvPr>
        </p:nvSpPr>
        <p:spPr>
          <a:xfrm>
            <a:off x="711200" y="2286000"/>
            <a:ext cx="10363200" cy="3771900"/>
          </a:xfrm>
        </p:spPr>
        <p:txBody>
          <a:bodyPr>
            <a:normAutofit fontScale="92500" lnSpcReduction="20000"/>
          </a:bodyPr>
          <a:lstStyle/>
          <a:p>
            <a:pPr algn="ctr"/>
            <a:r>
              <a:rPr lang="en-US" altLang="en-US" dirty="0" smtClean="0"/>
              <a:t>We welcome you to our future conferences of </a:t>
            </a:r>
            <a:r>
              <a:rPr lang="en-US" altLang="en-US" dirty="0" smtClean="0"/>
              <a:t>Conference Series LLC</a:t>
            </a:r>
          </a:p>
          <a:p>
            <a:pPr algn="ctr"/>
            <a:r>
              <a:rPr lang="en-US" altLang="en-US" dirty="0" smtClean="0"/>
              <a:t>through</a:t>
            </a:r>
            <a:endParaRPr lang="en-US" altLang="en-US" dirty="0" smtClean="0"/>
          </a:p>
          <a:p>
            <a:pPr algn="ctr"/>
            <a:r>
              <a:rPr lang="en-US" altLang="en-US" b="1" dirty="0"/>
              <a:t>6</a:t>
            </a:r>
            <a:r>
              <a:rPr lang="en-US" altLang="en-US" b="1" baseline="30000" dirty="0" smtClean="0"/>
              <a:t>th</a:t>
            </a:r>
            <a:r>
              <a:rPr lang="en-US" altLang="en-US" b="1" dirty="0" smtClean="0"/>
              <a:t> International Conference and Exhibition on Biologics and Biosimilars</a:t>
            </a:r>
            <a:endParaRPr lang="en-US" altLang="en-US" b="1" dirty="0" smtClean="0"/>
          </a:p>
          <a:p>
            <a:pPr algn="ctr"/>
            <a:endParaRPr lang="en-US" altLang="en-US" dirty="0" smtClean="0"/>
          </a:p>
          <a:p>
            <a:pPr algn="ctr"/>
            <a:r>
              <a:rPr lang="en-US" altLang="en-US" dirty="0" smtClean="0"/>
              <a:t> </a:t>
            </a:r>
            <a:r>
              <a:rPr lang="en-US" altLang="en-US" b="1" dirty="0" smtClean="0"/>
              <a:t>October 19-21, 2016 Houston, TX, USA</a:t>
            </a:r>
            <a:endParaRPr lang="en-US" altLang="en-US" b="1" dirty="0" smtClean="0"/>
          </a:p>
          <a:p>
            <a:pPr algn="ctr"/>
            <a:endParaRPr lang="en-US" altLang="en-US" b="1" dirty="0" smtClean="0"/>
          </a:p>
          <a:p>
            <a:pPr algn="ctr"/>
            <a:endParaRPr lang="en-US" altLang="en-US" b="1" dirty="0" smtClean="0"/>
          </a:p>
          <a:p>
            <a:pPr algn="ctr"/>
            <a:endParaRPr lang="en-US" altLang="en-US" b="1" dirty="0" smtClean="0"/>
          </a:p>
          <a:p>
            <a:pPr algn="ctr"/>
            <a:endParaRPr lang="en-US" altLang="en-US" b="1" dirty="0" smtClean="0"/>
          </a:p>
          <a:p>
            <a:r>
              <a:rPr lang="en-US" altLang="en-US" dirty="0" smtClean="0"/>
              <a:t>http://biosimilars-biologics.pharmaceuticalconferences.com/europe</a:t>
            </a:r>
          </a:p>
        </p:txBody>
      </p:sp>
    </p:spTree>
    <p:extLst>
      <p:ext uri="{BB962C8B-B14F-4D97-AF65-F5344CB8AC3E}">
        <p14:creationId xmlns:p14="http://schemas.microsoft.com/office/powerpoint/2010/main" val="3610294516"/>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3164</TotalTime>
  <Words>1491</Words>
  <Application>Microsoft Office PowerPoint</Application>
  <PresentationFormat>Custom</PresentationFormat>
  <Paragraphs>306</Paragraphs>
  <Slides>30</Slides>
  <Notes>2</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Conference Series LLC Conferences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Let us meet again..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Lan Duan</dc:creator>
  <cp:lastModifiedBy>Biosimilars 2015</cp:lastModifiedBy>
  <cp:revision>117</cp:revision>
  <dcterms:created xsi:type="dcterms:W3CDTF">2016-01-07T19:32:25Z</dcterms:created>
  <dcterms:modified xsi:type="dcterms:W3CDTF">2016-07-27T09:37:32Z</dcterms:modified>
</cp:coreProperties>
</file>