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0"/>
  </p:notesMasterIdLst>
  <p:sldIdLst>
    <p:sldId id="335" r:id="rId3"/>
    <p:sldId id="357" r:id="rId4"/>
    <p:sldId id="284" r:id="rId5"/>
    <p:sldId id="359" r:id="rId6"/>
    <p:sldId id="314" r:id="rId7"/>
    <p:sldId id="287" r:id="rId8"/>
    <p:sldId id="288" r:id="rId9"/>
    <p:sldId id="293" r:id="rId10"/>
    <p:sldId id="292" r:id="rId11"/>
    <p:sldId id="294" r:id="rId12"/>
    <p:sldId id="306" r:id="rId13"/>
    <p:sldId id="295" r:id="rId14"/>
    <p:sldId id="322" r:id="rId15"/>
    <p:sldId id="296" r:id="rId16"/>
    <p:sldId id="297" r:id="rId17"/>
    <p:sldId id="307" r:id="rId18"/>
    <p:sldId id="333" r:id="rId19"/>
    <p:sldId id="338" r:id="rId20"/>
    <p:sldId id="339" r:id="rId21"/>
    <p:sldId id="341" r:id="rId22"/>
    <p:sldId id="342" r:id="rId23"/>
    <p:sldId id="343" r:id="rId24"/>
    <p:sldId id="344" r:id="rId25"/>
    <p:sldId id="346" r:id="rId26"/>
    <p:sldId id="347" r:id="rId27"/>
    <p:sldId id="350" r:id="rId28"/>
    <p:sldId id="351" r:id="rId29"/>
    <p:sldId id="354" r:id="rId30"/>
    <p:sldId id="355" r:id="rId31"/>
    <p:sldId id="361" r:id="rId32"/>
    <p:sldId id="363" r:id="rId33"/>
    <p:sldId id="364" r:id="rId34"/>
    <p:sldId id="376" r:id="rId35"/>
    <p:sldId id="378" r:id="rId36"/>
    <p:sldId id="379" r:id="rId37"/>
    <p:sldId id="362" r:id="rId38"/>
    <p:sldId id="334" r:id="rId3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FCFD"/>
    <a:srgbClr val="DCF2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6" autoAdjust="0"/>
    <p:restoredTop sz="87716" autoAdjust="0"/>
  </p:normalViewPr>
  <p:slideViewPr>
    <p:cSldViewPr>
      <p:cViewPr varScale="1">
        <p:scale>
          <a:sx n="74" d="100"/>
          <a:sy n="74" d="100"/>
        </p:scale>
        <p:origin x="11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25C2B9-F35D-43C1-88AD-2AEB7C04633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5D968B7-4F3E-4E63-912A-10D2BF0A1B3B}">
      <dgm:prSet phldrT="[Metin]"/>
      <dgm:spPr>
        <a:gradFill rotWithShape="0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cs typeface="Calibri" pitchFamily="34" charset="0"/>
            </a:rPr>
            <a:t>Primary</a:t>
          </a:r>
          <a:r>
            <a:rPr lang="tr-TR" b="1" dirty="0" smtClean="0">
              <a:solidFill>
                <a:schemeClr val="tx1"/>
              </a:solidFill>
              <a:cs typeface="Calibri" pitchFamily="34" charset="0"/>
            </a:rPr>
            <a:t> </a:t>
          </a:r>
          <a:r>
            <a:rPr lang="en-US" b="1" dirty="0" smtClean="0">
              <a:solidFill>
                <a:schemeClr val="tx1"/>
              </a:solidFill>
              <a:cs typeface="Calibri" pitchFamily="34" charset="0"/>
            </a:rPr>
            <a:t>healthcare </a:t>
          </a:r>
          <a:endParaRPr lang="tr-TR" b="1" dirty="0">
            <a:solidFill>
              <a:schemeClr val="tx1"/>
            </a:solidFill>
          </a:endParaRPr>
        </a:p>
      </dgm:t>
    </dgm:pt>
    <dgm:pt modelId="{5179BE2C-6455-43C8-AD65-BDDEF8FFA839}" type="parTrans" cxnId="{87CB47E1-F342-45DE-B584-0356AE01F741}">
      <dgm:prSet/>
      <dgm:spPr/>
      <dgm:t>
        <a:bodyPr/>
        <a:lstStyle/>
        <a:p>
          <a:endParaRPr lang="tr-TR"/>
        </a:p>
      </dgm:t>
    </dgm:pt>
    <dgm:pt modelId="{63086668-8FB8-43A6-8667-3E6C46A23AA9}" type="sibTrans" cxnId="{87CB47E1-F342-45DE-B584-0356AE01F741}">
      <dgm:prSet/>
      <dgm:spPr/>
      <dgm:t>
        <a:bodyPr/>
        <a:lstStyle/>
        <a:p>
          <a:endParaRPr lang="tr-TR"/>
        </a:p>
      </dgm:t>
    </dgm:pt>
    <dgm:pt modelId="{3123D99C-D4CC-45E6-910F-E5178E9E50FC}">
      <dgm:prSet phldrT="[Metin]"/>
      <dgm:sp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dgm:spPr>
      <dgm:t>
        <a:bodyPr/>
        <a:lstStyle/>
        <a:p>
          <a:r>
            <a:rPr lang="en-US" dirty="0" smtClean="0">
              <a:solidFill>
                <a:schemeClr val="tx1"/>
              </a:solidFill>
              <a:cs typeface="Calibri" pitchFamily="34" charset="0"/>
            </a:rPr>
            <a:t>Secondary</a:t>
          </a:r>
          <a:r>
            <a:rPr lang="tr-TR" dirty="0" smtClean="0">
              <a:solidFill>
                <a:schemeClr val="tx1"/>
              </a:solidFill>
              <a:cs typeface="Calibri" pitchFamily="34" charset="0"/>
            </a:rPr>
            <a:t> </a:t>
          </a:r>
          <a:r>
            <a:rPr lang="en-US" dirty="0" smtClean="0">
              <a:solidFill>
                <a:schemeClr val="tx1"/>
              </a:solidFill>
              <a:cs typeface="Calibri" pitchFamily="34" charset="0"/>
            </a:rPr>
            <a:t>healthcare </a:t>
          </a:r>
          <a:endParaRPr lang="tr-TR" dirty="0">
            <a:solidFill>
              <a:schemeClr val="tx1"/>
            </a:solidFill>
          </a:endParaRPr>
        </a:p>
      </dgm:t>
    </dgm:pt>
    <dgm:pt modelId="{FEC6B054-2FC7-46AC-8F47-CFF85E08DB2D}" type="parTrans" cxnId="{D18A8E41-885E-4AA7-944E-F6A8D44361D8}">
      <dgm:prSet/>
      <dgm:spPr/>
      <dgm:t>
        <a:bodyPr/>
        <a:lstStyle/>
        <a:p>
          <a:endParaRPr lang="tr-TR"/>
        </a:p>
      </dgm:t>
    </dgm:pt>
    <dgm:pt modelId="{13CF5DD8-84F2-40F2-9816-320981702204}" type="sibTrans" cxnId="{D18A8E41-885E-4AA7-944E-F6A8D44361D8}">
      <dgm:prSet/>
      <dgm:spPr/>
      <dgm:t>
        <a:bodyPr/>
        <a:lstStyle/>
        <a:p>
          <a:endParaRPr lang="tr-TR"/>
        </a:p>
      </dgm:t>
    </dgm:pt>
    <dgm:pt modelId="{D73426FF-C6BC-40AA-B9E8-DB2B7A5B9DA3}">
      <dgm:prSet phldrT="[Metin]"/>
      <dgm:spPr>
        <a:gradFill rotWithShape="0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</dgm:spPr>
      <dgm:t>
        <a:bodyPr/>
        <a:lstStyle/>
        <a:p>
          <a:r>
            <a:rPr lang="tr-TR" dirty="0" smtClean="0">
              <a:solidFill>
                <a:schemeClr val="tx1"/>
              </a:solidFill>
              <a:cs typeface="Calibri" pitchFamily="34" charset="0"/>
            </a:rPr>
            <a:t>T</a:t>
          </a:r>
          <a:r>
            <a:rPr lang="en-US" dirty="0" err="1" smtClean="0">
              <a:solidFill>
                <a:schemeClr val="tx1"/>
              </a:solidFill>
              <a:cs typeface="Calibri" pitchFamily="34" charset="0"/>
            </a:rPr>
            <a:t>ertiary</a:t>
          </a:r>
          <a:r>
            <a:rPr lang="en-US" dirty="0" smtClean="0">
              <a:solidFill>
                <a:schemeClr val="tx1"/>
              </a:solidFill>
              <a:cs typeface="Calibri" pitchFamily="34" charset="0"/>
            </a:rPr>
            <a:t> healthcare. </a:t>
          </a:r>
          <a:endParaRPr lang="tr-TR" dirty="0">
            <a:solidFill>
              <a:schemeClr val="tx1"/>
            </a:solidFill>
          </a:endParaRPr>
        </a:p>
      </dgm:t>
    </dgm:pt>
    <dgm:pt modelId="{E047C66D-B52F-4A3B-B62B-3DE8008C6743}" type="parTrans" cxnId="{369D13B2-9B2C-4D8B-A10A-972BDE355CEC}">
      <dgm:prSet/>
      <dgm:spPr/>
      <dgm:t>
        <a:bodyPr/>
        <a:lstStyle/>
        <a:p>
          <a:endParaRPr lang="tr-TR"/>
        </a:p>
      </dgm:t>
    </dgm:pt>
    <dgm:pt modelId="{A49D1A3E-5F00-4142-ACC9-E6B34A5315BC}" type="sibTrans" cxnId="{369D13B2-9B2C-4D8B-A10A-972BDE355CEC}">
      <dgm:prSet/>
      <dgm:spPr/>
      <dgm:t>
        <a:bodyPr/>
        <a:lstStyle/>
        <a:p>
          <a:endParaRPr lang="tr-TR"/>
        </a:p>
      </dgm:t>
    </dgm:pt>
    <dgm:pt modelId="{98DFEEE7-AE54-4949-9B73-E064CB81230C}" type="pres">
      <dgm:prSet presAssocID="{C325C2B9-F35D-43C1-88AD-2AEB7C04633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F9A3089-8C34-42A1-83A2-79F86523C6FF}" type="pres">
      <dgm:prSet presAssocID="{A5D968B7-4F3E-4E63-912A-10D2BF0A1B3B}" presName="parentLin" presStyleCnt="0"/>
      <dgm:spPr/>
    </dgm:pt>
    <dgm:pt modelId="{75CBAF4C-912D-4E80-AE00-66C9F77922EA}" type="pres">
      <dgm:prSet presAssocID="{A5D968B7-4F3E-4E63-912A-10D2BF0A1B3B}" presName="parentLeftMargin" presStyleLbl="node1" presStyleIdx="0" presStyleCnt="3"/>
      <dgm:spPr/>
      <dgm:t>
        <a:bodyPr/>
        <a:lstStyle/>
        <a:p>
          <a:endParaRPr lang="tr-TR"/>
        </a:p>
      </dgm:t>
    </dgm:pt>
    <dgm:pt modelId="{B86CD86E-EB12-4CC2-AE3E-8F8CA76F3BE4}" type="pres">
      <dgm:prSet presAssocID="{A5D968B7-4F3E-4E63-912A-10D2BF0A1B3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6B2929C-C90B-43CF-8083-AD657729D246}" type="pres">
      <dgm:prSet presAssocID="{A5D968B7-4F3E-4E63-912A-10D2BF0A1B3B}" presName="negativeSpace" presStyleCnt="0"/>
      <dgm:spPr/>
    </dgm:pt>
    <dgm:pt modelId="{59EBACB7-8510-4A1D-AF28-586720FBF0B5}" type="pres">
      <dgm:prSet presAssocID="{A5D968B7-4F3E-4E63-912A-10D2BF0A1B3B}" presName="childText" presStyleLbl="conFgAcc1" presStyleIdx="0" presStyleCnt="3">
        <dgm:presLayoutVars>
          <dgm:bulletEnabled val="1"/>
        </dgm:presLayoutVars>
      </dgm:prSet>
      <dgm:spPr/>
    </dgm:pt>
    <dgm:pt modelId="{724D4DB0-F0BA-48A4-BEBB-558C5821435B}" type="pres">
      <dgm:prSet presAssocID="{63086668-8FB8-43A6-8667-3E6C46A23AA9}" presName="spaceBetweenRectangles" presStyleCnt="0"/>
      <dgm:spPr/>
    </dgm:pt>
    <dgm:pt modelId="{19B807AC-D567-43C0-BC4D-8DDC416559BB}" type="pres">
      <dgm:prSet presAssocID="{3123D99C-D4CC-45E6-910F-E5178E9E50FC}" presName="parentLin" presStyleCnt="0"/>
      <dgm:spPr/>
    </dgm:pt>
    <dgm:pt modelId="{24830E53-1A22-4CED-81AC-E0C20ABE2754}" type="pres">
      <dgm:prSet presAssocID="{3123D99C-D4CC-45E6-910F-E5178E9E50FC}" presName="parentLeftMargin" presStyleLbl="node1" presStyleIdx="0" presStyleCnt="3"/>
      <dgm:spPr/>
      <dgm:t>
        <a:bodyPr/>
        <a:lstStyle/>
        <a:p>
          <a:endParaRPr lang="tr-TR"/>
        </a:p>
      </dgm:t>
    </dgm:pt>
    <dgm:pt modelId="{6191F65F-4158-4748-9F0A-A8A757C03DA2}" type="pres">
      <dgm:prSet presAssocID="{3123D99C-D4CC-45E6-910F-E5178E9E50F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5CE260D-5BD0-4D79-9BF3-DF88ED2D6176}" type="pres">
      <dgm:prSet presAssocID="{3123D99C-D4CC-45E6-910F-E5178E9E50FC}" presName="negativeSpace" presStyleCnt="0"/>
      <dgm:spPr/>
    </dgm:pt>
    <dgm:pt modelId="{96AACBB2-D593-4565-AA4B-B7C155D8044B}" type="pres">
      <dgm:prSet presAssocID="{3123D99C-D4CC-45E6-910F-E5178E9E50FC}" presName="childText" presStyleLbl="conFgAcc1" presStyleIdx="1" presStyleCnt="3">
        <dgm:presLayoutVars>
          <dgm:bulletEnabled val="1"/>
        </dgm:presLayoutVars>
      </dgm:prSet>
      <dgm:spPr/>
    </dgm:pt>
    <dgm:pt modelId="{1219DB8E-5909-490E-962E-BCC09AA609D8}" type="pres">
      <dgm:prSet presAssocID="{13CF5DD8-84F2-40F2-9816-320981702204}" presName="spaceBetweenRectangles" presStyleCnt="0"/>
      <dgm:spPr/>
    </dgm:pt>
    <dgm:pt modelId="{969828D5-2186-475F-8919-F95A1284BE55}" type="pres">
      <dgm:prSet presAssocID="{D73426FF-C6BC-40AA-B9E8-DB2B7A5B9DA3}" presName="parentLin" presStyleCnt="0"/>
      <dgm:spPr/>
    </dgm:pt>
    <dgm:pt modelId="{CFF0D701-A74B-4220-9458-D31C0D261D2F}" type="pres">
      <dgm:prSet presAssocID="{D73426FF-C6BC-40AA-B9E8-DB2B7A5B9DA3}" presName="parentLeftMargin" presStyleLbl="node1" presStyleIdx="1" presStyleCnt="3"/>
      <dgm:spPr/>
      <dgm:t>
        <a:bodyPr/>
        <a:lstStyle/>
        <a:p>
          <a:endParaRPr lang="tr-TR"/>
        </a:p>
      </dgm:t>
    </dgm:pt>
    <dgm:pt modelId="{702DA941-AC16-4686-8494-E627B994F4A6}" type="pres">
      <dgm:prSet presAssocID="{D73426FF-C6BC-40AA-B9E8-DB2B7A5B9DA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1ABD342-3ADA-4D6F-97CE-748CCD527791}" type="pres">
      <dgm:prSet presAssocID="{D73426FF-C6BC-40AA-B9E8-DB2B7A5B9DA3}" presName="negativeSpace" presStyleCnt="0"/>
      <dgm:spPr/>
    </dgm:pt>
    <dgm:pt modelId="{070311CF-ACE9-44B2-AA7B-C79873C99217}" type="pres">
      <dgm:prSet presAssocID="{D73426FF-C6BC-40AA-B9E8-DB2B7A5B9DA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171B07F-FF17-4AB5-89EB-54287E8DC2FE}" type="presOf" srcId="{D73426FF-C6BC-40AA-B9E8-DB2B7A5B9DA3}" destId="{CFF0D701-A74B-4220-9458-D31C0D261D2F}" srcOrd="0" destOrd="0" presId="urn:microsoft.com/office/officeart/2005/8/layout/list1"/>
    <dgm:cxn modelId="{D18A8E41-885E-4AA7-944E-F6A8D44361D8}" srcId="{C325C2B9-F35D-43C1-88AD-2AEB7C04633B}" destId="{3123D99C-D4CC-45E6-910F-E5178E9E50FC}" srcOrd="1" destOrd="0" parTransId="{FEC6B054-2FC7-46AC-8F47-CFF85E08DB2D}" sibTransId="{13CF5DD8-84F2-40F2-9816-320981702204}"/>
    <dgm:cxn modelId="{369D13B2-9B2C-4D8B-A10A-972BDE355CEC}" srcId="{C325C2B9-F35D-43C1-88AD-2AEB7C04633B}" destId="{D73426FF-C6BC-40AA-B9E8-DB2B7A5B9DA3}" srcOrd="2" destOrd="0" parTransId="{E047C66D-B52F-4A3B-B62B-3DE8008C6743}" sibTransId="{A49D1A3E-5F00-4142-ACC9-E6B34A5315BC}"/>
    <dgm:cxn modelId="{D013403C-47E0-41E5-9263-6EB9D2D16B61}" type="presOf" srcId="{C325C2B9-F35D-43C1-88AD-2AEB7C04633B}" destId="{98DFEEE7-AE54-4949-9B73-E064CB81230C}" srcOrd="0" destOrd="0" presId="urn:microsoft.com/office/officeart/2005/8/layout/list1"/>
    <dgm:cxn modelId="{71D5802F-6CEE-46B4-8993-F793D4618699}" type="presOf" srcId="{A5D968B7-4F3E-4E63-912A-10D2BF0A1B3B}" destId="{75CBAF4C-912D-4E80-AE00-66C9F77922EA}" srcOrd="0" destOrd="0" presId="urn:microsoft.com/office/officeart/2005/8/layout/list1"/>
    <dgm:cxn modelId="{87CB47E1-F342-45DE-B584-0356AE01F741}" srcId="{C325C2B9-F35D-43C1-88AD-2AEB7C04633B}" destId="{A5D968B7-4F3E-4E63-912A-10D2BF0A1B3B}" srcOrd="0" destOrd="0" parTransId="{5179BE2C-6455-43C8-AD65-BDDEF8FFA839}" sibTransId="{63086668-8FB8-43A6-8667-3E6C46A23AA9}"/>
    <dgm:cxn modelId="{EDDF87BC-A62F-45A2-BC06-474A003CB10E}" type="presOf" srcId="{3123D99C-D4CC-45E6-910F-E5178E9E50FC}" destId="{24830E53-1A22-4CED-81AC-E0C20ABE2754}" srcOrd="0" destOrd="0" presId="urn:microsoft.com/office/officeart/2005/8/layout/list1"/>
    <dgm:cxn modelId="{7AEBD697-27FC-4DA2-8CD5-AAE77FD7014E}" type="presOf" srcId="{3123D99C-D4CC-45E6-910F-E5178E9E50FC}" destId="{6191F65F-4158-4748-9F0A-A8A757C03DA2}" srcOrd="1" destOrd="0" presId="urn:microsoft.com/office/officeart/2005/8/layout/list1"/>
    <dgm:cxn modelId="{6019A7E3-B8D6-4343-BD93-939326CD368A}" type="presOf" srcId="{D73426FF-C6BC-40AA-B9E8-DB2B7A5B9DA3}" destId="{702DA941-AC16-4686-8494-E627B994F4A6}" srcOrd="1" destOrd="0" presId="urn:microsoft.com/office/officeart/2005/8/layout/list1"/>
    <dgm:cxn modelId="{1E355811-4583-4CA1-88B3-EFE0F9705A15}" type="presOf" srcId="{A5D968B7-4F3E-4E63-912A-10D2BF0A1B3B}" destId="{B86CD86E-EB12-4CC2-AE3E-8F8CA76F3BE4}" srcOrd="1" destOrd="0" presId="urn:microsoft.com/office/officeart/2005/8/layout/list1"/>
    <dgm:cxn modelId="{80FF3F87-E1F2-4E48-BBE0-9100953BC2B4}" type="presParOf" srcId="{98DFEEE7-AE54-4949-9B73-E064CB81230C}" destId="{DF9A3089-8C34-42A1-83A2-79F86523C6FF}" srcOrd="0" destOrd="0" presId="urn:microsoft.com/office/officeart/2005/8/layout/list1"/>
    <dgm:cxn modelId="{3B5DFD53-DAE5-4DA7-B1DE-07454EF1030D}" type="presParOf" srcId="{DF9A3089-8C34-42A1-83A2-79F86523C6FF}" destId="{75CBAF4C-912D-4E80-AE00-66C9F77922EA}" srcOrd="0" destOrd="0" presId="urn:microsoft.com/office/officeart/2005/8/layout/list1"/>
    <dgm:cxn modelId="{1B2C86E9-2980-4650-B725-5C77E349A10A}" type="presParOf" srcId="{DF9A3089-8C34-42A1-83A2-79F86523C6FF}" destId="{B86CD86E-EB12-4CC2-AE3E-8F8CA76F3BE4}" srcOrd="1" destOrd="0" presId="urn:microsoft.com/office/officeart/2005/8/layout/list1"/>
    <dgm:cxn modelId="{D9504384-BB01-49B9-8013-F34F9EBBB30F}" type="presParOf" srcId="{98DFEEE7-AE54-4949-9B73-E064CB81230C}" destId="{E6B2929C-C90B-43CF-8083-AD657729D246}" srcOrd="1" destOrd="0" presId="urn:microsoft.com/office/officeart/2005/8/layout/list1"/>
    <dgm:cxn modelId="{EDCEC810-053A-4B60-B17B-D52C754C2C76}" type="presParOf" srcId="{98DFEEE7-AE54-4949-9B73-E064CB81230C}" destId="{59EBACB7-8510-4A1D-AF28-586720FBF0B5}" srcOrd="2" destOrd="0" presId="urn:microsoft.com/office/officeart/2005/8/layout/list1"/>
    <dgm:cxn modelId="{050022EA-CD3A-4849-8C4E-A6AB803AB0A3}" type="presParOf" srcId="{98DFEEE7-AE54-4949-9B73-E064CB81230C}" destId="{724D4DB0-F0BA-48A4-BEBB-558C5821435B}" srcOrd="3" destOrd="0" presId="urn:microsoft.com/office/officeart/2005/8/layout/list1"/>
    <dgm:cxn modelId="{0FCA19C4-4F70-497C-8734-CDFDA33EF054}" type="presParOf" srcId="{98DFEEE7-AE54-4949-9B73-E064CB81230C}" destId="{19B807AC-D567-43C0-BC4D-8DDC416559BB}" srcOrd="4" destOrd="0" presId="urn:microsoft.com/office/officeart/2005/8/layout/list1"/>
    <dgm:cxn modelId="{C2FFF1B6-AC7C-46C3-B0C5-EB3AB38AA412}" type="presParOf" srcId="{19B807AC-D567-43C0-BC4D-8DDC416559BB}" destId="{24830E53-1A22-4CED-81AC-E0C20ABE2754}" srcOrd="0" destOrd="0" presId="urn:microsoft.com/office/officeart/2005/8/layout/list1"/>
    <dgm:cxn modelId="{F51C15A5-6D99-4D9C-A9EE-735F0197DEF4}" type="presParOf" srcId="{19B807AC-D567-43C0-BC4D-8DDC416559BB}" destId="{6191F65F-4158-4748-9F0A-A8A757C03DA2}" srcOrd="1" destOrd="0" presId="urn:microsoft.com/office/officeart/2005/8/layout/list1"/>
    <dgm:cxn modelId="{81682A6D-514D-409E-B30F-90429E403086}" type="presParOf" srcId="{98DFEEE7-AE54-4949-9B73-E064CB81230C}" destId="{35CE260D-5BD0-4D79-9BF3-DF88ED2D6176}" srcOrd="5" destOrd="0" presId="urn:microsoft.com/office/officeart/2005/8/layout/list1"/>
    <dgm:cxn modelId="{DF825B8B-4079-4F5A-8A50-E9CC2E12E8B0}" type="presParOf" srcId="{98DFEEE7-AE54-4949-9B73-E064CB81230C}" destId="{96AACBB2-D593-4565-AA4B-B7C155D8044B}" srcOrd="6" destOrd="0" presId="urn:microsoft.com/office/officeart/2005/8/layout/list1"/>
    <dgm:cxn modelId="{788FF65B-58A3-4198-AD43-24BA9560F743}" type="presParOf" srcId="{98DFEEE7-AE54-4949-9B73-E064CB81230C}" destId="{1219DB8E-5909-490E-962E-BCC09AA609D8}" srcOrd="7" destOrd="0" presId="urn:microsoft.com/office/officeart/2005/8/layout/list1"/>
    <dgm:cxn modelId="{E689E134-124C-4891-8734-AF80FB66B3E8}" type="presParOf" srcId="{98DFEEE7-AE54-4949-9B73-E064CB81230C}" destId="{969828D5-2186-475F-8919-F95A1284BE55}" srcOrd="8" destOrd="0" presId="urn:microsoft.com/office/officeart/2005/8/layout/list1"/>
    <dgm:cxn modelId="{D247543D-D82F-4931-AA66-457EA3050F10}" type="presParOf" srcId="{969828D5-2186-475F-8919-F95A1284BE55}" destId="{CFF0D701-A74B-4220-9458-D31C0D261D2F}" srcOrd="0" destOrd="0" presId="urn:microsoft.com/office/officeart/2005/8/layout/list1"/>
    <dgm:cxn modelId="{12038283-79E3-4DED-BD70-4A0206CBA65E}" type="presParOf" srcId="{969828D5-2186-475F-8919-F95A1284BE55}" destId="{702DA941-AC16-4686-8494-E627B994F4A6}" srcOrd="1" destOrd="0" presId="urn:microsoft.com/office/officeart/2005/8/layout/list1"/>
    <dgm:cxn modelId="{C88CE2C7-EDB2-4046-9C8B-4F7E7B7626EA}" type="presParOf" srcId="{98DFEEE7-AE54-4949-9B73-E064CB81230C}" destId="{71ABD342-3ADA-4D6F-97CE-748CCD527791}" srcOrd="9" destOrd="0" presId="urn:microsoft.com/office/officeart/2005/8/layout/list1"/>
    <dgm:cxn modelId="{BE62C79C-E25E-429B-9A57-5D9B71BEF26A}" type="presParOf" srcId="{98DFEEE7-AE54-4949-9B73-E064CB81230C}" destId="{070311CF-ACE9-44B2-AA7B-C79873C9921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3A4EF-2937-4B7C-987B-E9BBE0180C9B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08991-C0CB-48F9-A3B4-05F1A6CE45E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7306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7475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9B04615-7FD3-437F-B3CE-31DC1EDEAB61}" type="slidenum">
              <a:rPr lang="tr-TR" altLang="tr-TR"/>
              <a:pPr/>
              <a:t>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191251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undergraduate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9595D-DD3E-434B-B47E-57E5D10AB417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2333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 smtClean="0"/>
              <a:t>After</a:t>
            </a:r>
            <a:r>
              <a:rPr lang="tr-TR" dirty="0" smtClean="0"/>
              <a:t> 4 </a:t>
            </a:r>
            <a:r>
              <a:rPr lang="tr-TR" dirty="0" err="1" smtClean="0"/>
              <a:t>years</a:t>
            </a:r>
            <a:r>
              <a:rPr lang="tr-TR" dirty="0" smtClean="0"/>
              <a:t> </a:t>
            </a:r>
            <a:r>
              <a:rPr lang="tr-TR" dirty="0" err="1" smtClean="0"/>
              <a:t>Bachelor</a:t>
            </a:r>
            <a:r>
              <a:rPr lang="tr-TR" dirty="0" smtClean="0"/>
              <a:t> </a:t>
            </a:r>
            <a:r>
              <a:rPr lang="tr-TR" dirty="0" err="1" smtClean="0"/>
              <a:t>Science</a:t>
            </a:r>
            <a:r>
              <a:rPr lang="tr-TR" dirty="0" smtClean="0"/>
              <a:t> </a:t>
            </a:r>
            <a:r>
              <a:rPr lang="tr-TR" dirty="0" err="1" smtClean="0"/>
              <a:t>Nursing</a:t>
            </a:r>
            <a:r>
              <a:rPr lang="tr-TR" dirty="0" smtClean="0"/>
              <a:t> </a:t>
            </a:r>
            <a:r>
              <a:rPr lang="tr-TR" dirty="0" err="1" smtClean="0"/>
              <a:t>degree</a:t>
            </a:r>
            <a:r>
              <a:rPr lang="tr-TR" dirty="0" smtClean="0"/>
              <a:t>, </a:t>
            </a:r>
            <a:r>
              <a:rPr lang="tr-TR" dirty="0" err="1" smtClean="0"/>
              <a:t>graduates</a:t>
            </a:r>
            <a:r>
              <a:rPr lang="tr-TR" dirty="0" smtClean="0"/>
              <a:t> </a:t>
            </a:r>
            <a:r>
              <a:rPr lang="tr-TR" dirty="0" err="1" smtClean="0"/>
              <a:t>must</a:t>
            </a:r>
            <a:r>
              <a:rPr lang="tr-TR" dirty="0" smtClean="0"/>
              <a:t> </a:t>
            </a:r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three</a:t>
            </a:r>
            <a:r>
              <a:rPr lang="tr-TR" dirty="0" smtClean="0"/>
              <a:t> </a:t>
            </a:r>
            <a:r>
              <a:rPr lang="tr-TR" dirty="0" err="1" smtClean="0"/>
              <a:t>exam</a:t>
            </a:r>
            <a:r>
              <a:rPr lang="tr-TR" dirty="0" smtClean="0"/>
              <a:t>. </a:t>
            </a:r>
            <a:r>
              <a:rPr lang="tr-TR" dirty="0" err="1" smtClean="0"/>
              <a:t>They</a:t>
            </a:r>
            <a:r>
              <a:rPr lang="tr-TR" baseline="0" dirty="0" smtClean="0"/>
              <a:t> </a:t>
            </a:r>
            <a:r>
              <a:rPr lang="tr-TR" baseline="0" dirty="0" err="1" smtClean="0"/>
              <a:t>are</a:t>
            </a:r>
            <a:r>
              <a:rPr lang="tr-TR" baseline="0" dirty="0" smtClean="0"/>
              <a:t> </a:t>
            </a:r>
            <a:r>
              <a:rPr lang="tr-TR" dirty="0" err="1" smtClean="0"/>
              <a:t>Postgraduate</a:t>
            </a:r>
            <a:r>
              <a:rPr lang="tr-TR" dirty="0" smtClean="0"/>
              <a:t> </a:t>
            </a:r>
            <a:r>
              <a:rPr lang="tr-TR" dirty="0" err="1" smtClean="0"/>
              <a:t>education</a:t>
            </a:r>
            <a:r>
              <a:rPr lang="tr-TR" dirty="0" smtClean="0"/>
              <a:t> </a:t>
            </a:r>
            <a:r>
              <a:rPr lang="tr-TR" dirty="0" err="1" smtClean="0"/>
              <a:t>exam</a:t>
            </a:r>
            <a:r>
              <a:rPr lang="tr-TR" dirty="0" smtClean="0"/>
              <a:t> , </a:t>
            </a:r>
            <a:r>
              <a:rPr lang="tr-TR" dirty="0" err="1" smtClean="0"/>
              <a:t>Foreign</a:t>
            </a:r>
            <a:r>
              <a:rPr lang="tr-TR" dirty="0" smtClean="0"/>
              <a:t> </a:t>
            </a:r>
            <a:r>
              <a:rPr lang="tr-TR" dirty="0" err="1" smtClean="0"/>
              <a:t>language</a:t>
            </a:r>
            <a:r>
              <a:rPr lang="tr-TR" dirty="0" smtClean="0"/>
              <a:t> </a:t>
            </a:r>
            <a:r>
              <a:rPr lang="tr-TR" dirty="0" err="1" smtClean="0"/>
              <a:t>exam</a:t>
            </a:r>
            <a:r>
              <a:rPr lang="tr-TR" dirty="0" smtClean="0"/>
              <a:t>, </a:t>
            </a:r>
            <a:r>
              <a:rPr lang="tr-TR" dirty="0" err="1" smtClean="0"/>
              <a:t>Master</a:t>
            </a:r>
            <a:r>
              <a:rPr lang="tr-TR" dirty="0" smtClean="0"/>
              <a:t> </a:t>
            </a:r>
            <a:r>
              <a:rPr lang="tr-TR" dirty="0" err="1" smtClean="0"/>
              <a:t>Exam</a:t>
            </a:r>
            <a:r>
              <a:rPr lang="tr-TR" dirty="0" smtClean="0"/>
              <a:t> 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08991-C0CB-48F9-A3B4-05F1A6CE45EF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9056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have</a:t>
            </a:r>
            <a:r>
              <a:rPr lang="tr-TR" dirty="0" smtClean="0"/>
              <a:t> a lot of </a:t>
            </a:r>
            <a:r>
              <a:rPr lang="tr-TR" sz="1200" dirty="0" err="1" smtClean="0"/>
              <a:t>specialization</a:t>
            </a:r>
            <a:r>
              <a:rPr lang="tr-TR" sz="1200" dirty="0" smtClean="0"/>
              <a:t> </a:t>
            </a:r>
            <a:r>
              <a:rPr lang="tr-TR" sz="1200" dirty="0" err="1" smtClean="0"/>
              <a:t>department</a:t>
            </a:r>
            <a:r>
              <a:rPr lang="tr-TR" sz="1200" dirty="0" smtClean="0"/>
              <a:t> </a:t>
            </a:r>
            <a:r>
              <a:rPr lang="tr-TR" sz="1200" dirty="0" err="1" smtClean="0"/>
              <a:t>for</a:t>
            </a:r>
            <a:r>
              <a:rPr lang="tr-TR" sz="1200" baseline="0" dirty="0" smtClean="0"/>
              <a:t> </a:t>
            </a:r>
            <a:r>
              <a:rPr lang="tr-TR" sz="1200" baseline="0" dirty="0" err="1" smtClean="0"/>
              <a:t>master</a:t>
            </a:r>
            <a:r>
              <a:rPr lang="tr-TR" sz="1200" baseline="0" dirty="0" smtClean="0"/>
              <a:t> </a:t>
            </a:r>
            <a:r>
              <a:rPr lang="tr-TR" sz="1200" baseline="0" dirty="0" err="1" smtClean="0"/>
              <a:t>nursing</a:t>
            </a:r>
            <a:endParaRPr lang="tr-TR" sz="1200" baseline="0" dirty="0" smtClean="0"/>
          </a:p>
          <a:p>
            <a:r>
              <a:rPr lang="tr-TR" sz="1200" baseline="0" dirty="0" err="1" smtClean="0"/>
              <a:t>For</a:t>
            </a:r>
            <a:r>
              <a:rPr lang="tr-TR" sz="1200" baseline="0" dirty="0" smtClean="0"/>
              <a:t> </a:t>
            </a:r>
            <a:r>
              <a:rPr lang="tr-TR" sz="1200" baseline="0" dirty="0" err="1" smtClean="0"/>
              <a:t>example</a:t>
            </a:r>
            <a:r>
              <a:rPr lang="tr-TR" sz="1200" baseline="0" dirty="0" smtClean="0"/>
              <a:t> I </a:t>
            </a:r>
            <a:r>
              <a:rPr lang="tr-TR" sz="1200" baseline="0" dirty="0" err="1" smtClean="0"/>
              <a:t>interested</a:t>
            </a:r>
            <a:r>
              <a:rPr lang="tr-TR" sz="1200" baseline="0" dirty="0" smtClean="0"/>
              <a:t> in </a:t>
            </a:r>
            <a:r>
              <a:rPr lang="tr-TR" sz="1200" baseline="0" dirty="0" err="1" smtClean="0"/>
              <a:t>publıc</a:t>
            </a:r>
            <a:r>
              <a:rPr lang="tr-TR" sz="1200" baseline="0" dirty="0" smtClean="0"/>
              <a:t> </a:t>
            </a:r>
            <a:r>
              <a:rPr lang="tr-TR" sz="1200" baseline="0" dirty="0" err="1" smtClean="0"/>
              <a:t>health</a:t>
            </a:r>
            <a:r>
              <a:rPr lang="tr-TR" sz="1200" baseline="0" dirty="0" smtClean="0"/>
              <a:t> </a:t>
            </a:r>
            <a:r>
              <a:rPr lang="tr-TR" sz="1200" baseline="0" dirty="0" err="1" smtClean="0"/>
              <a:t>nursing</a:t>
            </a:r>
            <a:r>
              <a:rPr lang="tr-TR" sz="1200" baseline="0" dirty="0" smtClean="0"/>
              <a:t>. Evrim </a:t>
            </a:r>
            <a:r>
              <a:rPr lang="tr-TR" sz="1200" baseline="0" dirty="0" err="1" smtClean="0"/>
              <a:t>interesting</a:t>
            </a:r>
            <a:r>
              <a:rPr lang="tr-TR" sz="1200" baseline="0" dirty="0" smtClean="0"/>
              <a:t> in </a:t>
            </a:r>
            <a:r>
              <a:rPr lang="tr-TR" sz="1200" baseline="0" dirty="0" err="1" smtClean="0"/>
              <a:t>fundamentals</a:t>
            </a:r>
            <a:r>
              <a:rPr lang="tr-TR" sz="1200" baseline="0" dirty="0" smtClean="0"/>
              <a:t> of </a:t>
            </a:r>
            <a:r>
              <a:rPr lang="tr-TR" sz="1200" baseline="0" dirty="0" err="1" smtClean="0"/>
              <a:t>nursing</a:t>
            </a:r>
            <a:endParaRPr lang="tr-TR" sz="1200" baseline="0" dirty="0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08991-C0CB-48F9-A3B4-05F1A6CE45EF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2700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7885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245FD3B-CD54-49A4-AA01-DD92F2C2413B}" type="slidenum">
              <a:rPr lang="tr-TR" altLang="tr-TR"/>
              <a:pPr/>
              <a:t>32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33890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8602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13251DD-4942-4304-B009-4FB6D86DAA62}" type="slidenum">
              <a:rPr lang="tr-TR" altLang="tr-TR"/>
              <a:pPr/>
              <a:t>35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4253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tr-TR" altLang="tr-TR" b="1" smtClean="0"/>
              <a:t>Social Security Institution (SSI)</a:t>
            </a:r>
            <a:endParaRPr lang="tr-TR" altLang="tr-TR" smtClean="0"/>
          </a:p>
        </p:txBody>
      </p:sp>
      <p:sp>
        <p:nvSpPr>
          <p:cNvPr id="7782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364934E-69D7-4F85-B123-BE41D3096825}" type="slidenum">
              <a:rPr lang="tr-TR" altLang="tr-TR"/>
              <a:pPr/>
              <a:t>36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50516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D5040-242E-44EC-89B5-6388E5C42E7E}" type="slidenum">
              <a:rPr lang="tr-TR" smtClean="0"/>
              <a:pPr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110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18.09.2018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Users\Casper\Downloads\KU&#350;%20SES&#304;%20SU%20SES&#304;%20HEPS&#304;%20TAB&#304;ATIN%20SES&#304;.wmv.mp3" TargetMode="External"/><Relationship Id="rId6" Type="http://schemas.openxmlformats.org/officeDocument/2006/relationships/image" Target="../media/image6.png"/><Relationship Id="rId5" Type="http://schemas.openxmlformats.org/officeDocument/2006/relationships/hyperlink" Target="The%20Best%20Official%20T&#252;rkiye%20-%20T&#252;rkei%20-%20Turkey%20-%20&#53552;&#53412;%20Promotional%20Video.mp4" TargetMode="Externa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ChangeArrowheads="1"/>
          </p:cNvSpPr>
          <p:nvPr/>
        </p:nvSpPr>
        <p:spPr bwMode="auto">
          <a:xfrm>
            <a:off x="900113" y="260350"/>
            <a:ext cx="69119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 eaLnBrk="1" hangingPunct="1">
              <a:buClr>
                <a:srgbClr val="FFFFFF"/>
              </a:buClr>
              <a:buSzPct val="100000"/>
            </a:pPr>
            <a:endParaRPr lang="tr-TR" altLang="tr-TR" sz="2400">
              <a:solidFill>
                <a:srgbClr val="000000"/>
              </a:solidFill>
            </a:endParaRPr>
          </a:p>
          <a:p>
            <a:pPr algn="ctr" eaLnBrk="1" hangingPunct="1">
              <a:buClr>
                <a:srgbClr val="FFFFFF"/>
              </a:buClr>
              <a:buSzPct val="100000"/>
            </a:pPr>
            <a:endParaRPr lang="tr-TR" altLang="tr-TR" sz="2400" b="1">
              <a:solidFill>
                <a:srgbClr val="0070C0"/>
              </a:solidFill>
            </a:endParaRPr>
          </a:p>
          <a:p>
            <a:pPr algn="ctr" eaLnBrk="1" hangingPunct="1">
              <a:buClr>
                <a:srgbClr val="FFFFFF"/>
              </a:buClr>
              <a:buSzPct val="100000"/>
            </a:pPr>
            <a:r>
              <a:rPr lang="tr-TR" altLang="tr-TR" sz="2000" b="1">
                <a:solidFill>
                  <a:srgbClr val="0070C0"/>
                </a:solidFill>
              </a:rPr>
              <a:t/>
            </a:r>
            <a:br>
              <a:rPr lang="tr-TR" altLang="tr-TR" sz="2000" b="1">
                <a:solidFill>
                  <a:srgbClr val="0070C0"/>
                </a:solidFill>
              </a:rPr>
            </a:br>
            <a:endParaRPr lang="tr-TR" altLang="tr-TR" sz="2000" b="1">
              <a:solidFill>
                <a:srgbClr val="0070C0"/>
              </a:solidFill>
            </a:endParaRPr>
          </a:p>
        </p:txBody>
      </p:sp>
      <p:sp>
        <p:nvSpPr>
          <p:cNvPr id="2051" name="Rectangle 10"/>
          <p:cNvSpPr>
            <a:spLocks noChangeArrowheads="1"/>
          </p:cNvSpPr>
          <p:nvPr/>
        </p:nvSpPr>
        <p:spPr bwMode="auto">
          <a:xfrm>
            <a:off x="828588" y="2654771"/>
            <a:ext cx="78582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>
              <a:defRPr/>
            </a:pPr>
            <a:r>
              <a:rPr lang="it-IT" sz="3600" b="1" dirty="0" smtClean="0"/>
              <a:t>Turkey's </a:t>
            </a:r>
            <a:r>
              <a:rPr lang="it-IT" sz="3600" b="1" dirty="0"/>
              <a:t>Nursing Education System and Clinical </a:t>
            </a:r>
            <a:r>
              <a:rPr lang="it-IT" sz="3600" b="1" dirty="0" smtClean="0"/>
              <a:t>Nursing</a:t>
            </a:r>
            <a:endParaRPr lang="tr-TR" sz="3600" b="1" cap="all" dirty="0">
              <a:solidFill>
                <a:srgbClr val="C00000"/>
              </a:solidFill>
            </a:endParaRPr>
          </a:p>
        </p:txBody>
      </p:sp>
      <p:sp>
        <p:nvSpPr>
          <p:cNvPr id="40964" name="Rectangle 8"/>
          <p:cNvSpPr>
            <a:spLocks noChangeArrowheads="1"/>
          </p:cNvSpPr>
          <p:nvPr/>
        </p:nvSpPr>
        <p:spPr bwMode="auto">
          <a:xfrm>
            <a:off x="714348" y="5357826"/>
            <a:ext cx="7920880" cy="791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rgbClr val="FFFFFF"/>
              </a:buClr>
              <a:buSzPct val="100000"/>
              <a:defRPr/>
            </a:pPr>
            <a:r>
              <a:rPr lang="tr-TR" sz="2400" b="1" dirty="0" smtClean="0">
                <a:solidFill>
                  <a:schemeClr val="tx2"/>
                </a:solidFill>
              </a:rPr>
              <a:t>Dr. Canan </a:t>
            </a:r>
            <a:r>
              <a:rPr lang="tr-TR" sz="2400" b="1" dirty="0" smtClean="0">
                <a:solidFill>
                  <a:schemeClr val="tx2"/>
                </a:solidFill>
              </a:rPr>
              <a:t>BİRİMOGLU </a:t>
            </a:r>
            <a:r>
              <a:rPr lang="tr-TR" sz="2400" b="1" dirty="0" smtClean="0">
                <a:solidFill>
                  <a:schemeClr val="tx2"/>
                </a:solidFill>
              </a:rPr>
              <a:t>OKUYAN</a:t>
            </a:r>
            <a:endParaRPr lang="tr-TR" sz="2400" b="1" dirty="0">
              <a:solidFill>
                <a:schemeClr val="tx2"/>
              </a:solidFill>
            </a:endParaRPr>
          </a:p>
          <a:p>
            <a:pPr marL="342900" indent="-342900" algn="ctr" eaLnBrk="1" hangingPunct="1">
              <a:spcBef>
                <a:spcPct val="20000"/>
              </a:spcBef>
              <a:buClr>
                <a:srgbClr val="FFFFFF"/>
              </a:buClr>
              <a:buSzPct val="100000"/>
              <a:defRPr/>
            </a:pPr>
            <a:endParaRPr lang="tr-TR" sz="2400" b="1" dirty="0">
              <a:solidFill>
                <a:schemeClr val="tx2"/>
              </a:solidFill>
            </a:endParaRPr>
          </a:p>
          <a:p>
            <a:pPr marL="342900" indent="-342900" algn="ctr" eaLnBrk="1" hangingPunct="1">
              <a:spcBef>
                <a:spcPct val="20000"/>
              </a:spcBef>
              <a:buClr>
                <a:srgbClr val="FFFFFF"/>
              </a:buClr>
              <a:buSzPct val="100000"/>
              <a:defRPr/>
            </a:pPr>
            <a:endParaRPr lang="tr-TR" sz="2000" b="1" dirty="0">
              <a:solidFill>
                <a:schemeClr val="tx2"/>
              </a:solidFill>
            </a:endParaRPr>
          </a:p>
        </p:txBody>
      </p:sp>
      <p:sp>
        <p:nvSpPr>
          <p:cNvPr id="18440" name="Slayt Numarası Yer Tutucusu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564C3628-7585-4103-8F27-F9F85EDD4941}" type="slidenum">
              <a:rPr lang="tr-TR" altLang="tr-TR" smtClean="0">
                <a:solidFill>
                  <a:srgbClr val="898989"/>
                </a:solidFill>
              </a:rPr>
              <a:pPr/>
              <a:t>1</a:t>
            </a:fld>
            <a:endParaRPr lang="tr-TR" altLang="tr-TR" smtClean="0">
              <a:solidFill>
                <a:srgbClr val="898989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232" y="0"/>
            <a:ext cx="1908213" cy="1932599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707" y="-8597"/>
            <a:ext cx="1958200" cy="178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725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Başlık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blipFill dpi="0" rotWithShape="1">
            <a:blip r:embed="rId4"/>
            <a:srcRect/>
            <a:stretch>
              <a:fillRect/>
            </a:stretch>
          </a:blipFill>
        </p:spPr>
        <p:txBody>
          <a:bodyPr/>
          <a:lstStyle/>
          <a:p>
            <a:r>
              <a:rPr lang="tr-TR" altLang="tr-TR" smtClean="0">
                <a:solidFill>
                  <a:srgbClr val="C00000"/>
                </a:solidFill>
                <a:hlinkClick r:id="rId5" action="ppaction://hlinkfile"/>
              </a:rPr>
              <a:t>The Best Official Türkiye - Türkei - Turkey - </a:t>
            </a:r>
            <a:r>
              <a:rPr lang="ko-KR" altLang="en-US" smtClean="0">
                <a:solidFill>
                  <a:srgbClr val="C00000"/>
                </a:solidFill>
                <a:hlinkClick r:id="rId5" action="ppaction://hlinkfile"/>
              </a:rPr>
              <a:t>터키 </a:t>
            </a:r>
            <a:r>
              <a:rPr lang="tr-TR" altLang="tr-TR" smtClean="0">
                <a:solidFill>
                  <a:srgbClr val="C00000"/>
                </a:solidFill>
                <a:hlinkClick r:id="rId5" action="ppaction://hlinkfile"/>
              </a:rPr>
              <a:t>Promotional Video.mp4</a:t>
            </a:r>
            <a:endParaRPr lang="tr-TR" altLang="tr-TR" smtClean="0">
              <a:solidFill>
                <a:srgbClr val="C00000"/>
              </a:solidFill>
            </a:endParaRPr>
          </a:p>
        </p:txBody>
      </p:sp>
      <p:pic>
        <p:nvPicPr>
          <p:cNvPr id="6" name="KUŞ SESİ SU SESİ HEPSİ TABİATIN SESİ.wmv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836613"/>
            <a:ext cx="71437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86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5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pPr algn="ctr"/>
            <a:r>
              <a:rPr lang="tr-TR" sz="4400" dirty="0" smtClean="0"/>
              <a:t>WHERE IS TURKEY? </a:t>
            </a:r>
            <a:endParaRPr lang="tr-TR" sz="44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sz="2400" dirty="0" err="1" smtClean="0"/>
              <a:t>Turkey</a:t>
            </a:r>
            <a:r>
              <a:rPr lang="tr-TR" sz="2400" dirty="0" smtClean="0"/>
              <a:t> is </a:t>
            </a:r>
            <a:r>
              <a:rPr lang="tr-TR" sz="2400" dirty="0" err="1" smtClean="0"/>
              <a:t>located</a:t>
            </a:r>
            <a:r>
              <a:rPr lang="tr-TR" sz="2400" dirty="0" smtClean="0"/>
              <a:t> on a </a:t>
            </a:r>
            <a:r>
              <a:rPr lang="tr-TR" sz="2400" dirty="0" err="1" smtClean="0"/>
              <a:t>peninsula</a:t>
            </a:r>
            <a:r>
              <a:rPr lang="tr-TR" sz="2400" dirty="0" smtClean="0"/>
              <a:t> </a:t>
            </a:r>
            <a:r>
              <a:rPr lang="tr-TR" sz="2400" dirty="0" err="1" smtClean="0"/>
              <a:t>Asia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Europa</a:t>
            </a:r>
            <a:r>
              <a:rPr lang="tr-TR" sz="2400" dirty="0" smtClean="0"/>
              <a:t>, </a:t>
            </a:r>
            <a:r>
              <a:rPr lang="tr-TR" sz="2400" dirty="0" err="1" smtClean="0"/>
              <a:t>and</a:t>
            </a:r>
            <a:r>
              <a:rPr lang="tr-TR" sz="2400" dirty="0" smtClean="0"/>
              <a:t> has a </a:t>
            </a:r>
            <a:r>
              <a:rPr lang="tr-TR" sz="2400" dirty="0" err="1" smtClean="0"/>
              <a:t>population</a:t>
            </a:r>
            <a:r>
              <a:rPr lang="tr-TR" sz="2400" dirty="0" smtClean="0"/>
              <a:t> of </a:t>
            </a:r>
            <a:r>
              <a:rPr lang="tr-TR" sz="2400" dirty="0" err="1" smtClean="0"/>
              <a:t>about</a:t>
            </a:r>
            <a:r>
              <a:rPr lang="tr-TR" sz="2400" dirty="0" smtClean="0"/>
              <a:t> 77 </a:t>
            </a:r>
            <a:r>
              <a:rPr lang="tr-TR" sz="2400" dirty="0" err="1" smtClean="0"/>
              <a:t>million</a:t>
            </a:r>
            <a:endParaRPr lang="tr-TR" sz="2400" dirty="0"/>
          </a:p>
        </p:txBody>
      </p:sp>
      <p:pic>
        <p:nvPicPr>
          <p:cNvPr id="4" name="Picture 2" descr="http://www.exploreristanbul.com/Image/B/Worldmap-Turkey.gif"/>
          <p:cNvPicPr>
            <a:picLocks noChangeAspect="1" noChangeArrowheads="1"/>
          </p:cNvPicPr>
          <p:nvPr/>
        </p:nvPicPr>
        <p:blipFill>
          <a:blip r:embed="rId2"/>
          <a:srcRect l="3125" t="13830" r="2343" b="10638"/>
          <a:stretch>
            <a:fillRect/>
          </a:stretch>
        </p:blipFill>
        <p:spPr bwMode="auto">
          <a:xfrm>
            <a:off x="928662" y="1785926"/>
            <a:ext cx="7219207" cy="3643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İçerik Yer Tutucus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endParaRPr lang="tr-TR" altLang="tr-TR" smtClean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Canan BİRİMOĞLU</a:t>
            </a:r>
            <a:endParaRPr lang="tr-TR"/>
          </a:p>
        </p:txBody>
      </p:sp>
      <p:sp>
        <p:nvSpPr>
          <p:cNvPr id="17412" name="Slayt Numarası Yer Tutucusu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36CC6A1-C573-487E-8855-24EACCC63AE2}" type="slidenum">
              <a:rPr lang="tr-TR" altLang="tr-TR">
                <a:solidFill>
                  <a:srgbClr val="898989"/>
                </a:solidFill>
              </a:rPr>
              <a:pPr/>
              <a:t>4</a:t>
            </a:fld>
            <a:endParaRPr lang="tr-TR" altLang="tr-TR">
              <a:solidFill>
                <a:srgbClr val="898989"/>
              </a:solidFill>
            </a:endParaRPr>
          </a:p>
        </p:txBody>
      </p:sp>
      <p:pic>
        <p:nvPicPr>
          <p:cNvPr id="174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2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97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132732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NURSING EDUCATION IN TURKEY</a:t>
            </a:r>
            <a:endParaRPr lang="tr-TR" b="1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88" y="2571744"/>
            <a:ext cx="3786213" cy="3637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1538" y="6000768"/>
            <a:ext cx="7215238" cy="500066"/>
          </a:xfrm>
          <a:prstGeom prst="rect">
            <a:avLst/>
          </a:prstGeom>
          <a:solidFill>
            <a:srgbClr val="DCF2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PRESCHOOL (1-2 </a:t>
            </a:r>
            <a:r>
              <a:rPr lang="tr-TR" dirty="0" err="1" smtClean="0">
                <a:solidFill>
                  <a:schemeClr val="tx1"/>
                </a:solidFill>
              </a:rPr>
              <a:t>years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1071538" y="4929198"/>
            <a:ext cx="7215238" cy="500066"/>
          </a:xfrm>
          <a:prstGeom prst="rect">
            <a:avLst/>
          </a:prstGeom>
          <a:solidFill>
            <a:srgbClr val="DCF2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PRIMARY EDUCATION (8 </a:t>
            </a:r>
            <a:r>
              <a:rPr lang="tr-TR" dirty="0" err="1" smtClean="0">
                <a:solidFill>
                  <a:schemeClr val="tx1"/>
                </a:solidFill>
              </a:rPr>
              <a:t>years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4786314" y="3857628"/>
            <a:ext cx="3501169" cy="571504"/>
          </a:xfrm>
          <a:prstGeom prst="rect">
            <a:avLst/>
          </a:prstGeom>
          <a:solidFill>
            <a:srgbClr val="DCF2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VOCATIONAL HIGH SCHOOLS (2 -4 </a:t>
            </a:r>
            <a:r>
              <a:rPr lang="tr-TR" dirty="0" err="1" smtClean="0">
                <a:solidFill>
                  <a:schemeClr val="tx1"/>
                </a:solidFill>
              </a:rPr>
              <a:t>years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4857752" y="2500306"/>
            <a:ext cx="3429024" cy="807249"/>
          </a:xfrm>
          <a:prstGeom prst="rect">
            <a:avLst/>
          </a:prstGeom>
          <a:solidFill>
            <a:srgbClr val="DCF2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PRE-BACHLEORS SCHOOLS</a:t>
            </a:r>
          </a:p>
          <a:p>
            <a:pPr algn="ctr"/>
            <a:r>
              <a:rPr lang="tr-TR" dirty="0" smtClean="0">
                <a:solidFill>
                  <a:schemeClr val="tx1"/>
                </a:solidFill>
              </a:rPr>
              <a:t>(2 YEARS)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1071538" y="714356"/>
            <a:ext cx="7143800" cy="500066"/>
          </a:xfrm>
          <a:prstGeom prst="rect">
            <a:avLst/>
          </a:prstGeom>
          <a:solidFill>
            <a:srgbClr val="DCF2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DOCTORATE (4 YEARS)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1071538" y="1571612"/>
            <a:ext cx="7143800" cy="500066"/>
          </a:xfrm>
          <a:prstGeom prst="rect">
            <a:avLst/>
          </a:prstGeom>
          <a:solidFill>
            <a:srgbClr val="DCF2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MASTER (2 YEARS)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1071538" y="3929066"/>
            <a:ext cx="3501169" cy="500066"/>
          </a:xfrm>
          <a:prstGeom prst="rect">
            <a:avLst/>
          </a:prstGeom>
          <a:solidFill>
            <a:srgbClr val="DCF2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HIGH SCHOOLS (4 </a:t>
            </a:r>
            <a:r>
              <a:rPr lang="tr-TR" dirty="0" err="1" smtClean="0">
                <a:solidFill>
                  <a:schemeClr val="tx1"/>
                </a:solidFill>
              </a:rPr>
              <a:t>years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1" name="10 Dikdörtgen"/>
          <p:cNvSpPr/>
          <p:nvPr/>
        </p:nvSpPr>
        <p:spPr>
          <a:xfrm>
            <a:off x="1071538" y="2500306"/>
            <a:ext cx="3501169" cy="807249"/>
          </a:xfrm>
          <a:prstGeom prst="rect">
            <a:avLst/>
          </a:prstGeom>
          <a:solidFill>
            <a:srgbClr val="DCF2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BACHLEORS</a:t>
            </a:r>
          </a:p>
          <a:p>
            <a:pPr algn="ctr"/>
            <a:r>
              <a:rPr lang="tr-TR" dirty="0" smtClean="0">
                <a:solidFill>
                  <a:schemeClr val="tx1"/>
                </a:solidFill>
              </a:rPr>
              <a:t>(4-6 YEARS)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2" name="11 Yukarı Ok"/>
          <p:cNvSpPr/>
          <p:nvPr/>
        </p:nvSpPr>
        <p:spPr>
          <a:xfrm>
            <a:off x="4429124" y="5500702"/>
            <a:ext cx="280094" cy="400053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3" name="12 Yukarı Ok"/>
          <p:cNvSpPr/>
          <p:nvPr/>
        </p:nvSpPr>
        <p:spPr>
          <a:xfrm>
            <a:off x="6000760" y="4500570"/>
            <a:ext cx="280094" cy="357189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4" name="13 Yukarı Ok"/>
          <p:cNvSpPr/>
          <p:nvPr/>
        </p:nvSpPr>
        <p:spPr>
          <a:xfrm>
            <a:off x="2786050" y="4500570"/>
            <a:ext cx="285752" cy="35719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5" name="14 Yukarı Ok"/>
          <p:cNvSpPr/>
          <p:nvPr/>
        </p:nvSpPr>
        <p:spPr>
          <a:xfrm>
            <a:off x="6000760" y="3357562"/>
            <a:ext cx="280094" cy="400053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6" name="15 Yukarı Ok"/>
          <p:cNvSpPr/>
          <p:nvPr/>
        </p:nvSpPr>
        <p:spPr>
          <a:xfrm>
            <a:off x="2786050" y="3429000"/>
            <a:ext cx="280094" cy="400053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7" name="16 Yukarı Ok"/>
          <p:cNvSpPr/>
          <p:nvPr/>
        </p:nvSpPr>
        <p:spPr>
          <a:xfrm>
            <a:off x="2714612" y="2071678"/>
            <a:ext cx="285752" cy="35719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8" name="17 Yukarı Ok"/>
          <p:cNvSpPr/>
          <p:nvPr/>
        </p:nvSpPr>
        <p:spPr>
          <a:xfrm>
            <a:off x="2714612" y="1214422"/>
            <a:ext cx="285752" cy="328615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1" name="20 Yukarı Ok"/>
          <p:cNvSpPr/>
          <p:nvPr/>
        </p:nvSpPr>
        <p:spPr>
          <a:xfrm rot="3288173">
            <a:off x="4637676" y="2904928"/>
            <a:ext cx="398213" cy="1556091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26" name="25 Yukarı Ok"/>
          <p:cNvSpPr/>
          <p:nvPr/>
        </p:nvSpPr>
        <p:spPr>
          <a:xfrm rot="18849419">
            <a:off x="4205783" y="3009036"/>
            <a:ext cx="345385" cy="1399013"/>
          </a:xfrm>
          <a:prstGeom prst="upArrow">
            <a:avLst>
              <a:gd name="adj1" fmla="val 50000"/>
              <a:gd name="adj2" fmla="val 724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64807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tr-TR" sz="3600" dirty="0" err="1" smtClean="0"/>
              <a:t>Bachelor</a:t>
            </a:r>
            <a:r>
              <a:rPr lang="tr-TR" sz="3600" dirty="0" smtClean="0"/>
              <a:t> </a:t>
            </a:r>
            <a:r>
              <a:rPr lang="tr-TR" sz="3600" dirty="0" err="1" smtClean="0"/>
              <a:t>Nursing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47806" y="1700808"/>
            <a:ext cx="8229600" cy="470823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defRPr/>
            </a:pPr>
            <a:endParaRPr lang="tr-TR" sz="2400" dirty="0" smtClean="0">
              <a:latin typeface="+mj-lt"/>
            </a:endParaRPr>
          </a:p>
          <a:p>
            <a:pPr algn="just">
              <a:defRPr/>
            </a:pPr>
            <a:endParaRPr lang="tr-TR" sz="2400" dirty="0">
              <a:latin typeface="+mj-lt"/>
            </a:endParaRPr>
          </a:p>
          <a:p>
            <a:pPr algn="just">
              <a:defRPr/>
            </a:pPr>
            <a:r>
              <a:rPr lang="en-US" sz="2400" dirty="0" smtClean="0">
                <a:latin typeface="+mj-lt"/>
              </a:rPr>
              <a:t>Higher education of Nursing in our country,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is given for </a:t>
            </a:r>
            <a:r>
              <a:rPr lang="tr-TR" sz="2400" b="1" dirty="0" smtClean="0">
                <a:latin typeface="+mj-lt"/>
              </a:rPr>
              <a:t>4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years after a total </a:t>
            </a:r>
            <a:r>
              <a:rPr lang="tr-TR" sz="2400" b="1" dirty="0" smtClean="0">
                <a:latin typeface="+mj-lt"/>
              </a:rPr>
              <a:t>12</a:t>
            </a:r>
            <a:r>
              <a:rPr lang="en-US" sz="2400" dirty="0" smtClean="0">
                <a:latin typeface="+mj-lt"/>
              </a:rPr>
              <a:t> years of primary, secondary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and high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school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education</a:t>
            </a:r>
            <a:r>
              <a:rPr lang="tr-TR" sz="2400" dirty="0" smtClean="0">
                <a:latin typeface="+mj-lt"/>
              </a:rPr>
              <a:t>.</a:t>
            </a:r>
          </a:p>
          <a:p>
            <a:pPr algn="just">
              <a:buNone/>
              <a:defRPr/>
            </a:pPr>
            <a:endParaRPr lang="tr-TR" sz="2400" dirty="0" smtClean="0">
              <a:latin typeface="+mj-lt"/>
            </a:endParaRPr>
          </a:p>
          <a:p>
            <a:pPr algn="just">
              <a:defRPr/>
            </a:pPr>
            <a:r>
              <a:rPr lang="tr-TR" sz="2400" dirty="0" smtClean="0">
                <a:latin typeface="+mj-lt"/>
              </a:rPr>
              <a:t>N</a:t>
            </a:r>
            <a:r>
              <a:rPr lang="en-US" sz="2400" dirty="0" err="1" smtClean="0">
                <a:latin typeface="+mj-lt"/>
              </a:rPr>
              <a:t>ursing</a:t>
            </a:r>
            <a:r>
              <a:rPr lang="en-US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programmes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include </a:t>
            </a:r>
            <a:r>
              <a:rPr lang="en-US" sz="2400" b="1" dirty="0" smtClean="0">
                <a:latin typeface="+mj-lt"/>
              </a:rPr>
              <a:t>4600</a:t>
            </a:r>
            <a:r>
              <a:rPr lang="en-US" sz="2400" dirty="0" smtClean="0">
                <a:latin typeface="+mj-lt"/>
              </a:rPr>
              <a:t> hours of theoretical and practical education.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(2300 theory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and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2300 practical training)</a:t>
            </a:r>
            <a:endParaRPr lang="tr-TR" sz="2400" dirty="0" smtClean="0">
              <a:latin typeface="+mj-lt"/>
            </a:endParaRPr>
          </a:p>
          <a:p>
            <a:pPr algn="just">
              <a:defRPr/>
            </a:pPr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272" y="5085184"/>
            <a:ext cx="1447523" cy="1089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49266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tr-TR" sz="2800" dirty="0" err="1" smtClean="0"/>
              <a:t>Bachelor</a:t>
            </a:r>
            <a:r>
              <a:rPr lang="tr-TR" sz="2800" dirty="0" smtClean="0"/>
              <a:t> </a:t>
            </a:r>
            <a:r>
              <a:rPr lang="tr-TR" sz="2800" dirty="0" err="1" smtClean="0"/>
              <a:t>Nursing</a:t>
            </a:r>
            <a:r>
              <a:rPr lang="tr-TR" sz="2800" dirty="0" smtClean="0"/>
              <a:t> - </a:t>
            </a:r>
            <a:r>
              <a:rPr lang="tr-TR" sz="2800" dirty="0" err="1" smtClean="0"/>
              <a:t>Academic</a:t>
            </a:r>
            <a:r>
              <a:rPr lang="tr-TR" sz="2800" dirty="0" smtClean="0"/>
              <a:t> </a:t>
            </a:r>
            <a:r>
              <a:rPr lang="tr-TR" sz="2800" dirty="0" err="1" smtClean="0"/>
              <a:t>calender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just">
              <a:buFont typeface="Arial" pitchFamily="34" charset="0"/>
              <a:buChar char="•"/>
              <a:defRPr/>
            </a:pPr>
            <a:r>
              <a:rPr lang="tr-TR" dirty="0" smtClean="0"/>
              <a:t>  </a:t>
            </a:r>
            <a:r>
              <a:rPr lang="en-US" sz="2400" dirty="0" smtClean="0">
                <a:latin typeface="+mj-lt"/>
              </a:rPr>
              <a:t>The academic year consists of two semesters:</a:t>
            </a:r>
            <a:endParaRPr lang="tr-TR" sz="2400" dirty="0" smtClean="0">
              <a:latin typeface="+mj-lt"/>
            </a:endParaRPr>
          </a:p>
          <a:p>
            <a:pPr marL="0" indent="0" algn="just">
              <a:buFont typeface="Arial" pitchFamily="34" charset="0"/>
              <a:buChar char="•"/>
              <a:defRPr/>
            </a:pPr>
            <a:endParaRPr lang="en-US" sz="2400" dirty="0" smtClean="0">
              <a:latin typeface="+mj-lt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+mj-lt"/>
              </a:rPr>
              <a:t>T</a:t>
            </a:r>
            <a:r>
              <a:rPr lang="en-US" sz="2400" dirty="0" smtClean="0">
                <a:latin typeface="+mj-lt"/>
              </a:rPr>
              <a:t>he first semester runs from the second half of September to the end of January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sz="2400" dirty="0" smtClean="0">
              <a:latin typeface="+mj-lt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+mj-lt"/>
              </a:rPr>
              <a:t>T</a:t>
            </a:r>
            <a:r>
              <a:rPr lang="en-US" sz="2400" dirty="0" smtClean="0">
                <a:latin typeface="+mj-lt"/>
              </a:rPr>
              <a:t>he second semester runs from the beginning of February to the end of June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sz="2400" dirty="0" smtClean="0">
              <a:latin typeface="+mj-lt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j-lt"/>
              </a:rPr>
              <a:t>Each semester: 13 weeks of courses, followed by </a:t>
            </a:r>
            <a:r>
              <a:rPr lang="tr-TR" sz="2400" dirty="0" smtClean="0">
                <a:latin typeface="+mj-lt"/>
              </a:rPr>
              <a:t>final </a:t>
            </a:r>
            <a:r>
              <a:rPr lang="tr-TR" sz="2400" dirty="0" err="1" smtClean="0">
                <a:latin typeface="+mj-lt"/>
              </a:rPr>
              <a:t>exams</a:t>
            </a:r>
            <a:endParaRPr lang="en-US" sz="2400" dirty="0" smtClean="0">
              <a:latin typeface="+mj-lt"/>
            </a:endParaRPr>
          </a:p>
          <a:p>
            <a:pPr algn="just"/>
            <a:endParaRPr lang="tr-TR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19658" y="935330"/>
            <a:ext cx="8229600" cy="415308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tr-TR" sz="2800" dirty="0" err="1" smtClean="0"/>
              <a:t>Departments</a:t>
            </a:r>
            <a:r>
              <a:rPr lang="tr-TR" sz="2800" dirty="0" smtClean="0"/>
              <a:t> in </a:t>
            </a:r>
            <a:r>
              <a:rPr lang="tr-TR" sz="2800" dirty="0" err="1" smtClean="0"/>
              <a:t>nursing</a:t>
            </a:r>
            <a:r>
              <a:rPr lang="tr-TR" sz="2800" dirty="0" smtClean="0"/>
              <a:t> </a:t>
            </a:r>
            <a:r>
              <a:rPr lang="tr-TR" sz="2800" dirty="0" err="1" smtClean="0"/>
              <a:t>faculty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714488"/>
            <a:ext cx="8229600" cy="373073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sz="2400" dirty="0" smtClean="0">
                <a:latin typeface="+mj-lt"/>
              </a:rPr>
              <a:t>Fundamentals of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400" dirty="0" err="1" smtClean="0">
                <a:latin typeface="+mj-lt"/>
              </a:rPr>
              <a:t>Medical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endParaRPr lang="tr-TR" sz="2400" dirty="0" smtClean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sz="2400" dirty="0" err="1" smtClean="0">
                <a:latin typeface="+mj-lt"/>
              </a:rPr>
              <a:t>Surgical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endParaRPr lang="tr-TR" sz="2400" dirty="0" smtClean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sz="2400" dirty="0" err="1" smtClean="0">
                <a:latin typeface="+mj-lt"/>
              </a:rPr>
              <a:t>Obstetric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gynecology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	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400" dirty="0" err="1" smtClean="0">
                <a:latin typeface="+mj-lt"/>
              </a:rPr>
              <a:t>Pediatric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endParaRPr lang="tr-TR" sz="2400" dirty="0" smtClean="0">
              <a:latin typeface="+mj-lt"/>
            </a:endParaRPr>
          </a:p>
          <a:p>
            <a:pPr marL="514350" indent="-514350" fontAlgn="base">
              <a:buFont typeface="+mj-lt"/>
              <a:buAutoNum type="arabicPeriod"/>
            </a:pPr>
            <a:r>
              <a:rPr lang="tr-TR" sz="2400" dirty="0" err="1" smtClean="0">
                <a:latin typeface="+mj-lt"/>
              </a:rPr>
              <a:t>Mental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health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endParaRPr lang="tr-TR" sz="2400" dirty="0" smtClean="0">
              <a:latin typeface="+mj-lt"/>
            </a:endParaRPr>
          </a:p>
          <a:p>
            <a:pPr marL="514350" indent="-514350" fontAlgn="base">
              <a:buFont typeface="+mj-lt"/>
              <a:buAutoNum type="arabicPeriod"/>
            </a:pPr>
            <a:r>
              <a:rPr lang="tr-TR" sz="2400" dirty="0" err="1" smtClean="0">
                <a:latin typeface="+mj-lt"/>
              </a:rPr>
              <a:t>Community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health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endParaRPr lang="tr-TR" sz="2400" dirty="0" smtClean="0">
              <a:latin typeface="+mj-lt"/>
            </a:endParaRPr>
          </a:p>
          <a:p>
            <a:pPr marL="514350" indent="-514350" fontAlgn="base">
              <a:buFont typeface="+mj-lt"/>
              <a:buAutoNum type="arabicPeriod"/>
            </a:pP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management</a:t>
            </a:r>
            <a:endParaRPr lang="tr-TR" sz="2400" dirty="0">
              <a:latin typeface="+mj-l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2924944"/>
            <a:ext cx="2002143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17540" y="907999"/>
            <a:ext cx="8229600" cy="72546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tr-TR" sz="3200" dirty="0" err="1" smtClean="0"/>
              <a:t>Curriculum</a:t>
            </a:r>
            <a:r>
              <a:rPr lang="tr-TR" sz="3200" dirty="0" smtClean="0"/>
              <a:t> of </a:t>
            </a:r>
            <a:r>
              <a:rPr lang="tr-TR" sz="3200" dirty="0" err="1" smtClean="0"/>
              <a:t>Bachelor</a:t>
            </a:r>
            <a:r>
              <a:rPr lang="tr-TR" sz="3200" dirty="0" smtClean="0"/>
              <a:t> </a:t>
            </a:r>
            <a:r>
              <a:rPr lang="tr-TR" sz="3200" dirty="0" err="1" smtClean="0"/>
              <a:t>Nursing</a:t>
            </a:r>
            <a:r>
              <a:rPr lang="tr-TR" sz="3200" dirty="0" smtClean="0"/>
              <a:t> (1st </a:t>
            </a:r>
            <a:r>
              <a:rPr lang="tr-TR" sz="3200" dirty="0" err="1" smtClean="0"/>
              <a:t>year</a:t>
            </a:r>
            <a:r>
              <a:rPr lang="tr-TR" sz="3200" dirty="0" smtClean="0"/>
              <a:t>)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28596" y="1857364"/>
            <a:ext cx="3571900" cy="4434840"/>
          </a:xfrm>
        </p:spPr>
        <p:txBody>
          <a:bodyPr>
            <a:normAutofit fontScale="55000" lnSpcReduction="20000"/>
          </a:bodyPr>
          <a:lstStyle/>
          <a:p>
            <a:pPr fontAlgn="base"/>
            <a:endParaRPr lang="tr-TR" dirty="0" smtClean="0"/>
          </a:p>
          <a:p>
            <a:pPr fontAlgn="base"/>
            <a:r>
              <a:rPr lang="tr-TR" sz="4400" dirty="0" smtClean="0">
                <a:latin typeface="+mj-lt"/>
              </a:rPr>
              <a:t>Fundamentals of </a:t>
            </a:r>
            <a:r>
              <a:rPr lang="tr-TR" sz="4400" dirty="0" err="1" smtClean="0">
                <a:latin typeface="+mj-lt"/>
              </a:rPr>
              <a:t>Nursing</a:t>
            </a:r>
            <a:r>
              <a:rPr lang="tr-TR" sz="4400" dirty="0" smtClean="0">
                <a:latin typeface="+mj-lt"/>
              </a:rPr>
              <a:t> (5ECTS)</a:t>
            </a:r>
          </a:p>
          <a:p>
            <a:pPr fontAlgn="base"/>
            <a:endParaRPr lang="tr-TR" sz="4400" dirty="0" smtClean="0">
              <a:latin typeface="+mj-lt"/>
            </a:endParaRPr>
          </a:p>
          <a:p>
            <a:pPr fontAlgn="base"/>
            <a:r>
              <a:rPr lang="tr-TR" sz="4400" dirty="0" smtClean="0">
                <a:latin typeface="+mj-lt"/>
              </a:rPr>
              <a:t>Fundamentals  </a:t>
            </a:r>
            <a:r>
              <a:rPr lang="tr-TR" sz="4400" dirty="0" err="1" smtClean="0">
                <a:latin typeface="+mj-lt"/>
              </a:rPr>
              <a:t>to</a:t>
            </a:r>
            <a:r>
              <a:rPr lang="tr-TR" sz="4400" dirty="0" smtClean="0">
                <a:latin typeface="+mj-lt"/>
              </a:rPr>
              <a:t> </a:t>
            </a:r>
            <a:r>
              <a:rPr lang="tr-TR" sz="4400" dirty="0" err="1" smtClean="0">
                <a:latin typeface="+mj-lt"/>
              </a:rPr>
              <a:t>Nursing</a:t>
            </a:r>
            <a:r>
              <a:rPr lang="tr-TR" sz="4400" dirty="0" smtClean="0">
                <a:latin typeface="+mj-lt"/>
              </a:rPr>
              <a:t>  (14ECTS)</a:t>
            </a:r>
          </a:p>
          <a:p>
            <a:pPr fontAlgn="base">
              <a:buNone/>
            </a:pPr>
            <a:endParaRPr lang="tr-TR" sz="4400" dirty="0" smtClean="0">
              <a:latin typeface="+mj-lt"/>
            </a:endParaRPr>
          </a:p>
          <a:p>
            <a:pPr fontAlgn="base"/>
            <a:r>
              <a:rPr lang="tr-TR" sz="4400" dirty="0" err="1" smtClean="0">
                <a:latin typeface="+mj-lt"/>
              </a:rPr>
              <a:t>Communication</a:t>
            </a:r>
            <a:r>
              <a:rPr lang="tr-TR" sz="4400" dirty="0" smtClean="0">
                <a:latin typeface="+mj-lt"/>
              </a:rPr>
              <a:t> in </a:t>
            </a:r>
            <a:r>
              <a:rPr lang="tr-TR" sz="4400" dirty="0" err="1" smtClean="0">
                <a:latin typeface="+mj-lt"/>
              </a:rPr>
              <a:t>Nursing</a:t>
            </a:r>
            <a:r>
              <a:rPr lang="tr-TR" sz="4400" dirty="0" smtClean="0">
                <a:latin typeface="+mj-lt"/>
              </a:rPr>
              <a:t>  (5ECTS)</a:t>
            </a:r>
          </a:p>
          <a:p>
            <a:pPr fontAlgn="base"/>
            <a:endParaRPr lang="tr-TR" dirty="0" smtClean="0"/>
          </a:p>
          <a:p>
            <a:pPr fontAlgn="base"/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572000" y="1785926"/>
            <a:ext cx="4281518" cy="4955442"/>
          </a:xfrm>
        </p:spPr>
        <p:txBody>
          <a:bodyPr>
            <a:normAutofit fontScale="55000" lnSpcReduction="20000"/>
          </a:bodyPr>
          <a:lstStyle/>
          <a:p>
            <a:pPr algn="just" fontAlgn="base"/>
            <a:endParaRPr lang="tr-TR" dirty="0" smtClean="0"/>
          </a:p>
          <a:p>
            <a:pPr algn="just" fontAlgn="base">
              <a:lnSpc>
                <a:spcPct val="170000"/>
              </a:lnSpc>
            </a:pPr>
            <a:r>
              <a:rPr lang="tr-TR" sz="3600" dirty="0" err="1" smtClean="0">
                <a:latin typeface="+mj-lt"/>
              </a:rPr>
              <a:t>Medical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sciences</a:t>
            </a:r>
            <a:r>
              <a:rPr lang="tr-TR" sz="3600" dirty="0" smtClean="0">
                <a:latin typeface="+mj-lt"/>
              </a:rPr>
              <a:t> (</a:t>
            </a:r>
            <a:r>
              <a:rPr lang="tr-TR" sz="3600" dirty="0" err="1" smtClean="0">
                <a:latin typeface="+mj-lt"/>
              </a:rPr>
              <a:t>Anatomy</a:t>
            </a:r>
            <a:r>
              <a:rPr lang="tr-TR" sz="3600" dirty="0" smtClean="0">
                <a:latin typeface="+mj-lt"/>
              </a:rPr>
              <a:t>, </a:t>
            </a:r>
            <a:r>
              <a:rPr lang="tr-TR" sz="3600" dirty="0" err="1" smtClean="0">
                <a:latin typeface="+mj-lt"/>
              </a:rPr>
              <a:t>Microbiology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and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Parasitology</a:t>
            </a:r>
            <a:r>
              <a:rPr lang="tr-TR" sz="3600" dirty="0" smtClean="0">
                <a:latin typeface="+mj-lt"/>
              </a:rPr>
              <a:t>, </a:t>
            </a:r>
            <a:r>
              <a:rPr lang="tr-TR" sz="3600" dirty="0" err="1" smtClean="0">
                <a:latin typeface="+mj-lt"/>
              </a:rPr>
              <a:t>Physiology</a:t>
            </a:r>
            <a:r>
              <a:rPr lang="tr-TR" sz="3600" dirty="0" smtClean="0">
                <a:latin typeface="+mj-lt"/>
              </a:rPr>
              <a:t>, </a:t>
            </a:r>
            <a:r>
              <a:rPr lang="tr-TR" sz="3600" dirty="0" err="1" smtClean="0">
                <a:latin typeface="+mj-lt"/>
              </a:rPr>
              <a:t>Histology</a:t>
            </a:r>
            <a:r>
              <a:rPr lang="tr-TR" sz="3600" dirty="0" smtClean="0">
                <a:latin typeface="+mj-lt"/>
              </a:rPr>
              <a:t>, </a:t>
            </a:r>
            <a:r>
              <a:rPr lang="tr-TR" sz="3600" dirty="0" err="1" smtClean="0">
                <a:latin typeface="+mj-lt"/>
              </a:rPr>
              <a:t>Pathology</a:t>
            </a:r>
            <a:r>
              <a:rPr lang="tr-TR" sz="3600" dirty="0" smtClean="0">
                <a:latin typeface="+mj-lt"/>
              </a:rPr>
              <a:t>)</a:t>
            </a:r>
          </a:p>
          <a:p>
            <a:pPr algn="just" fontAlgn="base">
              <a:lnSpc>
                <a:spcPct val="170000"/>
              </a:lnSpc>
            </a:pPr>
            <a:r>
              <a:rPr lang="tr-TR" sz="3600" dirty="0" err="1" smtClean="0">
                <a:latin typeface="+mj-lt"/>
              </a:rPr>
              <a:t>Social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sciences</a:t>
            </a:r>
            <a:r>
              <a:rPr lang="tr-TR" sz="3600" dirty="0" smtClean="0">
                <a:latin typeface="+mj-lt"/>
              </a:rPr>
              <a:t> (</a:t>
            </a:r>
            <a:r>
              <a:rPr lang="tr-TR" sz="3600" dirty="0" err="1" smtClean="0">
                <a:latin typeface="+mj-lt"/>
              </a:rPr>
              <a:t>Foreign</a:t>
            </a:r>
            <a:r>
              <a:rPr lang="tr-TR" sz="3600" dirty="0" smtClean="0">
                <a:latin typeface="+mj-lt"/>
              </a:rPr>
              <a:t> Language,  </a:t>
            </a:r>
            <a:r>
              <a:rPr lang="tr-TR" sz="3600" dirty="0" err="1" smtClean="0">
                <a:latin typeface="+mj-lt"/>
              </a:rPr>
              <a:t>Turkish</a:t>
            </a:r>
            <a:r>
              <a:rPr lang="tr-TR" sz="3600" dirty="0" smtClean="0">
                <a:latin typeface="+mj-lt"/>
              </a:rPr>
              <a:t> Language, </a:t>
            </a:r>
            <a:r>
              <a:rPr lang="tr-TR" sz="3600" dirty="0" err="1" smtClean="0">
                <a:latin typeface="+mj-lt"/>
              </a:rPr>
              <a:t>Ataturk’s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Principles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and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History</a:t>
            </a:r>
            <a:r>
              <a:rPr lang="tr-TR" sz="3600" dirty="0" smtClean="0">
                <a:latin typeface="+mj-lt"/>
              </a:rPr>
              <a:t> of </a:t>
            </a:r>
            <a:r>
              <a:rPr lang="tr-TR" sz="3600" dirty="0" err="1" smtClean="0">
                <a:latin typeface="+mj-lt"/>
              </a:rPr>
              <a:t>Turkish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Revolution</a:t>
            </a:r>
            <a:r>
              <a:rPr lang="tr-TR" sz="3600" dirty="0" smtClean="0">
                <a:latin typeface="+mj-lt"/>
              </a:rPr>
              <a:t>)</a:t>
            </a:r>
          </a:p>
          <a:p>
            <a:pPr algn="just" fontAlgn="base">
              <a:lnSpc>
                <a:spcPct val="170000"/>
              </a:lnSpc>
            </a:pPr>
            <a:r>
              <a:rPr lang="tr-TR" sz="3600" dirty="0" smtClean="0">
                <a:latin typeface="+mj-lt"/>
              </a:rPr>
              <a:t>Basic </a:t>
            </a:r>
            <a:r>
              <a:rPr lang="tr-TR" sz="3600" dirty="0" err="1" smtClean="0">
                <a:latin typeface="+mj-lt"/>
              </a:rPr>
              <a:t>Computer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Science</a:t>
            </a:r>
            <a:endParaRPr lang="tr-TR" sz="3600" dirty="0" smtClean="0">
              <a:latin typeface="+mj-lt"/>
            </a:endParaRPr>
          </a:p>
          <a:p>
            <a:pPr algn="just" fontAlgn="base">
              <a:lnSpc>
                <a:spcPct val="170000"/>
              </a:lnSpc>
            </a:pPr>
            <a:r>
              <a:rPr lang="tr-TR" sz="3600" dirty="0" err="1" smtClean="0">
                <a:latin typeface="+mj-lt"/>
              </a:rPr>
              <a:t>Sports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or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Arts</a:t>
            </a:r>
            <a:endParaRPr lang="tr-TR" sz="3600" dirty="0" smtClean="0">
              <a:latin typeface="+mj-lt"/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428596" y="1785926"/>
            <a:ext cx="3571900" cy="315524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4429124" y="1785926"/>
            <a:ext cx="4429156" cy="473941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49266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tr-TR" sz="2400" dirty="0" err="1" smtClean="0"/>
              <a:t>Curriculum</a:t>
            </a:r>
            <a:r>
              <a:rPr lang="tr-TR" sz="2400" dirty="0" smtClean="0"/>
              <a:t> of </a:t>
            </a:r>
            <a:r>
              <a:rPr lang="tr-TR" sz="2400" dirty="0" err="1" smtClean="0"/>
              <a:t>Bachelor</a:t>
            </a:r>
            <a:r>
              <a:rPr lang="tr-TR" sz="2400" dirty="0" smtClean="0"/>
              <a:t> </a:t>
            </a:r>
            <a:r>
              <a:rPr lang="tr-TR" sz="2400" dirty="0" err="1" smtClean="0"/>
              <a:t>Nursing</a:t>
            </a:r>
            <a:r>
              <a:rPr lang="tr-TR" sz="2400" dirty="0" smtClean="0"/>
              <a:t> (1st </a:t>
            </a:r>
            <a:r>
              <a:rPr lang="tr-TR" sz="2400" dirty="0" err="1" smtClean="0"/>
              <a:t>year</a:t>
            </a:r>
            <a:r>
              <a:rPr lang="tr-TR" sz="2400" dirty="0" smtClean="0"/>
              <a:t>)</a:t>
            </a:r>
            <a:endParaRPr lang="tr-TR" sz="2000" dirty="0"/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285720" y="1643050"/>
            <a:ext cx="8401080" cy="492922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tr-TR" sz="2400" dirty="0" smtClean="0">
              <a:latin typeface="+mj-lt"/>
              <a:sym typeface="Wingdings" pitchFamily="2" charset="2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+mj-lt"/>
                <a:sym typeface="Wingdings" pitchFamily="2" charset="2"/>
              </a:rPr>
              <a:t>1st </a:t>
            </a:r>
            <a:r>
              <a:rPr lang="tr-TR" sz="2400" dirty="0" err="1" smtClean="0">
                <a:latin typeface="+mj-lt"/>
                <a:sym typeface="Wingdings" pitchFamily="2" charset="2"/>
              </a:rPr>
              <a:t>year</a:t>
            </a:r>
            <a:r>
              <a:rPr lang="tr-TR" sz="2400" dirty="0" smtClean="0">
                <a:latin typeface="+mj-lt"/>
                <a:sym typeface="Wingdings" pitchFamily="2" charset="2"/>
              </a:rPr>
              <a:t> </a:t>
            </a:r>
            <a:r>
              <a:rPr lang="tr-TR" sz="2400" dirty="0" err="1" smtClean="0">
                <a:latin typeface="+mj-lt"/>
                <a:sym typeface="Wingdings" pitchFamily="2" charset="2"/>
              </a:rPr>
              <a:t>teorical</a:t>
            </a:r>
            <a:r>
              <a:rPr lang="tr-TR" sz="2400" dirty="0" smtClean="0">
                <a:latin typeface="+mj-lt"/>
                <a:sym typeface="Wingdings" pitchFamily="2" charset="2"/>
              </a:rPr>
              <a:t> + </a:t>
            </a:r>
            <a:r>
              <a:rPr lang="tr-TR" sz="2400" dirty="0" err="1" smtClean="0">
                <a:latin typeface="+mj-lt"/>
                <a:sym typeface="Wingdings" pitchFamily="2" charset="2"/>
              </a:rPr>
              <a:t>laboratory</a:t>
            </a:r>
            <a:r>
              <a:rPr lang="tr-TR" sz="2400" dirty="0" smtClean="0">
                <a:latin typeface="+mj-lt"/>
                <a:sym typeface="Wingdings" pitchFamily="2" charset="2"/>
              </a:rPr>
              <a:t> </a:t>
            </a:r>
            <a:r>
              <a:rPr lang="tr-TR" sz="2400" dirty="0" err="1" smtClean="0">
                <a:latin typeface="+mj-lt"/>
                <a:sym typeface="Wingdings" pitchFamily="2" charset="2"/>
              </a:rPr>
              <a:t>practice</a:t>
            </a:r>
            <a:r>
              <a:rPr lang="tr-TR" sz="2400" dirty="0" smtClean="0">
                <a:latin typeface="+mj-lt"/>
                <a:sym typeface="Wingdings" pitchFamily="2" charset="2"/>
              </a:rPr>
              <a:t> (</a:t>
            </a:r>
            <a:r>
              <a:rPr lang="en-US" sz="2400" dirty="0" smtClean="0">
                <a:latin typeface="+mj-lt"/>
                <a:sym typeface="Wingdings" pitchFamily="2" charset="2"/>
              </a:rPr>
              <a:t>practical training on the model</a:t>
            </a:r>
            <a:r>
              <a:rPr lang="tr-TR" sz="2400" dirty="0" smtClean="0">
                <a:latin typeface="+mj-lt"/>
                <a:sym typeface="Wingdings" pitchFamily="2" charset="2"/>
              </a:rPr>
              <a:t>s) + </a:t>
            </a:r>
            <a:r>
              <a:rPr lang="tr-TR" sz="2400" dirty="0" err="1" smtClean="0">
                <a:latin typeface="+mj-lt"/>
                <a:sym typeface="Wingdings" pitchFamily="2" charset="2"/>
              </a:rPr>
              <a:t>Medical</a:t>
            </a:r>
            <a:r>
              <a:rPr lang="tr-TR" sz="2400" dirty="0" smtClean="0">
                <a:latin typeface="+mj-lt"/>
                <a:sym typeface="Wingdings" pitchFamily="2" charset="2"/>
              </a:rPr>
              <a:t> </a:t>
            </a:r>
            <a:r>
              <a:rPr lang="tr-TR" sz="2400" dirty="0" err="1" smtClean="0">
                <a:latin typeface="+mj-lt"/>
                <a:sym typeface="Wingdings" pitchFamily="2" charset="2"/>
              </a:rPr>
              <a:t>simulation</a:t>
            </a:r>
            <a:r>
              <a:rPr lang="tr-TR" sz="2400" dirty="0" smtClean="0">
                <a:latin typeface="+mj-lt"/>
                <a:sym typeface="Wingdings" pitchFamily="2" charset="2"/>
              </a:rPr>
              <a:t> </a:t>
            </a:r>
            <a:r>
              <a:rPr lang="tr-TR" sz="2400" dirty="0" err="1" smtClean="0">
                <a:latin typeface="+mj-lt"/>
                <a:sym typeface="Wingdings" pitchFamily="2" charset="2"/>
              </a:rPr>
              <a:t>center</a:t>
            </a:r>
            <a:r>
              <a:rPr lang="tr-TR" sz="2400" dirty="0" smtClean="0">
                <a:latin typeface="+mj-lt"/>
                <a:sym typeface="Wingdings" pitchFamily="2" charset="2"/>
              </a:rPr>
              <a:t> (</a:t>
            </a:r>
            <a:r>
              <a:rPr lang="tr-TR" sz="2400" dirty="0" err="1" smtClean="0">
                <a:latin typeface="+mj-lt"/>
                <a:sym typeface="Wingdings" pitchFamily="2" charset="2"/>
              </a:rPr>
              <a:t>if</a:t>
            </a:r>
            <a:r>
              <a:rPr lang="tr-TR" sz="2400" dirty="0" smtClean="0">
                <a:latin typeface="+mj-lt"/>
                <a:sym typeface="Wingdings" pitchFamily="2" charset="2"/>
              </a:rPr>
              <a:t> it </a:t>
            </a:r>
            <a:r>
              <a:rPr lang="tr-TR" sz="2400" dirty="0" err="1" smtClean="0">
                <a:latin typeface="+mj-lt"/>
                <a:sym typeface="Wingdings" pitchFamily="2" charset="2"/>
              </a:rPr>
              <a:t>possible</a:t>
            </a:r>
            <a:r>
              <a:rPr lang="tr-TR" sz="2400" dirty="0" smtClean="0">
                <a:latin typeface="+mj-lt"/>
                <a:sym typeface="Wingdings" pitchFamily="2" charset="2"/>
              </a:rPr>
              <a:t>). </a:t>
            </a:r>
          </a:p>
          <a:p>
            <a:pPr algn="just">
              <a:lnSpc>
                <a:spcPct val="150000"/>
              </a:lnSpc>
            </a:pPr>
            <a:endParaRPr lang="tr-TR" sz="2400" dirty="0" smtClean="0">
              <a:latin typeface="+mj-lt"/>
              <a:sym typeface="Wingdings" pitchFamily="2" charset="2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err="1" smtClean="0">
                <a:latin typeface="+mj-lt"/>
              </a:rPr>
              <a:t>In</a:t>
            </a:r>
            <a:r>
              <a:rPr lang="tr-TR" sz="2400" dirty="0" smtClean="0">
                <a:latin typeface="+mj-lt"/>
              </a:rPr>
              <a:t> general, </a:t>
            </a:r>
            <a:r>
              <a:rPr lang="tr-TR" sz="2400" dirty="0" err="1" smtClean="0">
                <a:latin typeface="+mj-lt"/>
              </a:rPr>
              <a:t>after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teorical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lesson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and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demonstration</a:t>
            </a:r>
            <a:r>
              <a:rPr lang="tr-TR" sz="2400" dirty="0" smtClean="0">
                <a:latin typeface="+mj-lt"/>
              </a:rPr>
              <a:t>, </a:t>
            </a:r>
            <a:r>
              <a:rPr lang="tr-TR" sz="2400" dirty="0" err="1" smtClean="0">
                <a:latin typeface="+mj-lt"/>
              </a:rPr>
              <a:t>approximately</a:t>
            </a:r>
            <a:r>
              <a:rPr lang="tr-TR" sz="2400" dirty="0" smtClean="0">
                <a:latin typeface="+mj-lt"/>
              </a:rPr>
              <a:t> 10-15 </a:t>
            </a:r>
            <a:r>
              <a:rPr lang="tr-TR" sz="2400" dirty="0" err="1" smtClean="0">
                <a:latin typeface="+mj-lt"/>
              </a:rPr>
              <a:t>students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study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this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practice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with</a:t>
            </a:r>
            <a:r>
              <a:rPr lang="tr-TR" sz="2400" dirty="0" smtClean="0">
                <a:latin typeface="+mj-lt"/>
              </a:rPr>
              <a:t> a </a:t>
            </a:r>
            <a:r>
              <a:rPr lang="tr-TR" sz="2400" dirty="0" err="1" smtClean="0">
                <a:latin typeface="+mj-lt"/>
              </a:rPr>
              <a:t>teacher</a:t>
            </a:r>
            <a:r>
              <a:rPr lang="tr-TR" sz="2400" dirty="0" smtClean="0">
                <a:latin typeface="+mj-lt"/>
              </a:rPr>
              <a:t> in </a:t>
            </a:r>
            <a:r>
              <a:rPr lang="tr-TR" sz="2400" dirty="0" err="1" smtClean="0">
                <a:latin typeface="+mj-lt"/>
              </a:rPr>
              <a:t>the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laboratory</a:t>
            </a:r>
            <a:r>
              <a:rPr lang="tr-TR" sz="2400" dirty="0" smtClean="0">
                <a:latin typeface="+mj-lt"/>
              </a:rPr>
              <a:t>. </a:t>
            </a:r>
          </a:p>
          <a:p>
            <a:pPr algn="just"/>
            <a:endParaRPr lang="tr-TR" dirty="0" smtClean="0">
              <a:sym typeface="Wingdings" pitchFamily="2" charset="2"/>
            </a:endParaRPr>
          </a:p>
          <a:p>
            <a:pPr algn="just"/>
            <a:endParaRPr lang="tr-TR" dirty="0" smtClean="0">
              <a:sym typeface="Wingdings" pitchFamily="2" charset="2"/>
            </a:endParaRPr>
          </a:p>
          <a:p>
            <a:pPr algn="just"/>
            <a:endParaRPr lang="tr-TR" dirty="0" smtClean="0">
              <a:sym typeface="Wingdings" pitchFamily="2" charset="2"/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Autofit/>
          </a:bodyPr>
          <a:lstStyle/>
          <a:p>
            <a:pPr algn="ctr"/>
            <a:r>
              <a:rPr lang="tr-TR" sz="3600" dirty="0" err="1" smtClean="0"/>
              <a:t>Curriculum</a:t>
            </a:r>
            <a:r>
              <a:rPr lang="tr-TR" sz="3600" dirty="0" smtClean="0"/>
              <a:t> of </a:t>
            </a:r>
            <a:r>
              <a:rPr lang="tr-TR" sz="3600" dirty="0" err="1" smtClean="0"/>
              <a:t>Bachelor</a:t>
            </a:r>
            <a:r>
              <a:rPr lang="tr-TR" sz="3600" dirty="0" smtClean="0"/>
              <a:t> </a:t>
            </a:r>
            <a:r>
              <a:rPr lang="tr-TR" sz="3600" dirty="0" err="1" smtClean="0"/>
              <a:t>Nursing</a:t>
            </a:r>
            <a:r>
              <a:rPr lang="tr-TR" sz="3600" dirty="0" smtClean="0"/>
              <a:t> (2nd </a:t>
            </a:r>
            <a:r>
              <a:rPr lang="tr-TR" sz="3600" dirty="0" err="1" smtClean="0"/>
              <a:t>year</a:t>
            </a:r>
            <a:r>
              <a:rPr lang="tr-TR" sz="3600" dirty="0" smtClean="0"/>
              <a:t>)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14282" y="1571612"/>
            <a:ext cx="4000528" cy="4585348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fontAlgn="base"/>
            <a:r>
              <a:rPr lang="tr-TR" sz="2400" dirty="0" err="1" smtClean="0">
                <a:latin typeface="+mj-lt"/>
              </a:rPr>
              <a:t>Medical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(16 ECTS)</a:t>
            </a:r>
          </a:p>
          <a:p>
            <a:pPr fontAlgn="base"/>
            <a:r>
              <a:rPr lang="tr-TR" sz="2400" dirty="0" err="1" smtClean="0">
                <a:latin typeface="+mj-lt"/>
              </a:rPr>
              <a:t>Surgical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(16 ECTS)</a:t>
            </a:r>
          </a:p>
          <a:p>
            <a:r>
              <a:rPr lang="tr-TR" sz="2400" dirty="0" err="1" smtClean="0">
                <a:latin typeface="+mj-lt"/>
              </a:rPr>
              <a:t>Histology</a:t>
            </a:r>
            <a:r>
              <a:rPr lang="tr-TR" sz="2400" dirty="0" smtClean="0">
                <a:latin typeface="+mj-lt"/>
              </a:rPr>
              <a:t> of </a:t>
            </a:r>
            <a:r>
              <a:rPr lang="tr-TR" sz="2400" dirty="0" err="1" smtClean="0">
                <a:latin typeface="+mj-lt"/>
              </a:rPr>
              <a:t>Nursing</a:t>
            </a:r>
            <a:endParaRPr lang="tr-TR" sz="2400" dirty="0" smtClean="0">
              <a:latin typeface="+mj-lt"/>
            </a:endParaRPr>
          </a:p>
          <a:p>
            <a:r>
              <a:rPr lang="tr-TR" sz="2400" dirty="0" err="1" smtClean="0">
                <a:latin typeface="+mj-lt"/>
              </a:rPr>
              <a:t>Deontology</a:t>
            </a:r>
            <a:r>
              <a:rPr lang="tr-TR" sz="2400" dirty="0" smtClean="0">
                <a:latin typeface="+mj-lt"/>
              </a:rPr>
              <a:t> </a:t>
            </a:r>
          </a:p>
          <a:p>
            <a:r>
              <a:rPr lang="tr-TR" sz="2400" dirty="0" err="1" smtClean="0">
                <a:latin typeface="+mj-lt"/>
              </a:rPr>
              <a:t>Health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Care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Ethics</a:t>
            </a:r>
            <a:endParaRPr lang="tr-TR" sz="2400" dirty="0" smtClean="0">
              <a:latin typeface="+mj-lt"/>
            </a:endParaRPr>
          </a:p>
          <a:p>
            <a:r>
              <a:rPr lang="tr-TR" sz="2400" dirty="0" err="1" smtClean="0">
                <a:latin typeface="+mj-lt"/>
              </a:rPr>
              <a:t>Communication</a:t>
            </a:r>
            <a:r>
              <a:rPr lang="tr-TR" sz="2400" dirty="0" smtClean="0">
                <a:latin typeface="+mj-lt"/>
              </a:rPr>
              <a:t> in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Practice</a:t>
            </a:r>
            <a:r>
              <a:rPr lang="tr-TR" sz="2400" dirty="0" smtClean="0">
                <a:latin typeface="+mj-lt"/>
              </a:rPr>
              <a:t> </a:t>
            </a:r>
          </a:p>
          <a:p>
            <a:r>
              <a:rPr lang="tr-TR" sz="2400" dirty="0" err="1" smtClean="0">
                <a:latin typeface="+mj-lt"/>
              </a:rPr>
              <a:t>Care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to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Infection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Diseases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or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Epidemic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Diseases</a:t>
            </a:r>
            <a:endParaRPr lang="tr-TR" sz="2400" dirty="0" smtClean="0">
              <a:latin typeface="+mj-lt"/>
            </a:endParaRPr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5000628" y="1643050"/>
            <a:ext cx="3929090" cy="4510862"/>
          </a:xfrm>
        </p:spPr>
        <p:txBody>
          <a:bodyPr>
            <a:normAutofit/>
          </a:bodyPr>
          <a:lstStyle/>
          <a:p>
            <a:pPr fontAlgn="base"/>
            <a:r>
              <a:rPr lang="tr-TR" sz="2400" dirty="0" err="1" smtClean="0">
                <a:latin typeface="+mj-lt"/>
              </a:rPr>
              <a:t>BioMedical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sciences</a:t>
            </a:r>
            <a:r>
              <a:rPr lang="tr-TR" sz="2400" dirty="0" smtClean="0">
                <a:latin typeface="+mj-lt"/>
              </a:rPr>
              <a:t> (</a:t>
            </a:r>
            <a:r>
              <a:rPr lang="tr-TR" sz="2400" dirty="0" err="1" smtClean="0">
                <a:latin typeface="+mj-lt"/>
              </a:rPr>
              <a:t>Pharmacology</a:t>
            </a:r>
            <a:r>
              <a:rPr lang="tr-TR" sz="2400" dirty="0" smtClean="0">
                <a:latin typeface="+mj-lt"/>
              </a:rPr>
              <a:t>, </a:t>
            </a:r>
            <a:r>
              <a:rPr lang="tr-TR" sz="2400" dirty="0" err="1" smtClean="0">
                <a:latin typeface="+mj-lt"/>
              </a:rPr>
              <a:t>Health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Sociology</a:t>
            </a:r>
            <a:r>
              <a:rPr lang="tr-TR" sz="2400" dirty="0" smtClean="0">
                <a:latin typeface="+mj-lt"/>
              </a:rPr>
              <a:t>, </a:t>
            </a:r>
            <a:r>
              <a:rPr lang="tr-TR" sz="2400" dirty="0" err="1" smtClean="0">
                <a:latin typeface="+mj-lt"/>
              </a:rPr>
              <a:t>Nutrition</a:t>
            </a:r>
            <a:r>
              <a:rPr lang="tr-TR" sz="2400" dirty="0" smtClean="0">
                <a:latin typeface="+mj-lt"/>
              </a:rPr>
              <a:t>, </a:t>
            </a:r>
          </a:p>
          <a:p>
            <a:pPr fontAlgn="base">
              <a:buNone/>
            </a:pPr>
            <a:r>
              <a:rPr lang="tr-TR" sz="2400" dirty="0" smtClean="0">
                <a:latin typeface="+mj-lt"/>
              </a:rPr>
              <a:t>     </a:t>
            </a:r>
            <a:r>
              <a:rPr lang="tr-TR" sz="2400" dirty="0" err="1" smtClean="0">
                <a:latin typeface="+mj-lt"/>
              </a:rPr>
              <a:t>Psychology</a:t>
            </a:r>
            <a:r>
              <a:rPr lang="tr-TR" sz="2400" dirty="0" smtClean="0">
                <a:latin typeface="+mj-lt"/>
              </a:rPr>
              <a:t>, </a:t>
            </a:r>
            <a:r>
              <a:rPr lang="tr-TR" sz="2400" dirty="0" err="1" smtClean="0">
                <a:latin typeface="+mj-lt"/>
              </a:rPr>
              <a:t>Biochemistry</a:t>
            </a:r>
            <a:r>
              <a:rPr lang="tr-TR" sz="2400" dirty="0" smtClean="0">
                <a:latin typeface="+mj-lt"/>
              </a:rPr>
              <a:t>)</a:t>
            </a:r>
          </a:p>
          <a:p>
            <a:pPr fontAlgn="base"/>
            <a:r>
              <a:rPr lang="tr-TR" sz="2400" dirty="0" err="1" smtClean="0">
                <a:latin typeface="+mj-lt"/>
              </a:rPr>
              <a:t>Social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sciences</a:t>
            </a:r>
            <a:r>
              <a:rPr lang="tr-TR" sz="2400" dirty="0" smtClean="0">
                <a:latin typeface="+mj-lt"/>
              </a:rPr>
              <a:t> (</a:t>
            </a:r>
            <a:r>
              <a:rPr lang="tr-TR" sz="2400" dirty="0" err="1" smtClean="0">
                <a:latin typeface="+mj-lt"/>
              </a:rPr>
              <a:t>Vocational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Foreign</a:t>
            </a:r>
            <a:r>
              <a:rPr lang="tr-TR" sz="2400" dirty="0" smtClean="0">
                <a:latin typeface="+mj-lt"/>
              </a:rPr>
              <a:t> Language)</a:t>
            </a:r>
          </a:p>
          <a:p>
            <a:pPr fontAlgn="base"/>
            <a:r>
              <a:rPr lang="tr-TR" sz="2400" dirty="0" smtClean="0">
                <a:latin typeface="+mj-lt"/>
              </a:rPr>
              <a:t>Basic </a:t>
            </a:r>
            <a:r>
              <a:rPr lang="tr-TR" sz="2400" dirty="0" err="1" smtClean="0">
                <a:latin typeface="+mj-lt"/>
              </a:rPr>
              <a:t>Computer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Science</a:t>
            </a:r>
            <a:endParaRPr lang="tr-TR" sz="2400" dirty="0" smtClean="0">
              <a:latin typeface="+mj-lt"/>
            </a:endParaRPr>
          </a:p>
          <a:p>
            <a:pPr fontAlgn="base"/>
            <a:r>
              <a:rPr lang="tr-TR" sz="2400" dirty="0" err="1" smtClean="0">
                <a:latin typeface="+mj-lt"/>
              </a:rPr>
              <a:t>Sports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or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Arts</a:t>
            </a:r>
            <a:endParaRPr lang="tr-TR" sz="2400" dirty="0" smtClean="0">
              <a:latin typeface="+mj-lt"/>
            </a:endParaRPr>
          </a:p>
          <a:p>
            <a:pPr fontAlgn="base"/>
            <a:endParaRPr lang="tr-TR" dirty="0" smtClean="0"/>
          </a:p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214282" y="1571612"/>
            <a:ext cx="4000528" cy="4572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4786314" y="1500174"/>
            <a:ext cx="4071966" cy="464347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86752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tr-TR" sz="3600" dirty="0" err="1" smtClean="0"/>
              <a:t>Curriculum</a:t>
            </a:r>
            <a:r>
              <a:rPr lang="tr-TR" sz="3600" dirty="0" smtClean="0"/>
              <a:t> of </a:t>
            </a:r>
            <a:r>
              <a:rPr lang="tr-TR" sz="3600" dirty="0" err="1" smtClean="0"/>
              <a:t>Bachelor</a:t>
            </a:r>
            <a:r>
              <a:rPr lang="tr-TR" sz="3600" dirty="0" smtClean="0"/>
              <a:t> </a:t>
            </a:r>
            <a:r>
              <a:rPr lang="tr-TR" sz="3600" dirty="0" err="1" smtClean="0"/>
              <a:t>Nursing</a:t>
            </a:r>
            <a:r>
              <a:rPr lang="tr-TR" sz="3600" dirty="0" smtClean="0"/>
              <a:t> (2nd </a:t>
            </a:r>
            <a:r>
              <a:rPr lang="tr-TR" sz="3600" dirty="0" err="1" smtClean="0"/>
              <a:t>year</a:t>
            </a:r>
            <a:r>
              <a:rPr lang="tr-TR" sz="3600" dirty="0" smtClean="0"/>
              <a:t>)</a:t>
            </a:r>
            <a:endParaRPr lang="tr-TR" sz="3200" dirty="0"/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 fontAlgn="base"/>
            <a:r>
              <a:rPr lang="tr-TR" sz="2400" dirty="0" err="1" smtClean="0">
                <a:latin typeface="+mj-lt"/>
              </a:rPr>
              <a:t>Second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year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students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study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respectively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to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medical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and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surgical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courses</a:t>
            </a:r>
            <a:endParaRPr lang="tr-TR" sz="2400" dirty="0" smtClean="0">
              <a:latin typeface="+mj-lt"/>
            </a:endParaRPr>
          </a:p>
          <a:p>
            <a:pPr marL="274320" lvl="1" indent="-274320" algn="just">
              <a:buClr>
                <a:schemeClr val="accent3"/>
              </a:buClr>
              <a:buSzPct val="95000"/>
            </a:pPr>
            <a:endParaRPr lang="tr-TR" dirty="0" smtClean="0">
              <a:latin typeface="+mj-lt"/>
            </a:endParaRPr>
          </a:p>
          <a:p>
            <a:pPr marL="274320" lvl="1" indent="-274320" algn="just">
              <a:buClr>
                <a:schemeClr val="accent3"/>
              </a:buClr>
              <a:buSzPct val="95000"/>
            </a:pPr>
            <a:r>
              <a:rPr lang="tr-TR" dirty="0" err="1" smtClean="0">
                <a:latin typeface="+mj-lt"/>
              </a:rPr>
              <a:t>Second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year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students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usually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practice</a:t>
            </a:r>
            <a:r>
              <a:rPr lang="tr-TR" dirty="0" smtClean="0">
                <a:latin typeface="+mj-lt"/>
              </a:rPr>
              <a:t> in 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orthopedics and </a:t>
            </a:r>
            <a:r>
              <a:rPr lang="en-US" dirty="0" err="1" smtClean="0">
                <a:latin typeface="+mj-lt"/>
              </a:rPr>
              <a:t>traumatology</a:t>
            </a:r>
            <a:r>
              <a:rPr lang="en-US" dirty="0" smtClean="0">
                <a:latin typeface="+mj-lt"/>
              </a:rPr>
              <a:t>, chest diseases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clinics</a:t>
            </a:r>
            <a:r>
              <a:rPr lang="en-US" dirty="0" smtClean="0">
                <a:latin typeface="+mj-lt"/>
              </a:rPr>
              <a:t>, neurology, cardiovascular and neurosurgery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clinics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area</a:t>
            </a:r>
            <a:r>
              <a:rPr lang="tr-TR" dirty="0" smtClean="0">
                <a:latin typeface="+mj-lt"/>
              </a:rPr>
              <a:t>.</a:t>
            </a:r>
          </a:p>
          <a:p>
            <a:pPr marL="274320" lvl="1" indent="-274320" algn="just">
              <a:buClr>
                <a:schemeClr val="accent3"/>
              </a:buClr>
              <a:buSzPct val="95000"/>
            </a:pPr>
            <a:endParaRPr lang="tr-TR" dirty="0" smtClean="0">
              <a:latin typeface="+mj-lt"/>
            </a:endParaRPr>
          </a:p>
          <a:p>
            <a:pPr marL="274320" lvl="1" indent="-274320" algn="just">
              <a:buClr>
                <a:schemeClr val="accent3"/>
              </a:buClr>
              <a:buSzPct val="95000"/>
            </a:pPr>
            <a:r>
              <a:rPr lang="tr-TR" dirty="0" err="1" smtClean="0">
                <a:latin typeface="+mj-lt"/>
              </a:rPr>
              <a:t>They</a:t>
            </a:r>
            <a:r>
              <a:rPr lang="tr-TR" dirty="0" smtClean="0">
                <a:latin typeface="+mj-lt"/>
              </a:rPr>
              <a:t> can be </a:t>
            </a:r>
            <a:r>
              <a:rPr lang="tr-TR" dirty="0" err="1" smtClean="0">
                <a:latin typeface="+mj-lt"/>
              </a:rPr>
              <a:t>observer</a:t>
            </a:r>
            <a:r>
              <a:rPr lang="tr-TR" dirty="0" smtClean="0">
                <a:latin typeface="+mj-lt"/>
              </a:rPr>
              <a:t> in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a lot of </a:t>
            </a:r>
            <a:r>
              <a:rPr lang="tr-TR" dirty="0" err="1" smtClean="0">
                <a:latin typeface="+mj-lt"/>
              </a:rPr>
              <a:t>polyclinics</a:t>
            </a:r>
            <a:r>
              <a:rPr lang="tr-TR" dirty="0" smtClean="0">
                <a:latin typeface="+mj-lt"/>
              </a:rPr>
              <a:t>, </a:t>
            </a:r>
            <a:r>
              <a:rPr lang="tr-TR" dirty="0" err="1" smtClean="0">
                <a:latin typeface="+mj-lt"/>
              </a:rPr>
              <a:t>operating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room</a:t>
            </a:r>
            <a:r>
              <a:rPr lang="tr-TR" dirty="0" smtClean="0">
                <a:latin typeface="+mj-lt"/>
              </a:rPr>
              <a:t>, </a:t>
            </a:r>
            <a:r>
              <a:rPr lang="tr-TR" dirty="0" err="1" smtClean="0">
                <a:latin typeface="+mj-lt"/>
              </a:rPr>
              <a:t>feeding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units</a:t>
            </a:r>
            <a:r>
              <a:rPr lang="tr-TR" dirty="0" smtClean="0">
                <a:latin typeface="+mj-lt"/>
              </a:rPr>
              <a:t>, </a:t>
            </a:r>
            <a:r>
              <a:rPr lang="tr-TR" dirty="0" err="1" smtClean="0">
                <a:latin typeface="+mj-lt"/>
              </a:rPr>
              <a:t>endoscopy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unit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etc</a:t>
            </a:r>
            <a:r>
              <a:rPr lang="tr-TR" dirty="0" smtClean="0">
                <a:latin typeface="+mj-lt"/>
              </a:rPr>
              <a:t>.</a:t>
            </a:r>
          </a:p>
          <a:p>
            <a:pPr algn="just"/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Autofit/>
          </a:bodyPr>
          <a:lstStyle/>
          <a:p>
            <a:pPr algn="ctr"/>
            <a:r>
              <a:rPr lang="tr-TR" sz="3600" dirty="0" err="1" smtClean="0"/>
              <a:t>Curriculum</a:t>
            </a:r>
            <a:r>
              <a:rPr lang="tr-TR" sz="3600" dirty="0" smtClean="0"/>
              <a:t> of </a:t>
            </a:r>
            <a:r>
              <a:rPr lang="tr-TR" sz="3600" dirty="0" err="1" smtClean="0"/>
              <a:t>Bachelor</a:t>
            </a:r>
            <a:r>
              <a:rPr lang="tr-TR" sz="3600" dirty="0" smtClean="0"/>
              <a:t> </a:t>
            </a:r>
            <a:r>
              <a:rPr lang="tr-TR" sz="3600" dirty="0" err="1" smtClean="0"/>
              <a:t>Nursing</a:t>
            </a:r>
            <a:r>
              <a:rPr lang="tr-TR" sz="3600" dirty="0" smtClean="0"/>
              <a:t> (3rd </a:t>
            </a:r>
            <a:r>
              <a:rPr lang="tr-TR" sz="3600" dirty="0" err="1" smtClean="0"/>
              <a:t>year</a:t>
            </a:r>
            <a:r>
              <a:rPr lang="tr-TR" sz="3600" dirty="0" smtClean="0"/>
              <a:t>)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28596" y="1714488"/>
            <a:ext cx="4214842" cy="4442472"/>
          </a:xfrm>
        </p:spPr>
        <p:txBody>
          <a:bodyPr>
            <a:normAutofit/>
          </a:bodyPr>
          <a:lstStyle/>
          <a:p>
            <a:pPr fontAlgn="base"/>
            <a:r>
              <a:rPr lang="tr-TR" sz="2400" dirty="0" err="1" smtClean="0">
                <a:latin typeface="+mj-lt"/>
              </a:rPr>
              <a:t>Obstetric</a:t>
            </a:r>
            <a:r>
              <a:rPr lang="tr-TR" sz="2400" dirty="0" smtClean="0">
                <a:latin typeface="+mj-lt"/>
              </a:rPr>
              <a:t> &amp; </a:t>
            </a:r>
            <a:r>
              <a:rPr lang="tr-TR" sz="2400" dirty="0" err="1" smtClean="0">
                <a:latin typeface="+mj-lt"/>
              </a:rPr>
              <a:t>Gynecological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     (16 ECTS)</a:t>
            </a:r>
          </a:p>
          <a:p>
            <a:pPr fontAlgn="base"/>
            <a:r>
              <a:rPr lang="tr-TR" sz="2400" dirty="0" err="1" smtClean="0">
                <a:latin typeface="+mj-lt"/>
              </a:rPr>
              <a:t>Pediatric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(16 ECTS)</a:t>
            </a:r>
          </a:p>
          <a:p>
            <a:pPr fontAlgn="base"/>
            <a:r>
              <a:rPr lang="tr-TR" sz="2400" dirty="0" err="1" smtClean="0">
                <a:latin typeface="+mj-lt"/>
              </a:rPr>
              <a:t>Teaching</a:t>
            </a:r>
            <a:r>
              <a:rPr lang="tr-TR" sz="2400" dirty="0" smtClean="0">
                <a:latin typeface="+mj-lt"/>
              </a:rPr>
              <a:t> in </a:t>
            </a:r>
            <a:r>
              <a:rPr lang="tr-TR" sz="2400" dirty="0" err="1" smtClean="0">
                <a:latin typeface="+mj-lt"/>
              </a:rPr>
              <a:t>Nursing</a:t>
            </a:r>
            <a:endParaRPr lang="tr-TR" sz="2400" dirty="0" smtClean="0">
              <a:latin typeface="+mj-lt"/>
            </a:endParaRPr>
          </a:p>
          <a:p>
            <a:pPr fontAlgn="base"/>
            <a:r>
              <a:rPr lang="tr-TR" sz="2400" dirty="0" err="1" smtClean="0">
                <a:latin typeface="+mj-lt"/>
              </a:rPr>
              <a:t>Emergency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Care</a:t>
            </a:r>
            <a:r>
              <a:rPr lang="tr-TR" sz="2400" dirty="0" smtClean="0">
                <a:latin typeface="+mj-lt"/>
              </a:rPr>
              <a:t> in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</a:t>
            </a:r>
          </a:p>
          <a:p>
            <a:pPr fontAlgn="base"/>
            <a:r>
              <a:rPr lang="tr-TR" sz="2400" dirty="0" err="1" smtClean="0">
                <a:latin typeface="+mj-lt"/>
              </a:rPr>
              <a:t>Trauma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endParaRPr lang="tr-TR" sz="2400" dirty="0" smtClean="0">
              <a:latin typeface="+mj-lt"/>
            </a:endParaRPr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929190" y="1643050"/>
            <a:ext cx="3857652" cy="4937760"/>
          </a:xfrm>
        </p:spPr>
        <p:txBody>
          <a:bodyPr>
            <a:normAutofit/>
          </a:bodyPr>
          <a:lstStyle/>
          <a:p>
            <a:pPr fontAlgn="base"/>
            <a:r>
              <a:rPr lang="tr-TR" sz="2400" dirty="0" err="1" smtClean="0">
                <a:latin typeface="+mj-lt"/>
              </a:rPr>
              <a:t>Medical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sciences</a:t>
            </a:r>
            <a:r>
              <a:rPr lang="tr-TR" sz="2400" dirty="0" smtClean="0">
                <a:latin typeface="+mj-lt"/>
              </a:rPr>
              <a:t> </a:t>
            </a:r>
          </a:p>
          <a:p>
            <a:pPr fontAlgn="base">
              <a:buNone/>
            </a:pPr>
            <a:r>
              <a:rPr lang="tr-TR" sz="2400" dirty="0" smtClean="0">
                <a:latin typeface="+mj-lt"/>
              </a:rPr>
              <a:t>   (</a:t>
            </a:r>
            <a:r>
              <a:rPr lang="tr-TR" sz="2400" dirty="0" err="1" smtClean="0">
                <a:latin typeface="+mj-lt"/>
              </a:rPr>
              <a:t>Biostatistics</a:t>
            </a:r>
            <a:r>
              <a:rPr lang="tr-TR" sz="2400" dirty="0" smtClean="0">
                <a:latin typeface="+mj-lt"/>
              </a:rPr>
              <a:t>, </a:t>
            </a:r>
            <a:r>
              <a:rPr lang="tr-TR" sz="2400" dirty="0" err="1" smtClean="0">
                <a:latin typeface="+mj-lt"/>
              </a:rPr>
              <a:t>Disaster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Care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and</a:t>
            </a:r>
            <a:r>
              <a:rPr lang="tr-TR" sz="2400" dirty="0" smtClean="0">
                <a:latin typeface="+mj-lt"/>
              </a:rPr>
              <a:t> First </a:t>
            </a:r>
            <a:r>
              <a:rPr lang="tr-TR" sz="2400" dirty="0" err="1" smtClean="0">
                <a:latin typeface="+mj-lt"/>
              </a:rPr>
              <a:t>Aid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Epidemiology</a:t>
            </a:r>
            <a:endParaRPr lang="tr-TR" sz="2400" dirty="0" smtClean="0">
              <a:latin typeface="+mj-lt"/>
            </a:endParaRPr>
          </a:p>
          <a:p>
            <a:pPr fontAlgn="base"/>
            <a:r>
              <a:rPr lang="tr-TR" sz="2400" dirty="0" err="1" smtClean="0">
                <a:latin typeface="+mj-lt"/>
              </a:rPr>
              <a:t>Social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sciences</a:t>
            </a:r>
            <a:r>
              <a:rPr lang="tr-TR" sz="2400" dirty="0" smtClean="0">
                <a:latin typeface="+mj-lt"/>
              </a:rPr>
              <a:t> </a:t>
            </a:r>
          </a:p>
          <a:p>
            <a:pPr fontAlgn="base">
              <a:buNone/>
            </a:pPr>
            <a:r>
              <a:rPr lang="tr-TR" sz="2400" dirty="0" smtClean="0">
                <a:latin typeface="+mj-lt"/>
              </a:rPr>
              <a:t>   (</a:t>
            </a:r>
            <a:r>
              <a:rPr lang="tr-TR" sz="2400" dirty="0" err="1" smtClean="0">
                <a:latin typeface="+mj-lt"/>
              </a:rPr>
              <a:t>Vocational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Foreign</a:t>
            </a:r>
            <a:r>
              <a:rPr lang="tr-TR" sz="2400" dirty="0" smtClean="0">
                <a:latin typeface="+mj-lt"/>
              </a:rPr>
              <a:t> Language )</a:t>
            </a:r>
          </a:p>
          <a:p>
            <a:pPr fontAlgn="base"/>
            <a:r>
              <a:rPr lang="tr-TR" sz="2400" dirty="0" smtClean="0">
                <a:latin typeface="+mj-lt"/>
              </a:rPr>
              <a:t>Basic </a:t>
            </a:r>
            <a:r>
              <a:rPr lang="tr-TR" sz="2400" dirty="0" err="1" smtClean="0">
                <a:latin typeface="+mj-lt"/>
              </a:rPr>
              <a:t>Computer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Science</a:t>
            </a:r>
            <a:endParaRPr lang="tr-TR" sz="2400" dirty="0" smtClean="0">
              <a:latin typeface="+mj-lt"/>
            </a:endParaRPr>
          </a:p>
          <a:p>
            <a:pPr fontAlgn="base"/>
            <a:r>
              <a:rPr lang="tr-TR" sz="2400" dirty="0" err="1" smtClean="0">
                <a:latin typeface="+mj-lt"/>
              </a:rPr>
              <a:t>Sports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or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Arts</a:t>
            </a:r>
            <a:endParaRPr lang="tr-TR" sz="2400" dirty="0" smtClean="0">
              <a:latin typeface="+mj-lt"/>
            </a:endParaRPr>
          </a:p>
          <a:p>
            <a:pPr fontAlgn="base"/>
            <a:endParaRPr lang="tr-TR" dirty="0" smtClean="0"/>
          </a:p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285720" y="1643050"/>
            <a:ext cx="4143404" cy="442915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4786314" y="1643050"/>
            <a:ext cx="4000496" cy="442915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Autofit/>
          </a:bodyPr>
          <a:lstStyle/>
          <a:p>
            <a:pPr algn="ctr"/>
            <a:r>
              <a:rPr lang="tr-TR" sz="3600" dirty="0" err="1" smtClean="0"/>
              <a:t>Curriculum</a:t>
            </a:r>
            <a:r>
              <a:rPr lang="tr-TR" sz="3600" dirty="0" smtClean="0"/>
              <a:t> of </a:t>
            </a:r>
            <a:r>
              <a:rPr lang="tr-TR" sz="3600" dirty="0" err="1" smtClean="0"/>
              <a:t>Bachelor</a:t>
            </a:r>
            <a:r>
              <a:rPr lang="tr-TR" sz="3600" dirty="0" smtClean="0"/>
              <a:t> </a:t>
            </a:r>
            <a:r>
              <a:rPr lang="tr-TR" sz="3600" dirty="0" err="1" smtClean="0"/>
              <a:t>Nursing</a:t>
            </a:r>
            <a:r>
              <a:rPr lang="tr-TR" sz="3600" dirty="0" smtClean="0"/>
              <a:t> (4th </a:t>
            </a:r>
            <a:r>
              <a:rPr lang="tr-TR" sz="3600" dirty="0" err="1" smtClean="0"/>
              <a:t>year</a:t>
            </a:r>
            <a:r>
              <a:rPr lang="tr-TR" sz="3600" dirty="0" smtClean="0"/>
              <a:t>)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14282" y="1643050"/>
            <a:ext cx="4572032" cy="3154102"/>
          </a:xfrm>
        </p:spPr>
        <p:txBody>
          <a:bodyPr>
            <a:normAutofit/>
          </a:bodyPr>
          <a:lstStyle/>
          <a:p>
            <a:pPr fontAlgn="base"/>
            <a:r>
              <a:rPr lang="tr-TR" sz="2400" dirty="0" err="1" smtClean="0">
                <a:latin typeface="+mj-lt"/>
              </a:rPr>
              <a:t>Psychiatric-Mental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Health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   (16 ECTS)</a:t>
            </a:r>
          </a:p>
          <a:p>
            <a:pPr fontAlgn="base"/>
            <a:r>
              <a:rPr lang="tr-TR" sz="2400" dirty="0" err="1" smtClean="0">
                <a:latin typeface="+mj-lt"/>
              </a:rPr>
              <a:t>Public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Health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endParaRPr lang="tr-TR" sz="2400" dirty="0" smtClean="0">
              <a:latin typeface="+mj-lt"/>
            </a:endParaRPr>
          </a:p>
          <a:p>
            <a:pPr fontAlgn="base">
              <a:buNone/>
            </a:pPr>
            <a:r>
              <a:rPr lang="tr-TR" sz="2400" dirty="0" smtClean="0">
                <a:latin typeface="+mj-lt"/>
              </a:rPr>
              <a:t>     (16 ECTS)</a:t>
            </a:r>
          </a:p>
          <a:p>
            <a:pPr fontAlgn="base"/>
            <a:r>
              <a:rPr lang="tr-TR" sz="2400" dirty="0" smtClean="0">
                <a:latin typeface="+mj-lt"/>
              </a:rPr>
              <a:t>Management in </a:t>
            </a:r>
            <a:r>
              <a:rPr lang="tr-TR" sz="2400" dirty="0" err="1" smtClean="0">
                <a:latin typeface="+mj-lt"/>
              </a:rPr>
              <a:t>Nursing</a:t>
            </a:r>
            <a:endParaRPr lang="tr-TR" sz="2400" dirty="0" smtClean="0">
              <a:latin typeface="+mj-lt"/>
            </a:endParaRPr>
          </a:p>
          <a:p>
            <a:pPr fontAlgn="base"/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Informatics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or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Quality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Management</a:t>
            </a:r>
            <a:endParaRPr lang="tr-TR" sz="2400" dirty="0" smtClean="0">
              <a:latin typeface="+mj-lt"/>
            </a:endParaRPr>
          </a:p>
          <a:p>
            <a:pPr fontAlgn="base"/>
            <a:endParaRPr lang="tr-TR" dirty="0" smtClean="0"/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929190" y="1643050"/>
            <a:ext cx="4011768" cy="4725176"/>
          </a:xfrm>
        </p:spPr>
        <p:txBody>
          <a:bodyPr>
            <a:normAutofit/>
          </a:bodyPr>
          <a:lstStyle/>
          <a:p>
            <a:pPr fontAlgn="base"/>
            <a:r>
              <a:rPr lang="tr-TR" sz="2400" dirty="0" err="1" smtClean="0">
                <a:latin typeface="+mj-lt"/>
              </a:rPr>
              <a:t>Medical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sciences</a:t>
            </a:r>
            <a:endParaRPr lang="tr-TR" sz="2400" dirty="0" smtClean="0">
              <a:latin typeface="+mj-lt"/>
            </a:endParaRPr>
          </a:p>
          <a:p>
            <a:pPr fontAlgn="base"/>
            <a:r>
              <a:rPr lang="tr-TR" sz="2400" dirty="0" err="1" smtClean="0">
                <a:latin typeface="+mj-lt"/>
              </a:rPr>
              <a:t>Social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sciences</a:t>
            </a:r>
            <a:r>
              <a:rPr lang="tr-TR" sz="2400" dirty="0" smtClean="0">
                <a:latin typeface="+mj-lt"/>
              </a:rPr>
              <a:t> </a:t>
            </a:r>
          </a:p>
          <a:p>
            <a:pPr fontAlgn="base">
              <a:buNone/>
            </a:pPr>
            <a:r>
              <a:rPr lang="tr-TR" sz="2400" dirty="0" smtClean="0">
                <a:latin typeface="+mj-lt"/>
              </a:rPr>
              <a:t>   (</a:t>
            </a:r>
            <a:r>
              <a:rPr lang="tr-TR" sz="2400" dirty="0" err="1" smtClean="0">
                <a:latin typeface="+mj-lt"/>
              </a:rPr>
              <a:t>Vocational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Foreign</a:t>
            </a:r>
            <a:r>
              <a:rPr lang="tr-TR" sz="2400" dirty="0" smtClean="0">
                <a:latin typeface="+mj-lt"/>
              </a:rPr>
              <a:t> Language)</a:t>
            </a:r>
          </a:p>
          <a:p>
            <a:pPr fontAlgn="base"/>
            <a:r>
              <a:rPr lang="tr-TR" sz="2400" dirty="0" smtClean="0">
                <a:latin typeface="+mj-lt"/>
              </a:rPr>
              <a:t>Basic </a:t>
            </a:r>
            <a:r>
              <a:rPr lang="tr-TR" sz="2400" dirty="0" err="1" smtClean="0">
                <a:latin typeface="+mj-lt"/>
              </a:rPr>
              <a:t>Computer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Science</a:t>
            </a:r>
            <a:endParaRPr lang="tr-TR" sz="2400" dirty="0" smtClean="0">
              <a:latin typeface="+mj-lt"/>
            </a:endParaRPr>
          </a:p>
          <a:p>
            <a:pPr fontAlgn="base"/>
            <a:r>
              <a:rPr lang="tr-TR" sz="2400" dirty="0" err="1" smtClean="0">
                <a:latin typeface="+mj-lt"/>
              </a:rPr>
              <a:t>Sports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or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Arts</a:t>
            </a:r>
            <a:endParaRPr lang="tr-TR" sz="2400" dirty="0" smtClean="0">
              <a:latin typeface="+mj-lt"/>
            </a:endParaRPr>
          </a:p>
          <a:p>
            <a:pPr fontAlgn="base"/>
            <a:endParaRPr lang="tr-TR" sz="2400" dirty="0" smtClean="0">
              <a:latin typeface="+mj-lt"/>
            </a:endParaRPr>
          </a:p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214282" y="1571612"/>
            <a:ext cx="4286280" cy="300951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4786314" y="1611118"/>
            <a:ext cx="3857652" cy="28655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5011466"/>
            <a:ext cx="1872208" cy="1414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6467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tr-TR" sz="2800" dirty="0" err="1" smtClean="0"/>
              <a:t>Bachelor</a:t>
            </a:r>
            <a:r>
              <a:rPr lang="tr-TR" sz="2800" dirty="0" smtClean="0"/>
              <a:t> </a:t>
            </a:r>
            <a:r>
              <a:rPr lang="tr-TR" sz="2800" dirty="0" err="1" smtClean="0"/>
              <a:t>Nursing</a:t>
            </a:r>
            <a:r>
              <a:rPr lang="tr-TR" sz="2800" dirty="0" smtClean="0"/>
              <a:t> - </a:t>
            </a:r>
            <a:r>
              <a:rPr lang="tr-TR" sz="2800" dirty="0" err="1" smtClean="0"/>
              <a:t>Practical</a:t>
            </a:r>
            <a:r>
              <a:rPr lang="tr-TR" sz="2800" dirty="0" smtClean="0"/>
              <a:t> </a:t>
            </a:r>
            <a:r>
              <a:rPr lang="tr-TR" sz="2800" dirty="0" err="1" smtClean="0"/>
              <a:t>training</a:t>
            </a:r>
            <a:r>
              <a:rPr lang="tr-TR" sz="2800" dirty="0" smtClean="0"/>
              <a:t> 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274320" lvl="1" indent="-274320" algn="just">
              <a:buClr>
                <a:schemeClr val="accent3"/>
              </a:buClr>
              <a:buSzPct val="95000"/>
            </a:pPr>
            <a:r>
              <a:rPr lang="tr-TR" dirty="0" smtClean="0">
                <a:latin typeface="+mj-lt"/>
              </a:rPr>
              <a:t>C</a:t>
            </a:r>
            <a:r>
              <a:rPr lang="en-US" dirty="0" err="1" smtClean="0">
                <a:latin typeface="+mj-lt"/>
              </a:rPr>
              <a:t>ourse</a:t>
            </a:r>
            <a:r>
              <a:rPr lang="tr-TR" dirty="0" smtClean="0">
                <a:latin typeface="+mj-lt"/>
              </a:rPr>
              <a:t>s </a:t>
            </a:r>
            <a:r>
              <a:rPr lang="tr-TR" dirty="0" err="1" smtClean="0">
                <a:latin typeface="+mj-lt"/>
              </a:rPr>
              <a:t>lecturers</a:t>
            </a:r>
            <a:r>
              <a:rPr lang="tr-TR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manage both theoretical and clinical practice</a:t>
            </a:r>
            <a:endParaRPr lang="tr-TR" dirty="0" smtClean="0">
              <a:latin typeface="+mj-lt"/>
            </a:endParaRPr>
          </a:p>
          <a:p>
            <a:pPr marL="274320" lvl="1" indent="-274320" algn="just">
              <a:buClr>
                <a:schemeClr val="accent3"/>
              </a:buClr>
              <a:buSzPct val="95000"/>
            </a:pPr>
            <a:endParaRPr lang="tr-TR" dirty="0" smtClean="0">
              <a:latin typeface="+mj-lt"/>
            </a:endParaRPr>
          </a:p>
          <a:p>
            <a:pPr marL="274320" lvl="1" indent="-274320" algn="just">
              <a:buClr>
                <a:schemeClr val="accent3"/>
              </a:buClr>
              <a:buSzPct val="95000"/>
            </a:pPr>
            <a:r>
              <a:rPr lang="tr-TR" dirty="0" err="1" smtClean="0">
                <a:latin typeface="+mj-lt"/>
              </a:rPr>
              <a:t>In</a:t>
            </a:r>
            <a:r>
              <a:rPr lang="tr-TR" dirty="0" smtClean="0">
                <a:latin typeface="+mj-lt"/>
              </a:rPr>
              <a:t> general, 10-15 </a:t>
            </a:r>
            <a:r>
              <a:rPr lang="tr-TR" dirty="0" err="1" smtClean="0">
                <a:latin typeface="+mj-lt"/>
              </a:rPr>
              <a:t>nursing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students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study</a:t>
            </a:r>
            <a:r>
              <a:rPr lang="tr-TR" dirty="0" smtClean="0">
                <a:latin typeface="+mj-lt"/>
              </a:rPr>
              <a:t> in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clinic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area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with</a:t>
            </a:r>
            <a:r>
              <a:rPr lang="tr-TR" dirty="0" smtClean="0">
                <a:latin typeface="+mj-lt"/>
              </a:rPr>
              <a:t> 1 </a:t>
            </a:r>
            <a:r>
              <a:rPr lang="tr-TR" dirty="0" err="1" smtClean="0">
                <a:latin typeface="+mj-lt"/>
              </a:rPr>
              <a:t>teacher</a:t>
            </a:r>
            <a:endParaRPr lang="tr-TR" dirty="0" smtClean="0">
              <a:latin typeface="+mj-lt"/>
            </a:endParaRPr>
          </a:p>
          <a:p>
            <a:pPr marL="274320" lvl="1" indent="-274320" algn="just">
              <a:buClr>
                <a:schemeClr val="accent3"/>
              </a:buClr>
              <a:buSzPct val="95000"/>
            </a:pP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pPr marL="274320" lvl="1" indent="-274320" algn="just">
              <a:buClr>
                <a:schemeClr val="accent3"/>
              </a:buClr>
              <a:buSzPct val="95000"/>
            </a:pPr>
            <a:r>
              <a:rPr lang="tr-TR" dirty="0" err="1" smtClean="0">
                <a:latin typeface="+mj-lt"/>
              </a:rPr>
              <a:t>Students</a:t>
            </a:r>
            <a:r>
              <a:rPr lang="tr-TR" dirty="0" smtClean="0">
                <a:latin typeface="+mj-lt"/>
              </a:rPr>
              <a:t> can </a:t>
            </a:r>
            <a:r>
              <a:rPr lang="tr-TR" dirty="0" err="1" smtClean="0">
                <a:latin typeface="+mj-lt"/>
              </a:rPr>
              <a:t>study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with</a:t>
            </a:r>
            <a:r>
              <a:rPr lang="tr-TR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experienced nurses working in the </a:t>
            </a:r>
            <a:r>
              <a:rPr lang="en-US" dirty="0" err="1" smtClean="0">
                <a:latin typeface="+mj-lt"/>
              </a:rPr>
              <a:t>clini</a:t>
            </a:r>
            <a:r>
              <a:rPr lang="tr-TR" dirty="0" err="1" smtClean="0">
                <a:latin typeface="+mj-lt"/>
              </a:rPr>
              <a:t>cs</a:t>
            </a:r>
            <a:r>
              <a:rPr lang="tr-TR" dirty="0" smtClean="0">
                <a:latin typeface="+mj-lt"/>
              </a:rPr>
              <a:t>. </a:t>
            </a:r>
            <a:r>
              <a:rPr lang="tr-TR" dirty="0" err="1" smtClean="0">
                <a:latin typeface="+mj-lt"/>
              </a:rPr>
              <a:t>They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are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clinics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nurses</a:t>
            </a:r>
            <a:endParaRPr lang="tr-TR" dirty="0" smtClean="0">
              <a:latin typeface="+mj-lt"/>
            </a:endParaRPr>
          </a:p>
          <a:p>
            <a:pPr marL="274320" lvl="1" indent="-274320" algn="just">
              <a:buClr>
                <a:schemeClr val="accent3"/>
              </a:buClr>
              <a:buSzPct val="95000"/>
              <a:buNone/>
            </a:pPr>
            <a:endParaRPr lang="tr-TR" dirty="0" smtClean="0">
              <a:latin typeface="+mj-lt"/>
            </a:endParaRPr>
          </a:p>
          <a:p>
            <a:pPr marL="274320" lvl="1" indent="-274320" algn="just">
              <a:buClr>
                <a:schemeClr val="accent3"/>
              </a:buClr>
              <a:buSzPct val="95000"/>
            </a:pPr>
            <a:r>
              <a:rPr lang="tr-TR" dirty="0" smtClean="0">
                <a:latin typeface="+mj-lt"/>
              </a:rPr>
              <a:t>C</a:t>
            </a:r>
            <a:r>
              <a:rPr lang="en-US" dirty="0" err="1" smtClean="0">
                <a:latin typeface="+mj-lt"/>
              </a:rPr>
              <a:t>linical</a:t>
            </a:r>
            <a:r>
              <a:rPr lang="en-US" dirty="0" smtClean="0">
                <a:latin typeface="+mj-lt"/>
              </a:rPr>
              <a:t> practice </a:t>
            </a:r>
            <a:r>
              <a:rPr lang="tr-TR" dirty="0" smtClean="0">
                <a:latin typeface="+mj-lt"/>
              </a:rPr>
              <a:t>can be done </a:t>
            </a:r>
            <a:r>
              <a:rPr lang="tr-TR" dirty="0" err="1" smtClean="0">
                <a:latin typeface="+mj-lt"/>
              </a:rPr>
              <a:t>university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hospitals</a:t>
            </a:r>
            <a:r>
              <a:rPr lang="tr-TR" dirty="0" smtClean="0">
                <a:latin typeface="+mj-lt"/>
              </a:rPr>
              <a:t>, </a:t>
            </a:r>
            <a:r>
              <a:rPr lang="tr-TR" dirty="0" err="1" smtClean="0">
                <a:latin typeface="+mj-lt"/>
              </a:rPr>
              <a:t>state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hospitals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family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medicines</a:t>
            </a:r>
            <a:r>
              <a:rPr lang="tr-TR" dirty="0" smtClean="0">
                <a:latin typeface="+mj-lt"/>
              </a:rPr>
              <a:t>.</a:t>
            </a:r>
          </a:p>
          <a:p>
            <a:pPr marL="274320" lvl="1" indent="-274320" algn="just">
              <a:buClr>
                <a:schemeClr val="accent3"/>
              </a:buClr>
              <a:buSzPct val="95000"/>
            </a:pPr>
            <a:endParaRPr lang="tr-TR" dirty="0" smtClean="0"/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492664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tr-TR" sz="3200" dirty="0" err="1" smtClean="0"/>
              <a:t>Bachelor</a:t>
            </a:r>
            <a:r>
              <a:rPr lang="tr-TR" sz="3200" dirty="0" smtClean="0"/>
              <a:t> </a:t>
            </a:r>
            <a:r>
              <a:rPr lang="tr-TR" sz="3200" dirty="0" err="1" smtClean="0"/>
              <a:t>Nursing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We do not have a nursing licensure exam in Turkey. 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Any nursing school graduate becomes registered by the ministry of health.</a:t>
            </a:r>
            <a:r>
              <a:rPr lang="tr-TR" sz="2400" dirty="0" smtClean="0">
                <a:latin typeface="+mj-lt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tr-TR" sz="2400" dirty="0" smtClean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Graduates of nursing schools have to pass the Exam for Public Personnel Selection (KPSS), which is specific to Turkey, in order to serve in public services. </a:t>
            </a:r>
            <a:endParaRPr lang="tr-TR" sz="2400" dirty="0" smtClean="0">
              <a:latin typeface="+mj-lt"/>
            </a:endParaRP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70868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US" sz="3600" dirty="0" smtClean="0"/>
              <a:t>Exam for Public Personnel Selection (KPSS</a:t>
            </a:r>
            <a:r>
              <a:rPr lang="tr-TR" sz="3600" dirty="0" smtClean="0"/>
              <a:t>)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Candidates who pass this examination are eligible to start working in public institutions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and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they</a:t>
            </a:r>
            <a:r>
              <a:rPr lang="tr-TR" sz="2400" dirty="0" smtClean="0">
                <a:latin typeface="+mj-lt"/>
              </a:rPr>
              <a:t> can </a:t>
            </a:r>
            <a:r>
              <a:rPr lang="tr-TR" sz="2400" dirty="0" err="1" smtClean="0">
                <a:latin typeface="+mj-lt"/>
              </a:rPr>
              <a:t>choose</a:t>
            </a:r>
            <a:r>
              <a:rPr lang="tr-TR" sz="2400" dirty="0" smtClean="0">
                <a:latin typeface="+mj-lt"/>
              </a:rPr>
              <a:t> a lot of </a:t>
            </a:r>
            <a:r>
              <a:rPr lang="tr-TR" sz="2400" dirty="0" err="1" smtClean="0">
                <a:latin typeface="+mj-lt"/>
              </a:rPr>
              <a:t>hospital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 if they are successful</a:t>
            </a:r>
            <a:endParaRPr lang="tr-TR" sz="2400" dirty="0" smtClean="0"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tr-TR" sz="2400" dirty="0" smtClean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tr-TR" sz="2400" dirty="0" err="1" smtClean="0">
                <a:latin typeface="+mj-lt"/>
              </a:rPr>
              <a:t>Graduate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nurses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who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take</a:t>
            </a:r>
            <a:r>
              <a:rPr lang="tr-TR" sz="2400" dirty="0" smtClean="0">
                <a:latin typeface="+mj-lt"/>
              </a:rPr>
              <a:t> a </a:t>
            </a:r>
            <a:r>
              <a:rPr lang="tr-TR" sz="2400" dirty="0" err="1" smtClean="0">
                <a:latin typeface="+mj-lt"/>
              </a:rPr>
              <a:t>low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point</a:t>
            </a:r>
            <a:r>
              <a:rPr lang="tr-TR" sz="2400" dirty="0" smtClean="0">
                <a:latin typeface="+mj-lt"/>
              </a:rPr>
              <a:t>, </a:t>
            </a:r>
            <a:r>
              <a:rPr lang="tr-TR" sz="2400" dirty="0" err="1" smtClean="0">
                <a:latin typeface="+mj-lt"/>
              </a:rPr>
              <a:t>they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probably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study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small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cities</a:t>
            </a:r>
            <a:r>
              <a:rPr lang="tr-TR" sz="2400" dirty="0" smtClean="0">
                <a:latin typeface="+mj-lt"/>
              </a:rPr>
              <a:t>, </a:t>
            </a:r>
            <a:r>
              <a:rPr lang="tr-TR" sz="2400" dirty="0" err="1" smtClean="0">
                <a:latin typeface="+mj-lt"/>
              </a:rPr>
              <a:t>villages</a:t>
            </a:r>
            <a:r>
              <a:rPr lang="tr-TR" sz="2400" dirty="0" smtClean="0">
                <a:latin typeface="+mj-lt"/>
              </a:rPr>
              <a:t>, </a:t>
            </a:r>
            <a:r>
              <a:rPr lang="tr-TR" sz="2400" dirty="0" err="1" smtClean="0">
                <a:latin typeface="+mj-lt"/>
              </a:rPr>
              <a:t>etc</a:t>
            </a:r>
            <a:r>
              <a:rPr lang="tr-TR" sz="2400" dirty="0" smtClean="0">
                <a:latin typeface="+mj-lt"/>
              </a:rPr>
              <a:t>. </a:t>
            </a:r>
            <a:r>
              <a:rPr lang="tr-TR" sz="2400" dirty="0" err="1" smtClean="0">
                <a:latin typeface="+mj-lt"/>
              </a:rPr>
              <a:t>If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they</a:t>
            </a:r>
            <a:r>
              <a:rPr lang="tr-TR" sz="2400" dirty="0" smtClean="0">
                <a:latin typeface="+mj-lt"/>
              </a:rPr>
              <a:t>  </a:t>
            </a:r>
            <a:r>
              <a:rPr lang="tr-TR" sz="2400" dirty="0" err="1" smtClean="0">
                <a:latin typeface="+mj-lt"/>
              </a:rPr>
              <a:t>want</a:t>
            </a:r>
            <a:r>
              <a:rPr lang="tr-TR" sz="2400" dirty="0" smtClean="0">
                <a:latin typeface="+mj-lt"/>
              </a:rPr>
              <a:t>, </a:t>
            </a:r>
            <a:r>
              <a:rPr lang="tr-TR" sz="2400" dirty="0" err="1" smtClean="0">
                <a:latin typeface="+mj-lt"/>
              </a:rPr>
              <a:t>they</a:t>
            </a:r>
            <a:r>
              <a:rPr lang="tr-TR" sz="2400" dirty="0" smtClean="0">
                <a:latin typeface="+mj-lt"/>
              </a:rPr>
              <a:t> can </a:t>
            </a:r>
            <a:r>
              <a:rPr lang="tr-TR" sz="2400" dirty="0" err="1" smtClean="0">
                <a:latin typeface="+mj-lt"/>
              </a:rPr>
              <a:t>wait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the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next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exam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term</a:t>
            </a:r>
            <a:r>
              <a:rPr lang="tr-TR" sz="2400" dirty="0" smtClean="0">
                <a:latin typeface="+mj-lt"/>
              </a:rPr>
              <a:t>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6366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Master of Science degree programs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/>
            <a:endParaRPr lang="tr-TR" sz="2400" dirty="0" smtClean="0">
              <a:latin typeface="+mj-lt"/>
            </a:endParaRPr>
          </a:p>
          <a:p>
            <a:pPr algn="just"/>
            <a:r>
              <a:rPr lang="tr-TR" sz="2400" dirty="0" err="1" smtClean="0">
                <a:latin typeface="+mj-lt"/>
              </a:rPr>
              <a:t>After</a:t>
            </a:r>
            <a:r>
              <a:rPr lang="tr-TR" sz="2400" dirty="0" smtClean="0">
                <a:latin typeface="+mj-lt"/>
              </a:rPr>
              <a:t> 4 </a:t>
            </a:r>
            <a:r>
              <a:rPr lang="tr-TR" sz="2400" dirty="0" err="1" smtClean="0">
                <a:latin typeface="+mj-lt"/>
              </a:rPr>
              <a:t>years</a:t>
            </a:r>
            <a:r>
              <a:rPr lang="tr-TR" sz="2400" dirty="0" smtClean="0">
                <a:latin typeface="+mj-lt"/>
              </a:rPr>
              <a:t> in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, </a:t>
            </a:r>
            <a:r>
              <a:rPr lang="tr-TR" sz="2400" dirty="0" err="1" smtClean="0">
                <a:latin typeface="+mj-lt"/>
              </a:rPr>
              <a:t>graduates</a:t>
            </a:r>
            <a:r>
              <a:rPr lang="tr-TR" sz="2400" dirty="0" smtClean="0">
                <a:latin typeface="+mj-lt"/>
              </a:rPr>
              <a:t> can </a:t>
            </a:r>
            <a:r>
              <a:rPr lang="tr-TR" sz="2400" dirty="0" err="1" smtClean="0">
                <a:latin typeface="+mj-lt"/>
              </a:rPr>
              <a:t>continue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with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postgraduate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education</a:t>
            </a:r>
            <a:r>
              <a:rPr lang="tr-TR" sz="2400" dirty="0" smtClean="0">
                <a:latin typeface="+mj-lt"/>
              </a:rPr>
              <a:t>.</a:t>
            </a:r>
          </a:p>
          <a:p>
            <a:pPr algn="just">
              <a:buNone/>
            </a:pPr>
            <a:endParaRPr lang="tr-TR" sz="2400" dirty="0" smtClean="0">
              <a:latin typeface="+mj-lt"/>
            </a:endParaRPr>
          </a:p>
          <a:p>
            <a:pPr algn="just"/>
            <a:r>
              <a:rPr lang="tr-TR" sz="2400" dirty="0" err="1" smtClean="0">
                <a:latin typeface="+mj-lt"/>
              </a:rPr>
              <a:t>If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graduates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want</a:t>
            </a:r>
            <a:r>
              <a:rPr lang="tr-TR" sz="2400" dirty="0" smtClean="0">
                <a:latin typeface="+mj-lt"/>
              </a:rPr>
              <a:t>, </a:t>
            </a:r>
            <a:r>
              <a:rPr lang="tr-TR" sz="2400" dirty="0" err="1" smtClean="0">
                <a:latin typeface="+mj-lt"/>
              </a:rPr>
              <a:t>they</a:t>
            </a:r>
            <a:r>
              <a:rPr lang="tr-TR" sz="2400" dirty="0" smtClean="0">
                <a:latin typeface="+mj-lt"/>
              </a:rPr>
              <a:t> can </a:t>
            </a:r>
            <a:r>
              <a:rPr lang="tr-TR" sz="2400" dirty="0" err="1" smtClean="0">
                <a:latin typeface="+mj-lt"/>
              </a:rPr>
              <a:t>both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continue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master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or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doctoral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degree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and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with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clinic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</a:t>
            </a:r>
          </a:p>
          <a:p>
            <a:pPr algn="just"/>
            <a:endParaRPr lang="tr-TR" sz="2400" dirty="0" smtClean="0">
              <a:latin typeface="+mj-lt"/>
            </a:endParaRPr>
          </a:p>
          <a:p>
            <a:pPr algn="just"/>
            <a:r>
              <a:rPr lang="en-US" sz="2400" dirty="0" smtClean="0">
                <a:latin typeface="+mj-lt"/>
              </a:rPr>
              <a:t>Bachelor’s degree or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master’s program graduates are preferred for administrator-nurse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positions in the institutions. </a:t>
            </a:r>
            <a:endParaRPr lang="tr-TR" sz="2400" dirty="0" smtClean="0">
              <a:latin typeface="+mj-lt"/>
            </a:endParaRPr>
          </a:p>
          <a:p>
            <a:pPr algn="just"/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467543" y="980728"/>
            <a:ext cx="8373381" cy="64807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Master of Science degree programs</a:t>
            </a:r>
            <a:endParaRPr lang="tr-TR" sz="3600" dirty="0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1"/>
          </p:nvPr>
        </p:nvSpPr>
        <p:spPr>
          <a:xfrm>
            <a:off x="457200" y="1935479"/>
            <a:ext cx="8472518" cy="463813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 err="1" smtClean="0">
                <a:latin typeface="+mj-lt"/>
              </a:rPr>
              <a:t>After</a:t>
            </a:r>
            <a:r>
              <a:rPr lang="tr-TR" sz="2400" dirty="0" smtClean="0">
                <a:latin typeface="+mj-lt"/>
              </a:rPr>
              <a:t> 4 </a:t>
            </a:r>
            <a:r>
              <a:rPr lang="tr-TR" sz="2400" dirty="0" err="1" smtClean="0">
                <a:latin typeface="+mj-lt"/>
              </a:rPr>
              <a:t>years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Bachelor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Science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degree</a:t>
            </a:r>
            <a:endParaRPr lang="tr-TR" sz="2400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tr-TR" sz="2400" dirty="0" err="1" smtClean="0">
                <a:latin typeface="+mj-lt"/>
              </a:rPr>
              <a:t>For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application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to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Master of Science degree programs</a:t>
            </a:r>
            <a:r>
              <a:rPr lang="tr-TR" sz="2400" dirty="0" smtClean="0">
                <a:latin typeface="+mj-lt"/>
              </a:rPr>
              <a:t>;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tr-TR" i="1" dirty="0" err="1" smtClean="0">
                <a:latin typeface="+mj-lt"/>
              </a:rPr>
              <a:t>Postgraduate</a:t>
            </a:r>
            <a:r>
              <a:rPr lang="tr-TR" i="1" dirty="0" smtClean="0">
                <a:latin typeface="+mj-lt"/>
              </a:rPr>
              <a:t> </a:t>
            </a:r>
            <a:r>
              <a:rPr lang="tr-TR" i="1" dirty="0" err="1" smtClean="0">
                <a:latin typeface="+mj-lt"/>
              </a:rPr>
              <a:t>education</a:t>
            </a:r>
            <a:r>
              <a:rPr lang="tr-TR" i="1" dirty="0" smtClean="0">
                <a:latin typeface="+mj-lt"/>
              </a:rPr>
              <a:t> </a:t>
            </a:r>
            <a:r>
              <a:rPr lang="tr-TR" i="1" dirty="0" err="1" smtClean="0">
                <a:latin typeface="+mj-lt"/>
              </a:rPr>
              <a:t>exam</a:t>
            </a:r>
            <a:r>
              <a:rPr lang="tr-TR" i="1" dirty="0" smtClean="0">
                <a:latin typeface="+mj-lt"/>
              </a:rPr>
              <a:t> (ALES –</a:t>
            </a:r>
            <a:r>
              <a:rPr lang="tr-TR" i="1" dirty="0" err="1" smtClean="0">
                <a:latin typeface="+mj-lt"/>
              </a:rPr>
              <a:t>like</a:t>
            </a:r>
            <a:r>
              <a:rPr lang="tr-TR" i="1" dirty="0" smtClean="0">
                <a:latin typeface="+mj-lt"/>
              </a:rPr>
              <a:t> GRE) (&gt;50)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tr-TR" i="1" dirty="0" err="1" smtClean="0">
                <a:latin typeface="+mj-lt"/>
              </a:rPr>
              <a:t>Foreign</a:t>
            </a:r>
            <a:r>
              <a:rPr lang="tr-TR" i="1" dirty="0" smtClean="0">
                <a:latin typeface="+mj-lt"/>
              </a:rPr>
              <a:t> </a:t>
            </a:r>
            <a:r>
              <a:rPr lang="tr-TR" i="1" dirty="0" err="1" smtClean="0">
                <a:latin typeface="+mj-lt"/>
              </a:rPr>
              <a:t>language</a:t>
            </a:r>
            <a:r>
              <a:rPr lang="tr-TR" i="1" dirty="0" smtClean="0">
                <a:latin typeface="+mj-lt"/>
              </a:rPr>
              <a:t> </a:t>
            </a:r>
            <a:r>
              <a:rPr lang="tr-TR" i="1" dirty="0" err="1" smtClean="0">
                <a:latin typeface="+mj-lt"/>
              </a:rPr>
              <a:t>exam</a:t>
            </a:r>
            <a:r>
              <a:rPr lang="tr-TR" i="1" dirty="0" smtClean="0">
                <a:latin typeface="+mj-lt"/>
              </a:rPr>
              <a:t> (YDS, YOKDIL –</a:t>
            </a:r>
            <a:r>
              <a:rPr lang="tr-TR" i="1" dirty="0" err="1" smtClean="0">
                <a:latin typeface="+mj-lt"/>
              </a:rPr>
              <a:t>like</a:t>
            </a:r>
            <a:r>
              <a:rPr lang="tr-TR" i="1" dirty="0" smtClean="0">
                <a:latin typeface="+mj-lt"/>
              </a:rPr>
              <a:t> IELTS) (&gt;55)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tr-TR" i="1" dirty="0" err="1" smtClean="0">
                <a:latin typeface="+mj-lt"/>
              </a:rPr>
              <a:t>Master</a:t>
            </a:r>
            <a:r>
              <a:rPr lang="tr-TR" i="1" dirty="0" smtClean="0">
                <a:latin typeface="+mj-lt"/>
              </a:rPr>
              <a:t> </a:t>
            </a:r>
            <a:r>
              <a:rPr lang="tr-TR" i="1" dirty="0" err="1" smtClean="0">
                <a:latin typeface="+mj-lt"/>
              </a:rPr>
              <a:t>Exam</a:t>
            </a:r>
            <a:r>
              <a:rPr lang="tr-TR" i="1" dirty="0" smtClean="0">
                <a:latin typeface="+mj-lt"/>
              </a:rPr>
              <a:t> (</a:t>
            </a:r>
            <a:r>
              <a:rPr lang="tr-TR" i="1" dirty="0" err="1" smtClean="0">
                <a:latin typeface="+mj-lt"/>
              </a:rPr>
              <a:t>by</a:t>
            </a:r>
            <a:r>
              <a:rPr lang="tr-TR" i="1" dirty="0" smtClean="0">
                <a:latin typeface="+mj-lt"/>
              </a:rPr>
              <a:t> </a:t>
            </a:r>
            <a:r>
              <a:rPr lang="tr-TR" i="1" dirty="0" err="1" smtClean="0">
                <a:latin typeface="+mj-lt"/>
              </a:rPr>
              <a:t>Faculty</a:t>
            </a:r>
            <a:r>
              <a:rPr lang="tr-TR" i="1" dirty="0" smtClean="0">
                <a:latin typeface="+mj-lt"/>
              </a:rPr>
              <a:t> </a:t>
            </a:r>
            <a:r>
              <a:rPr lang="tr-TR" i="1" dirty="0" err="1" smtClean="0">
                <a:latin typeface="+mj-lt"/>
              </a:rPr>
              <a:t>members</a:t>
            </a:r>
            <a:r>
              <a:rPr lang="tr-TR" i="1" dirty="0" smtClean="0">
                <a:latin typeface="+mj-lt"/>
              </a:rPr>
              <a:t>)</a:t>
            </a:r>
          </a:p>
          <a:p>
            <a:pPr lvl="1">
              <a:buNone/>
            </a:pPr>
            <a:endParaRPr lang="tr-TR" dirty="0" smtClean="0"/>
          </a:p>
          <a:p>
            <a:pPr lvl="1"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8" y="4786322"/>
            <a:ext cx="2411537" cy="1787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376570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tr-TR" sz="3200" i="1" dirty="0" smtClean="0"/>
              <a:t/>
            </a:r>
            <a:br>
              <a:rPr lang="tr-TR" sz="3200" i="1" dirty="0" smtClean="0"/>
            </a:br>
            <a:r>
              <a:rPr lang="tr-TR" sz="2800" dirty="0" err="1" smtClean="0"/>
              <a:t>Departments</a:t>
            </a:r>
            <a:r>
              <a:rPr lang="tr-TR" sz="2800" dirty="0" smtClean="0"/>
              <a:t>; </a:t>
            </a:r>
            <a:r>
              <a:rPr lang="en-US" sz="2800" i="1" dirty="0" smtClean="0"/>
              <a:t>Master of Science </a:t>
            </a:r>
            <a:r>
              <a:rPr lang="tr-TR" sz="2800" dirty="0" err="1" smtClean="0"/>
              <a:t>for</a:t>
            </a:r>
            <a:r>
              <a:rPr lang="tr-TR" sz="2800" dirty="0" smtClean="0"/>
              <a:t> </a:t>
            </a:r>
            <a:r>
              <a:rPr lang="tr-TR" sz="2800" dirty="0" err="1" smtClean="0"/>
              <a:t>nurses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71472" y="3000372"/>
            <a:ext cx="4049714" cy="3663859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tr-TR" sz="2000" dirty="0" smtClean="0">
                <a:latin typeface="+mj-lt"/>
              </a:rPr>
              <a:t>Fundamentals of </a:t>
            </a:r>
            <a:r>
              <a:rPr lang="tr-TR" sz="2000" dirty="0" err="1" smtClean="0">
                <a:latin typeface="+mj-lt"/>
              </a:rPr>
              <a:t>nursing</a:t>
            </a:r>
            <a:r>
              <a:rPr lang="tr-TR" sz="2000" dirty="0" smtClean="0">
                <a:latin typeface="+mj-lt"/>
              </a:rPr>
              <a:t>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tr-TR" sz="2000" dirty="0" err="1" smtClean="0">
                <a:latin typeface="+mj-lt"/>
              </a:rPr>
              <a:t>Medical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nursing</a:t>
            </a:r>
            <a:endParaRPr lang="tr-TR" sz="2000" dirty="0" smtClean="0">
              <a:latin typeface="+mj-lt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tr-TR" sz="2000" dirty="0" err="1" smtClean="0">
                <a:latin typeface="+mj-lt"/>
              </a:rPr>
              <a:t>Surgical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nursing</a:t>
            </a:r>
            <a:endParaRPr lang="tr-TR" sz="2000" dirty="0" smtClean="0">
              <a:latin typeface="+mj-lt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tr-TR" sz="2000" dirty="0" err="1" smtClean="0">
                <a:latin typeface="+mj-lt"/>
              </a:rPr>
              <a:t>Women’s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health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and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obstetrics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nursing</a:t>
            </a:r>
            <a:endParaRPr lang="tr-TR" sz="2000" dirty="0" smtClean="0">
              <a:latin typeface="+mj-lt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tr-TR" sz="2000" dirty="0" err="1" smtClean="0">
                <a:latin typeface="+mj-lt"/>
              </a:rPr>
              <a:t>Children’s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health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and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diseases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nursing</a:t>
            </a:r>
            <a:endParaRPr lang="tr-TR" sz="2000" dirty="0" smtClean="0">
              <a:latin typeface="+mj-lt"/>
            </a:endParaRPr>
          </a:p>
          <a:p>
            <a:pPr marL="514350" indent="-514350" fontAlgn="base">
              <a:buFont typeface="Wingdings" pitchFamily="2" charset="2"/>
              <a:buChar char="Ø"/>
            </a:pPr>
            <a:r>
              <a:rPr lang="tr-TR" sz="2000" dirty="0" err="1" smtClean="0">
                <a:latin typeface="+mj-lt"/>
              </a:rPr>
              <a:t>Mental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health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and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psychiatry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nursing</a:t>
            </a:r>
            <a:endParaRPr lang="tr-TR" sz="2000" dirty="0" smtClean="0">
              <a:latin typeface="+mj-lt"/>
            </a:endParaRPr>
          </a:p>
          <a:p>
            <a:pPr marL="514350" indent="-514350" fontAlgn="base">
              <a:buFont typeface="+mj-lt"/>
              <a:buAutoNum type="arabicPeriod"/>
            </a:pPr>
            <a:endParaRPr lang="tr-TR" dirty="0" smtClean="0"/>
          </a:p>
          <a:p>
            <a:pPr fontAlgn="base"/>
            <a:endParaRPr lang="tr-TR" dirty="0" smtClean="0"/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929190" y="3000372"/>
            <a:ext cx="3757610" cy="364600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514350" indent="-514350" fontAlgn="base">
              <a:buFont typeface="Wingdings" pitchFamily="2" charset="2"/>
              <a:buChar char="Ø"/>
            </a:pPr>
            <a:r>
              <a:rPr lang="tr-TR" sz="2000" dirty="0" err="1" smtClean="0">
                <a:latin typeface="+mj-lt"/>
              </a:rPr>
              <a:t>Public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health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nursing</a:t>
            </a:r>
            <a:endParaRPr lang="tr-TR" sz="2000" dirty="0" smtClean="0">
              <a:latin typeface="+mj-lt"/>
            </a:endParaRPr>
          </a:p>
          <a:p>
            <a:pPr marL="514350" indent="-514350" fontAlgn="base">
              <a:buFont typeface="Wingdings" pitchFamily="2" charset="2"/>
              <a:buChar char="Ø"/>
            </a:pPr>
            <a:r>
              <a:rPr lang="tr-TR" sz="2000" dirty="0" err="1" smtClean="0">
                <a:latin typeface="+mj-lt"/>
              </a:rPr>
              <a:t>Nursing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management</a:t>
            </a:r>
            <a:endParaRPr lang="tr-TR" sz="2000" dirty="0" smtClean="0">
              <a:latin typeface="+mj-lt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tr-TR" sz="2000" dirty="0" err="1" smtClean="0">
                <a:latin typeface="+mj-lt"/>
                <a:cs typeface="Calibri" pitchFamily="34" charset="0"/>
              </a:rPr>
              <a:t>Nursing</a:t>
            </a:r>
            <a:r>
              <a:rPr lang="tr-TR" sz="2000" dirty="0" smtClean="0">
                <a:latin typeface="+mj-lt"/>
                <a:cs typeface="Calibri" pitchFamily="34" charset="0"/>
              </a:rPr>
              <a:t> </a:t>
            </a:r>
            <a:r>
              <a:rPr lang="tr-TR" sz="2000" dirty="0" err="1" smtClean="0">
                <a:latin typeface="+mj-lt"/>
                <a:cs typeface="Calibri" pitchFamily="34" charset="0"/>
              </a:rPr>
              <a:t>education</a:t>
            </a:r>
            <a:r>
              <a:rPr lang="tr-TR" sz="2000" dirty="0" smtClean="0">
                <a:latin typeface="+mj-lt"/>
                <a:cs typeface="Calibri" pitchFamily="34" charset="0"/>
              </a:rPr>
              <a:t>	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tr-TR" sz="2000" dirty="0" err="1" smtClean="0">
                <a:latin typeface="+mj-lt"/>
                <a:cs typeface="Calibri" pitchFamily="34" charset="0"/>
              </a:rPr>
              <a:t>Neonatal</a:t>
            </a:r>
            <a:r>
              <a:rPr lang="tr-TR" sz="2000" dirty="0" smtClean="0">
                <a:latin typeface="+mj-lt"/>
                <a:cs typeface="Calibri" pitchFamily="34" charset="0"/>
              </a:rPr>
              <a:t> </a:t>
            </a:r>
            <a:r>
              <a:rPr lang="tr-TR" sz="2000" dirty="0" err="1" smtClean="0">
                <a:latin typeface="+mj-lt"/>
                <a:cs typeface="Calibri" pitchFamily="34" charset="0"/>
              </a:rPr>
              <a:t>nursing</a:t>
            </a:r>
            <a:endParaRPr lang="tr-TR" sz="2000" dirty="0" smtClean="0">
              <a:latin typeface="+mj-lt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tr-TR" sz="2000" dirty="0" err="1" smtClean="0">
                <a:latin typeface="+mj-lt"/>
                <a:cs typeface="Calibri" pitchFamily="34" charset="0"/>
              </a:rPr>
              <a:t>Cancer</a:t>
            </a:r>
            <a:r>
              <a:rPr lang="tr-TR" sz="2000" dirty="0" smtClean="0">
                <a:latin typeface="+mj-lt"/>
                <a:cs typeface="Calibri" pitchFamily="34" charset="0"/>
              </a:rPr>
              <a:t> </a:t>
            </a:r>
            <a:r>
              <a:rPr lang="tr-TR" sz="2000" dirty="0" err="1" smtClean="0">
                <a:latin typeface="+mj-lt"/>
                <a:cs typeface="Calibri" pitchFamily="34" charset="0"/>
              </a:rPr>
              <a:t>nursing</a:t>
            </a:r>
            <a:endParaRPr lang="tr-TR" sz="2000" dirty="0" smtClean="0">
              <a:latin typeface="+mj-lt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tr-TR" sz="2000" dirty="0" err="1" smtClean="0">
                <a:latin typeface="+mj-lt"/>
                <a:cs typeface="Calibri" pitchFamily="34" charset="0"/>
              </a:rPr>
              <a:t>Emergency</a:t>
            </a:r>
            <a:r>
              <a:rPr lang="tr-TR" sz="2000" dirty="0" smtClean="0">
                <a:latin typeface="+mj-lt"/>
                <a:cs typeface="Calibri" pitchFamily="34" charset="0"/>
              </a:rPr>
              <a:t> </a:t>
            </a:r>
            <a:r>
              <a:rPr lang="tr-TR" sz="2000" dirty="0" err="1" smtClean="0">
                <a:latin typeface="+mj-lt"/>
                <a:cs typeface="Calibri" pitchFamily="34" charset="0"/>
              </a:rPr>
              <a:t>nursing</a:t>
            </a:r>
            <a:endParaRPr lang="tr-TR" sz="2000" dirty="0" smtClean="0">
              <a:latin typeface="+mj-lt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tr-TR" sz="2000" dirty="0" err="1" smtClean="0">
                <a:latin typeface="+mj-lt"/>
                <a:cs typeface="Calibri" pitchFamily="34" charset="0"/>
              </a:rPr>
              <a:t>Critical</a:t>
            </a:r>
            <a:r>
              <a:rPr lang="tr-TR" sz="2000" dirty="0" smtClean="0">
                <a:latin typeface="+mj-lt"/>
                <a:cs typeface="Calibri" pitchFamily="34" charset="0"/>
              </a:rPr>
              <a:t> </a:t>
            </a:r>
            <a:r>
              <a:rPr lang="tr-TR" sz="2000" dirty="0" err="1" smtClean="0">
                <a:latin typeface="+mj-lt"/>
                <a:cs typeface="Calibri" pitchFamily="34" charset="0"/>
              </a:rPr>
              <a:t>care</a:t>
            </a:r>
            <a:r>
              <a:rPr lang="tr-TR" sz="2000" dirty="0" smtClean="0">
                <a:latin typeface="+mj-lt"/>
                <a:cs typeface="Calibri" pitchFamily="34" charset="0"/>
              </a:rPr>
              <a:t> </a:t>
            </a:r>
            <a:r>
              <a:rPr lang="tr-TR" sz="2000" dirty="0" err="1" smtClean="0">
                <a:latin typeface="+mj-lt"/>
                <a:cs typeface="Calibri" pitchFamily="34" charset="0"/>
              </a:rPr>
              <a:t>nursing</a:t>
            </a:r>
            <a:endParaRPr lang="tr-TR" sz="2000" dirty="0" smtClean="0">
              <a:latin typeface="+mj-lt"/>
              <a:cs typeface="Calibri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tr-TR" sz="2000" dirty="0" err="1" smtClean="0">
                <a:latin typeface="+mj-lt"/>
                <a:cs typeface="Calibri" pitchFamily="34" charset="0"/>
              </a:rPr>
              <a:t>Workplace</a:t>
            </a:r>
            <a:r>
              <a:rPr lang="tr-TR" sz="2000" dirty="0" smtClean="0">
                <a:latin typeface="+mj-lt"/>
                <a:cs typeface="Calibri" pitchFamily="34" charset="0"/>
              </a:rPr>
              <a:t> </a:t>
            </a:r>
            <a:r>
              <a:rPr lang="tr-TR" sz="2000" dirty="0" err="1" smtClean="0">
                <a:latin typeface="+mj-lt"/>
                <a:cs typeface="Calibri" pitchFamily="34" charset="0"/>
              </a:rPr>
              <a:t>and</a:t>
            </a:r>
            <a:r>
              <a:rPr lang="tr-TR" sz="2000" dirty="0" smtClean="0">
                <a:latin typeface="+mj-lt"/>
                <a:cs typeface="Calibri" pitchFamily="34" charset="0"/>
              </a:rPr>
              <a:t> </a:t>
            </a:r>
            <a:r>
              <a:rPr lang="tr-TR" sz="2000" dirty="0" err="1" smtClean="0">
                <a:latin typeface="+mj-lt"/>
                <a:cs typeface="Calibri" pitchFamily="34" charset="0"/>
              </a:rPr>
              <a:t>worker</a:t>
            </a:r>
            <a:r>
              <a:rPr lang="tr-TR" sz="2000" dirty="0" smtClean="0">
                <a:latin typeface="+mj-lt"/>
                <a:cs typeface="Calibri" pitchFamily="34" charset="0"/>
              </a:rPr>
              <a:t> </a:t>
            </a:r>
            <a:r>
              <a:rPr lang="tr-TR" sz="2000" dirty="0" err="1" smtClean="0">
                <a:latin typeface="+mj-lt"/>
                <a:cs typeface="Calibri" pitchFamily="34" charset="0"/>
              </a:rPr>
              <a:t>health</a:t>
            </a:r>
            <a:r>
              <a:rPr lang="tr-TR" sz="2000" dirty="0" smtClean="0">
                <a:latin typeface="+mj-lt"/>
                <a:cs typeface="Calibri" pitchFamily="34" charset="0"/>
              </a:rPr>
              <a:t> </a:t>
            </a:r>
            <a:r>
              <a:rPr lang="tr-TR" sz="2000" dirty="0" err="1" smtClean="0">
                <a:latin typeface="+mj-lt"/>
                <a:cs typeface="Calibri" pitchFamily="34" charset="0"/>
              </a:rPr>
              <a:t>nursing</a:t>
            </a:r>
            <a:r>
              <a:rPr lang="tr-TR" sz="2000" dirty="0" smtClean="0">
                <a:latin typeface="+mj-lt"/>
                <a:cs typeface="Calibri" pitchFamily="34" charset="0"/>
              </a:rPr>
              <a:t> </a:t>
            </a:r>
            <a:r>
              <a:rPr lang="tr-TR" sz="2000" dirty="0" err="1" smtClean="0">
                <a:latin typeface="+mj-lt"/>
                <a:cs typeface="Calibri" pitchFamily="34" charset="0"/>
              </a:rPr>
              <a:t>etc</a:t>
            </a:r>
            <a:r>
              <a:rPr lang="tr-TR" sz="2000" dirty="0" smtClean="0">
                <a:latin typeface="+mj-lt"/>
                <a:cs typeface="Calibri" pitchFamily="34" charset="0"/>
              </a:rPr>
              <a:t>..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tr-TR" sz="3100" dirty="0" smtClean="0">
              <a:latin typeface="Calibri" pitchFamily="34" charset="0"/>
              <a:cs typeface="Calibri" pitchFamily="34" charset="0"/>
            </a:endParaRPr>
          </a:p>
          <a:p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357158" y="1428736"/>
            <a:ext cx="835121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400" u="sng" dirty="0" err="1" smtClean="0">
                <a:latin typeface="+mj-lt"/>
              </a:rPr>
              <a:t>For</a:t>
            </a:r>
            <a:r>
              <a:rPr lang="tr-TR" sz="2400" u="sng" dirty="0" smtClean="0">
                <a:latin typeface="+mj-lt"/>
              </a:rPr>
              <a:t> </a:t>
            </a:r>
            <a:r>
              <a:rPr lang="tr-TR" sz="2400" u="sng" dirty="0" err="1" smtClean="0">
                <a:latin typeface="+mj-lt"/>
              </a:rPr>
              <a:t>master</a:t>
            </a:r>
            <a:r>
              <a:rPr lang="tr-TR" sz="2400" u="sng" dirty="0" smtClean="0">
                <a:latin typeface="+mj-lt"/>
              </a:rPr>
              <a:t> of </a:t>
            </a:r>
            <a:r>
              <a:rPr lang="tr-TR" sz="2400" u="sng" dirty="0" err="1" smtClean="0">
                <a:latin typeface="+mj-lt"/>
              </a:rPr>
              <a:t>science</a:t>
            </a:r>
            <a:r>
              <a:rPr lang="tr-TR" sz="2400" u="sng" dirty="0" smtClean="0">
                <a:latin typeface="+mj-lt"/>
              </a:rPr>
              <a:t>, </a:t>
            </a:r>
            <a:r>
              <a:rPr lang="tr-TR" sz="2400" u="sng" dirty="0" err="1" smtClean="0">
                <a:latin typeface="+mj-lt"/>
              </a:rPr>
              <a:t>graduates</a:t>
            </a:r>
            <a:r>
              <a:rPr lang="tr-TR" sz="2400" u="sng" dirty="0" smtClean="0">
                <a:latin typeface="+mj-lt"/>
              </a:rPr>
              <a:t> </a:t>
            </a:r>
            <a:r>
              <a:rPr lang="tr-TR" sz="2400" u="sng" dirty="0" err="1" smtClean="0">
                <a:latin typeface="+mj-lt"/>
              </a:rPr>
              <a:t>choose</a:t>
            </a:r>
            <a:r>
              <a:rPr lang="tr-TR" sz="2400" u="sng" dirty="0" smtClean="0">
                <a:latin typeface="+mj-lt"/>
              </a:rPr>
              <a:t> </a:t>
            </a:r>
            <a:r>
              <a:rPr lang="tr-TR" sz="2400" u="sng" dirty="0" err="1" smtClean="0">
                <a:latin typeface="+mj-lt"/>
              </a:rPr>
              <a:t>one</a:t>
            </a:r>
            <a:r>
              <a:rPr lang="tr-TR" sz="2400" u="sng" dirty="0" smtClean="0">
                <a:latin typeface="+mj-lt"/>
              </a:rPr>
              <a:t> </a:t>
            </a:r>
            <a:r>
              <a:rPr lang="tr-TR" sz="2400" u="sng" dirty="0" err="1" smtClean="0">
                <a:latin typeface="+mj-lt"/>
              </a:rPr>
              <a:t>department</a:t>
            </a:r>
            <a:r>
              <a:rPr lang="tr-TR" sz="2400" u="sng" dirty="0" smtClean="0">
                <a:latin typeface="+mj-lt"/>
              </a:rPr>
              <a:t> </a:t>
            </a:r>
            <a:r>
              <a:rPr lang="tr-TR" sz="2400" u="sng" dirty="0" err="1" smtClean="0">
                <a:latin typeface="+mj-lt"/>
              </a:rPr>
              <a:t>for</a:t>
            </a:r>
            <a:r>
              <a:rPr lang="tr-TR" sz="2400" u="sng" dirty="0" smtClean="0">
                <a:latin typeface="+mj-lt"/>
              </a:rPr>
              <a:t> </a:t>
            </a:r>
            <a:r>
              <a:rPr lang="tr-TR" sz="2400" u="sng" dirty="0" err="1" smtClean="0">
                <a:latin typeface="+mj-lt"/>
              </a:rPr>
              <a:t>specialization</a:t>
            </a:r>
            <a:r>
              <a:rPr lang="tr-TR" sz="2400" u="sng" dirty="0" smtClean="0">
                <a:latin typeface="+mj-lt"/>
              </a:rPr>
              <a:t> of </a:t>
            </a:r>
            <a:r>
              <a:rPr lang="tr-TR" sz="2400" u="sng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. </a:t>
            </a:r>
            <a:r>
              <a:rPr lang="tr-TR" sz="2400" dirty="0" err="1" smtClean="0">
                <a:latin typeface="+mj-lt"/>
              </a:rPr>
              <a:t>Nursing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degrees</a:t>
            </a:r>
            <a:r>
              <a:rPr lang="tr-TR" sz="2400" dirty="0" smtClean="0">
                <a:latin typeface="+mj-lt"/>
              </a:rPr>
              <a:t> can be </a:t>
            </a:r>
            <a:r>
              <a:rPr lang="tr-TR" sz="2400" dirty="0" err="1" smtClean="0">
                <a:latin typeface="+mj-lt"/>
              </a:rPr>
              <a:t>followed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up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with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specialization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opportunities</a:t>
            </a:r>
            <a:r>
              <a:rPr lang="tr-TR" sz="2400" dirty="0" smtClean="0">
                <a:latin typeface="+mj-lt"/>
              </a:rPr>
              <a:t> in </a:t>
            </a:r>
            <a:r>
              <a:rPr lang="tr-TR" sz="2400" dirty="0" err="1" smtClean="0">
                <a:latin typeface="+mj-lt"/>
              </a:rPr>
              <a:t>several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branches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such</a:t>
            </a:r>
            <a:r>
              <a:rPr lang="tr-TR" sz="2400" dirty="0" smtClean="0">
                <a:latin typeface="+mj-lt"/>
              </a:rPr>
              <a:t> as:</a:t>
            </a:r>
            <a:endParaRPr lang="tr-TR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49266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Master of Science degree programs</a:t>
            </a:r>
            <a:endParaRPr lang="tr-TR" sz="24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35480"/>
            <a:ext cx="8401080" cy="438912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/>
            <a:endParaRPr lang="tr-TR" sz="2400" dirty="0" smtClean="0">
              <a:latin typeface="+mj-lt"/>
            </a:endParaRPr>
          </a:p>
          <a:p>
            <a:pPr algn="just"/>
            <a:r>
              <a:rPr lang="en-US" sz="2400" dirty="0" smtClean="0">
                <a:latin typeface="+mj-lt"/>
              </a:rPr>
              <a:t>M</a:t>
            </a:r>
            <a:r>
              <a:rPr lang="tr-TR" sz="2400" dirty="0" err="1" smtClean="0">
                <a:latin typeface="+mj-lt"/>
              </a:rPr>
              <a:t>aster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programme</a:t>
            </a:r>
            <a:r>
              <a:rPr lang="en-US" sz="2400" dirty="0" smtClean="0">
                <a:latin typeface="+mj-lt"/>
              </a:rPr>
              <a:t> consists of two stages: </a:t>
            </a:r>
            <a:endParaRPr lang="tr-TR" sz="2400" dirty="0" smtClean="0">
              <a:latin typeface="+mj-lt"/>
            </a:endParaRPr>
          </a:p>
          <a:p>
            <a:pPr algn="just"/>
            <a:endParaRPr lang="tr-TR" sz="2400" dirty="0" smtClean="0">
              <a:latin typeface="+mj-lt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400" u="sng" dirty="0" smtClean="0">
                <a:latin typeface="+mj-lt"/>
              </a:rPr>
              <a:t>Completing </a:t>
            </a:r>
            <a:r>
              <a:rPr lang="tr-TR" sz="2400" u="sng" dirty="0" smtClean="0">
                <a:latin typeface="+mj-lt"/>
              </a:rPr>
              <a:t>a</a:t>
            </a:r>
            <a:r>
              <a:rPr lang="en-US" sz="2400" u="sng" dirty="0" smtClean="0">
                <a:latin typeface="+mj-lt"/>
              </a:rPr>
              <a:t> number of courses </a:t>
            </a:r>
            <a:endParaRPr lang="tr-TR" sz="2400" u="sng" dirty="0" smtClean="0">
              <a:latin typeface="+mj-lt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And </a:t>
            </a:r>
            <a:r>
              <a:rPr lang="en-US" sz="2400" u="sng" dirty="0" smtClean="0">
                <a:latin typeface="+mj-lt"/>
              </a:rPr>
              <a:t>research</a:t>
            </a:r>
            <a:r>
              <a:rPr lang="tr-TR" sz="2400" u="sng" dirty="0" smtClean="0">
                <a:latin typeface="+mj-lt"/>
              </a:rPr>
              <a:t> </a:t>
            </a:r>
            <a:r>
              <a:rPr lang="tr-TR" sz="2400" u="sng" dirty="0" err="1" smtClean="0">
                <a:latin typeface="+mj-lt"/>
              </a:rPr>
              <a:t>thesis</a:t>
            </a:r>
            <a:r>
              <a:rPr lang="en-US" sz="2400" dirty="0" smtClean="0">
                <a:latin typeface="+mj-lt"/>
              </a:rPr>
              <a:t>.</a:t>
            </a:r>
            <a:endParaRPr lang="tr-TR" sz="2400" dirty="0" smtClean="0">
              <a:latin typeface="+mj-lt"/>
            </a:endParaRPr>
          </a:p>
          <a:p>
            <a:pPr algn="just"/>
            <a:endParaRPr lang="tr-TR" sz="2400" dirty="0" smtClean="0">
              <a:latin typeface="+mj-lt"/>
            </a:endParaRPr>
          </a:p>
          <a:p>
            <a:pPr algn="just"/>
            <a:endParaRPr lang="tr-TR" dirty="0" smtClean="0">
              <a:latin typeface="+mj-l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4132691"/>
            <a:ext cx="2023843" cy="1528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1431" y="980728"/>
            <a:ext cx="8229600" cy="49266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Master of Science degree programs</a:t>
            </a:r>
            <a:endParaRPr lang="tr-TR" sz="24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691" y="1628800"/>
            <a:ext cx="8401080" cy="462379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arenR"/>
            </a:pPr>
            <a:endParaRPr lang="tr-TR" sz="2400" dirty="0" smtClean="0">
              <a:latin typeface="+mj-lt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tr-TR" sz="2400" dirty="0" smtClean="0">
                <a:latin typeface="+mj-lt"/>
              </a:rPr>
              <a:t>S</a:t>
            </a:r>
            <a:r>
              <a:rPr lang="en-US" sz="2400" dirty="0" err="1" smtClean="0">
                <a:latin typeface="+mj-lt"/>
              </a:rPr>
              <a:t>tudents</a:t>
            </a:r>
            <a:r>
              <a:rPr lang="en-US" sz="2400" dirty="0" smtClean="0">
                <a:latin typeface="+mj-lt"/>
              </a:rPr>
              <a:t> attend courses in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the first year (in two terms, each for approximately four-months)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and are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required to take at least 7 different courses and gain 21-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credits; </a:t>
            </a:r>
            <a:endParaRPr lang="tr-TR" sz="2400" dirty="0">
              <a:latin typeface="+mj-lt"/>
            </a:endParaRPr>
          </a:p>
          <a:p>
            <a:pPr marL="514350" indent="-514350" algn="just">
              <a:buFont typeface="+mj-lt"/>
              <a:buAutoNum type="arabicParenR"/>
            </a:pPr>
            <a:endParaRPr lang="tr-TR" sz="2400" dirty="0" smtClean="0">
              <a:latin typeface="+mj-lt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tr-TR" sz="2400" dirty="0" smtClean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f they can successfully complete the courses, they make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their research in the area chosen by the help of their supervisor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and write their thesis in the second year of the program. </a:t>
            </a:r>
            <a:endParaRPr lang="tr-TR" sz="2400" dirty="0" smtClean="0">
              <a:latin typeface="+mj-lt"/>
            </a:endParaRPr>
          </a:p>
          <a:p>
            <a:pPr algn="just"/>
            <a:endParaRPr lang="tr-TR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044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63668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Master of Science degree programs</a:t>
            </a:r>
            <a:r>
              <a:rPr lang="tr-TR" sz="3200" dirty="0" smtClean="0"/>
              <a:t>- </a:t>
            </a:r>
            <a:r>
              <a:rPr lang="tr-TR" sz="3200" dirty="0" err="1" smtClean="0"/>
              <a:t>Thesis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just"/>
            <a:endParaRPr lang="tr-TR" sz="2400" dirty="0" smtClean="0">
              <a:latin typeface="+mj-lt"/>
            </a:endParaRPr>
          </a:p>
          <a:p>
            <a:pPr algn="just"/>
            <a:endParaRPr lang="tr-TR" sz="2400" dirty="0" smtClean="0">
              <a:latin typeface="+mj-lt"/>
            </a:endParaRPr>
          </a:p>
          <a:p>
            <a:pPr algn="just"/>
            <a:r>
              <a:rPr lang="en-US" sz="2400" dirty="0" smtClean="0">
                <a:latin typeface="+mj-lt"/>
              </a:rPr>
              <a:t>Afterwards,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they present their thesis against the jury, composed of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either from three or five dons, chosen from the related disciplines,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one of them being the supervisor of the student. </a:t>
            </a:r>
            <a:endParaRPr lang="tr-TR" sz="2400" dirty="0" smtClean="0">
              <a:latin typeface="+mj-lt"/>
            </a:endParaRPr>
          </a:p>
          <a:p>
            <a:pPr algn="just"/>
            <a:endParaRPr lang="tr-TR" sz="2400" dirty="0" smtClean="0">
              <a:latin typeface="+mj-lt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4221088"/>
            <a:ext cx="2247882" cy="1697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229600" cy="49266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Master of Science degree programs</a:t>
            </a:r>
            <a:r>
              <a:rPr lang="tr-TR" sz="3200" dirty="0" smtClean="0"/>
              <a:t>- </a:t>
            </a:r>
            <a:r>
              <a:rPr lang="tr-TR" sz="3200" dirty="0" err="1" smtClean="0"/>
              <a:t>Thesis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en-US" sz="2400" dirty="0" smtClean="0">
                <a:latin typeface="+mj-lt"/>
              </a:rPr>
              <a:t>If successful, they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are g</a:t>
            </a:r>
            <a:r>
              <a:rPr lang="tr-TR" sz="2400" dirty="0" smtClean="0">
                <a:latin typeface="+mj-lt"/>
              </a:rPr>
              <a:t>r</a:t>
            </a:r>
            <a:r>
              <a:rPr lang="en-US" sz="2400" dirty="0" smtClean="0">
                <a:latin typeface="+mj-lt"/>
              </a:rPr>
              <a:t>anted the title of M.S.</a:t>
            </a:r>
            <a:endParaRPr lang="tr-TR" sz="2400" dirty="0" smtClean="0">
              <a:latin typeface="+mj-lt"/>
            </a:endParaRPr>
          </a:p>
          <a:p>
            <a:pPr algn="just"/>
            <a:endParaRPr lang="tr-TR" sz="2400" dirty="0" smtClean="0">
              <a:latin typeface="+mj-lt"/>
            </a:endParaRPr>
          </a:p>
          <a:p>
            <a:pPr algn="just"/>
            <a:r>
              <a:rPr lang="en-US" sz="2400" dirty="0" smtClean="0">
                <a:latin typeface="+mj-lt"/>
              </a:rPr>
              <a:t>Otherwise; they are given a make-up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time of three months by the jury and are re-evaluated by the same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jury at the end of this period. </a:t>
            </a:r>
            <a:endParaRPr lang="tr-TR" sz="2400" dirty="0" smtClean="0">
              <a:latin typeface="+mj-lt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4725144"/>
            <a:ext cx="1656184" cy="125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64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36680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 </a:t>
            </a:r>
            <a:r>
              <a:rPr lang="tr-TR" sz="3200" dirty="0" err="1" smtClean="0"/>
              <a:t>Doctorate</a:t>
            </a:r>
            <a:r>
              <a:rPr lang="tr-TR" sz="3200" dirty="0" smtClean="0"/>
              <a:t> </a:t>
            </a:r>
            <a:r>
              <a:rPr lang="tr-TR" sz="3200" dirty="0" err="1" smtClean="0"/>
              <a:t>education</a:t>
            </a:r>
            <a:r>
              <a:rPr lang="tr-TR" sz="3200" dirty="0" smtClean="0"/>
              <a:t> (</a:t>
            </a:r>
            <a:r>
              <a:rPr lang="tr-TR" sz="3200" dirty="0" err="1" smtClean="0"/>
              <a:t>Ph</a:t>
            </a:r>
            <a:r>
              <a:rPr lang="tr-TR" sz="3200" dirty="0" smtClean="0"/>
              <a:t>.D.)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+mj-lt"/>
              </a:rPr>
              <a:t>Doctorate education program also consists of two stages:</a:t>
            </a:r>
            <a:endParaRPr lang="tr-TR" sz="240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sz="2400" dirty="0" err="1" smtClean="0">
                <a:latin typeface="+mj-lt"/>
              </a:rPr>
              <a:t>Two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year</a:t>
            </a:r>
            <a:r>
              <a:rPr lang="tr-TR" sz="2400" dirty="0" smtClean="0">
                <a:latin typeface="+mj-lt"/>
              </a:rPr>
              <a:t>s</a:t>
            </a:r>
            <a:r>
              <a:rPr lang="en-US" sz="2400" dirty="0" smtClean="0">
                <a:latin typeface="+mj-lt"/>
              </a:rPr>
              <a:t> for the </a:t>
            </a:r>
            <a:r>
              <a:rPr lang="tr-TR" sz="2400" u="sng" dirty="0" err="1" smtClean="0">
                <a:latin typeface="+mj-lt"/>
              </a:rPr>
              <a:t>teorical</a:t>
            </a:r>
            <a:r>
              <a:rPr lang="tr-TR" sz="2400" u="sng" dirty="0" smtClean="0">
                <a:latin typeface="+mj-lt"/>
              </a:rPr>
              <a:t> </a:t>
            </a:r>
            <a:r>
              <a:rPr lang="en-US" sz="2400" u="sng" dirty="0" smtClean="0">
                <a:latin typeface="+mj-lt"/>
              </a:rPr>
              <a:t>courses </a:t>
            </a:r>
            <a:r>
              <a:rPr lang="en-US" sz="2400" dirty="0" smtClean="0">
                <a:latin typeface="+mj-lt"/>
              </a:rPr>
              <a:t>and t</a:t>
            </a:r>
            <a:r>
              <a:rPr lang="tr-TR" sz="2400" dirty="0" err="1" smtClean="0">
                <a:latin typeface="+mj-lt"/>
              </a:rPr>
              <a:t>wo</a:t>
            </a:r>
            <a:r>
              <a:rPr lang="en-US" sz="2400" dirty="0" smtClean="0">
                <a:latin typeface="+mj-lt"/>
              </a:rPr>
              <a:t> years for the </a:t>
            </a:r>
            <a:r>
              <a:rPr lang="en-US" sz="2400" u="sng" dirty="0" smtClean="0">
                <a:latin typeface="+mj-lt"/>
              </a:rPr>
              <a:t>theses preparation</a:t>
            </a:r>
            <a:r>
              <a:rPr lang="en-US" sz="2400" dirty="0" smtClean="0">
                <a:latin typeface="+mj-lt"/>
              </a:rPr>
              <a:t>. </a:t>
            </a:r>
            <a:endParaRPr lang="tr-TR" sz="2400" dirty="0" smtClean="0">
              <a:latin typeface="+mj-lt"/>
            </a:endParaRPr>
          </a:p>
          <a:p>
            <a:pPr algn="just"/>
            <a:endParaRPr lang="tr-TR" sz="2400" dirty="0" smtClean="0">
              <a:latin typeface="+mj-lt"/>
            </a:endParaRPr>
          </a:p>
          <a:p>
            <a:pPr algn="just"/>
            <a:endParaRPr lang="tr-TR" sz="2400" dirty="0">
              <a:latin typeface="+mj-lt"/>
            </a:endParaRPr>
          </a:p>
          <a:p>
            <a:pPr algn="just"/>
            <a:endParaRPr lang="tr-TR" sz="2400" dirty="0" smtClean="0">
              <a:latin typeface="+mj-lt"/>
            </a:endParaRPr>
          </a:p>
          <a:p>
            <a:pPr algn="just"/>
            <a:endParaRPr lang="tr-TR" sz="240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+mj-lt"/>
              </a:rPr>
              <a:t>Especially doctorate program graduates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prefer working </a:t>
            </a:r>
            <a:r>
              <a:rPr lang="en-US" sz="2400" u="sng" dirty="0" smtClean="0">
                <a:latin typeface="+mj-lt"/>
              </a:rPr>
              <a:t>mostly in the academic area</a:t>
            </a:r>
            <a:r>
              <a:rPr lang="tr-TR" sz="2400" u="sng" dirty="0" smtClean="0">
                <a:latin typeface="+mj-lt"/>
              </a:rPr>
              <a:t>.</a:t>
            </a:r>
          </a:p>
          <a:p>
            <a:pPr algn="just"/>
            <a:endParaRPr lang="tr-TR" sz="20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195538"/>
            <a:ext cx="1690354" cy="1619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564672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 </a:t>
            </a:r>
            <a:r>
              <a:rPr lang="tr-TR" sz="3600" dirty="0" err="1" smtClean="0"/>
              <a:t>Doctorate</a:t>
            </a:r>
            <a:r>
              <a:rPr lang="tr-TR" sz="3600" dirty="0" smtClean="0"/>
              <a:t> </a:t>
            </a:r>
            <a:r>
              <a:rPr lang="tr-TR" sz="3600" dirty="0" err="1" smtClean="0"/>
              <a:t>education</a:t>
            </a:r>
            <a:r>
              <a:rPr lang="tr-TR" sz="3600" dirty="0" smtClean="0"/>
              <a:t> (</a:t>
            </a:r>
            <a:r>
              <a:rPr lang="tr-TR" sz="3600" dirty="0" err="1" smtClean="0"/>
              <a:t>Ph</a:t>
            </a:r>
            <a:r>
              <a:rPr lang="tr-TR" sz="3600" dirty="0" smtClean="0"/>
              <a:t>.D.)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3679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just"/>
            <a:r>
              <a:rPr lang="en-US" sz="2200" dirty="0" smtClean="0">
                <a:latin typeface="+mj-lt"/>
              </a:rPr>
              <a:t>Currently, there is only ‘’Discipline of Nursing</a:t>
            </a:r>
            <a:r>
              <a:rPr lang="tr-TR" sz="2200" dirty="0" smtClean="0">
                <a:latin typeface="+mj-lt"/>
              </a:rPr>
              <a:t> </a:t>
            </a:r>
            <a:r>
              <a:rPr lang="en-US" sz="2200" dirty="0" smtClean="0">
                <a:latin typeface="+mj-lt"/>
              </a:rPr>
              <a:t>Doctorate Program’’ in some universities, while there are</a:t>
            </a:r>
            <a:r>
              <a:rPr lang="tr-TR" sz="2200" dirty="0" smtClean="0">
                <a:latin typeface="+mj-lt"/>
              </a:rPr>
              <a:t>;</a:t>
            </a:r>
          </a:p>
          <a:p>
            <a:pPr algn="just"/>
            <a:endParaRPr lang="tr-TR" sz="220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sz="2200" dirty="0" smtClean="0">
                <a:latin typeface="+mj-lt"/>
              </a:rPr>
              <a:t> </a:t>
            </a:r>
            <a:r>
              <a:rPr lang="en-US" sz="2200" dirty="0" smtClean="0">
                <a:latin typeface="+mj-lt"/>
              </a:rPr>
              <a:t>Fundamentals of Nursing, </a:t>
            </a:r>
            <a:endParaRPr lang="tr-TR" sz="220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+mj-lt"/>
              </a:rPr>
              <a:t>Medical Nursing,</a:t>
            </a:r>
            <a:r>
              <a:rPr lang="tr-TR" sz="2200" dirty="0" smtClean="0">
                <a:latin typeface="+mj-lt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+mj-lt"/>
              </a:rPr>
              <a:t>Surgical Nursing,</a:t>
            </a:r>
            <a:r>
              <a:rPr lang="tr-TR" sz="2200" dirty="0" smtClean="0">
                <a:latin typeface="+mj-lt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200" dirty="0" err="1" smtClean="0">
                <a:latin typeface="+mj-lt"/>
              </a:rPr>
              <a:t>Gynecology</a:t>
            </a:r>
            <a:r>
              <a:rPr lang="tr-TR" sz="2200" dirty="0" smtClean="0">
                <a:latin typeface="+mj-lt"/>
              </a:rPr>
              <a:t> </a:t>
            </a:r>
            <a:r>
              <a:rPr lang="tr-TR" sz="2200" dirty="0" err="1">
                <a:latin typeface="+mj-lt"/>
              </a:rPr>
              <a:t>a</a:t>
            </a:r>
            <a:r>
              <a:rPr lang="tr-TR" sz="2200" dirty="0" err="1" smtClean="0">
                <a:latin typeface="+mj-lt"/>
              </a:rPr>
              <a:t>nd</a:t>
            </a:r>
            <a:r>
              <a:rPr lang="tr-TR" sz="2200" dirty="0" smtClean="0">
                <a:latin typeface="+mj-lt"/>
              </a:rPr>
              <a:t> </a:t>
            </a:r>
            <a:r>
              <a:rPr lang="tr-TR" sz="2200" dirty="0" err="1" smtClean="0">
                <a:latin typeface="+mj-lt"/>
              </a:rPr>
              <a:t>Obstetric</a:t>
            </a:r>
            <a:r>
              <a:rPr lang="tr-TR" sz="2200" dirty="0" smtClean="0">
                <a:latin typeface="+mj-lt"/>
              </a:rPr>
              <a:t> </a:t>
            </a:r>
            <a:r>
              <a:rPr lang="tr-TR" sz="2200" dirty="0" err="1" smtClean="0">
                <a:latin typeface="+mj-lt"/>
              </a:rPr>
              <a:t>Nursing</a:t>
            </a:r>
            <a:r>
              <a:rPr lang="tr-TR" sz="2200" dirty="0" smtClean="0">
                <a:latin typeface="+mj-lt"/>
              </a:rPr>
              <a:t>, 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200" dirty="0" err="1" smtClean="0">
                <a:latin typeface="+mj-lt"/>
              </a:rPr>
              <a:t>Pediatric</a:t>
            </a:r>
            <a:r>
              <a:rPr lang="tr-TR" sz="2200" dirty="0" smtClean="0">
                <a:latin typeface="+mj-lt"/>
              </a:rPr>
              <a:t> </a:t>
            </a:r>
            <a:r>
              <a:rPr lang="tr-TR" sz="2200" dirty="0" err="1" smtClean="0">
                <a:latin typeface="+mj-lt"/>
              </a:rPr>
              <a:t>Nursing</a:t>
            </a:r>
            <a:r>
              <a:rPr lang="tr-TR" sz="2200" dirty="0" smtClean="0">
                <a:latin typeface="+mj-lt"/>
              </a:rPr>
              <a:t>, 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200" dirty="0" err="1" smtClean="0">
                <a:latin typeface="+mj-lt"/>
              </a:rPr>
              <a:t>Psychiatry</a:t>
            </a:r>
            <a:r>
              <a:rPr lang="tr-TR" sz="2200" dirty="0" smtClean="0">
                <a:latin typeface="+mj-lt"/>
              </a:rPr>
              <a:t> </a:t>
            </a:r>
            <a:r>
              <a:rPr lang="en-US" sz="2200" dirty="0" smtClean="0">
                <a:latin typeface="+mj-lt"/>
              </a:rPr>
              <a:t>Nursing, </a:t>
            </a:r>
            <a:endParaRPr lang="tr-TR" sz="220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+mj-lt"/>
              </a:rPr>
              <a:t>Public Health Nursing</a:t>
            </a:r>
            <a:r>
              <a:rPr lang="tr-TR" sz="2200" dirty="0" smtClean="0">
                <a:latin typeface="+mj-lt"/>
              </a:rPr>
              <a:t>,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+mj-lt"/>
              </a:rPr>
              <a:t>Management at Nursing doctorate</a:t>
            </a:r>
            <a:r>
              <a:rPr lang="tr-TR" sz="2200" dirty="0" smtClean="0">
                <a:latin typeface="+mj-lt"/>
              </a:rPr>
              <a:t> </a:t>
            </a:r>
            <a:r>
              <a:rPr lang="en-US" sz="2200" dirty="0" smtClean="0">
                <a:latin typeface="+mj-lt"/>
              </a:rPr>
              <a:t>programs in some other universities.</a:t>
            </a:r>
            <a:endParaRPr lang="tr-TR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177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564672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tr-TR" sz="3600" dirty="0" smtClean="0"/>
              <a:t> </a:t>
            </a:r>
            <a:r>
              <a:rPr lang="tr-TR" sz="3600" dirty="0" err="1" smtClean="0"/>
              <a:t>Doctorate</a:t>
            </a:r>
            <a:r>
              <a:rPr lang="tr-TR" sz="3600" dirty="0" smtClean="0"/>
              <a:t> </a:t>
            </a:r>
            <a:r>
              <a:rPr lang="tr-TR" sz="3600" dirty="0" err="1" smtClean="0"/>
              <a:t>education</a:t>
            </a:r>
            <a:r>
              <a:rPr lang="tr-TR" sz="3600" dirty="0" smtClean="0"/>
              <a:t> (</a:t>
            </a:r>
            <a:r>
              <a:rPr lang="tr-TR" sz="3600" dirty="0" err="1" smtClean="0"/>
              <a:t>Ph</a:t>
            </a:r>
            <a:r>
              <a:rPr lang="tr-TR" sz="3600" dirty="0" smtClean="0"/>
              <a:t>.D.)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1571612"/>
            <a:ext cx="8572560" cy="492922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just"/>
            <a:endParaRPr lang="tr-TR" sz="2400" dirty="0" smtClean="0">
              <a:latin typeface="+mj-lt"/>
            </a:endParaRPr>
          </a:p>
          <a:p>
            <a:pPr algn="just"/>
            <a:r>
              <a:rPr lang="en-US" sz="2400" dirty="0" smtClean="0">
                <a:latin typeface="+mj-lt"/>
              </a:rPr>
              <a:t>After successfully completing their courses, they enter to a written and subsequently to an oral science exam</a:t>
            </a:r>
            <a:r>
              <a:rPr lang="tr-TR" sz="2400" dirty="0" smtClean="0">
                <a:latin typeface="+mj-lt"/>
              </a:rPr>
              <a:t> (</a:t>
            </a:r>
            <a:r>
              <a:rPr lang="tr-TR" sz="2400" dirty="0" err="1" smtClean="0">
                <a:latin typeface="+mj-lt"/>
              </a:rPr>
              <a:t>proficiency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exam</a:t>
            </a:r>
            <a:r>
              <a:rPr lang="tr-TR" sz="2400" dirty="0" smtClean="0">
                <a:latin typeface="+mj-lt"/>
              </a:rPr>
              <a:t>)</a:t>
            </a:r>
            <a:r>
              <a:rPr lang="en-US" sz="2400" dirty="0" smtClean="0">
                <a:latin typeface="+mj-lt"/>
              </a:rPr>
              <a:t> against a jury consisting of 5 dons.</a:t>
            </a:r>
          </a:p>
          <a:p>
            <a:pPr algn="just"/>
            <a:endParaRPr lang="en-US" sz="2400" dirty="0" smtClean="0">
              <a:latin typeface="+mj-lt"/>
            </a:endParaRPr>
          </a:p>
          <a:p>
            <a:pPr algn="just"/>
            <a:r>
              <a:rPr lang="en-US" sz="2400" dirty="0" smtClean="0">
                <a:latin typeface="+mj-lt"/>
              </a:rPr>
              <a:t> If successful, they choose an original thesis subject within three months, in accordance with the proposal of their supervisor. </a:t>
            </a:r>
            <a:endParaRPr lang="tr-TR" sz="2400" dirty="0" smtClean="0">
              <a:latin typeface="+mj-lt"/>
            </a:endParaRPr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>
              <a:buNone/>
            </a:pPr>
            <a:endParaRPr lang="en-US" sz="2000" dirty="0" smtClean="0"/>
          </a:p>
          <a:p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71350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36680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tr-TR" sz="4400" dirty="0" smtClean="0"/>
              <a:t> </a:t>
            </a:r>
            <a:r>
              <a:rPr lang="tr-TR" sz="3600" dirty="0" err="1" smtClean="0"/>
              <a:t>Doctorate</a:t>
            </a:r>
            <a:r>
              <a:rPr lang="tr-TR" sz="3600" dirty="0" smtClean="0"/>
              <a:t> </a:t>
            </a:r>
            <a:r>
              <a:rPr lang="tr-TR" sz="3600" dirty="0" err="1" smtClean="0"/>
              <a:t>education</a:t>
            </a:r>
            <a:r>
              <a:rPr lang="tr-TR" sz="3600" dirty="0" smtClean="0"/>
              <a:t> (</a:t>
            </a:r>
            <a:r>
              <a:rPr lang="tr-TR" sz="3600" dirty="0" err="1" smtClean="0"/>
              <a:t>Ph</a:t>
            </a:r>
            <a:r>
              <a:rPr lang="tr-TR" sz="3600" dirty="0" smtClean="0"/>
              <a:t>.D.)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+mj-lt"/>
              </a:rPr>
              <a:t>Afterwards, </a:t>
            </a:r>
            <a:r>
              <a:rPr lang="tr-TR" sz="2400" dirty="0" smtClean="0">
                <a:latin typeface="+mj-lt"/>
              </a:rPr>
              <a:t>t</a:t>
            </a:r>
            <a:r>
              <a:rPr lang="en-US" sz="2400" dirty="0" smtClean="0">
                <a:latin typeface="+mj-lt"/>
              </a:rPr>
              <a:t>hey can start working on their thesis subsequently after the necessary changes are made. </a:t>
            </a:r>
          </a:p>
          <a:p>
            <a:endParaRPr lang="tr-TR" sz="2400" dirty="0" smtClean="0">
              <a:latin typeface="+mj-lt"/>
            </a:endParaRPr>
          </a:p>
          <a:p>
            <a:pPr algn="just"/>
            <a:r>
              <a:rPr lang="en-US" sz="2400" dirty="0" smtClean="0">
                <a:latin typeface="+mj-lt"/>
              </a:rPr>
              <a:t>Twice a year, once between January and June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and once between July and December, the Dissertation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Evaluation Committee meets and follows</a:t>
            </a:r>
            <a:r>
              <a:rPr lang="tr-TR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up on the progress of the student’s 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06450" y="3429000"/>
            <a:ext cx="7499350" cy="2376264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pPr algn="just">
              <a:defRPr/>
            </a:pPr>
            <a:r>
              <a:rPr lang="en-US" sz="3600" dirty="0" smtClean="0">
                <a:latin typeface="+mj-lt"/>
              </a:rPr>
              <a:t>Turkey socialized its healthcare system to focus on</a:t>
            </a:r>
            <a:r>
              <a:rPr lang="tr-TR" sz="3600" dirty="0" smtClean="0">
                <a:latin typeface="+mj-lt"/>
              </a:rPr>
              <a:t> </a:t>
            </a:r>
            <a:r>
              <a:rPr lang="en-US" sz="3600" u="sng" dirty="0" smtClean="0">
                <a:latin typeface="+mj-lt"/>
              </a:rPr>
              <a:t>preventing disease, promoting health, and providing treatment and rehabilitation</a:t>
            </a:r>
            <a:r>
              <a:rPr lang="tr-TR" sz="3600" u="sng" dirty="0" smtClean="0">
                <a:latin typeface="+mj-lt"/>
              </a:rPr>
              <a:t>.</a:t>
            </a:r>
          </a:p>
          <a:p>
            <a:pPr algn="just">
              <a:defRPr/>
            </a:pPr>
            <a:endParaRPr lang="tr-TR" sz="3600" u="sng" dirty="0" smtClean="0">
              <a:latin typeface="+mj-lt"/>
            </a:endParaRPr>
          </a:p>
          <a:p>
            <a:pPr algn="just">
              <a:defRPr/>
            </a:pP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tr-TR" sz="3600" dirty="0" smtClean="0">
                <a:solidFill>
                  <a:srgbClr val="FF0000"/>
                </a:solidFill>
                <a:latin typeface="+mj-lt"/>
              </a:rPr>
              <a:t>T</a:t>
            </a: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he Ministry of Health is the main actor and provides primary, secondary and tertiary care through its facilities across the country. </a:t>
            </a:r>
            <a:endParaRPr lang="tr-TR" sz="3600" dirty="0" smtClean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endParaRPr lang="en-US" sz="2800" dirty="0" smtClean="0">
              <a:latin typeface="+mj-lt"/>
              <a:cs typeface="Calibri" pitchFamily="34" charset="0"/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Canan BİRİMOĞLU</a:t>
            </a:r>
            <a:endParaRPr lang="tr-TR"/>
          </a:p>
        </p:txBody>
      </p:sp>
      <p:sp>
        <p:nvSpPr>
          <p:cNvPr id="19460" name="Slayt Numarası Yer Tutucusu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24973B2-35B4-4F00-A563-6BDD2E0C8C7B}" type="slidenum">
              <a:rPr lang="tr-TR" altLang="tr-TR">
                <a:solidFill>
                  <a:srgbClr val="B5A788"/>
                </a:solidFill>
              </a:rPr>
              <a:pPr/>
              <a:t>30</a:t>
            </a:fld>
            <a:endParaRPr lang="tr-TR" altLang="tr-TR">
              <a:solidFill>
                <a:srgbClr val="B5A788"/>
              </a:solidFill>
            </a:endParaRPr>
          </a:p>
        </p:txBody>
      </p:sp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969604"/>
            <a:ext cx="45847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2" name="Picture 6" descr="BD0668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681" y="1683544"/>
            <a:ext cx="4052888" cy="142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486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</p:nvPr>
        </p:nvGraphicFramePr>
        <p:xfrm>
          <a:off x="588045" y="1412776"/>
          <a:ext cx="7499350" cy="4272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/>
              <a:t>Canan BİRİMOĞLU</a:t>
            </a:r>
          </a:p>
        </p:txBody>
      </p:sp>
      <p:sp>
        <p:nvSpPr>
          <p:cNvPr id="21508" name="Slayt Numarası Yer Tutucusu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39FF1BE-4234-41A2-8029-03A1873C5EC8}" type="slidenum">
              <a:rPr lang="tr-TR" altLang="tr-TR">
                <a:solidFill>
                  <a:srgbClr val="898989"/>
                </a:solidFill>
              </a:rPr>
              <a:pPr/>
              <a:t>31</a:t>
            </a:fld>
            <a:endParaRPr lang="tr-TR" altLang="tr-TR">
              <a:solidFill>
                <a:srgbClr val="898989"/>
              </a:solidFill>
            </a:endParaRPr>
          </a:p>
        </p:txBody>
      </p:sp>
      <p:sp>
        <p:nvSpPr>
          <p:cNvPr id="21509" name="Dikdörtgen 5"/>
          <p:cNvSpPr>
            <a:spLocks noChangeArrowheads="1"/>
          </p:cNvSpPr>
          <p:nvPr/>
        </p:nvSpPr>
        <p:spPr bwMode="auto">
          <a:xfrm>
            <a:off x="2051050" y="447675"/>
            <a:ext cx="4572000" cy="460375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tr-TR" sz="2400">
                <a:solidFill>
                  <a:srgbClr val="C00000"/>
                </a:solidFill>
                <a:cs typeface="Calibri" panose="020F0502020204030204" pitchFamily="34" charset="0"/>
              </a:rPr>
              <a:t>Turkey provides</a:t>
            </a:r>
            <a:r>
              <a:rPr lang="tr-TR" altLang="tr-TR" sz="2400">
                <a:solidFill>
                  <a:srgbClr val="C00000"/>
                </a:solidFill>
                <a:cs typeface="Calibri" panose="020F0502020204030204" pitchFamily="34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426515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hair3"/>
          <p:cNvSpPr>
            <a:spLocks noEditPoints="1" noChangeArrowheads="1"/>
          </p:cNvSpPr>
          <p:nvPr/>
        </p:nvSpPr>
        <p:spPr bwMode="auto">
          <a:xfrm>
            <a:off x="5724525" y="836613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31" name="chair3"/>
          <p:cNvSpPr>
            <a:spLocks noEditPoints="1" noChangeArrowheads="1"/>
          </p:cNvSpPr>
          <p:nvPr/>
        </p:nvSpPr>
        <p:spPr bwMode="auto">
          <a:xfrm>
            <a:off x="4643438" y="692150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32" name="chair3"/>
          <p:cNvSpPr>
            <a:spLocks noEditPoints="1" noChangeArrowheads="1"/>
          </p:cNvSpPr>
          <p:nvPr/>
        </p:nvSpPr>
        <p:spPr bwMode="auto">
          <a:xfrm>
            <a:off x="6804025" y="981075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33" name="chair3"/>
          <p:cNvSpPr>
            <a:spLocks noEditPoints="1" noChangeArrowheads="1"/>
          </p:cNvSpPr>
          <p:nvPr/>
        </p:nvSpPr>
        <p:spPr bwMode="auto">
          <a:xfrm>
            <a:off x="7812088" y="1412875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34" name="chair3"/>
          <p:cNvSpPr>
            <a:spLocks noEditPoints="1" noChangeArrowheads="1"/>
          </p:cNvSpPr>
          <p:nvPr/>
        </p:nvSpPr>
        <p:spPr bwMode="auto">
          <a:xfrm>
            <a:off x="3492500" y="765175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35" name="chair3"/>
          <p:cNvSpPr>
            <a:spLocks noEditPoints="1" noChangeArrowheads="1"/>
          </p:cNvSpPr>
          <p:nvPr/>
        </p:nvSpPr>
        <p:spPr bwMode="auto">
          <a:xfrm>
            <a:off x="2484438" y="1268413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36" name="chair3"/>
          <p:cNvSpPr>
            <a:spLocks noEditPoints="1" noChangeArrowheads="1"/>
          </p:cNvSpPr>
          <p:nvPr/>
        </p:nvSpPr>
        <p:spPr bwMode="auto">
          <a:xfrm>
            <a:off x="1403350" y="1628775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37" name="chair3"/>
          <p:cNvSpPr>
            <a:spLocks noEditPoints="1" noChangeArrowheads="1"/>
          </p:cNvSpPr>
          <p:nvPr/>
        </p:nvSpPr>
        <p:spPr bwMode="auto">
          <a:xfrm>
            <a:off x="1187450" y="2781300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38" name="chair3"/>
          <p:cNvSpPr>
            <a:spLocks noEditPoints="1" noChangeArrowheads="1"/>
          </p:cNvSpPr>
          <p:nvPr/>
        </p:nvSpPr>
        <p:spPr bwMode="auto">
          <a:xfrm>
            <a:off x="2411413" y="2276475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39" name="chair3"/>
          <p:cNvSpPr>
            <a:spLocks noEditPoints="1" noChangeArrowheads="1"/>
          </p:cNvSpPr>
          <p:nvPr/>
        </p:nvSpPr>
        <p:spPr bwMode="auto">
          <a:xfrm>
            <a:off x="3563938" y="1916113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40" name="chair3"/>
          <p:cNvSpPr>
            <a:spLocks noEditPoints="1" noChangeArrowheads="1"/>
          </p:cNvSpPr>
          <p:nvPr/>
        </p:nvSpPr>
        <p:spPr bwMode="auto">
          <a:xfrm>
            <a:off x="4643438" y="1700213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41" name="chair3"/>
          <p:cNvSpPr>
            <a:spLocks noEditPoints="1" noChangeArrowheads="1"/>
          </p:cNvSpPr>
          <p:nvPr/>
        </p:nvSpPr>
        <p:spPr bwMode="auto">
          <a:xfrm>
            <a:off x="5724525" y="1844675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42" name="chair3"/>
          <p:cNvSpPr>
            <a:spLocks noEditPoints="1" noChangeArrowheads="1"/>
          </p:cNvSpPr>
          <p:nvPr/>
        </p:nvSpPr>
        <p:spPr bwMode="auto">
          <a:xfrm>
            <a:off x="6804025" y="2060575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43" name="chair3"/>
          <p:cNvSpPr>
            <a:spLocks noEditPoints="1" noChangeArrowheads="1"/>
          </p:cNvSpPr>
          <p:nvPr/>
        </p:nvSpPr>
        <p:spPr bwMode="auto">
          <a:xfrm>
            <a:off x="7812088" y="2349500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44" name="chair3"/>
          <p:cNvSpPr>
            <a:spLocks noEditPoints="1" noChangeArrowheads="1"/>
          </p:cNvSpPr>
          <p:nvPr/>
        </p:nvSpPr>
        <p:spPr bwMode="auto">
          <a:xfrm>
            <a:off x="1116013" y="3933825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45" name="chair3"/>
          <p:cNvSpPr>
            <a:spLocks noEditPoints="1" noChangeArrowheads="1"/>
          </p:cNvSpPr>
          <p:nvPr/>
        </p:nvSpPr>
        <p:spPr bwMode="auto">
          <a:xfrm>
            <a:off x="2195513" y="3213100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46" name="chair3"/>
          <p:cNvSpPr>
            <a:spLocks noEditPoints="1" noChangeArrowheads="1"/>
          </p:cNvSpPr>
          <p:nvPr/>
        </p:nvSpPr>
        <p:spPr bwMode="auto">
          <a:xfrm>
            <a:off x="6877050" y="2997200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47" name="chair3"/>
          <p:cNvSpPr>
            <a:spLocks noEditPoints="1" noChangeArrowheads="1"/>
          </p:cNvSpPr>
          <p:nvPr/>
        </p:nvSpPr>
        <p:spPr bwMode="auto">
          <a:xfrm>
            <a:off x="7956550" y="3357563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48" name="chair3"/>
          <p:cNvSpPr>
            <a:spLocks noEditPoints="1" noChangeArrowheads="1"/>
          </p:cNvSpPr>
          <p:nvPr/>
        </p:nvSpPr>
        <p:spPr bwMode="auto">
          <a:xfrm>
            <a:off x="7885113" y="4437063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49" name="chair3"/>
          <p:cNvSpPr>
            <a:spLocks noEditPoints="1" noChangeArrowheads="1"/>
          </p:cNvSpPr>
          <p:nvPr/>
        </p:nvSpPr>
        <p:spPr bwMode="auto">
          <a:xfrm>
            <a:off x="1116013" y="4941888"/>
            <a:ext cx="904875" cy="6762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828 w 21600"/>
              <a:gd name="T13" fmla="*/ 6639 h 21600"/>
              <a:gd name="T14" fmla="*/ 16846 w 21600"/>
              <a:gd name="T15" fmla="*/ 196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661" y="21600"/>
                </a:moveTo>
                <a:lnTo>
                  <a:pt x="11964" y="21600"/>
                </a:lnTo>
                <a:lnTo>
                  <a:pt x="12969" y="21477"/>
                </a:lnTo>
                <a:lnTo>
                  <a:pt x="13951" y="21379"/>
                </a:lnTo>
                <a:lnTo>
                  <a:pt x="14742" y="21134"/>
                </a:lnTo>
                <a:lnTo>
                  <a:pt x="15575" y="20765"/>
                </a:lnTo>
                <a:lnTo>
                  <a:pt x="16152" y="20520"/>
                </a:lnTo>
                <a:lnTo>
                  <a:pt x="16579" y="20225"/>
                </a:lnTo>
                <a:lnTo>
                  <a:pt x="16942" y="19857"/>
                </a:lnTo>
                <a:lnTo>
                  <a:pt x="17455" y="20520"/>
                </a:lnTo>
                <a:lnTo>
                  <a:pt x="17989" y="21011"/>
                </a:lnTo>
                <a:lnTo>
                  <a:pt x="18459" y="21379"/>
                </a:lnTo>
                <a:lnTo>
                  <a:pt x="19079" y="21477"/>
                </a:lnTo>
                <a:lnTo>
                  <a:pt x="19656" y="21477"/>
                </a:lnTo>
                <a:lnTo>
                  <a:pt x="20275" y="21379"/>
                </a:lnTo>
                <a:lnTo>
                  <a:pt x="20660" y="21011"/>
                </a:lnTo>
                <a:lnTo>
                  <a:pt x="21173" y="20643"/>
                </a:lnTo>
                <a:lnTo>
                  <a:pt x="21386" y="20225"/>
                </a:lnTo>
                <a:lnTo>
                  <a:pt x="21600" y="19636"/>
                </a:lnTo>
                <a:lnTo>
                  <a:pt x="21600" y="19145"/>
                </a:lnTo>
                <a:lnTo>
                  <a:pt x="21600" y="18605"/>
                </a:lnTo>
                <a:lnTo>
                  <a:pt x="21386" y="18115"/>
                </a:lnTo>
                <a:lnTo>
                  <a:pt x="21066" y="17525"/>
                </a:lnTo>
                <a:lnTo>
                  <a:pt x="20660" y="17108"/>
                </a:lnTo>
                <a:lnTo>
                  <a:pt x="20275" y="16740"/>
                </a:lnTo>
                <a:lnTo>
                  <a:pt x="20275" y="10628"/>
                </a:lnTo>
                <a:lnTo>
                  <a:pt x="20275" y="5695"/>
                </a:lnTo>
                <a:lnTo>
                  <a:pt x="20275" y="5105"/>
                </a:lnTo>
                <a:lnTo>
                  <a:pt x="20190" y="4492"/>
                </a:lnTo>
                <a:lnTo>
                  <a:pt x="19976" y="4075"/>
                </a:lnTo>
                <a:lnTo>
                  <a:pt x="19763" y="3485"/>
                </a:lnTo>
                <a:lnTo>
                  <a:pt x="19442" y="2995"/>
                </a:lnTo>
                <a:lnTo>
                  <a:pt x="19079" y="2455"/>
                </a:lnTo>
                <a:lnTo>
                  <a:pt x="18673" y="2086"/>
                </a:lnTo>
                <a:lnTo>
                  <a:pt x="18139" y="1620"/>
                </a:lnTo>
                <a:lnTo>
                  <a:pt x="17562" y="1325"/>
                </a:lnTo>
                <a:lnTo>
                  <a:pt x="16836" y="957"/>
                </a:lnTo>
                <a:lnTo>
                  <a:pt x="16045" y="589"/>
                </a:lnTo>
                <a:lnTo>
                  <a:pt x="15169" y="344"/>
                </a:lnTo>
                <a:lnTo>
                  <a:pt x="14272" y="245"/>
                </a:lnTo>
                <a:lnTo>
                  <a:pt x="13182" y="123"/>
                </a:lnTo>
                <a:lnTo>
                  <a:pt x="12028" y="0"/>
                </a:lnTo>
                <a:lnTo>
                  <a:pt x="10832" y="0"/>
                </a:lnTo>
                <a:lnTo>
                  <a:pt x="9572" y="0"/>
                </a:lnTo>
                <a:lnTo>
                  <a:pt x="8418" y="123"/>
                </a:lnTo>
                <a:lnTo>
                  <a:pt x="7328" y="245"/>
                </a:lnTo>
                <a:lnTo>
                  <a:pt x="6431" y="344"/>
                </a:lnTo>
                <a:lnTo>
                  <a:pt x="5555" y="589"/>
                </a:lnTo>
                <a:lnTo>
                  <a:pt x="4764" y="957"/>
                </a:lnTo>
                <a:lnTo>
                  <a:pt x="4038" y="1325"/>
                </a:lnTo>
                <a:lnTo>
                  <a:pt x="3461" y="1620"/>
                </a:lnTo>
                <a:lnTo>
                  <a:pt x="2927" y="2086"/>
                </a:lnTo>
                <a:lnTo>
                  <a:pt x="2521" y="2455"/>
                </a:lnTo>
                <a:lnTo>
                  <a:pt x="2158" y="2995"/>
                </a:lnTo>
                <a:lnTo>
                  <a:pt x="1837" y="3485"/>
                </a:lnTo>
                <a:lnTo>
                  <a:pt x="1624" y="4075"/>
                </a:lnTo>
                <a:lnTo>
                  <a:pt x="1410" y="4492"/>
                </a:lnTo>
                <a:lnTo>
                  <a:pt x="1303" y="5105"/>
                </a:lnTo>
                <a:lnTo>
                  <a:pt x="1303" y="5695"/>
                </a:lnTo>
                <a:lnTo>
                  <a:pt x="1303" y="10874"/>
                </a:lnTo>
                <a:lnTo>
                  <a:pt x="1303" y="16740"/>
                </a:lnTo>
                <a:lnTo>
                  <a:pt x="940" y="17108"/>
                </a:lnTo>
                <a:lnTo>
                  <a:pt x="534" y="17525"/>
                </a:lnTo>
                <a:lnTo>
                  <a:pt x="214" y="18115"/>
                </a:lnTo>
                <a:lnTo>
                  <a:pt x="0" y="18605"/>
                </a:lnTo>
                <a:lnTo>
                  <a:pt x="0" y="19145"/>
                </a:lnTo>
                <a:lnTo>
                  <a:pt x="0" y="19636"/>
                </a:lnTo>
                <a:lnTo>
                  <a:pt x="214" y="20225"/>
                </a:lnTo>
                <a:lnTo>
                  <a:pt x="427" y="20643"/>
                </a:lnTo>
                <a:lnTo>
                  <a:pt x="833" y="21011"/>
                </a:lnTo>
                <a:lnTo>
                  <a:pt x="1303" y="21379"/>
                </a:lnTo>
                <a:lnTo>
                  <a:pt x="1944" y="21477"/>
                </a:lnTo>
                <a:lnTo>
                  <a:pt x="2521" y="21477"/>
                </a:lnTo>
                <a:lnTo>
                  <a:pt x="3141" y="21379"/>
                </a:lnTo>
                <a:lnTo>
                  <a:pt x="3611" y="21011"/>
                </a:lnTo>
                <a:lnTo>
                  <a:pt x="4145" y="20520"/>
                </a:lnTo>
                <a:lnTo>
                  <a:pt x="4658" y="19857"/>
                </a:lnTo>
                <a:lnTo>
                  <a:pt x="4914" y="20225"/>
                </a:lnTo>
                <a:lnTo>
                  <a:pt x="5448" y="20520"/>
                </a:lnTo>
                <a:lnTo>
                  <a:pt x="6025" y="20765"/>
                </a:lnTo>
                <a:lnTo>
                  <a:pt x="6751" y="21134"/>
                </a:lnTo>
                <a:lnTo>
                  <a:pt x="7542" y="21379"/>
                </a:lnTo>
                <a:lnTo>
                  <a:pt x="8418" y="21477"/>
                </a:lnTo>
                <a:lnTo>
                  <a:pt x="9465" y="21600"/>
                </a:lnTo>
                <a:lnTo>
                  <a:pt x="10661" y="21600"/>
                </a:lnTo>
                <a:close/>
              </a:path>
              <a:path w="21600" h="21600" extrusionOk="0">
                <a:moveTo>
                  <a:pt x="17049" y="19857"/>
                </a:moveTo>
                <a:lnTo>
                  <a:pt x="17049" y="19268"/>
                </a:lnTo>
                <a:lnTo>
                  <a:pt x="17049" y="18016"/>
                </a:lnTo>
                <a:lnTo>
                  <a:pt x="17049" y="16274"/>
                </a:lnTo>
                <a:lnTo>
                  <a:pt x="17049" y="14114"/>
                </a:lnTo>
                <a:lnTo>
                  <a:pt x="17049" y="11880"/>
                </a:lnTo>
                <a:lnTo>
                  <a:pt x="17049" y="9843"/>
                </a:lnTo>
                <a:lnTo>
                  <a:pt x="17049" y="8100"/>
                </a:lnTo>
                <a:lnTo>
                  <a:pt x="17049" y="7069"/>
                </a:lnTo>
                <a:lnTo>
                  <a:pt x="16942" y="6725"/>
                </a:lnTo>
                <a:lnTo>
                  <a:pt x="16836" y="6357"/>
                </a:lnTo>
                <a:lnTo>
                  <a:pt x="16686" y="6112"/>
                </a:lnTo>
                <a:lnTo>
                  <a:pt x="16472" y="5768"/>
                </a:lnTo>
                <a:lnTo>
                  <a:pt x="15746" y="5351"/>
                </a:lnTo>
                <a:lnTo>
                  <a:pt x="14849" y="4983"/>
                </a:lnTo>
                <a:lnTo>
                  <a:pt x="13951" y="4615"/>
                </a:lnTo>
                <a:lnTo>
                  <a:pt x="12862" y="4369"/>
                </a:lnTo>
                <a:lnTo>
                  <a:pt x="11879" y="4271"/>
                </a:lnTo>
                <a:lnTo>
                  <a:pt x="10832" y="4197"/>
                </a:lnTo>
                <a:lnTo>
                  <a:pt x="9828" y="4271"/>
                </a:lnTo>
                <a:lnTo>
                  <a:pt x="8845" y="4369"/>
                </a:lnTo>
                <a:lnTo>
                  <a:pt x="7734" y="4615"/>
                </a:lnTo>
                <a:lnTo>
                  <a:pt x="6751" y="4983"/>
                </a:lnTo>
                <a:lnTo>
                  <a:pt x="5961" y="5351"/>
                </a:lnTo>
                <a:lnTo>
                  <a:pt x="5234" y="5768"/>
                </a:lnTo>
                <a:lnTo>
                  <a:pt x="4914" y="6112"/>
                </a:lnTo>
                <a:lnTo>
                  <a:pt x="4764" y="6357"/>
                </a:lnTo>
                <a:lnTo>
                  <a:pt x="4658" y="6725"/>
                </a:lnTo>
                <a:lnTo>
                  <a:pt x="4658" y="7069"/>
                </a:lnTo>
                <a:lnTo>
                  <a:pt x="4658" y="8100"/>
                </a:lnTo>
                <a:lnTo>
                  <a:pt x="4658" y="9843"/>
                </a:lnTo>
                <a:lnTo>
                  <a:pt x="4658" y="11880"/>
                </a:lnTo>
                <a:lnTo>
                  <a:pt x="4658" y="14114"/>
                </a:lnTo>
                <a:lnTo>
                  <a:pt x="4658" y="16274"/>
                </a:lnTo>
                <a:lnTo>
                  <a:pt x="4658" y="18016"/>
                </a:lnTo>
                <a:lnTo>
                  <a:pt x="4658" y="19268"/>
                </a:lnTo>
                <a:lnTo>
                  <a:pt x="4658" y="19857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sp>
        <p:nvSpPr>
          <p:cNvPr id="22550" name="Cloud"/>
          <p:cNvSpPr>
            <a:spLocks noChangeAspect="1" noEditPoints="1" noChangeArrowheads="1"/>
          </p:cNvSpPr>
          <p:nvPr/>
        </p:nvSpPr>
        <p:spPr bwMode="auto">
          <a:xfrm>
            <a:off x="3132138" y="2924175"/>
            <a:ext cx="4197350" cy="36036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>
            <a:lvl1pPr marL="381000" indent="-3810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tr-TR" altLang="tr-TR" sz="2000"/>
              <a:t>Primary healthcare system </a:t>
            </a:r>
            <a:r>
              <a:rPr lang="en-US" altLang="tr-TR" sz="2000"/>
              <a:t>focuses on </a:t>
            </a:r>
            <a:r>
              <a:rPr lang="en-US" altLang="tr-TR" sz="2000" u="sng">
                <a:solidFill>
                  <a:srgbClr val="C00000"/>
                </a:solidFill>
              </a:rPr>
              <a:t>preventing disease </a:t>
            </a:r>
            <a:r>
              <a:rPr lang="tr-TR" altLang="tr-TR" sz="2000" u="sng">
                <a:solidFill>
                  <a:srgbClr val="C00000"/>
                </a:solidFill>
              </a:rPr>
              <a:t>and provides preventive and curative basic </a:t>
            </a:r>
            <a:r>
              <a:rPr lang="tr-TR" altLang="tr-TR" sz="2000"/>
              <a:t>medical services to the population. </a:t>
            </a:r>
          </a:p>
        </p:txBody>
      </p:sp>
      <p:pic>
        <p:nvPicPr>
          <p:cNvPr id="225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119063"/>
            <a:ext cx="650557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/>
              <a:t>Canan BİRİMOĞLU</a:t>
            </a:r>
          </a:p>
        </p:txBody>
      </p:sp>
      <p:sp>
        <p:nvSpPr>
          <p:cNvPr id="22553" name="Slayt Numarası Yer Tutucusu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147F394-2430-46BA-969E-552BCA505349}" type="slidenum">
              <a:rPr lang="tr-TR" altLang="tr-TR">
                <a:solidFill>
                  <a:srgbClr val="B5A788"/>
                </a:solidFill>
              </a:rPr>
              <a:pPr/>
              <a:t>32</a:t>
            </a:fld>
            <a:endParaRPr lang="tr-TR" altLang="tr-TR">
              <a:solidFill>
                <a:srgbClr val="B5A7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76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63713" y="274638"/>
            <a:ext cx="6161087" cy="706437"/>
          </a:xfrm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SECONDARY CARE </a:t>
            </a:r>
            <a:endParaRPr lang="tr-TR" sz="280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258888" y="1196975"/>
            <a:ext cx="7685087" cy="4873625"/>
          </a:xfrm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just">
              <a:defRPr/>
            </a:pP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Public healthcare service providers constitute the majority in terms of secondary and tertiary healthcare</a:t>
            </a: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tr-TR" sz="2400" dirty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US" sz="2400" dirty="0" smtClean="0"/>
              <a:t>Secondary healthcare is structured around state hospitals, with a</a:t>
            </a:r>
            <a:r>
              <a:rPr lang="tr-TR" sz="2400" dirty="0" smtClean="0"/>
              <a:t> </a:t>
            </a:r>
            <a:r>
              <a:rPr lang="en-US" sz="2400" dirty="0" smtClean="0"/>
              <a:t>national insurance system for workers. </a:t>
            </a:r>
            <a:endParaRPr lang="tr-TR" sz="2400" dirty="0" smtClean="0"/>
          </a:p>
          <a:p>
            <a:pPr algn="just">
              <a:defRPr/>
            </a:pPr>
            <a:endParaRPr lang="tr-TR" sz="2400" dirty="0" smtClean="0"/>
          </a:p>
          <a:p>
            <a:pPr algn="just">
              <a:defRPr/>
            </a:pP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tr-TR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4820" name="3 Slayt Numarası Yer Tutucusu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E85DB6F-68DA-4F37-9460-322FFD81C2FE}" type="slidenum">
              <a:rPr lang="tr-TR" altLang="tr-TR">
                <a:solidFill>
                  <a:srgbClr val="B5A788"/>
                </a:solidFill>
              </a:rPr>
              <a:pPr/>
              <a:t>33</a:t>
            </a:fld>
            <a:endParaRPr lang="tr-TR" altLang="tr-TR">
              <a:solidFill>
                <a:srgbClr val="B5A788"/>
              </a:solidFill>
            </a:endParaRPr>
          </a:p>
        </p:txBody>
      </p:sp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157788"/>
            <a:ext cx="1519238" cy="151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Canan BİRİMOĞLU</a:t>
            </a:r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088" y="2628900"/>
            <a:ext cx="2417762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244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87450" y="836613"/>
            <a:ext cx="7170738" cy="5187950"/>
          </a:xfrm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just">
              <a:defRPr/>
            </a:pP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Secondary care includes specialist consultation, local surgeries, emergency care, laboratory services and diagnostics and acute treatment at our leading hospitals and laboratories across our markets.</a:t>
            </a: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tr-TR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867" name="3 Slayt Numarası Yer Tutucusu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D8BB42B-4858-463D-9073-B53C0DEF17F7}" type="slidenum">
              <a:rPr lang="tr-TR" altLang="tr-TR">
                <a:solidFill>
                  <a:srgbClr val="B5A788"/>
                </a:solidFill>
              </a:rPr>
              <a:pPr/>
              <a:t>34</a:t>
            </a:fld>
            <a:endParaRPr lang="tr-TR" altLang="tr-TR">
              <a:solidFill>
                <a:srgbClr val="B5A788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/>
              <a:t>Canan BİRİMOĞLU</a:t>
            </a:r>
          </a:p>
        </p:txBody>
      </p:sp>
      <p:pic>
        <p:nvPicPr>
          <p:cNvPr id="3686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802063"/>
            <a:ext cx="3457575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650" y="3802063"/>
            <a:ext cx="2371725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744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58888" y="779462"/>
            <a:ext cx="7499350" cy="561975"/>
          </a:xfrm>
          <a:ln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b="1" dirty="0" smtClean="0"/>
              <a:t/>
            </a:r>
            <a:br>
              <a:rPr lang="tr-TR" b="1" dirty="0" smtClean="0"/>
            </a:b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Tertiary Care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258888" y="1412875"/>
            <a:ext cx="7499350" cy="4800600"/>
          </a:xfrm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pPr algn="just"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Tertiary care includes </a:t>
            </a:r>
            <a:r>
              <a:rPr lang="en-US" sz="2400" u="sng" dirty="0" smtClean="0">
                <a:latin typeface="Calibri" pitchFamily="34" charset="0"/>
                <a:cs typeface="Calibri" pitchFamily="34" charset="0"/>
              </a:rPr>
              <a:t>specialist consultative care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u="sng" dirty="0" smtClean="0">
                <a:latin typeface="Calibri" pitchFamily="34" charset="0"/>
                <a:cs typeface="Calibri" pitchFamily="34" charset="0"/>
              </a:rPr>
              <a:t>advanced treatment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or </a:t>
            </a:r>
            <a:r>
              <a:rPr lang="en-US" sz="2400" u="sng" dirty="0" smtClean="0">
                <a:latin typeface="Calibri" pitchFamily="34" charset="0"/>
                <a:cs typeface="Calibri" pitchFamily="34" charset="0"/>
              </a:rPr>
              <a:t>complex surgery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and </a:t>
            </a:r>
            <a:r>
              <a:rPr lang="en-US" sz="2400" u="sng" dirty="0" smtClean="0">
                <a:latin typeface="Calibri" pitchFamily="34" charset="0"/>
                <a:cs typeface="Calibri" pitchFamily="34" charset="0"/>
              </a:rPr>
              <a:t>inpatient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care.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Delivered via our hospitals and medical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centres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which have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specialised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equipment and facilities.</a:t>
            </a:r>
          </a:p>
          <a:p>
            <a:pPr algn="just">
              <a:defRPr/>
            </a:pP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tr-TR" sz="2400" dirty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defRPr/>
            </a:pPr>
            <a:endParaRPr lang="tr-TR" sz="2400" dirty="0">
              <a:latin typeface="Calibri" pitchFamily="34" charset="0"/>
              <a:cs typeface="Calibri" pitchFamily="34" charset="0"/>
            </a:endParaRPr>
          </a:p>
          <a:p>
            <a:pPr marL="82550" indent="0">
              <a:buFont typeface="Wingdings 2" panose="05020102010507070707" pitchFamily="18" charset="2"/>
              <a:buNone/>
              <a:defRPr/>
            </a:pPr>
            <a:endParaRPr lang="tr-TR" sz="2400" dirty="0">
              <a:latin typeface="Calibri" pitchFamily="34" charset="0"/>
              <a:cs typeface="Calibri" pitchFamily="34" charset="0"/>
            </a:endParaRPr>
          </a:p>
          <a:p>
            <a:pPr marL="82550" indent="0">
              <a:buFont typeface="Wingdings 2" panose="05020102010507070707" pitchFamily="18" charset="2"/>
              <a:buNone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Secondary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and tertiary healthcare depends on the choice of consumers; can be public or private. </a:t>
            </a:r>
            <a:endParaRPr lang="tr-TR" sz="2400" dirty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endParaRPr lang="tr-TR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892" name="3 Slayt Numarası Yer Tutucusu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F09A4BC-3D36-4509-BD29-3E20820C00BD}" type="slidenum">
              <a:rPr lang="tr-TR" altLang="tr-TR">
                <a:solidFill>
                  <a:srgbClr val="B5A788"/>
                </a:solidFill>
              </a:rPr>
              <a:pPr/>
              <a:t>35</a:t>
            </a:fld>
            <a:endParaRPr lang="tr-TR" altLang="tr-TR">
              <a:solidFill>
                <a:srgbClr val="B5A788"/>
              </a:solidFill>
            </a:endParaRPr>
          </a:p>
        </p:txBody>
      </p:sp>
      <p:pic>
        <p:nvPicPr>
          <p:cNvPr id="3789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068638"/>
            <a:ext cx="2714625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/>
              <a:t>Canan BİRİMOĞLU</a:t>
            </a:r>
          </a:p>
        </p:txBody>
      </p:sp>
    </p:spTree>
    <p:extLst>
      <p:ext uri="{BB962C8B-B14F-4D97-AF65-F5344CB8AC3E}">
        <p14:creationId xmlns:p14="http://schemas.microsoft.com/office/powerpoint/2010/main" val="337343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58888" y="620713"/>
            <a:ext cx="7499350" cy="5329237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0" indent="0" algn="just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spcBef>
                <a:spcPts val="0"/>
              </a:spcBef>
              <a:defRPr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Universities are also major providers of tertiary care in the system. </a:t>
            </a:r>
            <a:endParaRPr lang="tr-TR" sz="28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spcBef>
                <a:spcPts val="0"/>
              </a:spcBef>
              <a:defRPr/>
            </a:pPr>
            <a:endParaRPr lang="tr-TR" sz="28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spcBef>
                <a:spcPts val="0"/>
              </a:spcBef>
              <a:defRPr/>
            </a:pP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spcBef>
                <a:spcPts val="0"/>
              </a:spcBef>
              <a:defRPr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The private sector has gained power over recent years, particularly after arrangements paved the way for private provision of services to the SSI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12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tr-TR" sz="1200" dirty="0" err="1">
                <a:latin typeface="Calibri" pitchFamily="34" charset="0"/>
                <a:cs typeface="Calibri" pitchFamily="34" charset="0"/>
              </a:rPr>
              <a:t>Social</a:t>
            </a:r>
            <a:r>
              <a:rPr lang="tr-TR" sz="1200" dirty="0">
                <a:latin typeface="Calibri" pitchFamily="34" charset="0"/>
                <a:cs typeface="Calibri" pitchFamily="34" charset="0"/>
              </a:rPr>
              <a:t> Security </a:t>
            </a:r>
            <a:r>
              <a:rPr lang="tr-TR" sz="1200" dirty="0" err="1">
                <a:latin typeface="Calibri" pitchFamily="34" charset="0"/>
                <a:cs typeface="Calibri" pitchFamily="34" charset="0"/>
              </a:rPr>
              <a:t>Institution</a:t>
            </a:r>
            <a:r>
              <a:rPr lang="tr-TR" sz="12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12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tr-TR" sz="2800" dirty="0" smtClean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/>
              <a:t>Canan BİRİMOĞLU</a:t>
            </a:r>
            <a:endParaRPr lang="tr-TR" dirty="0"/>
          </a:p>
        </p:txBody>
      </p:sp>
      <p:sp>
        <p:nvSpPr>
          <p:cNvPr id="20484" name="Slayt Numarası Yer Tutucusu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75FDDF1-430E-483E-B0C4-AE5E827A3F9D}" type="slidenum">
              <a:rPr lang="tr-TR" altLang="tr-TR">
                <a:solidFill>
                  <a:srgbClr val="B5A788"/>
                </a:solidFill>
              </a:rPr>
              <a:pPr/>
              <a:t>36</a:t>
            </a:fld>
            <a:endParaRPr lang="tr-TR" altLang="tr-TR">
              <a:solidFill>
                <a:srgbClr val="B5A788"/>
              </a:solidFill>
            </a:endParaRP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581525"/>
            <a:ext cx="2719388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7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6B89270-FC84-483E-9DC8-9AA813F7429D}" type="slidenum">
              <a:rPr lang="tr-TR" smtClean="0"/>
              <a:pPr/>
              <a:t>37</a:t>
            </a:fld>
            <a:endParaRPr lang="tr-TR"/>
          </a:p>
        </p:txBody>
      </p:sp>
      <p:pic>
        <p:nvPicPr>
          <p:cNvPr id="3074" name="Picture 2" descr="D:\Documents\user masaüstü\Desktop\bodrum-manzara.jpg"/>
          <p:cNvPicPr>
            <a:picLocks noChangeAspect="1" noChangeArrowheads="1"/>
          </p:cNvPicPr>
          <p:nvPr/>
        </p:nvPicPr>
        <p:blipFill>
          <a:blip r:embed="rId3"/>
          <a:srcRect t="17717"/>
          <a:stretch>
            <a:fillRect/>
          </a:stretch>
        </p:blipFill>
        <p:spPr bwMode="auto">
          <a:xfrm>
            <a:off x="0" y="4867294"/>
            <a:ext cx="6072198" cy="1990706"/>
          </a:xfrm>
          <a:prstGeom prst="rect">
            <a:avLst/>
          </a:prstGeom>
          <a:noFill/>
        </p:spPr>
      </p:pic>
      <p:pic>
        <p:nvPicPr>
          <p:cNvPr id="3075" name="Picture 3" descr="D:\Documents\user masaüstü\Desktop\kapadokya-balon-turları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00240"/>
            <a:ext cx="4786313" cy="2928934"/>
          </a:xfrm>
          <a:prstGeom prst="rect">
            <a:avLst/>
          </a:prstGeom>
          <a:noFill/>
        </p:spPr>
      </p:pic>
      <p:pic>
        <p:nvPicPr>
          <p:cNvPr id="3076" name="Picture 4" descr="D:\Documents\user masaüstü\Desktop\istanbul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857884" cy="2285992"/>
          </a:xfrm>
          <a:prstGeom prst="rect">
            <a:avLst/>
          </a:prstGeom>
          <a:noFill/>
        </p:spPr>
      </p:pic>
      <p:pic>
        <p:nvPicPr>
          <p:cNvPr id="3077" name="Picture 5" descr="D:\Documents\user masaüstü\Desktop\imag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0"/>
            <a:ext cx="3286116" cy="2571744"/>
          </a:xfrm>
          <a:prstGeom prst="rect">
            <a:avLst/>
          </a:prstGeom>
          <a:noFill/>
        </p:spPr>
      </p:pic>
      <p:pic>
        <p:nvPicPr>
          <p:cNvPr id="3078" name="Picture 6" descr="D:\Documents\user masaüstü\Desktop\mardin-kalesi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97" y="4572008"/>
            <a:ext cx="3071803" cy="2285992"/>
          </a:xfrm>
          <a:prstGeom prst="rect">
            <a:avLst/>
          </a:prstGeom>
          <a:noFill/>
        </p:spPr>
      </p:pic>
      <p:pic>
        <p:nvPicPr>
          <p:cNvPr id="3079" name="Picture 7" descr="D:\Documents\user masaüstü\Desktop\images (1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00760" y="2357430"/>
            <a:ext cx="3143240" cy="2214578"/>
          </a:xfrm>
          <a:prstGeom prst="rect">
            <a:avLst/>
          </a:prstGeom>
          <a:noFill/>
        </p:spPr>
      </p:pic>
      <p:pic>
        <p:nvPicPr>
          <p:cNvPr id="3080" name="Picture 8" descr="D:\Documents\user masaüstü\Desktop\denizli_pamukkale.jpg"/>
          <p:cNvPicPr>
            <a:picLocks noChangeAspect="1" noChangeArrowheads="1"/>
          </p:cNvPicPr>
          <p:nvPr/>
        </p:nvPicPr>
        <p:blipFill>
          <a:blip r:embed="rId9"/>
          <a:srcRect l="10000"/>
          <a:stretch>
            <a:fillRect/>
          </a:stretch>
        </p:blipFill>
        <p:spPr bwMode="auto">
          <a:xfrm>
            <a:off x="3000364" y="2214554"/>
            <a:ext cx="3136304" cy="2714644"/>
          </a:xfrm>
          <a:prstGeom prst="rect">
            <a:avLst/>
          </a:prstGeom>
          <a:noFill/>
        </p:spPr>
      </p:pic>
      <p:sp>
        <p:nvSpPr>
          <p:cNvPr id="11" name="10 Dikdörtgen"/>
          <p:cNvSpPr/>
          <p:nvPr/>
        </p:nvSpPr>
        <p:spPr>
          <a:xfrm>
            <a:off x="0" y="0"/>
            <a:ext cx="69025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 BETTER TOMORROW…</a:t>
            </a:r>
            <a:endParaRPr lang="tr-TR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3457131" y="5775251"/>
            <a:ext cx="55064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0" b="1" dirty="0" smtClean="0">
                <a:solidFill>
                  <a:schemeClr val="bg1"/>
                </a:solidFill>
                <a:latin typeface="+mj-lt"/>
              </a:rPr>
              <a:t>THANK YOU….</a:t>
            </a:r>
            <a:endParaRPr lang="tr-TR" sz="60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948</TotalTime>
  <Words>1598</Words>
  <Application>Microsoft Office PowerPoint</Application>
  <PresentationFormat>Ekran Gösterisi (4:3)</PresentationFormat>
  <Paragraphs>278</Paragraphs>
  <Slides>37</Slides>
  <Notes>8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37</vt:i4>
      </vt:variant>
    </vt:vector>
  </HeadingPairs>
  <TitlesOfParts>
    <vt:vector size="45" baseType="lpstr">
      <vt:lpstr>Malgun Gothic</vt:lpstr>
      <vt:lpstr>Arial</vt:lpstr>
      <vt:lpstr>Calibri</vt:lpstr>
      <vt:lpstr>Constantia</vt:lpstr>
      <vt:lpstr>Wingdings</vt:lpstr>
      <vt:lpstr>Wingdings 2</vt:lpstr>
      <vt:lpstr>Akış</vt:lpstr>
      <vt:lpstr>Ofis Teması</vt:lpstr>
      <vt:lpstr>PowerPoint Sunusu</vt:lpstr>
      <vt:lpstr>The Best Official Türkiye - Türkei - Turkey - 터키 Promotional Video.mp4</vt:lpstr>
      <vt:lpstr>WHERE IS TURKEY? </vt:lpstr>
      <vt:lpstr>PowerPoint Sunusu</vt:lpstr>
      <vt:lpstr> NURSING EDUCATION IN TURKEY</vt:lpstr>
      <vt:lpstr>PowerPoint Sunusu</vt:lpstr>
      <vt:lpstr>Bachelor Nursing</vt:lpstr>
      <vt:lpstr>Bachelor Nursing - Academic calender</vt:lpstr>
      <vt:lpstr>Departments in nursing faculty</vt:lpstr>
      <vt:lpstr>Curriculum of Bachelor Nursing (1st year)</vt:lpstr>
      <vt:lpstr>Curriculum of Bachelor Nursing (1st year)</vt:lpstr>
      <vt:lpstr>Curriculum of Bachelor Nursing (2nd year)</vt:lpstr>
      <vt:lpstr>Curriculum of Bachelor Nursing (2nd year)</vt:lpstr>
      <vt:lpstr>Curriculum of Bachelor Nursing (3rd year)</vt:lpstr>
      <vt:lpstr>Curriculum of Bachelor Nursing (4th year)</vt:lpstr>
      <vt:lpstr>Bachelor Nursing - Practical training </vt:lpstr>
      <vt:lpstr>Bachelor Nursing</vt:lpstr>
      <vt:lpstr>Exam for Public Personnel Selection (KPSS)</vt:lpstr>
      <vt:lpstr>Master of Science degree programs</vt:lpstr>
      <vt:lpstr>Master of Science degree programs</vt:lpstr>
      <vt:lpstr> Departments; Master of Science for nurses</vt:lpstr>
      <vt:lpstr>Master of Science degree programs</vt:lpstr>
      <vt:lpstr>Master of Science degree programs</vt:lpstr>
      <vt:lpstr>Master of Science degree programs- Thesis</vt:lpstr>
      <vt:lpstr>Master of Science degree programs- Thesis</vt:lpstr>
      <vt:lpstr> Doctorate education (Ph.D.)</vt:lpstr>
      <vt:lpstr> Doctorate education (Ph.D.)</vt:lpstr>
      <vt:lpstr> Doctorate education (Ph.D.)</vt:lpstr>
      <vt:lpstr> Doctorate education (Ph.D.)</vt:lpstr>
      <vt:lpstr>PowerPoint Sunusu</vt:lpstr>
      <vt:lpstr>PowerPoint Sunusu</vt:lpstr>
      <vt:lpstr>PowerPoint Sunusu</vt:lpstr>
      <vt:lpstr>SECONDARY CARE </vt:lpstr>
      <vt:lpstr>PowerPoint Sunusu</vt:lpstr>
      <vt:lpstr>  Tertiary Care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NURSE EDUCATION  IN TURKEY</dc:title>
  <dc:creator>TOSHIBA</dc:creator>
  <cp:lastModifiedBy>Win</cp:lastModifiedBy>
  <cp:revision>115</cp:revision>
  <dcterms:created xsi:type="dcterms:W3CDTF">2015-09-28T16:36:11Z</dcterms:created>
  <dcterms:modified xsi:type="dcterms:W3CDTF">2018-09-18T17:39:22Z</dcterms:modified>
</cp:coreProperties>
</file>