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18"/>
  </p:notesMasterIdLst>
  <p:sldIdLst>
    <p:sldId id="256" r:id="rId2"/>
    <p:sldId id="257" r:id="rId3"/>
    <p:sldId id="258" r:id="rId4"/>
    <p:sldId id="272" r:id="rId5"/>
    <p:sldId id="270" r:id="rId6"/>
    <p:sldId id="271" r:id="rId7"/>
    <p:sldId id="259" r:id="rId8"/>
    <p:sldId id="263" r:id="rId9"/>
    <p:sldId id="260" r:id="rId10"/>
    <p:sldId id="262" r:id="rId11"/>
    <p:sldId id="268" r:id="rId12"/>
    <p:sldId id="269" r:id="rId13"/>
    <p:sldId id="267" r:id="rId14"/>
    <p:sldId id="273" r:id="rId15"/>
    <p:sldId id="266" r:id="rId16"/>
    <p:sldId id="26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AE5131-935F-42FB-8480-9A990D573195}" type="doc">
      <dgm:prSet loTypeId="urn:microsoft.com/office/officeart/2005/8/layout/arrow2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5485B50-8553-4181-AB22-3A63D8BF45A0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Systematic Collection of Clinical Data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B9BA16-004B-40F7-9660-B48720CE75E1}" type="parTrans" cxnId="{735B51C3-0284-43C5-B7B5-4FB9DBF08048}">
      <dgm:prSet/>
      <dgm:spPr/>
      <dgm:t>
        <a:bodyPr/>
        <a:lstStyle/>
        <a:p>
          <a:endParaRPr lang="en-US"/>
        </a:p>
      </dgm:t>
    </dgm:pt>
    <dgm:pt modelId="{949E70A2-A3C4-4037-9802-63119ABEA32C}" type="sibTrans" cxnId="{735B51C3-0284-43C5-B7B5-4FB9DBF08048}">
      <dgm:prSet/>
      <dgm:spPr/>
      <dgm:t>
        <a:bodyPr/>
        <a:lstStyle/>
        <a:p>
          <a:endParaRPr lang="en-US"/>
        </a:p>
      </dgm:t>
    </dgm:pt>
    <dgm:pt modelId="{CA4445E8-7946-4E68-8FD9-FB826A2F6860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Days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17FA2C-CBB2-49BC-AA8C-F703F04CDDB5}" type="parTrans" cxnId="{82B9C7A4-411B-4D1B-B2AD-62E2D04BDF6D}">
      <dgm:prSet/>
      <dgm:spPr/>
      <dgm:t>
        <a:bodyPr/>
        <a:lstStyle/>
        <a:p>
          <a:endParaRPr lang="en-US"/>
        </a:p>
      </dgm:t>
    </dgm:pt>
    <dgm:pt modelId="{28938BFF-D60E-4506-8D11-F0ABA31E9757}" type="sibTrans" cxnId="{82B9C7A4-411B-4D1B-B2AD-62E2D04BDF6D}">
      <dgm:prSet/>
      <dgm:spPr/>
      <dgm:t>
        <a:bodyPr/>
        <a:lstStyle/>
        <a:p>
          <a:endParaRPr lang="en-US"/>
        </a:p>
      </dgm:t>
    </dgm:pt>
    <dgm:pt modelId="{45F69EDD-0E81-45CC-AE69-5098619DE452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Evenings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EEB3FB-BF99-49EC-AFAF-A8309D6D11B0}" type="parTrans" cxnId="{DC460BDA-F8B0-4C3E-A51A-67BC2E481443}">
      <dgm:prSet/>
      <dgm:spPr/>
      <dgm:t>
        <a:bodyPr/>
        <a:lstStyle/>
        <a:p>
          <a:endParaRPr lang="en-US"/>
        </a:p>
      </dgm:t>
    </dgm:pt>
    <dgm:pt modelId="{5B17F74F-87D1-4AD8-A9DB-C603143CCDF0}" type="sibTrans" cxnId="{DC460BDA-F8B0-4C3E-A51A-67BC2E481443}">
      <dgm:prSet/>
      <dgm:spPr/>
      <dgm:t>
        <a:bodyPr/>
        <a:lstStyle/>
        <a:p>
          <a:endParaRPr lang="en-US"/>
        </a:p>
      </dgm:t>
    </dgm:pt>
    <dgm:pt modelId="{2BB77242-D538-4D70-A2B2-637F4F4EFF98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Nights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4DB4CA-CE07-44B2-BBD0-527EA6465AEA}" type="parTrans" cxnId="{FD14D180-082D-4D1A-A744-873873CFD2BE}">
      <dgm:prSet/>
      <dgm:spPr/>
      <dgm:t>
        <a:bodyPr/>
        <a:lstStyle/>
        <a:p>
          <a:endParaRPr lang="en-US"/>
        </a:p>
      </dgm:t>
    </dgm:pt>
    <dgm:pt modelId="{708CFAE1-19BA-4DB7-948D-FD31E85BEAAC}" type="sibTrans" cxnId="{FD14D180-082D-4D1A-A744-873873CFD2BE}">
      <dgm:prSet/>
      <dgm:spPr/>
      <dgm:t>
        <a:bodyPr/>
        <a:lstStyle/>
        <a:p>
          <a:endParaRPr lang="en-US"/>
        </a:p>
      </dgm:t>
    </dgm:pt>
    <dgm:pt modelId="{4C7ED808-2353-4393-BE66-C1A6F8734055}">
      <dgm:prSet phldrT="[Text]"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Ongoing consistent and precise assessment keeping physician in loop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E2A28B-6010-42D9-975D-1F6D7F90C60B}" type="parTrans" cxnId="{E3F510DA-7207-4AB7-BFAF-327BFE5F24B8}">
      <dgm:prSet/>
      <dgm:spPr/>
      <dgm:t>
        <a:bodyPr/>
        <a:lstStyle/>
        <a:p>
          <a:endParaRPr lang="en-US"/>
        </a:p>
      </dgm:t>
    </dgm:pt>
    <dgm:pt modelId="{DDFF127B-64B4-4D23-9B23-D084FCF82FB4}" type="sibTrans" cxnId="{E3F510DA-7207-4AB7-BFAF-327BFE5F24B8}">
      <dgm:prSet/>
      <dgm:spPr/>
      <dgm:t>
        <a:bodyPr/>
        <a:lstStyle/>
        <a:p>
          <a:endParaRPr lang="en-US"/>
        </a:p>
      </dgm:t>
    </dgm:pt>
    <dgm:pt modelId="{76235C71-9B41-4F68-BB9F-0AC2396D8D58}">
      <dgm:prSet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Days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C0F898-8635-4F58-86E9-80C835439029}" type="parTrans" cxnId="{D5252824-D9B0-49C9-8BAC-D73299E02BC4}">
      <dgm:prSet/>
      <dgm:spPr/>
      <dgm:t>
        <a:bodyPr/>
        <a:lstStyle/>
        <a:p>
          <a:endParaRPr lang="en-US"/>
        </a:p>
      </dgm:t>
    </dgm:pt>
    <dgm:pt modelId="{6EDB3935-3F95-4DA1-BC29-98227BB869D6}" type="sibTrans" cxnId="{D5252824-D9B0-49C9-8BAC-D73299E02BC4}">
      <dgm:prSet/>
      <dgm:spPr/>
      <dgm:t>
        <a:bodyPr/>
        <a:lstStyle/>
        <a:p>
          <a:endParaRPr lang="en-US"/>
        </a:p>
      </dgm:t>
    </dgm:pt>
    <dgm:pt modelId="{F0374A5B-4191-4080-BF48-D0B56571355A}">
      <dgm:prSet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Evenings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EB0B77-0E54-44E3-83F9-39C6C03802E9}" type="parTrans" cxnId="{734A9DBF-8CCD-410F-BD97-FAF8E7B6CC98}">
      <dgm:prSet/>
      <dgm:spPr/>
      <dgm:t>
        <a:bodyPr/>
        <a:lstStyle/>
        <a:p>
          <a:endParaRPr lang="en-US"/>
        </a:p>
      </dgm:t>
    </dgm:pt>
    <dgm:pt modelId="{F62DD0DE-B5DE-4675-BF7E-455D661623DA}" type="sibTrans" cxnId="{734A9DBF-8CCD-410F-BD97-FAF8E7B6CC98}">
      <dgm:prSet/>
      <dgm:spPr/>
      <dgm:t>
        <a:bodyPr/>
        <a:lstStyle/>
        <a:p>
          <a:endParaRPr lang="en-US"/>
        </a:p>
      </dgm:t>
    </dgm:pt>
    <dgm:pt modelId="{F1F43552-00EC-4DBD-8BEE-26004BDCE10B}">
      <dgm:prSet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Nights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6008FF-7EE8-4ECC-8AA2-4D31E85364AB}" type="parTrans" cxnId="{6F631BB2-F766-4DB9-9435-61D5A9D53BF1}">
      <dgm:prSet/>
      <dgm:spPr/>
      <dgm:t>
        <a:bodyPr/>
        <a:lstStyle/>
        <a:p>
          <a:endParaRPr lang="en-US"/>
        </a:p>
      </dgm:t>
    </dgm:pt>
    <dgm:pt modelId="{91BE539C-3FAC-4D92-99EF-E668F9E03360}" type="sibTrans" cxnId="{6F631BB2-F766-4DB9-9435-61D5A9D53BF1}">
      <dgm:prSet/>
      <dgm:spPr/>
      <dgm:t>
        <a:bodyPr/>
        <a:lstStyle/>
        <a:p>
          <a:endParaRPr lang="en-US"/>
        </a:p>
      </dgm:t>
    </dgm:pt>
    <dgm:pt modelId="{D3797A15-73E0-4585-A768-E1558373F4AF}">
      <dgm:prSet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Consistent and optimal treatment selections</a:t>
          </a:r>
        </a:p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ongoing adjustments as indicated based on assessment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62334E-A530-4C9B-A493-DA09EA24088E}" type="parTrans" cxnId="{9B4056EB-2196-4F44-AF67-509E9E3D8F01}">
      <dgm:prSet/>
      <dgm:spPr/>
      <dgm:t>
        <a:bodyPr/>
        <a:lstStyle/>
        <a:p>
          <a:endParaRPr lang="en-US"/>
        </a:p>
      </dgm:t>
    </dgm:pt>
    <dgm:pt modelId="{83777690-78C6-407B-8DD8-7EBCABE43DC5}" type="sibTrans" cxnId="{9B4056EB-2196-4F44-AF67-509E9E3D8F01}">
      <dgm:prSet/>
      <dgm:spPr/>
      <dgm:t>
        <a:bodyPr/>
        <a:lstStyle/>
        <a:p>
          <a:endParaRPr lang="en-US"/>
        </a:p>
      </dgm:t>
    </dgm:pt>
    <dgm:pt modelId="{310D2428-2D01-415E-B9C4-997EB89FF077}">
      <dgm:prSet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Upregulation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8E1480-399F-4114-AA92-787CE8FC98E7}" type="parTrans" cxnId="{E7609DD3-E263-4AB3-A080-AD0592B40897}">
      <dgm:prSet/>
      <dgm:spPr/>
      <dgm:t>
        <a:bodyPr/>
        <a:lstStyle/>
        <a:p>
          <a:endParaRPr lang="en-US"/>
        </a:p>
      </dgm:t>
    </dgm:pt>
    <dgm:pt modelId="{090D5B8F-3837-42DA-AB0C-E3F9156F5191}" type="sibTrans" cxnId="{E7609DD3-E263-4AB3-A080-AD0592B40897}">
      <dgm:prSet/>
      <dgm:spPr/>
      <dgm:t>
        <a:bodyPr/>
        <a:lstStyle/>
        <a:p>
          <a:endParaRPr lang="en-US"/>
        </a:p>
      </dgm:t>
    </dgm:pt>
    <dgm:pt modelId="{12913C47-4ACD-4DE9-8BEE-1E05CE6F0034}">
      <dgm:prSet/>
      <dgm:spPr/>
      <dgm:t>
        <a:bodyPr/>
        <a:lstStyle/>
        <a:p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Downregulation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40ACA9-E412-47DE-A682-90DAB9A89848}" type="parTrans" cxnId="{C4522C80-62A8-445B-BC81-5B0D7666407A}">
      <dgm:prSet/>
      <dgm:spPr/>
      <dgm:t>
        <a:bodyPr/>
        <a:lstStyle/>
        <a:p>
          <a:endParaRPr lang="en-US"/>
        </a:p>
      </dgm:t>
    </dgm:pt>
    <dgm:pt modelId="{CB5733A6-5AF8-4416-A427-ACA30AD4A508}" type="sibTrans" cxnId="{C4522C80-62A8-445B-BC81-5B0D7666407A}">
      <dgm:prSet/>
      <dgm:spPr/>
      <dgm:t>
        <a:bodyPr/>
        <a:lstStyle/>
        <a:p>
          <a:endParaRPr lang="en-US"/>
        </a:p>
      </dgm:t>
    </dgm:pt>
    <dgm:pt modelId="{D5FA4D60-D324-49A8-A4DA-66FDB7866902}">
      <dgm:prSet/>
      <dgm:spPr/>
      <dgm:t>
        <a:bodyPr/>
        <a:lstStyle/>
        <a:p>
          <a:r>
            <a:rPr lang="en-US" dirty="0" smtClean="0"/>
            <a:t>Good response to therapy, and compliance</a:t>
          </a:r>
        </a:p>
        <a:p>
          <a:r>
            <a:rPr lang="en-US" dirty="0" smtClean="0"/>
            <a:t>Therapist involvement in pt. education</a:t>
          </a:r>
          <a:endParaRPr lang="en-US" dirty="0"/>
        </a:p>
      </dgm:t>
    </dgm:pt>
    <dgm:pt modelId="{D0BE98CA-74A4-4B52-9C96-ACD70539CCD9}" type="parTrans" cxnId="{5DFCF7A7-E5B9-4413-8B32-DA69F5ABFB9E}">
      <dgm:prSet/>
      <dgm:spPr/>
      <dgm:t>
        <a:bodyPr/>
        <a:lstStyle/>
        <a:p>
          <a:endParaRPr lang="en-US"/>
        </a:p>
      </dgm:t>
    </dgm:pt>
    <dgm:pt modelId="{452CC99F-B6E8-42E7-942A-ED50C095596B}" type="sibTrans" cxnId="{5DFCF7A7-E5B9-4413-8B32-DA69F5ABFB9E}">
      <dgm:prSet/>
      <dgm:spPr/>
      <dgm:t>
        <a:bodyPr/>
        <a:lstStyle/>
        <a:p>
          <a:endParaRPr lang="en-US"/>
        </a:p>
      </dgm:t>
    </dgm:pt>
    <dgm:pt modelId="{19E38B25-2ADE-469B-A611-89B732521CBC}" type="pres">
      <dgm:prSet presAssocID="{40AE5131-935F-42FB-8480-9A990D573195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C576CB-1950-4881-942E-FB7D0FCFBF26}" type="pres">
      <dgm:prSet presAssocID="{40AE5131-935F-42FB-8480-9A990D573195}" presName="arrow" presStyleLbl="bgShp" presStyleIdx="0" presStyleCnt="1"/>
      <dgm:spPr/>
      <dgm:t>
        <a:bodyPr/>
        <a:lstStyle/>
        <a:p>
          <a:endParaRPr lang="en-US"/>
        </a:p>
      </dgm:t>
    </dgm:pt>
    <dgm:pt modelId="{F3E3DB38-07E0-4D83-BA92-7E3BCBBFF40B}" type="pres">
      <dgm:prSet presAssocID="{40AE5131-935F-42FB-8480-9A990D573195}" presName="arrowDiagram4" presStyleCnt="0"/>
      <dgm:spPr/>
      <dgm:t>
        <a:bodyPr/>
        <a:lstStyle/>
        <a:p>
          <a:endParaRPr lang="en-US"/>
        </a:p>
      </dgm:t>
    </dgm:pt>
    <dgm:pt modelId="{C5BB784D-4CDB-4AC9-960B-640B1ED82411}" type="pres">
      <dgm:prSet presAssocID="{75485B50-8553-4181-AB22-3A63D8BF45A0}" presName="bullet4a" presStyleLbl="node1" presStyleIdx="0" presStyleCnt="4"/>
      <dgm:spPr/>
      <dgm:t>
        <a:bodyPr/>
        <a:lstStyle/>
        <a:p>
          <a:endParaRPr lang="en-US"/>
        </a:p>
      </dgm:t>
    </dgm:pt>
    <dgm:pt modelId="{3E78DE93-01EF-4DB0-B0D8-06AD28FC59F4}" type="pres">
      <dgm:prSet presAssocID="{75485B50-8553-4181-AB22-3A63D8BF45A0}" presName="textBox4a" presStyleLbl="revTx" presStyleIdx="0" presStyleCnt="4" custLinFactNeighborX="3400" custLinFactNeighborY="24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F12B15-7394-4AB6-AD48-B306E75C14E1}" type="pres">
      <dgm:prSet presAssocID="{4C7ED808-2353-4393-BE66-C1A6F8734055}" presName="bullet4b" presStyleLbl="node1" presStyleIdx="1" presStyleCnt="4"/>
      <dgm:spPr/>
      <dgm:t>
        <a:bodyPr/>
        <a:lstStyle/>
        <a:p>
          <a:endParaRPr lang="en-US"/>
        </a:p>
      </dgm:t>
    </dgm:pt>
    <dgm:pt modelId="{1CCBAF74-C36F-4AE9-ADFE-555D653B60EA}" type="pres">
      <dgm:prSet presAssocID="{4C7ED808-2353-4393-BE66-C1A6F8734055}" presName="textBox4b" presStyleLbl="revTx" presStyleIdx="1" presStyleCnt="4" custScaleY="93136" custLinFactNeighborX="10050" custLinFactNeighborY="133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4B6B87-0A9B-4C94-9336-4FF857603706}" type="pres">
      <dgm:prSet presAssocID="{D3797A15-73E0-4585-A768-E1558373F4AF}" presName="bullet4c" presStyleLbl="node1" presStyleIdx="2" presStyleCnt="4"/>
      <dgm:spPr/>
      <dgm:t>
        <a:bodyPr/>
        <a:lstStyle/>
        <a:p>
          <a:endParaRPr lang="en-US"/>
        </a:p>
      </dgm:t>
    </dgm:pt>
    <dgm:pt modelId="{B0066290-EE2A-4521-853F-694B0A2C6E49}" type="pres">
      <dgm:prSet presAssocID="{D3797A15-73E0-4585-A768-E1558373F4AF}" presName="textBox4c" presStyleLbl="revTx" presStyleIdx="2" presStyleCnt="4" custScaleY="71389" custLinFactNeighborX="645" custLinFactNeighborY="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CEEA10-EABC-451A-B3FE-5FB3EC039633}" type="pres">
      <dgm:prSet presAssocID="{D5FA4D60-D324-49A8-A4DA-66FDB7866902}" presName="bullet4d" presStyleLbl="node1" presStyleIdx="3" presStyleCnt="4"/>
      <dgm:spPr/>
      <dgm:t>
        <a:bodyPr/>
        <a:lstStyle/>
        <a:p>
          <a:endParaRPr lang="en-US"/>
        </a:p>
      </dgm:t>
    </dgm:pt>
    <dgm:pt modelId="{3C2ADD7B-8C1B-4E7A-82B3-111ED45D74BB}" type="pres">
      <dgm:prSet presAssocID="{D5FA4D60-D324-49A8-A4DA-66FDB7866902}" presName="textBox4d" presStyleLbl="revTx" presStyleIdx="3" presStyleCnt="4" custScaleY="55945" custLinFactNeighborX="747" custLinFactNeighborY="75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119D43-8F8B-4EDF-BEF9-60DEE5426BCB}" type="presOf" srcId="{2BB77242-D538-4D70-A2B2-637F4F4EFF98}" destId="{3E78DE93-01EF-4DB0-B0D8-06AD28FC59F4}" srcOrd="0" destOrd="3" presId="urn:microsoft.com/office/officeart/2005/8/layout/arrow2"/>
    <dgm:cxn modelId="{5DFCF7A7-E5B9-4413-8B32-DA69F5ABFB9E}" srcId="{40AE5131-935F-42FB-8480-9A990D573195}" destId="{D5FA4D60-D324-49A8-A4DA-66FDB7866902}" srcOrd="3" destOrd="0" parTransId="{D0BE98CA-74A4-4B52-9C96-ACD70539CCD9}" sibTransId="{452CC99F-B6E8-42E7-942A-ED50C095596B}"/>
    <dgm:cxn modelId="{DC460BDA-F8B0-4C3E-A51A-67BC2E481443}" srcId="{75485B50-8553-4181-AB22-3A63D8BF45A0}" destId="{45F69EDD-0E81-45CC-AE69-5098619DE452}" srcOrd="1" destOrd="0" parTransId="{BDEEB3FB-BF99-49EC-AFAF-A8309D6D11B0}" sibTransId="{5B17F74F-87D1-4AD8-A9DB-C603143CCDF0}"/>
    <dgm:cxn modelId="{735B51C3-0284-43C5-B7B5-4FB9DBF08048}" srcId="{40AE5131-935F-42FB-8480-9A990D573195}" destId="{75485B50-8553-4181-AB22-3A63D8BF45A0}" srcOrd="0" destOrd="0" parTransId="{02B9BA16-004B-40F7-9660-B48720CE75E1}" sibTransId="{949E70A2-A3C4-4037-9802-63119ABEA32C}"/>
    <dgm:cxn modelId="{1E7C5382-003D-427D-8615-508A18B32A34}" type="presOf" srcId="{40AE5131-935F-42FB-8480-9A990D573195}" destId="{19E38B25-2ADE-469B-A611-89B732521CBC}" srcOrd="0" destOrd="0" presId="urn:microsoft.com/office/officeart/2005/8/layout/arrow2"/>
    <dgm:cxn modelId="{734A9DBF-8CCD-410F-BD97-FAF8E7B6CC98}" srcId="{4C7ED808-2353-4393-BE66-C1A6F8734055}" destId="{F0374A5B-4191-4080-BF48-D0B56571355A}" srcOrd="1" destOrd="0" parTransId="{66EB0B77-0E54-44E3-83F9-39C6C03802E9}" sibTransId="{F62DD0DE-B5DE-4675-BF7E-455D661623DA}"/>
    <dgm:cxn modelId="{6F631BB2-F766-4DB9-9435-61D5A9D53BF1}" srcId="{4C7ED808-2353-4393-BE66-C1A6F8734055}" destId="{F1F43552-00EC-4DBD-8BEE-26004BDCE10B}" srcOrd="2" destOrd="0" parTransId="{F66008FF-7EE8-4ECC-8AA2-4D31E85364AB}" sibTransId="{91BE539C-3FAC-4D92-99EF-E668F9E03360}"/>
    <dgm:cxn modelId="{C4522C80-62A8-445B-BC81-5B0D7666407A}" srcId="{D3797A15-73E0-4585-A768-E1558373F4AF}" destId="{12913C47-4ACD-4DE9-8BEE-1E05CE6F0034}" srcOrd="1" destOrd="0" parTransId="{4340ACA9-E412-47DE-A682-90DAB9A89848}" sibTransId="{CB5733A6-5AF8-4416-A427-ACA30AD4A508}"/>
    <dgm:cxn modelId="{7F314506-3DA9-4817-AD0E-52E9A92A6754}" type="presOf" srcId="{310D2428-2D01-415E-B9C4-997EB89FF077}" destId="{B0066290-EE2A-4521-853F-694B0A2C6E49}" srcOrd="0" destOrd="1" presId="urn:microsoft.com/office/officeart/2005/8/layout/arrow2"/>
    <dgm:cxn modelId="{9A5C2A74-AA57-45A1-BF02-61A3D3A85A0F}" type="presOf" srcId="{12913C47-4ACD-4DE9-8BEE-1E05CE6F0034}" destId="{B0066290-EE2A-4521-853F-694B0A2C6E49}" srcOrd="0" destOrd="2" presId="urn:microsoft.com/office/officeart/2005/8/layout/arrow2"/>
    <dgm:cxn modelId="{E3F510DA-7207-4AB7-BFAF-327BFE5F24B8}" srcId="{40AE5131-935F-42FB-8480-9A990D573195}" destId="{4C7ED808-2353-4393-BE66-C1A6F8734055}" srcOrd="1" destOrd="0" parTransId="{18E2A28B-6010-42D9-975D-1F6D7F90C60B}" sibTransId="{DDFF127B-64B4-4D23-9B23-D084FCF82FB4}"/>
    <dgm:cxn modelId="{FD14D180-082D-4D1A-A744-873873CFD2BE}" srcId="{75485B50-8553-4181-AB22-3A63D8BF45A0}" destId="{2BB77242-D538-4D70-A2B2-637F4F4EFF98}" srcOrd="2" destOrd="0" parTransId="{284DB4CA-CE07-44B2-BBD0-527EA6465AEA}" sibTransId="{708CFAE1-19BA-4DB7-948D-FD31E85BEAAC}"/>
    <dgm:cxn modelId="{78E69492-EA96-4E47-8D3C-93C74D86B2A4}" type="presOf" srcId="{45F69EDD-0E81-45CC-AE69-5098619DE452}" destId="{3E78DE93-01EF-4DB0-B0D8-06AD28FC59F4}" srcOrd="0" destOrd="2" presId="urn:microsoft.com/office/officeart/2005/8/layout/arrow2"/>
    <dgm:cxn modelId="{C684A64E-F183-46F3-A457-B8EB08AA1F3E}" type="presOf" srcId="{F1F43552-00EC-4DBD-8BEE-26004BDCE10B}" destId="{1CCBAF74-C36F-4AE9-ADFE-555D653B60EA}" srcOrd="0" destOrd="3" presId="urn:microsoft.com/office/officeart/2005/8/layout/arrow2"/>
    <dgm:cxn modelId="{70FD1C42-37B5-454E-8D6A-8F1A4353D5C1}" type="presOf" srcId="{CA4445E8-7946-4E68-8FD9-FB826A2F6860}" destId="{3E78DE93-01EF-4DB0-B0D8-06AD28FC59F4}" srcOrd="0" destOrd="1" presId="urn:microsoft.com/office/officeart/2005/8/layout/arrow2"/>
    <dgm:cxn modelId="{9B4056EB-2196-4F44-AF67-509E9E3D8F01}" srcId="{40AE5131-935F-42FB-8480-9A990D573195}" destId="{D3797A15-73E0-4585-A768-E1558373F4AF}" srcOrd="2" destOrd="0" parTransId="{6C62334E-A530-4C9B-A493-DA09EA24088E}" sibTransId="{83777690-78C6-407B-8DD8-7EBCABE43DC5}"/>
    <dgm:cxn modelId="{D5252824-D9B0-49C9-8BAC-D73299E02BC4}" srcId="{4C7ED808-2353-4393-BE66-C1A6F8734055}" destId="{76235C71-9B41-4F68-BB9F-0AC2396D8D58}" srcOrd="0" destOrd="0" parTransId="{17C0F898-8635-4F58-86E9-80C835439029}" sibTransId="{6EDB3935-3F95-4DA1-BC29-98227BB869D6}"/>
    <dgm:cxn modelId="{E7609DD3-E263-4AB3-A080-AD0592B40897}" srcId="{D3797A15-73E0-4585-A768-E1558373F4AF}" destId="{310D2428-2D01-415E-B9C4-997EB89FF077}" srcOrd="0" destOrd="0" parTransId="{F98E1480-399F-4114-AA92-787CE8FC98E7}" sibTransId="{090D5B8F-3837-42DA-AB0C-E3F9156F5191}"/>
    <dgm:cxn modelId="{E30EDEB0-F574-4B6E-AB4A-1EB85BF9C6A5}" type="presOf" srcId="{D3797A15-73E0-4585-A768-E1558373F4AF}" destId="{B0066290-EE2A-4521-853F-694B0A2C6E49}" srcOrd="0" destOrd="0" presId="urn:microsoft.com/office/officeart/2005/8/layout/arrow2"/>
    <dgm:cxn modelId="{7ACB6E40-18FF-4174-A847-516811717EAB}" type="presOf" srcId="{75485B50-8553-4181-AB22-3A63D8BF45A0}" destId="{3E78DE93-01EF-4DB0-B0D8-06AD28FC59F4}" srcOrd="0" destOrd="0" presId="urn:microsoft.com/office/officeart/2005/8/layout/arrow2"/>
    <dgm:cxn modelId="{2387DC0E-F408-49BE-8C88-BC1D66F5F3AF}" type="presOf" srcId="{D5FA4D60-D324-49A8-A4DA-66FDB7866902}" destId="{3C2ADD7B-8C1B-4E7A-82B3-111ED45D74BB}" srcOrd="0" destOrd="0" presId="urn:microsoft.com/office/officeart/2005/8/layout/arrow2"/>
    <dgm:cxn modelId="{CBD2AA33-A6A8-4161-BFD8-0C698796FB2B}" type="presOf" srcId="{4C7ED808-2353-4393-BE66-C1A6F8734055}" destId="{1CCBAF74-C36F-4AE9-ADFE-555D653B60EA}" srcOrd="0" destOrd="0" presId="urn:microsoft.com/office/officeart/2005/8/layout/arrow2"/>
    <dgm:cxn modelId="{2AB79258-0A73-44E9-85B9-54710ED2FB45}" type="presOf" srcId="{76235C71-9B41-4F68-BB9F-0AC2396D8D58}" destId="{1CCBAF74-C36F-4AE9-ADFE-555D653B60EA}" srcOrd="0" destOrd="1" presId="urn:microsoft.com/office/officeart/2005/8/layout/arrow2"/>
    <dgm:cxn modelId="{3675D4CA-1355-4C1D-8EB5-2906FF93E2CD}" type="presOf" srcId="{F0374A5B-4191-4080-BF48-D0B56571355A}" destId="{1CCBAF74-C36F-4AE9-ADFE-555D653B60EA}" srcOrd="0" destOrd="2" presId="urn:microsoft.com/office/officeart/2005/8/layout/arrow2"/>
    <dgm:cxn modelId="{82B9C7A4-411B-4D1B-B2AD-62E2D04BDF6D}" srcId="{75485B50-8553-4181-AB22-3A63D8BF45A0}" destId="{CA4445E8-7946-4E68-8FD9-FB826A2F6860}" srcOrd="0" destOrd="0" parTransId="{7317FA2C-CBB2-49BC-AA8C-F703F04CDDB5}" sibTransId="{28938BFF-D60E-4506-8D11-F0ABA31E9757}"/>
    <dgm:cxn modelId="{A6685CB1-7B63-4F2C-AE6A-715E3BDDBA6C}" type="presParOf" srcId="{19E38B25-2ADE-469B-A611-89B732521CBC}" destId="{76C576CB-1950-4881-942E-FB7D0FCFBF26}" srcOrd="0" destOrd="0" presId="urn:microsoft.com/office/officeart/2005/8/layout/arrow2"/>
    <dgm:cxn modelId="{67053738-A56E-45E6-834B-86993E996E2A}" type="presParOf" srcId="{19E38B25-2ADE-469B-A611-89B732521CBC}" destId="{F3E3DB38-07E0-4D83-BA92-7E3BCBBFF40B}" srcOrd="1" destOrd="0" presId="urn:microsoft.com/office/officeart/2005/8/layout/arrow2"/>
    <dgm:cxn modelId="{F30646AC-5CAA-4800-BA40-CDE7AE6D88F5}" type="presParOf" srcId="{F3E3DB38-07E0-4D83-BA92-7E3BCBBFF40B}" destId="{C5BB784D-4CDB-4AC9-960B-640B1ED82411}" srcOrd="0" destOrd="0" presId="urn:microsoft.com/office/officeart/2005/8/layout/arrow2"/>
    <dgm:cxn modelId="{C9E66EF4-902A-48B4-96A2-15999C890221}" type="presParOf" srcId="{F3E3DB38-07E0-4D83-BA92-7E3BCBBFF40B}" destId="{3E78DE93-01EF-4DB0-B0D8-06AD28FC59F4}" srcOrd="1" destOrd="0" presId="urn:microsoft.com/office/officeart/2005/8/layout/arrow2"/>
    <dgm:cxn modelId="{F448A847-CEA3-4993-824C-2511E78814B6}" type="presParOf" srcId="{F3E3DB38-07E0-4D83-BA92-7E3BCBBFF40B}" destId="{15F12B15-7394-4AB6-AD48-B306E75C14E1}" srcOrd="2" destOrd="0" presId="urn:microsoft.com/office/officeart/2005/8/layout/arrow2"/>
    <dgm:cxn modelId="{8DDDB33E-7486-4C65-8BF7-342D1DBD3E4D}" type="presParOf" srcId="{F3E3DB38-07E0-4D83-BA92-7E3BCBBFF40B}" destId="{1CCBAF74-C36F-4AE9-ADFE-555D653B60EA}" srcOrd="3" destOrd="0" presId="urn:microsoft.com/office/officeart/2005/8/layout/arrow2"/>
    <dgm:cxn modelId="{6A4EAD13-021D-4974-B930-2F83B96F126F}" type="presParOf" srcId="{F3E3DB38-07E0-4D83-BA92-7E3BCBBFF40B}" destId="{7F4B6B87-0A9B-4C94-9336-4FF857603706}" srcOrd="4" destOrd="0" presId="urn:microsoft.com/office/officeart/2005/8/layout/arrow2"/>
    <dgm:cxn modelId="{6E715EFD-37A9-4087-A986-F54246938EF1}" type="presParOf" srcId="{F3E3DB38-07E0-4D83-BA92-7E3BCBBFF40B}" destId="{B0066290-EE2A-4521-853F-694B0A2C6E49}" srcOrd="5" destOrd="0" presId="urn:microsoft.com/office/officeart/2005/8/layout/arrow2"/>
    <dgm:cxn modelId="{B6ED60D8-DA9E-428E-B0B1-3BB2B82E8F5A}" type="presParOf" srcId="{F3E3DB38-07E0-4D83-BA92-7E3BCBBFF40B}" destId="{2DCEEA10-EABC-451A-B3FE-5FB3EC039633}" srcOrd="6" destOrd="0" presId="urn:microsoft.com/office/officeart/2005/8/layout/arrow2"/>
    <dgm:cxn modelId="{ED033ED6-82A7-4623-AE8D-DC49536726A0}" type="presParOf" srcId="{F3E3DB38-07E0-4D83-BA92-7E3BCBBFF40B}" destId="{3C2ADD7B-8C1B-4E7A-82B3-111ED45D74BB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574C37-F519-4C77-959A-2D041D07C593}" type="doc">
      <dgm:prSet loTypeId="urn:microsoft.com/office/officeart/2009/3/layout/DescendingProcess" loCatId="process" qsTypeId="urn:microsoft.com/office/officeart/2005/8/quickstyle/3d4" qsCatId="3D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CA1A15B5-2341-4AF1-B524-C5479194DB74}">
      <dgm:prSet phldrT="[Text]"/>
      <dgm:spPr/>
      <dgm:t>
        <a:bodyPr/>
        <a:lstStyle/>
        <a:p>
          <a:r>
            <a:rPr lang="en-US" dirty="0" smtClean="0"/>
            <a:t>Incomplete or no clinical data collected</a:t>
          </a:r>
          <a:endParaRPr lang="en-US" dirty="0"/>
        </a:p>
      </dgm:t>
    </dgm:pt>
    <dgm:pt modelId="{F10828BC-14F7-4F46-A991-EE0F5022C16B}" type="parTrans" cxnId="{8BB5F8C4-E25E-4CF5-AB6B-2652F8C929CE}">
      <dgm:prSet/>
      <dgm:spPr/>
      <dgm:t>
        <a:bodyPr/>
        <a:lstStyle/>
        <a:p>
          <a:endParaRPr lang="en-US"/>
        </a:p>
      </dgm:t>
    </dgm:pt>
    <dgm:pt modelId="{C9D9AE6D-98AB-4706-80B3-0847C3624019}" type="sibTrans" cxnId="{8BB5F8C4-E25E-4CF5-AB6B-2652F8C929CE}">
      <dgm:prSet/>
      <dgm:spPr/>
      <dgm:t>
        <a:bodyPr/>
        <a:lstStyle/>
        <a:p>
          <a:endParaRPr lang="en-US"/>
        </a:p>
      </dgm:t>
    </dgm:pt>
    <dgm:pt modelId="{B086C88E-432C-4205-AC2D-EE072E510119}">
      <dgm:prSet phldrT="[Text]"/>
      <dgm:spPr/>
      <dgm:t>
        <a:bodyPr/>
        <a:lstStyle/>
        <a:p>
          <a:r>
            <a:rPr lang="en-US" dirty="0" smtClean="0"/>
            <a:t>Assessments variable and inaccurate</a:t>
          </a:r>
          <a:endParaRPr lang="en-US" dirty="0"/>
        </a:p>
      </dgm:t>
    </dgm:pt>
    <dgm:pt modelId="{F17D3F37-26E9-4661-A4A5-EBEE52A9312B}" type="parTrans" cxnId="{3EF7A626-CB25-4BC9-8FB7-548B17D65D5F}">
      <dgm:prSet/>
      <dgm:spPr/>
      <dgm:t>
        <a:bodyPr/>
        <a:lstStyle/>
        <a:p>
          <a:endParaRPr lang="en-US"/>
        </a:p>
      </dgm:t>
    </dgm:pt>
    <dgm:pt modelId="{08C67338-C303-4B87-AB28-11CBB3FA3CA1}" type="sibTrans" cxnId="{3EF7A626-CB25-4BC9-8FB7-548B17D65D5F}">
      <dgm:prSet/>
      <dgm:spPr/>
      <dgm:t>
        <a:bodyPr/>
        <a:lstStyle/>
        <a:p>
          <a:endParaRPr lang="en-US"/>
        </a:p>
      </dgm:t>
    </dgm:pt>
    <dgm:pt modelId="{FFED295E-F96B-44E8-8682-5FEB078F5316}">
      <dgm:prSet phldrT="[Text]"/>
      <dgm:spPr/>
      <dgm:t>
        <a:bodyPr/>
        <a:lstStyle/>
        <a:p>
          <a:r>
            <a:rPr lang="en-US" dirty="0" smtClean="0"/>
            <a:t>Physician sees patient once daily on rounds</a:t>
          </a:r>
          <a:endParaRPr lang="en-US" dirty="0"/>
        </a:p>
      </dgm:t>
    </dgm:pt>
    <dgm:pt modelId="{B87277E1-B8A4-438C-91EB-A0E8605DEFB0}" type="parTrans" cxnId="{A40A3498-785C-4A94-B729-76C15ECC5798}">
      <dgm:prSet/>
      <dgm:spPr/>
      <dgm:t>
        <a:bodyPr/>
        <a:lstStyle/>
        <a:p>
          <a:endParaRPr lang="en-US"/>
        </a:p>
      </dgm:t>
    </dgm:pt>
    <dgm:pt modelId="{1F4174BF-1A06-4F8A-B1E0-DF5B33E847D2}" type="sibTrans" cxnId="{A40A3498-785C-4A94-B729-76C15ECC5798}">
      <dgm:prSet/>
      <dgm:spPr/>
      <dgm:t>
        <a:bodyPr/>
        <a:lstStyle/>
        <a:p>
          <a:endParaRPr lang="en-US"/>
        </a:p>
      </dgm:t>
    </dgm:pt>
    <dgm:pt modelId="{71208323-76A8-4D57-8CD0-330C8477A3E5}">
      <dgm:prSet phldrT="[Text]"/>
      <dgm:spPr/>
      <dgm:t>
        <a:bodyPr/>
        <a:lstStyle/>
        <a:p>
          <a:r>
            <a:rPr lang="en-US" dirty="0" smtClean="0"/>
            <a:t>No input asked or given on therapy resulting in poor results</a:t>
          </a:r>
          <a:endParaRPr lang="en-US" dirty="0"/>
        </a:p>
      </dgm:t>
    </dgm:pt>
    <dgm:pt modelId="{9B1BC7A5-DC1C-4B75-BD58-6E2C36FC2F11}" type="parTrans" cxnId="{0B4B06C6-9BA2-4111-AC68-C30E6D18636B}">
      <dgm:prSet/>
      <dgm:spPr/>
      <dgm:t>
        <a:bodyPr/>
        <a:lstStyle/>
        <a:p>
          <a:endParaRPr lang="en-US"/>
        </a:p>
      </dgm:t>
    </dgm:pt>
    <dgm:pt modelId="{267EB004-C26C-4D30-9257-C9F87AEC438A}" type="sibTrans" cxnId="{0B4B06C6-9BA2-4111-AC68-C30E6D18636B}">
      <dgm:prSet/>
      <dgm:spPr/>
      <dgm:t>
        <a:bodyPr/>
        <a:lstStyle/>
        <a:p>
          <a:endParaRPr lang="en-US"/>
        </a:p>
      </dgm:t>
    </dgm:pt>
    <dgm:pt modelId="{35A4D876-E49F-43FA-A38C-1F0CB3CD9647}">
      <dgm:prSet phldrT="[Text]"/>
      <dgm:spPr/>
      <dgm:t>
        <a:bodyPr/>
        <a:lstStyle/>
        <a:p>
          <a:r>
            <a:rPr lang="en-US" dirty="0" smtClean="0"/>
            <a:t>Poor response to therapy, refusal of treatments, high readmission rates</a:t>
          </a:r>
          <a:endParaRPr lang="en-US" dirty="0"/>
        </a:p>
      </dgm:t>
    </dgm:pt>
    <dgm:pt modelId="{462900C4-D080-4D74-9727-F4B0A94419AC}" type="parTrans" cxnId="{6EEBB85B-6C91-4CC5-A974-C30F31AD0408}">
      <dgm:prSet/>
      <dgm:spPr/>
      <dgm:t>
        <a:bodyPr/>
        <a:lstStyle/>
        <a:p>
          <a:endParaRPr lang="en-US"/>
        </a:p>
      </dgm:t>
    </dgm:pt>
    <dgm:pt modelId="{E6A154E7-46E4-4022-BFCF-6E3845652EB3}" type="sibTrans" cxnId="{6EEBB85B-6C91-4CC5-A974-C30F31AD0408}">
      <dgm:prSet/>
      <dgm:spPr/>
      <dgm:t>
        <a:bodyPr/>
        <a:lstStyle/>
        <a:p>
          <a:endParaRPr lang="en-US"/>
        </a:p>
      </dgm:t>
    </dgm:pt>
    <dgm:pt modelId="{10BD6695-6B3D-49AA-B389-17DB56C5EFF2}">
      <dgm:prSet phldrT="[Text]"/>
      <dgm:spPr/>
      <dgm:t>
        <a:bodyPr/>
        <a:lstStyle/>
        <a:p>
          <a:r>
            <a:rPr lang="en-US" dirty="0" smtClean="0"/>
            <a:t>Treatments delivered by variable staff </a:t>
          </a:r>
          <a:endParaRPr lang="en-US" dirty="0"/>
        </a:p>
      </dgm:t>
    </dgm:pt>
    <dgm:pt modelId="{04DA8323-AEBF-49BE-A850-217E8FA1F890}" type="parTrans" cxnId="{D0323AD6-E227-462C-B56A-53800A53E895}">
      <dgm:prSet/>
      <dgm:spPr/>
      <dgm:t>
        <a:bodyPr/>
        <a:lstStyle/>
        <a:p>
          <a:endParaRPr lang="en-US"/>
        </a:p>
      </dgm:t>
    </dgm:pt>
    <dgm:pt modelId="{D0014C71-88D8-432E-BE4B-699B87ECA2B2}" type="sibTrans" cxnId="{D0323AD6-E227-462C-B56A-53800A53E895}">
      <dgm:prSet/>
      <dgm:spPr/>
      <dgm:t>
        <a:bodyPr/>
        <a:lstStyle/>
        <a:p>
          <a:endParaRPr lang="en-US"/>
        </a:p>
      </dgm:t>
    </dgm:pt>
    <dgm:pt modelId="{F090D459-364F-4EB9-BF63-EEFAFE997146}" type="pres">
      <dgm:prSet presAssocID="{C1574C37-F519-4C77-959A-2D041D07C593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US"/>
        </a:p>
      </dgm:t>
    </dgm:pt>
    <dgm:pt modelId="{CF9B9BBC-57B7-4192-83D7-70CAF39396DC}" type="pres">
      <dgm:prSet presAssocID="{C1574C37-F519-4C77-959A-2D041D07C593}" presName="arrowNode" presStyleLbl="node1" presStyleIdx="0" presStyleCnt="1"/>
      <dgm:spPr/>
      <dgm:t>
        <a:bodyPr/>
        <a:lstStyle/>
        <a:p>
          <a:endParaRPr lang="en-US"/>
        </a:p>
      </dgm:t>
    </dgm:pt>
    <dgm:pt modelId="{C219374A-AF0B-4152-8B21-384F62FDFDB0}" type="pres">
      <dgm:prSet presAssocID="{CA1A15B5-2341-4AF1-B524-C5479194DB74}" presName="txNode1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8FFDAF-C303-4C4F-A405-8E5D9E78CBAA}" type="pres">
      <dgm:prSet presAssocID="{B086C88E-432C-4205-AC2D-EE072E510119}" presName="txNode2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2F91A1-E446-4D49-B854-BE4B64BDAF42}" type="pres">
      <dgm:prSet presAssocID="{08C67338-C303-4B87-AB28-11CBB3FA3CA1}" presName="dotNode2" presStyleCnt="0"/>
      <dgm:spPr/>
      <dgm:t>
        <a:bodyPr/>
        <a:lstStyle/>
        <a:p>
          <a:endParaRPr lang="en-US"/>
        </a:p>
      </dgm:t>
    </dgm:pt>
    <dgm:pt modelId="{E3D686A8-314F-4DD9-912D-1440018BCC66}" type="pres">
      <dgm:prSet presAssocID="{08C67338-C303-4B87-AB28-11CBB3FA3CA1}" presName="dotRepeatNode" presStyleLbl="fgShp" presStyleIdx="0" presStyleCnt="4"/>
      <dgm:spPr/>
      <dgm:t>
        <a:bodyPr/>
        <a:lstStyle/>
        <a:p>
          <a:endParaRPr lang="en-US"/>
        </a:p>
      </dgm:t>
    </dgm:pt>
    <dgm:pt modelId="{BBDCEA7E-6125-4A3C-ACD8-3B8D80211072}" type="pres">
      <dgm:prSet presAssocID="{FFED295E-F96B-44E8-8682-5FEB078F5316}" presName="txNode3" presStyleLbl="revTx" presStyleIdx="2" presStyleCnt="6" custLinFactNeighborX="-5379" custLinFactNeighborY="6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9A410-6F94-43B3-A085-4E3FA04BDE60}" type="pres">
      <dgm:prSet presAssocID="{1F4174BF-1A06-4F8A-B1E0-DF5B33E847D2}" presName="dotNode3" presStyleCnt="0"/>
      <dgm:spPr/>
      <dgm:t>
        <a:bodyPr/>
        <a:lstStyle/>
        <a:p>
          <a:endParaRPr lang="en-US"/>
        </a:p>
      </dgm:t>
    </dgm:pt>
    <dgm:pt modelId="{2D8895F9-7486-458F-A380-1DA5F3392531}" type="pres">
      <dgm:prSet presAssocID="{1F4174BF-1A06-4F8A-B1E0-DF5B33E847D2}" presName="dotRepeatNode" presStyleLbl="fgShp" presStyleIdx="1" presStyleCnt="4"/>
      <dgm:spPr/>
      <dgm:t>
        <a:bodyPr/>
        <a:lstStyle/>
        <a:p>
          <a:endParaRPr lang="en-US"/>
        </a:p>
      </dgm:t>
    </dgm:pt>
    <dgm:pt modelId="{EA690DC2-7D25-4546-8AA9-DDB05883942B}" type="pres">
      <dgm:prSet presAssocID="{71208323-76A8-4D57-8CD0-330C8477A3E5}" presName="txNode4" presStyleLbl="revTx" presStyleIdx="3" presStyleCnt="6" custScaleX="119550" custScaleY="147439" custLinFactNeighborX="13506" custLinFactNeighborY="-59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AB252A-B0D5-47AF-BF54-F1C45DE577CC}" type="pres">
      <dgm:prSet presAssocID="{267EB004-C26C-4D30-9257-C9F87AEC438A}" presName="dotNode4" presStyleCnt="0"/>
      <dgm:spPr/>
      <dgm:t>
        <a:bodyPr/>
        <a:lstStyle/>
        <a:p>
          <a:endParaRPr lang="en-US"/>
        </a:p>
      </dgm:t>
    </dgm:pt>
    <dgm:pt modelId="{39D5F709-1953-41A7-8D39-765A21ADDC6F}" type="pres">
      <dgm:prSet presAssocID="{267EB004-C26C-4D30-9257-C9F87AEC438A}" presName="dotRepeatNode" presStyleLbl="fgShp" presStyleIdx="2" presStyleCnt="4"/>
      <dgm:spPr/>
      <dgm:t>
        <a:bodyPr/>
        <a:lstStyle/>
        <a:p>
          <a:endParaRPr lang="en-US"/>
        </a:p>
      </dgm:t>
    </dgm:pt>
    <dgm:pt modelId="{9218C8DC-444F-44FA-8B2E-3AE2BB91A913}" type="pres">
      <dgm:prSet presAssocID="{10BD6695-6B3D-49AA-B389-17DB56C5EFF2}" presName="txNode5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ABF00-2080-4456-95D3-5FFDD5E8DB57}" type="pres">
      <dgm:prSet presAssocID="{D0014C71-88D8-432E-BE4B-699B87ECA2B2}" presName="dotNode5" presStyleCnt="0"/>
      <dgm:spPr/>
      <dgm:t>
        <a:bodyPr/>
        <a:lstStyle/>
        <a:p>
          <a:endParaRPr lang="en-US"/>
        </a:p>
      </dgm:t>
    </dgm:pt>
    <dgm:pt modelId="{C9452EE1-0EEF-4963-A420-17B40C5B68E4}" type="pres">
      <dgm:prSet presAssocID="{D0014C71-88D8-432E-BE4B-699B87ECA2B2}" presName="dotRepeatNode" presStyleLbl="fgShp" presStyleIdx="3" presStyleCnt="4"/>
      <dgm:spPr/>
      <dgm:t>
        <a:bodyPr/>
        <a:lstStyle/>
        <a:p>
          <a:endParaRPr lang="en-US"/>
        </a:p>
      </dgm:t>
    </dgm:pt>
    <dgm:pt modelId="{E296465C-99C2-434F-8E6C-F54DE0FD0611}" type="pres">
      <dgm:prSet presAssocID="{35A4D876-E49F-43FA-A38C-1F0CB3CD9647}" presName="txNode6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B5F8C4-E25E-4CF5-AB6B-2652F8C929CE}" srcId="{C1574C37-F519-4C77-959A-2D041D07C593}" destId="{CA1A15B5-2341-4AF1-B524-C5479194DB74}" srcOrd="0" destOrd="0" parTransId="{F10828BC-14F7-4F46-A991-EE0F5022C16B}" sibTransId="{C9D9AE6D-98AB-4706-80B3-0847C3624019}"/>
    <dgm:cxn modelId="{12322469-D85C-479B-B614-5F5EA8CB036D}" type="presOf" srcId="{C1574C37-F519-4C77-959A-2D041D07C593}" destId="{F090D459-364F-4EB9-BF63-EEFAFE997146}" srcOrd="0" destOrd="0" presId="urn:microsoft.com/office/officeart/2009/3/layout/DescendingProcess"/>
    <dgm:cxn modelId="{36437D76-9EF8-415E-9E08-AE198010F98A}" type="presOf" srcId="{FFED295E-F96B-44E8-8682-5FEB078F5316}" destId="{BBDCEA7E-6125-4A3C-ACD8-3B8D80211072}" srcOrd="0" destOrd="0" presId="urn:microsoft.com/office/officeart/2009/3/layout/DescendingProcess"/>
    <dgm:cxn modelId="{579B4B12-1E20-4569-8004-BDE9A1BD6A39}" type="presOf" srcId="{D0014C71-88D8-432E-BE4B-699B87ECA2B2}" destId="{C9452EE1-0EEF-4963-A420-17B40C5B68E4}" srcOrd="0" destOrd="0" presId="urn:microsoft.com/office/officeart/2009/3/layout/DescendingProcess"/>
    <dgm:cxn modelId="{0707EBF7-E755-44B3-90A3-FE7018D62436}" type="presOf" srcId="{B086C88E-432C-4205-AC2D-EE072E510119}" destId="{6D8FFDAF-C303-4C4F-A405-8E5D9E78CBAA}" srcOrd="0" destOrd="0" presId="urn:microsoft.com/office/officeart/2009/3/layout/DescendingProcess"/>
    <dgm:cxn modelId="{AFCB9172-16AD-4874-8651-FD41177FEC6B}" type="presOf" srcId="{35A4D876-E49F-43FA-A38C-1F0CB3CD9647}" destId="{E296465C-99C2-434F-8E6C-F54DE0FD0611}" srcOrd="0" destOrd="0" presId="urn:microsoft.com/office/officeart/2009/3/layout/DescendingProcess"/>
    <dgm:cxn modelId="{D0323AD6-E227-462C-B56A-53800A53E895}" srcId="{C1574C37-F519-4C77-959A-2D041D07C593}" destId="{10BD6695-6B3D-49AA-B389-17DB56C5EFF2}" srcOrd="4" destOrd="0" parTransId="{04DA8323-AEBF-49BE-A850-217E8FA1F890}" sibTransId="{D0014C71-88D8-432E-BE4B-699B87ECA2B2}"/>
    <dgm:cxn modelId="{0B4B06C6-9BA2-4111-AC68-C30E6D18636B}" srcId="{C1574C37-F519-4C77-959A-2D041D07C593}" destId="{71208323-76A8-4D57-8CD0-330C8477A3E5}" srcOrd="3" destOrd="0" parTransId="{9B1BC7A5-DC1C-4B75-BD58-6E2C36FC2F11}" sibTransId="{267EB004-C26C-4D30-9257-C9F87AEC438A}"/>
    <dgm:cxn modelId="{3B27C349-26F0-4344-BEFC-128A421212A7}" type="presOf" srcId="{71208323-76A8-4D57-8CD0-330C8477A3E5}" destId="{EA690DC2-7D25-4546-8AA9-DDB05883942B}" srcOrd="0" destOrd="0" presId="urn:microsoft.com/office/officeart/2009/3/layout/DescendingProcess"/>
    <dgm:cxn modelId="{419E7081-6E28-4EA7-8EB7-651EC4CAA0F2}" type="presOf" srcId="{08C67338-C303-4B87-AB28-11CBB3FA3CA1}" destId="{E3D686A8-314F-4DD9-912D-1440018BCC66}" srcOrd="0" destOrd="0" presId="urn:microsoft.com/office/officeart/2009/3/layout/DescendingProcess"/>
    <dgm:cxn modelId="{0380E850-8DEF-4546-88A4-43294D5252A5}" type="presOf" srcId="{267EB004-C26C-4D30-9257-C9F87AEC438A}" destId="{39D5F709-1953-41A7-8D39-765A21ADDC6F}" srcOrd="0" destOrd="0" presId="urn:microsoft.com/office/officeart/2009/3/layout/DescendingProcess"/>
    <dgm:cxn modelId="{41130887-04E5-4BB6-9A7A-8CE0B4169546}" type="presOf" srcId="{10BD6695-6B3D-49AA-B389-17DB56C5EFF2}" destId="{9218C8DC-444F-44FA-8B2E-3AE2BB91A913}" srcOrd="0" destOrd="0" presId="urn:microsoft.com/office/officeart/2009/3/layout/DescendingProcess"/>
    <dgm:cxn modelId="{A40A3498-785C-4A94-B729-76C15ECC5798}" srcId="{C1574C37-F519-4C77-959A-2D041D07C593}" destId="{FFED295E-F96B-44E8-8682-5FEB078F5316}" srcOrd="2" destOrd="0" parTransId="{B87277E1-B8A4-438C-91EB-A0E8605DEFB0}" sibTransId="{1F4174BF-1A06-4F8A-B1E0-DF5B33E847D2}"/>
    <dgm:cxn modelId="{ADAF6D98-0403-476A-99D4-FD4E38F35EC6}" type="presOf" srcId="{1F4174BF-1A06-4F8A-B1E0-DF5B33E847D2}" destId="{2D8895F9-7486-458F-A380-1DA5F3392531}" srcOrd="0" destOrd="0" presId="urn:microsoft.com/office/officeart/2009/3/layout/DescendingProcess"/>
    <dgm:cxn modelId="{3EF7A626-CB25-4BC9-8FB7-548B17D65D5F}" srcId="{C1574C37-F519-4C77-959A-2D041D07C593}" destId="{B086C88E-432C-4205-AC2D-EE072E510119}" srcOrd="1" destOrd="0" parTransId="{F17D3F37-26E9-4661-A4A5-EBEE52A9312B}" sibTransId="{08C67338-C303-4B87-AB28-11CBB3FA3CA1}"/>
    <dgm:cxn modelId="{E2B6BD21-93EC-47F3-A3E5-43C07B906C07}" type="presOf" srcId="{CA1A15B5-2341-4AF1-B524-C5479194DB74}" destId="{C219374A-AF0B-4152-8B21-384F62FDFDB0}" srcOrd="0" destOrd="0" presId="urn:microsoft.com/office/officeart/2009/3/layout/DescendingProcess"/>
    <dgm:cxn modelId="{6EEBB85B-6C91-4CC5-A974-C30F31AD0408}" srcId="{C1574C37-F519-4C77-959A-2D041D07C593}" destId="{35A4D876-E49F-43FA-A38C-1F0CB3CD9647}" srcOrd="5" destOrd="0" parTransId="{462900C4-D080-4D74-9727-F4B0A94419AC}" sibTransId="{E6A154E7-46E4-4022-BFCF-6E3845652EB3}"/>
    <dgm:cxn modelId="{91407A48-DE99-4586-8753-7B65B2EBCF28}" type="presParOf" srcId="{F090D459-364F-4EB9-BF63-EEFAFE997146}" destId="{CF9B9BBC-57B7-4192-83D7-70CAF39396DC}" srcOrd="0" destOrd="0" presId="urn:microsoft.com/office/officeart/2009/3/layout/DescendingProcess"/>
    <dgm:cxn modelId="{C3D87025-49E9-4891-8F23-B5C53C48AF1C}" type="presParOf" srcId="{F090D459-364F-4EB9-BF63-EEFAFE997146}" destId="{C219374A-AF0B-4152-8B21-384F62FDFDB0}" srcOrd="1" destOrd="0" presId="urn:microsoft.com/office/officeart/2009/3/layout/DescendingProcess"/>
    <dgm:cxn modelId="{74B46E2B-ECB7-407F-A339-31B39B28881D}" type="presParOf" srcId="{F090D459-364F-4EB9-BF63-EEFAFE997146}" destId="{6D8FFDAF-C303-4C4F-A405-8E5D9E78CBAA}" srcOrd="2" destOrd="0" presId="urn:microsoft.com/office/officeart/2009/3/layout/DescendingProcess"/>
    <dgm:cxn modelId="{4F8A60E3-8D04-44A7-8EF3-1D47EE3C9DBF}" type="presParOf" srcId="{F090D459-364F-4EB9-BF63-EEFAFE997146}" destId="{F82F91A1-E446-4D49-B854-BE4B64BDAF42}" srcOrd="3" destOrd="0" presId="urn:microsoft.com/office/officeart/2009/3/layout/DescendingProcess"/>
    <dgm:cxn modelId="{ABF1D957-CAC0-463D-BC6F-5186066B6C18}" type="presParOf" srcId="{F82F91A1-E446-4D49-B854-BE4B64BDAF42}" destId="{E3D686A8-314F-4DD9-912D-1440018BCC66}" srcOrd="0" destOrd="0" presId="urn:microsoft.com/office/officeart/2009/3/layout/DescendingProcess"/>
    <dgm:cxn modelId="{A227F9D9-5531-4A99-B51A-5DA9802E3F16}" type="presParOf" srcId="{F090D459-364F-4EB9-BF63-EEFAFE997146}" destId="{BBDCEA7E-6125-4A3C-ACD8-3B8D80211072}" srcOrd="4" destOrd="0" presId="urn:microsoft.com/office/officeart/2009/3/layout/DescendingProcess"/>
    <dgm:cxn modelId="{33A798D1-4362-43E3-9320-97254DB0876D}" type="presParOf" srcId="{F090D459-364F-4EB9-BF63-EEFAFE997146}" destId="{35C9A410-6F94-43B3-A085-4E3FA04BDE60}" srcOrd="5" destOrd="0" presId="urn:microsoft.com/office/officeart/2009/3/layout/DescendingProcess"/>
    <dgm:cxn modelId="{CAB7DA64-297D-4193-A8EA-6DF8E7CC585A}" type="presParOf" srcId="{35C9A410-6F94-43B3-A085-4E3FA04BDE60}" destId="{2D8895F9-7486-458F-A380-1DA5F3392531}" srcOrd="0" destOrd="0" presId="urn:microsoft.com/office/officeart/2009/3/layout/DescendingProcess"/>
    <dgm:cxn modelId="{BF835CFE-E690-4F90-8677-C4D0D1FFE18D}" type="presParOf" srcId="{F090D459-364F-4EB9-BF63-EEFAFE997146}" destId="{EA690DC2-7D25-4546-8AA9-DDB05883942B}" srcOrd="6" destOrd="0" presId="urn:microsoft.com/office/officeart/2009/3/layout/DescendingProcess"/>
    <dgm:cxn modelId="{D1B397A3-9D94-430D-9A56-8C17531DDF85}" type="presParOf" srcId="{F090D459-364F-4EB9-BF63-EEFAFE997146}" destId="{A8AB252A-B0D5-47AF-BF54-F1C45DE577CC}" srcOrd="7" destOrd="0" presId="urn:microsoft.com/office/officeart/2009/3/layout/DescendingProcess"/>
    <dgm:cxn modelId="{4CFB4CDF-45D8-48F2-B855-4C1A6F63031F}" type="presParOf" srcId="{A8AB252A-B0D5-47AF-BF54-F1C45DE577CC}" destId="{39D5F709-1953-41A7-8D39-765A21ADDC6F}" srcOrd="0" destOrd="0" presId="urn:microsoft.com/office/officeart/2009/3/layout/DescendingProcess"/>
    <dgm:cxn modelId="{7EE42DD2-2634-40E7-81CA-F6062A38E21B}" type="presParOf" srcId="{F090D459-364F-4EB9-BF63-EEFAFE997146}" destId="{9218C8DC-444F-44FA-8B2E-3AE2BB91A913}" srcOrd="8" destOrd="0" presId="urn:microsoft.com/office/officeart/2009/3/layout/DescendingProcess"/>
    <dgm:cxn modelId="{6CC4438E-957A-4D54-9EC0-07E189C3DB13}" type="presParOf" srcId="{F090D459-364F-4EB9-BF63-EEFAFE997146}" destId="{F6EABF00-2080-4456-95D3-5FFDD5E8DB57}" srcOrd="9" destOrd="0" presId="urn:microsoft.com/office/officeart/2009/3/layout/DescendingProcess"/>
    <dgm:cxn modelId="{B3761532-1792-402E-96F5-3AB48D74BC0B}" type="presParOf" srcId="{F6EABF00-2080-4456-95D3-5FFDD5E8DB57}" destId="{C9452EE1-0EEF-4963-A420-17B40C5B68E4}" srcOrd="0" destOrd="0" presId="urn:microsoft.com/office/officeart/2009/3/layout/DescendingProcess"/>
    <dgm:cxn modelId="{08985747-2F81-47E6-891A-66590B5706B7}" type="presParOf" srcId="{F090D459-364F-4EB9-BF63-EEFAFE997146}" destId="{E296465C-99C2-434F-8E6C-F54DE0FD0611}" srcOrd="10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5E1762-BFE2-4DB9-9541-0A2A9A95BC28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B008EEE7-EC21-4A16-B601-150127A378A0}">
      <dgm:prSet phldrT="[Text]"/>
      <dgm:spPr/>
      <dgm:t>
        <a:bodyPr/>
        <a:lstStyle/>
        <a:p>
          <a:r>
            <a:rPr lang="en-US" dirty="0" smtClean="0"/>
            <a:t>Oxygen Therapy</a:t>
          </a:r>
          <a:endParaRPr lang="en-US" dirty="0"/>
        </a:p>
      </dgm:t>
    </dgm:pt>
    <dgm:pt modelId="{AD91D369-76ED-4BA9-BB73-653736AEDA9C}" type="parTrans" cxnId="{F8DE5152-4882-48AC-9E5C-B2A217DD8524}">
      <dgm:prSet/>
      <dgm:spPr/>
      <dgm:t>
        <a:bodyPr/>
        <a:lstStyle/>
        <a:p>
          <a:endParaRPr lang="en-US"/>
        </a:p>
      </dgm:t>
    </dgm:pt>
    <dgm:pt modelId="{4BC30FA1-73F1-4C0C-A4D3-654C5EE69F21}" type="sibTrans" cxnId="{F8DE5152-4882-48AC-9E5C-B2A217DD8524}">
      <dgm:prSet/>
      <dgm:spPr/>
      <dgm:t>
        <a:bodyPr/>
        <a:lstStyle/>
        <a:p>
          <a:endParaRPr lang="en-US"/>
        </a:p>
      </dgm:t>
    </dgm:pt>
    <dgm:pt modelId="{6CB907B2-B3B3-4297-BD23-4494B864EAED}">
      <dgm:prSet phldrT="[Text]"/>
      <dgm:spPr/>
      <dgm:t>
        <a:bodyPr/>
        <a:lstStyle/>
        <a:p>
          <a:r>
            <a:rPr lang="en-US" dirty="0" smtClean="0"/>
            <a:t>Bronchial Hygiene Therapy</a:t>
          </a:r>
          <a:endParaRPr lang="en-US" dirty="0"/>
        </a:p>
      </dgm:t>
    </dgm:pt>
    <dgm:pt modelId="{9F5D1794-4E19-49BF-87B4-2406F8749DBD}" type="parTrans" cxnId="{E660751A-7D5B-421B-886B-C45246DFEE72}">
      <dgm:prSet/>
      <dgm:spPr/>
      <dgm:t>
        <a:bodyPr/>
        <a:lstStyle/>
        <a:p>
          <a:endParaRPr lang="en-US"/>
        </a:p>
      </dgm:t>
    </dgm:pt>
    <dgm:pt modelId="{30888458-A883-4876-9584-17751E43C491}" type="sibTrans" cxnId="{E660751A-7D5B-421B-886B-C45246DFEE72}">
      <dgm:prSet/>
      <dgm:spPr/>
      <dgm:t>
        <a:bodyPr/>
        <a:lstStyle/>
        <a:p>
          <a:endParaRPr lang="en-US"/>
        </a:p>
      </dgm:t>
    </dgm:pt>
    <dgm:pt modelId="{A36F8CE4-BE24-453A-A636-A1943CE63EAB}">
      <dgm:prSet phldrT="[Text]"/>
      <dgm:spPr/>
      <dgm:t>
        <a:bodyPr/>
        <a:lstStyle/>
        <a:p>
          <a:r>
            <a:rPr lang="en-US" dirty="0" smtClean="0"/>
            <a:t>Lung Expansion Therapy</a:t>
          </a:r>
          <a:endParaRPr lang="en-US" dirty="0"/>
        </a:p>
      </dgm:t>
    </dgm:pt>
    <dgm:pt modelId="{2F50B290-1280-42A1-AB32-6F0282359C3F}" type="parTrans" cxnId="{C52FC2E8-9FA5-4115-8F29-9B315DE18A8F}">
      <dgm:prSet/>
      <dgm:spPr/>
      <dgm:t>
        <a:bodyPr/>
        <a:lstStyle/>
        <a:p>
          <a:endParaRPr lang="en-US"/>
        </a:p>
      </dgm:t>
    </dgm:pt>
    <dgm:pt modelId="{CE5485E0-95D4-4A3E-AA13-A5304567788C}" type="sibTrans" cxnId="{C52FC2E8-9FA5-4115-8F29-9B315DE18A8F}">
      <dgm:prSet/>
      <dgm:spPr/>
      <dgm:t>
        <a:bodyPr/>
        <a:lstStyle/>
        <a:p>
          <a:endParaRPr lang="en-US"/>
        </a:p>
      </dgm:t>
    </dgm:pt>
    <dgm:pt modelId="{31283AF4-F0DD-425B-80C8-EE91CF9F1775}">
      <dgm:prSet phldrT="[Text]"/>
      <dgm:spPr/>
      <dgm:t>
        <a:bodyPr/>
        <a:lstStyle/>
        <a:p>
          <a:r>
            <a:rPr lang="en-US" dirty="0" smtClean="0"/>
            <a:t>Aerosolized Medication Protocol</a:t>
          </a:r>
          <a:endParaRPr lang="en-US" dirty="0"/>
        </a:p>
      </dgm:t>
    </dgm:pt>
    <dgm:pt modelId="{C637B9D1-37A6-4922-98AE-F7AA974E0361}" type="parTrans" cxnId="{56ECF21E-02A1-44E2-91B1-F432E227BEB0}">
      <dgm:prSet/>
      <dgm:spPr/>
      <dgm:t>
        <a:bodyPr/>
        <a:lstStyle/>
        <a:p>
          <a:endParaRPr lang="en-US"/>
        </a:p>
      </dgm:t>
    </dgm:pt>
    <dgm:pt modelId="{538E8D3E-0FDB-4373-AC60-489D02CC6794}" type="sibTrans" cxnId="{56ECF21E-02A1-44E2-91B1-F432E227BEB0}">
      <dgm:prSet/>
      <dgm:spPr/>
      <dgm:t>
        <a:bodyPr/>
        <a:lstStyle/>
        <a:p>
          <a:endParaRPr lang="en-US"/>
        </a:p>
      </dgm:t>
    </dgm:pt>
    <dgm:pt modelId="{C805C2A5-CC6D-4D97-9309-1565035F2285}">
      <dgm:prSet phldrT="[Text]"/>
      <dgm:spPr/>
      <dgm:t>
        <a:bodyPr/>
        <a:lstStyle/>
        <a:p>
          <a:r>
            <a:rPr lang="en-US" dirty="0" smtClean="0"/>
            <a:t>Mechanical Ventilation Protocol</a:t>
          </a:r>
          <a:endParaRPr lang="en-US" dirty="0"/>
        </a:p>
      </dgm:t>
    </dgm:pt>
    <dgm:pt modelId="{F5274847-A97D-4CE9-A01A-40445C42DD43}" type="parTrans" cxnId="{93E1AD99-30AF-4D2B-9533-8B7BAD420631}">
      <dgm:prSet/>
      <dgm:spPr/>
      <dgm:t>
        <a:bodyPr/>
        <a:lstStyle/>
        <a:p>
          <a:endParaRPr lang="en-US"/>
        </a:p>
      </dgm:t>
    </dgm:pt>
    <dgm:pt modelId="{72F078E5-4E09-4B41-AA08-418510046322}" type="sibTrans" cxnId="{93E1AD99-30AF-4D2B-9533-8B7BAD420631}">
      <dgm:prSet/>
      <dgm:spPr/>
      <dgm:t>
        <a:bodyPr/>
        <a:lstStyle/>
        <a:p>
          <a:endParaRPr lang="en-US"/>
        </a:p>
      </dgm:t>
    </dgm:pt>
    <dgm:pt modelId="{BDDB7297-8FDE-4708-AAFF-F45C0030D819}" type="pres">
      <dgm:prSet presAssocID="{E75E1762-BFE2-4DB9-9541-0A2A9A95BC28}" presName="Name0" presStyleCnt="0">
        <dgm:presLayoutVars>
          <dgm:dir/>
          <dgm:resizeHandles val="exact"/>
        </dgm:presLayoutVars>
      </dgm:prSet>
      <dgm:spPr/>
    </dgm:pt>
    <dgm:pt modelId="{AEDC8023-5A4B-4B5D-A242-BEF95BDD8A33}" type="pres">
      <dgm:prSet presAssocID="{E75E1762-BFE2-4DB9-9541-0A2A9A95BC28}" presName="bkgdShp" presStyleLbl="alignAccFollowNode1" presStyleIdx="0" presStyleCnt="1"/>
      <dgm:spPr/>
    </dgm:pt>
    <dgm:pt modelId="{04574488-ACF4-4894-AC61-AE58066D3B0F}" type="pres">
      <dgm:prSet presAssocID="{E75E1762-BFE2-4DB9-9541-0A2A9A95BC28}" presName="linComp" presStyleCnt="0"/>
      <dgm:spPr/>
    </dgm:pt>
    <dgm:pt modelId="{D8217EA7-25CF-49DA-AAD6-7587D7436F65}" type="pres">
      <dgm:prSet presAssocID="{B008EEE7-EC21-4A16-B601-150127A378A0}" presName="compNode" presStyleCnt="0"/>
      <dgm:spPr/>
    </dgm:pt>
    <dgm:pt modelId="{DA5DB98A-73B2-485B-9965-15821889B0D6}" type="pres">
      <dgm:prSet presAssocID="{B008EEE7-EC21-4A16-B601-150127A378A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F0BB53-94BD-4707-A227-8A0097953843}" type="pres">
      <dgm:prSet presAssocID="{B008EEE7-EC21-4A16-B601-150127A378A0}" presName="invisiNode" presStyleLbl="node1" presStyleIdx="0" presStyleCnt="5"/>
      <dgm:spPr/>
    </dgm:pt>
    <dgm:pt modelId="{58C6CCEE-C5CC-4BE9-9D58-266C9A21DFDC}" type="pres">
      <dgm:prSet presAssocID="{B008EEE7-EC21-4A16-B601-150127A378A0}" presName="imagNode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661FC9B-1115-4804-8010-2C5B0D4515CB}" type="pres">
      <dgm:prSet presAssocID="{4BC30FA1-73F1-4C0C-A4D3-654C5EE69F2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39B3BAE-D7E0-4402-A99B-3D63F9D918CE}" type="pres">
      <dgm:prSet presAssocID="{6CB907B2-B3B3-4297-BD23-4494B864EAED}" presName="compNode" presStyleCnt="0"/>
      <dgm:spPr/>
    </dgm:pt>
    <dgm:pt modelId="{8AC1AFE2-E8C5-43FA-84F2-7B6CBD491A47}" type="pres">
      <dgm:prSet presAssocID="{6CB907B2-B3B3-4297-BD23-4494B864EAE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4B4682-D613-4F4D-B1DF-0D81798AD688}" type="pres">
      <dgm:prSet presAssocID="{6CB907B2-B3B3-4297-BD23-4494B864EAED}" presName="invisiNode" presStyleLbl="node1" presStyleIdx="1" presStyleCnt="5"/>
      <dgm:spPr/>
    </dgm:pt>
    <dgm:pt modelId="{C425DA38-5E18-4237-B81E-00AF08BD99A8}" type="pres">
      <dgm:prSet presAssocID="{6CB907B2-B3B3-4297-BD23-4494B864EAED}" presName="imagNode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D17E409-6BEE-410F-A163-8EE529952266}" type="pres">
      <dgm:prSet presAssocID="{30888458-A883-4876-9584-17751E43C49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BF85FCA-7EB7-4F3B-9FF6-FBBDF32E1520}" type="pres">
      <dgm:prSet presAssocID="{A36F8CE4-BE24-453A-A636-A1943CE63EAB}" presName="compNode" presStyleCnt="0"/>
      <dgm:spPr/>
    </dgm:pt>
    <dgm:pt modelId="{DA21853C-4271-4708-A0C4-A4133E684883}" type="pres">
      <dgm:prSet presAssocID="{A36F8CE4-BE24-453A-A636-A1943CE63EA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A6CAEA-3F27-4D63-B46A-E6B5AF6306A3}" type="pres">
      <dgm:prSet presAssocID="{A36F8CE4-BE24-453A-A636-A1943CE63EAB}" presName="invisiNode" presStyleLbl="node1" presStyleIdx="2" presStyleCnt="5"/>
      <dgm:spPr/>
    </dgm:pt>
    <dgm:pt modelId="{67C15839-8E0D-4294-BA6A-6D960F53E80D}" type="pres">
      <dgm:prSet presAssocID="{A36F8CE4-BE24-453A-A636-A1943CE63EAB}" presName="imagNode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72701D7-9426-402A-A917-94780DAB48A6}" type="pres">
      <dgm:prSet presAssocID="{CE5485E0-95D4-4A3E-AA13-A5304567788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504ACFF-0697-4656-9A41-5683BE5385E6}" type="pres">
      <dgm:prSet presAssocID="{31283AF4-F0DD-425B-80C8-EE91CF9F1775}" presName="compNode" presStyleCnt="0"/>
      <dgm:spPr/>
    </dgm:pt>
    <dgm:pt modelId="{13A8E4E6-3427-4B23-A51A-13C261AAC580}" type="pres">
      <dgm:prSet presAssocID="{31283AF4-F0DD-425B-80C8-EE91CF9F177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E99461-EB48-4EA9-B7B7-FE2DD2A4DBC3}" type="pres">
      <dgm:prSet presAssocID="{31283AF4-F0DD-425B-80C8-EE91CF9F1775}" presName="invisiNode" presStyleLbl="node1" presStyleIdx="3" presStyleCnt="5"/>
      <dgm:spPr/>
    </dgm:pt>
    <dgm:pt modelId="{6911E72A-ABB9-4ED6-BB32-64B5BBFFCDB6}" type="pres">
      <dgm:prSet presAssocID="{31283AF4-F0DD-425B-80C8-EE91CF9F1775}" presName="imagNode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11491618-04FB-4167-80B6-91CDE3A0826E}" type="pres">
      <dgm:prSet presAssocID="{538E8D3E-0FDB-4373-AC60-489D02CC679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723E557-3CC9-4924-82FD-EAC1252EAF45}" type="pres">
      <dgm:prSet presAssocID="{C805C2A5-CC6D-4D97-9309-1565035F2285}" presName="compNode" presStyleCnt="0"/>
      <dgm:spPr/>
    </dgm:pt>
    <dgm:pt modelId="{52035C4A-4E20-442A-BA4D-062B8E0DEBAD}" type="pres">
      <dgm:prSet presAssocID="{C805C2A5-CC6D-4D97-9309-1565035F228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ACD532-67A7-4204-8159-9F0BFFBF4F60}" type="pres">
      <dgm:prSet presAssocID="{C805C2A5-CC6D-4D97-9309-1565035F2285}" presName="invisiNode" presStyleLbl="node1" presStyleIdx="4" presStyleCnt="5"/>
      <dgm:spPr/>
    </dgm:pt>
    <dgm:pt modelId="{95919235-8652-4CB7-81E0-6E6D48D3F94D}" type="pres">
      <dgm:prSet presAssocID="{C805C2A5-CC6D-4D97-9309-1565035F2285}" presName="imagNode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2DA119EA-5C34-413F-848F-ABCB61F93055}" type="presOf" srcId="{4BC30FA1-73F1-4C0C-A4D3-654C5EE69F21}" destId="{5661FC9B-1115-4804-8010-2C5B0D4515CB}" srcOrd="0" destOrd="0" presId="urn:microsoft.com/office/officeart/2005/8/layout/pList2"/>
    <dgm:cxn modelId="{89F59570-F5B7-405A-AEAF-C290BC8638E4}" type="presOf" srcId="{538E8D3E-0FDB-4373-AC60-489D02CC6794}" destId="{11491618-04FB-4167-80B6-91CDE3A0826E}" srcOrd="0" destOrd="0" presId="urn:microsoft.com/office/officeart/2005/8/layout/pList2"/>
    <dgm:cxn modelId="{E660751A-7D5B-421B-886B-C45246DFEE72}" srcId="{E75E1762-BFE2-4DB9-9541-0A2A9A95BC28}" destId="{6CB907B2-B3B3-4297-BD23-4494B864EAED}" srcOrd="1" destOrd="0" parTransId="{9F5D1794-4E19-49BF-87B4-2406F8749DBD}" sibTransId="{30888458-A883-4876-9584-17751E43C491}"/>
    <dgm:cxn modelId="{F8DE5152-4882-48AC-9E5C-B2A217DD8524}" srcId="{E75E1762-BFE2-4DB9-9541-0A2A9A95BC28}" destId="{B008EEE7-EC21-4A16-B601-150127A378A0}" srcOrd="0" destOrd="0" parTransId="{AD91D369-76ED-4BA9-BB73-653736AEDA9C}" sibTransId="{4BC30FA1-73F1-4C0C-A4D3-654C5EE69F21}"/>
    <dgm:cxn modelId="{5A86AD57-B4B7-4CB8-A3CE-4B74F11D324F}" type="presOf" srcId="{CE5485E0-95D4-4A3E-AA13-A5304567788C}" destId="{272701D7-9426-402A-A917-94780DAB48A6}" srcOrd="0" destOrd="0" presId="urn:microsoft.com/office/officeart/2005/8/layout/pList2"/>
    <dgm:cxn modelId="{56ECF21E-02A1-44E2-91B1-F432E227BEB0}" srcId="{E75E1762-BFE2-4DB9-9541-0A2A9A95BC28}" destId="{31283AF4-F0DD-425B-80C8-EE91CF9F1775}" srcOrd="3" destOrd="0" parTransId="{C637B9D1-37A6-4922-98AE-F7AA974E0361}" sibTransId="{538E8D3E-0FDB-4373-AC60-489D02CC6794}"/>
    <dgm:cxn modelId="{5740C627-2332-4C87-82D0-50489C71396B}" type="presOf" srcId="{31283AF4-F0DD-425B-80C8-EE91CF9F1775}" destId="{13A8E4E6-3427-4B23-A51A-13C261AAC580}" srcOrd="0" destOrd="0" presId="urn:microsoft.com/office/officeart/2005/8/layout/pList2"/>
    <dgm:cxn modelId="{2E9FFF6B-F814-413B-8EB3-0E611A0CCD69}" type="presOf" srcId="{E75E1762-BFE2-4DB9-9541-0A2A9A95BC28}" destId="{BDDB7297-8FDE-4708-AAFF-F45C0030D819}" srcOrd="0" destOrd="0" presId="urn:microsoft.com/office/officeart/2005/8/layout/pList2"/>
    <dgm:cxn modelId="{9887CAE0-070D-4484-A17A-734A2CBBF67E}" type="presOf" srcId="{C805C2A5-CC6D-4D97-9309-1565035F2285}" destId="{52035C4A-4E20-442A-BA4D-062B8E0DEBAD}" srcOrd="0" destOrd="0" presId="urn:microsoft.com/office/officeart/2005/8/layout/pList2"/>
    <dgm:cxn modelId="{E080DA4D-B4D5-4675-9725-90EDA4E590BC}" type="presOf" srcId="{A36F8CE4-BE24-453A-A636-A1943CE63EAB}" destId="{DA21853C-4271-4708-A0C4-A4133E684883}" srcOrd="0" destOrd="0" presId="urn:microsoft.com/office/officeart/2005/8/layout/pList2"/>
    <dgm:cxn modelId="{93E1AD99-30AF-4D2B-9533-8B7BAD420631}" srcId="{E75E1762-BFE2-4DB9-9541-0A2A9A95BC28}" destId="{C805C2A5-CC6D-4D97-9309-1565035F2285}" srcOrd="4" destOrd="0" parTransId="{F5274847-A97D-4CE9-A01A-40445C42DD43}" sibTransId="{72F078E5-4E09-4B41-AA08-418510046322}"/>
    <dgm:cxn modelId="{03099C5C-F8EE-489A-92AB-EE78E34CCA68}" type="presOf" srcId="{B008EEE7-EC21-4A16-B601-150127A378A0}" destId="{DA5DB98A-73B2-485B-9965-15821889B0D6}" srcOrd="0" destOrd="0" presId="urn:microsoft.com/office/officeart/2005/8/layout/pList2"/>
    <dgm:cxn modelId="{FB7BEF2C-BB40-4864-A217-1308F076F095}" type="presOf" srcId="{30888458-A883-4876-9584-17751E43C491}" destId="{1D17E409-6BEE-410F-A163-8EE529952266}" srcOrd="0" destOrd="0" presId="urn:microsoft.com/office/officeart/2005/8/layout/pList2"/>
    <dgm:cxn modelId="{C52FC2E8-9FA5-4115-8F29-9B315DE18A8F}" srcId="{E75E1762-BFE2-4DB9-9541-0A2A9A95BC28}" destId="{A36F8CE4-BE24-453A-A636-A1943CE63EAB}" srcOrd="2" destOrd="0" parTransId="{2F50B290-1280-42A1-AB32-6F0282359C3F}" sibTransId="{CE5485E0-95D4-4A3E-AA13-A5304567788C}"/>
    <dgm:cxn modelId="{5B511A5C-5307-4BEF-B02E-F6EEFB81E69A}" type="presOf" srcId="{6CB907B2-B3B3-4297-BD23-4494B864EAED}" destId="{8AC1AFE2-E8C5-43FA-84F2-7B6CBD491A47}" srcOrd="0" destOrd="0" presId="urn:microsoft.com/office/officeart/2005/8/layout/pList2"/>
    <dgm:cxn modelId="{C9D43E29-AD12-478B-A9C6-2ACE523D09FD}" type="presParOf" srcId="{BDDB7297-8FDE-4708-AAFF-F45C0030D819}" destId="{AEDC8023-5A4B-4B5D-A242-BEF95BDD8A33}" srcOrd="0" destOrd="0" presId="urn:microsoft.com/office/officeart/2005/8/layout/pList2"/>
    <dgm:cxn modelId="{947E39DC-EB1D-4B58-88D1-E1AE774F8DDC}" type="presParOf" srcId="{BDDB7297-8FDE-4708-AAFF-F45C0030D819}" destId="{04574488-ACF4-4894-AC61-AE58066D3B0F}" srcOrd="1" destOrd="0" presId="urn:microsoft.com/office/officeart/2005/8/layout/pList2"/>
    <dgm:cxn modelId="{FD706B8A-75D6-4460-BF1E-859348B796F8}" type="presParOf" srcId="{04574488-ACF4-4894-AC61-AE58066D3B0F}" destId="{D8217EA7-25CF-49DA-AAD6-7587D7436F65}" srcOrd="0" destOrd="0" presId="urn:microsoft.com/office/officeart/2005/8/layout/pList2"/>
    <dgm:cxn modelId="{3E4B609B-DCB2-4DF1-BF43-964D4DB854E6}" type="presParOf" srcId="{D8217EA7-25CF-49DA-AAD6-7587D7436F65}" destId="{DA5DB98A-73B2-485B-9965-15821889B0D6}" srcOrd="0" destOrd="0" presId="urn:microsoft.com/office/officeart/2005/8/layout/pList2"/>
    <dgm:cxn modelId="{90159E48-DB97-4EFE-B267-1065CAD020F9}" type="presParOf" srcId="{D8217EA7-25CF-49DA-AAD6-7587D7436F65}" destId="{9AF0BB53-94BD-4707-A227-8A0097953843}" srcOrd="1" destOrd="0" presId="urn:microsoft.com/office/officeart/2005/8/layout/pList2"/>
    <dgm:cxn modelId="{C4863625-7C52-4747-8AEB-2A307580FFDA}" type="presParOf" srcId="{D8217EA7-25CF-49DA-AAD6-7587D7436F65}" destId="{58C6CCEE-C5CC-4BE9-9D58-266C9A21DFDC}" srcOrd="2" destOrd="0" presId="urn:microsoft.com/office/officeart/2005/8/layout/pList2"/>
    <dgm:cxn modelId="{96E58190-3977-48C6-929F-9DD16B6CEB44}" type="presParOf" srcId="{04574488-ACF4-4894-AC61-AE58066D3B0F}" destId="{5661FC9B-1115-4804-8010-2C5B0D4515CB}" srcOrd="1" destOrd="0" presId="urn:microsoft.com/office/officeart/2005/8/layout/pList2"/>
    <dgm:cxn modelId="{6948C66F-10DB-4389-8AFD-67438DE4EB46}" type="presParOf" srcId="{04574488-ACF4-4894-AC61-AE58066D3B0F}" destId="{F39B3BAE-D7E0-4402-A99B-3D63F9D918CE}" srcOrd="2" destOrd="0" presId="urn:microsoft.com/office/officeart/2005/8/layout/pList2"/>
    <dgm:cxn modelId="{DE7485AF-B578-4757-8A1F-3863E42AB541}" type="presParOf" srcId="{F39B3BAE-D7E0-4402-A99B-3D63F9D918CE}" destId="{8AC1AFE2-E8C5-43FA-84F2-7B6CBD491A47}" srcOrd="0" destOrd="0" presId="urn:microsoft.com/office/officeart/2005/8/layout/pList2"/>
    <dgm:cxn modelId="{282EB65C-0F6A-4E58-9DF9-B82698AC909F}" type="presParOf" srcId="{F39B3BAE-D7E0-4402-A99B-3D63F9D918CE}" destId="{594B4682-D613-4F4D-B1DF-0D81798AD688}" srcOrd="1" destOrd="0" presId="urn:microsoft.com/office/officeart/2005/8/layout/pList2"/>
    <dgm:cxn modelId="{BC796B5E-9BB8-4DAA-BA16-52B740112516}" type="presParOf" srcId="{F39B3BAE-D7E0-4402-A99B-3D63F9D918CE}" destId="{C425DA38-5E18-4237-B81E-00AF08BD99A8}" srcOrd="2" destOrd="0" presId="urn:microsoft.com/office/officeart/2005/8/layout/pList2"/>
    <dgm:cxn modelId="{9AF4B2A8-E802-422F-84A7-25ABB28CE424}" type="presParOf" srcId="{04574488-ACF4-4894-AC61-AE58066D3B0F}" destId="{1D17E409-6BEE-410F-A163-8EE529952266}" srcOrd="3" destOrd="0" presId="urn:microsoft.com/office/officeart/2005/8/layout/pList2"/>
    <dgm:cxn modelId="{EB4D87BA-3818-4ECB-B492-3CFFA4528C1B}" type="presParOf" srcId="{04574488-ACF4-4894-AC61-AE58066D3B0F}" destId="{4BF85FCA-7EB7-4F3B-9FF6-FBBDF32E1520}" srcOrd="4" destOrd="0" presId="urn:microsoft.com/office/officeart/2005/8/layout/pList2"/>
    <dgm:cxn modelId="{99697622-368D-4461-A4FF-C1DBBDEA9198}" type="presParOf" srcId="{4BF85FCA-7EB7-4F3B-9FF6-FBBDF32E1520}" destId="{DA21853C-4271-4708-A0C4-A4133E684883}" srcOrd="0" destOrd="0" presId="urn:microsoft.com/office/officeart/2005/8/layout/pList2"/>
    <dgm:cxn modelId="{CC02330E-7A7C-475C-B107-915E117A3E39}" type="presParOf" srcId="{4BF85FCA-7EB7-4F3B-9FF6-FBBDF32E1520}" destId="{E1A6CAEA-3F27-4D63-B46A-E6B5AF6306A3}" srcOrd="1" destOrd="0" presId="urn:microsoft.com/office/officeart/2005/8/layout/pList2"/>
    <dgm:cxn modelId="{A909BF9B-DC46-40E2-B344-D0C3E61FB93D}" type="presParOf" srcId="{4BF85FCA-7EB7-4F3B-9FF6-FBBDF32E1520}" destId="{67C15839-8E0D-4294-BA6A-6D960F53E80D}" srcOrd="2" destOrd="0" presId="urn:microsoft.com/office/officeart/2005/8/layout/pList2"/>
    <dgm:cxn modelId="{3E164F82-46E2-4B01-A390-110BF72E26EB}" type="presParOf" srcId="{04574488-ACF4-4894-AC61-AE58066D3B0F}" destId="{272701D7-9426-402A-A917-94780DAB48A6}" srcOrd="5" destOrd="0" presId="urn:microsoft.com/office/officeart/2005/8/layout/pList2"/>
    <dgm:cxn modelId="{D3CCD04E-FE36-498F-8782-136631E897C5}" type="presParOf" srcId="{04574488-ACF4-4894-AC61-AE58066D3B0F}" destId="{3504ACFF-0697-4656-9A41-5683BE5385E6}" srcOrd="6" destOrd="0" presId="urn:microsoft.com/office/officeart/2005/8/layout/pList2"/>
    <dgm:cxn modelId="{06399296-39E0-4FD5-9ED9-768520E293FB}" type="presParOf" srcId="{3504ACFF-0697-4656-9A41-5683BE5385E6}" destId="{13A8E4E6-3427-4B23-A51A-13C261AAC580}" srcOrd="0" destOrd="0" presId="urn:microsoft.com/office/officeart/2005/8/layout/pList2"/>
    <dgm:cxn modelId="{A2D2BC50-C9B7-4DCF-9144-106BFCBF55E7}" type="presParOf" srcId="{3504ACFF-0697-4656-9A41-5683BE5385E6}" destId="{3BE99461-EB48-4EA9-B7B7-FE2DD2A4DBC3}" srcOrd="1" destOrd="0" presId="urn:microsoft.com/office/officeart/2005/8/layout/pList2"/>
    <dgm:cxn modelId="{9D872686-93AF-48F4-B6E6-47BF5254354D}" type="presParOf" srcId="{3504ACFF-0697-4656-9A41-5683BE5385E6}" destId="{6911E72A-ABB9-4ED6-BB32-64B5BBFFCDB6}" srcOrd="2" destOrd="0" presId="urn:microsoft.com/office/officeart/2005/8/layout/pList2"/>
    <dgm:cxn modelId="{83934BDC-1C28-40CE-80E1-897DDAADEE96}" type="presParOf" srcId="{04574488-ACF4-4894-AC61-AE58066D3B0F}" destId="{11491618-04FB-4167-80B6-91CDE3A0826E}" srcOrd="7" destOrd="0" presId="urn:microsoft.com/office/officeart/2005/8/layout/pList2"/>
    <dgm:cxn modelId="{15C88F11-CD36-43E6-9B0A-F86CD657B126}" type="presParOf" srcId="{04574488-ACF4-4894-AC61-AE58066D3B0F}" destId="{D723E557-3CC9-4924-82FD-EAC1252EAF45}" srcOrd="8" destOrd="0" presId="urn:microsoft.com/office/officeart/2005/8/layout/pList2"/>
    <dgm:cxn modelId="{1360E447-E041-4584-A76B-6E60F2DEC4FE}" type="presParOf" srcId="{D723E557-3CC9-4924-82FD-EAC1252EAF45}" destId="{52035C4A-4E20-442A-BA4D-062B8E0DEBAD}" srcOrd="0" destOrd="0" presId="urn:microsoft.com/office/officeart/2005/8/layout/pList2"/>
    <dgm:cxn modelId="{2885DF45-3B9F-4D0D-B14D-AB96C1B7478F}" type="presParOf" srcId="{D723E557-3CC9-4924-82FD-EAC1252EAF45}" destId="{06ACD532-67A7-4204-8159-9F0BFFBF4F60}" srcOrd="1" destOrd="0" presId="urn:microsoft.com/office/officeart/2005/8/layout/pList2"/>
    <dgm:cxn modelId="{187D897C-60DA-4EB3-9AC2-7BB4C26297CF}" type="presParOf" srcId="{D723E557-3CC9-4924-82FD-EAC1252EAF45}" destId="{95919235-8652-4CB7-81E0-6E6D48D3F94D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576CB-1950-4881-942E-FB7D0FCFBF26}">
      <dsp:nvSpPr>
        <dsp:cNvPr id="0" name=""/>
        <dsp:cNvSpPr/>
      </dsp:nvSpPr>
      <dsp:spPr>
        <a:xfrm>
          <a:off x="0" y="59518"/>
          <a:ext cx="5106988" cy="319186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BB784D-4CDB-4AC9-960B-640B1ED82411}">
      <dsp:nvSpPr>
        <dsp:cNvPr id="0" name=""/>
        <dsp:cNvSpPr/>
      </dsp:nvSpPr>
      <dsp:spPr>
        <a:xfrm>
          <a:off x="503038" y="2432991"/>
          <a:ext cx="117460" cy="11746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78DE93-01EF-4DB0-B0D8-06AD28FC59F4}">
      <dsp:nvSpPr>
        <dsp:cNvPr id="0" name=""/>
        <dsp:cNvSpPr/>
      </dsp:nvSpPr>
      <dsp:spPr>
        <a:xfrm>
          <a:off x="591460" y="2551240"/>
          <a:ext cx="873294" cy="759664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40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Systematic Collection of Clinical Data</a:t>
          </a:r>
          <a:endParaRPr lang="en-US" sz="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Days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Evenings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Nights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1460" y="2551240"/>
        <a:ext cx="873294" cy="759664"/>
      </dsp:txXfrm>
    </dsp:sp>
    <dsp:sp modelId="{15F12B15-7394-4AB6-AD48-B306E75C14E1}">
      <dsp:nvSpPr>
        <dsp:cNvPr id="0" name=""/>
        <dsp:cNvSpPr/>
      </dsp:nvSpPr>
      <dsp:spPr>
        <a:xfrm>
          <a:off x="1332923" y="1690563"/>
          <a:ext cx="204279" cy="204279"/>
        </a:xfrm>
        <a:prstGeom prst="ellipse">
          <a:avLst/>
        </a:prstGeom>
        <a:solidFill>
          <a:schemeClr val="accent5">
            <a:hueOff val="1064336"/>
            <a:satOff val="-1021"/>
            <a:lumOff val="-6732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CBAF74-C36F-4AE9-ADFE-555D653B60EA}">
      <dsp:nvSpPr>
        <dsp:cNvPr id="0" name=""/>
        <dsp:cNvSpPr/>
      </dsp:nvSpPr>
      <dsp:spPr>
        <a:xfrm>
          <a:off x="1542846" y="1952345"/>
          <a:ext cx="1072467" cy="1358559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243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Ongoing consistent and precise assessment keeping physician in loop</a:t>
          </a:r>
          <a:endParaRPr lang="en-US" sz="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Days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Evenings 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Nights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42846" y="1952345"/>
        <a:ext cx="1072467" cy="1358559"/>
      </dsp:txXfrm>
    </dsp:sp>
    <dsp:sp modelId="{7F4B6B87-0A9B-4C94-9336-4FF857603706}">
      <dsp:nvSpPr>
        <dsp:cNvPr id="0" name=""/>
        <dsp:cNvSpPr/>
      </dsp:nvSpPr>
      <dsp:spPr>
        <a:xfrm>
          <a:off x="2392623" y="1143476"/>
          <a:ext cx="270670" cy="270670"/>
        </a:xfrm>
        <a:prstGeom prst="ellipse">
          <a:avLst/>
        </a:prstGeom>
        <a:solidFill>
          <a:schemeClr val="accent5">
            <a:hueOff val="2128673"/>
            <a:satOff val="-2041"/>
            <a:lumOff val="-1346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066290-EE2A-4521-853F-694B0A2C6E49}">
      <dsp:nvSpPr>
        <dsp:cNvPr id="0" name=""/>
        <dsp:cNvSpPr/>
      </dsp:nvSpPr>
      <dsp:spPr>
        <a:xfrm>
          <a:off x="2534876" y="1571315"/>
          <a:ext cx="1072467" cy="1408200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423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Consistent and optimal treatment selections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ongoing adjustments as indicated based on assessment</a:t>
          </a:r>
          <a:endParaRPr lang="en-US" sz="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Upregulation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Downregulation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34876" y="1571315"/>
        <a:ext cx="1072467" cy="1408200"/>
      </dsp:txXfrm>
    </dsp:sp>
    <dsp:sp modelId="{2DCEEA10-EABC-451A-B3FE-5FB3EC039633}">
      <dsp:nvSpPr>
        <dsp:cNvPr id="0" name=""/>
        <dsp:cNvSpPr/>
      </dsp:nvSpPr>
      <dsp:spPr>
        <a:xfrm>
          <a:off x="3546803" y="781519"/>
          <a:ext cx="362596" cy="362596"/>
        </a:xfrm>
        <a:prstGeom prst="ellipse">
          <a:avLst/>
        </a:prstGeom>
        <a:solidFill>
          <a:schemeClr val="accent5">
            <a:hueOff val="3193009"/>
            <a:satOff val="-3062"/>
            <a:lumOff val="-2019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2ADD7B-8C1B-4E7A-82B3-111ED45D74BB}">
      <dsp:nvSpPr>
        <dsp:cNvPr id="0" name=""/>
        <dsp:cNvSpPr/>
      </dsp:nvSpPr>
      <dsp:spPr>
        <a:xfrm>
          <a:off x="3736112" y="1640679"/>
          <a:ext cx="1072467" cy="1280339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132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Good response to therapy, and compliance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Therapist involvement in pt. education</a:t>
          </a:r>
          <a:endParaRPr lang="en-US" sz="900" kern="1200" dirty="0"/>
        </a:p>
      </dsp:txBody>
      <dsp:txXfrm>
        <a:off x="3736112" y="1640679"/>
        <a:ext cx="1072467" cy="12803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B9BBC-57B7-4192-83D7-70CAF39396DC}">
      <dsp:nvSpPr>
        <dsp:cNvPr id="0" name=""/>
        <dsp:cNvSpPr/>
      </dsp:nvSpPr>
      <dsp:spPr>
        <a:xfrm rot="4396374">
          <a:off x="989400" y="658844"/>
          <a:ext cx="2858169" cy="1993216"/>
        </a:xfrm>
        <a:prstGeom prst="swooshArrow">
          <a:avLst>
            <a:gd name="adj1" fmla="val 16310"/>
            <a:gd name="adj2" fmla="val 31370"/>
          </a:avLst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D686A8-314F-4DD9-912D-1440018BCC66}">
      <dsp:nvSpPr>
        <dsp:cNvPr id="0" name=""/>
        <dsp:cNvSpPr/>
      </dsp:nvSpPr>
      <dsp:spPr>
        <a:xfrm>
          <a:off x="1963566" y="855537"/>
          <a:ext cx="72177" cy="72177"/>
        </a:xfrm>
        <a:prstGeom prst="ellipse">
          <a:avLst/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8895F9-7486-458F-A380-1DA5F3392531}">
      <dsp:nvSpPr>
        <dsp:cNvPr id="0" name=""/>
        <dsp:cNvSpPr/>
      </dsp:nvSpPr>
      <dsp:spPr>
        <a:xfrm>
          <a:off x="2371106" y="1168418"/>
          <a:ext cx="72177" cy="72177"/>
        </a:xfrm>
        <a:prstGeom prst="ellipse">
          <a:avLst/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5F709-1953-41A7-8D39-765A21ADDC6F}">
      <dsp:nvSpPr>
        <dsp:cNvPr id="0" name=""/>
        <dsp:cNvSpPr/>
      </dsp:nvSpPr>
      <dsp:spPr>
        <a:xfrm>
          <a:off x="2737491" y="1534604"/>
          <a:ext cx="72177" cy="72177"/>
        </a:xfrm>
        <a:prstGeom prst="ellipse">
          <a:avLst/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19374A-AF0B-4152-8B21-384F62FDFDB0}">
      <dsp:nvSpPr>
        <dsp:cNvPr id="0" name=""/>
        <dsp:cNvSpPr/>
      </dsp:nvSpPr>
      <dsp:spPr>
        <a:xfrm>
          <a:off x="797797" y="0"/>
          <a:ext cx="1347538" cy="529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Incomplete or no clinical data collected</a:t>
          </a:r>
          <a:endParaRPr lang="en-US" sz="1100" kern="1200" dirty="0"/>
        </a:p>
      </dsp:txBody>
      <dsp:txXfrm>
        <a:off x="797797" y="0"/>
        <a:ext cx="1347538" cy="529744"/>
      </dsp:txXfrm>
    </dsp:sp>
    <dsp:sp modelId="{6D8FFDAF-C303-4C4F-A405-8E5D9E78CBAA}">
      <dsp:nvSpPr>
        <dsp:cNvPr id="0" name=""/>
        <dsp:cNvSpPr/>
      </dsp:nvSpPr>
      <dsp:spPr>
        <a:xfrm>
          <a:off x="2436695" y="626754"/>
          <a:ext cx="2003097" cy="529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Assessments variable and inaccurate</a:t>
          </a:r>
          <a:endParaRPr lang="en-US" sz="1100" kern="1200" dirty="0"/>
        </a:p>
      </dsp:txBody>
      <dsp:txXfrm>
        <a:off x="2436695" y="626754"/>
        <a:ext cx="2003097" cy="529744"/>
      </dsp:txXfrm>
    </dsp:sp>
    <dsp:sp modelId="{BBDCEA7E-6125-4A3C-ACD8-3B8D80211072}">
      <dsp:nvSpPr>
        <dsp:cNvPr id="0" name=""/>
        <dsp:cNvSpPr/>
      </dsp:nvSpPr>
      <dsp:spPr>
        <a:xfrm>
          <a:off x="725313" y="976388"/>
          <a:ext cx="1347538" cy="529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Physician sees patient once daily on rounds</a:t>
          </a:r>
          <a:endParaRPr lang="en-US" sz="1100" kern="1200" dirty="0"/>
        </a:p>
      </dsp:txBody>
      <dsp:txXfrm>
        <a:off x="725313" y="976388"/>
        <a:ext cx="1347538" cy="529744"/>
      </dsp:txXfrm>
    </dsp:sp>
    <dsp:sp modelId="{C9452EE1-0EEF-4963-A420-17B40C5B68E4}">
      <dsp:nvSpPr>
        <dsp:cNvPr id="0" name=""/>
        <dsp:cNvSpPr/>
      </dsp:nvSpPr>
      <dsp:spPr>
        <a:xfrm>
          <a:off x="3002628" y="1937541"/>
          <a:ext cx="72177" cy="72177"/>
        </a:xfrm>
        <a:prstGeom prst="ellipse">
          <a:avLst/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90DC2-7D25-4546-8AA9-DDB05883942B}">
      <dsp:nvSpPr>
        <dsp:cNvPr id="0" name=""/>
        <dsp:cNvSpPr/>
      </dsp:nvSpPr>
      <dsp:spPr>
        <a:xfrm>
          <a:off x="3142531" y="1148913"/>
          <a:ext cx="1610982" cy="781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No input asked or given on therapy resulting in poor results</a:t>
          </a:r>
          <a:endParaRPr lang="en-US" sz="1100" kern="1200" dirty="0"/>
        </a:p>
      </dsp:txBody>
      <dsp:txXfrm>
        <a:off x="3142531" y="1148913"/>
        <a:ext cx="1610982" cy="781050"/>
      </dsp:txXfrm>
    </dsp:sp>
    <dsp:sp modelId="{9218C8DC-444F-44FA-8B2E-3AE2BB91A913}">
      <dsp:nvSpPr>
        <dsp:cNvPr id="0" name=""/>
        <dsp:cNvSpPr/>
      </dsp:nvSpPr>
      <dsp:spPr>
        <a:xfrm>
          <a:off x="797797" y="1708758"/>
          <a:ext cx="2003097" cy="529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Treatments delivered by variable staff </a:t>
          </a:r>
          <a:endParaRPr lang="en-US" sz="1100" kern="1200" dirty="0"/>
        </a:p>
      </dsp:txBody>
      <dsp:txXfrm>
        <a:off x="797797" y="1708758"/>
        <a:ext cx="2003097" cy="529744"/>
      </dsp:txXfrm>
    </dsp:sp>
    <dsp:sp modelId="{E296465C-99C2-434F-8E6C-F54DE0FD0611}">
      <dsp:nvSpPr>
        <dsp:cNvPr id="0" name=""/>
        <dsp:cNvSpPr/>
      </dsp:nvSpPr>
      <dsp:spPr>
        <a:xfrm>
          <a:off x="2618795" y="2781160"/>
          <a:ext cx="1820997" cy="529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Poor response to therapy, refusal of treatments, high readmission rates</a:t>
          </a:r>
          <a:endParaRPr lang="en-US" sz="1100" kern="1200" dirty="0"/>
        </a:p>
      </dsp:txBody>
      <dsp:txXfrm>
        <a:off x="2618795" y="2781160"/>
        <a:ext cx="1820997" cy="5297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C8023-5A4B-4B5D-A242-BEF95BDD8A33}">
      <dsp:nvSpPr>
        <dsp:cNvPr id="0" name=""/>
        <dsp:cNvSpPr/>
      </dsp:nvSpPr>
      <dsp:spPr>
        <a:xfrm>
          <a:off x="0" y="0"/>
          <a:ext cx="8824913" cy="153733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C6CCEE-C5CC-4BE9-9D58-266C9A21DFDC}">
      <dsp:nvSpPr>
        <dsp:cNvPr id="0" name=""/>
        <dsp:cNvSpPr/>
      </dsp:nvSpPr>
      <dsp:spPr>
        <a:xfrm>
          <a:off x="267582" y="204978"/>
          <a:ext cx="1535138" cy="112737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5DB98A-73B2-485B-9965-15821889B0D6}">
      <dsp:nvSpPr>
        <dsp:cNvPr id="0" name=""/>
        <dsp:cNvSpPr/>
      </dsp:nvSpPr>
      <dsp:spPr>
        <a:xfrm rot="10800000">
          <a:off x="267582" y="1537335"/>
          <a:ext cx="1535138" cy="187896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Oxygen Therapy</a:t>
          </a:r>
          <a:endParaRPr lang="en-US" sz="1900" kern="1200" dirty="0"/>
        </a:p>
      </dsp:txBody>
      <dsp:txXfrm rot="10800000">
        <a:off x="314793" y="1537335"/>
        <a:ext cx="1440716" cy="1831754"/>
      </dsp:txXfrm>
    </dsp:sp>
    <dsp:sp modelId="{C425DA38-5E18-4237-B81E-00AF08BD99A8}">
      <dsp:nvSpPr>
        <dsp:cNvPr id="0" name=""/>
        <dsp:cNvSpPr/>
      </dsp:nvSpPr>
      <dsp:spPr>
        <a:xfrm>
          <a:off x="1956235" y="204978"/>
          <a:ext cx="1535138" cy="112737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C1AFE2-E8C5-43FA-84F2-7B6CBD491A47}">
      <dsp:nvSpPr>
        <dsp:cNvPr id="0" name=""/>
        <dsp:cNvSpPr/>
      </dsp:nvSpPr>
      <dsp:spPr>
        <a:xfrm rot="10800000">
          <a:off x="1956235" y="1537335"/>
          <a:ext cx="1535138" cy="187896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Bronchial Hygiene Therapy</a:t>
          </a:r>
          <a:endParaRPr lang="en-US" sz="1900" kern="1200" dirty="0"/>
        </a:p>
      </dsp:txBody>
      <dsp:txXfrm rot="10800000">
        <a:off x="2003446" y="1537335"/>
        <a:ext cx="1440716" cy="1831754"/>
      </dsp:txXfrm>
    </dsp:sp>
    <dsp:sp modelId="{67C15839-8E0D-4294-BA6A-6D960F53E80D}">
      <dsp:nvSpPr>
        <dsp:cNvPr id="0" name=""/>
        <dsp:cNvSpPr/>
      </dsp:nvSpPr>
      <dsp:spPr>
        <a:xfrm>
          <a:off x="3644887" y="204978"/>
          <a:ext cx="1535138" cy="112737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1853C-4271-4708-A0C4-A4133E684883}">
      <dsp:nvSpPr>
        <dsp:cNvPr id="0" name=""/>
        <dsp:cNvSpPr/>
      </dsp:nvSpPr>
      <dsp:spPr>
        <a:xfrm rot="10800000">
          <a:off x="3644887" y="1537335"/>
          <a:ext cx="1535138" cy="187896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Lung Expansion Therapy</a:t>
          </a:r>
          <a:endParaRPr lang="en-US" sz="1900" kern="1200" dirty="0"/>
        </a:p>
      </dsp:txBody>
      <dsp:txXfrm rot="10800000">
        <a:off x="3692098" y="1537335"/>
        <a:ext cx="1440716" cy="1831754"/>
      </dsp:txXfrm>
    </dsp:sp>
    <dsp:sp modelId="{6911E72A-ABB9-4ED6-BB32-64B5BBFFCDB6}">
      <dsp:nvSpPr>
        <dsp:cNvPr id="0" name=""/>
        <dsp:cNvSpPr/>
      </dsp:nvSpPr>
      <dsp:spPr>
        <a:xfrm>
          <a:off x="5333539" y="204978"/>
          <a:ext cx="1535138" cy="112737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8E4E6-3427-4B23-A51A-13C261AAC580}">
      <dsp:nvSpPr>
        <dsp:cNvPr id="0" name=""/>
        <dsp:cNvSpPr/>
      </dsp:nvSpPr>
      <dsp:spPr>
        <a:xfrm rot="10800000">
          <a:off x="5333539" y="1537335"/>
          <a:ext cx="1535138" cy="187896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Aerosolized Medication Protocol</a:t>
          </a:r>
          <a:endParaRPr lang="en-US" sz="1900" kern="1200" dirty="0"/>
        </a:p>
      </dsp:txBody>
      <dsp:txXfrm rot="10800000">
        <a:off x="5380750" y="1537335"/>
        <a:ext cx="1440716" cy="1831754"/>
      </dsp:txXfrm>
    </dsp:sp>
    <dsp:sp modelId="{95919235-8652-4CB7-81E0-6E6D48D3F94D}">
      <dsp:nvSpPr>
        <dsp:cNvPr id="0" name=""/>
        <dsp:cNvSpPr/>
      </dsp:nvSpPr>
      <dsp:spPr>
        <a:xfrm>
          <a:off x="7022191" y="204978"/>
          <a:ext cx="1535138" cy="112737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035C4A-4E20-442A-BA4D-062B8E0DEBAD}">
      <dsp:nvSpPr>
        <dsp:cNvPr id="0" name=""/>
        <dsp:cNvSpPr/>
      </dsp:nvSpPr>
      <dsp:spPr>
        <a:xfrm rot="10800000">
          <a:off x="7022191" y="1537335"/>
          <a:ext cx="1535138" cy="187896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Mechanical Ventilation Protocol</a:t>
          </a:r>
          <a:endParaRPr lang="en-US" sz="1900" kern="1200" dirty="0"/>
        </a:p>
      </dsp:txBody>
      <dsp:txXfrm rot="10800000">
        <a:off x="7069402" y="1537335"/>
        <a:ext cx="1440716" cy="18317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6B131-A334-47B9-AF27-5894FD32053F}" type="datetimeFigureOut">
              <a:rPr lang="en-US" smtClean="0"/>
              <a:t>7/28/2016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FDFF7-B0E4-4F5F-8975-6F62A90BA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50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712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937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54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87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917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99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066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0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07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022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11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959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journal.publications.chestnet.org/article.aspx?articleid=1078573" TargetMode="External"/><Relationship Id="rId3" Type="http://schemas.openxmlformats.org/officeDocument/2006/relationships/hyperlink" Target="https://www.cms.gov/Medicare/Medicare-Fee-for-Service-Payment/AcuteInpatientPPS/Readmissions-Reduction-Program.html" TargetMode="External"/><Relationship Id="rId7" Type="http://schemas.openxmlformats.org/officeDocument/2006/relationships/hyperlink" Target="http://rc.rcjournal.com/content/54/7/861.short" TargetMode="External"/><Relationship Id="rId2" Type="http://schemas.openxmlformats.org/officeDocument/2006/relationships/hyperlink" Target="http://www.rcjournal.com/cpg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arc.org/resources/clinical-resources/aerosol-resources/" TargetMode="External"/><Relationship Id="rId5" Type="http://schemas.openxmlformats.org/officeDocument/2006/relationships/hyperlink" Target="http://journal.publications.chestnet.org/data/Journals/CHEST/22020/335.pdf" TargetMode="External"/><Relationship Id="rId10" Type="http://schemas.openxmlformats.org/officeDocument/2006/relationships/hyperlink" Target="http://rc.rcjournal.com/content/58/10/1669.full" TargetMode="External"/><Relationship Id="rId4" Type="http://schemas.openxmlformats.org/officeDocument/2006/relationships/hyperlink" Target="http://www.rcjournal.com/cpgs/#evidence" TargetMode="External"/><Relationship Id="rId9" Type="http://schemas.openxmlformats.org/officeDocument/2006/relationships/hyperlink" Target="http://rc.rcjournal.com/content/58/10/1662.fu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Therapist Driven Protocols Revisited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066" y="4837374"/>
            <a:ext cx="10993546" cy="130366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Camille Lowman, BSBA, RRT</a:t>
            </a:r>
          </a:p>
          <a:p>
            <a:r>
              <a:rPr lang="en-US" dirty="0" smtClean="0"/>
              <a:t>Director of clinical Education</a:t>
            </a:r>
          </a:p>
          <a:p>
            <a:r>
              <a:rPr lang="en-US" dirty="0" smtClean="0"/>
              <a:t>Respiratory Care Program</a:t>
            </a:r>
          </a:p>
          <a:p>
            <a:r>
              <a:rPr lang="en-US" dirty="0" smtClean="0"/>
              <a:t>Tacoma Community college, Tacoma Washington, USA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11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3077737"/>
            <a:ext cx="11029615" cy="2781062"/>
          </a:xfrm>
        </p:spPr>
        <p:txBody>
          <a:bodyPr/>
          <a:lstStyle/>
          <a:p>
            <a:r>
              <a:rPr lang="en-US" dirty="0" smtClean="0"/>
              <a:t>To familiarize physicians, managers and health care staff with therapist driven protocols</a:t>
            </a:r>
          </a:p>
          <a:p>
            <a:pPr lvl="1"/>
            <a:r>
              <a:rPr lang="en-US" dirty="0" smtClean="0"/>
              <a:t>What they are, and what they are not</a:t>
            </a:r>
          </a:p>
          <a:p>
            <a:r>
              <a:rPr lang="en-US" dirty="0" smtClean="0"/>
              <a:t>Clarify how TDPs fit into the changing health care system in the United States</a:t>
            </a:r>
          </a:p>
          <a:p>
            <a:r>
              <a:rPr lang="en-US" dirty="0" smtClean="0"/>
              <a:t>Provide a plan to address high readmission rates for COPD patients in the United States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78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81193" y="1951463"/>
            <a:ext cx="5540827" cy="4460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Insurance/Reimbursement for medical care</a:t>
            </a:r>
          </a:p>
          <a:p>
            <a:r>
              <a:rPr lang="en-US" dirty="0" smtClean="0"/>
              <a:t>Insurance mainly provided through work </a:t>
            </a:r>
          </a:p>
          <a:p>
            <a:pPr lvl="1"/>
            <a:r>
              <a:rPr lang="en-US" dirty="0" smtClean="0"/>
              <a:t>Employee, spouse &amp; dependents covered</a:t>
            </a:r>
          </a:p>
          <a:p>
            <a:pPr lvl="1"/>
            <a:r>
              <a:rPr lang="en-US" dirty="0" smtClean="0"/>
              <a:t>Employer paying majority, employee paying portion</a:t>
            </a:r>
          </a:p>
          <a:p>
            <a:r>
              <a:rPr lang="en-US" dirty="0" smtClean="0"/>
              <a:t>Small businesses: no coverage</a:t>
            </a:r>
          </a:p>
          <a:p>
            <a:pPr lvl="1"/>
            <a:r>
              <a:rPr lang="en-US" dirty="0" smtClean="0"/>
              <a:t>Private insurance: very expensive</a:t>
            </a:r>
          </a:p>
          <a:p>
            <a:r>
              <a:rPr lang="en-US" dirty="0" smtClean="0"/>
              <a:t>Medicare: disabled and elderly</a:t>
            </a:r>
          </a:p>
          <a:p>
            <a:r>
              <a:rPr lang="en-US" dirty="0" smtClean="0"/>
              <a:t>Medicaid: low income who qualify</a:t>
            </a:r>
          </a:p>
          <a:p>
            <a:pPr marL="0" indent="0">
              <a:buNone/>
            </a:pPr>
            <a:r>
              <a:rPr lang="en-US" dirty="0" smtClean="0"/>
              <a:t>Rules for reimbursement:</a:t>
            </a:r>
          </a:p>
          <a:p>
            <a:r>
              <a:rPr lang="en-US" dirty="0" smtClean="0"/>
              <a:t>Medicare: </a:t>
            </a:r>
          </a:p>
          <a:p>
            <a:pPr lvl="1"/>
            <a:r>
              <a:rPr lang="en-US" dirty="0" smtClean="0"/>
              <a:t>Diagnosis Related Groups (DRGs)</a:t>
            </a:r>
          </a:p>
          <a:p>
            <a:pPr lvl="1"/>
            <a:r>
              <a:rPr lang="en-US" dirty="0" smtClean="0"/>
              <a:t>Bundling services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4976" y="2767806"/>
            <a:ext cx="4169549" cy="2793598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Reimbursement prior to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3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4094738"/>
          </a:xfrm>
        </p:spPr>
        <p:txBody>
          <a:bodyPr>
            <a:normAutofit fontScale="92500"/>
          </a:bodyPr>
          <a:lstStyle/>
          <a:p>
            <a:r>
              <a:rPr lang="en-US" dirty="0"/>
              <a:t>Hospital focus</a:t>
            </a:r>
          </a:p>
          <a:p>
            <a:pPr lvl="1"/>
            <a:r>
              <a:rPr lang="en-US" dirty="0"/>
              <a:t>Reimbursement related to DRG</a:t>
            </a:r>
          </a:p>
          <a:p>
            <a:pPr lvl="1"/>
            <a:r>
              <a:rPr lang="en-US" dirty="0" smtClean="0"/>
              <a:t>Concentration </a:t>
            </a:r>
            <a:r>
              <a:rPr lang="en-US" dirty="0"/>
              <a:t>on acute illness without much emphasis on wellness beyond the acute event</a:t>
            </a:r>
          </a:p>
          <a:p>
            <a:pPr lvl="1"/>
            <a:r>
              <a:rPr lang="en-US" dirty="0"/>
              <a:t>High cost of medical </a:t>
            </a:r>
            <a:r>
              <a:rPr lang="en-US" dirty="0" smtClean="0"/>
              <a:t>care </a:t>
            </a:r>
          </a:p>
          <a:p>
            <a:pPr lvl="1"/>
            <a:r>
              <a:rPr lang="en-US" dirty="0" smtClean="0"/>
              <a:t>High </a:t>
            </a:r>
            <a:r>
              <a:rPr lang="en-US" dirty="0"/>
              <a:t>readmission rates for specific diagnosis groups </a:t>
            </a:r>
          </a:p>
          <a:p>
            <a:r>
              <a:rPr lang="en-US" dirty="0"/>
              <a:t>Respiratory Care Departments</a:t>
            </a:r>
          </a:p>
          <a:p>
            <a:pPr lvl="1"/>
            <a:r>
              <a:rPr lang="en-US" dirty="0"/>
              <a:t>“Do more with less staff”</a:t>
            </a:r>
          </a:p>
          <a:p>
            <a:pPr lvl="2"/>
            <a:r>
              <a:rPr lang="en-US" dirty="0"/>
              <a:t>Aerosol therapy to nursing in many hospitals</a:t>
            </a:r>
          </a:p>
          <a:p>
            <a:pPr lvl="2"/>
            <a:r>
              <a:rPr lang="en-US" dirty="0"/>
              <a:t>Patients no longer assessed by therapist unless having difficulty</a:t>
            </a:r>
          </a:p>
          <a:p>
            <a:pPr lvl="1"/>
            <a:r>
              <a:rPr lang="en-US" dirty="0"/>
              <a:t>Respiratory Therapists in ICU, ER, seeing only the sickest patients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9093" y="2459059"/>
            <a:ext cx="4980864" cy="317019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overview of medical care in the United States prior to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380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Paradigm Shift with Affordable Care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Affordable Care Act introduced in </a:t>
            </a:r>
            <a:r>
              <a:rPr lang="en-US" dirty="0" smtClean="0"/>
              <a:t>2010</a:t>
            </a:r>
          </a:p>
          <a:p>
            <a:pPr lvl="1"/>
            <a:r>
              <a:rPr lang="en-US" dirty="0" smtClean="0"/>
              <a:t>Goal for all US citizens to have health insurance</a:t>
            </a:r>
            <a:endParaRPr lang="en-US" dirty="0"/>
          </a:p>
          <a:p>
            <a:pPr lvl="1"/>
            <a:r>
              <a:rPr lang="en-US" dirty="0" smtClean="0"/>
              <a:t>Hospital focus </a:t>
            </a:r>
            <a:r>
              <a:rPr lang="en-US" dirty="0"/>
              <a:t>on wellness and </a:t>
            </a:r>
            <a:r>
              <a:rPr lang="en-US" dirty="0" smtClean="0"/>
              <a:t>prevention as well as acute illness</a:t>
            </a:r>
            <a:endParaRPr lang="en-US" dirty="0"/>
          </a:p>
          <a:p>
            <a:r>
              <a:rPr lang="en-US" dirty="0"/>
              <a:t>Medicare/Medicaid fines for readmissions </a:t>
            </a:r>
            <a:r>
              <a:rPr lang="en-US" dirty="0" smtClean="0"/>
              <a:t>FY 2012</a:t>
            </a:r>
            <a:endParaRPr lang="en-US" dirty="0"/>
          </a:p>
          <a:p>
            <a:pPr lvl="1"/>
            <a:r>
              <a:rPr lang="en-US" dirty="0" smtClean="0"/>
              <a:t>“bounce-back admissions” within </a:t>
            </a:r>
            <a:r>
              <a:rPr lang="en-US" dirty="0"/>
              <a:t>30 days of discharge </a:t>
            </a:r>
          </a:p>
          <a:p>
            <a:pPr lvl="2"/>
            <a:r>
              <a:rPr lang="en-US" dirty="0" smtClean="0"/>
              <a:t>Pneumonia  </a:t>
            </a:r>
          </a:p>
          <a:p>
            <a:pPr lvl="2"/>
            <a:r>
              <a:rPr lang="en-US" dirty="0" smtClean="0"/>
              <a:t>Acute MI</a:t>
            </a:r>
          </a:p>
          <a:p>
            <a:pPr lvl="2"/>
            <a:r>
              <a:rPr lang="en-US" dirty="0" smtClean="0"/>
              <a:t>Heart failure</a:t>
            </a:r>
          </a:p>
          <a:p>
            <a:r>
              <a:rPr lang="en-US" dirty="0"/>
              <a:t>FY 2015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COPD exacerbation</a:t>
            </a:r>
            <a:r>
              <a:rPr lang="en-US" dirty="0" smtClean="0"/>
              <a:t>, </a:t>
            </a:r>
            <a:r>
              <a:rPr lang="en-US" dirty="0"/>
              <a:t>Total Hip arthroplasty and Total knee </a:t>
            </a:r>
            <a:r>
              <a:rPr lang="en-US" dirty="0" smtClean="0"/>
              <a:t>arthroplasty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14668" y="2518966"/>
            <a:ext cx="5196141" cy="29228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16" y="6371063"/>
            <a:ext cx="4450466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88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fix what’s broken?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3"/>
            <a:ext cx="6711705" cy="393862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Respiratory Management </a:t>
            </a:r>
          </a:p>
          <a:p>
            <a:pPr lvl="1"/>
            <a:r>
              <a:rPr lang="en-US" dirty="0" smtClean="0"/>
              <a:t>“taking back” floor therapy</a:t>
            </a:r>
          </a:p>
          <a:p>
            <a:pPr lvl="2"/>
            <a:r>
              <a:rPr lang="en-US" dirty="0" smtClean="0"/>
              <a:t>May mean staff adjustments</a:t>
            </a:r>
          </a:p>
          <a:p>
            <a:pPr lvl="1"/>
            <a:r>
              <a:rPr lang="en-US" dirty="0" smtClean="0"/>
              <a:t>Preparation for therapist driven protocols</a:t>
            </a:r>
          </a:p>
          <a:p>
            <a:pPr lvl="2"/>
            <a:r>
              <a:rPr lang="en-US" dirty="0" smtClean="0"/>
              <a:t>TDP development in partnership &amp; with approval of department medical director</a:t>
            </a:r>
          </a:p>
          <a:p>
            <a:pPr lvl="2"/>
            <a:r>
              <a:rPr lang="en-US" dirty="0" smtClean="0"/>
              <a:t>Staff training and competency assurance</a:t>
            </a:r>
          </a:p>
          <a:p>
            <a:pPr lvl="1"/>
            <a:r>
              <a:rPr lang="en-US" dirty="0" smtClean="0"/>
              <a:t>Institute therapist driven protocols</a:t>
            </a:r>
          </a:p>
          <a:p>
            <a:pPr lvl="2"/>
            <a:r>
              <a:rPr lang="en-US" dirty="0" smtClean="0"/>
              <a:t>Assessing indications &amp; appropriateness of therapy </a:t>
            </a:r>
          </a:p>
          <a:p>
            <a:pPr lvl="2"/>
            <a:r>
              <a:rPr lang="en-US" dirty="0" smtClean="0"/>
              <a:t>Assuring optimum therapy for greater outcomes</a:t>
            </a:r>
          </a:p>
          <a:p>
            <a:pPr lvl="2"/>
            <a:r>
              <a:rPr lang="en-US" dirty="0" smtClean="0"/>
              <a:t>Assuring cost efficient therapy</a:t>
            </a:r>
          </a:p>
          <a:p>
            <a:pPr lvl="3"/>
            <a:r>
              <a:rPr lang="en-US" dirty="0" smtClean="0"/>
              <a:t>Contacting physicians when therapy is not indicated or change in therapy is indicated</a:t>
            </a:r>
            <a:endParaRPr lang="en-US" dirty="0"/>
          </a:p>
          <a:p>
            <a:pPr lvl="1"/>
            <a:r>
              <a:rPr lang="en-US" dirty="0" smtClean="0"/>
              <a:t>Respiratory Therapists as COPD Case Managers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77322" y="2227263"/>
            <a:ext cx="3625711" cy="363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41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of Care with &amp; Without TDP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TDP Trained Staff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66449916"/>
              </p:ext>
            </p:extLst>
          </p:nvPr>
        </p:nvGraphicFramePr>
        <p:xfrm>
          <a:off x="914400" y="2911475"/>
          <a:ext cx="5106988" cy="3310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Non-TDP Trained Staff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140559338"/>
              </p:ext>
            </p:extLst>
          </p:nvPr>
        </p:nvGraphicFramePr>
        <p:xfrm>
          <a:off x="6172200" y="2911475"/>
          <a:ext cx="5369312" cy="3310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0408" y="4075092"/>
            <a:ext cx="14630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Physician initiates TDP &amp; sees patient once daily</a:t>
            </a:r>
            <a:endParaRPr lang="en-US" sz="1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81193" y="5029200"/>
            <a:ext cx="306026" cy="598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873406" y="3179762"/>
            <a:ext cx="237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Respiratory Therapist sees patient with every treatment</a:t>
            </a:r>
            <a:endParaRPr lang="en-US" sz="1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793448" y="3918426"/>
            <a:ext cx="268480" cy="1110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364059" y="3918426"/>
            <a:ext cx="147094" cy="564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753544" y="3490332"/>
            <a:ext cx="495072" cy="223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010829" y="3691054"/>
            <a:ext cx="323386" cy="384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441866" y="2606832"/>
            <a:ext cx="1326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Respiratory Therapist called to bedside when patient having difficulty breathing</a:t>
            </a:r>
            <a:endParaRPr lang="en-US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8877641" y="3713356"/>
            <a:ext cx="1508760" cy="606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503313" y="3991827"/>
            <a:ext cx="1257614" cy="957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216416" y="6457927"/>
            <a:ext cx="2760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Per currently available studies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03562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decisions are made in TDP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Therapist receives the order for TDP</a:t>
            </a:r>
          </a:p>
          <a:p>
            <a:r>
              <a:rPr lang="en-US" dirty="0" smtClean="0"/>
              <a:t>Clinical data is gathered and analyzed</a:t>
            </a:r>
          </a:p>
          <a:p>
            <a:r>
              <a:rPr lang="en-US" dirty="0" smtClean="0"/>
              <a:t>Patient assessed based upon clinical data</a:t>
            </a:r>
          </a:p>
          <a:p>
            <a:r>
              <a:rPr lang="en-US" dirty="0" smtClean="0"/>
              <a:t>Therapy chosen based upon clinical manifestations of the disease process  </a:t>
            </a:r>
          </a:p>
          <a:p>
            <a:r>
              <a:rPr lang="en-US" dirty="0" smtClean="0"/>
              <a:t>Therapy is adjusted (start, stop, upregulate, downregulate based upon patient need and measureable clinical indicators) based on clinical practice guidelines set forth by the American Association of Respiratory Care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12207" y="2227263"/>
            <a:ext cx="3974635" cy="363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9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protocols?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0874483"/>
              </p:ext>
            </p:extLst>
          </p:nvPr>
        </p:nvGraphicFramePr>
        <p:xfrm>
          <a:off x="1471385" y="2886529"/>
          <a:ext cx="88249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72602" y="2449286"/>
            <a:ext cx="7398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Based on treatment of clinical manifestations rather than the disease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874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Aerosolized medication protocol for bronchospasm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626942" y="2397174"/>
            <a:ext cx="10819889" cy="4036167"/>
            <a:chOff x="1074387" y="2733774"/>
            <a:chExt cx="9271581" cy="3902383"/>
          </a:xfrm>
        </p:grpSpPr>
        <p:sp>
          <p:nvSpPr>
            <p:cNvPr id="49" name="Freeform 48"/>
            <p:cNvSpPr/>
            <p:nvPr/>
          </p:nvSpPr>
          <p:spPr>
            <a:xfrm>
              <a:off x="1387152" y="4289470"/>
              <a:ext cx="198779" cy="91440"/>
            </a:xfrm>
            <a:custGeom>
              <a:avLst/>
              <a:gdLst>
                <a:gd name="connsiteX0" fmla="*/ 0 w 198779"/>
                <a:gd name="connsiteY0" fmla="*/ 45720 h 91440"/>
                <a:gd name="connsiteX1" fmla="*/ 198779 w 198779"/>
                <a:gd name="connsiteY1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8779" h="91440">
                  <a:moveTo>
                    <a:pt x="0" y="45720"/>
                  </a:moveTo>
                  <a:lnTo>
                    <a:pt x="198779" y="45720"/>
                  </a:lnTo>
                </a:path>
              </a:pathLst>
            </a:custGeom>
            <a:noFill/>
          </p:spPr>
          <p:style>
            <a:lnRef idx="2">
              <a:schemeClr val="dk2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7120" tIns="40750" rIns="107121" bIns="40752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kern="1200"/>
            </a:p>
          </p:txBody>
        </p:sp>
        <p:sp>
          <p:nvSpPr>
            <p:cNvPr id="50" name="Freeform 49"/>
            <p:cNvSpPr/>
            <p:nvPr/>
          </p:nvSpPr>
          <p:spPr>
            <a:xfrm rot="16200000">
              <a:off x="428482" y="4138056"/>
              <a:ext cx="1594827" cy="303017"/>
            </a:xfrm>
            <a:custGeom>
              <a:avLst/>
              <a:gdLst>
                <a:gd name="connsiteX0" fmla="*/ 0 w 1594827"/>
                <a:gd name="connsiteY0" fmla="*/ 0 h 303017"/>
                <a:gd name="connsiteX1" fmla="*/ 1594827 w 1594827"/>
                <a:gd name="connsiteY1" fmla="*/ 0 h 303017"/>
                <a:gd name="connsiteX2" fmla="*/ 1594827 w 1594827"/>
                <a:gd name="connsiteY2" fmla="*/ 303017 h 303017"/>
                <a:gd name="connsiteX3" fmla="*/ 0 w 1594827"/>
                <a:gd name="connsiteY3" fmla="*/ 303017 h 303017"/>
                <a:gd name="connsiteX4" fmla="*/ 0 w 1594827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4827" h="303017">
                  <a:moveTo>
                    <a:pt x="0" y="0"/>
                  </a:moveTo>
                  <a:lnTo>
                    <a:pt x="1594827" y="0"/>
                  </a:lnTo>
                  <a:lnTo>
                    <a:pt x="1594827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9" tIns="5080" rIns="5081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Respiratory Care order received</a:t>
              </a:r>
            </a:p>
          </p:txBody>
        </p:sp>
        <p:sp>
          <p:nvSpPr>
            <p:cNvPr id="51" name="Freeform 50"/>
            <p:cNvSpPr/>
            <p:nvPr/>
          </p:nvSpPr>
          <p:spPr>
            <a:xfrm rot="16200000">
              <a:off x="1076956" y="4136806"/>
              <a:ext cx="1342958" cy="305515"/>
            </a:xfrm>
            <a:custGeom>
              <a:avLst/>
              <a:gdLst>
                <a:gd name="connsiteX0" fmla="*/ 0 w 1151786"/>
                <a:gd name="connsiteY0" fmla="*/ 0 h 369280"/>
                <a:gd name="connsiteX1" fmla="*/ 1151786 w 1151786"/>
                <a:gd name="connsiteY1" fmla="*/ 0 h 369280"/>
                <a:gd name="connsiteX2" fmla="*/ 1151786 w 1151786"/>
                <a:gd name="connsiteY2" fmla="*/ 369280 h 369280"/>
                <a:gd name="connsiteX3" fmla="*/ 0 w 1151786"/>
                <a:gd name="connsiteY3" fmla="*/ 369280 h 369280"/>
                <a:gd name="connsiteX4" fmla="*/ 0 w 1151786"/>
                <a:gd name="connsiteY4" fmla="*/ 0 h 36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1786" h="369280">
                  <a:moveTo>
                    <a:pt x="0" y="0"/>
                  </a:moveTo>
                  <a:lnTo>
                    <a:pt x="1151786" y="0"/>
                  </a:lnTo>
                  <a:lnTo>
                    <a:pt x="1151786" y="369280"/>
                  </a:lnTo>
                  <a:lnTo>
                    <a:pt x="0" y="3692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baseline="0" dirty="0" smtClean="0">
                  <a:latin typeface="Arial Narrow" panose="020B0606020202030204" pitchFamily="34" charset="0"/>
                </a:rPr>
                <a:t>Review indications; select appropriate medication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077462" y="4138056"/>
              <a:ext cx="993896" cy="303017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Patient alert &amp; oriented?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6484290" y="4869915"/>
              <a:ext cx="993896" cy="303017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Initiate therapy with IPPB or </a:t>
              </a:r>
              <a:r>
                <a:rPr lang="en-US" sz="800" kern="1200" dirty="0" err="1" smtClean="0">
                  <a:latin typeface="Arial Narrow" panose="020B0606020202030204" pitchFamily="34" charset="0"/>
                </a:rPr>
                <a:t>MetaNeb</a:t>
              </a:r>
              <a:r>
                <a:rPr lang="en-US" sz="800" kern="1200" dirty="0" smtClean="0">
                  <a:latin typeface="Arial Narrow" panose="020B0606020202030204" pitchFamily="34" charset="0"/>
                </a:rPr>
                <a:t> as indicated</a:t>
              </a:r>
            </a:p>
          </p:txBody>
        </p:sp>
        <p:sp>
          <p:nvSpPr>
            <p:cNvPr id="54" name="Freeform 53"/>
            <p:cNvSpPr/>
            <p:nvPr/>
          </p:nvSpPr>
          <p:spPr>
            <a:xfrm>
              <a:off x="6411305" y="3331388"/>
              <a:ext cx="993896" cy="303017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Initiate protocol with Small Volume Nebulizer</a:t>
              </a:r>
            </a:p>
          </p:txBody>
        </p:sp>
        <p:sp>
          <p:nvSpPr>
            <p:cNvPr id="55" name="Freeform 54"/>
            <p:cNvSpPr/>
            <p:nvPr/>
          </p:nvSpPr>
          <p:spPr>
            <a:xfrm>
              <a:off x="4702904" y="4143454"/>
              <a:ext cx="993896" cy="303017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Breath sounds equal? Good air movement?</a:t>
              </a:r>
            </a:p>
          </p:txBody>
        </p:sp>
        <p:sp>
          <p:nvSpPr>
            <p:cNvPr id="56" name="Freeform 55"/>
            <p:cNvSpPr/>
            <p:nvPr/>
          </p:nvSpPr>
          <p:spPr>
            <a:xfrm>
              <a:off x="4576789" y="4823567"/>
              <a:ext cx="993896" cy="303017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Muscle weakness? Fatigue? Kyphosis?</a:t>
              </a:r>
            </a:p>
          </p:txBody>
        </p:sp>
        <p:sp>
          <p:nvSpPr>
            <p:cNvPr id="57" name="Freeform 56"/>
            <p:cNvSpPr/>
            <p:nvPr/>
          </p:nvSpPr>
          <p:spPr>
            <a:xfrm>
              <a:off x="3359416" y="4036861"/>
              <a:ext cx="993896" cy="481936"/>
            </a:xfrm>
            <a:custGeom>
              <a:avLst/>
              <a:gdLst>
                <a:gd name="connsiteX0" fmla="*/ 0 w 993896"/>
                <a:gd name="connsiteY0" fmla="*/ 0 h 481936"/>
                <a:gd name="connsiteX1" fmla="*/ 993896 w 993896"/>
                <a:gd name="connsiteY1" fmla="*/ 0 h 481936"/>
                <a:gd name="connsiteX2" fmla="*/ 993896 w 993896"/>
                <a:gd name="connsiteY2" fmla="*/ 481936 h 481936"/>
                <a:gd name="connsiteX3" fmla="*/ 0 w 993896"/>
                <a:gd name="connsiteY3" fmla="*/ 481936 h 481936"/>
                <a:gd name="connsiteX4" fmla="*/ 0 w 993896"/>
                <a:gd name="connsiteY4" fmla="*/ 0 h 48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481936">
                  <a:moveTo>
                    <a:pt x="0" y="0"/>
                  </a:moveTo>
                  <a:lnTo>
                    <a:pt x="993896" y="0"/>
                  </a:lnTo>
                  <a:lnTo>
                    <a:pt x="993896" y="481936"/>
                  </a:lnTo>
                  <a:lnTo>
                    <a:pt x="0" y="48193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Able to deep breathe with 3 second breath hold? Follows commands?</a:t>
              </a:r>
            </a:p>
          </p:txBody>
        </p:sp>
        <p:sp>
          <p:nvSpPr>
            <p:cNvPr id="58" name="Freeform 57"/>
            <p:cNvSpPr/>
            <p:nvPr/>
          </p:nvSpPr>
          <p:spPr>
            <a:xfrm>
              <a:off x="6069383" y="4137960"/>
              <a:ext cx="993896" cy="303017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Med available in MDI or DPI?</a:t>
              </a:r>
            </a:p>
          </p:txBody>
        </p:sp>
        <p:sp>
          <p:nvSpPr>
            <p:cNvPr id="59" name="Freeform 58"/>
            <p:cNvSpPr/>
            <p:nvPr/>
          </p:nvSpPr>
          <p:spPr>
            <a:xfrm>
              <a:off x="7493826" y="4103547"/>
              <a:ext cx="993896" cy="378772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Initiate med protocol with 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MDI or DPI</a:t>
              </a:r>
            </a:p>
          </p:txBody>
        </p:sp>
        <p:sp>
          <p:nvSpPr>
            <p:cNvPr id="60" name="Freeform 59"/>
            <p:cNvSpPr/>
            <p:nvPr/>
          </p:nvSpPr>
          <p:spPr>
            <a:xfrm>
              <a:off x="8964336" y="4060142"/>
              <a:ext cx="993896" cy="458655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Reevaluate daily or more often prn; bedside education prn</a:t>
              </a:r>
            </a:p>
          </p:txBody>
        </p:sp>
        <p:sp>
          <p:nvSpPr>
            <p:cNvPr id="61" name="Freeform 60"/>
            <p:cNvSpPr/>
            <p:nvPr/>
          </p:nvSpPr>
          <p:spPr>
            <a:xfrm>
              <a:off x="9352072" y="5412151"/>
              <a:ext cx="993896" cy="494075"/>
            </a:xfrm>
            <a:custGeom>
              <a:avLst/>
              <a:gdLst>
                <a:gd name="connsiteX0" fmla="*/ 0 w 993896"/>
                <a:gd name="connsiteY0" fmla="*/ 0 h 494075"/>
                <a:gd name="connsiteX1" fmla="*/ 993896 w 993896"/>
                <a:gd name="connsiteY1" fmla="*/ 0 h 494075"/>
                <a:gd name="connsiteX2" fmla="*/ 993896 w 993896"/>
                <a:gd name="connsiteY2" fmla="*/ 494075 h 494075"/>
                <a:gd name="connsiteX3" fmla="*/ 0 w 993896"/>
                <a:gd name="connsiteY3" fmla="*/ 494075 h 494075"/>
                <a:gd name="connsiteX4" fmla="*/ 0 w 993896"/>
                <a:gd name="connsiteY4" fmla="*/ 0 h 494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494075">
                  <a:moveTo>
                    <a:pt x="0" y="0"/>
                  </a:moveTo>
                  <a:lnTo>
                    <a:pt x="993896" y="0"/>
                  </a:lnTo>
                  <a:lnTo>
                    <a:pt x="993896" y="494075"/>
                  </a:lnTo>
                  <a:lnTo>
                    <a:pt x="0" y="4940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Improvement observed/sustained over 24 hours?</a:t>
              </a:r>
            </a:p>
          </p:txBody>
        </p:sp>
        <p:sp>
          <p:nvSpPr>
            <p:cNvPr id="62" name="Freeform 61"/>
            <p:cNvSpPr/>
            <p:nvPr/>
          </p:nvSpPr>
          <p:spPr>
            <a:xfrm>
              <a:off x="9352072" y="2733774"/>
              <a:ext cx="993896" cy="620945"/>
            </a:xfrm>
            <a:custGeom>
              <a:avLst/>
              <a:gdLst>
                <a:gd name="connsiteX0" fmla="*/ 0 w 993896"/>
                <a:gd name="connsiteY0" fmla="*/ 0 h 620945"/>
                <a:gd name="connsiteX1" fmla="*/ 993896 w 993896"/>
                <a:gd name="connsiteY1" fmla="*/ 0 h 620945"/>
                <a:gd name="connsiteX2" fmla="*/ 993896 w 993896"/>
                <a:gd name="connsiteY2" fmla="*/ 620945 h 620945"/>
                <a:gd name="connsiteX3" fmla="*/ 0 w 993896"/>
                <a:gd name="connsiteY3" fmla="*/ 620945 h 620945"/>
                <a:gd name="connsiteX4" fmla="*/ 0 w 993896"/>
                <a:gd name="connsiteY4" fmla="*/ 0 h 62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620945">
                  <a:moveTo>
                    <a:pt x="0" y="0"/>
                  </a:moveTo>
                  <a:lnTo>
                    <a:pt x="993896" y="0"/>
                  </a:lnTo>
                  <a:lnTo>
                    <a:pt x="993896" y="620945"/>
                  </a:lnTo>
                  <a:lnTo>
                    <a:pt x="0" y="62094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Continue therapy, upregulate prn, adjust to meet patient needs, consider other protocols as needed</a:t>
              </a:r>
            </a:p>
          </p:txBody>
        </p:sp>
        <p:sp>
          <p:nvSpPr>
            <p:cNvPr id="63" name="Freeform 62"/>
            <p:cNvSpPr/>
            <p:nvPr/>
          </p:nvSpPr>
          <p:spPr>
            <a:xfrm>
              <a:off x="7543026" y="5636960"/>
              <a:ext cx="993896" cy="303017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Does patient use medications at home?</a:t>
              </a:r>
            </a:p>
          </p:txBody>
        </p:sp>
        <p:sp>
          <p:nvSpPr>
            <p:cNvPr id="64" name="Freeform 63"/>
            <p:cNvSpPr/>
            <p:nvPr/>
          </p:nvSpPr>
          <p:spPr>
            <a:xfrm>
              <a:off x="5733293" y="6203588"/>
              <a:ext cx="993896" cy="432569"/>
            </a:xfrm>
            <a:custGeom>
              <a:avLst/>
              <a:gdLst>
                <a:gd name="connsiteX0" fmla="*/ 0 w 993896"/>
                <a:gd name="connsiteY0" fmla="*/ 0 h 303017"/>
                <a:gd name="connsiteX1" fmla="*/ 993896 w 993896"/>
                <a:gd name="connsiteY1" fmla="*/ 0 h 303017"/>
                <a:gd name="connsiteX2" fmla="*/ 993896 w 993896"/>
                <a:gd name="connsiteY2" fmla="*/ 303017 h 303017"/>
                <a:gd name="connsiteX3" fmla="*/ 0 w 993896"/>
                <a:gd name="connsiteY3" fmla="*/ 303017 h 303017"/>
                <a:gd name="connsiteX4" fmla="*/ 0 w 993896"/>
                <a:gd name="connsiteY4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303017">
                  <a:moveTo>
                    <a:pt x="0" y="0"/>
                  </a:moveTo>
                  <a:lnTo>
                    <a:pt x="993896" y="0"/>
                  </a:lnTo>
                  <a:lnTo>
                    <a:pt x="993896" y="303017"/>
                  </a:lnTo>
                  <a:lnTo>
                    <a:pt x="0" y="30301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Maintain at no less than home frequency; review for maintenance meds</a:t>
              </a:r>
            </a:p>
          </p:txBody>
        </p:sp>
        <p:sp>
          <p:nvSpPr>
            <p:cNvPr id="65" name="Freeform 64"/>
            <p:cNvSpPr/>
            <p:nvPr/>
          </p:nvSpPr>
          <p:spPr>
            <a:xfrm>
              <a:off x="2048000" y="5883320"/>
              <a:ext cx="993896" cy="500726"/>
            </a:xfrm>
            <a:custGeom>
              <a:avLst/>
              <a:gdLst>
                <a:gd name="connsiteX0" fmla="*/ 0 w 993896"/>
                <a:gd name="connsiteY0" fmla="*/ 0 h 500726"/>
                <a:gd name="connsiteX1" fmla="*/ 993896 w 993896"/>
                <a:gd name="connsiteY1" fmla="*/ 0 h 500726"/>
                <a:gd name="connsiteX2" fmla="*/ 993896 w 993896"/>
                <a:gd name="connsiteY2" fmla="*/ 500726 h 500726"/>
                <a:gd name="connsiteX3" fmla="*/ 0 w 993896"/>
                <a:gd name="connsiteY3" fmla="*/ 500726 h 500726"/>
                <a:gd name="connsiteX4" fmla="*/ 0 w 993896"/>
                <a:gd name="connsiteY4" fmla="*/ 0 h 50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896" h="500726">
                  <a:moveTo>
                    <a:pt x="0" y="0"/>
                  </a:moveTo>
                  <a:lnTo>
                    <a:pt x="993896" y="0"/>
                  </a:lnTo>
                  <a:lnTo>
                    <a:pt x="993896" y="500726"/>
                  </a:lnTo>
                  <a:lnTo>
                    <a:pt x="0" y="5007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kern="1200" dirty="0" smtClean="0">
                  <a:latin typeface="Arial Narrow" panose="020B0606020202030204" pitchFamily="34" charset="0"/>
                </a:rPr>
                <a:t>Discharge education re: medication and delivery devices</a:t>
              </a:r>
            </a:p>
          </p:txBody>
        </p:sp>
      </p:grpSp>
      <p:sp>
        <p:nvSpPr>
          <p:cNvPr id="66" name="Freeform 65"/>
          <p:cNvSpPr/>
          <p:nvPr/>
        </p:nvSpPr>
        <p:spPr>
          <a:xfrm>
            <a:off x="5116915" y="5159891"/>
            <a:ext cx="1159872" cy="511013"/>
          </a:xfrm>
          <a:custGeom>
            <a:avLst/>
            <a:gdLst>
              <a:gd name="connsiteX0" fmla="*/ 0 w 993896"/>
              <a:gd name="connsiteY0" fmla="*/ 0 h 494075"/>
              <a:gd name="connsiteX1" fmla="*/ 993896 w 993896"/>
              <a:gd name="connsiteY1" fmla="*/ 0 h 494075"/>
              <a:gd name="connsiteX2" fmla="*/ 993896 w 993896"/>
              <a:gd name="connsiteY2" fmla="*/ 494075 h 494075"/>
              <a:gd name="connsiteX3" fmla="*/ 0 w 993896"/>
              <a:gd name="connsiteY3" fmla="*/ 494075 h 494075"/>
              <a:gd name="connsiteX4" fmla="*/ 0 w 993896"/>
              <a:gd name="connsiteY4" fmla="*/ 0 h 49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896" h="494075">
                <a:moveTo>
                  <a:pt x="0" y="0"/>
                </a:moveTo>
                <a:lnTo>
                  <a:pt x="993896" y="0"/>
                </a:lnTo>
                <a:lnTo>
                  <a:pt x="993896" y="494075"/>
                </a:lnTo>
                <a:lnTo>
                  <a:pt x="0" y="4940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" kern="1200" dirty="0" smtClean="0">
                <a:latin typeface="Arial Narrow" panose="020B0606020202030204" pitchFamily="34" charset="0"/>
              </a:rPr>
              <a:t>Downregulate therapy to meet </a:t>
            </a:r>
            <a:r>
              <a:rPr lang="en-US" sz="800" kern="1200" dirty="0" err="1" smtClean="0">
                <a:latin typeface="Arial Narrow" panose="020B0606020202030204" pitchFamily="34" charset="0"/>
              </a:rPr>
              <a:t>pt</a:t>
            </a:r>
            <a:r>
              <a:rPr lang="en-US" sz="800" kern="1200" dirty="0" smtClean="0">
                <a:latin typeface="Arial Narrow" panose="020B0606020202030204" pitchFamily="34" charset="0"/>
              </a:rPr>
              <a:t> needs; D/C when no longer indicated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1591821" y="4006201"/>
            <a:ext cx="205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2950590" y="4006201"/>
            <a:ext cx="3393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4453431" y="3994163"/>
            <a:ext cx="407972" cy="12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6034691" y="4006201"/>
            <a:ext cx="4213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endCxn id="54" idx="3"/>
          </p:cNvCxnSpPr>
          <p:nvPr/>
        </p:nvCxnSpPr>
        <p:spPr>
          <a:xfrm flipV="1">
            <a:off x="6711885" y="3328681"/>
            <a:ext cx="143214" cy="529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8100144" y="3176255"/>
            <a:ext cx="1977110" cy="579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H="1">
            <a:off x="10413141" y="3034024"/>
            <a:ext cx="107172" cy="734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10413141" y="4256566"/>
            <a:ext cx="453754" cy="9108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3638746" y="4256566"/>
            <a:ext cx="1075482" cy="455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5869445" y="4711969"/>
            <a:ext cx="1070827" cy="51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8100144" y="4256566"/>
            <a:ext cx="1977110" cy="546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7615950" y="4006201"/>
            <a:ext cx="4795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9278267" y="3994163"/>
            <a:ext cx="5562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9338186" y="5422879"/>
            <a:ext cx="948773" cy="134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>
            <a:off x="7246245" y="5557050"/>
            <a:ext cx="932070" cy="652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 flipH="1" flipV="1">
            <a:off x="6238284" y="5363597"/>
            <a:ext cx="1880112" cy="1929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flipH="1">
            <a:off x="2923017" y="5422879"/>
            <a:ext cx="2120323" cy="546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 flipH="1" flipV="1">
            <a:off x="2945527" y="6051503"/>
            <a:ext cx="3115833" cy="170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 flipV="1">
            <a:off x="2483464" y="3034024"/>
            <a:ext cx="4394933" cy="805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5107596" y="4139424"/>
            <a:ext cx="39442" cy="438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2911119" y="3968587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yes</a:t>
            </a:r>
            <a:endParaRPr lang="en-US" sz="1200" dirty="0"/>
          </a:p>
        </p:txBody>
      </p:sp>
      <p:sp>
        <p:nvSpPr>
          <p:cNvPr id="115" name="TextBox 114"/>
          <p:cNvSpPr txBox="1"/>
          <p:nvPr/>
        </p:nvSpPr>
        <p:spPr>
          <a:xfrm>
            <a:off x="4458469" y="3960752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yes</a:t>
            </a:r>
            <a:endParaRPr lang="en-US" sz="1200" dirty="0"/>
          </a:p>
        </p:txBody>
      </p:sp>
      <p:sp>
        <p:nvSpPr>
          <p:cNvPr id="116" name="TextBox 115"/>
          <p:cNvSpPr txBox="1"/>
          <p:nvPr/>
        </p:nvSpPr>
        <p:spPr>
          <a:xfrm>
            <a:off x="6032827" y="3988843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yes</a:t>
            </a:r>
            <a:endParaRPr lang="en-US" sz="1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653275" y="4016059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yes</a:t>
            </a:r>
            <a:endParaRPr lang="en-US" sz="1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9324492" y="3954115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yes</a:t>
            </a:r>
            <a:endParaRPr lang="en-US" sz="1200" dirty="0"/>
          </a:p>
        </p:txBody>
      </p:sp>
      <p:sp>
        <p:nvSpPr>
          <p:cNvPr id="119" name="TextBox 118"/>
          <p:cNvSpPr txBox="1"/>
          <p:nvPr/>
        </p:nvSpPr>
        <p:spPr>
          <a:xfrm>
            <a:off x="7855719" y="5744845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yes</a:t>
            </a:r>
            <a:endParaRPr lang="en-US" sz="1200" dirty="0"/>
          </a:p>
        </p:txBody>
      </p:sp>
      <p:sp>
        <p:nvSpPr>
          <p:cNvPr id="120" name="TextBox 119"/>
          <p:cNvSpPr txBox="1"/>
          <p:nvPr/>
        </p:nvSpPr>
        <p:spPr>
          <a:xfrm>
            <a:off x="9896185" y="5411220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yes</a:t>
            </a:r>
            <a:endParaRPr lang="en-US" sz="1200" dirty="0"/>
          </a:p>
        </p:txBody>
      </p:sp>
      <p:sp>
        <p:nvSpPr>
          <p:cNvPr id="121" name="TextBox 120"/>
          <p:cNvSpPr txBox="1"/>
          <p:nvPr/>
        </p:nvSpPr>
        <p:spPr>
          <a:xfrm>
            <a:off x="5827757" y="4668216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yes</a:t>
            </a:r>
            <a:endParaRPr lang="en-US" sz="1200" dirty="0"/>
          </a:p>
        </p:txBody>
      </p:sp>
      <p:cxnSp>
        <p:nvCxnSpPr>
          <p:cNvPr id="124" name="Straight Arrow Connector 123"/>
          <p:cNvCxnSpPr/>
          <p:nvPr/>
        </p:nvCxnSpPr>
        <p:spPr>
          <a:xfrm flipH="1" flipV="1">
            <a:off x="11132962" y="3034024"/>
            <a:ext cx="161099" cy="2123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10966747" y="4919953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no</a:t>
            </a:r>
            <a:endParaRPr lang="en-US" sz="1200" dirty="0"/>
          </a:p>
        </p:txBody>
      </p:sp>
      <p:sp>
        <p:nvSpPr>
          <p:cNvPr id="130" name="TextBox 129"/>
          <p:cNvSpPr txBox="1"/>
          <p:nvPr/>
        </p:nvSpPr>
        <p:spPr>
          <a:xfrm>
            <a:off x="7754502" y="5201470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no</a:t>
            </a:r>
            <a:endParaRPr lang="en-US" sz="1200" dirty="0"/>
          </a:p>
        </p:txBody>
      </p:sp>
      <p:sp>
        <p:nvSpPr>
          <p:cNvPr id="132" name="TextBox 131"/>
          <p:cNvSpPr txBox="1"/>
          <p:nvPr/>
        </p:nvSpPr>
        <p:spPr>
          <a:xfrm>
            <a:off x="3683379" y="4345767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no</a:t>
            </a:r>
            <a:endParaRPr lang="en-US" sz="1200" dirty="0"/>
          </a:p>
        </p:txBody>
      </p:sp>
      <p:sp>
        <p:nvSpPr>
          <p:cNvPr id="136" name="TextBox 135"/>
          <p:cNvSpPr txBox="1"/>
          <p:nvPr/>
        </p:nvSpPr>
        <p:spPr>
          <a:xfrm>
            <a:off x="6735621" y="3572041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no</a:t>
            </a:r>
            <a:endParaRPr lang="en-US" sz="1200" dirty="0"/>
          </a:p>
        </p:txBody>
      </p:sp>
      <p:sp>
        <p:nvSpPr>
          <p:cNvPr id="137" name="Freeform 136"/>
          <p:cNvSpPr/>
          <p:nvPr/>
        </p:nvSpPr>
        <p:spPr>
          <a:xfrm>
            <a:off x="1797526" y="2339427"/>
            <a:ext cx="1159872" cy="414467"/>
          </a:xfrm>
          <a:custGeom>
            <a:avLst/>
            <a:gdLst>
              <a:gd name="connsiteX0" fmla="*/ 0 w 993896"/>
              <a:gd name="connsiteY0" fmla="*/ 0 h 303017"/>
              <a:gd name="connsiteX1" fmla="*/ 993896 w 993896"/>
              <a:gd name="connsiteY1" fmla="*/ 0 h 303017"/>
              <a:gd name="connsiteX2" fmla="*/ 993896 w 993896"/>
              <a:gd name="connsiteY2" fmla="*/ 303017 h 303017"/>
              <a:gd name="connsiteX3" fmla="*/ 0 w 993896"/>
              <a:gd name="connsiteY3" fmla="*/ 303017 h 303017"/>
              <a:gd name="connsiteX4" fmla="*/ 0 w 993896"/>
              <a:gd name="connsiteY4" fmla="*/ 0 h 303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896" h="303017">
                <a:moveTo>
                  <a:pt x="0" y="0"/>
                </a:moveTo>
                <a:lnTo>
                  <a:pt x="993896" y="0"/>
                </a:lnTo>
                <a:lnTo>
                  <a:pt x="993896" y="303017"/>
                </a:lnTo>
                <a:lnTo>
                  <a:pt x="0" y="30301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00" kern="1200" dirty="0" smtClean="0">
                <a:latin typeface="Arial Narrow" panose="020B0606020202030204" pitchFamily="34" charset="0"/>
              </a:rPr>
              <a:t>Therapy not indicated. Other therapy indicated.  Notify ordering physician</a:t>
            </a:r>
          </a:p>
        </p:txBody>
      </p:sp>
      <p:cxnSp>
        <p:nvCxnSpPr>
          <p:cNvPr id="139" name="Straight Arrow Connector 138"/>
          <p:cNvCxnSpPr/>
          <p:nvPr/>
        </p:nvCxnSpPr>
        <p:spPr>
          <a:xfrm flipV="1">
            <a:off x="1591821" y="2753894"/>
            <a:ext cx="680039" cy="9566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2628395" y="3496902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no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164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Aerosolized Medication Protocol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Indications for Therapy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Primary indication for bronchodilators: Reversible airway constriction</a:t>
            </a:r>
          </a:p>
          <a:p>
            <a:pPr lvl="1"/>
            <a:r>
              <a:rPr lang="en-US" dirty="0" smtClean="0"/>
              <a:t>Reduction in airflow</a:t>
            </a:r>
          </a:p>
          <a:p>
            <a:pPr lvl="2"/>
            <a:r>
              <a:rPr lang="en-US" dirty="0" smtClean="0"/>
              <a:t>↓ Peak expiratory flow rate, ↓ FVC, ↓ FEV</a:t>
            </a:r>
            <a:r>
              <a:rPr lang="en-US" baseline="-25000" dirty="0" smtClean="0"/>
              <a:t>1</a:t>
            </a:r>
            <a:endParaRPr lang="en-US" dirty="0" smtClean="0"/>
          </a:p>
          <a:p>
            <a:pPr lvl="2"/>
            <a:r>
              <a:rPr lang="en-US" dirty="0" smtClean="0"/>
              <a:t>C/O dyspnea</a:t>
            </a:r>
          </a:p>
          <a:p>
            <a:pPr lvl="2"/>
            <a:r>
              <a:rPr lang="en-US" dirty="0" smtClean="0"/>
              <a:t>Wheezing/decreased air entry</a:t>
            </a:r>
          </a:p>
          <a:p>
            <a:pPr lvl="2"/>
            <a:r>
              <a:rPr lang="en-US" dirty="0" smtClean="0"/>
              <a:t>Prolonged expiration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Desired outcomes/Goals of Therapy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Increased aeration</a:t>
            </a:r>
          </a:p>
          <a:p>
            <a:pPr lvl="1"/>
            <a:r>
              <a:rPr lang="en-US" dirty="0" smtClean="0"/>
              <a:t>Decreased wheezing</a:t>
            </a:r>
          </a:p>
          <a:p>
            <a:pPr lvl="1"/>
            <a:r>
              <a:rPr lang="en-US" dirty="0" smtClean="0"/>
              <a:t>Improved airflow</a:t>
            </a:r>
          </a:p>
          <a:p>
            <a:pPr lvl="2"/>
            <a:r>
              <a:rPr lang="en-US" dirty="0" smtClean="0"/>
              <a:t>↑ Peak expiratory flow rate</a:t>
            </a:r>
          </a:p>
          <a:p>
            <a:pPr lvl="1"/>
            <a:r>
              <a:rPr lang="en-US" dirty="0" smtClean="0"/>
              <a:t>Improved vital signs</a:t>
            </a:r>
          </a:p>
          <a:p>
            <a:pPr lvl="1"/>
            <a:r>
              <a:rPr lang="en-US" dirty="0" smtClean="0"/>
              <a:t>Improved patient appearance and use of accessory muscles</a:t>
            </a:r>
          </a:p>
          <a:p>
            <a:pPr lvl="1"/>
            <a:r>
              <a:rPr lang="en-US" dirty="0" smtClean="0"/>
              <a:t>Pt subjectively feels less dyspneic</a:t>
            </a:r>
          </a:p>
        </p:txBody>
      </p:sp>
    </p:spTree>
    <p:extLst>
      <p:ext uri="{BB962C8B-B14F-4D97-AF65-F5344CB8AC3E}">
        <p14:creationId xmlns:p14="http://schemas.microsoft.com/office/powerpoint/2010/main" val="2440177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Rescue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Short acting beta</a:t>
            </a:r>
            <a:r>
              <a:rPr lang="en-US" baseline="-25000" dirty="0" smtClean="0"/>
              <a:t>2</a:t>
            </a:r>
            <a:r>
              <a:rPr lang="en-US" dirty="0" smtClean="0"/>
              <a:t> agonists</a:t>
            </a:r>
          </a:p>
          <a:p>
            <a:pPr lvl="1"/>
            <a:r>
              <a:rPr lang="en-US" dirty="0" smtClean="0"/>
              <a:t>Albuterol</a:t>
            </a:r>
          </a:p>
          <a:p>
            <a:pPr lvl="1"/>
            <a:r>
              <a:rPr lang="en-US" dirty="0" err="1" smtClean="0"/>
              <a:t>Levalbuterol</a:t>
            </a:r>
            <a:endParaRPr lang="en-US" dirty="0" smtClean="0"/>
          </a:p>
          <a:p>
            <a:r>
              <a:rPr lang="en-US" dirty="0" smtClean="0"/>
              <a:t>Short acting Anticholinergics</a:t>
            </a:r>
          </a:p>
          <a:p>
            <a:pPr lvl="1"/>
            <a:r>
              <a:rPr lang="en-US" dirty="0" smtClean="0"/>
              <a:t>Ipratropium bromide</a:t>
            </a:r>
          </a:p>
          <a:p>
            <a:r>
              <a:rPr lang="en-US" dirty="0" smtClean="0"/>
              <a:t>Combined </a:t>
            </a:r>
            <a:r>
              <a:rPr lang="en-US" dirty="0"/>
              <a:t>beta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smtClean="0"/>
              <a:t>agonists &amp; anticholinergics</a:t>
            </a:r>
          </a:p>
          <a:p>
            <a:pPr lvl="1"/>
            <a:r>
              <a:rPr lang="en-US" dirty="0" smtClean="0"/>
              <a:t>Albuterol/Ipratropium bromide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Maintenance 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Long acting beta</a:t>
            </a:r>
            <a:r>
              <a:rPr lang="en-US" baseline="-25000" dirty="0" smtClean="0"/>
              <a:t>2</a:t>
            </a:r>
            <a:r>
              <a:rPr lang="en-US" dirty="0" smtClean="0"/>
              <a:t> agonists</a:t>
            </a:r>
          </a:p>
          <a:p>
            <a:r>
              <a:rPr lang="en-US" dirty="0" smtClean="0"/>
              <a:t>Long acting anticholinergics</a:t>
            </a:r>
          </a:p>
          <a:p>
            <a:r>
              <a:rPr lang="en-US" dirty="0" smtClean="0"/>
              <a:t>Inhaled corticosteroids</a:t>
            </a:r>
          </a:p>
          <a:p>
            <a:r>
              <a:rPr lang="en-US" dirty="0" smtClean="0"/>
              <a:t>Combined long acting beta</a:t>
            </a:r>
            <a:r>
              <a:rPr lang="en-US" baseline="-25000" dirty="0" smtClean="0"/>
              <a:t>2</a:t>
            </a:r>
            <a:r>
              <a:rPr lang="en-US" dirty="0" smtClean="0"/>
              <a:t> agents with inhaled corticosteroids</a:t>
            </a:r>
          </a:p>
          <a:p>
            <a:r>
              <a:rPr lang="en-US" dirty="0" err="1" smtClean="0"/>
              <a:t>Mucolytics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9900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 when choosing delivery method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Availability of drug via chosen device</a:t>
            </a:r>
          </a:p>
          <a:p>
            <a:r>
              <a:rPr lang="en-US" dirty="0" smtClean="0"/>
              <a:t>Clinical setting</a:t>
            </a:r>
          </a:p>
          <a:p>
            <a:r>
              <a:rPr lang="en-US" dirty="0" smtClean="0"/>
              <a:t>Age of patient </a:t>
            </a:r>
          </a:p>
          <a:p>
            <a:r>
              <a:rPr lang="en-US" dirty="0" smtClean="0"/>
              <a:t>Ability of patient to use device correctly</a:t>
            </a:r>
          </a:p>
          <a:p>
            <a:r>
              <a:rPr lang="en-US" dirty="0" smtClean="0"/>
              <a:t>Use with multiple meds</a:t>
            </a:r>
          </a:p>
          <a:p>
            <a:r>
              <a:rPr lang="en-US" dirty="0" smtClean="0"/>
              <a:t>Cost/reimbursement</a:t>
            </a:r>
          </a:p>
          <a:p>
            <a:r>
              <a:rPr lang="en-US" dirty="0" smtClean="0"/>
              <a:t>Treatment administration time</a:t>
            </a:r>
          </a:p>
          <a:p>
            <a:r>
              <a:rPr lang="en-US" dirty="0" smtClean="0"/>
              <a:t>Convenience both inpatient &amp; outpatient</a:t>
            </a:r>
          </a:p>
          <a:p>
            <a:r>
              <a:rPr lang="en-US" dirty="0" smtClean="0"/>
              <a:t>Physician &amp; patient preference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077854" y="2176192"/>
            <a:ext cx="2489426" cy="19497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9502" y="6333893"/>
            <a:ext cx="17972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</a:t>
            </a:r>
            <a:r>
              <a:rPr lang="en-US" sz="1200" dirty="0" err="1" smtClean="0"/>
              <a:t>Dolovich</a:t>
            </a:r>
            <a:r>
              <a:rPr lang="en-US" sz="1200" dirty="0" smtClean="0"/>
              <a:t>, et al, 2005)</a:t>
            </a:r>
            <a:endParaRPr lang="en-US" sz="1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818" y="5053772"/>
            <a:ext cx="2019300" cy="15645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258" y="2391302"/>
            <a:ext cx="2457450" cy="17811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7988" y="4000500"/>
            <a:ext cx="2857500" cy="2857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1593" y="4219002"/>
            <a:ext cx="18573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47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Multiple Therapist/Patient interactions allow for many teachable moments regarding disease self-management</a:t>
            </a:r>
          </a:p>
          <a:p>
            <a:r>
              <a:rPr lang="en-US" dirty="0" smtClean="0"/>
              <a:t>Home medications and delivery devices</a:t>
            </a:r>
          </a:p>
          <a:p>
            <a:pPr lvl="1"/>
            <a:r>
              <a:rPr lang="en-US" dirty="0" smtClean="0"/>
              <a:t>Rescue meds v maintenance </a:t>
            </a:r>
          </a:p>
          <a:p>
            <a:r>
              <a:rPr lang="en-US" dirty="0" smtClean="0"/>
              <a:t>Oxygen equipment</a:t>
            </a:r>
          </a:p>
          <a:p>
            <a:r>
              <a:rPr lang="en-US" dirty="0" smtClean="0"/>
              <a:t>Recognizing early onset of exacerbation symptoms</a:t>
            </a:r>
          </a:p>
          <a:p>
            <a:pPr lvl="1"/>
            <a:r>
              <a:rPr lang="en-US" dirty="0" smtClean="0"/>
              <a:t>When to see family physician </a:t>
            </a:r>
          </a:p>
          <a:p>
            <a:pPr lvl="1"/>
            <a:r>
              <a:rPr lang="en-US" dirty="0" smtClean="0"/>
              <a:t>Change in sputum color and quantity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7337" y="2377281"/>
            <a:ext cx="45243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04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4163" y="2029522"/>
            <a:ext cx="9449857" cy="44604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Therapist driven protocols </a:t>
            </a:r>
          </a:p>
          <a:p>
            <a:r>
              <a:rPr lang="en-US" dirty="0" smtClean="0"/>
              <a:t>Match proper therapy with changes in frequency as needed based on patient improvement or digression</a:t>
            </a:r>
          </a:p>
          <a:p>
            <a:pPr lvl="1"/>
            <a:r>
              <a:rPr lang="en-US" dirty="0" smtClean="0"/>
              <a:t>Decrease both over and under ordering of therapy</a:t>
            </a:r>
          </a:p>
          <a:p>
            <a:pPr lvl="1"/>
            <a:r>
              <a:rPr lang="en-US" dirty="0" smtClean="0"/>
              <a:t>Decrease cost of care</a:t>
            </a:r>
          </a:p>
          <a:p>
            <a:pPr lvl="1"/>
            <a:r>
              <a:rPr lang="en-US" dirty="0" smtClean="0"/>
              <a:t>Decrease missed therapy</a:t>
            </a:r>
          </a:p>
          <a:p>
            <a:pPr lvl="1"/>
            <a:r>
              <a:rPr lang="en-US" dirty="0" smtClean="0"/>
              <a:t>Increase patient compliance with therapy</a:t>
            </a:r>
          </a:p>
          <a:p>
            <a:r>
              <a:rPr lang="en-US" dirty="0" smtClean="0"/>
              <a:t>Helps ensure patient education on discharge re self care; ↓ readmissions</a:t>
            </a:r>
          </a:p>
          <a:p>
            <a:pPr lvl="1"/>
            <a:r>
              <a:rPr lang="en-US" dirty="0" smtClean="0"/>
              <a:t>Recognizing signs/</a:t>
            </a:r>
            <a:r>
              <a:rPr lang="en-US" dirty="0" err="1" smtClean="0"/>
              <a:t>sx</a:t>
            </a:r>
            <a:r>
              <a:rPr lang="en-US" dirty="0" smtClean="0"/>
              <a:t> of exacerbation early </a:t>
            </a:r>
          </a:p>
          <a:p>
            <a:pPr lvl="1"/>
            <a:r>
              <a:rPr lang="en-US" dirty="0" smtClean="0"/>
              <a:t>Proper use of home medications/therapy</a:t>
            </a:r>
          </a:p>
          <a:p>
            <a:r>
              <a:rPr lang="en-US" dirty="0" smtClean="0"/>
              <a:t>Ongoing data collection</a:t>
            </a:r>
          </a:p>
          <a:p>
            <a:pPr lvl="1"/>
            <a:r>
              <a:rPr lang="en-US" dirty="0" smtClean="0"/>
              <a:t>Many respiratory departments are currently in transition</a:t>
            </a:r>
          </a:p>
          <a:p>
            <a:pPr lvl="1"/>
            <a:r>
              <a:rPr lang="en-US" dirty="0" smtClean="0"/>
              <a:t>Further studies are needed </a:t>
            </a:r>
          </a:p>
          <a:p>
            <a:pPr lvl="2"/>
            <a:r>
              <a:rPr lang="en-US" dirty="0" smtClean="0"/>
              <a:t>Impact on readmission rate, cost, and appropriateness of care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13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196790"/>
            <a:ext cx="9817846" cy="4237464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AARC.org </a:t>
            </a:r>
            <a:r>
              <a:rPr lang="en-US" dirty="0" smtClean="0"/>
              <a:t>(2016</a:t>
            </a:r>
            <a:r>
              <a:rPr lang="en-US" dirty="0" smtClean="0"/>
              <a:t>) Respiratory Care Clinical </a:t>
            </a:r>
            <a:r>
              <a:rPr lang="en-US" dirty="0" smtClean="0"/>
              <a:t>Practice </a:t>
            </a:r>
            <a:r>
              <a:rPr lang="en-US" dirty="0"/>
              <a:t>Guidelines retrieved from </a:t>
            </a:r>
            <a:r>
              <a:rPr lang="en-US" dirty="0">
                <a:hlinkClick r:id="rId2"/>
              </a:rPr>
              <a:t>http://www.rcjournal.com/cpgs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CMS.gov (2016) Readmission Reduction Program (HRRP), </a:t>
            </a:r>
            <a:r>
              <a:rPr lang="en-US" dirty="0"/>
              <a:t>retrieved from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www.cms.gov/Medicare/Medicare-Fee-for-Service-Payment/AcuteInpatientPPS/Readmissions-Reduction-Program.html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Dolovich</a:t>
            </a:r>
            <a:r>
              <a:rPr lang="en-US" dirty="0" smtClean="0"/>
              <a:t>, MB, Ahrens, RC, Hess, DR, Anderson, P, </a:t>
            </a:r>
            <a:r>
              <a:rPr lang="en-US" dirty="0" err="1" smtClean="0"/>
              <a:t>Dhande</a:t>
            </a:r>
            <a:r>
              <a:rPr lang="en-US" dirty="0" smtClean="0"/>
              <a:t> R, Rau, JL, …</a:t>
            </a:r>
            <a:r>
              <a:rPr lang="en-US" dirty="0" err="1" smtClean="0"/>
              <a:t>Guyatt</a:t>
            </a:r>
            <a:r>
              <a:rPr lang="en-US" dirty="0" smtClean="0"/>
              <a:t>, G. (2005)  Device Selection and Outcomes of Aerosol Therapy: Evidence-Based Guidelines. Clinical Practice Guidelines, Guidelines from Other Organizations, ACCP.  </a:t>
            </a:r>
            <a:r>
              <a:rPr lang="en-US" dirty="0"/>
              <a:t>Retrieved from:  </a:t>
            </a:r>
            <a:r>
              <a:rPr lang="en-US" dirty="0">
                <a:hlinkClick r:id="rId4"/>
              </a:rPr>
              <a:t>http://www.rcjournal.com/cpgs/#</a:t>
            </a:r>
            <a:r>
              <a:rPr lang="en-US" dirty="0" smtClean="0">
                <a:hlinkClick r:id="rId4"/>
              </a:rPr>
              <a:t>evidence</a:t>
            </a:r>
            <a:r>
              <a:rPr lang="en-US" dirty="0"/>
              <a:t>   PDF: </a:t>
            </a: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journal.publications.chestnet.org/data/Journals/CHEST/22020/335.pdf</a:t>
            </a:r>
            <a:r>
              <a:rPr lang="en-US" dirty="0" smtClean="0"/>
              <a:t> </a:t>
            </a:r>
          </a:p>
          <a:p>
            <a:r>
              <a:rPr lang="en-US" dirty="0" smtClean="0"/>
              <a:t>Gardenhire, D.S., Ari, A., Hess, D., Meyers, T.R. (2013) A Guide to Aerosol Delivery Devices for Respiratory Therapists.  </a:t>
            </a:r>
            <a:r>
              <a:rPr lang="en-US" dirty="0"/>
              <a:t>Retrieved from </a:t>
            </a:r>
            <a:r>
              <a:rPr lang="en-US" dirty="0">
                <a:hlinkClick r:id="rId6"/>
              </a:rPr>
              <a:t>http://www.aarc.org/resources/clinical-resources/aerosol-resources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Harbrecht</a:t>
            </a:r>
            <a:r>
              <a:rPr lang="en-US" dirty="0" smtClean="0"/>
              <a:t>, BG, Delgado, E., Tuttle RP, Cohen-</a:t>
            </a:r>
            <a:r>
              <a:rPr lang="en-US" dirty="0" err="1" smtClean="0"/>
              <a:t>Melamed</a:t>
            </a:r>
            <a:r>
              <a:rPr lang="en-US" dirty="0" smtClean="0"/>
              <a:t>, MH, Saul, MI, </a:t>
            </a:r>
            <a:r>
              <a:rPr lang="en-US" dirty="0" err="1" smtClean="0"/>
              <a:t>Velenta</a:t>
            </a:r>
            <a:r>
              <a:rPr lang="en-US" dirty="0" smtClean="0"/>
              <a:t>, CA. (2009) Improved outcomes with Routine Respiratory Therapist Evaluation of Non-Intensive-Care-Unit Surgery Patients.  RC Journal, Volume 54 No. 7, 861-867.  Retrieved </a:t>
            </a:r>
            <a:r>
              <a:rPr lang="en-US" dirty="0"/>
              <a:t>from </a:t>
            </a:r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rc.rcjournal.com/content/54/7/861.short</a:t>
            </a:r>
            <a:r>
              <a:rPr lang="en-US" dirty="0" smtClean="0"/>
              <a:t> </a:t>
            </a:r>
          </a:p>
          <a:p>
            <a:r>
              <a:rPr lang="en-US" dirty="0" smtClean="0"/>
              <a:t>Des </a:t>
            </a:r>
            <a:r>
              <a:rPr lang="en-US" dirty="0" err="1" smtClean="0"/>
              <a:t>Jardins</a:t>
            </a:r>
            <a:r>
              <a:rPr lang="en-US" dirty="0" smtClean="0"/>
              <a:t>, T, Burton, GG, Clinical Manifestations and Assessment of Respiratory Disease.  Therapist Driven Protocols.115-137.</a:t>
            </a:r>
          </a:p>
          <a:p>
            <a:r>
              <a:rPr lang="en-US" dirty="0" err="1" smtClean="0"/>
              <a:t>Kollef</a:t>
            </a:r>
            <a:r>
              <a:rPr lang="en-US" dirty="0" smtClean="0"/>
              <a:t>, MH, Shapiro, SD, </a:t>
            </a:r>
            <a:r>
              <a:rPr lang="en-US" dirty="0" err="1" smtClean="0"/>
              <a:t>Clinkscale</a:t>
            </a:r>
            <a:r>
              <a:rPr lang="en-US" dirty="0" smtClean="0"/>
              <a:t>, D. , </a:t>
            </a:r>
            <a:r>
              <a:rPr lang="en-US" dirty="0" err="1" smtClean="0"/>
              <a:t>Crecahiolo</a:t>
            </a:r>
            <a:r>
              <a:rPr lang="en-US" dirty="0" smtClean="0"/>
              <a:t>, L., Clayton, D., </a:t>
            </a:r>
            <a:r>
              <a:rPr lang="en-US" dirty="0" err="1" smtClean="0"/>
              <a:t>Wilner</a:t>
            </a:r>
            <a:r>
              <a:rPr lang="en-US" dirty="0" smtClean="0"/>
              <a:t>, R. </a:t>
            </a:r>
            <a:r>
              <a:rPr lang="en-US" dirty="0" err="1" smtClean="0"/>
              <a:t>Hossin</a:t>
            </a:r>
            <a:r>
              <a:rPr lang="en-US" dirty="0" smtClean="0"/>
              <a:t>, L.  (2009)The Effect of Therapist-Initiated Protocols on Patient Outcomes and Resource Utilization.  Chest, 2000, 117(2), 467-475.  </a:t>
            </a:r>
            <a:r>
              <a:rPr lang="en-US" dirty="0"/>
              <a:t>Retrieved from </a:t>
            </a:r>
            <a:r>
              <a:rPr lang="en-US" dirty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journal.publications.chestnet.org/article.aspx?articleid=1078573</a:t>
            </a:r>
            <a:r>
              <a:rPr lang="en-US" dirty="0" smtClean="0"/>
              <a:t>  </a:t>
            </a:r>
          </a:p>
          <a:p>
            <a:r>
              <a:rPr lang="en-US" dirty="0" err="1" smtClean="0"/>
              <a:t>Modrykamien</a:t>
            </a:r>
            <a:r>
              <a:rPr lang="en-US" dirty="0" smtClean="0"/>
              <a:t>, AM, </a:t>
            </a:r>
            <a:r>
              <a:rPr lang="en-US" dirty="0" err="1" smtClean="0"/>
              <a:t>Stoller</a:t>
            </a:r>
            <a:r>
              <a:rPr lang="en-US" dirty="0" smtClean="0"/>
              <a:t> JK.  Scientific basis for protocol directed Respiratory Care.  (2013) RC Journal , Volume 58 No. 10.  </a:t>
            </a:r>
            <a:r>
              <a:rPr lang="en-US" dirty="0"/>
              <a:t>Retrieved from </a:t>
            </a:r>
            <a:r>
              <a:rPr lang="en-US" dirty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rc.rcjournal.com/content/58/10/1662.full</a:t>
            </a:r>
            <a:r>
              <a:rPr lang="en-US" dirty="0" smtClean="0"/>
              <a:t>  </a:t>
            </a:r>
          </a:p>
          <a:p>
            <a:r>
              <a:rPr lang="en-US" dirty="0" err="1" smtClean="0"/>
              <a:t>Volsko</a:t>
            </a:r>
            <a:r>
              <a:rPr lang="en-US" dirty="0" smtClean="0"/>
              <a:t>, T. A.  (2013)  Airway Clearance Therapy: Finding the Evidence. RC Journal, Volume 58, No. 10. 1669-1678. </a:t>
            </a:r>
            <a:r>
              <a:rPr lang="en-US" dirty="0"/>
              <a:t>Retrieved from </a:t>
            </a:r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rc.rcjournal.com/content/58/10/1669.full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9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2738</TotalTime>
  <Words>1375</Words>
  <Application>Microsoft Office PowerPoint</Application>
  <PresentationFormat>Widescreen</PresentationFormat>
  <Paragraphs>207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Narrow</vt:lpstr>
      <vt:lpstr>Calibri</vt:lpstr>
      <vt:lpstr>Gill Sans MT</vt:lpstr>
      <vt:lpstr>Wingdings 2</vt:lpstr>
      <vt:lpstr>Dividend</vt:lpstr>
      <vt:lpstr>Therapist Driven Protocols Revisited</vt:lpstr>
      <vt:lpstr>Objectives</vt:lpstr>
      <vt:lpstr>Reimbursement prior to 2010</vt:lpstr>
      <vt:lpstr>Historical overview of medical care in the United States prior to 2010</vt:lpstr>
      <vt:lpstr>Paradigm Shift with Affordable Care Act</vt:lpstr>
      <vt:lpstr>How do we fix what’s broken?</vt:lpstr>
      <vt:lpstr>Flow of Care with &amp; Without TDP</vt:lpstr>
      <vt:lpstr>How decisions are made in TDP</vt:lpstr>
      <vt:lpstr>What are the protocols?</vt:lpstr>
      <vt:lpstr>Aerosolized medication protocol for bronchospasm</vt:lpstr>
      <vt:lpstr>Aerosolized Medication Protocol</vt:lpstr>
      <vt:lpstr>Medications</vt:lpstr>
      <vt:lpstr>Considerations when choosing delivery method</vt:lpstr>
      <vt:lpstr>Patient Education</vt:lpstr>
      <vt:lpstr>Conclusion</vt:lpstr>
      <vt:lpstr>References</vt:lpstr>
    </vt:vector>
  </TitlesOfParts>
  <Company>Tacoma Community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Therapist Driven Protocols revisited</dc:title>
  <dc:creator>Lowman, Camille</dc:creator>
  <cp:lastModifiedBy>Lowman, Camille</cp:lastModifiedBy>
  <cp:revision>101</cp:revision>
  <dcterms:created xsi:type="dcterms:W3CDTF">2016-06-24T22:22:00Z</dcterms:created>
  <dcterms:modified xsi:type="dcterms:W3CDTF">2016-07-28T22:40:53Z</dcterms:modified>
</cp:coreProperties>
</file>