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316" r:id="rId14"/>
    <p:sldId id="314" r:id="rId15"/>
    <p:sldId id="317" r:id="rId16"/>
    <p:sldId id="315" r:id="rId17"/>
    <p:sldId id="270" r:id="rId18"/>
    <p:sldId id="281" r:id="rId19"/>
    <p:sldId id="280" r:id="rId20"/>
    <p:sldId id="282" r:id="rId21"/>
    <p:sldId id="279" r:id="rId22"/>
    <p:sldId id="271" r:id="rId23"/>
    <p:sldId id="272" r:id="rId24"/>
    <p:sldId id="274" r:id="rId25"/>
    <p:sldId id="275" r:id="rId26"/>
    <p:sldId id="283" r:id="rId27"/>
    <p:sldId id="276" r:id="rId28"/>
    <p:sldId id="278" r:id="rId29"/>
    <p:sldId id="277" r:id="rId30"/>
    <p:sldId id="273" r:id="rId31"/>
    <p:sldId id="342" r:id="rId32"/>
    <p:sldId id="284" r:id="rId33"/>
    <p:sldId id="263" r:id="rId34"/>
    <p:sldId id="285" r:id="rId35"/>
    <p:sldId id="286" r:id="rId36"/>
    <p:sldId id="287" r:id="rId37"/>
    <p:sldId id="288" r:id="rId38"/>
    <p:sldId id="289" r:id="rId39"/>
    <p:sldId id="290" r:id="rId40"/>
    <p:sldId id="264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322" r:id="rId49"/>
    <p:sldId id="319" r:id="rId50"/>
    <p:sldId id="331" r:id="rId51"/>
    <p:sldId id="334" r:id="rId52"/>
    <p:sldId id="302" r:id="rId53"/>
    <p:sldId id="335" r:id="rId54"/>
    <p:sldId id="332" r:id="rId55"/>
    <p:sldId id="336" r:id="rId56"/>
    <p:sldId id="333" r:id="rId57"/>
    <p:sldId id="337" r:id="rId58"/>
    <p:sldId id="327" r:id="rId59"/>
    <p:sldId id="328" r:id="rId60"/>
    <p:sldId id="329" r:id="rId61"/>
    <p:sldId id="320" r:id="rId62"/>
    <p:sldId id="338" r:id="rId63"/>
    <p:sldId id="308" r:id="rId64"/>
    <p:sldId id="339" r:id="rId65"/>
    <p:sldId id="309" r:id="rId66"/>
    <p:sldId id="340" r:id="rId67"/>
    <p:sldId id="311" r:id="rId68"/>
    <p:sldId id="323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5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237231704282959"/>
          <c:y val="2.4964304711778046E-2"/>
          <c:w val="0.83553541652329977"/>
          <c:h val="0.93682566853056426"/>
        </c:manualLayout>
      </c:layout>
      <c:bar3DChart>
        <c:barDir val="col"/>
        <c:grouping val="standard"/>
        <c:varyColors val="0"/>
        <c:ser>
          <c:idx val="0"/>
          <c:order val="0"/>
          <c:spPr>
            <a:ln w="28575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28575"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28575"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28575">
                <a:noFill/>
              </a:ln>
            </c:spPr>
          </c:dPt>
          <c:cat>
            <c:strRef>
              <c:f>Sheet1!$A$1:$A$4</c:f>
              <c:strCache>
                <c:ptCount val="4"/>
                <c:pt idx="0">
                  <c:v>Alexandria</c:v>
                </c:pt>
                <c:pt idx="1">
                  <c:v>Giza</c:v>
                </c:pt>
                <c:pt idx="2">
                  <c:v>Syria</c:v>
                </c:pt>
                <c:pt idx="3">
                  <c:v>Jordan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87.22</c:v>
                </c:pt>
                <c:pt idx="1">
                  <c:v>97.740000000000009</c:v>
                </c:pt>
                <c:pt idx="2">
                  <c:v>93.26</c:v>
                </c:pt>
                <c:pt idx="3">
                  <c:v>90.83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cylinder"/>
        <c:axId val="111309952"/>
        <c:axId val="111311872"/>
        <c:axId val="23091392"/>
      </c:bar3DChart>
      <c:catAx>
        <c:axId val="111309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Citrus  cultivars</a:t>
                </a:r>
              </a:p>
            </c:rich>
          </c:tx>
          <c:layout>
            <c:manualLayout>
              <c:xMode val="edge"/>
              <c:yMode val="edge"/>
              <c:x val="0.46190557358304796"/>
              <c:y val="0.8035042255294371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11311872"/>
        <c:crosses val="autoZero"/>
        <c:auto val="1"/>
        <c:lblAlgn val="ctr"/>
        <c:lblOffset val="100"/>
        <c:noMultiLvlLbl val="0"/>
      </c:catAx>
      <c:valAx>
        <c:axId val="11131187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Area % of Limonene</a:t>
                </a:r>
              </a:p>
            </c:rich>
          </c:tx>
          <c:layout>
            <c:manualLayout>
              <c:xMode val="edge"/>
              <c:yMode val="edge"/>
              <c:x val="2.8694689493793984E-2"/>
              <c:y val="0.3442702270911788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11309952"/>
        <c:crosses val="autoZero"/>
        <c:crossBetween val="between"/>
      </c:valAx>
      <c:serAx>
        <c:axId val="23091392"/>
        <c:scaling>
          <c:orientation val="minMax"/>
        </c:scaling>
        <c:delete val="1"/>
        <c:axPos val="b"/>
        <c:majorTickMark val="out"/>
        <c:minorTickMark val="none"/>
        <c:tickLblPos val="nextTo"/>
        <c:crossAx val="111311872"/>
        <c:crosses val="autoZero"/>
      </c:ser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ysClr val="window" lastClr="FFFFFF"/>
    </a:solidFill>
    <a:ln w="38100" cap="flat" cmpd="sng" algn="ctr">
      <a:solidFill>
        <a:srgbClr val="C00000"/>
      </a:solidFill>
      <a:prstDash val="solid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Alexandria</c:v>
          </c:tx>
          <c:invertIfNegative val="0"/>
          <c:cat>
            <c:strRef>
              <c:f>Sheet1!$A$2:$A$5</c:f>
              <c:strCache>
                <c:ptCount val="4"/>
                <c:pt idx="0">
                  <c:v>Mono.HC.</c:v>
                </c:pt>
                <c:pt idx="1">
                  <c:v>Sesq.HC</c:v>
                </c:pt>
                <c:pt idx="2">
                  <c:v>Oxy.Mon.</c:v>
                </c:pt>
                <c:pt idx="3">
                  <c:v>Other Oxy.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91.57</c:v>
                </c:pt>
                <c:pt idx="1">
                  <c:v>0</c:v>
                </c:pt>
                <c:pt idx="2">
                  <c:v>2.7600000000000002</c:v>
                </c:pt>
                <c:pt idx="3">
                  <c:v>5.64</c:v>
                </c:pt>
              </c:numCache>
            </c:numRef>
          </c:val>
        </c:ser>
        <c:ser>
          <c:idx val="1"/>
          <c:order val="1"/>
          <c:tx>
            <c:v>Giza</c:v>
          </c:tx>
          <c:invertIfNegative val="0"/>
          <c:cat>
            <c:strRef>
              <c:f>Sheet1!$A$2:$A$5</c:f>
              <c:strCache>
                <c:ptCount val="4"/>
                <c:pt idx="0">
                  <c:v>Mono.HC.</c:v>
                </c:pt>
                <c:pt idx="1">
                  <c:v>Sesq.HC</c:v>
                </c:pt>
                <c:pt idx="2">
                  <c:v>Oxy.Mon.</c:v>
                </c:pt>
                <c:pt idx="3">
                  <c:v>Other Oxy.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99.994000000000014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v>Jordan</c:v>
          </c:tx>
          <c:invertIfNegative val="0"/>
          <c:cat>
            <c:strRef>
              <c:f>Sheet1!$A$2:$A$5</c:f>
              <c:strCache>
                <c:ptCount val="4"/>
                <c:pt idx="0">
                  <c:v>Mono.HC.</c:v>
                </c:pt>
                <c:pt idx="1">
                  <c:v>Sesq.HC</c:v>
                </c:pt>
                <c:pt idx="2">
                  <c:v>Oxy.Mon.</c:v>
                </c:pt>
                <c:pt idx="3">
                  <c:v>Other Oxy.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96.01</c:v>
                </c:pt>
                <c:pt idx="1">
                  <c:v>0.30000000000000004</c:v>
                </c:pt>
                <c:pt idx="2">
                  <c:v>1.24</c:v>
                </c:pt>
                <c:pt idx="3">
                  <c:v>2.12</c:v>
                </c:pt>
              </c:numCache>
            </c:numRef>
          </c:val>
        </c:ser>
        <c:ser>
          <c:idx val="3"/>
          <c:order val="3"/>
          <c:tx>
            <c:v>Syria</c:v>
          </c:tx>
          <c:invertIfNegative val="0"/>
          <c:cat>
            <c:strRef>
              <c:f>Sheet1!$A$2:$A$5</c:f>
              <c:strCache>
                <c:ptCount val="4"/>
                <c:pt idx="0">
                  <c:v>Mono.HC.</c:v>
                </c:pt>
                <c:pt idx="1">
                  <c:v>Sesq.HC</c:v>
                </c:pt>
                <c:pt idx="2">
                  <c:v>Oxy.Mon.</c:v>
                </c:pt>
                <c:pt idx="3">
                  <c:v>Other Oxy.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95.29</c:v>
                </c:pt>
                <c:pt idx="1">
                  <c:v>0</c:v>
                </c:pt>
                <c:pt idx="2">
                  <c:v>2.09</c:v>
                </c:pt>
                <c:pt idx="3">
                  <c:v>2.61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1790720"/>
        <c:axId val="111796992"/>
        <c:axId val="0"/>
      </c:bar3DChart>
      <c:catAx>
        <c:axId val="1117907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Oil</a:t>
                </a:r>
                <a:r>
                  <a:rPr lang="en-US" baseline="0"/>
                  <a:t> constituents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36599300087489062"/>
              <c:y val="0.89935221638961793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11796992"/>
        <c:crosses val="autoZero"/>
        <c:auto val="1"/>
        <c:lblAlgn val="ctr"/>
        <c:lblOffset val="100"/>
        <c:noMultiLvlLbl val="0"/>
      </c:catAx>
      <c:valAx>
        <c:axId val="11179699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Percentage</a:t>
                </a:r>
                <a:r>
                  <a:rPr lang="en-US" baseline="0"/>
                  <a:t> %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1179072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0"/>
  </c:chart>
  <c:spPr>
    <a:ln w="38100">
      <a:solidFill>
        <a:srgbClr val="C00000"/>
      </a:solidFill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/>
            </a:pPr>
            <a:endParaRPr lang="en-US"/>
          </a:p>
          <a:p>
            <a:pPr>
              <a:defRPr lang="en-US"/>
            </a:pPr>
            <a:endParaRPr lang="en-US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540641722921996E-2"/>
          <c:y val="0.12529039609218123"/>
          <c:w val="0.75593333179843769"/>
          <c:h val="0.66755828143188223"/>
        </c:manualLayout>
      </c:layout>
      <c:bar3DChart>
        <c:barDir val="col"/>
        <c:grouping val="clustered"/>
        <c:varyColors val="0"/>
        <c:ser>
          <c:idx val="0"/>
          <c:order val="0"/>
          <c:tx>
            <c:v>Alexandria</c:v>
          </c:tx>
          <c:invertIfNegative val="0"/>
          <c:cat>
            <c:strRef>
              <c:f>Sheet1!$A$38:$A$40</c:f>
              <c:strCache>
                <c:ptCount val="3"/>
                <c:pt idx="0">
                  <c:v>Alcohols</c:v>
                </c:pt>
                <c:pt idx="1">
                  <c:v>Aldehydes</c:v>
                </c:pt>
                <c:pt idx="2">
                  <c:v>Oxides</c:v>
                </c:pt>
              </c:strCache>
            </c:strRef>
          </c:cat>
          <c:val>
            <c:numRef>
              <c:f>Sheet1!$B$38:$B$40</c:f>
              <c:numCache>
                <c:formatCode>General</c:formatCode>
                <c:ptCount val="3"/>
                <c:pt idx="0">
                  <c:v>1.3900000000000001</c:v>
                </c:pt>
                <c:pt idx="1">
                  <c:v>6.1099999999999994</c:v>
                </c:pt>
                <c:pt idx="2">
                  <c:v>0.4</c:v>
                </c:pt>
              </c:numCache>
            </c:numRef>
          </c:val>
        </c:ser>
        <c:ser>
          <c:idx val="1"/>
          <c:order val="1"/>
          <c:tx>
            <c:v>Giza</c:v>
          </c:tx>
          <c:invertIfNegative val="0"/>
          <c:cat>
            <c:strRef>
              <c:f>Sheet1!$A$38:$A$40</c:f>
              <c:strCache>
                <c:ptCount val="3"/>
                <c:pt idx="0">
                  <c:v>Alcohols</c:v>
                </c:pt>
                <c:pt idx="1">
                  <c:v>Aldehydes</c:v>
                </c:pt>
                <c:pt idx="2">
                  <c:v>Oxides</c:v>
                </c:pt>
              </c:strCache>
            </c:strRef>
          </c:cat>
          <c:val>
            <c:numRef>
              <c:f>Sheet1!$C$38:$C$40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v>Jordan</c:v>
          </c:tx>
          <c:invertIfNegative val="0"/>
          <c:cat>
            <c:strRef>
              <c:f>Sheet1!$A$38:$A$40</c:f>
              <c:strCache>
                <c:ptCount val="3"/>
                <c:pt idx="0">
                  <c:v>Alcohols</c:v>
                </c:pt>
                <c:pt idx="1">
                  <c:v>Aldehydes</c:v>
                </c:pt>
                <c:pt idx="2">
                  <c:v>Oxides</c:v>
                </c:pt>
              </c:strCache>
            </c:strRef>
          </c:cat>
          <c:val>
            <c:numRef>
              <c:f>Sheet1!$D$38:$D$40</c:f>
              <c:numCache>
                <c:formatCode>General</c:formatCode>
                <c:ptCount val="3"/>
                <c:pt idx="0">
                  <c:v>0.95000000000000007</c:v>
                </c:pt>
                <c:pt idx="1">
                  <c:v>1.71</c:v>
                </c:pt>
                <c:pt idx="2">
                  <c:v>0.70000000000000007</c:v>
                </c:pt>
              </c:numCache>
            </c:numRef>
          </c:val>
        </c:ser>
        <c:ser>
          <c:idx val="3"/>
          <c:order val="3"/>
          <c:tx>
            <c:v>Syria</c:v>
          </c:tx>
          <c:invertIfNegative val="0"/>
          <c:cat>
            <c:strRef>
              <c:f>Sheet1!$A$38:$A$40</c:f>
              <c:strCache>
                <c:ptCount val="3"/>
                <c:pt idx="0">
                  <c:v>Alcohols</c:v>
                </c:pt>
                <c:pt idx="1">
                  <c:v>Aldehydes</c:v>
                </c:pt>
                <c:pt idx="2">
                  <c:v>Oxides</c:v>
                </c:pt>
              </c:strCache>
            </c:strRef>
          </c:cat>
          <c:val>
            <c:numRef>
              <c:f>Sheet1!$E$38:$E$40</c:f>
              <c:numCache>
                <c:formatCode>General</c:formatCode>
                <c:ptCount val="3"/>
                <c:pt idx="0">
                  <c:v>2.38</c:v>
                </c:pt>
                <c:pt idx="1">
                  <c:v>1.9200000000000002</c:v>
                </c:pt>
                <c:pt idx="2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0768000"/>
        <c:axId val="160769920"/>
        <c:axId val="0"/>
      </c:bar3DChart>
      <c:catAx>
        <c:axId val="1607680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Oxygenated compounds</a:t>
                </a:r>
              </a:p>
            </c:rich>
          </c:tx>
          <c:layout>
            <c:manualLayout>
              <c:xMode val="edge"/>
              <c:yMode val="edge"/>
              <c:x val="0.30213932633420826"/>
              <c:y val="0.885181904345290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60769920"/>
        <c:crosses val="autoZero"/>
        <c:auto val="1"/>
        <c:lblAlgn val="ctr"/>
        <c:lblOffset val="100"/>
        <c:noMultiLvlLbl val="0"/>
      </c:catAx>
      <c:valAx>
        <c:axId val="1607699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Percentage %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6076800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 w="38100" cap="flat" cmpd="sng" algn="ctr">
      <a:solidFill>
        <a:srgbClr val="C00000"/>
      </a:solidFill>
      <a:prstDash val="solid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Sheet1!$A$2:$A$5</c:f>
              <c:strCache>
                <c:ptCount val="4"/>
                <c:pt idx="0">
                  <c:v>Mono.HC.</c:v>
                </c:pt>
                <c:pt idx="1">
                  <c:v>Sesq.HC.</c:v>
                </c:pt>
                <c:pt idx="2">
                  <c:v>Oxy. Mono.</c:v>
                </c:pt>
                <c:pt idx="3">
                  <c:v>Other .Oxy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93.661999999999992</c:v>
                </c:pt>
                <c:pt idx="1">
                  <c:v>3.3689999999999998</c:v>
                </c:pt>
                <c:pt idx="2">
                  <c:v>2.2959999999999998</c:v>
                </c:pt>
                <c:pt idx="3">
                  <c:v>0.21800000000000003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cylinder"/>
        <c:axId val="160619136"/>
        <c:axId val="160236288"/>
        <c:axId val="0"/>
      </c:bar3DChart>
      <c:catAx>
        <c:axId val="1606191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Oil Constituents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60236288"/>
        <c:crosses val="autoZero"/>
        <c:auto val="1"/>
        <c:lblAlgn val="ctr"/>
        <c:lblOffset val="100"/>
        <c:noMultiLvlLbl val="0"/>
      </c:catAx>
      <c:valAx>
        <c:axId val="1602362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Percentage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60619136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  <a:ln w="38100" cap="flat" cmpd="sng" algn="ctr">
      <a:solidFill>
        <a:srgbClr val="C00000"/>
      </a:solidFill>
      <a:prstDash val="solid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Sheet1!$A$22:$A$23</c:f>
              <c:strCache>
                <c:ptCount val="2"/>
                <c:pt idx="0">
                  <c:v>Alcohols</c:v>
                </c:pt>
                <c:pt idx="1">
                  <c:v>Aldehydes</c:v>
                </c:pt>
              </c:strCache>
            </c:strRef>
          </c:cat>
          <c:val>
            <c:numRef>
              <c:f>Sheet1!$B$22:$B$23</c:f>
              <c:numCache>
                <c:formatCode>General</c:formatCode>
                <c:ptCount val="2"/>
                <c:pt idx="0">
                  <c:v>2.1080000000000001</c:v>
                </c:pt>
                <c:pt idx="1">
                  <c:v>0.40600000000000008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cylinder"/>
        <c:axId val="160175616"/>
        <c:axId val="160177536"/>
        <c:axId val="0"/>
      </c:bar3DChart>
      <c:catAx>
        <c:axId val="1601756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Oxygenated compounds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60177536"/>
        <c:crosses val="autoZero"/>
        <c:auto val="1"/>
        <c:lblAlgn val="ctr"/>
        <c:lblOffset val="100"/>
        <c:noMultiLvlLbl val="0"/>
      </c:catAx>
      <c:valAx>
        <c:axId val="1601775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Percentage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60175616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  <a:ln w="38100" cap="flat" cmpd="sng" algn="ctr">
      <a:solidFill>
        <a:srgbClr val="C00000"/>
      </a:solidFill>
      <a:prstDash val="solid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097616601732913E-2"/>
          <c:y val="4.9586957056897599E-2"/>
          <c:w val="0.80024946079601011"/>
          <c:h val="0.74352940766039999"/>
        </c:manualLayout>
      </c:layout>
      <c:bar3DChart>
        <c:barDir val="col"/>
        <c:grouping val="clustered"/>
        <c:varyColors val="0"/>
        <c:ser>
          <c:idx val="0"/>
          <c:order val="0"/>
          <c:tx>
            <c:v>Winter</c:v>
          </c:tx>
          <c:invertIfNegative val="0"/>
          <c:cat>
            <c:strRef>
              <c:f>Sheet1!$A$1:$A$8</c:f>
              <c:strCache>
                <c:ptCount val="8"/>
                <c:pt idx="0">
                  <c:v>α-pinene</c:v>
                </c:pt>
                <c:pt idx="1">
                  <c:v>Sabinene</c:v>
                </c:pt>
                <c:pt idx="2">
                  <c:v>β-Pinene</c:v>
                </c:pt>
                <c:pt idx="3">
                  <c:v>Myrcene</c:v>
                </c:pt>
                <c:pt idx="4">
                  <c:v>Limonene</c:v>
                </c:pt>
                <c:pt idx="5">
                  <c:v>Trans β-ocimene</c:v>
                </c:pt>
                <c:pt idx="6">
                  <c:v>δ-Terpinene</c:v>
                </c:pt>
                <c:pt idx="7">
                  <c:v>α-Terpineol</c:v>
                </c:pt>
              </c:strCache>
            </c:strRef>
          </c:cat>
          <c:val>
            <c:numRef>
              <c:f>Sheet1!$B$1:$B$8</c:f>
              <c:numCache>
                <c:formatCode>General</c:formatCode>
                <c:ptCount val="8"/>
                <c:pt idx="0">
                  <c:v>0.16800000000000001</c:v>
                </c:pt>
                <c:pt idx="1">
                  <c:v>16.655000000000001</c:v>
                </c:pt>
                <c:pt idx="2">
                  <c:v>18.843</c:v>
                </c:pt>
                <c:pt idx="3">
                  <c:v>3.3899999999999997</c:v>
                </c:pt>
                <c:pt idx="4">
                  <c:v>2.3699999999999997</c:v>
                </c:pt>
                <c:pt idx="5">
                  <c:v>9.91</c:v>
                </c:pt>
                <c:pt idx="6">
                  <c:v>4.7300000000000004</c:v>
                </c:pt>
                <c:pt idx="7">
                  <c:v>5.58</c:v>
                </c:pt>
              </c:numCache>
            </c:numRef>
          </c:val>
        </c:ser>
        <c:ser>
          <c:idx val="1"/>
          <c:order val="1"/>
          <c:tx>
            <c:v>Spring</c:v>
          </c:tx>
          <c:invertIfNegative val="0"/>
          <c:cat>
            <c:strRef>
              <c:f>Sheet1!$A$1:$A$8</c:f>
              <c:strCache>
                <c:ptCount val="8"/>
                <c:pt idx="0">
                  <c:v>α-pinene</c:v>
                </c:pt>
                <c:pt idx="1">
                  <c:v>Sabinene</c:v>
                </c:pt>
                <c:pt idx="2">
                  <c:v>β-Pinene</c:v>
                </c:pt>
                <c:pt idx="3">
                  <c:v>Myrcene</c:v>
                </c:pt>
                <c:pt idx="4">
                  <c:v>Limonene</c:v>
                </c:pt>
                <c:pt idx="5">
                  <c:v>Trans β-ocimene</c:v>
                </c:pt>
                <c:pt idx="6">
                  <c:v>δ-Terpinene</c:v>
                </c:pt>
                <c:pt idx="7">
                  <c:v>α-Terpineol</c:v>
                </c:pt>
              </c:strCache>
            </c:strRef>
          </c:cat>
          <c:val>
            <c:numRef>
              <c:f>Sheet1!$C$1:$C$8</c:f>
              <c:numCache>
                <c:formatCode>General</c:formatCode>
                <c:ptCount val="8"/>
                <c:pt idx="0">
                  <c:v>4.1710000000000003</c:v>
                </c:pt>
                <c:pt idx="1">
                  <c:v>5.26</c:v>
                </c:pt>
                <c:pt idx="2">
                  <c:v>51.08</c:v>
                </c:pt>
                <c:pt idx="3">
                  <c:v>0.89</c:v>
                </c:pt>
                <c:pt idx="4">
                  <c:v>3.5169999999999995</c:v>
                </c:pt>
                <c:pt idx="5">
                  <c:v>16.22</c:v>
                </c:pt>
                <c:pt idx="6">
                  <c:v>0.503</c:v>
                </c:pt>
                <c:pt idx="7">
                  <c:v>0.95900000000000007</c:v>
                </c:pt>
              </c:numCache>
            </c:numRef>
          </c:val>
        </c:ser>
        <c:ser>
          <c:idx val="2"/>
          <c:order val="2"/>
          <c:tx>
            <c:v>Summer</c:v>
          </c:tx>
          <c:invertIfNegative val="0"/>
          <c:cat>
            <c:strRef>
              <c:f>Sheet1!$A$1:$A$8</c:f>
              <c:strCache>
                <c:ptCount val="8"/>
                <c:pt idx="0">
                  <c:v>α-pinene</c:v>
                </c:pt>
                <c:pt idx="1">
                  <c:v>Sabinene</c:v>
                </c:pt>
                <c:pt idx="2">
                  <c:v>β-Pinene</c:v>
                </c:pt>
                <c:pt idx="3">
                  <c:v>Myrcene</c:v>
                </c:pt>
                <c:pt idx="4">
                  <c:v>Limonene</c:v>
                </c:pt>
                <c:pt idx="5">
                  <c:v>Trans β-ocimene</c:v>
                </c:pt>
                <c:pt idx="6">
                  <c:v>δ-Terpinene</c:v>
                </c:pt>
                <c:pt idx="7">
                  <c:v>α-Terpineol</c:v>
                </c:pt>
              </c:strCache>
            </c:strRef>
          </c:cat>
          <c:val>
            <c:numRef>
              <c:f>Sheet1!$D$1:$D$8</c:f>
              <c:numCache>
                <c:formatCode>General</c:formatCode>
                <c:ptCount val="8"/>
                <c:pt idx="0">
                  <c:v>3</c:v>
                </c:pt>
                <c:pt idx="1">
                  <c:v>45.746000000000002</c:v>
                </c:pt>
                <c:pt idx="2">
                  <c:v>4.84</c:v>
                </c:pt>
                <c:pt idx="3">
                  <c:v>4.45</c:v>
                </c:pt>
                <c:pt idx="4">
                  <c:v>2.8439999999999999</c:v>
                </c:pt>
                <c:pt idx="5">
                  <c:v>5.5679999999999987</c:v>
                </c:pt>
                <c:pt idx="6">
                  <c:v>6.198999999999999</c:v>
                </c:pt>
                <c:pt idx="7">
                  <c:v>13.06</c:v>
                </c:pt>
              </c:numCache>
            </c:numRef>
          </c:val>
        </c:ser>
        <c:ser>
          <c:idx val="3"/>
          <c:order val="3"/>
          <c:tx>
            <c:v>Autumn</c:v>
          </c:tx>
          <c:invertIfNegative val="0"/>
          <c:cat>
            <c:strRef>
              <c:f>Sheet1!$A$1:$A$8</c:f>
              <c:strCache>
                <c:ptCount val="8"/>
                <c:pt idx="0">
                  <c:v>α-pinene</c:v>
                </c:pt>
                <c:pt idx="1">
                  <c:v>Sabinene</c:v>
                </c:pt>
                <c:pt idx="2">
                  <c:v>β-Pinene</c:v>
                </c:pt>
                <c:pt idx="3">
                  <c:v>Myrcene</c:v>
                </c:pt>
                <c:pt idx="4">
                  <c:v>Limonene</c:v>
                </c:pt>
                <c:pt idx="5">
                  <c:v>Trans β-ocimene</c:v>
                </c:pt>
                <c:pt idx="6">
                  <c:v>δ-Terpinene</c:v>
                </c:pt>
                <c:pt idx="7">
                  <c:v>α-Terpineol</c:v>
                </c:pt>
              </c:strCache>
            </c:strRef>
          </c:cat>
          <c:val>
            <c:numRef>
              <c:f>Sheet1!$E$1:$E$8</c:f>
              <c:numCache>
                <c:formatCode>General</c:formatCode>
                <c:ptCount val="8"/>
                <c:pt idx="0">
                  <c:v>3.2730000000000001</c:v>
                </c:pt>
                <c:pt idx="1">
                  <c:v>46.220000000000006</c:v>
                </c:pt>
                <c:pt idx="2">
                  <c:v>4.74</c:v>
                </c:pt>
                <c:pt idx="3">
                  <c:v>4.7380000000000004</c:v>
                </c:pt>
                <c:pt idx="4">
                  <c:v>2.7690000000000001</c:v>
                </c:pt>
                <c:pt idx="5">
                  <c:v>5.5039999999999996</c:v>
                </c:pt>
                <c:pt idx="6">
                  <c:v>6.266</c:v>
                </c:pt>
                <c:pt idx="7">
                  <c:v>12.41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cylinder"/>
        <c:axId val="159119232"/>
        <c:axId val="158859264"/>
        <c:axId val="0"/>
      </c:bar3DChart>
      <c:catAx>
        <c:axId val="1591192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Major constituents</a:t>
                </a:r>
              </a:p>
            </c:rich>
          </c:tx>
          <c:layout>
            <c:manualLayout>
              <c:xMode val="edge"/>
              <c:yMode val="edge"/>
              <c:x val="0.3793840208476616"/>
              <c:y val="0.9212943985016947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58859264"/>
        <c:crosses val="autoZero"/>
        <c:auto val="1"/>
        <c:lblAlgn val="ctr"/>
        <c:lblOffset val="100"/>
        <c:noMultiLvlLbl val="0"/>
      </c:catAx>
      <c:valAx>
        <c:axId val="15885926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Percentage %</a:t>
                </a:r>
              </a:p>
            </c:rich>
          </c:tx>
          <c:layout>
            <c:manualLayout>
              <c:xMode val="edge"/>
              <c:yMode val="edge"/>
              <c:x val="8.6792894203732551E-3"/>
              <c:y val="0.3318070668302141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5911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818523331642895"/>
          <c:y val="0.3615538097959935"/>
          <c:w val="0.12181476668357116"/>
          <c:h val="0.27702780133391403"/>
        </c:manualLayout>
      </c:layout>
      <c:overlay val="0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 w="38100" cap="flat" cmpd="sng" algn="ctr">
      <a:solidFill>
        <a:srgbClr val="C00000"/>
      </a:solidFill>
      <a:prstDash val="solid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020092280632097"/>
          <c:y val="4.9586957056897599E-2"/>
          <c:w val="0.77506389004006082"/>
          <c:h val="0.72055779569420131"/>
        </c:manualLayout>
      </c:layout>
      <c:bar3DChart>
        <c:barDir val="col"/>
        <c:grouping val="clustered"/>
        <c:varyColors val="0"/>
        <c:ser>
          <c:idx val="0"/>
          <c:order val="0"/>
          <c:tx>
            <c:v>Winter</c:v>
          </c:tx>
          <c:invertIfNegative val="0"/>
          <c:cat>
            <c:strRef>
              <c:f>Sheet1!$A$1:$A$6</c:f>
              <c:strCache>
                <c:ptCount val="6"/>
                <c:pt idx="0">
                  <c:v>Mono. HC</c:v>
                </c:pt>
                <c:pt idx="1">
                  <c:v>Sesq. HC</c:v>
                </c:pt>
                <c:pt idx="2">
                  <c:v>Other HC</c:v>
                </c:pt>
                <c:pt idx="3">
                  <c:v>Oxy. Mono.</c:v>
                </c:pt>
                <c:pt idx="4">
                  <c:v>Oxy. Sesq.</c:v>
                </c:pt>
                <c:pt idx="5">
                  <c:v>Other oxy.</c:v>
                </c:pt>
              </c:strCache>
            </c:strRef>
          </c:cat>
          <c:val>
            <c:numRef>
              <c:f>Sheet1!$B$1:$B$6</c:f>
              <c:numCache>
                <c:formatCode>General</c:formatCode>
                <c:ptCount val="6"/>
                <c:pt idx="0">
                  <c:v>68.22</c:v>
                </c:pt>
                <c:pt idx="1">
                  <c:v>18.059999999999999</c:v>
                </c:pt>
                <c:pt idx="2">
                  <c:v>0</c:v>
                </c:pt>
                <c:pt idx="3">
                  <c:v>6.3490000000000002</c:v>
                </c:pt>
                <c:pt idx="4">
                  <c:v>5.0490000000000004</c:v>
                </c:pt>
                <c:pt idx="5">
                  <c:v>0.47500000000000003</c:v>
                </c:pt>
              </c:numCache>
            </c:numRef>
          </c:val>
        </c:ser>
        <c:ser>
          <c:idx val="1"/>
          <c:order val="1"/>
          <c:tx>
            <c:v>Spring</c:v>
          </c:tx>
          <c:invertIfNegative val="0"/>
          <c:cat>
            <c:strRef>
              <c:f>Sheet1!$A$1:$A$6</c:f>
              <c:strCache>
                <c:ptCount val="6"/>
                <c:pt idx="0">
                  <c:v>Mono. HC</c:v>
                </c:pt>
                <c:pt idx="1">
                  <c:v>Sesq. HC</c:v>
                </c:pt>
                <c:pt idx="2">
                  <c:v>Other HC</c:v>
                </c:pt>
                <c:pt idx="3">
                  <c:v>Oxy. Mono.</c:v>
                </c:pt>
                <c:pt idx="4">
                  <c:v>Oxy. Sesq.</c:v>
                </c:pt>
                <c:pt idx="5">
                  <c:v>Other oxy.</c:v>
                </c:pt>
              </c:strCache>
            </c:strRef>
          </c:cat>
          <c:val>
            <c:numRef>
              <c:f>Sheet1!$C$1:$C$6</c:f>
              <c:numCache>
                <c:formatCode>General</c:formatCode>
                <c:ptCount val="6"/>
                <c:pt idx="0">
                  <c:v>86.161999999999992</c:v>
                </c:pt>
                <c:pt idx="1">
                  <c:v>6.1959999999999988</c:v>
                </c:pt>
                <c:pt idx="2">
                  <c:v>0</c:v>
                </c:pt>
                <c:pt idx="3">
                  <c:v>6.2320000000000002</c:v>
                </c:pt>
                <c:pt idx="4">
                  <c:v>0.26700000000000002</c:v>
                </c:pt>
                <c:pt idx="5">
                  <c:v>0.1</c:v>
                </c:pt>
              </c:numCache>
            </c:numRef>
          </c:val>
        </c:ser>
        <c:ser>
          <c:idx val="2"/>
          <c:order val="2"/>
          <c:tx>
            <c:v>Summer</c:v>
          </c:tx>
          <c:invertIfNegative val="0"/>
          <c:cat>
            <c:strRef>
              <c:f>Sheet1!$A$1:$A$6</c:f>
              <c:strCache>
                <c:ptCount val="6"/>
                <c:pt idx="0">
                  <c:v>Mono. HC</c:v>
                </c:pt>
                <c:pt idx="1">
                  <c:v>Sesq. HC</c:v>
                </c:pt>
                <c:pt idx="2">
                  <c:v>Other HC</c:v>
                </c:pt>
                <c:pt idx="3">
                  <c:v>Oxy. Mono.</c:v>
                </c:pt>
                <c:pt idx="4">
                  <c:v>Oxy. Sesq.</c:v>
                </c:pt>
                <c:pt idx="5">
                  <c:v>Other oxy.</c:v>
                </c:pt>
              </c:strCache>
            </c:strRef>
          </c:cat>
          <c:val>
            <c:numRef>
              <c:f>Sheet1!$D$1:$D$6</c:f>
              <c:numCache>
                <c:formatCode>General</c:formatCode>
                <c:ptCount val="6"/>
                <c:pt idx="0">
                  <c:v>81.801000000000002</c:v>
                </c:pt>
                <c:pt idx="1">
                  <c:v>1.5049999999999997</c:v>
                </c:pt>
                <c:pt idx="2">
                  <c:v>0.128</c:v>
                </c:pt>
                <c:pt idx="3">
                  <c:v>14.463000000000003</c:v>
                </c:pt>
                <c:pt idx="4">
                  <c:v>0.43600000000000005</c:v>
                </c:pt>
                <c:pt idx="5">
                  <c:v>0.45100000000000001</c:v>
                </c:pt>
              </c:numCache>
            </c:numRef>
          </c:val>
        </c:ser>
        <c:ser>
          <c:idx val="3"/>
          <c:order val="3"/>
          <c:tx>
            <c:v>Autumn</c:v>
          </c:tx>
          <c:invertIfNegative val="0"/>
          <c:cat>
            <c:strRef>
              <c:f>Sheet1!$A$1:$A$6</c:f>
              <c:strCache>
                <c:ptCount val="6"/>
                <c:pt idx="0">
                  <c:v>Mono. HC</c:v>
                </c:pt>
                <c:pt idx="1">
                  <c:v>Sesq. HC</c:v>
                </c:pt>
                <c:pt idx="2">
                  <c:v>Other HC</c:v>
                </c:pt>
                <c:pt idx="3">
                  <c:v>Oxy. Mono.</c:v>
                </c:pt>
                <c:pt idx="4">
                  <c:v>Oxy. Sesq.</c:v>
                </c:pt>
                <c:pt idx="5">
                  <c:v>Other oxy.</c:v>
                </c:pt>
              </c:strCache>
            </c:strRef>
          </c:cat>
          <c:val>
            <c:numRef>
              <c:f>Sheet1!$E$1:$E$6</c:f>
              <c:numCache>
                <c:formatCode>General</c:formatCode>
                <c:ptCount val="6"/>
                <c:pt idx="0">
                  <c:v>82.478999999999999</c:v>
                </c:pt>
                <c:pt idx="1">
                  <c:v>1.655</c:v>
                </c:pt>
                <c:pt idx="2">
                  <c:v>0</c:v>
                </c:pt>
                <c:pt idx="3">
                  <c:v>14.025</c:v>
                </c:pt>
                <c:pt idx="4">
                  <c:v>0.56200000000000017</c:v>
                </c:pt>
                <c:pt idx="5">
                  <c:v>0.21200000000000002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cylinder"/>
        <c:axId val="158710016"/>
        <c:axId val="158712192"/>
        <c:axId val="0"/>
      </c:bar3DChart>
      <c:catAx>
        <c:axId val="1587100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Oil constituents</a:t>
                </a:r>
              </a:p>
            </c:rich>
          </c:tx>
          <c:layout>
            <c:manualLayout>
              <c:xMode val="edge"/>
              <c:yMode val="edge"/>
              <c:x val="0.45770341207349075"/>
              <c:y val="0.93256572436642138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58712192"/>
        <c:crosses val="autoZero"/>
        <c:auto val="1"/>
        <c:lblAlgn val="ctr"/>
        <c:lblOffset val="100"/>
        <c:noMultiLvlLbl val="0"/>
      </c:catAx>
      <c:valAx>
        <c:axId val="15871219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Percentage %</a:t>
                </a:r>
              </a:p>
            </c:rich>
          </c:tx>
          <c:layout>
            <c:manualLayout>
              <c:xMode val="edge"/>
              <c:yMode val="edge"/>
              <c:x val="1.9963696126769202E-2"/>
              <c:y val="0.392205369820575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587100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 w="38100" cap="flat" cmpd="sng" algn="ctr">
      <a:solidFill>
        <a:srgbClr val="C00000"/>
      </a:solidFill>
      <a:prstDash val="solid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/>
            </a:pPr>
            <a:endParaRPr lang="en-US"/>
          </a:p>
          <a:p>
            <a:pPr>
              <a:defRPr lang="en-US"/>
            </a:pPr>
            <a:endParaRPr lang="en-US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919138743027122E-2"/>
          <c:y val="0.11062871831972354"/>
          <c:w val="0.76999392915816711"/>
          <c:h val="0.66697977513864815"/>
        </c:manualLayout>
      </c:layout>
      <c:bar3DChart>
        <c:barDir val="col"/>
        <c:grouping val="clustered"/>
        <c:varyColors val="0"/>
        <c:ser>
          <c:idx val="0"/>
          <c:order val="0"/>
          <c:tx>
            <c:v>Winter</c:v>
          </c:tx>
          <c:invertIfNegative val="0"/>
          <c:cat>
            <c:strRef>
              <c:f>Sheet1!$A$1:$A$5</c:f>
              <c:strCache>
                <c:ptCount val="5"/>
                <c:pt idx="0">
                  <c:v>Ketones</c:v>
                </c:pt>
                <c:pt idx="1">
                  <c:v>Alcohols</c:v>
                </c:pt>
                <c:pt idx="2">
                  <c:v>Aldehydes</c:v>
                </c:pt>
                <c:pt idx="3">
                  <c:v>Esters</c:v>
                </c:pt>
                <c:pt idx="4">
                  <c:v>Oxides</c:v>
                </c:pt>
              </c:strCache>
            </c:strRef>
          </c:cat>
          <c:val>
            <c:numRef>
              <c:f>Sheet1!$B$1:$B$5</c:f>
              <c:numCache>
                <c:formatCode>General</c:formatCode>
                <c:ptCount val="5"/>
                <c:pt idx="0">
                  <c:v>0.24700000000000003</c:v>
                </c:pt>
                <c:pt idx="1">
                  <c:v>10.406000000000002</c:v>
                </c:pt>
                <c:pt idx="2">
                  <c:v>0.83500000000000008</c:v>
                </c:pt>
                <c:pt idx="3">
                  <c:v>9.3000000000000041E-2</c:v>
                </c:pt>
                <c:pt idx="4">
                  <c:v>0.29200000000000004</c:v>
                </c:pt>
              </c:numCache>
            </c:numRef>
          </c:val>
        </c:ser>
        <c:ser>
          <c:idx val="1"/>
          <c:order val="1"/>
          <c:tx>
            <c:v>Spring</c:v>
          </c:tx>
          <c:invertIfNegative val="0"/>
          <c:cat>
            <c:strRef>
              <c:f>Sheet1!$A$1:$A$5</c:f>
              <c:strCache>
                <c:ptCount val="5"/>
                <c:pt idx="0">
                  <c:v>Ketones</c:v>
                </c:pt>
                <c:pt idx="1">
                  <c:v>Alcohols</c:v>
                </c:pt>
                <c:pt idx="2">
                  <c:v>Aldehydes</c:v>
                </c:pt>
                <c:pt idx="3">
                  <c:v>Esters</c:v>
                </c:pt>
                <c:pt idx="4">
                  <c:v>Oxides</c:v>
                </c:pt>
              </c:strCache>
            </c:strRef>
          </c:cat>
          <c:val>
            <c:numRef>
              <c:f>Sheet1!$C$1:$C$5</c:f>
              <c:numCache>
                <c:formatCode>General</c:formatCode>
                <c:ptCount val="5"/>
                <c:pt idx="0">
                  <c:v>0.6140000000000001</c:v>
                </c:pt>
                <c:pt idx="1">
                  <c:v>2.38</c:v>
                </c:pt>
                <c:pt idx="2">
                  <c:v>3.2880000000000003</c:v>
                </c:pt>
                <c:pt idx="3">
                  <c:v>0</c:v>
                </c:pt>
                <c:pt idx="4">
                  <c:v>0.31700000000000006</c:v>
                </c:pt>
              </c:numCache>
            </c:numRef>
          </c:val>
        </c:ser>
        <c:ser>
          <c:idx val="2"/>
          <c:order val="2"/>
          <c:tx>
            <c:v>Summer</c:v>
          </c:tx>
          <c:invertIfNegative val="0"/>
          <c:cat>
            <c:strRef>
              <c:f>Sheet1!$A$1:$A$5</c:f>
              <c:strCache>
                <c:ptCount val="5"/>
                <c:pt idx="0">
                  <c:v>Ketones</c:v>
                </c:pt>
                <c:pt idx="1">
                  <c:v>Alcohols</c:v>
                </c:pt>
                <c:pt idx="2">
                  <c:v>Aldehydes</c:v>
                </c:pt>
                <c:pt idx="3">
                  <c:v>Esters</c:v>
                </c:pt>
                <c:pt idx="4">
                  <c:v>Oxides</c:v>
                </c:pt>
              </c:strCache>
            </c:strRef>
          </c:cat>
          <c:val>
            <c:numRef>
              <c:f>Sheet1!$D$1:$D$5</c:f>
              <c:numCache>
                <c:formatCode>General</c:formatCode>
                <c:ptCount val="5"/>
                <c:pt idx="0">
                  <c:v>0.34900000000000003</c:v>
                </c:pt>
                <c:pt idx="1">
                  <c:v>13.651</c:v>
                </c:pt>
                <c:pt idx="2">
                  <c:v>0.59</c:v>
                </c:pt>
                <c:pt idx="3">
                  <c:v>0.13800000000000001</c:v>
                </c:pt>
                <c:pt idx="4">
                  <c:v>0.62200000000000011</c:v>
                </c:pt>
              </c:numCache>
            </c:numRef>
          </c:val>
        </c:ser>
        <c:ser>
          <c:idx val="3"/>
          <c:order val="3"/>
          <c:tx>
            <c:v>Autumn</c:v>
          </c:tx>
          <c:invertIfNegative val="0"/>
          <c:cat>
            <c:strRef>
              <c:f>Sheet1!$A$1:$A$5</c:f>
              <c:strCache>
                <c:ptCount val="5"/>
                <c:pt idx="0">
                  <c:v>Ketones</c:v>
                </c:pt>
                <c:pt idx="1">
                  <c:v>Alcohols</c:v>
                </c:pt>
                <c:pt idx="2">
                  <c:v>Aldehydes</c:v>
                </c:pt>
                <c:pt idx="3">
                  <c:v>Esters</c:v>
                </c:pt>
                <c:pt idx="4">
                  <c:v>Oxides</c:v>
                </c:pt>
              </c:strCache>
            </c:strRef>
          </c:cat>
          <c:val>
            <c:numRef>
              <c:f>Sheet1!$E$1:$E$5</c:f>
              <c:numCache>
                <c:formatCode>General</c:formatCode>
                <c:ptCount val="5"/>
                <c:pt idx="0">
                  <c:v>0.37900000000000006</c:v>
                </c:pt>
                <c:pt idx="1">
                  <c:v>12.982000000000001</c:v>
                </c:pt>
                <c:pt idx="2">
                  <c:v>0.504</c:v>
                </c:pt>
                <c:pt idx="3">
                  <c:v>0.14900000000000002</c:v>
                </c:pt>
                <c:pt idx="4">
                  <c:v>0.78500000000000003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8963584"/>
        <c:axId val="158965760"/>
        <c:axId val="0"/>
      </c:bar3DChart>
      <c:catAx>
        <c:axId val="1589635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Oxygenated compounds</a:t>
                </a:r>
              </a:p>
            </c:rich>
          </c:tx>
          <c:layout>
            <c:manualLayout>
              <c:xMode val="edge"/>
              <c:yMode val="edge"/>
              <c:x val="0.39349960268727885"/>
              <c:y val="0.9396721062041159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58965760"/>
        <c:crosses val="autoZero"/>
        <c:auto val="1"/>
        <c:lblAlgn val="ctr"/>
        <c:lblOffset val="100"/>
        <c:noMultiLvlLbl val="0"/>
      </c:catAx>
      <c:valAx>
        <c:axId val="1589657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Percentage %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58963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804242684060161"/>
          <c:y val="0.36523089258773428"/>
          <c:w val="0.12490550873750468"/>
          <c:h val="0.32359918188882797"/>
        </c:manualLayout>
      </c:layout>
      <c:overlay val="0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 w="38100" cap="flat" cmpd="sng" algn="ctr">
      <a:solidFill>
        <a:srgbClr val="C00000"/>
      </a:solidFill>
      <a:prstDash val="solid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2"/>
          <c:order val="0"/>
          <c:tx>
            <c:v>E.O</c:v>
          </c:tx>
          <c:invertIfNegative val="0"/>
          <c:cat>
            <c:strRef>
              <c:f>Sheet1!$A$108:$A$111</c:f>
              <c:strCache>
                <c:ptCount val="4"/>
                <c:pt idx="0">
                  <c:v>Staphylococcus aureus</c:v>
                </c:pt>
                <c:pt idx="1">
                  <c:v>Streptococcus pyogenes</c:v>
                </c:pt>
                <c:pt idx="2">
                  <c:v>    Salmonella typhi </c:v>
                </c:pt>
                <c:pt idx="3">
                  <c:v>Escherichia coli</c:v>
                </c:pt>
              </c:strCache>
            </c:strRef>
          </c:cat>
          <c:val>
            <c:numRef>
              <c:f>Sheet1!$D$108:$D$111</c:f>
              <c:numCache>
                <c:formatCode>General</c:formatCode>
                <c:ptCount val="4"/>
                <c:pt idx="0">
                  <c:v>20.6</c:v>
                </c:pt>
                <c:pt idx="1">
                  <c:v>22.4</c:v>
                </c:pt>
                <c:pt idx="2">
                  <c:v>16.7</c:v>
                </c:pt>
                <c:pt idx="3">
                  <c:v>22.4</c:v>
                </c:pt>
              </c:numCache>
            </c:numRef>
          </c:val>
        </c:ser>
        <c:ser>
          <c:idx val="3"/>
          <c:order val="1"/>
          <c:tx>
            <c:v>Std</c:v>
          </c:tx>
          <c:invertIfNegative val="0"/>
          <c:cat>
            <c:strRef>
              <c:f>Sheet1!$A$108:$A$111</c:f>
              <c:strCache>
                <c:ptCount val="4"/>
                <c:pt idx="0">
                  <c:v>Staphylococcus aureus</c:v>
                </c:pt>
                <c:pt idx="1">
                  <c:v>Streptococcus pyogenes</c:v>
                </c:pt>
                <c:pt idx="2">
                  <c:v>    Salmonella typhi </c:v>
                </c:pt>
                <c:pt idx="3">
                  <c:v>Escherichia coli</c:v>
                </c:pt>
              </c:strCache>
            </c:strRef>
          </c:cat>
          <c:val>
            <c:numRef>
              <c:f>Sheet1!$E$108:$E$111</c:f>
              <c:numCache>
                <c:formatCode>General</c:formatCode>
                <c:ptCount val="4"/>
                <c:pt idx="0">
                  <c:v>28.9</c:v>
                </c:pt>
                <c:pt idx="1">
                  <c:v>26.4</c:v>
                </c:pt>
                <c:pt idx="2">
                  <c:v>24.8</c:v>
                </c:pt>
                <c:pt idx="3">
                  <c:v>25.3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cylinder"/>
        <c:axId val="117695616"/>
        <c:axId val="117697536"/>
        <c:axId val="0"/>
      </c:bar3DChart>
      <c:catAx>
        <c:axId val="1176956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Tested bacteria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crossAx val="117697536"/>
        <c:crosses val="autoZero"/>
        <c:auto val="1"/>
        <c:lblAlgn val="ctr"/>
        <c:lblOffset val="100"/>
        <c:noMultiLvlLbl val="0"/>
      </c:catAx>
      <c:valAx>
        <c:axId val="1176975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Mean</a:t>
                </a:r>
                <a:r>
                  <a:rPr lang="en-US" baseline="0"/>
                  <a:t> inhibition zone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76956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 w="28575">
      <a:solidFill>
        <a:srgbClr val="C00000"/>
      </a:solidFill>
    </a:ln>
  </c:sp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2"/>
          <c:order val="0"/>
          <c:tx>
            <c:v>E.O</c:v>
          </c:tx>
          <c:invertIfNegative val="0"/>
          <c:cat>
            <c:strRef>
              <c:f>Sheet1!$A$122:$A$123</c:f>
              <c:strCache>
                <c:ptCount val="2"/>
                <c:pt idx="0">
                  <c:v>Aspergillus flavus</c:v>
                </c:pt>
                <c:pt idx="1">
                  <c:v>Candida albicans</c:v>
                </c:pt>
              </c:strCache>
            </c:strRef>
          </c:cat>
          <c:val>
            <c:numRef>
              <c:f>Sheet1!$D$122:$D$123</c:f>
              <c:numCache>
                <c:formatCode>General</c:formatCode>
                <c:ptCount val="2"/>
                <c:pt idx="0">
                  <c:v>20.6</c:v>
                </c:pt>
                <c:pt idx="1">
                  <c:v>18.399999999999999</c:v>
                </c:pt>
              </c:numCache>
            </c:numRef>
          </c:val>
        </c:ser>
        <c:ser>
          <c:idx val="3"/>
          <c:order val="1"/>
          <c:tx>
            <c:v>Std</c:v>
          </c:tx>
          <c:invertIfNegative val="0"/>
          <c:cat>
            <c:strRef>
              <c:f>Sheet1!$A$122:$A$123</c:f>
              <c:strCache>
                <c:ptCount val="2"/>
                <c:pt idx="0">
                  <c:v>Aspergillus flavus</c:v>
                </c:pt>
                <c:pt idx="1">
                  <c:v>Candida albicans</c:v>
                </c:pt>
              </c:strCache>
            </c:strRef>
          </c:cat>
          <c:val>
            <c:numRef>
              <c:f>Sheet1!$E$122:$E$123</c:f>
              <c:numCache>
                <c:formatCode>General</c:formatCode>
                <c:ptCount val="2"/>
                <c:pt idx="0">
                  <c:v>27.3</c:v>
                </c:pt>
                <c:pt idx="1">
                  <c:v>21.9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cylinder"/>
        <c:axId val="117313536"/>
        <c:axId val="117315456"/>
        <c:axId val="0"/>
      </c:bar3DChart>
      <c:catAx>
        <c:axId val="1173135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Tested</a:t>
                </a:r>
                <a:r>
                  <a:rPr lang="en-US" baseline="0"/>
                  <a:t> fungi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2537948381452317"/>
              <c:y val="0.87614464858559349"/>
            </c:manualLayout>
          </c:layout>
          <c:overlay val="0"/>
        </c:title>
        <c:majorTickMark val="none"/>
        <c:minorTickMark val="none"/>
        <c:tickLblPos val="nextTo"/>
        <c:crossAx val="117315456"/>
        <c:crosses val="autoZero"/>
        <c:auto val="1"/>
        <c:lblAlgn val="ctr"/>
        <c:lblOffset val="100"/>
        <c:noMultiLvlLbl val="0"/>
      </c:catAx>
      <c:valAx>
        <c:axId val="1173154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Mean</a:t>
                </a:r>
                <a:r>
                  <a:rPr lang="en-US" baseline="0"/>
                  <a:t> inhibition zone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73135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 w="28575">
      <a:solidFill>
        <a:srgbClr val="C00000"/>
      </a:solidFill>
    </a:ln>
  </c:sp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2"/>
          <c:order val="0"/>
          <c:tx>
            <c:v>E.O</c:v>
          </c:tx>
          <c:invertIfNegative val="0"/>
          <c:cat>
            <c:strRef>
              <c:f>Sheet1!$A$69:$A$72</c:f>
              <c:strCache>
                <c:ptCount val="4"/>
                <c:pt idx="0">
                  <c:v>Staphylococcus aureus</c:v>
                </c:pt>
                <c:pt idx="1">
                  <c:v>Streptococcus pyogenes</c:v>
                </c:pt>
                <c:pt idx="2">
                  <c:v>    Salmonella typhi </c:v>
                </c:pt>
                <c:pt idx="3">
                  <c:v>Escherichia coli</c:v>
                </c:pt>
              </c:strCache>
            </c:strRef>
          </c:cat>
          <c:val>
            <c:numRef>
              <c:f>Sheet1!$D$69:$D$72</c:f>
              <c:numCache>
                <c:formatCode>General</c:formatCode>
                <c:ptCount val="4"/>
                <c:pt idx="0">
                  <c:v>1.95</c:v>
                </c:pt>
                <c:pt idx="1">
                  <c:v>0.98</c:v>
                </c:pt>
                <c:pt idx="2">
                  <c:v>15.63</c:v>
                </c:pt>
                <c:pt idx="3">
                  <c:v>0.98</c:v>
                </c:pt>
              </c:numCache>
            </c:numRef>
          </c:val>
        </c:ser>
        <c:ser>
          <c:idx val="3"/>
          <c:order val="1"/>
          <c:tx>
            <c:v>Std</c:v>
          </c:tx>
          <c:invertIfNegative val="0"/>
          <c:cat>
            <c:strRef>
              <c:f>Sheet1!$A$69:$A$72</c:f>
              <c:strCache>
                <c:ptCount val="4"/>
                <c:pt idx="0">
                  <c:v>Staphylococcus aureus</c:v>
                </c:pt>
                <c:pt idx="1">
                  <c:v>Streptococcus pyogenes</c:v>
                </c:pt>
                <c:pt idx="2">
                  <c:v>    Salmonella typhi </c:v>
                </c:pt>
                <c:pt idx="3">
                  <c:v>Escherichia coli</c:v>
                </c:pt>
              </c:strCache>
            </c:strRef>
          </c:cat>
          <c:val>
            <c:numRef>
              <c:f>Sheet1!$E$69:$E$72</c:f>
              <c:numCache>
                <c:formatCode>General</c:formatCode>
                <c:ptCount val="4"/>
                <c:pt idx="0">
                  <c:v>0.49</c:v>
                </c:pt>
                <c:pt idx="1">
                  <c:v>0.49</c:v>
                </c:pt>
                <c:pt idx="2">
                  <c:v>1.98</c:v>
                </c:pt>
                <c:pt idx="3">
                  <c:v>0.98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cylinder"/>
        <c:axId val="117217920"/>
        <c:axId val="117220096"/>
        <c:axId val="0"/>
      </c:bar3DChart>
      <c:catAx>
        <c:axId val="117217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Tested</a:t>
                </a:r>
                <a:r>
                  <a:rPr lang="en-US" baseline="0"/>
                  <a:t> bacteria</a:t>
                </a:r>
                <a:endParaRPr lang="en-US"/>
              </a:p>
            </c:rich>
          </c:tx>
          <c:layout/>
          <c:overlay val="0"/>
        </c:title>
        <c:majorTickMark val="none"/>
        <c:minorTickMark val="none"/>
        <c:tickLblPos val="nextTo"/>
        <c:crossAx val="117220096"/>
        <c:crosses val="autoZero"/>
        <c:auto val="1"/>
        <c:lblAlgn val="ctr"/>
        <c:lblOffset val="100"/>
        <c:noMultiLvlLbl val="0"/>
      </c:catAx>
      <c:valAx>
        <c:axId val="11722009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MIC</a:t>
                </a:r>
                <a:r>
                  <a:rPr lang="en-US" baseline="0"/>
                  <a:t> </a:t>
                </a:r>
                <a:r>
                  <a:rPr lang="el-GR" baseline="0">
                    <a:latin typeface="Times New Roman"/>
                    <a:cs typeface="Times New Roman"/>
                  </a:rPr>
                  <a:t>μ</a:t>
                </a:r>
                <a:r>
                  <a:rPr lang="en-US" baseline="0">
                    <a:latin typeface="Times New Roman"/>
                    <a:cs typeface="Times New Roman"/>
                  </a:rPr>
                  <a:t>g/ml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72179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 w="28575">
      <a:solidFill>
        <a:srgbClr val="C00000"/>
      </a:solidFill>
    </a:ln>
  </c:sp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2"/>
          <c:order val="0"/>
          <c:tx>
            <c:v>E.O</c:v>
          </c:tx>
          <c:invertIfNegative val="0"/>
          <c:cat>
            <c:strRef>
              <c:f>Sheet1!$A$88:$A$89</c:f>
              <c:strCache>
                <c:ptCount val="2"/>
                <c:pt idx="0">
                  <c:v>Aspergillus flavus</c:v>
                </c:pt>
                <c:pt idx="1">
                  <c:v>Candida albicans</c:v>
                </c:pt>
              </c:strCache>
            </c:strRef>
          </c:cat>
          <c:val>
            <c:numRef>
              <c:f>Sheet1!$D$88:$D$89</c:f>
              <c:numCache>
                <c:formatCode>General</c:formatCode>
                <c:ptCount val="2"/>
                <c:pt idx="0">
                  <c:v>3.9</c:v>
                </c:pt>
                <c:pt idx="1">
                  <c:v>7.81</c:v>
                </c:pt>
              </c:numCache>
            </c:numRef>
          </c:val>
        </c:ser>
        <c:ser>
          <c:idx val="3"/>
          <c:order val="1"/>
          <c:tx>
            <c:v>Std</c:v>
          </c:tx>
          <c:invertIfNegative val="0"/>
          <c:cat>
            <c:strRef>
              <c:f>Sheet1!$A$88:$A$89</c:f>
              <c:strCache>
                <c:ptCount val="2"/>
                <c:pt idx="0">
                  <c:v>Aspergillus flavus</c:v>
                </c:pt>
                <c:pt idx="1">
                  <c:v>Candida albicans</c:v>
                </c:pt>
              </c:strCache>
            </c:strRef>
          </c:cat>
          <c:val>
            <c:numRef>
              <c:f>Sheet1!$E$88:$E$89</c:f>
              <c:numCache>
                <c:formatCode>General</c:formatCode>
                <c:ptCount val="2"/>
                <c:pt idx="0">
                  <c:v>0.98</c:v>
                </c:pt>
                <c:pt idx="1">
                  <c:v>1.95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cylinder"/>
        <c:axId val="117556736"/>
        <c:axId val="117558656"/>
        <c:axId val="0"/>
      </c:bar3DChart>
      <c:catAx>
        <c:axId val="1175567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Tested fungi</a:t>
                </a:r>
              </a:p>
            </c:rich>
          </c:tx>
          <c:layout>
            <c:manualLayout>
              <c:xMode val="edge"/>
              <c:yMode val="edge"/>
              <c:x val="0.43247047244094489"/>
              <c:y val="0.88991324001166516"/>
            </c:manualLayout>
          </c:layout>
          <c:overlay val="0"/>
        </c:title>
        <c:majorTickMark val="none"/>
        <c:minorTickMark val="none"/>
        <c:tickLblPos val="nextTo"/>
        <c:crossAx val="117558656"/>
        <c:crosses val="autoZero"/>
        <c:auto val="1"/>
        <c:lblAlgn val="ctr"/>
        <c:lblOffset val="100"/>
        <c:noMultiLvlLbl val="0"/>
      </c:catAx>
      <c:valAx>
        <c:axId val="1175586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MIC</a:t>
                </a:r>
                <a:r>
                  <a:rPr lang="en-US" baseline="0"/>
                  <a:t> </a:t>
                </a:r>
                <a:r>
                  <a:rPr lang="el-GR" baseline="0">
                    <a:latin typeface="Times New Roman"/>
                    <a:cs typeface="Times New Roman"/>
                  </a:rPr>
                  <a:t>μ</a:t>
                </a:r>
                <a:r>
                  <a:rPr lang="en-US" baseline="0">
                    <a:latin typeface="Times New Roman"/>
                    <a:cs typeface="Times New Roman"/>
                  </a:rPr>
                  <a:t>g/ml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75567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 w="28575">
      <a:solidFill>
        <a:srgbClr val="C00000"/>
      </a:solidFill>
    </a:ln>
  </c:sp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/>
            </a:pP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Radical</a:t>
            </a:r>
            <a:r>
              <a:rPr lang="en-US" sz="2000" baseline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scavenging activity of </a:t>
            </a:r>
            <a:r>
              <a:rPr lang="en-US" sz="2000" baseline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E.O. (DPPH</a:t>
            </a:r>
            <a:r>
              <a:rPr lang="en-US" sz="2000" baseline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9131818181818186"/>
          <c:y val="3.3854166666666664E-2"/>
        </c:manualLayout>
      </c:layout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Ascorbic acid</c:v>
          </c:tx>
          <c:xVal>
            <c:numRef>
              <c:f>Sheet1!$A$1:$A$7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</c:numCache>
            </c:numRef>
          </c:xVal>
          <c:yVal>
            <c:numRef>
              <c:f>Sheet1!$B$1:$B$7</c:f>
              <c:numCache>
                <c:formatCode>General</c:formatCode>
                <c:ptCount val="7"/>
                <c:pt idx="0">
                  <c:v>0</c:v>
                </c:pt>
                <c:pt idx="1">
                  <c:v>12.98</c:v>
                </c:pt>
                <c:pt idx="2">
                  <c:v>16.38</c:v>
                </c:pt>
                <c:pt idx="3">
                  <c:v>62.98</c:v>
                </c:pt>
                <c:pt idx="4">
                  <c:v>76.81</c:v>
                </c:pt>
                <c:pt idx="5">
                  <c:v>78.7</c:v>
                </c:pt>
                <c:pt idx="6">
                  <c:v>78.940000000000012</c:v>
                </c:pt>
              </c:numCache>
            </c:numRef>
          </c:yVal>
          <c:smooth val="1"/>
        </c:ser>
        <c:ser>
          <c:idx val="1"/>
          <c:order val="1"/>
          <c:tx>
            <c:v>Essential oil</c:v>
          </c:tx>
          <c:xVal>
            <c:numLit>
              <c:formatCode>General</c:formatCode>
              <c:ptCount val="7"/>
              <c:pt idx="0">
                <c:v>0</c:v>
              </c:pt>
              <c:pt idx="1">
                <c:v>1</c:v>
              </c:pt>
              <c:pt idx="2">
                <c:v>2</c:v>
              </c:pt>
              <c:pt idx="3">
                <c:v>4</c:v>
              </c:pt>
              <c:pt idx="4">
                <c:v>8</c:v>
              </c:pt>
              <c:pt idx="5">
                <c:v>16</c:v>
              </c:pt>
              <c:pt idx="6">
                <c:v>32</c:v>
              </c:pt>
            </c:numLit>
          </c:xVal>
          <c:yVal>
            <c:numLit>
              <c:formatCode>General</c:formatCode>
              <c:ptCount val="7"/>
              <c:pt idx="0">
                <c:v>0</c:v>
              </c:pt>
              <c:pt idx="1">
                <c:v>23.68</c:v>
              </c:pt>
              <c:pt idx="2">
                <c:v>38.49</c:v>
              </c:pt>
              <c:pt idx="3">
                <c:v>61.839999999999996</c:v>
              </c:pt>
              <c:pt idx="4">
                <c:v>69.349999999999994</c:v>
              </c:pt>
              <c:pt idx="5">
                <c:v>81.03</c:v>
              </c:pt>
              <c:pt idx="6">
                <c:v>87.95</c:v>
              </c:pt>
            </c:numLit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7050368"/>
        <c:axId val="117056640"/>
      </c:scatterChart>
      <c:valAx>
        <c:axId val="1170503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Concentration</a:t>
                </a:r>
                <a:r>
                  <a:rPr lang="en-US" baseline="0"/>
                  <a:t> (</a:t>
                </a:r>
                <a:r>
                  <a:rPr lang="en-US" baseline="0">
                    <a:latin typeface="Times New Roman"/>
                    <a:cs typeface="Times New Roman"/>
                  </a:rPr>
                  <a:t>µg/ml)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3502696253877365"/>
              <c:y val="0.9369660433070866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17056640"/>
        <c:crosses val="autoZero"/>
        <c:crossBetween val="midCat"/>
      </c:valAx>
      <c:valAx>
        <c:axId val="1170566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%</a:t>
                </a:r>
                <a:r>
                  <a:rPr lang="en-US" baseline="0"/>
                  <a:t> of inhibition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117050368"/>
        <c:crosses val="autoZero"/>
        <c:crossBetween val="midCat"/>
      </c:valAx>
    </c:plotArea>
    <c:legend>
      <c:legendPos val="r"/>
      <c:layout/>
      <c:overlay val="0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Tween 80</c:v>
          </c:tx>
          <c:invertIfNegative val="0"/>
          <c:cat>
            <c:strRef>
              <c:f>Sheet1!$A$1:$D$1</c:f>
              <c:strCache>
                <c:ptCount val="4"/>
                <c:pt idx="0">
                  <c:v>30min</c:v>
                </c:pt>
                <c:pt idx="1">
                  <c:v>1h</c:v>
                </c:pt>
                <c:pt idx="2">
                  <c:v>2h</c:v>
                </c:pt>
                <c:pt idx="3">
                  <c:v>3h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v>Ibuprofen</c:v>
          </c:tx>
          <c:invertIfNegative val="0"/>
          <c:cat>
            <c:strRef>
              <c:f>Sheet1!$A$1:$D$1</c:f>
              <c:strCache>
                <c:ptCount val="4"/>
                <c:pt idx="0">
                  <c:v>30min</c:v>
                </c:pt>
                <c:pt idx="1">
                  <c:v>1h</c:v>
                </c:pt>
                <c:pt idx="2">
                  <c:v>2h</c:v>
                </c:pt>
                <c:pt idx="3">
                  <c:v>3h</c:v>
                </c:pt>
              </c:strCache>
            </c:strRef>
          </c:cat>
          <c:val>
            <c:numRef>
              <c:f>Sheet1!$A$3:$D$3</c:f>
              <c:numCache>
                <c:formatCode>General</c:formatCode>
                <c:ptCount val="4"/>
                <c:pt idx="0">
                  <c:v>92.73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ser>
          <c:idx val="2"/>
          <c:order val="2"/>
          <c:tx>
            <c:v>Limonene</c:v>
          </c:tx>
          <c:invertIfNegative val="0"/>
          <c:cat>
            <c:strRef>
              <c:f>Sheet1!$A$1:$D$1</c:f>
              <c:strCache>
                <c:ptCount val="4"/>
                <c:pt idx="0">
                  <c:v>30min</c:v>
                </c:pt>
                <c:pt idx="1">
                  <c:v>1h</c:v>
                </c:pt>
                <c:pt idx="2">
                  <c:v>2h</c:v>
                </c:pt>
                <c:pt idx="3">
                  <c:v>3h</c:v>
                </c:pt>
              </c:strCache>
            </c:strRef>
          </c:cat>
          <c:val>
            <c:numRef>
              <c:f>Sheet1!$A$4:$D$4</c:f>
              <c:numCache>
                <c:formatCode>General</c:formatCode>
                <c:ptCount val="4"/>
                <c:pt idx="0">
                  <c:v>29.09</c:v>
                </c:pt>
                <c:pt idx="1">
                  <c:v>35.08</c:v>
                </c:pt>
                <c:pt idx="2">
                  <c:v>38.14</c:v>
                </c:pt>
                <c:pt idx="3">
                  <c:v>40.32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cylinder"/>
        <c:axId val="112691840"/>
        <c:axId val="112698112"/>
        <c:axId val="0"/>
      </c:bar3DChart>
      <c:catAx>
        <c:axId val="1126918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crossAx val="112698112"/>
        <c:crosses val="autoZero"/>
        <c:auto val="1"/>
        <c:lblAlgn val="ctr"/>
        <c:lblOffset val="100"/>
        <c:noMultiLvlLbl val="0"/>
      </c:catAx>
      <c:valAx>
        <c:axId val="11269811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Edema</a:t>
                </a:r>
                <a:r>
                  <a:rPr lang="en-US" baseline="0"/>
                  <a:t> Inhibition %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26918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916" y="5109670"/>
            <a:ext cx="7772400" cy="14700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9786" y="4956050"/>
            <a:ext cx="7940659" cy="683665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51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9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338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79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7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1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93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80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3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779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5C6FE-6D69-49C9-9581-B0B9EE735047}" type="datetimeFigureOut">
              <a:rPr lang="en-US" smtClean="0"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3E48A-39A4-477B-9308-E3247BE0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5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e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70" y="4803345"/>
            <a:ext cx="8246070" cy="213787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53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Prof. </a:t>
            </a:r>
            <a:r>
              <a:rPr lang="en-US" sz="53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Dr.Camilia</a:t>
            </a:r>
            <a:r>
              <a:rPr lang="en-US" sz="53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 </a:t>
            </a:r>
            <a:r>
              <a:rPr lang="en-US" sz="53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George Michel</a:t>
            </a:r>
            <a:br>
              <a:rPr lang="en-US" sz="53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</a:b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Pharmacognosy Department, Faculty of </a:t>
            </a:r>
            <a:r>
              <a:rPr lang="en-US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Pharmacy  </a:t>
            </a:r>
            <a:br>
              <a:rPr lang="en-US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en-US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Cairo 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University</a:t>
            </a:r>
            <a:b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en-US" sz="2000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 descr="E:\China presentation\download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539" y="222195"/>
            <a:ext cx="2235201" cy="167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574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374900"/>
            <a:ext cx="8398775" cy="48865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Chemical 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Composition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Antioxidant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, 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Anti-inflammatory 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and 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Antimicrobial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Activities 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of E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ssential Oil 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from </a:t>
            </a:r>
            <a:r>
              <a:rPr lang="en-US" sz="4000" b="1" i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Citrus maxima 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(</a:t>
            </a:r>
            <a:r>
              <a:rPr lang="en-US" sz="36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burm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.)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Mongolian Baiti" pitchFamily="66" charset="0"/>
              </a:rPr>
              <a:t>Merrill.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 descr="E:\China presentation\download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60" y="222195"/>
            <a:ext cx="763525" cy="7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2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This work is a Master </a:t>
            </a:r>
            <a:r>
              <a:rPr lang="en-US" altLang="en-US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Thesis</a:t>
            </a:r>
            <a:endParaRPr lang="en-US" sz="32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12490" y="1596540"/>
            <a:ext cx="7474310" cy="452962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en-US" b="1" dirty="0">
                <a:solidFill>
                  <a:srgbClr val="C00000"/>
                </a:solidFill>
                <a:latin typeface="Georgia" pitchFamily="18" charset="0"/>
              </a:rPr>
              <a:t>Mohamed </a:t>
            </a:r>
            <a:r>
              <a:rPr lang="en-US" b="1" dirty="0" err="1">
                <a:solidFill>
                  <a:srgbClr val="C00000"/>
                </a:solidFill>
                <a:latin typeface="Georgia" pitchFamily="18" charset="0"/>
              </a:rPr>
              <a:t>Shahat</a:t>
            </a:r>
            <a:r>
              <a:rPr lang="en-US" b="1" dirty="0">
                <a:solidFill>
                  <a:srgbClr val="C00000"/>
                </a:solidFill>
                <a:latin typeface="Georgia" pitchFamily="18" charset="0"/>
              </a:rPr>
              <a:t>  </a:t>
            </a:r>
            <a:r>
              <a:rPr lang="en-US" b="1" dirty="0" err="1">
                <a:solidFill>
                  <a:srgbClr val="C00000"/>
                </a:solidFill>
                <a:latin typeface="Georgia" pitchFamily="18" charset="0"/>
              </a:rPr>
              <a:t>Sedeek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b="1" dirty="0">
                <a:solidFill>
                  <a:srgbClr val="C00000"/>
                </a:solidFill>
                <a:latin typeface="Georgia" pitchFamily="18" charset="0"/>
                <a:cs typeface="Mongolian Baiti" pitchFamily="66" charset="0"/>
              </a:rPr>
              <a:t>Prof. Dr. </a:t>
            </a:r>
            <a:r>
              <a:rPr lang="en-US" b="1" dirty="0" err="1">
                <a:latin typeface="Georgia" pitchFamily="18" charset="0"/>
                <a:cs typeface="Mongolian Baiti" pitchFamily="66" charset="0"/>
              </a:rPr>
              <a:t>Mostafa</a:t>
            </a:r>
            <a:r>
              <a:rPr lang="en-US" b="1" dirty="0">
                <a:latin typeface="Georgia" pitchFamily="18" charset="0"/>
                <a:cs typeface="Mongolian Baiti" pitchFamily="66" charset="0"/>
              </a:rPr>
              <a:t> </a:t>
            </a:r>
            <a:r>
              <a:rPr lang="en-US" b="1" dirty="0" err="1">
                <a:latin typeface="Georgia" pitchFamily="18" charset="0"/>
                <a:cs typeface="Mongolian Baiti" pitchFamily="66" charset="0"/>
              </a:rPr>
              <a:t>Aly</a:t>
            </a:r>
            <a:r>
              <a:rPr lang="en-US" b="1" dirty="0">
                <a:latin typeface="Georgia" pitchFamily="18" charset="0"/>
                <a:cs typeface="Mongolian Baiti" pitchFamily="66" charset="0"/>
              </a:rPr>
              <a:t> </a:t>
            </a:r>
            <a:r>
              <a:rPr lang="en-US" b="1" dirty="0" err="1">
                <a:latin typeface="Georgia" pitchFamily="18" charset="0"/>
                <a:cs typeface="Mongolian Baiti" pitchFamily="66" charset="0"/>
              </a:rPr>
              <a:t>Abd</a:t>
            </a:r>
            <a:r>
              <a:rPr lang="en-US" b="1" dirty="0">
                <a:latin typeface="Georgia" pitchFamily="18" charset="0"/>
                <a:cs typeface="Mongolian Baiti" pitchFamily="66" charset="0"/>
              </a:rPr>
              <a:t> El </a:t>
            </a:r>
            <a:r>
              <a:rPr lang="en-US" b="1" dirty="0" err="1">
                <a:latin typeface="Georgia" pitchFamily="18" charset="0"/>
                <a:cs typeface="Mongolian Baiti" pitchFamily="66" charset="0"/>
              </a:rPr>
              <a:t>Kawy</a:t>
            </a:r>
            <a:endParaRPr lang="en-US" b="1" dirty="0">
              <a:latin typeface="Georgia" pitchFamily="18" charset="0"/>
              <a:cs typeface="Mongolian Baiti" pitchFamily="66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en-US" b="1" dirty="0">
              <a:latin typeface="Georgia" pitchFamily="18" charset="0"/>
              <a:cs typeface="Mongolian Baiti" pitchFamily="66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b="1" dirty="0">
                <a:solidFill>
                  <a:srgbClr val="C00000"/>
                </a:solidFill>
                <a:latin typeface="Georgia" pitchFamily="18" charset="0"/>
                <a:cs typeface="Mongolian Baiti" pitchFamily="66" charset="0"/>
              </a:rPr>
              <a:t>Prof.  Dr. </a:t>
            </a:r>
            <a:r>
              <a:rPr lang="en-US" b="1" dirty="0">
                <a:latin typeface="Georgia" pitchFamily="18" charset="0"/>
                <a:cs typeface="Mongolian Baiti" pitchFamily="66" charset="0"/>
              </a:rPr>
              <a:t>Camilia George Michel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b="1" dirty="0">
              <a:latin typeface="Georgia" pitchFamily="18" charset="0"/>
              <a:cs typeface="Mongolian Baiti" pitchFamily="66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b="1" dirty="0">
                <a:solidFill>
                  <a:srgbClr val="C00000"/>
                </a:solidFill>
                <a:latin typeface="Georgia" pitchFamily="18" charset="0"/>
                <a:cs typeface="Mongolian Baiti" pitchFamily="66" charset="0"/>
              </a:rPr>
              <a:t>Dr. </a:t>
            </a:r>
            <a:r>
              <a:rPr lang="en-US" b="1" dirty="0" err="1">
                <a:latin typeface="Georgia" pitchFamily="18" charset="0"/>
                <a:cs typeface="Mongolian Baiti" pitchFamily="66" charset="0"/>
              </a:rPr>
              <a:t>Farid</a:t>
            </a:r>
            <a:r>
              <a:rPr lang="en-US" b="1" dirty="0">
                <a:latin typeface="Georgia" pitchFamily="18" charset="0"/>
                <a:cs typeface="Mongolian Baiti" pitchFamily="66" charset="0"/>
              </a:rPr>
              <a:t> </a:t>
            </a:r>
            <a:r>
              <a:rPr lang="en-US" b="1" dirty="0" err="1">
                <a:latin typeface="Georgia" pitchFamily="18" charset="0"/>
                <a:cs typeface="Mongolian Baiti" pitchFamily="66" charset="0"/>
              </a:rPr>
              <a:t>Noshy</a:t>
            </a:r>
            <a:r>
              <a:rPr lang="en-US" b="1" dirty="0">
                <a:latin typeface="Georgia" pitchFamily="18" charset="0"/>
                <a:cs typeface="Mongolian Baiti" pitchFamily="66" charset="0"/>
              </a:rPr>
              <a:t> </a:t>
            </a:r>
            <a:r>
              <a:rPr lang="en-US" b="1" dirty="0" err="1">
                <a:latin typeface="Georgia" pitchFamily="18" charset="0"/>
                <a:cs typeface="Mongolian Baiti" pitchFamily="66" charset="0"/>
              </a:rPr>
              <a:t>Kirollos</a:t>
            </a:r>
            <a:endParaRPr lang="en-US" b="1" dirty="0">
              <a:latin typeface="Georgia" pitchFamily="18" charset="0"/>
              <a:cs typeface="Mongolian Baiti" pitchFamily="66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en-US" b="1" dirty="0">
              <a:latin typeface="Georgia" pitchFamily="18" charset="0"/>
              <a:cs typeface="Mongolian Baiti" pitchFamily="66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b="1" dirty="0">
                <a:solidFill>
                  <a:srgbClr val="006666"/>
                </a:solidFill>
                <a:latin typeface="Georgia" pitchFamily="18" charset="0"/>
              </a:rPr>
              <a:t> </a:t>
            </a:r>
            <a:r>
              <a:rPr lang="en-US" sz="2200" b="1" dirty="0">
                <a:solidFill>
                  <a:srgbClr val="006666"/>
                </a:solidFill>
                <a:latin typeface="Arial Black" panose="020B0A04020102020204" pitchFamily="34" charset="0"/>
              </a:rPr>
              <a:t>Faculty of Pharmacy  -  Cairo University</a:t>
            </a:r>
            <a:r>
              <a:rPr lang="en-US" b="1" dirty="0">
                <a:solidFill>
                  <a:srgbClr val="008080"/>
                </a:solidFill>
                <a:latin typeface="Georgia" pitchFamily="18" charset="0"/>
              </a:rPr>
              <a:t/>
            </a:r>
            <a:br>
              <a:rPr lang="en-US" b="1" dirty="0">
                <a:solidFill>
                  <a:srgbClr val="008080"/>
                </a:solidFill>
                <a:latin typeface="Georgia" pitchFamily="18" charset="0"/>
              </a:rPr>
            </a:br>
            <a:endParaRPr lang="en-US" b="1" dirty="0">
              <a:latin typeface="Georgia" pitchFamily="18" charset="0"/>
              <a:cs typeface="Mongolian Baiti" pitchFamily="66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E:\China presentation\download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55" y="222195"/>
            <a:ext cx="916230" cy="91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99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49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i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Citrus maxima 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Mongolian Baiti" pitchFamily="66" charset="0"/>
              </a:rPr>
              <a:t>(</a:t>
            </a:r>
            <a:r>
              <a:rPr lang="en-US" sz="3200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Mongolian Baiti" pitchFamily="66" charset="0"/>
              </a:rPr>
              <a:t>Burm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Mongolian Baiti" pitchFamily="66" charset="0"/>
              </a:rPr>
              <a:t>.) Merrill.</a:t>
            </a:r>
            <a:endParaRPr lang="en-US" sz="32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151" y="1138426"/>
            <a:ext cx="8704185" cy="458115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sz="2000" b="1" u="sng" dirty="0">
                <a:ln w="12700">
                  <a:noFill/>
                  <a:prstDash val="solid"/>
                </a:ln>
                <a:solidFill>
                  <a:srgbClr val="FF0000"/>
                </a:solidFill>
                <a:latin typeface="Arial Black" pitchFamily="34" charset="0"/>
              </a:rPr>
              <a:t>Synonyms:</a:t>
            </a:r>
          </a:p>
          <a:p>
            <a:pPr>
              <a:defRPr/>
            </a:pPr>
            <a:r>
              <a:rPr lang="en-GB" sz="2000" i="1" dirty="0">
                <a:solidFill>
                  <a:srgbClr val="000000"/>
                </a:solidFill>
                <a:latin typeface="Arial Black" pitchFamily="34" charset="0"/>
              </a:rPr>
              <a:t>Citrus </a:t>
            </a:r>
            <a:r>
              <a:rPr lang="en-GB" sz="2000" i="1" dirty="0" err="1">
                <a:solidFill>
                  <a:srgbClr val="000000"/>
                </a:solidFill>
                <a:latin typeface="Arial Black" pitchFamily="34" charset="0"/>
              </a:rPr>
              <a:t>grandis</a:t>
            </a:r>
            <a:endParaRPr lang="en-GB" sz="2000" i="1" dirty="0">
              <a:solidFill>
                <a:srgbClr val="000000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en-GB" sz="2000" i="1" dirty="0">
                <a:solidFill>
                  <a:srgbClr val="000000"/>
                </a:solidFill>
                <a:latin typeface="Arial Black" pitchFamily="34" charset="0"/>
              </a:rPr>
              <a:t>Citrus </a:t>
            </a:r>
            <a:r>
              <a:rPr lang="en-GB" sz="2000" i="1" dirty="0" err="1">
                <a:solidFill>
                  <a:srgbClr val="000000"/>
                </a:solidFill>
                <a:latin typeface="Arial Black" pitchFamily="34" charset="0"/>
              </a:rPr>
              <a:t>decumana</a:t>
            </a:r>
            <a:endParaRPr lang="en-GB" sz="2000" i="1" dirty="0">
              <a:solidFill>
                <a:srgbClr val="000000"/>
              </a:solidFill>
              <a:latin typeface="Arial Black" pitchFamily="34" charset="0"/>
            </a:endParaRPr>
          </a:p>
          <a:p>
            <a:pPr marL="0" indent="0">
              <a:buNone/>
              <a:defRPr/>
            </a:pPr>
            <a:r>
              <a:rPr lang="en-GB" sz="2000" b="1" u="sng" dirty="0">
                <a:ln w="12700">
                  <a:noFill/>
                  <a:prstDash val="solid"/>
                </a:ln>
                <a:solidFill>
                  <a:srgbClr val="FF0000"/>
                </a:solidFill>
                <a:latin typeface="Arial Black" pitchFamily="34" charset="0"/>
              </a:rPr>
              <a:t>Common Names:</a:t>
            </a:r>
          </a:p>
          <a:p>
            <a:pPr>
              <a:defRPr/>
            </a:pPr>
            <a:r>
              <a:rPr lang="en-GB" sz="2000" dirty="0">
                <a:solidFill>
                  <a:srgbClr val="000000"/>
                </a:solidFill>
                <a:latin typeface="Arial Black" pitchFamily="34" charset="0"/>
              </a:rPr>
              <a:t>Pomelo</a:t>
            </a:r>
            <a:r>
              <a:rPr lang="en-GB" sz="2000" dirty="0" smtClean="0">
                <a:solidFill>
                  <a:srgbClr val="000000"/>
                </a:solidFill>
                <a:latin typeface="Arial Black" pitchFamily="34" charset="0"/>
              </a:rPr>
              <a:t>, </a:t>
            </a:r>
            <a:r>
              <a:rPr lang="en-GB" sz="2000" dirty="0" err="1">
                <a:solidFill>
                  <a:srgbClr val="000000"/>
                </a:solidFill>
                <a:latin typeface="Arial Black" pitchFamily="34" charset="0"/>
              </a:rPr>
              <a:t>Pummelo</a:t>
            </a:r>
            <a:endParaRPr lang="en-GB" sz="2000" dirty="0">
              <a:solidFill>
                <a:srgbClr val="000000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en-GB" sz="2000" dirty="0" err="1">
                <a:solidFill>
                  <a:srgbClr val="000000"/>
                </a:solidFill>
                <a:latin typeface="Arial Black" pitchFamily="34" charset="0"/>
              </a:rPr>
              <a:t>Pompelmous</a:t>
            </a:r>
            <a:endParaRPr lang="en-GB" sz="2000" dirty="0">
              <a:solidFill>
                <a:srgbClr val="000000"/>
              </a:solidFill>
              <a:latin typeface="Arial Black" pitchFamily="34" charset="0"/>
            </a:endParaRPr>
          </a:p>
          <a:p>
            <a:pPr>
              <a:defRPr/>
            </a:pPr>
            <a:r>
              <a:rPr lang="en-GB" sz="2000" dirty="0" smtClean="0">
                <a:solidFill>
                  <a:srgbClr val="000000"/>
                </a:solidFill>
                <a:latin typeface="Arial Black" pitchFamily="34" charset="0"/>
              </a:rPr>
              <a:t>Shaddock</a:t>
            </a:r>
          </a:p>
          <a:p>
            <a:pPr marL="0" indent="0">
              <a:buNone/>
              <a:defRPr/>
            </a:pPr>
            <a:r>
              <a:rPr lang="en-GB" sz="2000" u="sng" dirty="0" smtClean="0">
                <a:solidFill>
                  <a:srgbClr val="FF0000"/>
                </a:solidFill>
                <a:latin typeface="Arial Black" pitchFamily="34" charset="0"/>
              </a:rPr>
              <a:t>Geographical source:</a:t>
            </a:r>
          </a:p>
          <a:p>
            <a:pPr marL="0" indent="0" algn="just">
              <a:lnSpc>
                <a:spcPct val="150000"/>
              </a:lnSpc>
              <a:buNone/>
              <a:defRPr/>
            </a:pPr>
            <a:r>
              <a:rPr lang="en-US" sz="1600" dirty="0">
                <a:latin typeface="Arial Black" pitchFamily="34" charset="0"/>
              </a:rPr>
              <a:t>The species is native to </a:t>
            </a:r>
            <a:r>
              <a:rPr lang="en-US" sz="1600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Arial Black" pitchFamily="34" charset="0"/>
              </a:rPr>
              <a:t>southern </a:t>
            </a:r>
            <a:r>
              <a:rPr lang="en-US" sz="1600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Arial Black" pitchFamily="34" charset="0"/>
              </a:rPr>
              <a:t>China</a:t>
            </a:r>
          </a:p>
          <a:p>
            <a:pPr marL="0" indent="0" algn="just">
              <a:lnSpc>
                <a:spcPct val="150000"/>
              </a:lnSpc>
              <a:buNone/>
              <a:defRPr/>
            </a:pP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>
                <a:latin typeface="Arial Black" pitchFamily="34" charset="0"/>
              </a:rPr>
              <a:t>and </a:t>
            </a:r>
            <a:r>
              <a:rPr lang="en-US" sz="1600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latin typeface="Arial Black" pitchFamily="34" charset="0"/>
              </a:rPr>
              <a:t>Malaysia</a:t>
            </a:r>
            <a:r>
              <a:rPr lang="en-US" sz="1600" dirty="0" smtClean="0">
                <a:latin typeface="Arial Black" pitchFamily="34" charset="0"/>
              </a:rPr>
              <a:t> and </a:t>
            </a:r>
            <a:r>
              <a:rPr lang="en-US" sz="1600" dirty="0">
                <a:latin typeface="Arial Black" pitchFamily="34" charset="0"/>
              </a:rPr>
              <a:t>is now cultivated </a:t>
            </a:r>
            <a:endParaRPr lang="en-US" sz="1600" dirty="0" smtClean="0">
              <a:latin typeface="Arial Black" pitchFamily="34" charset="0"/>
            </a:endParaRPr>
          </a:p>
          <a:p>
            <a:pPr marL="0" indent="0" algn="just">
              <a:lnSpc>
                <a:spcPct val="150000"/>
              </a:lnSpc>
              <a:buNone/>
              <a:defRPr/>
            </a:pPr>
            <a:r>
              <a:rPr lang="en-US" sz="1600" dirty="0" smtClean="0">
                <a:latin typeface="Arial Black" pitchFamily="34" charset="0"/>
              </a:rPr>
              <a:t>in </a:t>
            </a:r>
            <a:r>
              <a:rPr lang="en-US" sz="1600" dirty="0">
                <a:latin typeface="Arial Black" pitchFamily="34" charset="0"/>
              </a:rPr>
              <a:t>many </a:t>
            </a:r>
            <a:r>
              <a:rPr lang="en-US" sz="1600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tropical </a:t>
            </a:r>
            <a:r>
              <a:rPr lang="en-US" sz="1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and semi-tropical</a:t>
            </a:r>
            <a:r>
              <a:rPr lang="en-US" sz="1600" dirty="0" smtClean="0">
                <a:latin typeface="Arial Black" pitchFamily="34" charset="0"/>
              </a:rPr>
              <a:t> </a:t>
            </a:r>
            <a:r>
              <a:rPr lang="en-US" sz="1600" dirty="0">
                <a:latin typeface="Arial Black" pitchFamily="34" charset="0"/>
              </a:rPr>
              <a:t>countries for its large fruits</a:t>
            </a:r>
            <a:endParaRPr lang="en-GB" sz="1600" u="sng" dirty="0">
              <a:solidFill>
                <a:srgbClr val="FF0000"/>
              </a:solidFill>
              <a:latin typeface="Arial Black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http://idtools.org/id/citrus/citrusid/images/fs_images/Red_Shaddock_IMG_22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521" y="1268818"/>
            <a:ext cx="3911688" cy="521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5640935" y="4039820"/>
            <a:ext cx="3329274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09870" y="358170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 Black" panose="020B0A04020102020204" pitchFamily="34" charset="0"/>
              </a:rPr>
              <a:t>30 cm</a:t>
            </a:r>
            <a:endParaRPr lang="en-US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51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3215"/>
            <a:ext cx="8229600" cy="1143000"/>
          </a:xfrm>
        </p:spPr>
        <p:txBody>
          <a:bodyPr/>
          <a:lstStyle/>
          <a:p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Family </a:t>
            </a:r>
            <a:r>
              <a:rPr lang="en-US" dirty="0" err="1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Rutaceae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572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Blip>
                <a:blip r:embed="rId2"/>
              </a:buBlip>
            </a:pP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Commonly known as the Rue or Citrus family.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Blip>
                <a:blip r:embed="rId2"/>
              </a:buBlip>
            </a:pPr>
            <a:r>
              <a:rPr 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Includes about 160 genera, totaling over 1600 species.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Blip>
                <a:blip r:embed="rId2"/>
              </a:buBlip>
            </a:pPr>
            <a:r>
              <a:rPr 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The most economically important genus in the family is Citrus , which includes the </a:t>
            </a:r>
            <a:r>
              <a:rPr lang="en-US" b="1" u="sng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orange        </a:t>
            </a:r>
            <a:r>
              <a:rPr lang="en-US" b="1" u="sng" dirty="0">
                <a:solidFill>
                  <a:srgbClr val="C00000"/>
                </a:solidFill>
                <a:cs typeface="Times New Roman" panose="02020603050405020304" pitchFamily="18" charset="0"/>
              </a:rPr>
              <a:t>(</a:t>
            </a:r>
            <a:r>
              <a:rPr lang="en-US" b="1" i="1" u="sng" dirty="0">
                <a:solidFill>
                  <a:srgbClr val="C00000"/>
                </a:solidFill>
                <a:cs typeface="Times New Roman" panose="02020603050405020304" pitchFamily="18" charset="0"/>
              </a:rPr>
              <a:t>C. </a:t>
            </a:r>
            <a:r>
              <a:rPr lang="en-US" b="1" i="1" u="sng" dirty="0" err="1">
                <a:solidFill>
                  <a:srgbClr val="C00000"/>
                </a:solidFill>
                <a:cs typeface="Times New Roman" panose="02020603050405020304" pitchFamily="18" charset="0"/>
              </a:rPr>
              <a:t>sinensis</a:t>
            </a:r>
            <a:r>
              <a:rPr lang="en-US" b="1" u="sng" dirty="0">
                <a:solidFill>
                  <a:srgbClr val="C00000"/>
                </a:solidFill>
                <a:cs typeface="Times New Roman" panose="02020603050405020304" pitchFamily="18" charset="0"/>
              </a:rPr>
              <a:t>)</a:t>
            </a:r>
            <a:r>
              <a:rPr 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b="1" u="sng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cs typeface="Times New Roman" panose="02020603050405020304" pitchFamily="18" charset="0"/>
              </a:rPr>
              <a:t>lemon (</a:t>
            </a:r>
            <a:r>
              <a:rPr lang="en-US" b="1" i="1" u="sng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cs typeface="Times New Roman" panose="02020603050405020304" pitchFamily="18" charset="0"/>
              </a:rPr>
              <a:t>C. </a:t>
            </a:r>
            <a:r>
              <a:rPr lang="en-US" b="1" i="1" u="sng" dirty="0" err="1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cs typeface="Times New Roman" panose="02020603050405020304" pitchFamily="18" charset="0"/>
              </a:rPr>
              <a:t>limonum</a:t>
            </a:r>
            <a:r>
              <a:rPr lang="en-US" b="1" u="sng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cs typeface="Times New Roman" panose="02020603050405020304" pitchFamily="18" charset="0"/>
              </a:rPr>
              <a:t>)</a:t>
            </a:r>
            <a:r>
              <a:rPr 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cs typeface="Times New Roman" panose="02020603050405020304" pitchFamily="18" charset="0"/>
              </a:rPr>
              <a:t>grapefruit     </a:t>
            </a:r>
            <a:r>
              <a:rPr lang="en-US" b="1" u="sng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cs typeface="Times New Roman" panose="02020603050405020304" pitchFamily="18" charset="0"/>
              </a:rPr>
              <a:t>(</a:t>
            </a:r>
            <a:r>
              <a:rPr lang="en-US" b="1" i="1" u="sng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cs typeface="Times New Roman" panose="02020603050405020304" pitchFamily="18" charset="0"/>
              </a:rPr>
              <a:t>C. </a:t>
            </a:r>
            <a:r>
              <a:rPr lang="en-US" b="1" i="1" u="sng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cs typeface="Times New Roman" panose="02020603050405020304" pitchFamily="18" charset="0"/>
              </a:rPr>
              <a:t>paradisi</a:t>
            </a:r>
            <a:r>
              <a:rPr lang="en-US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and lime  (</a:t>
            </a:r>
            <a:r>
              <a:rPr lang="en-US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C. </a:t>
            </a:r>
            <a:r>
              <a:rPr lang="en-US" b="1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aurantifolia</a:t>
            </a:r>
            <a:r>
              <a:rPr 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6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49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Review Of Literature</a:t>
            </a:r>
            <a:endParaRPr lang="en-US" sz="36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113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SzPct val="150000"/>
              <a:buFont typeface="Wingdings" panose="05000000000000000000" pitchFamily="2" charset="2"/>
              <a:buNone/>
            </a:pPr>
            <a:r>
              <a:rPr lang="en-TT" b="1" u="sng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Aroma Active Constituents:</a:t>
            </a:r>
          </a:p>
          <a:p>
            <a:pPr marL="0" indent="0">
              <a:buSzPct val="150000"/>
              <a:buFont typeface="Wingdings" panose="05000000000000000000" pitchFamily="2" charset="2"/>
              <a:buNone/>
            </a:pPr>
            <a:endParaRPr lang="en-TT" b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buSzPct val="150000"/>
              <a:buFont typeface="Wingdings" panose="05000000000000000000" pitchFamily="2" charset="2"/>
              <a:buNone/>
            </a:pPr>
            <a:endParaRPr lang="en-TT" b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buSzPct val="150000"/>
              <a:buFont typeface="Wingdings" panose="05000000000000000000" pitchFamily="2" charset="2"/>
              <a:buNone/>
            </a:pPr>
            <a:endParaRPr lang="en-TT" b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buSzPct val="150000"/>
              <a:buFont typeface="Wingdings" panose="05000000000000000000" pitchFamily="2" charset="2"/>
              <a:buNone/>
            </a:pPr>
            <a:endParaRPr lang="en-TT" b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buSzPct val="150000"/>
              <a:buFont typeface="Wingdings" panose="05000000000000000000" pitchFamily="2" charset="2"/>
              <a:buNone/>
            </a:pPr>
            <a:endParaRPr lang="en-TT" b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buSzPct val="150000"/>
              <a:buFont typeface="Wingdings" panose="05000000000000000000" pitchFamily="2" charset="2"/>
              <a:buNone/>
            </a:pPr>
            <a:endParaRPr lang="en-TT" b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buSzPct val="150000"/>
              <a:buFont typeface="Wingdings" panose="05000000000000000000" pitchFamily="2" charset="2"/>
              <a:buNone/>
            </a:pPr>
            <a:r>
              <a:rPr lang="en-TT" b="1" u="sng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endParaRPr lang="en-US" b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640005"/>
              </p:ext>
            </p:extLst>
          </p:nvPr>
        </p:nvGraphicFramePr>
        <p:xfrm>
          <a:off x="638643" y="2124075"/>
          <a:ext cx="10414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6" name="CS ChemDraw Drawing" r:id="rId3" imgW="699516" imgH="1746504" progId="ChemDraw.Document.6.0">
                  <p:embed/>
                </p:oleObj>
              </mc:Choice>
              <mc:Fallback>
                <p:oleObj name="CS ChemDraw Drawing" r:id="rId3" imgW="699516" imgH="174650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643" y="2124075"/>
                        <a:ext cx="10414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638643" y="4145206"/>
            <a:ext cx="1181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sz="2000" b="1" dirty="0" err="1">
                <a:solidFill>
                  <a:srgbClr val="1D49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Sabinene</a:t>
            </a:r>
            <a:endParaRPr lang="en-US" sz="2000" dirty="0">
              <a:solidFill>
                <a:srgbClr val="1D4940"/>
              </a:solidFill>
              <a:ea typeface="Times New Roman" panose="02020603050405020304" pitchFamily="18" charset="0"/>
              <a:cs typeface="Simplified Arabic" panose="02020603050405020304" pitchFamily="18" charset="-78"/>
            </a:endParaRP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2048339"/>
              </p:ext>
            </p:extLst>
          </p:nvPr>
        </p:nvGraphicFramePr>
        <p:xfrm>
          <a:off x="2225605" y="2164556"/>
          <a:ext cx="857250" cy="174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7" name="CS ChemDraw Drawing" r:id="rId5" imgW="707136" imgH="1766316" progId="ChemDraw.Document.6.0">
                  <p:embed/>
                </p:oleObj>
              </mc:Choice>
              <mc:Fallback>
                <p:oleObj name="CS ChemDraw Drawing" r:id="rId5" imgW="707136" imgH="1766316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5605" y="2164556"/>
                        <a:ext cx="857250" cy="174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2078681" y="4145206"/>
            <a:ext cx="1281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sz="2000" b="1" dirty="0">
                <a:solidFill>
                  <a:srgbClr val="1D49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Limonene</a:t>
            </a:r>
            <a:endParaRPr lang="en-US" sz="2000" b="1" dirty="0">
              <a:solidFill>
                <a:srgbClr val="1D4940"/>
              </a:solidFill>
              <a:ea typeface="Times New Roman" panose="02020603050405020304" pitchFamily="18" charset="0"/>
              <a:cs typeface="Simplified Arabic" panose="02020603050405020304" pitchFamily="18" charset="-78"/>
            </a:endParaRPr>
          </a:p>
        </p:txBody>
      </p:sp>
      <p:graphicFrame>
        <p:nvGraphicFramePr>
          <p:cNvPr id="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1920662"/>
              </p:ext>
            </p:extLst>
          </p:nvPr>
        </p:nvGraphicFramePr>
        <p:xfrm>
          <a:off x="3702979" y="2218530"/>
          <a:ext cx="804863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8" name="CS ChemDraw Drawing" r:id="rId7" imgW="699516" imgH="1746504" progId="ChemDraw.Document.6.0">
                  <p:embed/>
                </p:oleObj>
              </mc:Choice>
              <mc:Fallback>
                <p:oleObj name="CS ChemDraw Drawing" r:id="rId7" imgW="699516" imgH="174650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2979" y="2218530"/>
                        <a:ext cx="804863" cy="163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3626073" y="4138857"/>
            <a:ext cx="1147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sz="2000" b="1" dirty="0" err="1">
                <a:solidFill>
                  <a:srgbClr val="1D49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Myrcene</a:t>
            </a:r>
            <a:endParaRPr lang="en-US" sz="2000" dirty="0">
              <a:solidFill>
                <a:srgbClr val="1D4940"/>
              </a:solidFill>
              <a:ea typeface="Times New Roman" panose="02020603050405020304" pitchFamily="18" charset="0"/>
              <a:cs typeface="Simplified Arabic" panose="02020603050405020304" pitchFamily="18" charset="-78"/>
            </a:endParaRPr>
          </a:p>
        </p:txBody>
      </p:sp>
      <p:graphicFrame>
        <p:nvGraphicFramePr>
          <p:cNvPr id="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102618"/>
              </p:ext>
            </p:extLst>
          </p:nvPr>
        </p:nvGraphicFramePr>
        <p:xfrm>
          <a:off x="4931890" y="2324100"/>
          <a:ext cx="1970087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9" name="CS ChemDraw Drawing" r:id="rId9" imgW="1984605" imgH="1360195" progId="ChemDraw.Document.6.0">
                  <p:embed/>
                </p:oleObj>
              </mc:Choice>
              <mc:Fallback>
                <p:oleObj name="CS ChemDraw Drawing" r:id="rId9" imgW="1984605" imgH="136019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1890" y="2324100"/>
                        <a:ext cx="1970087" cy="135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5202004" y="4138857"/>
            <a:ext cx="1285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sz="2000" b="1" dirty="0">
                <a:solidFill>
                  <a:srgbClr val="1D49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β-</a:t>
            </a:r>
            <a:r>
              <a:rPr lang="en-US" sz="2000" b="1" dirty="0" err="1">
                <a:solidFill>
                  <a:srgbClr val="1D49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elemene</a:t>
            </a:r>
            <a:endParaRPr lang="en-US" sz="2000" b="1" dirty="0">
              <a:solidFill>
                <a:srgbClr val="1D4940"/>
              </a:solidFill>
              <a:ea typeface="Times New Roman" panose="02020603050405020304" pitchFamily="18" charset="0"/>
              <a:cs typeface="Simplified Arabic" panose="02020603050405020304" pitchFamily="18" charset="-78"/>
            </a:endParaRPr>
          </a:p>
        </p:txBody>
      </p:sp>
      <p:graphicFrame>
        <p:nvGraphicFramePr>
          <p:cNvPr id="1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7722771"/>
              </p:ext>
            </p:extLst>
          </p:nvPr>
        </p:nvGraphicFramePr>
        <p:xfrm>
          <a:off x="7326025" y="2242342"/>
          <a:ext cx="935037" cy="139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0" name="CS ChemDraw Drawing" r:id="rId11" imgW="697992" imgH="1178052" progId="ChemDraw.Document.6.0">
                  <p:embed/>
                </p:oleObj>
              </mc:Choice>
              <mc:Fallback>
                <p:oleObj name="CS ChemDraw Drawing" r:id="rId11" imgW="697992" imgH="117805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6025" y="2242342"/>
                        <a:ext cx="935037" cy="1395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7182560" y="4092574"/>
            <a:ext cx="1130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sz="2000" b="1" dirty="0">
                <a:solidFill>
                  <a:srgbClr val="1D49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β-</a:t>
            </a:r>
            <a:r>
              <a:rPr lang="en-US" sz="2000" b="1" dirty="0" err="1">
                <a:solidFill>
                  <a:srgbClr val="1D49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pinene</a:t>
            </a:r>
            <a:endParaRPr lang="en-US" sz="2000" dirty="0">
              <a:solidFill>
                <a:srgbClr val="1D4940"/>
              </a:solidFill>
              <a:ea typeface="Times New Roman" panose="02020603050405020304" pitchFamily="18" charset="0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808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49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u="sng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Traditional Medicinal Uses:</a:t>
            </a:r>
            <a:endParaRPr lang="en-US" sz="36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5719"/>
            <a:ext cx="8229600" cy="534467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buSzPct val="120000"/>
              <a:buFont typeface="Wingdings" panose="05000000000000000000" pitchFamily="2" charset="2"/>
              <a:buChar char="q"/>
              <a:defRPr/>
            </a:pPr>
            <a:r>
              <a:rPr lang="en-US" sz="3400" b="1" kern="0" dirty="0">
                <a:solidFill>
                  <a:srgbClr val="000000"/>
                </a:solidFill>
                <a:latin typeface="Arial Black" panose="020B0A04020102020204" pitchFamily="34" charset="0"/>
              </a:rPr>
              <a:t>Fruits are </a:t>
            </a:r>
            <a:r>
              <a:rPr lang="en-US" sz="3400" b="1" kern="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used</a:t>
            </a:r>
            <a:r>
              <a:rPr lang="en-US" sz="3400" b="1" kern="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3400" b="1" kern="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as </a:t>
            </a:r>
            <a:r>
              <a:rPr lang="en-US" sz="3400" b="1" u="sng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 mood elevator.</a:t>
            </a:r>
            <a:r>
              <a:rPr lang="en-US" sz="3400" b="1" kern="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</a:p>
          <a:p>
            <a:pPr algn="just">
              <a:lnSpc>
                <a:spcPct val="150000"/>
              </a:lnSpc>
              <a:buSzPct val="120000"/>
              <a:buFont typeface="Wingdings" panose="05000000000000000000" pitchFamily="2" charset="2"/>
              <a:buChar char="q"/>
              <a:defRPr/>
            </a:pPr>
            <a:r>
              <a:rPr lang="en-US" sz="3400" b="1" kern="0" dirty="0">
                <a:solidFill>
                  <a:srgbClr val="000000"/>
                </a:solidFill>
                <a:latin typeface="Arial Black" panose="020B0A04020102020204" pitchFamily="34" charset="0"/>
              </a:rPr>
              <a:t>Vitamin C-rich fruit may help </a:t>
            </a:r>
            <a:r>
              <a:rPr lang="en-US" sz="3400" b="1" u="sng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reduce cold </a:t>
            </a:r>
            <a:r>
              <a:rPr lang="en-US" sz="3400" b="1" u="sng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symptoms</a:t>
            </a:r>
            <a:r>
              <a:rPr lang="en-US" sz="3400" b="1" kern="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.</a:t>
            </a:r>
            <a:endParaRPr lang="en-US" sz="3400" b="1" kern="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algn="just">
              <a:lnSpc>
                <a:spcPct val="150000"/>
              </a:lnSpc>
              <a:buSzPct val="120000"/>
              <a:buFont typeface="Wingdings" panose="05000000000000000000" pitchFamily="2" charset="2"/>
              <a:buChar char="q"/>
              <a:defRPr/>
            </a:pPr>
            <a:r>
              <a:rPr lang="en-US" sz="3400" b="1" kern="0" dirty="0">
                <a:solidFill>
                  <a:srgbClr val="000000"/>
                </a:solidFill>
                <a:latin typeface="Arial Black" panose="020B0A04020102020204" pitchFamily="34" charset="0"/>
              </a:rPr>
              <a:t>Reduce blood levels of </a:t>
            </a:r>
            <a:r>
              <a:rPr lang="en-US" sz="3400" b="1" u="sng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cholesterol and triglycerides.</a:t>
            </a:r>
            <a:r>
              <a:rPr lang="en-US" sz="3400" b="1" kern="0" dirty="0">
                <a:solidFill>
                  <a:srgbClr val="000000"/>
                </a:solidFill>
                <a:latin typeface="Arial Black" panose="020B0A04020102020204" pitchFamily="34" charset="0"/>
              </a:rPr>
              <a:t>   </a:t>
            </a:r>
          </a:p>
          <a:p>
            <a:pPr algn="just">
              <a:lnSpc>
                <a:spcPct val="150000"/>
              </a:lnSpc>
              <a:buSzPct val="120000"/>
              <a:buFont typeface="Wingdings" panose="05000000000000000000" pitchFamily="2" charset="2"/>
              <a:buChar char="q"/>
              <a:defRPr/>
            </a:pPr>
            <a:r>
              <a:rPr lang="en-US" sz="3400" b="1" kern="0" dirty="0">
                <a:solidFill>
                  <a:srgbClr val="000000"/>
                </a:solidFill>
                <a:latin typeface="Arial Black" panose="020B0A04020102020204" pitchFamily="34" charset="0"/>
              </a:rPr>
              <a:t>An essence prepared from the flowers is taken to overcome </a:t>
            </a:r>
            <a:r>
              <a:rPr lang="en-US" sz="3400" b="1" u="sng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insomnia and in aromatherapy.</a:t>
            </a:r>
          </a:p>
          <a:p>
            <a:pPr algn="just">
              <a:lnSpc>
                <a:spcPct val="150000"/>
              </a:lnSpc>
              <a:buSzPct val="120000"/>
              <a:buFont typeface="Wingdings" panose="05000000000000000000" pitchFamily="2" charset="2"/>
              <a:buChar char="q"/>
              <a:defRPr/>
            </a:pPr>
            <a:r>
              <a:rPr lang="en-US" sz="3400" b="1" u="sng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Antidotes</a:t>
            </a:r>
            <a:r>
              <a:rPr lang="en-US" sz="3400" b="1" kern="0" dirty="0">
                <a:solidFill>
                  <a:srgbClr val="000000"/>
                </a:solidFill>
                <a:latin typeface="Arial Black" panose="020B0A04020102020204" pitchFamily="34" charset="0"/>
              </a:rPr>
              <a:t> against certain venoms.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45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085"/>
            <a:ext cx="8229600" cy="5341015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sz="4400" b="1" u="sng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Endocrine System :</a:t>
            </a: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r>
              <a:rPr lang="en-US" sz="4400" b="1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4400" b="1" i="1" dirty="0">
                <a:solidFill>
                  <a:srgbClr val="000000"/>
                </a:solidFill>
                <a:latin typeface="Arial Black" panose="020B0A04020102020204" pitchFamily="34" charset="0"/>
              </a:rPr>
              <a:t>C. maxima </a:t>
            </a:r>
            <a:r>
              <a:rPr lang="en-US" sz="4400" b="1" dirty="0">
                <a:solidFill>
                  <a:srgbClr val="000000"/>
                </a:solidFill>
                <a:latin typeface="Arial Black" panose="020B0A04020102020204" pitchFamily="34" charset="0"/>
              </a:rPr>
              <a:t>has a potential  anti-hyperglycemic effect.</a:t>
            </a:r>
          </a:p>
          <a:p>
            <a:pPr algn="just">
              <a:lnSpc>
                <a:spcPct val="120000"/>
              </a:lnSpc>
              <a:buClr>
                <a:srgbClr val="8CA35F"/>
              </a:buClr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sz="4400" b="1" u="sng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Cardiovascular System :</a:t>
            </a: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r>
              <a:rPr lang="en-US" sz="4400" b="1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4400" b="1" i="1" dirty="0">
                <a:solidFill>
                  <a:srgbClr val="000000"/>
                </a:solidFill>
                <a:latin typeface="Arial Black" panose="020B0A04020102020204" pitchFamily="34" charset="0"/>
              </a:rPr>
              <a:t>C. maxima</a:t>
            </a:r>
            <a:r>
              <a:rPr lang="en-US" sz="4400" b="1" dirty="0">
                <a:solidFill>
                  <a:srgbClr val="000000"/>
                </a:solidFill>
                <a:latin typeface="Arial Black" panose="020B0A04020102020204" pitchFamily="34" charset="0"/>
              </a:rPr>
              <a:t> is useful for treating circulatory problems such  </a:t>
            </a:r>
            <a:r>
              <a:rPr lang="en-US" sz="4400" b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as </a:t>
            </a:r>
            <a:r>
              <a:rPr lang="en-US" sz="4400" b="1" dirty="0">
                <a:solidFill>
                  <a:srgbClr val="000000"/>
                </a:solidFill>
                <a:latin typeface="Arial Black" panose="020B0A04020102020204" pitchFamily="34" charset="0"/>
              </a:rPr>
              <a:t>thrombosis. 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en-US" sz="4400" b="1" u="sng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Gastrointestinal System:</a:t>
            </a: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r>
              <a:rPr lang="en-US" sz="4400" b="1" dirty="0">
                <a:solidFill>
                  <a:srgbClr val="FF0000"/>
                </a:solidFill>
                <a:latin typeface="Arial Black" panose="020B0A04020102020204" pitchFamily="34" charset="0"/>
              </a:rPr>
              <a:t>    -</a:t>
            </a:r>
            <a:r>
              <a:rPr lang="en-US" sz="4400" b="1" dirty="0">
                <a:solidFill>
                  <a:srgbClr val="000000"/>
                </a:solidFill>
                <a:latin typeface="Arial Black" panose="020B0A04020102020204" pitchFamily="34" charset="0"/>
              </a:rPr>
              <a:t> Antiemetic.                         </a:t>
            </a: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r>
              <a:rPr lang="en-US" sz="4400" b="1" dirty="0">
                <a:solidFill>
                  <a:srgbClr val="000000"/>
                </a:solidFill>
                <a:latin typeface="Arial Black" panose="020B0A04020102020204" pitchFamily="34" charset="0"/>
              </a:rPr>
              <a:t>    </a:t>
            </a:r>
            <a:r>
              <a:rPr lang="en-US" sz="4400" b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en-US" sz="4400" b="1" dirty="0">
                <a:solidFill>
                  <a:srgbClr val="000000"/>
                </a:solidFill>
                <a:latin typeface="Arial Black" panose="020B0A04020102020204" pitchFamily="34" charset="0"/>
              </a:rPr>
              <a:t> Stomachic 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70845" y="-457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Reported Pharmacological Activities</a:t>
            </a:r>
            <a:endParaRPr lang="en-US" sz="2800" u="sng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91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0310"/>
            <a:ext cx="8390540" cy="503926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sz="3400" b="1" u="sng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Renal System: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 Black" panose="020B0A04020102020204" pitchFamily="34" charset="0"/>
              </a:rPr>
              <a:t>Juice significantly reduce the risk of forming calcium oxalate kidney stones</a:t>
            </a:r>
            <a:r>
              <a:rPr lang="en-US" sz="34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.</a:t>
            </a:r>
            <a:endParaRPr lang="en-US" sz="34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 Black" panose="020B0A04020102020204" pitchFamily="34" charset="0"/>
              </a:rPr>
              <a:t> </a:t>
            </a:r>
            <a:r>
              <a:rPr lang="en-US" sz="3400" b="1" u="sng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Other </a:t>
            </a:r>
            <a:r>
              <a:rPr lang="en-US" sz="3400" b="1" u="sng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Biological Activities:</a:t>
            </a:r>
            <a:r>
              <a:rPr lang="en-US" sz="3400" b="1" u="sng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</a:p>
          <a:p>
            <a:pPr marL="169863" indent="-169863" algn="just">
              <a:lnSpc>
                <a:spcPct val="150000"/>
              </a:lnSpc>
              <a:buClr>
                <a:srgbClr val="FF0000"/>
              </a:buClr>
              <a:buSzPct val="120000"/>
              <a:buFont typeface="Calisto MT" pitchFamily="18" charset="0"/>
              <a:buChar char="•"/>
            </a:pPr>
            <a:r>
              <a:rPr lang="en-US" sz="34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3400" b="1" u="sng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Cytotoxic Activity: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400" dirty="0" err="1">
                <a:solidFill>
                  <a:srgbClr val="000000"/>
                </a:solidFill>
                <a:latin typeface="Arial Black" panose="020B0A04020102020204" pitchFamily="34" charset="0"/>
              </a:rPr>
              <a:t>Limonoids</a:t>
            </a:r>
            <a:r>
              <a:rPr lang="en-US" sz="3400" dirty="0">
                <a:solidFill>
                  <a:srgbClr val="000000"/>
                </a:solidFill>
                <a:latin typeface="Arial Black" panose="020B0A04020102020204" pitchFamily="34" charset="0"/>
              </a:rPr>
              <a:t> have been shown to help fight mouth, skin,  lung, breast, </a:t>
            </a:r>
            <a:r>
              <a:rPr lang="en-US" sz="34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stomach</a:t>
            </a:r>
            <a:r>
              <a:rPr lang="en-US" sz="3400" dirty="0">
                <a:solidFill>
                  <a:srgbClr val="000000"/>
                </a:solidFill>
                <a:latin typeface="Arial Black" panose="020B0A04020102020204" pitchFamily="34" charset="0"/>
              </a:rPr>
              <a:t> and colon cancers.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2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0310"/>
            <a:ext cx="8229600" cy="5191970"/>
          </a:xfrm>
        </p:spPr>
        <p:txBody>
          <a:bodyPr>
            <a:normAutofit fontScale="77500" lnSpcReduction="20000"/>
          </a:bodyPr>
          <a:lstStyle/>
          <a:p>
            <a:pPr marL="225425" indent="-225425" algn="just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en-US" sz="3600" b="1" u="sng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Antimicrobial Activity: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</a:rPr>
              <a:t>Seed extract has powerful antibacterial and antifungal activities.</a:t>
            </a:r>
          </a:p>
          <a:p>
            <a:pPr marL="225425" indent="-225425" algn="just">
              <a:lnSpc>
                <a:spcPct val="150000"/>
              </a:lnSpc>
              <a:buClr>
                <a:srgbClr val="FF0000"/>
              </a:buClr>
              <a:buSzPct val="120000"/>
            </a:pPr>
            <a:r>
              <a:rPr lang="en-US" sz="3600" b="1" u="sng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Antidepressant </a:t>
            </a:r>
            <a:r>
              <a:rPr lang="en-US" sz="3600" b="1" u="sng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Activity: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</a:rPr>
              <a:t>Antidepressant like effect of </a:t>
            </a:r>
            <a:r>
              <a:rPr lang="en-US" sz="3600" i="1" dirty="0">
                <a:solidFill>
                  <a:srgbClr val="000000"/>
                </a:solidFill>
                <a:latin typeface="Arial Black" panose="020B0A04020102020204" pitchFamily="34" charset="0"/>
              </a:rPr>
              <a:t>C</a:t>
            </a:r>
            <a:r>
              <a:rPr lang="en-US" sz="3600" i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. maxima</a:t>
            </a:r>
            <a:r>
              <a:rPr lang="en-US" sz="36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</a:rPr>
              <a:t>seems to be mediated by an increase in nor epinephrine and serotonin level in synapses.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24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222195"/>
            <a:ext cx="8856890" cy="1374345"/>
          </a:xfrm>
        </p:spPr>
        <p:txBody>
          <a:bodyPr>
            <a:normAutofit/>
          </a:bodyPr>
          <a:lstStyle/>
          <a:p>
            <a:r>
              <a:rPr lang="en-US" sz="2800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Nutritional Value Per 100 Grams Of Raw Edible Parts Of The Fruit Of </a:t>
            </a:r>
            <a:r>
              <a:rPr lang="en-US" sz="2800" i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Citrus maxima </a:t>
            </a:r>
            <a:r>
              <a:rPr lang="en-US" sz="2800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(</a:t>
            </a:r>
            <a:r>
              <a:rPr lang="en-US" sz="2800" dirty="0" err="1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Burm</a:t>
            </a:r>
            <a:r>
              <a:rPr lang="en-US" sz="2800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.) Merrill</a:t>
            </a:r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</a:t>
            </a:r>
            <a:endParaRPr lang="en-US" sz="28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3073769"/>
              </p:ext>
            </p:extLst>
          </p:nvPr>
        </p:nvGraphicFramePr>
        <p:xfrm>
          <a:off x="448966" y="1596540"/>
          <a:ext cx="8398774" cy="493832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53793"/>
                <a:gridCol w="3244981"/>
              </a:tblGrid>
              <a:tr h="4820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Item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% calculated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820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Moisture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87.26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820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Ash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0.43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820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Total lipid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0.1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324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Total carbohydrate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11.95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820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Total protein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0.26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498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Vitamin C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55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8200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</a:rPr>
                        <a:t>Fe</a:t>
                      </a:r>
                      <a:endParaRPr lang="en-US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0.17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820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Ca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42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820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Total carbohydrate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 </a:t>
                      </a:r>
                      <a:r>
                        <a:rPr kumimoji="0" lang="en-US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of peel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73.24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43555" y="5566870"/>
            <a:ext cx="9144000" cy="106893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70000"/>
              </a:lnSpc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Down Arrow 5"/>
          <p:cNvSpPr/>
          <p:nvPr/>
        </p:nvSpPr>
        <p:spPr>
          <a:xfrm flipH="1" flipV="1">
            <a:off x="6557164" y="4497936"/>
            <a:ext cx="305411" cy="610819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6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75" y="-83215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This study includes</a:t>
            </a:r>
            <a:endParaRPr lang="en-US" sz="36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60" y="985720"/>
            <a:ext cx="8390540" cy="5497380"/>
          </a:xfrm>
        </p:spPr>
        <p:txBody>
          <a:bodyPr>
            <a:normAutofit lnSpcReduction="10000"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Font typeface="Wingdings" panose="05000000000000000000" pitchFamily="2" charset="2"/>
              <a:buChar char="q"/>
            </a:pPr>
            <a:r>
              <a:rPr lang="en-US" sz="36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Investigation of essential </a:t>
            </a: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</a:rPr>
              <a:t>oils </a:t>
            </a:r>
            <a:r>
              <a:rPr lang="en-US" sz="36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of peels from four different cultivars: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None/>
            </a:pPr>
            <a:r>
              <a:rPr lang="en-US" sz="36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Egypt 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(Giza, 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Alexandria), 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Jordan and 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Syria</a:t>
            </a:r>
            <a:r>
              <a:rPr lang="en-US" sz="36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extracted by Hydrodistillation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None/>
            </a:pPr>
            <a:r>
              <a:rPr lang="en-US" sz="36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     (according to E.P. 2005)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None/>
            </a:pPr>
            <a:endParaRPr lang="en-US" sz="2800" dirty="0">
              <a:latin typeface="Arial Black" panose="020B0A0402010202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Font typeface="+mj-lt"/>
              <a:buAutoNum type="arabicPeriod"/>
            </a:pPr>
            <a:endParaRPr lang="en-US" sz="36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Font typeface="+mj-lt"/>
              <a:buAutoNum type="arabicPeriod"/>
            </a:pPr>
            <a:endParaRPr lang="en-US" sz="36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56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69491"/>
            <a:ext cx="8551480" cy="1374344"/>
          </a:xfrm>
        </p:spPr>
        <p:txBody>
          <a:bodyPr>
            <a:noAutofit/>
          </a:bodyPr>
          <a:lstStyle/>
          <a:p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Citrus maxima (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Burm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.)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Merrill</a:t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(Giza cultivar)</a:t>
            </a:r>
            <a:endParaRPr lang="en-US" sz="36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60" y="1596540"/>
            <a:ext cx="8390540" cy="4581150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Font typeface="Wingdings" panose="05000000000000000000" pitchFamily="2" charset="2"/>
              <a:buChar char="q"/>
            </a:pPr>
            <a:r>
              <a:rPr lang="en-US" sz="36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GC–MS </a:t>
            </a: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</a:rPr>
              <a:t>Solid Phase Micro-extraction </a:t>
            </a:r>
            <a:r>
              <a:rPr lang="en-US" sz="36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(SPME) </a:t>
            </a: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</a:rPr>
              <a:t>profiling of essential oil obtained from the </a:t>
            </a:r>
            <a:r>
              <a:rPr lang="en-US" sz="36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fresh peels </a:t>
            </a:r>
            <a:r>
              <a:rPr lang="en-US" sz="3600" dirty="0">
                <a:solidFill>
                  <a:srgbClr val="000000"/>
                </a:solidFill>
                <a:latin typeface="Arial Black" panose="020B0A04020102020204" pitchFamily="34" charset="0"/>
              </a:rPr>
              <a:t>of 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Citrus maxima (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Burm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.)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Merrill (Giza cultivar).</a:t>
            </a:r>
            <a:endParaRPr lang="en-US" sz="36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None/>
            </a:pPr>
            <a:endParaRPr lang="en-US" sz="2800" dirty="0">
              <a:latin typeface="Arial Black" panose="020B0A0402010202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Font typeface="+mj-lt"/>
              <a:buAutoNum type="arabicPeriod"/>
            </a:pPr>
            <a:endParaRPr lang="en-US" sz="36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Font typeface="+mj-lt"/>
              <a:buAutoNum type="arabicPeriod"/>
            </a:pPr>
            <a:endParaRPr lang="en-US" sz="36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80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60" y="833015"/>
            <a:ext cx="8390540" cy="534467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Clr>
                <a:srgbClr val="006666"/>
              </a:buClr>
              <a:buSzPct val="140000"/>
              <a:buFont typeface="Wingdings" panose="05000000000000000000" pitchFamily="2" charset="2"/>
              <a:buChar char="q"/>
            </a:pPr>
            <a:r>
              <a:rPr lang="en-US" sz="36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Effect of seasonal variation on yield and composition of essential oils of fresh leaves of the </a:t>
            </a:r>
            <a:r>
              <a:rPr lang="en-US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Giza cultivar</a:t>
            </a:r>
            <a:r>
              <a:rPr lang="en-US" sz="36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of </a:t>
            </a:r>
            <a:r>
              <a:rPr lang="en-US" sz="3600" i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Citrus maxima</a:t>
            </a:r>
            <a:r>
              <a:rPr lang="en-US" sz="36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. 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None/>
            </a:pPr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15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55" y="985720"/>
            <a:ext cx="8390540" cy="3054100"/>
          </a:xfrm>
        </p:spPr>
        <p:txBody>
          <a:bodyPr>
            <a:normAutofit fontScale="92500"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Font typeface="Wingdings" panose="05000000000000000000" pitchFamily="2" charset="2"/>
              <a:buChar char="q"/>
            </a:pPr>
            <a:r>
              <a:rPr lang="en-US" sz="40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Isolation and identification of major constituent (limonene) from the </a:t>
            </a:r>
            <a:r>
              <a:rPr lang="en-US" sz="4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Giza cultivar</a:t>
            </a:r>
            <a:r>
              <a:rPr lang="en-US" sz="40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.</a:t>
            </a:r>
            <a:endParaRPr lang="en-US" sz="40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95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7605"/>
            <a:ext cx="8390540" cy="5344675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None/>
            </a:pP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he 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essential oil of peels 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of the</a:t>
            </a:r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None/>
            </a:pP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Giza cultivar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 of </a:t>
            </a:r>
            <a:r>
              <a:rPr lang="en-US" i="1" dirty="0">
                <a:solidFill>
                  <a:srgbClr val="000000"/>
                </a:solidFill>
                <a:latin typeface="Arial Black" panose="020B0A04020102020204" pitchFamily="34" charset="0"/>
              </a:rPr>
              <a:t>Citrus </a:t>
            </a:r>
            <a:r>
              <a:rPr lang="en-US" i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maxima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obtained by hydrodistillation was subjected to:</a:t>
            </a:r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algn="just">
              <a:lnSpc>
                <a:spcPct val="200000"/>
              </a:lnSpc>
              <a:spcBef>
                <a:spcPts val="0"/>
              </a:spcBef>
              <a:buClr>
                <a:srgbClr val="006666"/>
              </a:buClr>
              <a:buSzPct val="140000"/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Antimicrobial study</a:t>
            </a:r>
          </a:p>
          <a:p>
            <a:pPr algn="just">
              <a:lnSpc>
                <a:spcPct val="200000"/>
              </a:lnSpc>
              <a:spcBef>
                <a:spcPts val="0"/>
              </a:spcBef>
              <a:buClr>
                <a:srgbClr val="006666"/>
              </a:buClr>
              <a:buSzPct val="140000"/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Antioxidant 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study</a:t>
            </a:r>
            <a:endParaRPr lang="en-US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algn="just">
              <a:lnSpc>
                <a:spcPct val="200000"/>
              </a:lnSpc>
              <a:spcBef>
                <a:spcPts val="0"/>
              </a:spcBef>
              <a:buClr>
                <a:srgbClr val="006666"/>
              </a:buClr>
              <a:buSzPct val="140000"/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Anti-inflammatory 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stud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y</a:t>
            </a:r>
            <a:endParaRPr lang="en-US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Clr>
                <a:srgbClr val="006666"/>
              </a:buClr>
              <a:buSzPct val="140000"/>
              <a:buNone/>
            </a:pPr>
            <a:endParaRPr lang="en-US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40000"/>
              <a:buNone/>
            </a:pPr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33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14813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Yield and Physical Characters Of The Essential Oils Of The Four </a:t>
            </a:r>
            <a:r>
              <a:rPr lang="en-US" sz="2400" b="1" i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C. maxima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Cultivars:</a:t>
            </a:r>
            <a:b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en-US" sz="24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386231"/>
              </p:ext>
            </p:extLst>
          </p:nvPr>
        </p:nvGraphicFramePr>
        <p:xfrm>
          <a:off x="296260" y="1291130"/>
          <a:ext cx="8535010" cy="503926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208663"/>
                <a:gridCol w="1985364"/>
                <a:gridCol w="1708678"/>
                <a:gridCol w="1500112"/>
                <a:gridCol w="1132193"/>
              </a:tblGrid>
              <a:tr h="646447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1" i="1" u="none" strike="noStrike" baseline="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Citrus </a:t>
                      </a:r>
                      <a:r>
                        <a:rPr lang="en-US" sz="2000" b="1" i="0" u="none" strike="noStrike" baseline="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2000" b="1" u="none" strike="noStrike" baseline="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ultivars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u="none" strike="noStrike" baseline="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Physical Characters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711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baseline="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Percentage</a:t>
                      </a:r>
                    </a:p>
                    <a:p>
                      <a:pPr algn="ctr"/>
                      <a:r>
                        <a:rPr lang="en-US" sz="2000" b="1" u="none" strike="noStrike" baseline="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yield (w/v%)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 err="1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Colour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cs typeface="Times New Roman" pitchFamily="18" charset="0"/>
                        </a:rPr>
                        <a:t>Odour</a:t>
                      </a:r>
                      <a:endParaRPr kumimoji="0" lang="en-US" sz="20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Sp. gr.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554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cs typeface="Times New Roman" pitchFamily="18" charset="0"/>
                        </a:rPr>
                        <a:t>Alexandrian</a:t>
                      </a:r>
                      <a:r>
                        <a:rPr lang="en-US" sz="2000" b="1" baseline="0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cs typeface="Times New Roman" pitchFamily="18" charset="0"/>
                        </a:rPr>
                        <a:t> </a:t>
                      </a:r>
                      <a:endParaRPr lang="en-US" sz="20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itchFamily="18" charset="0"/>
                        </a:rPr>
                        <a:t>2.091%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Pale yellow to colorless 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Mandarin like odor</a:t>
                      </a: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0.83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554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  <a:cs typeface="Times New Roman" pitchFamily="18" charset="0"/>
                        </a:rPr>
                        <a:t>Giza </a:t>
                      </a:r>
                      <a:endParaRPr lang="en-US" sz="20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itchFamily="18" charset="0"/>
                        </a:rPr>
                        <a:t>1.210%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0.82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5542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Jordan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itchFamily="18" charset="0"/>
                        </a:rPr>
                        <a:t>1.543%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0.70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554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Syrian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itchFamily="18" charset="0"/>
                        </a:rPr>
                        <a:t>3.575%</a:t>
                      </a:r>
                      <a:endParaRPr lang="en-US" sz="2000" b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0.76</a:t>
                      </a:r>
                      <a:endParaRPr lang="en-US" sz="20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Down Arrow 3"/>
          <p:cNvSpPr/>
          <p:nvPr/>
        </p:nvSpPr>
        <p:spPr>
          <a:xfrm flipH="1" flipV="1">
            <a:off x="2586835" y="5719575"/>
            <a:ext cx="305410" cy="458115"/>
          </a:xfrm>
          <a:prstGeom prst="down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 flipH="1" flipV="1">
            <a:off x="2586835" y="3734410"/>
            <a:ext cx="305410" cy="458115"/>
          </a:xfrm>
          <a:prstGeom prst="downArrow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17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3000" fill="hold" grpId="0" nodeType="after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700"/>
                            </p:stCondLst>
                            <p:childTnLst>
                              <p:par>
                                <p:cTn id="11" presetID="53" presetClass="entr" presetSubtype="16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1855" y="69490"/>
            <a:ext cx="9315005" cy="1068935"/>
          </a:xfrm>
        </p:spPr>
        <p:txBody>
          <a:bodyPr>
            <a:noAutofit/>
          </a:bodyPr>
          <a:lstStyle/>
          <a:p>
            <a:pPr lvl="0"/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GC/MS Analysis Of The Essential Oils Of Peels Of The Four </a:t>
            </a:r>
            <a:r>
              <a:rPr lang="en-US" sz="2000" b="1" i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C. maxima 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Cultivars prepared by hydrodistillation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680147"/>
              </p:ext>
            </p:extLst>
          </p:nvPr>
        </p:nvGraphicFramePr>
        <p:xfrm>
          <a:off x="296262" y="985720"/>
          <a:ext cx="8551477" cy="566868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96343"/>
                <a:gridCol w="1346938"/>
                <a:gridCol w="1942092"/>
                <a:gridCol w="1041526"/>
                <a:gridCol w="1041526"/>
                <a:gridCol w="1041526"/>
                <a:gridCol w="1041526"/>
              </a:tblGrid>
              <a:tr h="453897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Peak No.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KI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Compound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Area %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4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Alex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Giza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Syria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Jordan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332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939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α-pinene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0.56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0.49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0.51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0.77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332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975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Sabinen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0.75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0.31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0.64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332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991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Myrcene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2.19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1.67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1.81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2.17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332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1005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Octanal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2.9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0.75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0.93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332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1034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Limonene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87.22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97.74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93.26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90.83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225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1038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Cis 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β-Ocimene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0.094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7129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1050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trans β-Ocimene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0.38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0.12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0.37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038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1063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γ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-Terpinene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0.47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0.23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6056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1074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Octanol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0.41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0.69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5-Point Star 6"/>
          <p:cNvSpPr/>
          <p:nvPr/>
        </p:nvSpPr>
        <p:spPr>
          <a:xfrm>
            <a:off x="6557165" y="3887115"/>
            <a:ext cx="162018" cy="26964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739540" y="3887114"/>
            <a:ext cx="6130140" cy="42580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1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201264"/>
              </p:ext>
            </p:extLst>
          </p:nvPr>
        </p:nvGraphicFramePr>
        <p:xfrm>
          <a:off x="143556" y="222196"/>
          <a:ext cx="8856888" cy="641360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35499"/>
                <a:gridCol w="1643134"/>
                <a:gridCol w="1763363"/>
                <a:gridCol w="1078723"/>
                <a:gridCol w="1078723"/>
                <a:gridCol w="1078723"/>
                <a:gridCol w="1078723"/>
              </a:tblGrid>
              <a:tr h="547977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Peak No.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KI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Compound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Area %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150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Alex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Giza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Syria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Jordan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555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1078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linalool oxide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0.7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6499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1090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 –Terpinolene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0.28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6114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1093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0.33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555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13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1101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Linalool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0.53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0.54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0.58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555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1153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Citronellal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0.47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555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1189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-Terpineol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0.86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1.11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555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16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1204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Decanal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2.74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0.96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0.99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555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17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1274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Geranial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555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18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1439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β -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copaene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844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753338939"/>
              </p:ext>
            </p:extLst>
          </p:nvPr>
        </p:nvGraphicFramePr>
        <p:xfrm>
          <a:off x="448965" y="2207360"/>
          <a:ext cx="7819781" cy="4237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448965" y="357780"/>
            <a:ext cx="80933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Histogram representing the relative percentages of the major constituent </a:t>
            </a:r>
            <a:r>
              <a:rPr lang="en-US" sz="2400" b="1" u="sng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limonene</a:t>
            </a:r>
            <a:r>
              <a:rPr lang="en-US" sz="2400" b="1" u="sng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of the four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C. maxima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cultivars.</a:t>
            </a:r>
          </a:p>
        </p:txBody>
      </p:sp>
      <p:sp>
        <p:nvSpPr>
          <p:cNvPr id="5" name="Down Arrow 4"/>
          <p:cNvSpPr/>
          <p:nvPr/>
        </p:nvSpPr>
        <p:spPr>
          <a:xfrm>
            <a:off x="3655770" y="2512770"/>
            <a:ext cx="216024" cy="432048"/>
          </a:xfrm>
          <a:prstGeom prst="down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35920"/>
            <a:ext cx="9144000" cy="1195443"/>
          </a:xfrm>
        </p:spPr>
        <p:txBody>
          <a:bodyPr>
            <a:noAutofit/>
          </a:bodyPr>
          <a:lstStyle/>
          <a:p>
            <a:pPr lvl="0"/>
            <a:r>
              <a:rPr lang="en-US" sz="1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Comparative study </a:t>
            </a:r>
            <a:r>
              <a:rPr lang="en-US" sz="18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Of Essential Oil Components Of The Four Cultivars:</a:t>
            </a:r>
            <a:r>
              <a:rPr lang="en-US" sz="18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/>
            </a:r>
            <a:br>
              <a:rPr lang="en-US" sz="18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</a:br>
            <a:endParaRPr lang="en-US" sz="18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209085"/>
              </p:ext>
            </p:extLst>
          </p:nvPr>
        </p:nvGraphicFramePr>
        <p:xfrm>
          <a:off x="448964" y="584572"/>
          <a:ext cx="8161636" cy="605123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54552"/>
                <a:gridCol w="1351771"/>
                <a:gridCol w="1351771"/>
                <a:gridCol w="1351771"/>
                <a:gridCol w="1351771"/>
              </a:tblGrid>
              <a:tr h="40191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Oil constituents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Cultivars (%)</a:t>
                      </a:r>
                      <a:endParaRPr lang="en-US" sz="1600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92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Alexandria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Giza</a:t>
                      </a:r>
                      <a:endParaRPr lang="en-US" sz="1600" b="1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Jordan</a:t>
                      </a:r>
                      <a:endParaRPr lang="en-US" sz="1600" b="1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Syria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70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Identified components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99.97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99.99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99.67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99.99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31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Unidentified components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0.03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0.01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0.33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0.01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70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Monoterpene hydrocarbons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91.57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99.99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96.01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95.29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31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Sesquiterpene hydrocarbons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291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Other hydrocarbons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705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hydrocarbons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91.57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99.99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96.31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95.29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31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Oxygenated monoterpenes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2.76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1.24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2.09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31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Oxygenated sesquiterpenes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31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Other oxygenated constituents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5.64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2.12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2.61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31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oxygenated compounds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8.4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3.36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4.7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31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monoterpenes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93.83</a:t>
                      </a:r>
                      <a:endParaRPr lang="en-US" sz="1400" b="1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99.99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97.25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97.38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31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sesquiterpenes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5-Point Star 6"/>
          <p:cNvSpPr/>
          <p:nvPr/>
        </p:nvSpPr>
        <p:spPr>
          <a:xfrm>
            <a:off x="5640935" y="4039820"/>
            <a:ext cx="305410" cy="269649"/>
          </a:xfrm>
          <a:prstGeom prst="star5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4257276" y="5373574"/>
            <a:ext cx="314723" cy="422354"/>
          </a:xfrm>
          <a:prstGeom prst="star5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48965" y="4039820"/>
            <a:ext cx="8192461" cy="4581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48966" y="5503098"/>
            <a:ext cx="4096229" cy="49870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9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6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Histogram representing collective percentage of the identified constituents of the four </a:t>
            </a:r>
            <a:r>
              <a:rPr lang="en-US" sz="2200" b="1" i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C. maxima</a:t>
            </a:r>
            <a:r>
              <a:rPr lang="en-US" sz="2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 cultivars.</a:t>
            </a:r>
            <a:r>
              <a:rPr lang="en-US" sz="3600" dirty="0">
                <a:latin typeface="Calisto MT" pitchFamily="18" charset="0"/>
              </a:rPr>
              <a:t/>
            </a:r>
            <a:br>
              <a:rPr lang="en-US" sz="3600" dirty="0">
                <a:latin typeface="Calisto MT" pitchFamily="18" charset="0"/>
              </a:rPr>
            </a:br>
            <a:endParaRPr lang="en-US" sz="36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806712348"/>
              </p:ext>
            </p:extLst>
          </p:nvPr>
        </p:nvGraphicFramePr>
        <p:xfrm>
          <a:off x="472520" y="1596540"/>
          <a:ext cx="8115328" cy="4368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own Arrow 3"/>
          <p:cNvSpPr/>
          <p:nvPr/>
        </p:nvSpPr>
        <p:spPr>
          <a:xfrm>
            <a:off x="1823310" y="1164492"/>
            <a:ext cx="216024" cy="432048"/>
          </a:xfrm>
          <a:prstGeom prst="down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6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60" y="222195"/>
            <a:ext cx="8390540" cy="1195443"/>
          </a:xfrm>
        </p:spPr>
        <p:txBody>
          <a:bodyPr>
            <a:noAutofit/>
          </a:bodyPr>
          <a:lstStyle/>
          <a:p>
            <a:pPr lvl="0"/>
            <a:r>
              <a:rPr lang="en-US" sz="2400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Comparative study 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Of Oxygenated Compounds Of Essential Oil Components Of The Four Cultivars:</a:t>
            </a:r>
            <a:br>
              <a:rPr lang="en-US" sz="24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</a:br>
            <a:endParaRPr lang="en-US" sz="24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582313"/>
              </p:ext>
            </p:extLst>
          </p:nvPr>
        </p:nvGraphicFramePr>
        <p:xfrm>
          <a:off x="296258" y="1291129"/>
          <a:ext cx="8390544" cy="503926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831808"/>
                <a:gridCol w="1389684"/>
                <a:gridCol w="1389684"/>
                <a:gridCol w="1389684"/>
                <a:gridCol w="1389684"/>
              </a:tblGrid>
              <a:tr h="66856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Oil constituents</a:t>
                      </a:r>
                      <a:endParaRPr lang="en-US" sz="1600" b="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Cultivars (%)</a:t>
                      </a:r>
                      <a:endParaRPr lang="en-US" sz="1600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69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Alexandria</a:t>
                      </a:r>
                      <a:endParaRPr lang="en-US" sz="1600" b="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Giza</a:t>
                      </a:r>
                      <a:endParaRPr lang="en-US" sz="1600" b="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Jordan</a:t>
                      </a:r>
                      <a:endParaRPr lang="en-US" sz="1600" b="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Syria</a:t>
                      </a:r>
                      <a:endParaRPr lang="en-US" sz="1600" b="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519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Ketones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519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Alcohols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1.39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0.95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2.38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519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Aldehydes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6.61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1.71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1.92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519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Esters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519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Oxides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0.7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713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Total oxygenated compounds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8.4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3.36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4.7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5-Point Star 5"/>
          <p:cNvSpPr/>
          <p:nvPr/>
        </p:nvSpPr>
        <p:spPr>
          <a:xfrm>
            <a:off x="4266590" y="3887116"/>
            <a:ext cx="305410" cy="422354"/>
          </a:xfrm>
          <a:prstGeom prst="star5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96261" y="3999229"/>
            <a:ext cx="4275739" cy="49870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2195"/>
            <a:ext cx="9144000" cy="1195443"/>
          </a:xfrm>
        </p:spPr>
        <p:txBody>
          <a:bodyPr>
            <a:normAutofit fontScale="90000"/>
          </a:bodyPr>
          <a:lstStyle/>
          <a:p>
            <a:r>
              <a:rPr lang="en-US" sz="2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Histogram representing collective percentage of the identified oxygenated constituents of the four </a:t>
            </a:r>
            <a:r>
              <a:rPr lang="en-US" sz="2200" b="1" i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C. maxima</a:t>
            </a:r>
            <a:r>
              <a:rPr lang="en-US" sz="2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 cultivars</a:t>
            </a:r>
            <a:r>
              <a:rPr lang="en-US" sz="3600" b="1" dirty="0">
                <a:latin typeface="Calisto MT" pitchFamily="18" charset="0"/>
                <a:ea typeface="Times New Roman"/>
              </a:rPr>
              <a:t> </a:t>
            </a:r>
            <a:r>
              <a:rPr lang="en-US" sz="3600" dirty="0">
                <a:latin typeface="Calisto MT" pitchFamily="18" charset="0"/>
                <a:ea typeface="Times New Roman"/>
              </a:rPr>
              <a:t/>
            </a:r>
            <a:br>
              <a:rPr lang="en-US" sz="3600" dirty="0">
                <a:latin typeface="Calisto MT" pitchFamily="18" charset="0"/>
                <a:ea typeface="Times New Roman"/>
              </a:rPr>
            </a:br>
            <a:endParaRPr lang="en-US" sz="36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544895841"/>
              </p:ext>
            </p:extLst>
          </p:nvPr>
        </p:nvGraphicFramePr>
        <p:xfrm>
          <a:off x="448965" y="1285860"/>
          <a:ext cx="8337877" cy="4891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Down Arrow 6"/>
          <p:cNvSpPr/>
          <p:nvPr/>
        </p:nvSpPr>
        <p:spPr>
          <a:xfrm>
            <a:off x="3655770" y="1622607"/>
            <a:ext cx="216024" cy="432048"/>
          </a:xfrm>
          <a:prstGeom prst="down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8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69490"/>
            <a:ext cx="8856890" cy="1195443"/>
          </a:xfrm>
        </p:spPr>
        <p:txBody>
          <a:bodyPr>
            <a:noAutofit/>
          </a:bodyPr>
          <a:lstStyle/>
          <a:p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GC/MS Analysis Of The </a:t>
            </a:r>
            <a:r>
              <a:rPr lang="en-US" sz="2400" b="1" u="sng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SPME Profiling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Of Essential Oil   Obtained  From The Fresh Peels Of </a:t>
            </a:r>
            <a:r>
              <a:rPr lang="en-US" sz="2400" b="1" i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C. maxima 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Giza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cultivar (Vas and </a:t>
            </a:r>
            <a:r>
              <a:rPr lang="en-US" sz="24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V’ekey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, 2004)</a:t>
            </a:r>
            <a:endParaRPr lang="en-US" sz="24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455746"/>
              </p:ext>
            </p:extLst>
          </p:nvPr>
        </p:nvGraphicFramePr>
        <p:xfrm>
          <a:off x="296260" y="1291130"/>
          <a:ext cx="8398777" cy="502158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39879"/>
                <a:gridCol w="944862"/>
                <a:gridCol w="944862"/>
                <a:gridCol w="4304373"/>
                <a:gridCol w="1364801"/>
              </a:tblGrid>
              <a:tr h="4565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Peak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RT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KI</a:t>
                      </a:r>
                      <a:endParaRPr kumimoji="0" 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D4940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Compound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Area (%)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565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2.082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645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0.023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565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7.754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932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-thujene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0.176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565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7.796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934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α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pinene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1.312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565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8.543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976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Sabinene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0.466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565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8.648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982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β-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Pinene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0.583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565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8.805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990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Myrcene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4.400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565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9.130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1010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α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Phellandrene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1.665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565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9.503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1034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Limonene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84.421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565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9.756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1050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Trans β-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ocimene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0.639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565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10.594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1104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Linalool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0.518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97655" y="495605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latin typeface="Arial Black" panose="020B0A04020102020204" pitchFamily="34" charset="0"/>
              </a:rPr>
              <a:t>(97.74%)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7" name="Down Arrow 6"/>
          <p:cNvSpPr/>
          <p:nvPr/>
        </p:nvSpPr>
        <p:spPr>
          <a:xfrm flipH="1" flipV="1">
            <a:off x="7320690" y="4956049"/>
            <a:ext cx="305410" cy="458115"/>
          </a:xfrm>
          <a:prstGeom prst="down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8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803538"/>
              </p:ext>
            </p:extLst>
          </p:nvPr>
        </p:nvGraphicFramePr>
        <p:xfrm>
          <a:off x="448965" y="222200"/>
          <a:ext cx="8246071" cy="62609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24609"/>
                <a:gridCol w="927682"/>
                <a:gridCol w="927682"/>
                <a:gridCol w="4226112"/>
                <a:gridCol w="1339986"/>
              </a:tblGrid>
              <a:tr h="77401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Peak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RT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KI</a:t>
                      </a:r>
                      <a:endParaRPr kumimoji="0" lang="en-U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D4940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Compound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98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11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12.060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1206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Decanal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0.218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98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12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12.406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1232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Mentha-1(7),8-dien-2-ol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0.857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98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13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12.723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1256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Geraniol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0.733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98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14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12.973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1275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Geranial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0.188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98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15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13.688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1331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Unidentified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0.429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98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16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13.925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1351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silphinene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0.322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98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17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14.041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1360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Silphiperfol-5,7(14)-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diene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0.414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98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18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14.275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1379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α-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copaene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0.598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98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19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14.440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1393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β- cubebene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0.513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98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20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15.024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1440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β- copaene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0.913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98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21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15.797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1502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Bicyclogermacrene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0.609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83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49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Collective Percentage 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Of The Fresh Peels Essential Oil Obtained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by 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SPME:</a:t>
            </a:r>
            <a:endParaRPr lang="en-US" sz="24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519170"/>
              </p:ext>
            </p:extLst>
          </p:nvPr>
        </p:nvGraphicFramePr>
        <p:xfrm>
          <a:off x="601670" y="1291124"/>
          <a:ext cx="7756544" cy="51382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03148"/>
                <a:gridCol w="2553396"/>
              </a:tblGrid>
              <a:tr h="498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Oil constituents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</a:rPr>
                        <a:t>Percentage (%)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6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Identified components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99.545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6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Unidentified components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0.455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6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Monoterpene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 hydrocarbons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93.662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6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Sesquiterpene hydrocarbons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3.369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6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Other hydrocarbons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6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hydrocarbons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97.031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6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Oxygenated monoterpenes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2.296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6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Oxygenated sesquiterpenes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6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Other oxygenated constituents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0.218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6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oxygenated compounds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2.514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6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monoterpenes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95.958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86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sesquiterpenes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3.369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5-Point Star 5"/>
          <p:cNvSpPr/>
          <p:nvPr/>
        </p:nvSpPr>
        <p:spPr>
          <a:xfrm>
            <a:off x="6242441" y="2548531"/>
            <a:ext cx="314723" cy="269649"/>
          </a:xfrm>
          <a:prstGeom prst="star5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01670" y="2548532"/>
            <a:ext cx="7787955" cy="4223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22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2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Histogram representing collective percentage of the identified constituents of the fresh peels essential oil obtained by SPME</a:t>
            </a:r>
            <a:r>
              <a:rPr lang="en-US" sz="3600" b="1" dirty="0">
                <a:solidFill>
                  <a:srgbClr val="1D4940"/>
                </a:solidFill>
                <a:latin typeface="Calisto MT" pitchFamily="18" charset="0"/>
              </a:rPr>
              <a:t/>
            </a:r>
            <a:br>
              <a:rPr lang="en-US" sz="3600" b="1" dirty="0">
                <a:solidFill>
                  <a:srgbClr val="1D4940"/>
                </a:solidFill>
                <a:latin typeface="Calisto MT" pitchFamily="18" charset="0"/>
              </a:rPr>
            </a:br>
            <a:endParaRPr lang="en-US" sz="36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679051580"/>
              </p:ext>
            </p:extLst>
          </p:nvPr>
        </p:nvGraphicFramePr>
        <p:xfrm>
          <a:off x="457200" y="1417638"/>
          <a:ext cx="8229600" cy="5065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own Arrow 3"/>
          <p:cNvSpPr/>
          <p:nvPr/>
        </p:nvSpPr>
        <p:spPr>
          <a:xfrm>
            <a:off x="2128720" y="1291130"/>
            <a:ext cx="216024" cy="432048"/>
          </a:xfrm>
          <a:prstGeom prst="down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27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Collective percentage of oxygenated constituents of the fresh peels essential oil obtained by SPME:</a:t>
            </a:r>
            <a:r>
              <a:rPr lang="en-US" sz="3600" b="1" dirty="0">
                <a:solidFill>
                  <a:srgbClr val="FF0000"/>
                </a:solidFill>
                <a:latin typeface="Georgia" pitchFamily="18" charset="0"/>
                <a:ea typeface="Times New Roman"/>
              </a:rPr>
              <a:t/>
            </a:r>
            <a:br>
              <a:rPr lang="en-US" sz="3600" b="1" dirty="0">
                <a:solidFill>
                  <a:srgbClr val="FF0000"/>
                </a:solidFill>
                <a:latin typeface="Georgia" pitchFamily="18" charset="0"/>
                <a:ea typeface="Times New Roman"/>
              </a:rPr>
            </a:br>
            <a:endParaRPr lang="en-US" sz="36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80004"/>
              </p:ext>
            </p:extLst>
          </p:nvPr>
        </p:nvGraphicFramePr>
        <p:xfrm>
          <a:off x="762610" y="1443836"/>
          <a:ext cx="7627015" cy="427573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116258"/>
                <a:gridCol w="2510757"/>
              </a:tblGrid>
              <a:tr h="16075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Oil constituents</a:t>
                      </a:r>
                      <a:endParaRPr lang="en-US" sz="18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</a:rPr>
                        <a:t>Percentage (%)</a:t>
                      </a:r>
                      <a:endParaRPr lang="en-US" sz="18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894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Alcohols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2.108</a:t>
                      </a:r>
                      <a:endParaRPr lang="en-US" sz="2000" b="1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8894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Aldehydes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0.406</a:t>
                      </a:r>
                      <a:endParaRPr lang="en-US" sz="2000" b="1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8894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Total oxygenated compounds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2.514</a:t>
                      </a:r>
                      <a:endParaRPr lang="en-US" sz="2000" b="1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Down Arrow 3"/>
          <p:cNvSpPr/>
          <p:nvPr/>
        </p:nvSpPr>
        <p:spPr>
          <a:xfrm flipH="1" flipV="1">
            <a:off x="6099050" y="3276295"/>
            <a:ext cx="305410" cy="458115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54376" y="3082998"/>
            <a:ext cx="7635250" cy="80411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7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Histogram representing collective percentage of the identified oxygenated constituents the fresh peels essential oil obtained by SPME</a:t>
            </a:r>
            <a:b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en-US" sz="20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685962288"/>
              </p:ext>
            </p:extLst>
          </p:nvPr>
        </p:nvGraphicFramePr>
        <p:xfrm>
          <a:off x="601669" y="1596540"/>
          <a:ext cx="7787955" cy="4733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own Arrow 3"/>
          <p:cNvSpPr/>
          <p:nvPr/>
        </p:nvSpPr>
        <p:spPr>
          <a:xfrm>
            <a:off x="3044950" y="1596540"/>
            <a:ext cx="305410" cy="584754"/>
          </a:xfrm>
          <a:prstGeom prst="down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9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047777"/>
              </p:ext>
            </p:extLst>
          </p:nvPr>
        </p:nvGraphicFramePr>
        <p:xfrm>
          <a:off x="296260" y="222195"/>
          <a:ext cx="8398775" cy="600192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732789"/>
                <a:gridCol w="2332993"/>
                <a:gridCol w="2332993"/>
              </a:tblGrid>
              <a:tr h="38788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Oil constituents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Giza Cultivars 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(%)</a:t>
                      </a:r>
                      <a:endParaRPr lang="en-US" sz="1600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9413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Hydro</a:t>
                      </a:r>
                      <a:r>
                        <a:rPr lang="en-US" sz="1600" b="1" baseline="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distillation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Solid Phase Micro Extraction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576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Identified components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99.99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/>
                          <a:ea typeface="Calibri"/>
                          <a:cs typeface="Times New Roman"/>
                        </a:rPr>
                        <a:t>99.54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</a:tr>
              <a:tr h="4591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Unidentified components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0.01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/>
                          <a:ea typeface="Calibri"/>
                          <a:cs typeface="Times New Roman"/>
                        </a:rPr>
                        <a:t>0.45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</a:tr>
              <a:tr h="473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Monoterpene hydrocarbons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99.99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/>
                          <a:ea typeface="Calibri"/>
                          <a:cs typeface="Times New Roman"/>
                        </a:rPr>
                        <a:t>93.66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</a:tr>
              <a:tr h="473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Sesquiterpene hydrocarbons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/>
                          <a:ea typeface="Calibri"/>
                          <a:cs typeface="Times New Roman"/>
                        </a:rPr>
                        <a:t>3.36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576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hydrocarbons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99.99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/>
                          <a:ea typeface="Calibri"/>
                          <a:cs typeface="Times New Roman"/>
                        </a:rPr>
                        <a:t>97.03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</a:tr>
              <a:tr h="473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Oxygenated monoterpenes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/>
                          <a:ea typeface="Calibri"/>
                          <a:cs typeface="Times New Roman"/>
                        </a:rPr>
                        <a:t>2.29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73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Oxygenated sesquiterpenes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 Black"/>
                          <a:ea typeface="Calibri"/>
                          <a:cs typeface="Times New Roman"/>
                        </a:rPr>
                        <a:t>-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</a:tr>
              <a:tr h="473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Other oxygenated constituents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/>
                          <a:ea typeface="Calibri"/>
                          <a:cs typeface="Times New Roman"/>
                        </a:rPr>
                        <a:t>0.21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73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oxygenated compounds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/>
                          <a:ea typeface="Calibri"/>
                          <a:cs typeface="Times New Roman"/>
                        </a:rPr>
                        <a:t>2.51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</a:tr>
              <a:tr h="3202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monoterpenes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99.99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/>
                          <a:ea typeface="Calibri"/>
                          <a:cs typeface="Times New Roman"/>
                        </a:rPr>
                        <a:t>95.95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</a:tr>
              <a:tr h="3202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sesquiterpenes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-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 Black"/>
                          <a:ea typeface="Calibri"/>
                          <a:cs typeface="Times New Roman"/>
                        </a:rPr>
                        <a:t>3.36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68580" marR="68580" marT="9525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7-Point Star 3"/>
          <p:cNvSpPr/>
          <p:nvPr/>
        </p:nvSpPr>
        <p:spPr>
          <a:xfrm>
            <a:off x="5793640" y="2818180"/>
            <a:ext cx="457200" cy="457200"/>
          </a:xfrm>
          <a:prstGeom prst="star7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7-Point Star 4"/>
          <p:cNvSpPr/>
          <p:nvPr/>
        </p:nvSpPr>
        <p:spPr>
          <a:xfrm>
            <a:off x="5794555" y="3735325"/>
            <a:ext cx="457200" cy="457200"/>
          </a:xfrm>
          <a:prstGeom prst="star7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7-Point Star 5"/>
          <p:cNvSpPr/>
          <p:nvPr/>
        </p:nvSpPr>
        <p:spPr>
          <a:xfrm>
            <a:off x="5793640" y="4651555"/>
            <a:ext cx="457200" cy="457200"/>
          </a:xfrm>
          <a:prstGeom prst="star7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7-Point Star 6"/>
          <p:cNvSpPr/>
          <p:nvPr/>
        </p:nvSpPr>
        <p:spPr>
          <a:xfrm>
            <a:off x="5795095" y="5566870"/>
            <a:ext cx="457200" cy="457200"/>
          </a:xfrm>
          <a:prstGeom prst="star7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1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Yield And Physical Characters Of The Essential Oil Of </a:t>
            </a:r>
            <a:r>
              <a:rPr lang="en-US" sz="2400" b="1" i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C.maxima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Leaves At Different Seasons:</a:t>
            </a:r>
            <a:b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en-US" sz="24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174653"/>
              </p:ext>
            </p:extLst>
          </p:nvPr>
        </p:nvGraphicFramePr>
        <p:xfrm>
          <a:off x="296260" y="1443835"/>
          <a:ext cx="8472466" cy="4542321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853352"/>
                <a:gridCol w="1964273"/>
                <a:gridCol w="1221641"/>
                <a:gridCol w="2285888"/>
                <a:gridCol w="1147312"/>
              </a:tblGrid>
              <a:tr h="582699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Season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u="none" strike="noStrike" baseline="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Physical characters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96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baseline="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Percentage</a:t>
                      </a:r>
                    </a:p>
                    <a:p>
                      <a:pPr algn="ctr"/>
                      <a:r>
                        <a:rPr lang="en-US" sz="2000" b="1" u="none" strike="noStrike" baseline="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Yield</a:t>
                      </a:r>
                    </a:p>
                    <a:p>
                      <a:pPr algn="ctr"/>
                      <a:r>
                        <a:rPr lang="en-US" sz="2000" b="1" u="none" strike="noStrike" baseline="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 (%w/v)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 err="1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Colour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cs typeface="Times New Roman" pitchFamily="18" charset="0"/>
                        </a:rPr>
                        <a:t>Odour</a:t>
                      </a:r>
                      <a:endParaRPr kumimoji="0" lang="en-US" sz="2000" b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20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kern="1200" baseline="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Sp. gr.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9079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Winter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0.09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000" b="1" u="none" strike="noStrike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Yellow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Characteristic,</a:t>
                      </a:r>
                    </a:p>
                    <a:p>
                      <a:pPr algn="ctr"/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strongly aromatic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0.86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9079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Spring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0.05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0.84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9079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Summer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0.03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0.81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9079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Autumn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0.08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0.83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14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260" y="69490"/>
            <a:ext cx="87041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8CA35F"/>
              </a:buClr>
            </a:pP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GC/MS Analysis Of The Essential Oils Of Leaves Of  </a:t>
            </a:r>
            <a:r>
              <a:rPr lang="en-US" sz="2000" b="1" i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C. maxima  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At The Four </a:t>
            </a:r>
            <a:r>
              <a:rPr lang="en-US" sz="20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Seasons:</a:t>
            </a:r>
            <a:endParaRPr lang="en-US" sz="2000" b="1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628800"/>
              </p:ext>
            </p:extLst>
          </p:nvPr>
        </p:nvGraphicFramePr>
        <p:xfrm>
          <a:off x="448965" y="985720"/>
          <a:ext cx="8466439" cy="538090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63525"/>
                <a:gridCol w="763525"/>
                <a:gridCol w="2290575"/>
                <a:gridCol w="1221640"/>
                <a:gridCol w="1221640"/>
                <a:gridCol w="1068937"/>
                <a:gridCol w="1136597"/>
              </a:tblGrid>
              <a:tr h="5963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Peak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KI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Compound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Winter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Spring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Summer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Autumn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650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0.020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728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0.059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767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Toluene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0.069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804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0.042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860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0.079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0.110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0.089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874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0.039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0.066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0.090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877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Hexenol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0.100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0.160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0.157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899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Nonane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0.059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901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Santolina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triene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1.200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926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Tricyclene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4.400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0.072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930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thujene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0345" algn="ctr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	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  0.680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1.250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1.398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939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pinene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0.168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4.171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3.000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1145" algn="ctr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	3.273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947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0.031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41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955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Camphene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0.255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0.102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0.128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5-Point Star 5"/>
          <p:cNvSpPr/>
          <p:nvPr/>
        </p:nvSpPr>
        <p:spPr>
          <a:xfrm>
            <a:off x="6557165" y="5414165"/>
            <a:ext cx="162018" cy="269649"/>
          </a:xfrm>
          <a:prstGeom prst="star5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48965" y="5328245"/>
            <a:ext cx="8398775" cy="3102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450268"/>
              </p:ext>
            </p:extLst>
          </p:nvPr>
        </p:nvGraphicFramePr>
        <p:xfrm>
          <a:off x="296260" y="374903"/>
          <a:ext cx="8466433" cy="623925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64309"/>
                <a:gridCol w="661445"/>
                <a:gridCol w="2866261"/>
                <a:gridCol w="955420"/>
                <a:gridCol w="955420"/>
                <a:gridCol w="1102408"/>
                <a:gridCol w="1161170"/>
              </a:tblGrid>
              <a:tr h="6407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Peak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KI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Compound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Winter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Spring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Summer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Autumn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975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Sabinene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16.655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5.260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45.746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46.220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16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979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β-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Pinene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18.843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51.080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4.840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4.740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17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987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Mentha-2,8-diene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0.329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18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991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Myrcene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3.390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0.890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4.450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4.738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19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999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Octanal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0.169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0.055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1007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dehydroxy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cis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-Linalool oxide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0.079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0.174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0.258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21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1009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Phellandrene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0.138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0.035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0.300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22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1013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-3-Carene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0.162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0.047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0.208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0.196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23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1020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Terpinene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3.000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0.290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3.707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3.921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24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1028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ο-Cymene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0.138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0.145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0.458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0.339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25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1034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Limonene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2.370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3.517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2.844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2.769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26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1036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Cis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β-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ocimene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1.670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2.460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1.515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1.385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27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1048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Trans β-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ocimene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9.910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16.220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5.568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5.504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28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1063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Terpinene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4.730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0.503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6.199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6.266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5-Point Star 2"/>
          <p:cNvSpPr/>
          <p:nvPr/>
        </p:nvSpPr>
        <p:spPr>
          <a:xfrm>
            <a:off x="7473395" y="1138425"/>
            <a:ext cx="314723" cy="305410"/>
          </a:xfrm>
          <a:prstGeom prst="star5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5-Point Star 3"/>
          <p:cNvSpPr/>
          <p:nvPr/>
        </p:nvSpPr>
        <p:spPr>
          <a:xfrm>
            <a:off x="5488230" y="1443834"/>
            <a:ext cx="162018" cy="458115"/>
          </a:xfrm>
          <a:prstGeom prst="star5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7473395" y="2243121"/>
            <a:ext cx="314723" cy="269649"/>
          </a:xfrm>
          <a:prstGeom prst="star5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5488230" y="5872280"/>
            <a:ext cx="162018" cy="269649"/>
          </a:xfrm>
          <a:prstGeom prst="star5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670605" y="1443835"/>
            <a:ext cx="7024429" cy="4581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670603" y="985720"/>
            <a:ext cx="7024431" cy="4581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50"/>
                            </p:stCondLst>
                            <p:childTnLst>
                              <p:par>
                                <p:cTn id="3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384592"/>
              </p:ext>
            </p:extLst>
          </p:nvPr>
        </p:nvGraphicFramePr>
        <p:xfrm>
          <a:off x="296260" y="222196"/>
          <a:ext cx="8398777" cy="626090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63525"/>
                <a:gridCol w="763525"/>
                <a:gridCol w="2443280"/>
                <a:gridCol w="1221640"/>
                <a:gridCol w="1068935"/>
                <a:gridCol w="1058888"/>
                <a:gridCol w="1078984"/>
              </a:tblGrid>
              <a:tr h="85281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Peak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KI</a:t>
                      </a:r>
                      <a:endParaRPr lang="en-US" sz="1600" b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Compound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Winter</a:t>
                      </a:r>
                      <a:endParaRPr lang="en-US" sz="1600" b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b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Spring</a:t>
                      </a:r>
                      <a:endParaRPr lang="en-US" sz="1600" b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b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Summer</a:t>
                      </a:r>
                      <a:endParaRPr lang="en-US" sz="1600" b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b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Autumn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b="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29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1077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Cis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-Linalool oxide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0.213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0.069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.622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0.527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1090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-Terpinolene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1.370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0.208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1.407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1.374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31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1096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Fenchone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0.614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32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1101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Linalool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0.060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0.858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0.162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0.121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33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1110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1,3,8-</a:t>
                      </a:r>
                      <a:r>
                        <a:rPr lang="en-US" sz="1400" b="0" i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-menthatriene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0.076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0.207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0.228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34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1114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trans-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Thujone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0.077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0.051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35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1128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0.076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36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1133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0.277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0.036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0.655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0.608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37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1152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Menthone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0.170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0.349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0.328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38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1155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Citronellal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0.290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0.132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0.076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39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1175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Terpinen-4-ol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0.065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1182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.072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41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1184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0.035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62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42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1190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Terpineol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5.580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0.959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13.06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12.410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5-Point Star 2"/>
          <p:cNvSpPr/>
          <p:nvPr/>
        </p:nvSpPr>
        <p:spPr>
          <a:xfrm>
            <a:off x="6404460" y="6177690"/>
            <a:ext cx="314723" cy="269649"/>
          </a:xfrm>
          <a:prstGeom prst="star5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9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158005"/>
              </p:ext>
            </p:extLst>
          </p:nvPr>
        </p:nvGraphicFramePr>
        <p:xfrm>
          <a:off x="448966" y="374905"/>
          <a:ext cx="8466432" cy="623925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63524"/>
                <a:gridCol w="763525"/>
                <a:gridCol w="2838459"/>
                <a:gridCol w="1028914"/>
                <a:gridCol w="881926"/>
                <a:gridCol w="1102408"/>
                <a:gridCol w="1087676"/>
              </a:tblGrid>
              <a:tr h="64072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Peak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KI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Compound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Winter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Spring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Summer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Autumn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43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1203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0.376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0.305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0.417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44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1206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Decanal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0.475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0.122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1218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cis-Sabinene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hydrate acetate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0.093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0.138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0.149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46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1231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Mentha-1(7),8-dien-2-ol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0.077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0.190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0.105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1245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Neral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1.190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1254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Geraniol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0.205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1273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Geranial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1.618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1346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δ- elemene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0.097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0.125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51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1349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silphinene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0.084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1359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Silphiperfol-5,7(14)-diene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0.244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53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1378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 –copaene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0.144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0.650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54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1392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β –cubebene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0.045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0.022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1395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Sesqthujene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0.037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78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56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1402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β-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Longipinene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1.280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1.589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0.470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0.539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628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101714"/>
              </p:ext>
            </p:extLst>
          </p:nvPr>
        </p:nvGraphicFramePr>
        <p:xfrm>
          <a:off x="448965" y="527601"/>
          <a:ext cx="8466433" cy="599173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690815"/>
                <a:gridCol w="808433"/>
                <a:gridCol w="2939755"/>
                <a:gridCol w="955420"/>
                <a:gridCol w="881926"/>
                <a:gridCol w="1102408"/>
                <a:gridCol w="1087676"/>
              </a:tblGrid>
              <a:tr h="56304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Peak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KI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Compound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Winter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Spring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Summer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Autumn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1419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0.048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1431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α-Santalene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4.680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1439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β -copaene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4.600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1.858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0.570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0.514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1447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Epi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-β-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Santalene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0.038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61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1454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Humulene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0.242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0.098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0.182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1459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Trans-β-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farnesene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0.560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63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1472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Cumacrene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0.686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64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1476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Germacrene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D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0.800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0.210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0.199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0.238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1492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Cis- β-Guaiene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0.295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.0440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66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1501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Bicyclogermacrene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0.100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1507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E,E- α- Farnesene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0.908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0.347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1511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γ-Cadinene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0.260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1516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Germacrene 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2.906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0.777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0.168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0.182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77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1531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α-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Cadinene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0.398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0.230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543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273885"/>
              </p:ext>
            </p:extLst>
          </p:nvPr>
        </p:nvGraphicFramePr>
        <p:xfrm>
          <a:off x="296260" y="527605"/>
          <a:ext cx="8619140" cy="580278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763527"/>
                <a:gridCol w="763525"/>
                <a:gridCol w="2917196"/>
                <a:gridCol w="972653"/>
                <a:gridCol w="972653"/>
                <a:gridCol w="1122292"/>
                <a:gridCol w="1107294"/>
              </a:tblGrid>
              <a:tr h="6866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Peak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KI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Compound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Winter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Spring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Summer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Autumn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(%)</a:t>
                      </a:r>
                      <a:endParaRPr lang="en-US" sz="1600" dirty="0"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2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71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1557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0.018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2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1563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(E)-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Nerolidol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0.206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2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73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1575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Spathulenol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0.280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2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74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1581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Caryophyllene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 oxide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0.074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2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1600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Fokienol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0.290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0.193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2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76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1607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0.110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2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1616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0.167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2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1668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E-Bisabol-11-ol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3.990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2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1671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Unidentified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0.084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2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1675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Santalol 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0.269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0.294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2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81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1679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Farnesal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0.283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2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1701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β-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Sinensal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0.167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0.268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8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259" y="69490"/>
            <a:ext cx="87041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Histogram representing the major identified constituents of  </a:t>
            </a:r>
            <a:r>
              <a:rPr lang="en-US" sz="2000" b="1" i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C. maxima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 leaves at the four seasons.</a:t>
            </a:r>
            <a:endParaRPr lang="en-US" sz="2000" b="1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996609889"/>
              </p:ext>
            </p:extLst>
          </p:nvPr>
        </p:nvGraphicFramePr>
        <p:xfrm>
          <a:off x="601671" y="1138425"/>
          <a:ext cx="7940660" cy="5344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Down Arrow 5"/>
          <p:cNvSpPr/>
          <p:nvPr/>
        </p:nvSpPr>
        <p:spPr>
          <a:xfrm>
            <a:off x="2523516" y="1622607"/>
            <a:ext cx="216024" cy="432048"/>
          </a:xfrm>
          <a:prstGeom prst="down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3134336" y="1291130"/>
            <a:ext cx="216024" cy="432048"/>
          </a:xfrm>
          <a:prstGeom prst="down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6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8965" y="1"/>
            <a:ext cx="82460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rgbClr val="8CA35F"/>
              </a:buClr>
            </a:pP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Collective percentage of essential oil components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of </a:t>
            </a:r>
            <a:r>
              <a:rPr lang="en-US" sz="24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of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 leaves at 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the four seasons:</a:t>
            </a:r>
            <a:endParaRPr lang="en-US" sz="24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  <a:ea typeface="Times New Roman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603001"/>
              </p:ext>
            </p:extLst>
          </p:nvPr>
        </p:nvGraphicFramePr>
        <p:xfrm>
          <a:off x="448964" y="985720"/>
          <a:ext cx="8161636" cy="537801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54552"/>
                <a:gridCol w="1351771"/>
                <a:gridCol w="1351771"/>
                <a:gridCol w="1351771"/>
                <a:gridCol w="1351771"/>
              </a:tblGrid>
              <a:tr h="43106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Oil constituents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Cultivars (%)</a:t>
                      </a:r>
                      <a:endParaRPr lang="en-US" sz="1200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62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Winter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(%)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Spring 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(%)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Summer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(%)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Autumn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(%)</a:t>
                      </a:r>
                      <a:endParaRPr lang="en-US" sz="12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55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Identified components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98.153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98.957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98.784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98.933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55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Unidentified components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1.847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1.043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1.216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1.067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55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Monoterpene hydrocarbons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68.220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86.162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81.801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82.479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55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Sesquiterpene hydrocarbons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18.060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6.196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1.505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1.655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55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Other hydrocarbons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0.128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55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hydrocarbons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86.200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92.358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83.434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84.134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55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Oxygenated monoterpenes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6.349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6.232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14.463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14.025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55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Oxygenated sesquiterpenes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5.049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0.267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0.436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0.562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55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Other oxygenated constituents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0.475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0.100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0.451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0.212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55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oxygenated compounds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11.873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6.599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15.350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14.799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55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monoterpenes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74.569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92.394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96.264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96.504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55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Total sesquiterpenes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23.109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6.463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1.941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2.217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5-Point Star 4"/>
          <p:cNvSpPr/>
          <p:nvPr/>
        </p:nvSpPr>
        <p:spPr>
          <a:xfrm>
            <a:off x="5640935" y="2818180"/>
            <a:ext cx="162018" cy="269649"/>
          </a:xfrm>
          <a:prstGeom prst="star5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48965" y="2818180"/>
            <a:ext cx="8155483" cy="3416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555" y="69491"/>
            <a:ext cx="87041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Histogram representing collective percentage of the identified constituents of  </a:t>
            </a:r>
            <a:r>
              <a:rPr lang="en-US" sz="2000" b="1" i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C. maxima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 leaves at the four seasons</a:t>
            </a:r>
            <a:r>
              <a:rPr lang="en-US" sz="20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.</a:t>
            </a: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302439620"/>
              </p:ext>
            </p:extLst>
          </p:nvPr>
        </p:nvGraphicFramePr>
        <p:xfrm>
          <a:off x="448965" y="1291130"/>
          <a:ext cx="8398775" cy="5191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own Arrow 4"/>
          <p:cNvSpPr/>
          <p:nvPr/>
        </p:nvSpPr>
        <p:spPr>
          <a:xfrm>
            <a:off x="1759991" y="1138425"/>
            <a:ext cx="216024" cy="432048"/>
          </a:xfrm>
          <a:prstGeom prst="downArrow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6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222196"/>
            <a:ext cx="9000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>
                <a:srgbClr val="8CA35F"/>
              </a:buClr>
            </a:pP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Collective Percentage Of Oxygenated Compounds Of Essential Oil Components Of </a:t>
            </a:r>
            <a:r>
              <a:rPr lang="en-US" sz="20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leaves at the 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Four seasons:</a:t>
            </a:r>
            <a:endParaRPr lang="en-US" sz="20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  <a:ea typeface="Times New Roman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23714"/>
              </p:ext>
            </p:extLst>
          </p:nvPr>
        </p:nvGraphicFramePr>
        <p:xfrm>
          <a:off x="296255" y="1138425"/>
          <a:ext cx="8398779" cy="503926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834587"/>
                <a:gridCol w="1391048"/>
                <a:gridCol w="1391048"/>
                <a:gridCol w="1391048"/>
                <a:gridCol w="1391048"/>
              </a:tblGrid>
              <a:tr h="66856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cs typeface="Times New Roman" pitchFamily="18" charset="0"/>
                        </a:rPr>
                        <a:t>Oil constituents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Season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Georgia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en-US" sz="1600" dirty="0">
                        <a:solidFill>
                          <a:srgbClr val="C00000"/>
                        </a:solidFill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69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Winter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 (%)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Spring 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(%)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Summer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(%)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Autumn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 pitchFamily="18" charset="0"/>
                        </a:rPr>
                        <a:t>(%)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5519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Ketones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0.247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0.614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0.349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0.379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5519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Alcohols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10.406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2.380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13.651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12.982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5519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Aldehydes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0.835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3.288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0.590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0.504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5519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Esters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0.093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0.138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0.149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5519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Oxides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0.292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0.317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0.622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0.785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7138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Arial"/>
                        </a:rPr>
                        <a:t>Total oxygenated compounds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11.873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6.599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15.350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/>
                          <a:cs typeface="Times New Roman"/>
                        </a:rPr>
                        <a:t>14.799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5-Point Star 3"/>
          <p:cNvSpPr/>
          <p:nvPr/>
        </p:nvSpPr>
        <p:spPr>
          <a:xfrm>
            <a:off x="6089737" y="3276295"/>
            <a:ext cx="162018" cy="269649"/>
          </a:xfrm>
          <a:prstGeom prst="star5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96259" y="3240534"/>
            <a:ext cx="8398775" cy="6108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6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260" y="222195"/>
            <a:ext cx="85514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Histogram representing collective percentage of the identified oxygenated constituents of  </a:t>
            </a:r>
            <a:r>
              <a:rPr lang="en-US" sz="2000" b="1" i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C. maxima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 leaves at the four seasons</a:t>
            </a:r>
            <a:endParaRPr lang="en-US" sz="20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4124951694"/>
              </p:ext>
            </p:extLst>
          </p:nvPr>
        </p:nvGraphicFramePr>
        <p:xfrm>
          <a:off x="296260" y="1285860"/>
          <a:ext cx="8347706" cy="5197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own Arrow 4"/>
          <p:cNvSpPr/>
          <p:nvPr/>
        </p:nvSpPr>
        <p:spPr>
          <a:xfrm>
            <a:off x="2739540" y="1443835"/>
            <a:ext cx="216024" cy="432048"/>
          </a:xfrm>
          <a:prstGeom prst="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7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8965" y="2291031"/>
            <a:ext cx="79406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u="sng" dirty="0" err="1" smtClean="0">
                <a:solidFill>
                  <a:srgbClr val="000000"/>
                </a:solidFill>
                <a:latin typeface="Arial Black" panose="020B0A04020102020204" pitchFamily="34" charset="0"/>
              </a:rPr>
              <a:t>Hydrodistillation</a:t>
            </a:r>
            <a:r>
              <a:rPr lang="en-US" sz="3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Arial Black" panose="020B0A04020102020204" pitchFamily="34" charset="0"/>
              </a:rPr>
              <a:t>can be used as the method of choice for isolation of Limonene with high purity and  yield </a:t>
            </a:r>
            <a:r>
              <a:rPr lang="en-US" sz="3200" u="sng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(98</a:t>
            </a:r>
            <a:r>
              <a:rPr lang="en-US" sz="3200" u="sng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%)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1425" y="833015"/>
            <a:ext cx="43602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Conclusion</a:t>
            </a:r>
            <a:endParaRPr lang="en-US" sz="5400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62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364549"/>
              </p:ext>
            </p:extLst>
          </p:nvPr>
        </p:nvGraphicFramePr>
        <p:xfrm>
          <a:off x="448965" y="1009909"/>
          <a:ext cx="8161635" cy="5625896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3265720"/>
                <a:gridCol w="4895915"/>
              </a:tblGrid>
              <a:tr h="5528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Physical characters</a:t>
                      </a:r>
                      <a:endParaRPr lang="en-US" sz="18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Colourless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oily liquid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65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Molecular formula</a:t>
                      </a:r>
                      <a:endParaRPr lang="en-US" sz="18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C</a:t>
                      </a:r>
                      <a:r>
                        <a:rPr lang="en-US" sz="1800" baseline="-250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10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H</a:t>
                      </a:r>
                      <a:r>
                        <a:rPr lang="en-US" sz="1800" baseline="-250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16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00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Colour</a:t>
                      </a:r>
                      <a:r>
                        <a:rPr lang="en-US" sz="18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 of spot with vanillin sulfuric acid</a:t>
                      </a:r>
                      <a:endParaRPr lang="en-US" sz="18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Reddish violet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1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EI/MS m/z (70ev,rel.int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)</a:t>
                      </a:r>
                      <a:endParaRPr lang="en-US" sz="18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136[M]</a:t>
                      </a:r>
                      <a:r>
                        <a:rPr lang="en-US" sz="1800" baseline="300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+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,121,107,93,79,68(100%) and 53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42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3000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HNMR</a:t>
                      </a:r>
                      <a:r>
                        <a:rPr lang="en-US" sz="18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: δ(400MHz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)</a:t>
                      </a:r>
                      <a:endParaRPr lang="en-US" sz="18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1,5 (2H, m, H-5), 1,65 (3H, s, H-7), 1,75 (3H, s, H-10), 1,9 (2H, m, H-3), 1,9 (2H, m, H-6), 2,1 (H, m, H-4), 4,7 (2H, s, H-9), 5,4 (H, s, H-2)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54375" y="222195"/>
            <a:ext cx="7635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Isolated Limonene </a:t>
            </a:r>
            <a:r>
              <a:rPr lang="en-US" sz="24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was </a:t>
            </a:r>
            <a:r>
              <a:rPr lang="en-US" sz="2400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identified by:</a:t>
            </a:r>
          </a:p>
        </p:txBody>
      </p:sp>
    </p:spTree>
    <p:extLst>
      <p:ext uri="{BB962C8B-B14F-4D97-AF65-F5344CB8AC3E}">
        <p14:creationId xmlns:p14="http://schemas.microsoft.com/office/powerpoint/2010/main" val="152342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1670" y="222196"/>
            <a:ext cx="82460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EI-MS spectrum of compound C</a:t>
            </a:r>
            <a:r>
              <a:rPr lang="en-US" sz="2400" baseline="-250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1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 from NIST Library</a:t>
            </a:r>
            <a:endParaRPr lang="en-US" sz="24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G:\MS.Master\practical work\GC MS\peel\El-lob\shadook\3\all p - Copy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6" r="3157" b="2754"/>
          <a:stretch/>
        </p:blipFill>
        <p:spPr bwMode="auto">
          <a:xfrm>
            <a:off x="448966" y="1295399"/>
            <a:ext cx="8301624" cy="4729585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5830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7080" y="222195"/>
            <a:ext cx="7482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aseline="300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1</a:t>
            </a:r>
            <a:r>
              <a:rPr lang="en-US" sz="24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H-NMR spectrum of compound C</a:t>
            </a:r>
            <a:r>
              <a:rPr lang="en-US" sz="2400" baseline="-250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1</a:t>
            </a:r>
            <a:endParaRPr lang="en-US" sz="24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H:\thesis\1.tif"/>
          <p:cNvPicPr/>
          <p:nvPr/>
        </p:nvPicPr>
        <p:blipFill rotWithShape="1"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" t="1801" r="2174" b="4021"/>
          <a:stretch/>
        </p:blipFill>
        <p:spPr bwMode="auto">
          <a:xfrm>
            <a:off x="685800" y="1270000"/>
            <a:ext cx="7954010" cy="4521200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5693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3276295"/>
            <a:ext cx="8125427" cy="30541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Obtained 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by hydrodistillation</a:t>
            </a:r>
            <a:b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from fresh peels of</a:t>
            </a:r>
            <a:b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Citrus maxima</a:t>
            </a:r>
            <a:b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(Giza cultivar)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70" y="1470697"/>
            <a:ext cx="7893043" cy="1652893"/>
          </a:xfrm>
        </p:spPr>
        <p:txBody>
          <a:bodyPr>
            <a:normAutofit fontScale="92500"/>
          </a:bodyPr>
          <a:lstStyle/>
          <a:p>
            <a:pPr algn="ctr"/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Biological 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studies 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of 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ssential oil 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from </a:t>
            </a:r>
            <a:r>
              <a:rPr lang="en-US" sz="4000" i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C. maxima </a:t>
            </a:r>
            <a:endParaRPr lang="en-US" sz="4000" dirty="0"/>
          </a:p>
        </p:txBody>
      </p:sp>
      <p:pic>
        <p:nvPicPr>
          <p:cNvPr id="4" name="Picture 2" descr="https://upload.wikimedia.org/wikipedia/commons/c/cd/Citrus_maxima_-_Alipore_-_Kolkata_2013-02-10_45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60" y="222195"/>
            <a:ext cx="2296683" cy="1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98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754374" y="2665474"/>
            <a:ext cx="7787956" cy="198516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Antimicrobial Activity </a:t>
            </a:r>
          </a:p>
          <a:p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2" descr="https://upload.wikimedia.org/wikipedia/commons/c/cd/Citrus_maxima_-_Alipore_-_Kolkata_2013-02-10_45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65" y="222195"/>
            <a:ext cx="2296683" cy="1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86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159316"/>
              </p:ext>
            </p:extLst>
          </p:nvPr>
        </p:nvGraphicFramePr>
        <p:xfrm>
          <a:off x="536318" y="1443835"/>
          <a:ext cx="8071363" cy="4581148"/>
        </p:xfrm>
        <a:graphic>
          <a:graphicData uri="http://schemas.openxmlformats.org/drawingml/2006/table">
            <a:tbl>
              <a:tblPr/>
              <a:tblGrid>
                <a:gridCol w="2465469"/>
                <a:gridCol w="2486443"/>
                <a:gridCol w="1703916"/>
                <a:gridCol w="1415535"/>
              </a:tblGrid>
              <a:tr h="39397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Sample</a:t>
                      </a:r>
                      <a:endParaRPr lang="en-US" sz="1800" b="1" dirty="0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Essential oil</a:t>
                      </a:r>
                      <a:endParaRPr lang="en-US" sz="1800" b="1">
                        <a:effectLst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Mean zone of inhibition(mm) ± SD </a:t>
                      </a:r>
                      <a:endParaRPr lang="en-US" sz="1800" b="1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i="0" u="none" strike="noStrike" dirty="0" smtClean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Percentage</a:t>
                      </a:r>
                      <a:r>
                        <a:rPr lang="en-US" sz="1800" b="1" i="0" u="none" strike="noStrike" baseline="0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 from standard</a:t>
                      </a:r>
                      <a:endParaRPr lang="en-US" sz="1800" b="1" dirty="0">
                        <a:effectLst/>
                      </a:endParaRPr>
                    </a:p>
                  </a:txBody>
                  <a:tcPr marL="89994" marR="89994" marT="44997" marB="44997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Standard</a:t>
                      </a:r>
                      <a:endParaRPr lang="en-US" sz="1800" b="1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2944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Tested Microorganisms</a:t>
                      </a:r>
                      <a:endParaRPr lang="en-US" sz="1800" b="1" dirty="0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1071">
                <a:tc gridSpan="3"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Gram Positive 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Bacteria</a:t>
                      </a:r>
                      <a:endParaRPr lang="en-US" sz="1800" b="1" dirty="0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fontAlgn="ctr"/>
                      <a:endParaRPr lang="en-US" sz="1800" b="1" dirty="0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fontAlgn="t"/>
                      <a:endParaRPr lang="en-US" sz="1800" b="1" dirty="0">
                        <a:effectLst/>
                      </a:endParaRPr>
                    </a:p>
                  </a:txBody>
                  <a:tcPr marL="89994" marR="89994" marT="44997" marB="44997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Ampicillin</a:t>
                      </a:r>
                      <a:endParaRPr lang="en-US" sz="1800" b="1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970">
                <a:tc>
                  <a:txBody>
                    <a:bodyPr/>
                    <a:lstStyle/>
                    <a:p>
                      <a:pPr marL="109855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Staphylococcus </a:t>
                      </a:r>
                      <a:r>
                        <a:rPr lang="en-US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aureus</a:t>
                      </a:r>
                      <a:endParaRPr lang="en-US" sz="1800" b="1" dirty="0">
                        <a:effectLst/>
                      </a:endParaRPr>
                    </a:p>
                  </a:txBody>
                  <a:tcPr marL="9374" marR="9374" marT="9374" marB="4499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20.6 ± 0.58</a:t>
                      </a:r>
                      <a:endParaRPr lang="en-US" sz="1800" b="1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71.28</a:t>
                      </a:r>
                      <a:endParaRPr lang="en-US" sz="1800" b="1" dirty="0">
                        <a:effectLst/>
                      </a:endParaRPr>
                    </a:p>
                  </a:txBody>
                  <a:tcPr marL="89994" marR="89994" marT="44997" marB="44997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28.9 ± 0.14 </a:t>
                      </a:r>
                      <a:endParaRPr lang="en-US" sz="1800" b="1" dirty="0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</a:tr>
              <a:tr h="393970">
                <a:tc>
                  <a:txBody>
                    <a:bodyPr/>
                    <a:lstStyle/>
                    <a:p>
                      <a:pPr marL="109855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Streptococcus </a:t>
                      </a:r>
                      <a:r>
                        <a:rPr lang="en-US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pyogenes</a:t>
                      </a:r>
                      <a:endParaRPr lang="en-US" sz="1800" b="1" dirty="0">
                        <a:effectLst/>
                      </a:endParaRPr>
                    </a:p>
                  </a:txBody>
                  <a:tcPr marL="9374" marR="9374" marT="9374" marB="4499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22.4 ± 0.63</a:t>
                      </a:r>
                      <a:endParaRPr lang="en-US" sz="1800" b="1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84.85</a:t>
                      </a:r>
                      <a:endParaRPr lang="en-US" sz="1800" b="1" dirty="0">
                        <a:effectLst/>
                      </a:endParaRPr>
                    </a:p>
                  </a:txBody>
                  <a:tcPr marL="89994" marR="89994" marT="44997" marB="44997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26.4 ± 0.34 </a:t>
                      </a:r>
                      <a:endParaRPr lang="en-US" sz="1800" b="1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685">
                <a:tc gridSpan="3">
                  <a:txBody>
                    <a:bodyPr/>
                    <a:lstStyle/>
                    <a:p>
                      <a:pPr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Gram </a:t>
                      </a: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Negative 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Bacteria</a:t>
                      </a:r>
                      <a:endParaRPr lang="en-US" sz="1800" b="1" dirty="0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 hMerge="1">
                  <a:txBody>
                    <a:bodyPr/>
                    <a:lstStyle/>
                    <a:p>
                      <a:pPr fontAlgn="ctr"/>
                      <a:endParaRPr lang="en-US" sz="1800" b="1" dirty="0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 hMerge="1">
                  <a:txBody>
                    <a:bodyPr/>
                    <a:lstStyle/>
                    <a:p>
                      <a:pPr fontAlgn="t"/>
                      <a:endParaRPr lang="en-US" sz="1800" b="1" dirty="0">
                        <a:effectLst/>
                      </a:endParaRPr>
                    </a:p>
                  </a:txBody>
                  <a:tcPr marL="89994" marR="89994" marT="44997" marB="44997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Gentamycin</a:t>
                      </a:r>
                      <a:endParaRPr lang="en-US" sz="1800" b="1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</a:tr>
              <a:tr h="39397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  Salmonella </a:t>
                      </a:r>
                      <a:r>
                        <a:rPr lang="en-US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typhi</a:t>
                      </a:r>
                      <a:r>
                        <a:rPr lang="en-US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   </a:t>
                      </a:r>
                      <a:endParaRPr lang="en-US" sz="1800" b="1" dirty="0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16.7 ± 0.63</a:t>
                      </a:r>
                      <a:endParaRPr lang="en-US" sz="1800" b="1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67.34</a:t>
                      </a:r>
                      <a:endParaRPr lang="en-US" sz="1800" b="1" dirty="0">
                        <a:effectLst/>
                      </a:endParaRPr>
                    </a:p>
                  </a:txBody>
                  <a:tcPr marL="89994" marR="89994" marT="44997" marB="44997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24.8 ± 0.24</a:t>
                      </a:r>
                      <a:endParaRPr lang="en-US" sz="1800" b="1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598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Pseudomonas </a:t>
                      </a:r>
                      <a:r>
                        <a:rPr lang="en-US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aeruginosa</a:t>
                      </a:r>
                      <a:endParaRPr lang="en-US" sz="1800" b="1" dirty="0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NA</a:t>
                      </a:r>
                      <a:endParaRPr lang="en-US" sz="1800" b="1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1">
                          <a:effectLst/>
                        </a:rPr>
                        <a:t/>
                      </a:r>
                      <a:br>
                        <a:rPr lang="en-US" sz="1800" b="1">
                          <a:effectLst/>
                        </a:rPr>
                      </a:br>
                      <a:endParaRPr lang="en-US" sz="1800" b="1">
                        <a:effectLst/>
                      </a:endParaRPr>
                    </a:p>
                  </a:txBody>
                  <a:tcPr marL="89994" marR="89994" marT="44997" marB="44997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17.3 ± 0.12</a:t>
                      </a:r>
                      <a:endParaRPr lang="en-US" sz="1800" b="1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</a:tr>
              <a:tr h="393970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Escherichia coli</a:t>
                      </a:r>
                      <a:endParaRPr lang="en-US" sz="1800" b="1" dirty="0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22.4 ± 1.2</a:t>
                      </a:r>
                      <a:endParaRPr lang="en-US" sz="1800" b="1" dirty="0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88.54</a:t>
                      </a:r>
                      <a:endParaRPr lang="en-US" sz="1800" b="1" dirty="0">
                        <a:effectLst/>
                      </a:endParaRPr>
                    </a:p>
                  </a:txBody>
                  <a:tcPr marL="89994" marR="89994" marT="44997" marB="44997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25.3 ± 0.18</a:t>
                      </a:r>
                      <a:endParaRPr lang="en-US" sz="1800" b="1" dirty="0">
                        <a:effectLst/>
                      </a:endParaRPr>
                    </a:p>
                  </a:txBody>
                  <a:tcPr marL="93744" marR="93744" marT="46872" marB="4687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07080" y="366911"/>
            <a:ext cx="763525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Antimicrobial Activity  of 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Essential Oil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Isolated From </a:t>
            </a:r>
            <a:r>
              <a:rPr lang="en-US" sz="2800" b="1" i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C. maxima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Peels</a:t>
            </a:r>
            <a:endParaRPr lang="en-US" sz="28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52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748870078"/>
              </p:ext>
            </p:extLst>
          </p:nvPr>
        </p:nvGraphicFramePr>
        <p:xfrm>
          <a:off x="601670" y="1749245"/>
          <a:ext cx="6871725" cy="3817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96260" y="489728"/>
            <a:ext cx="763525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Antimicrobial Activity  of 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Essential Oil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Isolated From </a:t>
            </a:r>
            <a:r>
              <a:rPr lang="en-US" sz="2800" b="1" i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C. maxima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Peels</a:t>
            </a:r>
            <a:endParaRPr lang="en-US" sz="28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88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260" y="69490"/>
            <a:ext cx="8551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Antimicrobial Activity  Of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Essential Oil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Isolated From </a:t>
            </a:r>
            <a:r>
              <a:rPr lang="en-US" sz="24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C.maxima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Peels </a:t>
            </a:r>
          </a:p>
          <a:p>
            <a:pPr algn="ctr"/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(Agar well diffusion method, </a:t>
            </a:r>
            <a:r>
              <a:rPr lang="en-US" sz="24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Samnia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400" b="1" i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et al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1999)</a:t>
            </a:r>
            <a:endParaRPr lang="en-US" sz="24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00711"/>
              </p:ext>
            </p:extLst>
          </p:nvPr>
        </p:nvGraphicFramePr>
        <p:xfrm>
          <a:off x="296260" y="1443835"/>
          <a:ext cx="8704185" cy="485409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782785"/>
                <a:gridCol w="2492955"/>
                <a:gridCol w="2290575"/>
                <a:gridCol w="2137870"/>
              </a:tblGrid>
              <a:tr h="12905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Sample</a:t>
                      </a:r>
                      <a:endParaRPr lang="en-US" sz="1800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Essential oil</a:t>
                      </a:r>
                      <a:endParaRPr lang="en-US" sz="1800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Percentage from standard</a:t>
                      </a:r>
                      <a:endParaRPr lang="en-US" sz="1800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Standard</a:t>
                      </a:r>
                      <a:endParaRPr lang="en-US" sz="1800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0796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Tested Microorganisms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Mean zone of inhibition(mm) 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Times New Roman"/>
                          <a:cs typeface="Times New Roman" pitchFamily="18" charset="0"/>
                        </a:rPr>
                        <a:t>± SD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11777">
                <a:tc gridSpan="3"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   Fungi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pc="7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itchFamily="18" charset="0"/>
                        </a:rPr>
                        <a:t>Amphotericin B</a:t>
                      </a:r>
                      <a:r>
                        <a:rPr lang="en-US" sz="1400" b="1" spc="7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1400" b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911777">
                <a:tc>
                  <a:txBody>
                    <a:bodyPr/>
                    <a:lstStyle/>
                    <a:p>
                      <a:pPr marL="10668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spc="-3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itchFamily="18" charset="0"/>
                        </a:rPr>
                        <a:t>Aspergillus</a:t>
                      </a:r>
                      <a:r>
                        <a:rPr lang="en-US" sz="1800" b="1" i="1" spc="-3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i="1" spc="40" dirty="0" err="1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itchFamily="18" charset="0"/>
                        </a:rPr>
                        <a:t>flavus</a:t>
                      </a:r>
                      <a:endParaRPr lang="en-US" sz="1800" b="1" dirty="0">
                        <a:effectLst/>
                        <a:latin typeface="Arial Black" panose="020B0A04020102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20.6 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±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0.63</a:t>
                      </a:r>
                      <a:endParaRPr lang="en-US" sz="18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75.46</a:t>
                      </a:r>
                      <a:endParaRPr lang="en-US" dirty="0" smtClean="0">
                        <a:effectLst/>
                        <a:latin typeface="Arial Black" pitchFamily="34" charset="0"/>
                      </a:endParaRPr>
                    </a:p>
                    <a:p>
                      <a:pPr algn="ctr"/>
                      <a:endParaRPr lang="en-US" sz="18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27.3 ± 0.10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911777">
                <a:tc>
                  <a:txBody>
                    <a:bodyPr/>
                    <a:lstStyle/>
                    <a:p>
                      <a:pPr marL="10668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spc="-3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itchFamily="18" charset="0"/>
                        </a:rPr>
                        <a:t>Candida </a:t>
                      </a:r>
                      <a:r>
                        <a:rPr lang="en-US" sz="1800" b="1" i="1" spc="-30" dirty="0" err="1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 pitchFamily="18" charset="0"/>
                        </a:rPr>
                        <a:t>albicans</a:t>
                      </a:r>
                      <a:endParaRPr lang="en-US" sz="1800" b="1" dirty="0">
                        <a:effectLst/>
                        <a:latin typeface="Arial Black" panose="020B0A04020102020204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18.4 ± 0.58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 smtClean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  <a:ea typeface="+mn-ea"/>
                          <a:cs typeface="+mn-cs"/>
                        </a:rPr>
                        <a:t>84.02</a:t>
                      </a:r>
                      <a:endParaRPr lang="en-US" dirty="0" smtClean="0"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21.9 ± 0.12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888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736056197"/>
              </p:ext>
            </p:extLst>
          </p:nvPr>
        </p:nvGraphicFramePr>
        <p:xfrm>
          <a:off x="601669" y="1749245"/>
          <a:ext cx="7177136" cy="3512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296260" y="489728"/>
            <a:ext cx="79406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Antimicrobial Activity  Of 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Essential Oil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Isolated From </a:t>
            </a:r>
            <a:r>
              <a:rPr lang="en-US" sz="2800" b="1" i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</a:t>
            </a:r>
            <a:r>
              <a:rPr lang="en-US" sz="2800" b="1" i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. maxima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Peels</a:t>
            </a:r>
            <a:endParaRPr lang="en-US" sz="28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55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69267"/>
              </p:ext>
            </p:extLst>
          </p:nvPr>
        </p:nvGraphicFramePr>
        <p:xfrm>
          <a:off x="470535" y="2054658"/>
          <a:ext cx="8224500" cy="3626310"/>
        </p:xfrm>
        <a:graphic>
          <a:graphicData uri="http://schemas.openxmlformats.org/drawingml/2006/table">
            <a:tbl>
              <a:tblPr firstRow="1" bandRow="1"/>
              <a:tblGrid>
                <a:gridCol w="2727120"/>
                <a:gridCol w="3054100"/>
                <a:gridCol w="2443280"/>
              </a:tblGrid>
              <a:tr h="4748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Sample</a:t>
                      </a:r>
                      <a:endParaRPr lang="en-US" sz="11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Essential </a:t>
                      </a:r>
                      <a:r>
                        <a:rPr lang="en-US" sz="1400" b="1" kern="1200" dirty="0" smtClean="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oil</a:t>
                      </a:r>
                      <a:endParaRPr lang="en-US" sz="1400" b="1" kern="1200" dirty="0" smtClean="0">
                        <a:solidFill>
                          <a:srgbClr val="000000"/>
                        </a:solidFill>
                        <a:effectLst/>
                        <a:latin typeface="Arial Black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Calibri"/>
                          <a:cs typeface="Arial"/>
                        </a:rPr>
                        <a:t>MIC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(µg/ml)</a:t>
                      </a:r>
                      <a:endParaRPr lang="en-US" sz="11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Standard</a:t>
                      </a:r>
                      <a:endParaRPr lang="en-US" sz="11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9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Tested Microorganisms</a:t>
                      </a:r>
                      <a:endParaRPr lang="en-US" sz="11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39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Gram Positive Bacteria</a:t>
                      </a:r>
                      <a:endParaRPr lang="en-US" sz="11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Arial Black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Ampicillin</a:t>
                      </a:r>
                      <a:endParaRPr lang="en-US" sz="11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910">
                <a:tc>
                  <a:txBody>
                    <a:bodyPr/>
                    <a:lstStyle/>
                    <a:p>
                      <a:pPr marL="109855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kern="1200" spc="4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Staphylococcus </a:t>
                      </a:r>
                      <a:r>
                        <a:rPr lang="en-US" sz="1400" b="1" i="1" kern="1200" spc="40" dirty="0" err="1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aureus</a:t>
                      </a:r>
                      <a:endParaRPr lang="en-US" sz="11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1.95</a:t>
                      </a:r>
                      <a:endParaRPr lang="en-US" sz="11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0.49</a:t>
                      </a:r>
                      <a:endParaRPr lang="en-US" sz="11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</a:tr>
              <a:tr h="433910">
                <a:tc>
                  <a:txBody>
                    <a:bodyPr/>
                    <a:lstStyle/>
                    <a:p>
                      <a:pPr marL="109855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kern="1200" spc="4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Streptococcus </a:t>
                      </a:r>
                      <a:r>
                        <a:rPr lang="en-US" sz="1400" b="1" i="1" kern="1200" spc="-30" dirty="0" err="1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pyogenes</a:t>
                      </a:r>
                      <a:endParaRPr lang="en-US" sz="11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0.98</a:t>
                      </a:r>
                      <a:endParaRPr lang="en-US" sz="11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0.49</a:t>
                      </a:r>
                      <a:endParaRPr lang="en-US" sz="11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9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Gram Negative Bacteria</a:t>
                      </a:r>
                      <a:endParaRPr lang="en-US" sz="11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Gentamycin</a:t>
                      </a:r>
                      <a:endParaRPr lang="en-US" sz="11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</a:tr>
              <a:tr h="4339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kern="1200" spc="4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    Salmonella </a:t>
                      </a:r>
                      <a:r>
                        <a:rPr lang="en-US" sz="1400" b="1" i="1" kern="1200" spc="40" dirty="0" err="1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typhi</a:t>
                      </a:r>
                      <a:r>
                        <a:rPr lang="en-US" sz="1400" b="1" i="1" kern="1200" spc="4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	</a:t>
                      </a:r>
                      <a:endParaRPr lang="en-US" sz="11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15.63</a:t>
                      </a:r>
                      <a:endParaRPr lang="en-US" sz="11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0.98</a:t>
                      </a:r>
                      <a:endParaRPr lang="en-US" sz="11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9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kern="1200" spc="-3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Escherichia </a:t>
                      </a:r>
                      <a:r>
                        <a:rPr lang="en-US" sz="1400" b="1" i="1" kern="1200" spc="4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coli</a:t>
                      </a:r>
                      <a:endParaRPr lang="en-US" sz="11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0.98</a:t>
                      </a:r>
                      <a:endParaRPr lang="en-US" sz="11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0.98</a:t>
                      </a:r>
                      <a:endParaRPr lang="en-US" sz="11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3964" y="798822"/>
            <a:ext cx="86837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Minimum Inhibitory Concentration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of essential oil of Citrus maxima (</a:t>
            </a:r>
            <a:r>
              <a:rPr lang="en-US" sz="24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Burm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.) Merrill (Giza cultivar)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43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537912205"/>
              </p:ext>
            </p:extLst>
          </p:nvPr>
        </p:nvGraphicFramePr>
        <p:xfrm>
          <a:off x="601670" y="1749246"/>
          <a:ext cx="7482545" cy="3664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3964" y="527605"/>
            <a:ext cx="86837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Minimum Inhibitory Concentration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of essential oil of Citrus maxima (</a:t>
            </a:r>
            <a:r>
              <a:rPr lang="en-US" sz="24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Burm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.) Merrill (Giza cultivar)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2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575121"/>
              </p:ext>
            </p:extLst>
          </p:nvPr>
        </p:nvGraphicFramePr>
        <p:xfrm>
          <a:off x="457200" y="1901949"/>
          <a:ext cx="8229600" cy="2987081"/>
        </p:xfrm>
        <a:graphic>
          <a:graphicData uri="http://schemas.openxmlformats.org/drawingml/2006/table">
            <a:tbl>
              <a:tblPr firstRow="1" bandRow="1"/>
              <a:tblGrid>
                <a:gridCol w="2344690"/>
                <a:gridCol w="3297160"/>
                <a:gridCol w="2587750"/>
              </a:tblGrid>
              <a:tr h="6108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Sample</a:t>
                      </a:r>
                      <a:endParaRPr lang="en-US" sz="16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0229" marR="90229" marT="45114" marB="4511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Essential oil</a:t>
                      </a:r>
                      <a:endParaRPr lang="en-US" sz="16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MIC 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(µg/ml)</a:t>
                      </a:r>
                      <a:endParaRPr lang="en-US" sz="16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0229" marR="90229" marT="45114" marB="4511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Standard</a:t>
                      </a:r>
                      <a:endParaRPr lang="en-US" sz="16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0229" marR="90229" marT="45114" marB="4511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6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Tested Microorganisms</a:t>
                      </a:r>
                      <a:endParaRPr lang="en-US" sz="16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0229" marR="90229" marT="45114" marB="4511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90229" marR="90229" marT="45114" marB="4511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8063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Fungi</a:t>
                      </a:r>
                      <a:endParaRPr lang="en-US" sz="16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0229" marR="90229" marT="45114" marB="4511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dirty="0">
                        <a:effectLst/>
                        <a:latin typeface="Arial Black" pitchFamily="34" charset="0"/>
                      </a:endParaRPr>
                    </a:p>
                  </a:txBody>
                  <a:tcPr marL="90229" marR="90229" marT="45114" marB="4511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spc="70">
                          <a:solidFill>
                            <a:srgbClr val="C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Amphotericin B </a:t>
                      </a:r>
                      <a:endParaRPr lang="en-US" sz="16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0229" marR="90229" marT="45114" marB="4511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063">
                <a:tc>
                  <a:txBody>
                    <a:bodyPr/>
                    <a:lstStyle/>
                    <a:p>
                      <a:pPr marL="109855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kern="1200" spc="-30" dirty="0" err="1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Aspergillus</a:t>
                      </a:r>
                      <a:r>
                        <a:rPr lang="en-US" sz="1600" b="1" i="1" kern="1200" spc="-3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b="1" i="1" kern="1200" spc="40" dirty="0" err="1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flavus</a:t>
                      </a:r>
                      <a:endParaRPr lang="en-US" sz="16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399" marR="9399" marT="9399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3.9</a:t>
                      </a:r>
                      <a:endParaRPr lang="en-US" sz="16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0229" marR="90229" marT="45114" marB="4511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0.98</a:t>
                      </a:r>
                      <a:endParaRPr lang="en-US" sz="160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0229" marR="90229" marT="45114" marB="4511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ED"/>
                    </a:solidFill>
                  </a:tcPr>
                </a:tc>
              </a:tr>
              <a:tr h="588063">
                <a:tc>
                  <a:txBody>
                    <a:bodyPr/>
                    <a:lstStyle/>
                    <a:p>
                      <a:pPr marL="109855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kern="1200" spc="-3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Candida </a:t>
                      </a:r>
                      <a:r>
                        <a:rPr lang="en-US" sz="1600" b="1" i="1" kern="1200" spc="-30" dirty="0" err="1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albicans</a:t>
                      </a:r>
                      <a:endParaRPr lang="en-US" sz="16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399" marR="9399" marT="9399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7.81</a:t>
                      </a:r>
                      <a:endParaRPr lang="en-US" sz="16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0229" marR="90229" marT="45114" marB="4511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  <a:ea typeface="Times New Roman"/>
                          <a:cs typeface="Arial"/>
                        </a:rPr>
                        <a:t>1.95</a:t>
                      </a:r>
                      <a:endParaRPr lang="en-US" sz="1600" dirty="0">
                        <a:effectLst/>
                        <a:latin typeface="Arial Black" pitchFamily="34" charset="0"/>
                        <a:ea typeface="Calibri"/>
                        <a:cs typeface="Arial"/>
                      </a:endParaRPr>
                    </a:p>
                  </a:txBody>
                  <a:tcPr marL="90229" marR="90229" marT="45114" marB="4511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21518" y="374900"/>
            <a:ext cx="786810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3800" algn="l"/>
              </a:tabLst>
            </a:pP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MIC of essential oil of Citrus maxima (</a:t>
            </a:r>
            <a:r>
              <a:rPr lang="en-US" sz="24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Burm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.) Merrill (Giza cultivar) on fungi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38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77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132558039"/>
              </p:ext>
            </p:extLst>
          </p:nvPr>
        </p:nvGraphicFramePr>
        <p:xfrm>
          <a:off x="754375" y="1749245"/>
          <a:ext cx="7635250" cy="3356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21518" y="374900"/>
            <a:ext cx="786810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3800" algn="l"/>
              </a:tabLst>
            </a:pP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MIC of essential oil of Citrus maxima (</a:t>
            </a:r>
            <a:r>
              <a:rPr lang="en-US" sz="24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Burm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.) Merrill (Giza cultivar) on fungi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38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7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55" y="2665474"/>
            <a:ext cx="8398775" cy="2290576"/>
          </a:xfrm>
        </p:spPr>
        <p:txBody>
          <a:bodyPr>
            <a:normAutofit/>
          </a:bodyPr>
          <a:lstStyle/>
          <a:p>
            <a: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Antioxidant Activity </a:t>
            </a:r>
            <a:b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2" descr="https://upload.wikimedia.org/wikipedia/commons/c/cd/Citrus_maxima_-_Alipore_-_Kolkata_2013-02-10_45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65" y="222195"/>
            <a:ext cx="2526351" cy="167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52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13761"/>
              </p:ext>
            </p:extLst>
          </p:nvPr>
        </p:nvGraphicFramePr>
        <p:xfrm>
          <a:off x="448963" y="680309"/>
          <a:ext cx="7787956" cy="287741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893978"/>
                <a:gridCol w="3893978"/>
              </a:tblGrid>
              <a:tr h="763526"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</a:rPr>
                        <a:t>Item</a:t>
                      </a:r>
                      <a:endParaRPr lang="en-US" sz="2400" i="1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 smtClean="0">
                        <a:solidFill>
                          <a:srgbClr val="C00000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</a:rPr>
                        <a:t>IC</a:t>
                      </a:r>
                      <a:r>
                        <a:rPr lang="en-US" sz="2400" baseline="-25000" dirty="0" smtClean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</a:rPr>
                        <a:t>50</a:t>
                      </a:r>
                      <a:endParaRPr lang="en-US" sz="2400" baseline="-25000" dirty="0">
                        <a:solidFill>
                          <a:srgbClr val="C0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72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</a:rPr>
                        <a:t>Ascorbic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</a:rPr>
                        <a:t> acid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trike="noStrike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</a:rPr>
                        <a:t>11.2 </a:t>
                      </a:r>
                      <a:r>
                        <a:rPr lang="en-US" sz="2400" strike="noStrike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/>
                        </a:rPr>
                        <a:t>µg/ml</a:t>
                      </a:r>
                      <a:endParaRPr lang="en-US" sz="2400" strike="noStrike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72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</a:rPr>
                        <a:t>Essential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</a:rPr>
                        <a:t> Oil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</a:rPr>
                        <a:t>2.98 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Times New Roman"/>
                        </a:rPr>
                        <a:t>µg/ml</a:t>
                      </a:r>
                      <a:endParaRPr lang="en-US" sz="240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54375" y="4497935"/>
            <a:ext cx="778795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sz="20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DPPH </a:t>
            </a:r>
            <a:r>
              <a:rPr lang="en-US" sz="20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 Black" panose="020B0A04020102020204" pitchFamily="34" charset="0"/>
              </a:rPr>
              <a:t>following method of </a:t>
            </a:r>
            <a:r>
              <a:rPr lang="en-US" sz="2000" dirty="0" err="1" smtClean="0">
                <a:solidFill>
                  <a:srgbClr val="000000"/>
                </a:solidFill>
                <a:latin typeface="Arial Black" panose="020B0A04020102020204" pitchFamily="34" charset="0"/>
              </a:rPr>
              <a:t>Alothman</a:t>
            </a:r>
            <a:r>
              <a:rPr lang="en-US" sz="20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000" i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et al</a:t>
            </a:r>
            <a:r>
              <a:rPr lang="en-US" sz="20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 Black" panose="020B0A04020102020204" pitchFamily="34" charset="0"/>
              </a:rPr>
              <a:t>(2009)</a:t>
            </a:r>
          </a:p>
        </p:txBody>
      </p:sp>
    </p:spTree>
    <p:extLst>
      <p:ext uri="{BB962C8B-B14F-4D97-AF65-F5344CB8AC3E}">
        <p14:creationId xmlns:p14="http://schemas.microsoft.com/office/powerpoint/2010/main" val="223361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704" y="307428"/>
            <a:ext cx="88477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In-vitro Antioxidant Activity Of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Essential Oil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From </a:t>
            </a:r>
            <a:r>
              <a:rPr lang="en-US" sz="2400" b="1" i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C.maxima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Peels</a:t>
            </a:r>
            <a:endParaRPr lang="en-US" sz="240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0965250"/>
              </p:ext>
            </p:extLst>
          </p:nvPr>
        </p:nvGraphicFramePr>
        <p:xfrm>
          <a:off x="448964" y="1138425"/>
          <a:ext cx="8314035" cy="526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873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96259" y="2818179"/>
            <a:ext cx="8398775" cy="183246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Anti-inflammatory </a:t>
            </a:r>
            <a:b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en-US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2" descr="https://upload.wikimedia.org/wikipedia/commons/c/cd/Citrus_maxima_-_Alipore_-_Kolkata_2013-02-10_45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65" y="374900"/>
            <a:ext cx="2296683" cy="15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80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443835"/>
            <a:ext cx="8246069" cy="442844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US" sz="2500" dirty="0">
                <a:latin typeface="Arial Black" pitchFamily="34" charset="0"/>
              </a:rPr>
              <a:t>Carrageenan-induced edema is a biphasic </a:t>
            </a:r>
            <a:r>
              <a:rPr lang="en-US" sz="2500" dirty="0" smtClean="0">
                <a:latin typeface="Arial Black" pitchFamily="34" charset="0"/>
              </a:rPr>
              <a:t>response:</a:t>
            </a:r>
          </a:p>
          <a:p>
            <a:pPr algn="just">
              <a:lnSpc>
                <a:spcPct val="150000"/>
              </a:lnSpc>
            </a:pPr>
            <a:r>
              <a:rPr lang="en-US" sz="2500" dirty="0" smtClean="0">
                <a:latin typeface="Arial Black" pitchFamily="34" charset="0"/>
              </a:rPr>
              <a:t>The </a:t>
            </a:r>
            <a:r>
              <a:rPr lang="en-US" sz="2500" dirty="0">
                <a:latin typeface="Arial Black" pitchFamily="34" charset="0"/>
              </a:rPr>
              <a:t>first phase is mediated through the release of histamine</a:t>
            </a:r>
            <a:r>
              <a:rPr lang="en-US" sz="2500" dirty="0" smtClean="0">
                <a:latin typeface="Arial Black" pitchFamily="34" charset="0"/>
              </a:rPr>
              <a:t>, serotonin </a:t>
            </a:r>
            <a:r>
              <a:rPr lang="en-US" sz="2500" dirty="0">
                <a:latin typeface="Arial Black" pitchFamily="34" charset="0"/>
              </a:rPr>
              <a:t>and </a:t>
            </a:r>
            <a:r>
              <a:rPr lang="en-US" sz="2500" dirty="0" err="1" smtClean="0">
                <a:latin typeface="Arial Black" pitchFamily="34" charset="0"/>
              </a:rPr>
              <a:t>kinins</a:t>
            </a:r>
            <a:r>
              <a:rPr lang="en-US" sz="2500" dirty="0" smtClean="0">
                <a:latin typeface="Arial Black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500" dirty="0" smtClean="0">
                <a:latin typeface="Arial Black" pitchFamily="34" charset="0"/>
              </a:rPr>
              <a:t>The </a:t>
            </a:r>
            <a:r>
              <a:rPr lang="en-US" sz="2500" dirty="0">
                <a:latin typeface="Arial Black" pitchFamily="34" charset="0"/>
              </a:rPr>
              <a:t>second phase </a:t>
            </a:r>
            <a:r>
              <a:rPr lang="en-US" sz="2500" dirty="0" smtClean="0">
                <a:latin typeface="Arial Black" pitchFamily="34" charset="0"/>
              </a:rPr>
              <a:t>is related </a:t>
            </a:r>
            <a:r>
              <a:rPr lang="en-US" sz="2500" dirty="0">
                <a:latin typeface="Arial Black" pitchFamily="34" charset="0"/>
              </a:rPr>
              <a:t>to the release of prostaglandin and slow </a:t>
            </a:r>
            <a:r>
              <a:rPr lang="en-US" sz="2500" dirty="0" smtClean="0">
                <a:latin typeface="Arial Black" pitchFamily="34" charset="0"/>
              </a:rPr>
              <a:t>reacting substances </a:t>
            </a:r>
            <a:r>
              <a:rPr lang="en-US" sz="2500" dirty="0">
                <a:latin typeface="Arial Black" pitchFamily="34" charset="0"/>
              </a:rPr>
              <a:t>which peak at 3 h</a:t>
            </a:r>
            <a:r>
              <a:rPr lang="en-US" sz="2500" dirty="0" smtClean="0">
                <a:latin typeface="Arial Black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1833" y="337023"/>
            <a:ext cx="77201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Carrageenan-induced hind paw </a:t>
            </a:r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edema</a:t>
            </a:r>
          </a:p>
          <a:p>
            <a:pPr algn="ctr"/>
            <a:r>
              <a:rPr lang="en-US" sz="2800" dirty="0" err="1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Dharmiasiri</a:t>
            </a:r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2800" i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et al</a:t>
            </a:r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 (2003)</a:t>
            </a:r>
            <a:endParaRPr lang="en-US" sz="28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37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9150" y="222195"/>
            <a:ext cx="9162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Anti-inflammatory Activity Of 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E.O.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ea typeface="Times New Roman"/>
              </a:rPr>
              <a:t>Against Formalin-Induced Paw Edema In Rats.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11259"/>
              </p:ext>
            </p:extLst>
          </p:nvPr>
        </p:nvGraphicFramePr>
        <p:xfrm>
          <a:off x="448965" y="1453858"/>
          <a:ext cx="8371507" cy="4723832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1677558"/>
                <a:gridCol w="1547263"/>
                <a:gridCol w="1302959"/>
                <a:gridCol w="1302959"/>
                <a:gridCol w="1270384"/>
                <a:gridCol w="1270384"/>
              </a:tblGrid>
              <a:tr h="593055"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Group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Dose /Kg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Edema inhibition %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22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30 min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1 hour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2 hours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3 hours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691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Control 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(Tween 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80)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5 ml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264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Ibuprofen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25 mg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92.73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896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Essential</a:t>
                      </a:r>
                      <a:r>
                        <a:rPr lang="en-US" sz="2000" baseline="0" dirty="0" smtClean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  <a:ea typeface="Times New Roman"/>
                          <a:cs typeface="Arial"/>
                        </a:rPr>
                        <a:t> Oil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5 ml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29.09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35.08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38.14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40.32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Arial"/>
                      </a:endParaRPr>
                    </a:p>
                  </a:txBody>
                  <a:tcPr marL="51139" marR="511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5-Point Star 3"/>
          <p:cNvSpPr/>
          <p:nvPr/>
        </p:nvSpPr>
        <p:spPr>
          <a:xfrm>
            <a:off x="7626100" y="4803345"/>
            <a:ext cx="314723" cy="305410"/>
          </a:xfrm>
          <a:prstGeom prst="star5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58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7605"/>
            <a:ext cx="8390540" cy="565008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dirty="0" smtClean="0">
                <a:latin typeface="Arial Black" pitchFamily="34" charset="0"/>
              </a:rPr>
              <a:t>Essential Oil </a:t>
            </a:r>
            <a:r>
              <a:rPr lang="en-US" sz="2800" dirty="0" smtClean="0">
                <a:latin typeface="Arial Black" pitchFamily="34" charset="0"/>
              </a:rPr>
              <a:t>produced a time-dependent </a:t>
            </a:r>
            <a:r>
              <a:rPr lang="en-US" sz="2800" dirty="0">
                <a:latin typeface="Arial Black" pitchFamily="34" charset="0"/>
              </a:rPr>
              <a:t>and significant inhibition </a:t>
            </a:r>
            <a:r>
              <a:rPr lang="en-US" sz="2800" dirty="0" smtClean="0">
                <a:latin typeface="Arial Black" pitchFamily="34" charset="0"/>
              </a:rPr>
              <a:t>of carrageenan-induced </a:t>
            </a:r>
            <a:r>
              <a:rPr lang="en-US" sz="2800" dirty="0">
                <a:latin typeface="Arial Black" pitchFamily="34" charset="0"/>
              </a:rPr>
              <a:t>paw </a:t>
            </a:r>
            <a:r>
              <a:rPr lang="en-US" sz="2800" dirty="0" smtClean="0">
                <a:latin typeface="Arial Black" pitchFamily="34" charset="0"/>
              </a:rPr>
              <a:t>edema when compared to Ibuprofen.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500" dirty="0" smtClean="0">
              <a:latin typeface="Arial Black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500" dirty="0" smtClean="0">
                <a:latin typeface="Arial Black" pitchFamily="34" charset="0"/>
              </a:rPr>
              <a:t> </a:t>
            </a:r>
            <a:r>
              <a:rPr lang="en-US" sz="2800" dirty="0">
                <a:latin typeface="Arial Black" pitchFamily="34" charset="0"/>
              </a:rPr>
              <a:t>The inhibition </a:t>
            </a:r>
            <a:r>
              <a:rPr lang="en-US" sz="2800" dirty="0" smtClean="0">
                <a:latin typeface="Arial Black" pitchFamily="34" charset="0"/>
              </a:rPr>
              <a:t>was significant </a:t>
            </a:r>
            <a:r>
              <a:rPr lang="en-US" sz="2800" dirty="0">
                <a:latin typeface="Arial Black" pitchFamily="34" charset="0"/>
              </a:rPr>
              <a:t>at the dose of </a:t>
            </a:r>
            <a:r>
              <a:rPr lang="en-US" sz="2800" dirty="0" smtClean="0">
                <a:latin typeface="Arial Black" pitchFamily="34" charset="0"/>
              </a:rPr>
              <a:t>  5 ml/kg </a:t>
            </a:r>
            <a:r>
              <a:rPr lang="en-US" sz="2800" u="sng" dirty="0" smtClean="0">
                <a:solidFill>
                  <a:srgbClr val="C00000"/>
                </a:solidFill>
                <a:latin typeface="Arial Black" pitchFamily="34" charset="0"/>
              </a:rPr>
              <a:t>(40.32%)</a:t>
            </a:r>
            <a:r>
              <a:rPr lang="en-US" sz="2800" dirty="0" smtClean="0">
                <a:latin typeface="Arial Black" pitchFamily="34" charset="0"/>
              </a:rPr>
              <a:t> to </a:t>
            </a:r>
            <a:r>
              <a:rPr lang="en-US" sz="2800" dirty="0">
                <a:latin typeface="Arial Black" pitchFamily="34" charset="0"/>
              </a:rPr>
              <a:t>that of the standard drug</a:t>
            </a:r>
            <a:r>
              <a:rPr lang="en-US" sz="2800" dirty="0" smtClean="0">
                <a:latin typeface="Arial Black" pitchFamily="34" charset="0"/>
              </a:rPr>
              <a:t>, ibuprofen </a:t>
            </a:r>
            <a:r>
              <a:rPr lang="en-US" sz="2800" u="sng" dirty="0" smtClean="0">
                <a:solidFill>
                  <a:srgbClr val="C00000"/>
                </a:solidFill>
                <a:latin typeface="Arial Black" pitchFamily="34" charset="0"/>
              </a:rPr>
              <a:t>(100%)</a:t>
            </a:r>
            <a:r>
              <a:rPr lang="en-US" sz="2800" dirty="0" smtClean="0">
                <a:latin typeface="Arial Black" pitchFamily="34" charset="0"/>
              </a:rPr>
              <a:t>.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07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3540" y="583244"/>
            <a:ext cx="80887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Anti-inflammatory Activity  Of Limonene Isolated From </a:t>
            </a:r>
            <a:r>
              <a:rPr lang="en-US" sz="2000" b="1" dirty="0" err="1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C.maxima</a:t>
            </a:r>
            <a:r>
              <a:rPr lang="en-US" sz="2000" b="1" dirty="0">
                <a:ln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Peels</a:t>
            </a:r>
            <a:endParaRPr lang="en-US" sz="2000" dirty="0">
              <a:ln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3134887"/>
              </p:ext>
            </p:extLst>
          </p:nvPr>
        </p:nvGraphicFramePr>
        <p:xfrm>
          <a:off x="453540" y="1291130"/>
          <a:ext cx="8222916" cy="5162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own Arrow 3"/>
          <p:cNvSpPr/>
          <p:nvPr/>
        </p:nvSpPr>
        <p:spPr>
          <a:xfrm>
            <a:off x="6951961" y="3302362"/>
            <a:ext cx="216024" cy="432048"/>
          </a:xfrm>
          <a:prstGeom prst="down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4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3215"/>
            <a:ext cx="8229600" cy="1143000"/>
          </a:xfrm>
        </p:spPr>
        <p:txBody>
          <a:bodyPr/>
          <a:lstStyle/>
          <a:p>
            <a: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Arial Black" pitchFamily="34" charset="0"/>
              </a:rPr>
              <a:t>All previous results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1129"/>
            <a:ext cx="9144000" cy="5344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Arial Black" pitchFamily="34" charset="0"/>
              </a:rPr>
              <a:t>Were in agreement with published data:</a:t>
            </a: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35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Arial Black" pitchFamily="34" charset="0"/>
                <a:ea typeface="+mj-ea"/>
                <a:cs typeface="+mj-cs"/>
              </a:rPr>
              <a:t>Antimicrobial</a:t>
            </a:r>
            <a:r>
              <a:rPr lang="en-US" sz="3500" dirty="0" smtClean="0">
                <a:latin typeface="Arial Black" pitchFamily="34" charset="0"/>
              </a:rPr>
              <a:t> </a:t>
            </a:r>
            <a:r>
              <a:rPr lang="en-US" sz="35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Arial Black" pitchFamily="34" charset="0"/>
                <a:ea typeface="+mj-ea"/>
                <a:cs typeface="+mj-cs"/>
              </a:rPr>
              <a:t>activity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US" dirty="0">
                <a:latin typeface="Arial Black" pitchFamily="34" charset="0"/>
              </a:rPr>
              <a:t> </a:t>
            </a:r>
            <a:r>
              <a:rPr lang="en-US" dirty="0" smtClean="0">
                <a:latin typeface="Arial Black" pitchFamily="34" charset="0"/>
              </a:rPr>
              <a:t>   </a:t>
            </a:r>
            <a:r>
              <a:rPr lang="en-US" sz="2800" dirty="0" err="1">
                <a:latin typeface="Arial Black" pitchFamily="34" charset="0"/>
              </a:rPr>
              <a:t>Espina</a:t>
            </a:r>
            <a:r>
              <a:rPr lang="en-US" sz="2800" dirty="0">
                <a:latin typeface="Arial Black" pitchFamily="34" charset="0"/>
              </a:rPr>
              <a:t> </a:t>
            </a:r>
            <a:r>
              <a:rPr lang="en-US" sz="2800" dirty="0">
                <a:latin typeface="Arial Black" pitchFamily="34" charset="0"/>
              </a:rPr>
              <a:t> </a:t>
            </a:r>
            <a:r>
              <a:rPr lang="en-US" sz="2800" i="1" dirty="0" smtClean="0">
                <a:latin typeface="Arial Black" pitchFamily="34" charset="0"/>
              </a:rPr>
              <a:t>et al </a:t>
            </a:r>
            <a:r>
              <a:rPr lang="en-US" sz="2800" dirty="0" smtClean="0">
                <a:latin typeface="Arial Black" pitchFamily="34" charset="0"/>
              </a:rPr>
              <a:t>(2010), </a:t>
            </a:r>
            <a:r>
              <a:rPr lang="en-US" sz="2800" dirty="0" err="1" smtClean="0">
                <a:latin typeface="Arial Black" pitchFamily="34" charset="0"/>
              </a:rPr>
              <a:t>Caccion</a:t>
            </a:r>
            <a:r>
              <a:rPr lang="en-US" sz="2800" dirty="0" smtClean="0">
                <a:latin typeface="Arial Black" pitchFamily="34" charset="0"/>
              </a:rPr>
              <a:t> </a:t>
            </a:r>
            <a:r>
              <a:rPr lang="en-US" sz="2800" dirty="0">
                <a:latin typeface="Arial Black" pitchFamily="34" charset="0"/>
              </a:rPr>
              <a:t> </a:t>
            </a:r>
            <a:r>
              <a:rPr lang="en-US" sz="2800" i="1" dirty="0">
                <a:latin typeface="Arial Black" pitchFamily="34" charset="0"/>
              </a:rPr>
              <a:t>et al</a:t>
            </a:r>
            <a:r>
              <a:rPr lang="en-US" sz="2800" dirty="0" smtClean="0">
                <a:latin typeface="Arial Black" pitchFamily="34" charset="0"/>
              </a:rPr>
              <a:t> (1998).</a:t>
            </a: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38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Arial Black" pitchFamily="34" charset="0"/>
                <a:ea typeface="+mj-ea"/>
                <a:cs typeface="+mj-cs"/>
              </a:rPr>
              <a:t>Anti-inflammatory activity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US" dirty="0">
                <a:latin typeface="Arial Black" pitchFamily="34" charset="0"/>
              </a:rPr>
              <a:t> </a:t>
            </a:r>
            <a:r>
              <a:rPr lang="en-US" dirty="0" smtClean="0">
                <a:latin typeface="Arial Black" pitchFamily="34" charset="0"/>
              </a:rPr>
              <a:t>   </a:t>
            </a:r>
            <a:r>
              <a:rPr lang="en-US" sz="2800" dirty="0" err="1">
                <a:latin typeface="Arial Black" pitchFamily="34" charset="0"/>
              </a:rPr>
              <a:t>Hirota</a:t>
            </a:r>
            <a:r>
              <a:rPr lang="en-US" sz="2800" dirty="0">
                <a:latin typeface="Arial Black" pitchFamily="34" charset="0"/>
              </a:rPr>
              <a:t> </a:t>
            </a:r>
            <a:r>
              <a:rPr lang="en-US" sz="2800" i="1" dirty="0" smtClean="0">
                <a:latin typeface="Arial Black" pitchFamily="34" charset="0"/>
              </a:rPr>
              <a:t>et al</a:t>
            </a:r>
            <a:r>
              <a:rPr lang="en-US" sz="2800" dirty="0" smtClean="0">
                <a:latin typeface="Arial Black" pitchFamily="34" charset="0"/>
              </a:rPr>
              <a:t> (2010), </a:t>
            </a:r>
            <a:r>
              <a:rPr lang="en-US" sz="2800" dirty="0">
                <a:latin typeface="Arial Black" pitchFamily="34" charset="0"/>
              </a:rPr>
              <a:t>Yoon </a:t>
            </a:r>
            <a:r>
              <a:rPr lang="en-US" sz="2800" dirty="0">
                <a:latin typeface="Arial Black" pitchFamily="34" charset="0"/>
              </a:rPr>
              <a:t> </a:t>
            </a:r>
            <a:r>
              <a:rPr lang="en-US" sz="2800" i="1" dirty="0" smtClean="0">
                <a:latin typeface="Arial Black" pitchFamily="34" charset="0"/>
              </a:rPr>
              <a:t>et al</a:t>
            </a:r>
            <a:r>
              <a:rPr lang="en-US" sz="2800" dirty="0" smtClean="0">
                <a:latin typeface="Arial Black" pitchFamily="34" charset="0"/>
              </a:rPr>
              <a:t> (2010).</a:t>
            </a: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3800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Arial Black" pitchFamily="34" charset="0"/>
                <a:ea typeface="+mj-ea"/>
                <a:cs typeface="+mj-cs"/>
              </a:rPr>
              <a:t>Antioxidant activity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US" dirty="0">
                <a:latin typeface="Arial Black" pitchFamily="34" charset="0"/>
              </a:rPr>
              <a:t> </a:t>
            </a:r>
            <a:r>
              <a:rPr lang="en-US" dirty="0" smtClean="0">
                <a:latin typeface="Arial Black" pitchFamily="34" charset="0"/>
              </a:rPr>
              <a:t>   </a:t>
            </a:r>
            <a:r>
              <a:rPr lang="en-US" sz="2800" dirty="0" err="1" smtClean="0">
                <a:latin typeface="Arial Black" pitchFamily="34" charset="0"/>
              </a:rPr>
              <a:t>Malhotra</a:t>
            </a:r>
            <a:r>
              <a:rPr lang="en-US" sz="2800" dirty="0" smtClean="0">
                <a:latin typeface="Arial Black" pitchFamily="34" charset="0"/>
              </a:rPr>
              <a:t>  </a:t>
            </a:r>
            <a:r>
              <a:rPr lang="en-US" sz="2800" i="1" dirty="0" smtClean="0">
                <a:latin typeface="Arial Black" pitchFamily="34" charset="0"/>
              </a:rPr>
              <a:t>et al</a:t>
            </a:r>
            <a:r>
              <a:rPr lang="en-US" sz="2800" dirty="0" smtClean="0">
                <a:latin typeface="Arial Black" pitchFamily="34" charset="0"/>
              </a:rPr>
              <a:t> (2009).</a:t>
            </a:r>
            <a:r>
              <a:rPr lang="en-US" dirty="0" smtClean="0">
                <a:latin typeface="Arial Black" pitchFamily="34" charset="0"/>
              </a:rPr>
              <a:t> </a:t>
            </a:r>
            <a:endParaRPr lang="en-US" dirty="0">
              <a:latin typeface="Arial Black" pitchFamily="34" charset="0"/>
            </a:endParaRPr>
          </a:p>
          <a:p>
            <a:pPr marL="0" indent="0">
              <a:buClr>
                <a:srgbClr val="C00000"/>
              </a:buClr>
              <a:buNone/>
            </a:pPr>
            <a:endParaRPr lang="en-US" dirty="0"/>
          </a:p>
          <a:p>
            <a:pPr marL="0" indent="0">
              <a:buClr>
                <a:srgbClr val="C00000"/>
              </a:buClr>
              <a:buNone/>
            </a:pPr>
            <a:endParaRPr lang="en-US" dirty="0"/>
          </a:p>
          <a:p>
            <a:pPr marL="0" indent="0">
              <a:buClr>
                <a:srgbClr val="C00000"/>
              </a:buClr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29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555" y="222195"/>
            <a:ext cx="870418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>
                <a:srgbClr val="8CA35F"/>
              </a:buClr>
              <a:buBlip>
                <a:blip r:embed="rId2"/>
              </a:buBlip>
            </a:pP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The volatile constituents of the peel and </a:t>
            </a:r>
            <a:r>
              <a:rPr lang="en-US" sz="28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leaves of </a:t>
            </a:r>
            <a:r>
              <a:rPr lang="en-US" sz="2800" i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Citrus maxima</a:t>
            </a:r>
            <a:r>
              <a:rPr lang="en-US" sz="28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could </a:t>
            </a:r>
            <a:r>
              <a:rPr lang="en-US" sz="28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be:</a:t>
            </a:r>
          </a:p>
          <a:p>
            <a:pPr lvl="0" algn="just">
              <a:lnSpc>
                <a:spcPct val="150000"/>
              </a:lnSpc>
              <a:buClr>
                <a:srgbClr val="8CA35F"/>
              </a:buClr>
            </a:pPr>
            <a:endParaRPr lang="en-US" sz="3200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L="457200" lvl="0" indent="-4572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incorporated in </a:t>
            </a:r>
            <a:r>
              <a:rPr lang="en-US" sz="28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antioxidant, anti-inflammatory and 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antimicrobial </a:t>
            </a:r>
            <a:r>
              <a:rPr lang="en-US" sz="28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preparations or food supplement.</a:t>
            </a:r>
          </a:p>
          <a:p>
            <a:pPr marL="457200" lvl="0" indent="-4572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Can be used as a step towards reusing and recycling of these by-products obtained from </a:t>
            </a:r>
            <a:r>
              <a:rPr lang="en-US" sz="2800" i="1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Citrus</a:t>
            </a:r>
            <a:r>
              <a:rPr lang="en-US" sz="28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species.</a:t>
            </a:r>
            <a:endParaRPr lang="en-US" sz="2800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lvl="0" algn="just">
              <a:lnSpc>
                <a:spcPct val="150000"/>
              </a:lnSpc>
            </a:pPr>
            <a:endParaRPr lang="en-US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705" y="1596540"/>
            <a:ext cx="8695035" cy="671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used </a:t>
            </a:r>
            <a:r>
              <a:rPr lang="en-US" sz="2800" dirty="0">
                <a:solidFill>
                  <a:srgbClr val="000000"/>
                </a:solidFill>
                <a:latin typeface="Arial Black" panose="020B0A04020102020204" pitchFamily="34" charset="0"/>
              </a:rPr>
              <a:t>as a main source of </a:t>
            </a:r>
            <a:r>
              <a:rPr lang="en-US" sz="28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limonene</a:t>
            </a:r>
            <a:endParaRPr lang="en-US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2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150" y="3924130"/>
            <a:ext cx="542343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Thank you</a:t>
            </a:r>
            <a:endParaRPr lang="en-US" sz="8800" b="1" cap="none" spc="0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2050" name="Picture 2" descr="http://www.mi-aime-a-ou.com/photos_ile_reunion/img/faune_flore/pamplemoussier_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92" y="413682"/>
            <a:ext cx="3995713" cy="266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citrusvariety.ucr.edu/images/ChandlerpummeloRamirezHFM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525" y="3352092"/>
            <a:ext cx="3413817" cy="316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edibleplantsinvietnam.com/uploads/1/2/6/8/12680760/8429059.jpg?140745070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820" y="413682"/>
            <a:ext cx="3448050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23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3" grpId="3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1605</TotalTime>
  <Words>2904</Words>
  <Application>Microsoft Office PowerPoint</Application>
  <PresentationFormat>On-screen Show (4:3)</PresentationFormat>
  <Paragraphs>1555</Paragraphs>
  <Slides>68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0" baseType="lpstr">
      <vt:lpstr>Office Theme</vt:lpstr>
      <vt:lpstr>CS ChemDraw Drawing</vt:lpstr>
      <vt:lpstr>Prof. Dr.Camilia George Michel Pharmacognosy Department, Faculty of Pharmacy   Cairo University </vt:lpstr>
      <vt:lpstr>Chemical Composition, Antioxidant,  Anti-inflammatory and Antimicrobial Activities of Essential Oil from Citrus maxima (burm.) Merrill. </vt:lpstr>
      <vt:lpstr>This work is a Master Thesis</vt:lpstr>
      <vt:lpstr>Citrus maxima (Burm.) Merrill.</vt:lpstr>
      <vt:lpstr>Family Rutaceae</vt:lpstr>
      <vt:lpstr>Review Of Literature</vt:lpstr>
      <vt:lpstr>Traditional Medicinal Uses:</vt:lpstr>
      <vt:lpstr>PowerPoint Presentation</vt:lpstr>
      <vt:lpstr>PowerPoint Presentation</vt:lpstr>
      <vt:lpstr>PowerPoint Presentation</vt:lpstr>
      <vt:lpstr>Nutritional Value Per 100 Grams Of Raw Edible Parts Of The Fruit Of Citrus maxima (Burm.) Merrill.</vt:lpstr>
      <vt:lpstr>This study includes</vt:lpstr>
      <vt:lpstr>Citrus maxima (Burm.) Merrill  (Giza cultivar)</vt:lpstr>
      <vt:lpstr>PowerPoint Presentation</vt:lpstr>
      <vt:lpstr>PowerPoint Presentation</vt:lpstr>
      <vt:lpstr>PowerPoint Presentation</vt:lpstr>
      <vt:lpstr>Yield and Physical Characters Of The Essential Oils Of The Four C. maxima Cultivars: </vt:lpstr>
      <vt:lpstr>GC/MS Analysis Of The Essential Oils Of Peels Of The Four C. maxima Cultivars prepared by hydrodistillation</vt:lpstr>
      <vt:lpstr>PowerPoint Presentation</vt:lpstr>
      <vt:lpstr>PowerPoint Presentation</vt:lpstr>
      <vt:lpstr>Comparative study Of Essential Oil Components Of The Four Cultivars: </vt:lpstr>
      <vt:lpstr>Histogram representing collective percentage of the identified constituents of the four C. maxima cultivars. </vt:lpstr>
      <vt:lpstr>Comparative study Of Oxygenated Compounds Of Essential Oil Components Of The Four Cultivars: </vt:lpstr>
      <vt:lpstr>Histogram representing collective percentage of the identified oxygenated constituents of the four C. maxima cultivars  </vt:lpstr>
      <vt:lpstr>GC/MS Analysis Of The SPME Profiling Of Essential Oil   Obtained  From The Fresh Peels Of C. maxima Giza cultivar (Vas and V’ekey, 2004)</vt:lpstr>
      <vt:lpstr>PowerPoint Presentation</vt:lpstr>
      <vt:lpstr>Collective Percentage Of The Fresh Peels Essential Oil Obtained by SPME:</vt:lpstr>
      <vt:lpstr>Histogram representing collective percentage of the identified constituents of the fresh peels essential oil obtained by SPME </vt:lpstr>
      <vt:lpstr>Collective percentage of oxygenated constituents of the fresh peels essential oil obtained by SPME: </vt:lpstr>
      <vt:lpstr>Histogram representing collective percentage of the identified oxygenated constituents the fresh peels essential oil obtained by SPME </vt:lpstr>
      <vt:lpstr>PowerPoint Presentation</vt:lpstr>
      <vt:lpstr>Yield And Physical Characters Of The Essential Oil Of C.maxima Leaves At Different Seasons: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Obtained by hydrodistillation from fresh peels of Citrus maxima (Giza cultivar)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Antioxidant Activity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 previous results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Julian</dc:creator>
  <cp:lastModifiedBy>user</cp:lastModifiedBy>
  <cp:revision>155</cp:revision>
  <dcterms:created xsi:type="dcterms:W3CDTF">2013-08-21T15:31:44Z</dcterms:created>
  <dcterms:modified xsi:type="dcterms:W3CDTF">2015-10-29T15:25:48Z</dcterms:modified>
</cp:coreProperties>
</file>