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sldIdLst>
    <p:sldId id="326" r:id="rId2"/>
    <p:sldId id="316" r:id="rId3"/>
    <p:sldId id="320" r:id="rId4"/>
    <p:sldId id="321" r:id="rId5"/>
    <p:sldId id="322" r:id="rId6"/>
    <p:sldId id="315" r:id="rId7"/>
    <p:sldId id="272" r:id="rId8"/>
    <p:sldId id="271" r:id="rId9"/>
    <p:sldId id="283" r:id="rId10"/>
    <p:sldId id="314" r:id="rId11"/>
    <p:sldId id="284" r:id="rId12"/>
    <p:sldId id="273" r:id="rId13"/>
    <p:sldId id="313" r:id="rId14"/>
    <p:sldId id="274" r:id="rId15"/>
    <p:sldId id="285" r:id="rId16"/>
    <p:sldId id="317" r:id="rId17"/>
    <p:sldId id="286" r:id="rId18"/>
    <p:sldId id="279" r:id="rId19"/>
    <p:sldId id="275" r:id="rId20"/>
    <p:sldId id="318" r:id="rId21"/>
    <p:sldId id="280" r:id="rId22"/>
    <p:sldId id="287" r:id="rId23"/>
    <p:sldId id="319" r:id="rId24"/>
    <p:sldId id="325" r:id="rId25"/>
    <p:sldId id="288" r:id="rId26"/>
    <p:sldId id="324" r:id="rId27"/>
    <p:sldId id="323" r:id="rId28"/>
    <p:sldId id="281"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E3C"/>
    <a:srgbClr val="FFFEF9"/>
    <a:srgbClr val="E7C743"/>
    <a:srgbClr val="C9C9C9"/>
    <a:srgbClr val="FF9966"/>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37" autoAdjust="0"/>
    <p:restoredTop sz="99638" autoAdjust="0"/>
  </p:normalViewPr>
  <p:slideViewPr>
    <p:cSldViewPr snapToGrid="0" showGuides="1">
      <p:cViewPr>
        <p:scale>
          <a:sx n="82" d="100"/>
          <a:sy n="82" d="100"/>
        </p:scale>
        <p:origin x="-888" y="-198"/>
      </p:cViewPr>
      <p:guideLst>
        <p:guide orient="horz" pos="2160"/>
        <p:guide pos="3840"/>
        <p:guide pos="2880"/>
      </p:guideLst>
    </p:cSldViewPr>
  </p:slideViewPr>
  <p:outlineViewPr>
    <p:cViewPr>
      <p:scale>
        <a:sx n="33" d="100"/>
        <a:sy n="33" d="100"/>
      </p:scale>
      <p:origin x="0" y="96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6.xml"/><Relationship Id="rId18" Type="http://schemas.openxmlformats.org/officeDocument/2006/relationships/slide" Target="slides/slide21.xml"/><Relationship Id="rId3" Type="http://schemas.openxmlformats.org/officeDocument/2006/relationships/slide" Target="slides/slide3.xml"/><Relationship Id="rId21" Type="http://schemas.openxmlformats.org/officeDocument/2006/relationships/slide" Target="slides/slide24.xml"/><Relationship Id="rId7" Type="http://schemas.openxmlformats.org/officeDocument/2006/relationships/slide" Target="slides/slide8.xml"/><Relationship Id="rId12" Type="http://schemas.openxmlformats.org/officeDocument/2006/relationships/slide" Target="slides/slide15.xml"/><Relationship Id="rId17" Type="http://schemas.openxmlformats.org/officeDocument/2006/relationships/slide" Target="slides/slide20.xml"/><Relationship Id="rId2" Type="http://schemas.openxmlformats.org/officeDocument/2006/relationships/slide" Target="slides/slide2.xml"/><Relationship Id="rId16" Type="http://schemas.openxmlformats.org/officeDocument/2006/relationships/slide" Target="slides/slide19.xml"/><Relationship Id="rId20" Type="http://schemas.openxmlformats.org/officeDocument/2006/relationships/slide" Target="slides/slide23.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3.xml"/><Relationship Id="rId24" Type="http://schemas.openxmlformats.org/officeDocument/2006/relationships/slide" Target="slides/slide27.xml"/><Relationship Id="rId5" Type="http://schemas.openxmlformats.org/officeDocument/2006/relationships/slide" Target="slides/slide5.xml"/><Relationship Id="rId15" Type="http://schemas.openxmlformats.org/officeDocument/2006/relationships/slide" Target="slides/slide18.xml"/><Relationship Id="rId23" Type="http://schemas.openxmlformats.org/officeDocument/2006/relationships/slide" Target="slides/slide26.xml"/><Relationship Id="rId10" Type="http://schemas.openxmlformats.org/officeDocument/2006/relationships/slide" Target="slides/slide12.xml"/><Relationship Id="rId19" Type="http://schemas.openxmlformats.org/officeDocument/2006/relationships/slide" Target="slides/slide22.xml"/><Relationship Id="rId4" Type="http://schemas.openxmlformats.org/officeDocument/2006/relationships/slide" Target="slides/slide4.xml"/><Relationship Id="rId9" Type="http://schemas.openxmlformats.org/officeDocument/2006/relationships/slide" Target="slides/slide10.xml"/><Relationship Id="rId14" Type="http://schemas.openxmlformats.org/officeDocument/2006/relationships/slide" Target="slides/slide17.xml"/><Relationship Id="rId22"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D0645C-5D5B-D543-8A13-6CBDD2E4F786}" type="datetimeFigureOut">
              <a:rPr lang="en-US" smtClean="0"/>
              <a:t>4/5/2016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D2B9BB-2C29-3E4B-BA0C-4A20C7494F3B}" type="slidenum">
              <a:rPr lang="en-US" smtClean="0"/>
              <a:t>‹#›</a:t>
            </a:fld>
            <a:endParaRPr lang="en-US" dirty="0"/>
          </a:p>
        </p:txBody>
      </p:sp>
    </p:spTree>
    <p:extLst>
      <p:ext uri="{BB962C8B-B14F-4D97-AF65-F5344CB8AC3E}">
        <p14:creationId xmlns:p14="http://schemas.microsoft.com/office/powerpoint/2010/main" val="417628790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2B9BB-2C29-3E4B-BA0C-4A20C7494F3B}" type="slidenum">
              <a:rPr lang="en-US" smtClean="0"/>
              <a:t>17</a:t>
            </a:fld>
            <a:endParaRPr lang="en-US" dirty="0"/>
          </a:p>
        </p:txBody>
      </p:sp>
    </p:spTree>
    <p:extLst>
      <p:ext uri="{BB962C8B-B14F-4D97-AF65-F5344CB8AC3E}">
        <p14:creationId xmlns:p14="http://schemas.microsoft.com/office/powerpoint/2010/main" val="3628823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2B9BB-2C29-3E4B-BA0C-4A20C7494F3B}" type="slidenum">
              <a:rPr lang="en-US" smtClean="0"/>
              <a:t>18</a:t>
            </a:fld>
            <a:endParaRPr lang="en-US" dirty="0"/>
          </a:p>
        </p:txBody>
      </p:sp>
    </p:spTree>
    <p:extLst>
      <p:ext uri="{BB962C8B-B14F-4D97-AF65-F5344CB8AC3E}">
        <p14:creationId xmlns:p14="http://schemas.microsoft.com/office/powerpoint/2010/main" val="3628823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2B9BB-2C29-3E4B-BA0C-4A20C7494F3B}" type="slidenum">
              <a:rPr lang="en-US" smtClean="0"/>
              <a:t>19</a:t>
            </a:fld>
            <a:endParaRPr lang="en-US" dirty="0"/>
          </a:p>
        </p:txBody>
      </p:sp>
    </p:spTree>
    <p:extLst>
      <p:ext uri="{BB962C8B-B14F-4D97-AF65-F5344CB8AC3E}">
        <p14:creationId xmlns:p14="http://schemas.microsoft.com/office/powerpoint/2010/main" val="3628823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2B9BB-2C29-3E4B-BA0C-4A20C7494F3B}" type="slidenum">
              <a:rPr lang="en-US" smtClean="0"/>
              <a:t>21</a:t>
            </a:fld>
            <a:endParaRPr lang="en-US" dirty="0"/>
          </a:p>
        </p:txBody>
      </p:sp>
    </p:spTree>
    <p:extLst>
      <p:ext uri="{BB962C8B-B14F-4D97-AF65-F5344CB8AC3E}">
        <p14:creationId xmlns:p14="http://schemas.microsoft.com/office/powerpoint/2010/main" val="362882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2B9BB-2C29-3E4B-BA0C-4A20C7494F3B}" type="slidenum">
              <a:rPr lang="en-US" smtClean="0"/>
              <a:t>22</a:t>
            </a:fld>
            <a:endParaRPr lang="en-US" dirty="0"/>
          </a:p>
        </p:txBody>
      </p:sp>
    </p:spTree>
    <p:extLst>
      <p:ext uri="{BB962C8B-B14F-4D97-AF65-F5344CB8AC3E}">
        <p14:creationId xmlns:p14="http://schemas.microsoft.com/office/powerpoint/2010/main" val="3628823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2B9BB-2C29-3E4B-BA0C-4A20C7494F3B}" type="slidenum">
              <a:rPr lang="en-US" smtClean="0"/>
              <a:t>25</a:t>
            </a:fld>
            <a:endParaRPr lang="en-US" dirty="0"/>
          </a:p>
        </p:txBody>
      </p:sp>
    </p:spTree>
    <p:extLst>
      <p:ext uri="{BB962C8B-B14F-4D97-AF65-F5344CB8AC3E}">
        <p14:creationId xmlns:p14="http://schemas.microsoft.com/office/powerpoint/2010/main" val="3628823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2B9BB-2C29-3E4B-BA0C-4A20C7494F3B}" type="slidenum">
              <a:rPr lang="en-US" smtClean="0"/>
              <a:t>28</a:t>
            </a:fld>
            <a:endParaRPr lang="en-US" dirty="0"/>
          </a:p>
        </p:txBody>
      </p:sp>
    </p:spTree>
    <p:extLst>
      <p:ext uri="{BB962C8B-B14F-4D97-AF65-F5344CB8AC3E}">
        <p14:creationId xmlns:p14="http://schemas.microsoft.com/office/powerpoint/2010/main" val="3797230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3159" y="685800"/>
            <a:ext cx="600075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13159" y="3843868"/>
            <a:ext cx="48006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6171009" y="8467"/>
            <a:ext cx="28575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4581128" y="91546"/>
            <a:ext cx="4560491"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5426869" y="228600"/>
            <a:ext cx="371475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501878" y="32279"/>
            <a:ext cx="3639742"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884070" y="609602"/>
            <a:ext cx="325754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1049" y="5096933"/>
            <a:ext cx="6400800" cy="1507067"/>
          </a:xfrm>
        </p:spPr>
        <p:txBody>
          <a:bodyPr/>
          <a:lstStyle>
            <a:lvl1pPr>
              <a:defRPr>
                <a:solidFill>
                  <a:schemeClr val="accent6">
                    <a:lumMod val="50000"/>
                  </a:schemeClr>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548625" y="5799052"/>
            <a:ext cx="1200150" cy="365125"/>
          </a:xfrm>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a:xfrm>
            <a:off x="7340485" y="6198044"/>
            <a:ext cx="1526790" cy="365125"/>
          </a:xfrm>
        </p:spPr>
        <p:txBody>
          <a:bodyPr/>
          <a:lstStyle>
            <a:lvl1pPr>
              <a:defRPr sz="1050">
                <a:solidFill>
                  <a:schemeClr val="tx1"/>
                </a:solidFill>
              </a:defRPr>
            </a:lvl1pPr>
          </a:lstStyle>
          <a:p>
            <a:r>
              <a:rPr lang="en-US" altLang="zh-TW" dirty="0" smtClean="0"/>
              <a:t>Virtumanity@Copyright 2016</a:t>
            </a:r>
          </a:p>
        </p:txBody>
      </p:sp>
      <p:sp>
        <p:nvSpPr>
          <p:cNvPr id="6" name="Slide Number Placeholder 5"/>
          <p:cNvSpPr>
            <a:spLocks noGrp="1"/>
          </p:cNvSpPr>
          <p:nvPr>
            <p:ph type="sldNum" sz="quarter" idx="12"/>
          </p:nvPr>
        </p:nvSpPr>
        <p:spPr>
          <a:xfrm>
            <a:off x="7892091" y="5095260"/>
            <a:ext cx="856684" cy="6699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3159" y="2006600"/>
            <a:ext cx="64008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13160" y="4495800"/>
            <a:ext cx="64008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3159" y="685801"/>
            <a:ext cx="3703241"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356100" y="685801"/>
            <a:ext cx="370085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29061" y="685800"/>
            <a:ext cx="3487340"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3159" y="1270529"/>
            <a:ext cx="3703241"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559299" y="685800"/>
            <a:ext cx="3498851"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354909" y="1262062"/>
            <a:ext cx="3696891"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13759" y="685800"/>
            <a:ext cx="27432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3159" y="685800"/>
            <a:ext cx="44577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13759" y="2209800"/>
            <a:ext cx="27432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42109" y="1447800"/>
            <a:ext cx="451485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1759" y="914400"/>
            <a:ext cx="2460731"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3542109" y="2777067"/>
            <a:ext cx="4516041"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514350" y="533400"/>
            <a:ext cx="8114109"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16" name="Text Placeholder 9"/>
          <p:cNvSpPr>
            <a:spLocks noGrp="1"/>
          </p:cNvSpPr>
          <p:nvPr>
            <p:ph type="body" sz="quarter" idx="14"/>
          </p:nvPr>
        </p:nvSpPr>
        <p:spPr>
          <a:xfrm>
            <a:off x="685801" y="3843867"/>
            <a:ext cx="6228158"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3160" y="685800"/>
            <a:ext cx="75438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13159" y="4114800"/>
            <a:ext cx="6401991"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685800"/>
            <a:ext cx="6858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84659" y="3429000"/>
            <a:ext cx="64008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13160" y="4301068"/>
            <a:ext cx="64008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398859" y="812222"/>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714059" y="2768601"/>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3159" y="3429000"/>
            <a:ext cx="64008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13158" y="5132981"/>
            <a:ext cx="6401993"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60" y="685800"/>
            <a:ext cx="6858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13159" y="3928534"/>
            <a:ext cx="64008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13159" y="4978400"/>
            <a:ext cx="64008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398859" y="812222"/>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7714059" y="2768601"/>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3160" y="685800"/>
            <a:ext cx="75438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13159" y="3928534"/>
            <a:ext cx="64008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13159" y="4766733"/>
            <a:ext cx="64008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909" y="685800"/>
            <a:ext cx="154305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4350" y="685800"/>
            <a:ext cx="58674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905227" y="2963334"/>
            <a:ext cx="2236394"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13159" y="5259293"/>
            <a:ext cx="6400800" cy="92934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3159" y="685801"/>
            <a:ext cx="64008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28309" y="6172201"/>
            <a:ext cx="120015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4/5/2016</a:t>
            </a:fld>
            <a:endParaRPr lang="en-US" dirty="0"/>
          </a:p>
        </p:txBody>
      </p:sp>
      <p:sp>
        <p:nvSpPr>
          <p:cNvPr id="5" name="Footer Placeholder 4"/>
          <p:cNvSpPr>
            <a:spLocks noGrp="1"/>
          </p:cNvSpPr>
          <p:nvPr>
            <p:ph type="ftr" sz="quarter" idx="3"/>
          </p:nvPr>
        </p:nvSpPr>
        <p:spPr>
          <a:xfrm>
            <a:off x="513159" y="6172201"/>
            <a:ext cx="565785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7772400" y="5578476"/>
            <a:ext cx="856684"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emf"/></Relationships>
</file>

<file path=ppt/slides/_rels/slide9.xml.rels><?xml version="1.0" encoding="UTF-8" standalone="yes"?>
<Relationships xmlns="http://schemas.openxmlformats.org/package/2006/relationships"><Relationship Id="rId8" Type="http://schemas.openxmlformats.org/officeDocument/2006/relationships/image" Target="../media/image21.emf"/><Relationship Id="rId13" Type="http://schemas.openxmlformats.org/officeDocument/2006/relationships/image" Target="../media/image26.emf"/><Relationship Id="rId18" Type="http://schemas.openxmlformats.org/officeDocument/2006/relationships/image" Target="../media/image31.emf"/><Relationship Id="rId3" Type="http://schemas.openxmlformats.org/officeDocument/2006/relationships/image" Target="../media/image16.emf"/><Relationship Id="rId21" Type="http://schemas.openxmlformats.org/officeDocument/2006/relationships/image" Target="../media/image34.emf"/><Relationship Id="rId7" Type="http://schemas.openxmlformats.org/officeDocument/2006/relationships/image" Target="../media/image20.emf"/><Relationship Id="rId12" Type="http://schemas.openxmlformats.org/officeDocument/2006/relationships/image" Target="../media/image25.emf"/><Relationship Id="rId17" Type="http://schemas.openxmlformats.org/officeDocument/2006/relationships/image" Target="../media/image30.emf"/><Relationship Id="rId2" Type="http://schemas.openxmlformats.org/officeDocument/2006/relationships/image" Target="../media/image15.emf"/><Relationship Id="rId16" Type="http://schemas.openxmlformats.org/officeDocument/2006/relationships/image" Target="../media/image29.emf"/><Relationship Id="rId20" Type="http://schemas.openxmlformats.org/officeDocument/2006/relationships/image" Target="../media/image33.emf"/><Relationship Id="rId1" Type="http://schemas.openxmlformats.org/officeDocument/2006/relationships/slideLayout" Target="../slideLayouts/slideLayout2.xml"/><Relationship Id="rId6" Type="http://schemas.openxmlformats.org/officeDocument/2006/relationships/image" Target="../media/image19.emf"/><Relationship Id="rId11" Type="http://schemas.openxmlformats.org/officeDocument/2006/relationships/image" Target="../media/image24.emf"/><Relationship Id="rId5" Type="http://schemas.openxmlformats.org/officeDocument/2006/relationships/image" Target="../media/image18.emf"/><Relationship Id="rId15" Type="http://schemas.openxmlformats.org/officeDocument/2006/relationships/image" Target="../media/image28.emf"/><Relationship Id="rId10" Type="http://schemas.openxmlformats.org/officeDocument/2006/relationships/image" Target="../media/image23.emf"/><Relationship Id="rId19" Type="http://schemas.openxmlformats.org/officeDocument/2006/relationships/image" Target="../media/image32.emf"/><Relationship Id="rId4" Type="http://schemas.openxmlformats.org/officeDocument/2006/relationships/image" Target="../media/image17.emf"/><Relationship Id="rId9" Type="http://schemas.openxmlformats.org/officeDocument/2006/relationships/image" Target="../media/image22.emf"/><Relationship Id="rId14" Type="http://schemas.openxmlformats.org/officeDocument/2006/relationships/image" Target="../media/image27.emf"/><Relationship Id="rId22" Type="http://schemas.openxmlformats.org/officeDocument/2006/relationships/image" Target="../media/image35.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image" Target="../media/image49.emf"/><Relationship Id="rId3" Type="http://schemas.openxmlformats.org/officeDocument/2006/relationships/image" Target="../media/image39.emf"/><Relationship Id="rId7" Type="http://schemas.openxmlformats.org/officeDocument/2006/relationships/image" Target="../media/image43.emf"/><Relationship Id="rId12" Type="http://schemas.openxmlformats.org/officeDocument/2006/relationships/image" Target="../media/image48.emf"/><Relationship Id="rId2" Type="http://schemas.openxmlformats.org/officeDocument/2006/relationships/image" Target="../media/image38.emf"/><Relationship Id="rId1" Type="http://schemas.openxmlformats.org/officeDocument/2006/relationships/slideLayout" Target="../slideLayouts/slideLayout2.xml"/><Relationship Id="rId6" Type="http://schemas.openxmlformats.org/officeDocument/2006/relationships/image" Target="../media/image42.emf"/><Relationship Id="rId11" Type="http://schemas.openxmlformats.org/officeDocument/2006/relationships/image" Target="../media/image47.emf"/><Relationship Id="rId5" Type="http://schemas.openxmlformats.org/officeDocument/2006/relationships/image" Target="../media/image41.emf"/><Relationship Id="rId10" Type="http://schemas.openxmlformats.org/officeDocument/2006/relationships/image" Target="../media/image46.emf"/><Relationship Id="rId4" Type="http://schemas.openxmlformats.org/officeDocument/2006/relationships/image" Target="../media/image40.emf"/><Relationship Id="rId9" Type="http://schemas.openxmlformats.org/officeDocument/2006/relationships/image" Target="../media/image45.emf"/><Relationship Id="rId14" Type="http://schemas.openxmlformats.org/officeDocument/2006/relationships/image" Target="../media/image5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image" Target="../media/image53.emf"/><Relationship Id="rId7" Type="http://schemas.openxmlformats.org/officeDocument/2006/relationships/image" Target="../media/image57.emf"/><Relationship Id="rId12" Type="http://schemas.openxmlformats.org/officeDocument/2006/relationships/image" Target="../media/image61.emf"/><Relationship Id="rId2" Type="http://schemas.openxmlformats.org/officeDocument/2006/relationships/image" Target="../media/image52.emf"/><Relationship Id="rId1" Type="http://schemas.openxmlformats.org/officeDocument/2006/relationships/slideLayout" Target="../slideLayouts/slideLayout2.xml"/><Relationship Id="rId6" Type="http://schemas.openxmlformats.org/officeDocument/2006/relationships/image" Target="../media/image56.emf"/><Relationship Id="rId11" Type="http://schemas.openxmlformats.org/officeDocument/2006/relationships/image" Target="../media/image60.emf"/><Relationship Id="rId5" Type="http://schemas.openxmlformats.org/officeDocument/2006/relationships/image" Target="../media/image55.emf"/><Relationship Id="rId10" Type="http://schemas.openxmlformats.org/officeDocument/2006/relationships/image" Target="../media/image33.emf"/><Relationship Id="rId4" Type="http://schemas.openxmlformats.org/officeDocument/2006/relationships/image" Target="../media/image54.emf"/><Relationship Id="rId9" Type="http://schemas.openxmlformats.org/officeDocument/2006/relationships/image" Target="../media/image5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68.emf"/><Relationship Id="rId13" Type="http://schemas.openxmlformats.org/officeDocument/2006/relationships/image" Target="../media/image33.emf"/><Relationship Id="rId3" Type="http://schemas.openxmlformats.org/officeDocument/2006/relationships/image" Target="../media/image63.emf"/><Relationship Id="rId7" Type="http://schemas.openxmlformats.org/officeDocument/2006/relationships/image" Target="../media/image67.emf"/><Relationship Id="rId12" Type="http://schemas.openxmlformats.org/officeDocument/2006/relationships/image" Target="../media/image72.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6.emf"/><Relationship Id="rId11" Type="http://schemas.openxmlformats.org/officeDocument/2006/relationships/image" Target="../media/image71.emf"/><Relationship Id="rId5" Type="http://schemas.openxmlformats.org/officeDocument/2006/relationships/image" Target="../media/image65.emf"/><Relationship Id="rId15" Type="http://schemas.openxmlformats.org/officeDocument/2006/relationships/image" Target="../media/image74.emf"/><Relationship Id="rId10" Type="http://schemas.openxmlformats.org/officeDocument/2006/relationships/image" Target="../media/image70.emf"/><Relationship Id="rId4" Type="http://schemas.openxmlformats.org/officeDocument/2006/relationships/image" Target="../media/image64.emf"/><Relationship Id="rId9" Type="http://schemas.openxmlformats.org/officeDocument/2006/relationships/image" Target="../media/image69.emf"/><Relationship Id="rId14" Type="http://schemas.openxmlformats.org/officeDocument/2006/relationships/image" Target="../media/image73.emf"/></Relationships>
</file>

<file path=ppt/slides/_rels/slide19.xml.rels><?xml version="1.0" encoding="UTF-8" standalone="yes"?>
<Relationships xmlns="http://schemas.openxmlformats.org/package/2006/relationships"><Relationship Id="rId8" Type="http://schemas.openxmlformats.org/officeDocument/2006/relationships/image" Target="../media/image79.emf"/><Relationship Id="rId3" Type="http://schemas.openxmlformats.org/officeDocument/2006/relationships/image" Target="../media/image75.emf"/><Relationship Id="rId7" Type="http://schemas.openxmlformats.org/officeDocument/2006/relationships/image" Target="../media/image78.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7.emf"/><Relationship Id="rId5" Type="http://schemas.openxmlformats.org/officeDocument/2006/relationships/image" Target="../media/image33.emf"/><Relationship Id="rId4" Type="http://schemas.openxmlformats.org/officeDocument/2006/relationships/image" Target="../media/image76.emf"/><Relationship Id="rId9" Type="http://schemas.openxmlformats.org/officeDocument/2006/relationships/image" Target="../media/image8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22.xml.rels><?xml version="1.0" encoding="UTF-8" standalone="yes"?>
<Relationships xmlns="http://schemas.openxmlformats.org/package/2006/relationships"><Relationship Id="rId8" Type="http://schemas.openxmlformats.org/officeDocument/2006/relationships/image" Target="../media/image86.emf"/><Relationship Id="rId13" Type="http://schemas.openxmlformats.org/officeDocument/2006/relationships/image" Target="../media/image91.emf"/><Relationship Id="rId3" Type="http://schemas.openxmlformats.org/officeDocument/2006/relationships/image" Target="../media/image73.emf"/><Relationship Id="rId7" Type="http://schemas.openxmlformats.org/officeDocument/2006/relationships/image" Target="../media/image85.emf"/><Relationship Id="rId12" Type="http://schemas.openxmlformats.org/officeDocument/2006/relationships/image" Target="../media/image90.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3.emf"/><Relationship Id="rId11" Type="http://schemas.openxmlformats.org/officeDocument/2006/relationships/image" Target="../media/image89.emf"/><Relationship Id="rId5" Type="http://schemas.openxmlformats.org/officeDocument/2006/relationships/image" Target="../media/image84.emf"/><Relationship Id="rId15" Type="http://schemas.openxmlformats.org/officeDocument/2006/relationships/image" Target="../media/image93.emf"/><Relationship Id="rId10" Type="http://schemas.openxmlformats.org/officeDocument/2006/relationships/image" Target="../media/image88.emf"/><Relationship Id="rId4" Type="http://schemas.openxmlformats.org/officeDocument/2006/relationships/image" Target="../media/image83.emf"/><Relationship Id="rId9" Type="http://schemas.openxmlformats.org/officeDocument/2006/relationships/image" Target="../media/image87.emf"/><Relationship Id="rId14" Type="http://schemas.openxmlformats.org/officeDocument/2006/relationships/image" Target="../media/image92.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98.emf"/><Relationship Id="rId13" Type="http://schemas.openxmlformats.org/officeDocument/2006/relationships/image" Target="../media/image87.emf"/><Relationship Id="rId3" Type="http://schemas.openxmlformats.org/officeDocument/2006/relationships/image" Target="../media/image89.emf"/><Relationship Id="rId7" Type="http://schemas.openxmlformats.org/officeDocument/2006/relationships/image" Target="../media/image97.emf"/><Relationship Id="rId12" Type="http://schemas.openxmlformats.org/officeDocument/2006/relationships/image" Target="../media/image10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3.emf"/><Relationship Id="rId11" Type="http://schemas.openxmlformats.org/officeDocument/2006/relationships/image" Target="../media/image91.emf"/><Relationship Id="rId5" Type="http://schemas.openxmlformats.org/officeDocument/2006/relationships/image" Target="../media/image96.emf"/><Relationship Id="rId10" Type="http://schemas.openxmlformats.org/officeDocument/2006/relationships/image" Target="../media/image90.emf"/><Relationship Id="rId4" Type="http://schemas.openxmlformats.org/officeDocument/2006/relationships/image" Target="../media/image95.emf"/><Relationship Id="rId9" Type="http://schemas.openxmlformats.org/officeDocument/2006/relationships/image" Target="../media/image99.emf"/><Relationship Id="rId14" Type="http://schemas.openxmlformats.org/officeDocument/2006/relationships/image" Target="../media/image10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8000"/>
          </a:xfrm>
          <a:prstGeom prst="rect">
            <a:avLst/>
          </a:prstGeom>
        </p:spPr>
      </p:pic>
      <p:sp>
        <p:nvSpPr>
          <p:cNvPr id="6" name="TextBox 5"/>
          <p:cNvSpPr txBox="1"/>
          <p:nvPr/>
        </p:nvSpPr>
        <p:spPr>
          <a:xfrm>
            <a:off x="0" y="0"/>
            <a:ext cx="9144000" cy="6858000"/>
          </a:xfrm>
          <a:prstGeom prst="rect">
            <a:avLst/>
          </a:prstGeom>
          <a:solidFill>
            <a:schemeClr val="bg2">
              <a:lumMod val="60000"/>
              <a:lumOff val="40000"/>
              <a:alpha val="67000"/>
            </a:schemeClr>
          </a:solidFill>
        </p:spPr>
        <p:txBody>
          <a:bodyPr wrap="square" rtlCol="0">
            <a:spAutoFit/>
          </a:bodyPr>
          <a:lstStyle/>
          <a:p>
            <a:endParaRPr lang="en-US" dirty="0"/>
          </a:p>
        </p:txBody>
      </p:sp>
      <p:sp>
        <p:nvSpPr>
          <p:cNvPr id="2" name="Title 1"/>
          <p:cNvSpPr>
            <a:spLocks noGrp="1"/>
          </p:cNvSpPr>
          <p:nvPr>
            <p:ph type="ctrTitle"/>
          </p:nvPr>
        </p:nvSpPr>
        <p:spPr>
          <a:xfrm>
            <a:off x="0" y="2270142"/>
            <a:ext cx="9144000" cy="1365548"/>
          </a:xfrm>
        </p:spPr>
        <p:txBody>
          <a:bodyPr>
            <a:noAutofit/>
          </a:bodyPr>
          <a:lstStyle/>
          <a:p>
            <a:pPr algn="ctr">
              <a:lnSpc>
                <a:spcPct val="150000"/>
              </a:lnSpc>
            </a:pPr>
            <a:r>
              <a:rPr kumimoji="1" lang="en-US" sz="3600" b="1" dirty="0">
                <a:solidFill>
                  <a:srgbClr val="FF6600"/>
                </a:solidFill>
                <a:effectLst>
                  <a:outerShdw blurRad="38100" dist="38100" dir="2700000" algn="tl">
                    <a:srgbClr val="000000">
                      <a:alpha val="43137"/>
                    </a:srgbClr>
                  </a:outerShdw>
                </a:effectLst>
                <a:latin typeface="Arial"/>
                <a:ea typeface="標楷體"/>
              </a:rPr>
              <a:t>Unified Field Theory</a:t>
            </a:r>
            <a:br>
              <a:rPr kumimoji="1" lang="en-US" sz="3600" b="1" dirty="0">
                <a:solidFill>
                  <a:srgbClr val="FF6600"/>
                </a:solidFill>
                <a:effectLst>
                  <a:outerShdw blurRad="38100" dist="38100" dir="2700000" algn="tl">
                    <a:srgbClr val="000000">
                      <a:alpha val="43137"/>
                    </a:srgbClr>
                  </a:outerShdw>
                </a:effectLst>
                <a:latin typeface="Arial"/>
                <a:ea typeface="標楷體"/>
              </a:rPr>
            </a:br>
            <a:r>
              <a:rPr lang="en-US" sz="2400" b="1" dirty="0">
                <a:solidFill>
                  <a:srgbClr val="FFFF00"/>
                </a:solidFill>
                <a:effectLst>
                  <a:outerShdw blurRad="38100" dist="38100" dir="2700000" algn="tl">
                    <a:srgbClr val="000000">
                      <a:alpha val="43137"/>
                    </a:srgbClr>
                  </a:outerShdw>
                </a:effectLst>
                <a:ea typeface="標楷體" pitchFamily="65" charset="-120"/>
              </a:rPr>
              <a:t>for </a:t>
            </a:r>
            <a:r>
              <a:rPr lang="en-US" altLang="zh-TW" sz="2400" b="1" dirty="0">
                <a:solidFill>
                  <a:srgbClr val="FFFF00"/>
                </a:solidFill>
                <a:effectLst>
                  <a:outerShdw blurRad="38100" dist="38100" dir="2700000" algn="tl">
                    <a:srgbClr val="000000">
                      <a:alpha val="43137"/>
                    </a:srgbClr>
                  </a:outerShdw>
                </a:effectLst>
                <a:ea typeface="標楷體" pitchFamily="65" charset="-120"/>
              </a:rPr>
              <a:t>All Physics and Beyond </a:t>
            </a:r>
            <a:endParaRPr lang="en-US" sz="3600" dirty="0">
              <a:effectLst>
                <a:outerShdw blurRad="38100" dist="38100" dir="2700000" algn="tl">
                  <a:srgbClr val="000000">
                    <a:alpha val="43137"/>
                  </a:srgbClr>
                </a:outerShdw>
              </a:effectLst>
            </a:endParaRPr>
          </a:p>
        </p:txBody>
      </p:sp>
      <p:sp>
        <p:nvSpPr>
          <p:cNvPr id="7" name="Subtitle 2"/>
          <p:cNvSpPr txBox="1">
            <a:spLocks/>
          </p:cNvSpPr>
          <p:nvPr/>
        </p:nvSpPr>
        <p:spPr>
          <a:xfrm>
            <a:off x="0" y="4830728"/>
            <a:ext cx="9144000" cy="832234"/>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altLang="zh-CN" sz="2000" dirty="0" smtClean="0">
                <a:solidFill>
                  <a:schemeClr val="bg1"/>
                </a:solidFill>
                <a:effectLst>
                  <a:outerShdw blurRad="38100" dist="38100" dir="2700000" algn="tl">
                    <a:srgbClr val="000000">
                      <a:alpha val="43137"/>
                    </a:srgbClr>
                  </a:outerShdw>
                </a:effectLst>
                <a:ea typeface="SimSun" pitchFamily="2" charset="-122"/>
              </a:rPr>
              <a:t>C. Wei Xu</a:t>
            </a:r>
            <a:r>
              <a:rPr lang="en-US" altLang="zh-CN" sz="2000" dirty="0">
                <a:solidFill>
                  <a:schemeClr val="bg1"/>
                </a:solidFill>
                <a:effectLst>
                  <a:outerShdw blurRad="38100" dist="38100" dir="2700000" algn="tl">
                    <a:srgbClr val="000000">
                      <a:alpha val="43137"/>
                    </a:srgbClr>
                  </a:outerShdw>
                </a:effectLst>
                <a:ea typeface="SimSun" pitchFamily="2" charset="-122"/>
              </a:rPr>
              <a:t>, </a:t>
            </a:r>
            <a:endParaRPr lang="en-US" altLang="zh-CN" sz="2000" dirty="0" smtClean="0">
              <a:solidFill>
                <a:schemeClr val="bg1"/>
              </a:solidFill>
              <a:effectLst>
                <a:outerShdw blurRad="38100" dist="38100" dir="2700000" algn="tl">
                  <a:srgbClr val="000000">
                    <a:alpha val="43137"/>
                  </a:srgbClr>
                </a:outerShdw>
              </a:effectLst>
              <a:ea typeface="SimSun" pitchFamily="2" charset="-122"/>
            </a:endParaRPr>
          </a:p>
          <a:p>
            <a:pPr algn="ctr">
              <a:lnSpc>
                <a:spcPct val="80000"/>
              </a:lnSpc>
            </a:pPr>
            <a:r>
              <a:rPr lang="en-US" altLang="zh-CN" sz="2000" dirty="0" smtClean="0">
                <a:solidFill>
                  <a:schemeClr val="bg1"/>
                </a:solidFill>
                <a:effectLst>
                  <a:outerShdw blurRad="38100" dist="38100" dir="2700000" algn="tl">
                    <a:srgbClr val="000000">
                      <a:alpha val="43137"/>
                    </a:srgbClr>
                  </a:outerShdw>
                </a:effectLst>
                <a:ea typeface="SimSun" pitchFamily="2" charset="-122"/>
              </a:rPr>
              <a:t>Virtumanity, USA</a:t>
            </a:r>
          </a:p>
        </p:txBody>
      </p:sp>
      <p:sp>
        <p:nvSpPr>
          <p:cNvPr id="9" name="Subtitle 2"/>
          <p:cNvSpPr txBox="1">
            <a:spLocks/>
          </p:cNvSpPr>
          <p:nvPr/>
        </p:nvSpPr>
        <p:spPr>
          <a:xfrm>
            <a:off x="0" y="6251222"/>
            <a:ext cx="8996577" cy="380026"/>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a:solidFill>
                  <a:schemeClr val="bg1">
                    <a:lumMod val="85000"/>
                    <a:lumOff val="15000"/>
                  </a:schemeClr>
                </a:solidFill>
                <a:effectLst>
                  <a:outerShdw blurRad="38100" dist="38100" dir="2700000" algn="tl">
                    <a:srgbClr val="000000">
                      <a:alpha val="43137"/>
                    </a:srgbClr>
                  </a:outerShdw>
                </a:effectLst>
                <a:ea typeface="SimSun" pitchFamily="2" charset="-122"/>
              </a:rPr>
              <a:t>The author grants this presentation redistributable as a whole freely for non-commercial use </a:t>
            </a:r>
            <a:r>
              <a:rPr lang="en-US" sz="1400" dirty="0" smtClean="0">
                <a:solidFill>
                  <a:schemeClr val="bg1">
                    <a:lumMod val="85000"/>
                    <a:lumOff val="15000"/>
                  </a:schemeClr>
                </a:solidFill>
                <a:effectLst>
                  <a:outerShdw blurRad="38100" dist="38100" dir="2700000" algn="tl">
                    <a:srgbClr val="000000">
                      <a:alpha val="43137"/>
                    </a:srgbClr>
                  </a:outerShdw>
                </a:effectLst>
                <a:ea typeface="SimSun" pitchFamily="2" charset="-122"/>
              </a:rPr>
              <a:t>only.</a:t>
            </a:r>
          </a:p>
        </p:txBody>
      </p:sp>
      <p:sp>
        <p:nvSpPr>
          <p:cNvPr id="8" name="Subtitle 2"/>
          <p:cNvSpPr txBox="1">
            <a:spLocks/>
          </p:cNvSpPr>
          <p:nvPr/>
        </p:nvSpPr>
        <p:spPr>
          <a:xfrm>
            <a:off x="-73712" y="391601"/>
            <a:ext cx="9144000" cy="628557"/>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altLang="zh-CN" sz="1800" dirty="0" smtClean="0">
                <a:solidFill>
                  <a:srgbClr val="800000"/>
                </a:solidFill>
                <a:effectLst>
                  <a:outerShdw blurRad="38100" dist="38100" dir="2700000" algn="tl">
                    <a:srgbClr val="000000">
                      <a:alpha val="43137"/>
                    </a:srgbClr>
                  </a:outerShdw>
                </a:effectLst>
                <a:ea typeface="SimSun" pitchFamily="2" charset="-122"/>
              </a:rPr>
              <a:t>International </a:t>
            </a:r>
            <a:r>
              <a:rPr lang="en-US" altLang="zh-CN" sz="1800" dirty="0">
                <a:solidFill>
                  <a:srgbClr val="800000"/>
                </a:solidFill>
                <a:effectLst>
                  <a:outerShdw blurRad="38100" dist="38100" dir="2700000" algn="tl">
                    <a:srgbClr val="000000">
                      <a:alpha val="43137"/>
                    </a:srgbClr>
                  </a:outerShdw>
                </a:effectLst>
                <a:ea typeface="SimSun" pitchFamily="2" charset="-122"/>
              </a:rPr>
              <a:t>Conference </a:t>
            </a:r>
            <a:r>
              <a:rPr lang="en-US" altLang="zh-CN" sz="1800" dirty="0" smtClean="0">
                <a:solidFill>
                  <a:srgbClr val="800000"/>
                </a:solidFill>
                <a:effectLst>
                  <a:outerShdw blurRad="38100" dist="38100" dir="2700000" algn="tl">
                    <a:srgbClr val="000000">
                      <a:alpha val="43137"/>
                    </a:srgbClr>
                  </a:outerShdw>
                </a:effectLst>
                <a:ea typeface="SimSun" pitchFamily="2" charset="-122"/>
              </a:rPr>
              <a:t>on Quantum </a:t>
            </a:r>
            <a:r>
              <a:rPr lang="en-US" altLang="zh-CN" sz="1800" dirty="0">
                <a:solidFill>
                  <a:srgbClr val="800000"/>
                </a:solidFill>
                <a:effectLst>
                  <a:outerShdw blurRad="38100" dist="38100" dir="2700000" algn="tl">
                    <a:srgbClr val="000000">
                      <a:alpha val="43137"/>
                    </a:srgbClr>
                  </a:outerShdw>
                </a:effectLst>
                <a:ea typeface="SimSun" pitchFamily="2" charset="-122"/>
              </a:rPr>
              <a:t>Physics and Nuclear </a:t>
            </a:r>
            <a:r>
              <a:rPr lang="en-US" altLang="zh-CN" sz="1800" dirty="0" smtClean="0">
                <a:solidFill>
                  <a:srgbClr val="800000"/>
                </a:solidFill>
                <a:effectLst>
                  <a:outerShdw blurRad="38100" dist="38100" dir="2700000" algn="tl">
                    <a:srgbClr val="000000">
                      <a:alpha val="43137"/>
                    </a:srgbClr>
                  </a:outerShdw>
                </a:effectLst>
                <a:ea typeface="SimSun" pitchFamily="2" charset="-122"/>
              </a:rPr>
              <a:t>Engineering, </a:t>
            </a:r>
          </a:p>
          <a:p>
            <a:pPr algn="ctr">
              <a:lnSpc>
                <a:spcPct val="80000"/>
              </a:lnSpc>
            </a:pPr>
            <a:r>
              <a:rPr lang="en-US" altLang="zh-CN" sz="1800" dirty="0" smtClean="0">
                <a:solidFill>
                  <a:srgbClr val="800000"/>
                </a:solidFill>
                <a:effectLst>
                  <a:outerShdw blurRad="38100" dist="38100" dir="2700000" algn="tl">
                    <a:srgbClr val="000000">
                      <a:alpha val="43137"/>
                    </a:srgbClr>
                  </a:outerShdw>
                </a:effectLst>
                <a:ea typeface="SimSun" pitchFamily="2" charset="-122"/>
              </a:rPr>
              <a:t>March </a:t>
            </a:r>
            <a:r>
              <a:rPr lang="en-US" altLang="zh-CN" sz="1800" dirty="0">
                <a:solidFill>
                  <a:srgbClr val="800000"/>
                </a:solidFill>
                <a:effectLst>
                  <a:outerShdw blurRad="38100" dist="38100" dir="2700000" algn="tl">
                    <a:srgbClr val="000000">
                      <a:alpha val="43137"/>
                    </a:srgbClr>
                  </a:outerShdw>
                </a:effectLst>
                <a:ea typeface="SimSun" pitchFamily="2" charset="-122"/>
              </a:rPr>
              <a:t>14-16, 2016 </a:t>
            </a:r>
            <a:r>
              <a:rPr lang="en-US" altLang="zh-CN" sz="1800" dirty="0" smtClean="0">
                <a:solidFill>
                  <a:srgbClr val="800000"/>
                </a:solidFill>
                <a:effectLst>
                  <a:outerShdw blurRad="38100" dist="38100" dir="2700000" algn="tl">
                    <a:srgbClr val="000000">
                      <a:alpha val="43137"/>
                    </a:srgbClr>
                  </a:outerShdw>
                </a:effectLst>
                <a:ea typeface="SimSun" pitchFamily="2" charset="-122"/>
              </a:rPr>
              <a:t>London, UK</a:t>
            </a:r>
          </a:p>
        </p:txBody>
      </p:sp>
    </p:spTree>
    <p:extLst>
      <p:ext uri="{BB962C8B-B14F-4D97-AF65-F5344CB8AC3E}">
        <p14:creationId xmlns:p14="http://schemas.microsoft.com/office/powerpoint/2010/main" val="4273118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72385" y="1249553"/>
            <a:ext cx="7440925" cy="4831874"/>
          </a:xfrm>
          <a:prstGeom prst="rect">
            <a:avLst/>
          </a:prstGeom>
          <a:solidFill>
            <a:schemeClr val="tx2">
              <a:lumMod val="50000"/>
            </a:schemeClr>
          </a:solidFill>
          <a:ln w="76200">
            <a:gradFill>
              <a:gsLst>
                <a:gs pos="0">
                  <a:schemeClr val="tx1">
                    <a:lumMod val="85000"/>
                    <a:alpha val="26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468000" tIns="406800" rIns="468000" bIns="40680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914400" lvl="1" indent="-457200" algn="l">
              <a:spcBef>
                <a:spcPts val="0"/>
              </a:spcBef>
              <a:buFont typeface="+mj-lt"/>
              <a:buAutoNum type="arabicPeriod"/>
            </a:pPr>
            <a:r>
              <a:rPr lang="en-US" sz="2400" dirty="0">
                <a:solidFill>
                  <a:schemeClr val="tx1"/>
                </a:solidFill>
              </a:rPr>
              <a:t>YinYang Motion Equations</a:t>
            </a:r>
          </a:p>
          <a:p>
            <a:pPr marL="914400" lvl="1" indent="-457200" algn="l">
              <a:buFont typeface="+mj-lt"/>
              <a:buAutoNum type="arabicPeriod"/>
            </a:pPr>
            <a:r>
              <a:rPr lang="en-US" sz="2400" dirty="0">
                <a:solidFill>
                  <a:schemeClr val="bg1">
                    <a:lumMod val="65000"/>
                    <a:lumOff val="35000"/>
                  </a:schemeClr>
                </a:solidFill>
              </a:rPr>
              <a:t>Horizon of Quantum Fields</a:t>
            </a:r>
          </a:p>
          <a:p>
            <a:pPr marL="914400" lvl="1" indent="-457200" algn="l">
              <a:buFont typeface="+mj-lt"/>
              <a:buAutoNum type="arabicPeriod"/>
            </a:pPr>
            <a:r>
              <a:rPr lang="en-US" sz="2400" dirty="0">
                <a:solidFill>
                  <a:srgbClr val="595959"/>
                </a:solidFill>
              </a:rPr>
              <a:t>Horizon of Macroscopic Densities</a:t>
            </a:r>
          </a:p>
          <a:p>
            <a:pPr marL="914400" lvl="1" indent="-457200" algn="l">
              <a:buFont typeface="+mj-lt"/>
              <a:buAutoNum type="arabicPeriod"/>
            </a:pPr>
            <a:r>
              <a:rPr lang="en-US" sz="2400" dirty="0">
                <a:solidFill>
                  <a:srgbClr val="595959"/>
                </a:solidFill>
              </a:rPr>
              <a:t>Horizon of Thermodynamics</a:t>
            </a:r>
          </a:p>
          <a:p>
            <a:pPr marL="914400" lvl="1" indent="-457200" algn="l">
              <a:buFont typeface="+mj-lt"/>
              <a:buAutoNum type="arabicPeriod"/>
            </a:pPr>
            <a:r>
              <a:rPr lang="en-US" sz="2400" dirty="0">
                <a:solidFill>
                  <a:srgbClr val="595959"/>
                </a:solidFill>
              </a:rPr>
              <a:t>Horizon of Electromagnetic Fields</a:t>
            </a:r>
          </a:p>
          <a:p>
            <a:pPr marL="914400" lvl="1" indent="-457200" algn="l">
              <a:buFont typeface="+mj-lt"/>
              <a:buAutoNum type="arabicPeriod"/>
            </a:pPr>
            <a:r>
              <a:rPr lang="en-US" sz="2400" dirty="0">
                <a:solidFill>
                  <a:schemeClr val="bg1">
                    <a:lumMod val="65000"/>
                    <a:lumOff val="35000"/>
                  </a:schemeClr>
                </a:solidFill>
              </a:rPr>
              <a:t>Horizon of Gravitational </a:t>
            </a:r>
            <a:r>
              <a:rPr lang="en-US" sz="2400" dirty="0" smtClean="0">
                <a:solidFill>
                  <a:schemeClr val="bg1">
                    <a:lumMod val="65000"/>
                    <a:lumOff val="35000"/>
                  </a:schemeClr>
                </a:solidFill>
              </a:rPr>
              <a:t>Fields</a:t>
            </a:r>
            <a:endParaRPr lang="en-US" sz="2400" dirty="0">
              <a:solidFill>
                <a:schemeClr val="tx1"/>
              </a:solidFill>
            </a:endParaRPr>
          </a:p>
          <a:p>
            <a:pPr marL="914400" lvl="1" indent="-457200" algn="l">
              <a:buFont typeface="+mj-lt"/>
              <a:buAutoNum type="arabicPeriod"/>
            </a:pPr>
            <a:r>
              <a:rPr lang="en-US" sz="2400" dirty="0" smtClean="0">
                <a:solidFill>
                  <a:srgbClr val="595959"/>
                </a:solidFill>
              </a:rPr>
              <a:t>General </a:t>
            </a:r>
            <a:r>
              <a:rPr lang="en-US" sz="2400" dirty="0">
                <a:solidFill>
                  <a:schemeClr val="bg1">
                    <a:lumMod val="65000"/>
                    <a:lumOff val="35000"/>
                  </a:schemeClr>
                </a:solidFill>
              </a:rPr>
              <a:t>Gravitational Fields</a:t>
            </a:r>
            <a:endParaRPr lang="en-US" sz="2400" dirty="0" smtClean="0">
              <a:solidFill>
                <a:schemeClr val="bg1">
                  <a:lumMod val="65000"/>
                  <a:lumOff val="35000"/>
                </a:schemeClr>
              </a:solidFill>
            </a:endParaRPr>
          </a:p>
          <a:p>
            <a:pPr marL="914400" lvl="1" indent="-457200" algn="l">
              <a:buFont typeface="+mj-lt"/>
              <a:buAutoNum type="arabicPeriod"/>
            </a:pPr>
            <a:r>
              <a:rPr lang="en-US" sz="2400" dirty="0">
                <a:solidFill>
                  <a:srgbClr val="595959"/>
                </a:solidFill>
              </a:rPr>
              <a:t>Questions and Discussion </a:t>
            </a:r>
          </a:p>
        </p:txBody>
      </p:sp>
      <p:sp>
        <p:nvSpPr>
          <p:cNvPr id="9" name="Subtitle 2"/>
          <p:cNvSpPr txBox="1">
            <a:spLocks/>
          </p:cNvSpPr>
          <p:nvPr/>
        </p:nvSpPr>
        <p:spPr>
          <a:xfrm>
            <a:off x="5747474" y="6288600"/>
            <a:ext cx="3249103" cy="34264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smtClean="0">
                <a:solidFill>
                  <a:schemeClr val="bg1"/>
                </a:solidFill>
                <a:effectLst>
                  <a:outerShdw blurRad="38100" dist="38100" dir="2700000" algn="tl">
                    <a:srgbClr val="000000">
                      <a:alpha val="43137"/>
                    </a:srgbClr>
                  </a:outerShdw>
                </a:effectLst>
                <a:ea typeface="SimSun" pitchFamily="2" charset="-122"/>
              </a:rPr>
              <a:t>All rights reserved Copyright@ 2016</a:t>
            </a:r>
            <a:endParaRPr lang="en-US" sz="14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0" y="513107"/>
            <a:ext cx="9144000" cy="500280"/>
          </a:xfrm>
        </p:spPr>
        <p:txBody>
          <a:bodyPr>
            <a:noAutofit/>
          </a:bodyPr>
          <a:lstStyle/>
          <a:p>
            <a:pPr algn="ctr" rtl="0" eaLnBrk="1" latinLnBrk="0" hangingPunct="1"/>
            <a:r>
              <a:rPr lang="en-US" sz="3200" b="1" kern="1200" dirty="0" smtClean="0">
                <a:solidFill>
                  <a:srgbClr val="800000"/>
                </a:solidFill>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latin typeface="Century Gothic"/>
                <a:ea typeface="+mn-ea"/>
                <a:cs typeface="+mn-cs"/>
              </a:rPr>
              <a:t>AGENDA I</a:t>
            </a:r>
            <a:endParaRPr lang="en-US" sz="6000" dirty="0" smtClean="0">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endParaRPr>
          </a:p>
        </p:txBody>
      </p:sp>
    </p:spTree>
    <p:extLst>
      <p:ext uri="{BB962C8B-B14F-4D97-AF65-F5344CB8AC3E}">
        <p14:creationId xmlns:p14="http://schemas.microsoft.com/office/powerpoint/2010/main" val="220106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80042"/>
            <a:ext cx="9143999" cy="654212"/>
          </a:xfrm>
        </p:spPr>
        <p:txBody>
          <a:bodyPr>
            <a:normAutofit/>
          </a:bodyPr>
          <a:lstStyle/>
          <a:p>
            <a:pPr algn="ctr"/>
            <a:r>
              <a:rPr lang="en-US" sz="2800" dirty="0" smtClean="0"/>
              <a:t>Terminology (I)</a:t>
            </a:r>
            <a:endParaRPr lang="en-US" sz="2800" dirty="0"/>
          </a:p>
        </p:txBody>
      </p:sp>
      <p:sp>
        <p:nvSpPr>
          <p:cNvPr id="3" name="Content Placeholder 2"/>
          <p:cNvSpPr>
            <a:spLocks noGrp="1"/>
          </p:cNvSpPr>
          <p:nvPr>
            <p:ph idx="1"/>
          </p:nvPr>
        </p:nvSpPr>
        <p:spPr>
          <a:xfrm>
            <a:off x="474680" y="974904"/>
            <a:ext cx="8197847" cy="3899616"/>
          </a:xfrm>
          <a:solidFill>
            <a:srgbClr val="4AA8E7"/>
          </a:solidFill>
          <a:effectLst>
            <a:glow rad="101600">
              <a:schemeClr val="accent1">
                <a:satMod val="175000"/>
                <a:alpha val="40000"/>
              </a:schemeClr>
            </a:glow>
          </a:effectLst>
        </p:spPr>
        <p:txBody>
          <a:bodyPr lIns="216000" tIns="140400" rIns="216000" bIns="140400">
            <a:normAutofit/>
          </a:bodyPr>
          <a:lstStyle/>
          <a:p>
            <a:pPr marL="0" indent="0" algn="ctr">
              <a:buNone/>
            </a:pPr>
            <a:r>
              <a:rPr lang="en-US" sz="2800" b="1" i="1" dirty="0">
                <a:ln w="1905"/>
                <a:solidFill>
                  <a:srgbClr val="FF9933"/>
                </a:solidFill>
                <a:effectLst>
                  <a:innerShdw blurRad="69850" dist="43180" dir="5400000">
                    <a:srgbClr val="000000">
                      <a:alpha val="65000"/>
                    </a:srgbClr>
                  </a:innerShdw>
                </a:effectLst>
              </a:rPr>
              <a:t>V</a:t>
            </a:r>
            <a:r>
              <a:rPr lang="en-US" sz="2800" b="1" i="1" dirty="0" smtClean="0">
                <a:ln w="1905"/>
                <a:solidFill>
                  <a:srgbClr val="FF9933"/>
                </a:solidFill>
                <a:effectLst>
                  <a:innerShdw blurRad="69850" dist="43180" dir="5400000">
                    <a:srgbClr val="000000">
                      <a:alpha val="65000"/>
                    </a:srgbClr>
                  </a:innerShdw>
                </a:effectLst>
              </a:rPr>
              <a:t>irtual and Physical Worlds</a:t>
            </a:r>
            <a:endParaRPr lang="en-US" i="1" dirty="0" smtClean="0">
              <a:solidFill>
                <a:srgbClr val="FF9933"/>
              </a:solidFill>
              <a:effectLst>
                <a:innerShdw blurRad="69850" dist="43180" dir="5400000">
                  <a:srgbClr val="000000">
                    <a:alpha val="65000"/>
                  </a:srgbClr>
                </a:innerShdw>
              </a:effectLst>
            </a:endParaRPr>
          </a:p>
          <a:p>
            <a:pPr algn="just"/>
            <a:r>
              <a:rPr lang="en-US" i="1" dirty="0" smtClean="0"/>
              <a:t>A world is an </a:t>
            </a:r>
            <a:r>
              <a:rPr lang="en-US" i="1" dirty="0"/>
              <a:t>environment composed of events or constituted by hierarchical structures of </a:t>
            </a:r>
            <a:r>
              <a:rPr lang="en-US" i="1" dirty="0">
                <a:solidFill>
                  <a:srgbClr val="800000"/>
                </a:solidFill>
              </a:rPr>
              <a:t>massless</a:t>
            </a:r>
            <a:r>
              <a:rPr lang="en-US" i="1" dirty="0"/>
              <a:t> objects, </a:t>
            </a:r>
            <a:r>
              <a:rPr lang="en-US" i="1" dirty="0">
                <a:solidFill>
                  <a:srgbClr val="800000"/>
                </a:solidFill>
              </a:rPr>
              <a:t>massive</a:t>
            </a:r>
            <a:r>
              <a:rPr lang="en-US" i="1" dirty="0"/>
              <a:t> matters, or </a:t>
            </a:r>
            <a:r>
              <a:rPr lang="en-US" i="1" dirty="0">
                <a:solidFill>
                  <a:srgbClr val="800000"/>
                </a:solidFill>
              </a:rPr>
              <a:t>both</a:t>
            </a:r>
            <a:r>
              <a:rPr lang="en-US" i="1" dirty="0"/>
              <a:t>. </a:t>
            </a:r>
            <a:endParaRPr lang="en-US" i="1" dirty="0" smtClean="0"/>
          </a:p>
          <a:p>
            <a:pPr algn="just"/>
            <a:r>
              <a:rPr lang="en-US" i="1" dirty="0" smtClean="0"/>
              <a:t>These </a:t>
            </a:r>
            <a:r>
              <a:rPr lang="en-US" i="1" dirty="0"/>
              <a:t>hierarchical structures are respectively defined as </a:t>
            </a:r>
            <a:r>
              <a:rPr lang="en-US" i="1" dirty="0">
                <a:solidFill>
                  <a:srgbClr val="800000"/>
                </a:solidFill>
              </a:rPr>
              <a:t>virtual</a:t>
            </a:r>
            <a:r>
              <a:rPr lang="en-US" i="1" dirty="0"/>
              <a:t> world, </a:t>
            </a:r>
            <a:r>
              <a:rPr lang="en-US" i="1" dirty="0">
                <a:solidFill>
                  <a:srgbClr val="800000"/>
                </a:solidFill>
              </a:rPr>
              <a:t>physical</a:t>
            </a:r>
            <a:r>
              <a:rPr lang="en-US" i="1" dirty="0"/>
              <a:t> world, </a:t>
            </a:r>
            <a:r>
              <a:rPr lang="en-US" i="1" dirty="0" smtClean="0"/>
              <a:t>and universe</a:t>
            </a:r>
            <a:r>
              <a:rPr lang="en-US" i="1" dirty="0"/>
              <a:t>. </a:t>
            </a:r>
            <a:endParaRPr lang="en-US" i="1" dirty="0" smtClean="0"/>
          </a:p>
          <a:p>
            <a:pPr algn="just"/>
            <a:r>
              <a:rPr lang="en-US" i="1" dirty="0" smtClean="0"/>
              <a:t>Traditionally</a:t>
            </a:r>
            <a:r>
              <a:rPr lang="en-US" i="1" dirty="0"/>
              <a:t>, for example, the virtual world is referred to as the inner world, the physical world as the outer world, and </a:t>
            </a:r>
            <a:r>
              <a:rPr lang="en-US" i="1" dirty="0">
                <a:solidFill>
                  <a:srgbClr val="800000"/>
                </a:solidFill>
              </a:rPr>
              <a:t>together</a:t>
            </a:r>
            <a:r>
              <a:rPr lang="en-US" i="1" dirty="0"/>
              <a:t> they form </a:t>
            </a:r>
            <a:r>
              <a:rPr lang="en-US" i="1" dirty="0">
                <a:solidFill>
                  <a:srgbClr val="800000"/>
                </a:solidFill>
              </a:rPr>
              <a:t>holistic lives </a:t>
            </a:r>
            <a:r>
              <a:rPr lang="en-US" i="1" dirty="0"/>
              <a:t>in universe</a:t>
            </a:r>
            <a:r>
              <a:rPr lang="en-US" i="1" dirty="0" smtClean="0"/>
              <a:t>.</a:t>
            </a:r>
          </a:p>
        </p:txBody>
      </p:sp>
    </p:spTree>
    <p:extLst>
      <p:ext uri="{BB962C8B-B14F-4D97-AF65-F5344CB8AC3E}">
        <p14:creationId xmlns:p14="http://schemas.microsoft.com/office/powerpoint/2010/main" val="283766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iterate type="lt">
                                    <p:tmPct val="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iterate type="lt">
                                    <p:tmPct val="0"/>
                                  </p:iterate>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iterate type="lt">
                                    <p:tmPct val="0"/>
                                  </p:iterate>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80042"/>
            <a:ext cx="9143999" cy="654212"/>
          </a:xfrm>
        </p:spPr>
        <p:txBody>
          <a:bodyPr>
            <a:normAutofit/>
          </a:bodyPr>
          <a:lstStyle/>
          <a:p>
            <a:pPr algn="ctr"/>
            <a:r>
              <a:rPr lang="en-US" sz="2800" dirty="0" smtClean="0"/>
              <a:t>Terminology (II)</a:t>
            </a:r>
            <a:endParaRPr lang="en-US" sz="2800" dirty="0"/>
          </a:p>
        </p:txBody>
      </p:sp>
      <p:sp>
        <p:nvSpPr>
          <p:cNvPr id="3" name="Content Placeholder 2"/>
          <p:cNvSpPr>
            <a:spLocks noGrp="1"/>
          </p:cNvSpPr>
          <p:nvPr>
            <p:ph idx="1"/>
          </p:nvPr>
        </p:nvSpPr>
        <p:spPr>
          <a:xfrm>
            <a:off x="513158" y="685801"/>
            <a:ext cx="8159369" cy="4714654"/>
          </a:xfrm>
          <a:solidFill>
            <a:schemeClr val="bg2">
              <a:lumMod val="60000"/>
              <a:lumOff val="40000"/>
            </a:schemeClr>
          </a:solidFill>
          <a:effectLst>
            <a:glow rad="139700">
              <a:schemeClr val="accent1">
                <a:satMod val="175000"/>
                <a:alpha val="40000"/>
              </a:schemeClr>
            </a:glow>
          </a:effectLst>
        </p:spPr>
        <p:txBody>
          <a:bodyPr lIns="216000" tIns="140400" rIns="216000" bIns="140400">
            <a:normAutofit lnSpcReduction="10000"/>
          </a:bodyPr>
          <a:lstStyle/>
          <a:p>
            <a:pPr marL="0" indent="0" algn="ctr">
              <a:buNone/>
            </a:pPr>
            <a:r>
              <a:rPr lang="en-US" sz="2800" b="1" i="1" dirty="0" smtClean="0">
                <a:ln w="1905"/>
                <a:solidFill>
                  <a:srgbClr val="FF9933"/>
                </a:solidFill>
                <a:effectLst>
                  <a:outerShdw blurRad="60007" dist="200025" dir="15000000" sy="30000" kx="-1800000" algn="bl" rotWithShape="0">
                    <a:prstClr val="black">
                      <a:alpha val="32000"/>
                    </a:prstClr>
                  </a:outerShdw>
                </a:effectLst>
              </a:rPr>
              <a:t>Yinyang Duality</a:t>
            </a:r>
          </a:p>
          <a:p>
            <a:pPr algn="just"/>
            <a:r>
              <a:rPr lang="en-US" i="1" dirty="0" smtClean="0"/>
              <a:t>Defines the </a:t>
            </a:r>
            <a:r>
              <a:rPr lang="en-US" i="1" dirty="0"/>
              <a:t>complementary opponents of inseparable, reciprocal pairs of all natural states and events. Among them, the most fundamental duality is known as </a:t>
            </a:r>
            <a:r>
              <a:rPr lang="en-US" i="1" dirty="0">
                <a:solidFill>
                  <a:srgbClr val="800000"/>
                </a:solidFill>
              </a:rPr>
              <a:t>yin</a:t>
            </a:r>
            <a:r>
              <a:rPr lang="en-US" i="1" dirty="0"/>
              <a:t> </a:t>
            </a:r>
            <a:r>
              <a:rPr lang="en-US" i="1" dirty="0">
                <a:solidFill>
                  <a:srgbClr val="800000"/>
                </a:solidFill>
              </a:rPr>
              <a:t>“-” </a:t>
            </a:r>
            <a:r>
              <a:rPr lang="en-US" i="1" dirty="0" smtClean="0"/>
              <a:t>(</a:t>
            </a:r>
            <a:r>
              <a:rPr lang="en-US" i="1" dirty="0"/>
              <a:t>阴 in Chinese) </a:t>
            </a:r>
            <a:r>
              <a:rPr lang="en-US" i="1" dirty="0" smtClean="0"/>
              <a:t>and </a:t>
            </a:r>
            <a:r>
              <a:rPr lang="en-US" i="1" dirty="0">
                <a:solidFill>
                  <a:srgbClr val="800000"/>
                </a:solidFill>
              </a:rPr>
              <a:t>yang</a:t>
            </a:r>
            <a:r>
              <a:rPr lang="en-US" i="1" dirty="0"/>
              <a:t> </a:t>
            </a:r>
            <a:r>
              <a:rPr lang="en-US" i="1" dirty="0">
                <a:solidFill>
                  <a:srgbClr val="800000"/>
                </a:solidFill>
              </a:rPr>
              <a:t>“+” </a:t>
            </a:r>
            <a:r>
              <a:rPr lang="en-US" i="1" dirty="0" smtClean="0"/>
              <a:t>(</a:t>
            </a:r>
            <a:r>
              <a:rPr lang="en-US" i="1" dirty="0"/>
              <a:t>阳 in Chinese</a:t>
            </a:r>
            <a:r>
              <a:rPr lang="en-US" i="1" dirty="0" smtClean="0"/>
              <a:t>), </a:t>
            </a:r>
            <a:r>
              <a:rPr lang="en-US" i="1" dirty="0"/>
              <a:t>with </a:t>
            </a:r>
            <a:r>
              <a:rPr lang="en-US" i="1" dirty="0">
                <a:solidFill>
                  <a:srgbClr val="800000"/>
                </a:solidFill>
              </a:rPr>
              <a:t>neutral balance “o” </a:t>
            </a:r>
            <a:r>
              <a:rPr lang="en-US" i="1" dirty="0"/>
              <a:t>that appears as if there were nothing. </a:t>
            </a:r>
            <a:endParaRPr lang="en-US" i="1" dirty="0" smtClean="0"/>
          </a:p>
          <a:p>
            <a:pPr algn="just"/>
            <a:r>
              <a:rPr lang="en-US" i="1" dirty="0"/>
              <a:t>P</a:t>
            </a:r>
            <a:r>
              <a:rPr lang="en-US" i="1" dirty="0" smtClean="0"/>
              <a:t>resents </a:t>
            </a:r>
            <a:r>
              <a:rPr lang="en-US" i="1" dirty="0"/>
              <a:t>the </a:t>
            </a:r>
            <a:r>
              <a:rPr lang="en-US" i="1" dirty="0">
                <a:solidFill>
                  <a:srgbClr val="800000"/>
                </a:solidFill>
              </a:rPr>
              <a:t>two-sidedness </a:t>
            </a:r>
            <a:r>
              <a:rPr lang="en-US" i="1" dirty="0"/>
              <a:t>of any event or world, each dissolving into the other in an alternating stream that generates the life of situations, movements, or actions through continuous helix-circulations in a universe manifold. </a:t>
            </a:r>
            <a:endParaRPr lang="en-US" i="1" dirty="0" smtClean="0"/>
          </a:p>
          <a:p>
            <a:pPr algn="just"/>
            <a:r>
              <a:rPr lang="en-US" i="1" dirty="0" smtClean="0"/>
              <a:t>Because </a:t>
            </a:r>
            <a:r>
              <a:rPr lang="en-US" i="1" dirty="0"/>
              <a:t>of this yinyang nature, a universe manifold always has </a:t>
            </a:r>
            <a:r>
              <a:rPr lang="en-US" i="1" dirty="0">
                <a:solidFill>
                  <a:srgbClr val="800000"/>
                </a:solidFill>
              </a:rPr>
              <a:t>a mirrored pair </a:t>
            </a:r>
            <a:r>
              <a:rPr lang="en-US" i="1" dirty="0"/>
              <a:t>in the imaginary part, a conjugate pair of a complex manifold, defined as </a:t>
            </a:r>
            <a:r>
              <a:rPr lang="en-US" b="1" i="1" dirty="0"/>
              <a:t>Yinyang Manifold</a:t>
            </a:r>
            <a:r>
              <a:rPr lang="en-US" i="1" dirty="0" smtClean="0"/>
              <a:t>.</a:t>
            </a:r>
            <a:endParaRPr lang="en-US" i="1" dirty="0"/>
          </a:p>
        </p:txBody>
      </p:sp>
    </p:spTree>
    <p:extLst>
      <p:ext uri="{BB962C8B-B14F-4D97-AF65-F5344CB8AC3E}">
        <p14:creationId xmlns:p14="http://schemas.microsoft.com/office/powerpoint/2010/main" val="178458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3">
                                            <p:txEl>
                                              <p:pRg st="1" end="1"/>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1" end="1"/>
                                            </p:txEl>
                                          </p:spTgt>
                                        </p:tgtEl>
                                        <p:attrNameLst>
                                          <p:attrName>ppt_w</p:attrName>
                                        </p:attrNameLst>
                                      </p:cBhvr>
                                    </p:anim>
                                    <p:anim by="(#ppt_w*0.50)" calcmode="lin" valueType="num">
                                      <p:cBhvr>
                                        <p:cTn id="8" dur="500" decel="50000" autoRev="1" fill="hold">
                                          <p:stCondLst>
                                            <p:cond delay="0"/>
                                          </p:stCondLst>
                                        </p:cTn>
                                        <p:tgtEl>
                                          <p:spTgt spid="3">
                                            <p:txEl>
                                              <p:pRg st="1" end="1"/>
                                            </p:txEl>
                                          </p:spTgt>
                                        </p:tgtEl>
                                        <p:attrNameLst>
                                          <p:attrName>ppt_x</p:attrName>
                                        </p:attrNameLst>
                                      </p:cBhvr>
                                    </p:anim>
                                    <p:anim from="(-#ppt_h/2)" to="(#ppt_y)" calcmode="lin" valueType="num">
                                      <p:cBhvr>
                                        <p:cTn id="9" dur="1000" fill="hold">
                                          <p:stCondLst>
                                            <p:cond delay="0"/>
                                          </p:stCondLst>
                                        </p:cTn>
                                        <p:tgtEl>
                                          <p:spTgt spid="3">
                                            <p:txEl>
                                              <p:pRg st="1" end="1"/>
                                            </p:txEl>
                                          </p:spTgt>
                                        </p:tgtEl>
                                        <p:attrNameLst>
                                          <p:attrName>ppt_y</p:attrName>
                                        </p:attrNameLst>
                                      </p:cBhvr>
                                    </p:anim>
                                    <p:animRot by="21600000">
                                      <p:cBhvr>
                                        <p:cTn id="10" dur="1000" fill="hold">
                                          <p:stCondLst>
                                            <p:cond delay="0"/>
                                          </p:stCondLst>
                                        </p:cTn>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 by="(-#ppt_w*2)" calcmode="lin" valueType="num">
                                      <p:cBhvr rctx="PPT">
                                        <p:cTn id="15" dur="500" autoRev="1" fill="hold">
                                          <p:stCondLst>
                                            <p:cond delay="0"/>
                                          </p:stCondLst>
                                        </p:cTn>
                                        <p:tgtEl>
                                          <p:spTgt spid="3">
                                            <p:txEl>
                                              <p:pRg st="2" end="2"/>
                                            </p:txEl>
                                          </p:spTgt>
                                        </p:tgtEl>
                                        <p:attrNameLst>
                                          <p:attrName>ppt_w</p:attrName>
                                        </p:attrNameLst>
                                      </p:cBhvr>
                                    </p:anim>
                                    <p:anim by="(#ppt_w*0.50)" calcmode="lin" valueType="num">
                                      <p:cBhvr>
                                        <p:cTn id="16" dur="500" decel="50000" autoRev="1" fill="hold">
                                          <p:stCondLst>
                                            <p:cond delay="0"/>
                                          </p:stCondLst>
                                        </p:cTn>
                                        <p:tgtEl>
                                          <p:spTgt spid="3">
                                            <p:txEl>
                                              <p:pRg st="2" end="2"/>
                                            </p:txEl>
                                          </p:spTgt>
                                        </p:tgtEl>
                                        <p:attrNameLst>
                                          <p:attrName>ppt_x</p:attrName>
                                        </p:attrNameLst>
                                      </p:cBhvr>
                                    </p:anim>
                                    <p:anim from="(-#ppt_h/2)" to="(#ppt_y)" calcmode="lin" valueType="num">
                                      <p:cBhvr>
                                        <p:cTn id="17" dur="1000" fill="hold">
                                          <p:stCondLst>
                                            <p:cond delay="0"/>
                                          </p:stCondLst>
                                        </p:cTn>
                                        <p:tgtEl>
                                          <p:spTgt spid="3">
                                            <p:txEl>
                                              <p:pRg st="2" end="2"/>
                                            </p:txEl>
                                          </p:spTgt>
                                        </p:tgtEl>
                                        <p:attrNameLst>
                                          <p:attrName>ppt_y</p:attrName>
                                        </p:attrNameLst>
                                      </p:cBhvr>
                                    </p:anim>
                                    <p:animRot by="21600000">
                                      <p:cBhvr>
                                        <p:cTn id="18" dur="1000" fill="hold">
                                          <p:stCondLst>
                                            <p:cond delay="0"/>
                                          </p:stCondLst>
                                        </p:cTn>
                                        <p:tgtEl>
                                          <p:spTgt spid="3">
                                            <p:txEl>
                                              <p:pRg st="2" end="2"/>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nodeType="clickEffect">
                                  <p:stCondLst>
                                    <p:cond delay="0"/>
                                  </p:stCondLst>
                                  <p:iterate type="lt">
                                    <p:tmPct val="10000"/>
                                  </p:iterate>
                                  <p:childTnLst>
                                    <p:set>
                                      <p:cBhvr>
                                        <p:cTn id="22" dur="1" fill="hold">
                                          <p:stCondLst>
                                            <p:cond delay="0"/>
                                          </p:stCondLst>
                                        </p:cTn>
                                        <p:tgtEl>
                                          <p:spTgt spid="3">
                                            <p:txEl>
                                              <p:pRg st="3" end="3"/>
                                            </p:txEl>
                                          </p:spTgt>
                                        </p:tgtEl>
                                        <p:attrNameLst>
                                          <p:attrName>style.visibility</p:attrName>
                                        </p:attrNameLst>
                                      </p:cBhvr>
                                      <p:to>
                                        <p:strVal val="visible"/>
                                      </p:to>
                                    </p:set>
                                    <p:anim by="(-#ppt_w*2)" calcmode="lin" valueType="num">
                                      <p:cBhvr rctx="PPT">
                                        <p:cTn id="23" dur="500" autoRev="1" fill="hold">
                                          <p:stCondLst>
                                            <p:cond delay="0"/>
                                          </p:stCondLst>
                                        </p:cTn>
                                        <p:tgtEl>
                                          <p:spTgt spid="3">
                                            <p:txEl>
                                              <p:pRg st="3" end="3"/>
                                            </p:txEl>
                                          </p:spTgt>
                                        </p:tgtEl>
                                        <p:attrNameLst>
                                          <p:attrName>ppt_w</p:attrName>
                                        </p:attrNameLst>
                                      </p:cBhvr>
                                    </p:anim>
                                    <p:anim by="(#ppt_w*0.50)" calcmode="lin" valueType="num">
                                      <p:cBhvr>
                                        <p:cTn id="24" dur="500" decel="50000" autoRev="1" fill="hold">
                                          <p:stCondLst>
                                            <p:cond delay="0"/>
                                          </p:stCondLst>
                                        </p:cTn>
                                        <p:tgtEl>
                                          <p:spTgt spid="3">
                                            <p:txEl>
                                              <p:pRg st="3" end="3"/>
                                            </p:txEl>
                                          </p:spTgt>
                                        </p:tgtEl>
                                        <p:attrNameLst>
                                          <p:attrName>ppt_x</p:attrName>
                                        </p:attrNameLst>
                                      </p:cBhvr>
                                    </p:anim>
                                    <p:anim from="(-#ppt_h/2)" to="(#ppt_y)" calcmode="lin" valueType="num">
                                      <p:cBhvr>
                                        <p:cTn id="25" dur="1000" fill="hold">
                                          <p:stCondLst>
                                            <p:cond delay="0"/>
                                          </p:stCondLst>
                                        </p:cTn>
                                        <p:tgtEl>
                                          <p:spTgt spid="3">
                                            <p:txEl>
                                              <p:pRg st="3" end="3"/>
                                            </p:txEl>
                                          </p:spTgt>
                                        </p:tgtEl>
                                        <p:attrNameLst>
                                          <p:attrName>ppt_y</p:attrName>
                                        </p:attrNameLst>
                                      </p:cBhvr>
                                    </p:anim>
                                    <p:animRot by="21600000">
                                      <p:cBhvr>
                                        <p:cTn id="26" dur="1000" fill="hold">
                                          <p:stCondLst>
                                            <p:cond delay="0"/>
                                          </p:stCondLst>
                                        </p:cTn>
                                        <p:tgtEl>
                                          <p:spTgt spid="3">
                                            <p:txEl>
                                              <p:pRg st="3" end="3"/>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80042"/>
            <a:ext cx="9143999" cy="654212"/>
          </a:xfrm>
        </p:spPr>
        <p:txBody>
          <a:bodyPr>
            <a:normAutofit/>
          </a:bodyPr>
          <a:lstStyle/>
          <a:p>
            <a:pPr algn="ctr"/>
            <a:r>
              <a:rPr lang="en-US" sz="2800" dirty="0" smtClean="0"/>
              <a:t>Terminology (III)</a:t>
            </a:r>
            <a:endParaRPr lang="en-US" sz="2800" dirty="0"/>
          </a:p>
        </p:txBody>
      </p:sp>
      <p:sp>
        <p:nvSpPr>
          <p:cNvPr id="3" name="Content Placeholder 2"/>
          <p:cNvSpPr>
            <a:spLocks noGrp="1"/>
          </p:cNvSpPr>
          <p:nvPr>
            <p:ph idx="1"/>
          </p:nvPr>
        </p:nvSpPr>
        <p:spPr>
          <a:xfrm>
            <a:off x="513158" y="685801"/>
            <a:ext cx="8159369" cy="4714654"/>
          </a:xfrm>
          <a:solidFill>
            <a:schemeClr val="bg2">
              <a:lumMod val="60000"/>
              <a:lumOff val="40000"/>
            </a:schemeClr>
          </a:solidFill>
          <a:effectLst>
            <a:glow rad="139700">
              <a:schemeClr val="accent1">
                <a:satMod val="175000"/>
                <a:alpha val="40000"/>
              </a:schemeClr>
            </a:glow>
          </a:effectLst>
        </p:spPr>
        <p:txBody>
          <a:bodyPr lIns="216000" tIns="140400" rIns="216000" bIns="140400">
            <a:normAutofit fontScale="85000" lnSpcReduction="10000"/>
          </a:bodyPr>
          <a:lstStyle/>
          <a:p>
            <a:pPr marL="0" indent="0" algn="ctr">
              <a:buNone/>
            </a:pPr>
            <a:r>
              <a:rPr lang="en-US" sz="2800" b="1" i="1" dirty="0" smtClean="0">
                <a:ln w="1905"/>
                <a:solidFill>
                  <a:srgbClr val="FF9933"/>
                </a:solidFill>
                <a:effectLst>
                  <a:outerShdw blurRad="60007" dist="200025" dir="15000000" sy="30000" kx="-1800000" algn="bl" rotWithShape="0">
                    <a:prstClr val="black">
                      <a:alpha val="32000"/>
                    </a:prstClr>
                  </a:outerShdw>
                </a:effectLst>
              </a:rPr>
              <a:t>Horizon Manifold</a:t>
            </a:r>
          </a:p>
          <a:p>
            <a:pPr algn="just"/>
            <a:r>
              <a:rPr lang="en-US" i="1" dirty="0"/>
              <a:t>I</a:t>
            </a:r>
            <a:r>
              <a:rPr lang="en-US" i="1" dirty="0" smtClean="0"/>
              <a:t>n </a:t>
            </a:r>
            <a:r>
              <a:rPr lang="en-US" i="1" dirty="0"/>
              <a:t>the physical domain, called spacetime, </a:t>
            </a:r>
            <a:r>
              <a:rPr lang="en-US" i="1" dirty="0" smtClean="0"/>
              <a:t>virtual events continuously </a:t>
            </a:r>
            <a:r>
              <a:rPr lang="en-US" i="1" dirty="0"/>
              <a:t>and progressively </a:t>
            </a:r>
            <a:r>
              <a:rPr lang="en-US" i="1" dirty="0">
                <a:solidFill>
                  <a:srgbClr val="800000"/>
                </a:solidFill>
              </a:rPr>
              <a:t>rise</a:t>
            </a:r>
            <a:r>
              <a:rPr lang="en-US" i="1" dirty="0"/>
              <a:t> through various stages of </a:t>
            </a:r>
            <a:r>
              <a:rPr lang="en-US" i="1" dirty="0" smtClean="0"/>
              <a:t>physical formations</a:t>
            </a:r>
            <a:r>
              <a:rPr lang="en-US" i="1" dirty="0"/>
              <a:t>. </a:t>
            </a:r>
            <a:endParaRPr lang="en-US" i="1" dirty="0" smtClean="0"/>
          </a:p>
          <a:p>
            <a:pPr algn="just"/>
            <a:r>
              <a:rPr lang="en-US" i="1" dirty="0" smtClean="0"/>
              <a:t>Together</a:t>
            </a:r>
            <a:r>
              <a:rPr lang="en-US" i="1" dirty="0"/>
              <a:t>, each advances from the others under a </a:t>
            </a:r>
            <a:r>
              <a:rPr lang="en-US" i="1" dirty="0">
                <a:solidFill>
                  <a:srgbClr val="800000"/>
                </a:solidFill>
              </a:rPr>
              <a:t>topological hierarchy</a:t>
            </a:r>
            <a:r>
              <a:rPr lang="en-US" i="1" dirty="0"/>
              <a:t> of the universe to develop a consistent system of stages. </a:t>
            </a:r>
            <a:endParaRPr lang="en-US" i="1" dirty="0" smtClean="0"/>
          </a:p>
          <a:p>
            <a:pPr algn="just"/>
            <a:r>
              <a:rPr lang="en-US" i="1" dirty="0" smtClean="0"/>
              <a:t>The </a:t>
            </a:r>
            <a:r>
              <a:rPr lang="en-US" i="1" dirty="0"/>
              <a:t>domain of this consistent system of stages is divided into </a:t>
            </a:r>
            <a:r>
              <a:rPr lang="en-US" i="1" dirty="0">
                <a:solidFill>
                  <a:srgbClr val="800000"/>
                </a:solidFill>
              </a:rPr>
              <a:t>various scopes</a:t>
            </a:r>
            <a:r>
              <a:rPr lang="en-US" i="1" dirty="0"/>
              <a:t>, called horizon</a:t>
            </a:r>
            <a:r>
              <a:rPr lang="en-US" i="1" dirty="0" smtClean="0"/>
              <a:t>.</a:t>
            </a:r>
          </a:p>
          <a:p>
            <a:pPr algn="just"/>
            <a:r>
              <a:rPr lang="en-US" i="1" dirty="0" smtClean="0"/>
              <a:t>A horizon is the </a:t>
            </a:r>
            <a:r>
              <a:rPr lang="en-US" i="1" dirty="0"/>
              <a:t>apparent boundary of a realm of perception or the like, where </a:t>
            </a:r>
            <a:r>
              <a:rPr lang="en-US" i="1" dirty="0">
                <a:solidFill>
                  <a:srgbClr val="800000"/>
                </a:solidFill>
              </a:rPr>
              <a:t>unique structures </a:t>
            </a:r>
            <a:r>
              <a:rPr lang="en-US" i="1" dirty="0"/>
              <a:t>are evolved, </a:t>
            </a:r>
            <a:r>
              <a:rPr lang="en-US" i="1" dirty="0">
                <a:solidFill>
                  <a:srgbClr val="800000"/>
                </a:solidFill>
              </a:rPr>
              <a:t>topological functions </a:t>
            </a:r>
            <a:r>
              <a:rPr lang="en-US" i="1" dirty="0"/>
              <a:t>are performed, various neighborhoods form </a:t>
            </a:r>
            <a:r>
              <a:rPr lang="en-US" i="1" dirty="0">
                <a:solidFill>
                  <a:srgbClr val="800000"/>
                </a:solidFill>
              </a:rPr>
              <a:t>interactions</a:t>
            </a:r>
            <a:r>
              <a:rPr lang="en-US" i="1" dirty="0"/>
              <a:t>, and worlds are composed through </a:t>
            </a:r>
            <a:r>
              <a:rPr lang="en-US" i="1" dirty="0">
                <a:solidFill>
                  <a:srgbClr val="800000"/>
                </a:solidFill>
              </a:rPr>
              <a:t>transformations</a:t>
            </a:r>
            <a:r>
              <a:rPr lang="en-US" i="1" dirty="0"/>
              <a:t>. </a:t>
            </a:r>
            <a:endParaRPr lang="en-US" i="1" dirty="0" smtClean="0"/>
          </a:p>
          <a:p>
            <a:pPr algn="just"/>
            <a:r>
              <a:rPr lang="en-US" i="1" dirty="0" smtClean="0"/>
              <a:t>Each </a:t>
            </a:r>
            <a:r>
              <a:rPr lang="en-US" i="1" dirty="0"/>
              <a:t>horizon rises and contains specific fields as a construction of the dynamics within or beyond its own range. In other words, </a:t>
            </a:r>
            <a:r>
              <a:rPr lang="en-US" i="1" dirty="0">
                <a:solidFill>
                  <a:srgbClr val="800000"/>
                </a:solidFill>
              </a:rPr>
              <a:t>fields vary from one horizon to the others</a:t>
            </a:r>
            <a:r>
              <a:rPr lang="en-US" i="1" dirty="0"/>
              <a:t>, each of which is part of and aligned with the horizon topology of the world.</a:t>
            </a:r>
          </a:p>
        </p:txBody>
      </p:sp>
    </p:spTree>
    <p:extLst>
      <p:ext uri="{BB962C8B-B14F-4D97-AF65-F5344CB8AC3E}">
        <p14:creationId xmlns:p14="http://schemas.microsoft.com/office/powerpoint/2010/main" val="320306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72385" y="1249553"/>
            <a:ext cx="7440925" cy="4831874"/>
          </a:xfrm>
          <a:prstGeom prst="rect">
            <a:avLst/>
          </a:prstGeom>
          <a:solidFill>
            <a:schemeClr val="tx2">
              <a:lumMod val="50000"/>
            </a:schemeClr>
          </a:solidFill>
          <a:ln w="76200">
            <a:gradFill>
              <a:gsLst>
                <a:gs pos="0">
                  <a:schemeClr val="tx1">
                    <a:lumMod val="85000"/>
                    <a:alpha val="26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468000" tIns="406800" rIns="468000" bIns="40680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914400" lvl="1" indent="-457200" algn="l">
              <a:spcBef>
                <a:spcPts val="0"/>
              </a:spcBef>
              <a:buFont typeface="+mj-lt"/>
              <a:buAutoNum type="arabicPeriod"/>
            </a:pPr>
            <a:r>
              <a:rPr lang="en-US" sz="2400" dirty="0">
                <a:solidFill>
                  <a:schemeClr val="bg1">
                    <a:lumMod val="65000"/>
                    <a:lumOff val="35000"/>
                  </a:schemeClr>
                </a:solidFill>
              </a:rPr>
              <a:t>YinYang Motion Equations</a:t>
            </a:r>
          </a:p>
          <a:p>
            <a:pPr marL="914400" lvl="1" indent="-457200" algn="l">
              <a:buFont typeface="+mj-lt"/>
              <a:buAutoNum type="arabicPeriod"/>
            </a:pPr>
            <a:r>
              <a:rPr lang="en-US" sz="2400" dirty="0">
                <a:solidFill>
                  <a:schemeClr val="tx1"/>
                </a:solidFill>
              </a:rPr>
              <a:t>Horizon of Quantum Fields</a:t>
            </a:r>
          </a:p>
          <a:p>
            <a:pPr marL="914400" lvl="1" indent="-457200" algn="l">
              <a:buFont typeface="+mj-lt"/>
              <a:buAutoNum type="arabicPeriod"/>
            </a:pPr>
            <a:r>
              <a:rPr lang="en-US" sz="2400" dirty="0">
                <a:solidFill>
                  <a:srgbClr val="595959"/>
                </a:solidFill>
              </a:rPr>
              <a:t>Horizon of Macroscopic Densities</a:t>
            </a:r>
          </a:p>
          <a:p>
            <a:pPr marL="914400" lvl="1" indent="-457200" algn="l">
              <a:buFont typeface="+mj-lt"/>
              <a:buAutoNum type="arabicPeriod"/>
            </a:pPr>
            <a:r>
              <a:rPr lang="en-US" sz="2400" dirty="0">
                <a:solidFill>
                  <a:srgbClr val="595959"/>
                </a:solidFill>
              </a:rPr>
              <a:t>Horizon of Thermodynamics</a:t>
            </a:r>
          </a:p>
          <a:p>
            <a:pPr marL="914400" lvl="1" indent="-457200" algn="l">
              <a:buFont typeface="+mj-lt"/>
              <a:buAutoNum type="arabicPeriod"/>
            </a:pPr>
            <a:r>
              <a:rPr lang="en-US" sz="2400" dirty="0">
                <a:solidFill>
                  <a:srgbClr val="595959"/>
                </a:solidFill>
              </a:rPr>
              <a:t>Horizon of Electromagnetic Fields</a:t>
            </a:r>
          </a:p>
          <a:p>
            <a:pPr marL="914400" lvl="1" indent="-457200" algn="l">
              <a:buFont typeface="+mj-lt"/>
              <a:buAutoNum type="arabicPeriod"/>
            </a:pPr>
            <a:r>
              <a:rPr lang="en-US" sz="2400" dirty="0">
                <a:solidFill>
                  <a:schemeClr val="bg1">
                    <a:lumMod val="65000"/>
                    <a:lumOff val="35000"/>
                  </a:schemeClr>
                </a:solidFill>
              </a:rPr>
              <a:t>Horizon of Gravitational </a:t>
            </a:r>
            <a:r>
              <a:rPr lang="en-US" sz="2400" dirty="0" smtClean="0">
                <a:solidFill>
                  <a:schemeClr val="bg1">
                    <a:lumMod val="65000"/>
                    <a:lumOff val="35000"/>
                  </a:schemeClr>
                </a:solidFill>
              </a:rPr>
              <a:t>Fields</a:t>
            </a:r>
            <a:endParaRPr lang="en-US" sz="2400" dirty="0">
              <a:solidFill>
                <a:schemeClr val="tx1"/>
              </a:solidFill>
            </a:endParaRPr>
          </a:p>
          <a:p>
            <a:pPr marL="914400" lvl="1" indent="-457200" algn="l">
              <a:buFont typeface="+mj-lt"/>
              <a:buAutoNum type="arabicPeriod"/>
            </a:pPr>
            <a:r>
              <a:rPr lang="en-US" sz="2400" dirty="0" smtClean="0">
                <a:solidFill>
                  <a:srgbClr val="595959"/>
                </a:solidFill>
              </a:rPr>
              <a:t>General </a:t>
            </a:r>
            <a:r>
              <a:rPr lang="en-US" sz="2400" dirty="0">
                <a:solidFill>
                  <a:schemeClr val="bg1">
                    <a:lumMod val="65000"/>
                    <a:lumOff val="35000"/>
                  </a:schemeClr>
                </a:solidFill>
              </a:rPr>
              <a:t>Gravitational Fields</a:t>
            </a:r>
            <a:endParaRPr lang="en-US" sz="2400" dirty="0" smtClean="0">
              <a:solidFill>
                <a:schemeClr val="bg1">
                  <a:lumMod val="65000"/>
                  <a:lumOff val="35000"/>
                </a:schemeClr>
              </a:solidFill>
            </a:endParaRPr>
          </a:p>
          <a:p>
            <a:pPr marL="914400" lvl="1" indent="-457200" algn="l">
              <a:buFont typeface="+mj-lt"/>
              <a:buAutoNum type="arabicPeriod"/>
            </a:pPr>
            <a:r>
              <a:rPr lang="en-US" sz="2400" dirty="0">
                <a:solidFill>
                  <a:srgbClr val="595959"/>
                </a:solidFill>
              </a:rPr>
              <a:t>Questions and Discussion </a:t>
            </a:r>
          </a:p>
        </p:txBody>
      </p:sp>
      <p:sp>
        <p:nvSpPr>
          <p:cNvPr id="9" name="Subtitle 2"/>
          <p:cNvSpPr txBox="1">
            <a:spLocks/>
          </p:cNvSpPr>
          <p:nvPr/>
        </p:nvSpPr>
        <p:spPr>
          <a:xfrm>
            <a:off x="5747474" y="6288600"/>
            <a:ext cx="3249103" cy="34264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smtClean="0">
                <a:solidFill>
                  <a:schemeClr val="bg1"/>
                </a:solidFill>
                <a:effectLst>
                  <a:outerShdw blurRad="38100" dist="38100" dir="2700000" algn="tl">
                    <a:srgbClr val="000000">
                      <a:alpha val="43137"/>
                    </a:srgbClr>
                  </a:outerShdw>
                </a:effectLst>
                <a:ea typeface="SimSun" pitchFamily="2" charset="-122"/>
              </a:rPr>
              <a:t>All rights reserved Copyright@ 2016</a:t>
            </a:r>
            <a:endParaRPr lang="en-US" sz="14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0" y="513107"/>
            <a:ext cx="9144000" cy="500280"/>
          </a:xfrm>
        </p:spPr>
        <p:txBody>
          <a:bodyPr>
            <a:noAutofit/>
          </a:bodyPr>
          <a:lstStyle/>
          <a:p>
            <a:pPr algn="ctr" rtl="0" eaLnBrk="1" latinLnBrk="0" hangingPunct="1"/>
            <a:r>
              <a:rPr lang="en-US" sz="3200" b="1" kern="1200" dirty="0" smtClean="0">
                <a:solidFill>
                  <a:srgbClr val="800000"/>
                </a:solidFill>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latin typeface="Century Gothic"/>
                <a:ea typeface="+mn-ea"/>
                <a:cs typeface="+mn-cs"/>
              </a:rPr>
              <a:t>AGENDA II</a:t>
            </a:r>
            <a:endParaRPr lang="en-US" sz="6000" dirty="0" smtClean="0">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endParaRPr>
          </a:p>
        </p:txBody>
      </p:sp>
    </p:spTree>
    <p:extLst>
      <p:ext uri="{BB962C8B-B14F-4D97-AF65-F5344CB8AC3E}">
        <p14:creationId xmlns:p14="http://schemas.microsoft.com/office/powerpoint/2010/main" val="220106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p:cNvPicPr>
            <a:picLocks noChangeAspect="1"/>
          </p:cNvPicPr>
          <p:nvPr/>
        </p:nvPicPr>
        <p:blipFill>
          <a:blip r:embed="rId2"/>
          <a:stretch>
            <a:fillRect/>
          </a:stretch>
        </p:blipFill>
        <p:spPr>
          <a:xfrm>
            <a:off x="493450" y="3449580"/>
            <a:ext cx="3393791" cy="1863337"/>
          </a:xfrm>
          <a:prstGeom prst="rect">
            <a:avLst/>
          </a:prstGeom>
        </p:spPr>
      </p:pic>
      <p:sp>
        <p:nvSpPr>
          <p:cNvPr id="2" name="Title 1"/>
          <p:cNvSpPr>
            <a:spLocks noGrp="1"/>
          </p:cNvSpPr>
          <p:nvPr>
            <p:ph type="title"/>
          </p:nvPr>
        </p:nvSpPr>
        <p:spPr>
          <a:xfrm>
            <a:off x="447125" y="5655861"/>
            <a:ext cx="6372661" cy="618924"/>
          </a:xfrm>
        </p:spPr>
        <p:txBody>
          <a:bodyPr>
            <a:normAutofit/>
          </a:bodyPr>
          <a:lstStyle/>
          <a:p>
            <a:r>
              <a:rPr lang="en-US" sz="3100" dirty="0" smtClean="0"/>
              <a:t>What is </a:t>
            </a:r>
            <a:r>
              <a:rPr kumimoji="1" lang="en-US" sz="3100" kern="1200" cap="all" dirty="0" smtClean="0">
                <a:ln w="3175" cmpd="sng">
                  <a:noFill/>
                </a:ln>
                <a:solidFill>
                  <a:schemeClr val="accent6">
                    <a:lumMod val="50000"/>
                  </a:schemeClr>
                </a:solidFill>
              </a:rPr>
              <a:t>Quantum Fields ???</a:t>
            </a:r>
            <a:endParaRPr lang="en-US" dirty="0"/>
          </a:p>
        </p:txBody>
      </p:sp>
      <p:pic>
        <p:nvPicPr>
          <p:cNvPr id="18" name="Picture 17"/>
          <p:cNvPicPr>
            <a:picLocks noChangeAspect="1"/>
          </p:cNvPicPr>
          <p:nvPr/>
        </p:nvPicPr>
        <p:blipFill>
          <a:blip r:embed="rId3"/>
          <a:stretch>
            <a:fillRect/>
          </a:stretch>
        </p:blipFill>
        <p:spPr>
          <a:xfrm>
            <a:off x="3740806" y="595837"/>
            <a:ext cx="2249726" cy="1839179"/>
          </a:xfrm>
          <a:prstGeom prst="rect">
            <a:avLst/>
          </a:prstGeom>
        </p:spPr>
      </p:pic>
      <p:sp>
        <p:nvSpPr>
          <p:cNvPr id="11" name="Rounded Rectangular Callout 10"/>
          <p:cNvSpPr/>
          <p:nvPr/>
        </p:nvSpPr>
        <p:spPr>
          <a:xfrm>
            <a:off x="6035900" y="340770"/>
            <a:ext cx="2931726" cy="2403213"/>
          </a:xfrm>
          <a:prstGeom prst="wedgeRoundRectCallout">
            <a:avLst>
              <a:gd name="adj1" fmla="val -55796"/>
              <a:gd name="adj2" fmla="val -15832"/>
              <a:gd name="adj3" fmla="val 16667"/>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pPr>
            <a:r>
              <a:rPr lang="en-US" sz="1600" b="1" dirty="0">
                <a:solidFill>
                  <a:srgbClr val="800000"/>
                </a:solidFill>
              </a:rPr>
              <a:t>Niels Bohr </a:t>
            </a:r>
            <a:r>
              <a:rPr lang="en-US" sz="1600" dirty="0">
                <a:solidFill>
                  <a:srgbClr val="000000"/>
                </a:solidFill>
              </a:rPr>
              <a:t>(</a:t>
            </a:r>
            <a:r>
              <a:rPr lang="is-IS" sz="1600" dirty="0">
                <a:solidFill>
                  <a:srgbClr val="000000"/>
                </a:solidFill>
              </a:rPr>
              <a:t>1885–1962</a:t>
            </a:r>
            <a:r>
              <a:rPr lang="en-US" sz="1600" dirty="0">
                <a:solidFill>
                  <a:srgbClr val="000000"/>
                </a:solidFill>
              </a:rPr>
              <a:t>): </a:t>
            </a:r>
          </a:p>
          <a:p>
            <a:pPr>
              <a:lnSpc>
                <a:spcPct val="90000"/>
              </a:lnSpc>
            </a:pPr>
            <a:r>
              <a:rPr lang="en-US" sz="1600" dirty="0">
                <a:solidFill>
                  <a:srgbClr val="000000"/>
                </a:solidFill>
              </a:rPr>
              <a:t>Everything we call real is made of things that </a:t>
            </a:r>
            <a:r>
              <a:rPr lang="en-US" sz="1600" dirty="0">
                <a:solidFill>
                  <a:srgbClr val="800000"/>
                </a:solidFill>
              </a:rPr>
              <a:t>cannot</a:t>
            </a:r>
            <a:r>
              <a:rPr lang="en-US" sz="1600" dirty="0">
                <a:solidFill>
                  <a:srgbClr val="000000"/>
                </a:solidFill>
              </a:rPr>
              <a:t> </a:t>
            </a:r>
            <a:r>
              <a:rPr lang="en-US" sz="1600" dirty="0">
                <a:solidFill>
                  <a:srgbClr val="800000"/>
                </a:solidFill>
              </a:rPr>
              <a:t>be</a:t>
            </a:r>
            <a:r>
              <a:rPr lang="en-US" sz="1600" dirty="0">
                <a:solidFill>
                  <a:srgbClr val="000000"/>
                </a:solidFill>
              </a:rPr>
              <a:t> regarded as </a:t>
            </a:r>
            <a:r>
              <a:rPr lang="en-US" sz="1600" dirty="0">
                <a:solidFill>
                  <a:srgbClr val="800000"/>
                </a:solidFill>
              </a:rPr>
              <a:t>real</a:t>
            </a:r>
            <a:r>
              <a:rPr lang="en-US" sz="1600" dirty="0">
                <a:solidFill>
                  <a:srgbClr val="000000"/>
                </a:solidFill>
              </a:rPr>
              <a:t>.</a:t>
            </a:r>
          </a:p>
          <a:p>
            <a:pPr>
              <a:lnSpc>
                <a:spcPct val="90000"/>
              </a:lnSpc>
            </a:pPr>
            <a:r>
              <a:rPr lang="en-US" sz="1600" dirty="0">
                <a:solidFill>
                  <a:srgbClr val="000000"/>
                </a:solidFill>
              </a:rPr>
              <a:t>If quantum mechanics hasn't profoundly shocked you, you haven't </a:t>
            </a:r>
            <a:r>
              <a:rPr lang="en-US" sz="1600" dirty="0">
                <a:solidFill>
                  <a:srgbClr val="800000"/>
                </a:solidFill>
              </a:rPr>
              <a:t>understood</a:t>
            </a:r>
            <a:r>
              <a:rPr lang="en-US" sz="1600" dirty="0">
                <a:solidFill>
                  <a:srgbClr val="000000"/>
                </a:solidFill>
              </a:rPr>
              <a:t> it yet. </a:t>
            </a:r>
          </a:p>
        </p:txBody>
      </p:sp>
      <p:pic>
        <p:nvPicPr>
          <p:cNvPr id="32" name="Picture 31"/>
          <p:cNvPicPr>
            <a:picLocks noChangeAspect="1"/>
          </p:cNvPicPr>
          <p:nvPr/>
        </p:nvPicPr>
        <p:blipFill>
          <a:blip r:embed="rId4"/>
          <a:stretch>
            <a:fillRect/>
          </a:stretch>
        </p:blipFill>
        <p:spPr>
          <a:xfrm flipH="1">
            <a:off x="6488687" y="3088942"/>
            <a:ext cx="2195579" cy="2038101"/>
          </a:xfrm>
          <a:prstGeom prst="rect">
            <a:avLst/>
          </a:prstGeom>
        </p:spPr>
      </p:pic>
      <p:sp>
        <p:nvSpPr>
          <p:cNvPr id="33" name="Rounded Rectangular Callout 32"/>
          <p:cNvSpPr/>
          <p:nvPr/>
        </p:nvSpPr>
        <p:spPr>
          <a:xfrm>
            <a:off x="3747382" y="4412971"/>
            <a:ext cx="3185274" cy="1278835"/>
          </a:xfrm>
          <a:prstGeom prst="wedgeRoundRectCallout">
            <a:avLst>
              <a:gd name="adj1" fmla="val 53251"/>
              <a:gd name="adj2" fmla="val -45159"/>
              <a:gd name="adj3" fmla="val 16667"/>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b="1" dirty="0" smtClean="0">
                <a:solidFill>
                  <a:srgbClr val="800000"/>
                </a:solidFill>
              </a:rPr>
              <a:t>Einstein</a:t>
            </a:r>
            <a:r>
              <a:rPr lang="en-US" sz="1600" dirty="0" smtClean="0">
                <a:solidFill>
                  <a:schemeClr val="bg1"/>
                </a:solidFill>
              </a:rPr>
              <a:t> </a:t>
            </a:r>
            <a:r>
              <a:rPr lang="en-US" sz="1600" dirty="0" smtClean="0">
                <a:solidFill>
                  <a:srgbClr val="000000"/>
                </a:solidFill>
              </a:rPr>
              <a:t>(</a:t>
            </a:r>
            <a:r>
              <a:rPr lang="fi-FI" sz="1600" dirty="0" smtClean="0">
                <a:solidFill>
                  <a:srgbClr val="000000"/>
                </a:solidFill>
              </a:rPr>
              <a:t>1879-1955)</a:t>
            </a:r>
            <a:r>
              <a:rPr lang="en-US" sz="1600" dirty="0" smtClean="0">
                <a:solidFill>
                  <a:schemeClr val="bg1"/>
                </a:solidFill>
              </a:rPr>
              <a:t>: </a:t>
            </a:r>
            <a:endParaRPr lang="en-US" sz="1600" dirty="0">
              <a:solidFill>
                <a:schemeClr val="bg1"/>
              </a:solidFill>
            </a:endParaRPr>
          </a:p>
          <a:p>
            <a:r>
              <a:rPr lang="en-US" sz="1600" dirty="0">
                <a:solidFill>
                  <a:schemeClr val="bg1"/>
                </a:solidFill>
              </a:rPr>
              <a:t>God doesn’t throw </a:t>
            </a:r>
            <a:r>
              <a:rPr lang="en-US" sz="1600" dirty="0" smtClean="0">
                <a:solidFill>
                  <a:schemeClr val="bg1"/>
                </a:solidFill>
              </a:rPr>
              <a:t>dice</a:t>
            </a:r>
          </a:p>
          <a:p>
            <a:r>
              <a:rPr lang="en-US" sz="1600" dirty="0">
                <a:solidFill>
                  <a:schemeClr val="bg1"/>
                </a:solidFill>
              </a:rPr>
              <a:t>if quantum mechanics were correct then the world would be crazy.</a:t>
            </a:r>
          </a:p>
        </p:txBody>
      </p:sp>
      <p:sp>
        <p:nvSpPr>
          <p:cNvPr id="35" name="Rounded Rectangular Callout 34"/>
          <p:cNvSpPr/>
          <p:nvPr/>
        </p:nvSpPr>
        <p:spPr>
          <a:xfrm>
            <a:off x="6596774" y="5399023"/>
            <a:ext cx="2195180" cy="1018263"/>
          </a:xfrm>
          <a:prstGeom prst="wedgeRoundRectCallout">
            <a:avLst>
              <a:gd name="adj1" fmla="val 20733"/>
              <a:gd name="adj2" fmla="val -84438"/>
              <a:gd name="adj3" fmla="val 16667"/>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dirty="0" smtClean="0">
                <a:solidFill>
                  <a:srgbClr val="800000"/>
                </a:solidFill>
              </a:rPr>
              <a:t>Niels Bohr </a:t>
            </a:r>
            <a:r>
              <a:rPr lang="en-US" sz="1600" dirty="0" smtClean="0">
                <a:solidFill>
                  <a:srgbClr val="000000"/>
                </a:solidFill>
              </a:rPr>
              <a:t>(</a:t>
            </a:r>
            <a:r>
              <a:rPr lang="is-IS" sz="1600" dirty="0" smtClean="0">
                <a:solidFill>
                  <a:srgbClr val="000000"/>
                </a:solidFill>
              </a:rPr>
              <a:t>1925</a:t>
            </a:r>
            <a:r>
              <a:rPr lang="en-US" sz="1600" dirty="0" smtClean="0">
                <a:solidFill>
                  <a:srgbClr val="000000"/>
                </a:solidFill>
              </a:rPr>
              <a:t>): </a:t>
            </a:r>
            <a:endParaRPr lang="en-US" sz="1600" dirty="0">
              <a:solidFill>
                <a:srgbClr val="000000"/>
              </a:solidFill>
            </a:endParaRPr>
          </a:p>
          <a:p>
            <a:r>
              <a:rPr lang="en-US" sz="1600" dirty="0" smtClean="0">
                <a:solidFill>
                  <a:srgbClr val="000000"/>
                </a:solidFill>
              </a:rPr>
              <a:t>Stop telling God what he can and can’t do. </a:t>
            </a:r>
          </a:p>
        </p:txBody>
      </p:sp>
      <p:pic>
        <p:nvPicPr>
          <p:cNvPr id="38" name="Picture 37"/>
          <p:cNvPicPr>
            <a:picLocks noChangeAspect="1"/>
          </p:cNvPicPr>
          <p:nvPr/>
        </p:nvPicPr>
        <p:blipFill>
          <a:blip r:embed="rId5"/>
          <a:stretch>
            <a:fillRect/>
          </a:stretch>
        </p:blipFill>
        <p:spPr>
          <a:xfrm>
            <a:off x="511186" y="658556"/>
            <a:ext cx="1180559" cy="1783926"/>
          </a:xfrm>
          <a:prstGeom prst="rect">
            <a:avLst/>
          </a:prstGeom>
        </p:spPr>
      </p:pic>
      <p:sp>
        <p:nvSpPr>
          <p:cNvPr id="37" name="Rounded Rectangular Callout 36"/>
          <p:cNvSpPr/>
          <p:nvPr/>
        </p:nvSpPr>
        <p:spPr>
          <a:xfrm>
            <a:off x="1742900" y="602072"/>
            <a:ext cx="1929884" cy="1889725"/>
          </a:xfrm>
          <a:prstGeom prst="wedgeRoundRectCallout">
            <a:avLst>
              <a:gd name="adj1" fmla="val -56345"/>
              <a:gd name="adj2" fmla="val 8194"/>
              <a:gd name="adj3" fmla="val 16667"/>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nSpc>
                <a:spcPct val="90000"/>
              </a:lnSpc>
            </a:pPr>
            <a:r>
              <a:rPr lang="en-US" sz="1600" b="1" dirty="0" smtClean="0">
                <a:solidFill>
                  <a:srgbClr val="800000"/>
                </a:solidFill>
              </a:rPr>
              <a:t>Paul Direc </a:t>
            </a:r>
            <a:r>
              <a:rPr lang="en-US" sz="1600" dirty="0" smtClean="0">
                <a:solidFill>
                  <a:srgbClr val="000000"/>
                </a:solidFill>
              </a:rPr>
              <a:t>(</a:t>
            </a:r>
            <a:r>
              <a:rPr lang="de-DE" sz="1600" dirty="0" smtClean="0">
                <a:solidFill>
                  <a:srgbClr val="000000"/>
                </a:solidFill>
              </a:rPr>
              <a:t>1902-984)</a:t>
            </a:r>
            <a:r>
              <a:rPr lang="en-US" sz="1600" dirty="0" smtClean="0">
                <a:solidFill>
                  <a:srgbClr val="000000"/>
                </a:solidFill>
              </a:rPr>
              <a:t>: </a:t>
            </a:r>
            <a:endParaRPr lang="en-US" sz="1600" dirty="0">
              <a:solidFill>
                <a:srgbClr val="000000"/>
              </a:solidFill>
            </a:endParaRPr>
          </a:p>
          <a:p>
            <a:pPr>
              <a:lnSpc>
                <a:spcPct val="90000"/>
              </a:lnSpc>
            </a:pPr>
            <a:r>
              <a:rPr lang="en-US" sz="1600" dirty="0">
                <a:solidFill>
                  <a:srgbClr val="000000"/>
                </a:solidFill>
              </a:rPr>
              <a:t>A great deal of my work is just </a:t>
            </a:r>
            <a:r>
              <a:rPr lang="en-US" sz="1600" dirty="0">
                <a:solidFill>
                  <a:srgbClr val="800000"/>
                </a:solidFill>
              </a:rPr>
              <a:t>playing with equations </a:t>
            </a:r>
            <a:r>
              <a:rPr lang="en-US" sz="1600" dirty="0">
                <a:solidFill>
                  <a:srgbClr val="000000"/>
                </a:solidFill>
              </a:rPr>
              <a:t>and seeing what they give. </a:t>
            </a:r>
            <a:r>
              <a:rPr lang="en-US" sz="1600" dirty="0" smtClean="0">
                <a:solidFill>
                  <a:srgbClr val="000000"/>
                </a:solidFill>
              </a:rPr>
              <a:t>. </a:t>
            </a:r>
          </a:p>
        </p:txBody>
      </p:sp>
      <p:sp>
        <p:nvSpPr>
          <p:cNvPr id="40" name="Rounded Rectangular Callout 39"/>
          <p:cNvSpPr/>
          <p:nvPr/>
        </p:nvSpPr>
        <p:spPr>
          <a:xfrm>
            <a:off x="1530183" y="2602866"/>
            <a:ext cx="4679142" cy="1765190"/>
          </a:xfrm>
          <a:prstGeom prst="wedgeRoundRectCallout">
            <a:avLst>
              <a:gd name="adj1" fmla="val -52562"/>
              <a:gd name="adj2" fmla="val 19725"/>
              <a:gd name="adj3" fmla="val 16667"/>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b="1" dirty="0">
                <a:solidFill>
                  <a:srgbClr val="800000"/>
                </a:solidFill>
              </a:rPr>
              <a:t>Erwin </a:t>
            </a:r>
            <a:r>
              <a:rPr lang="en-US" sz="1600" b="1" dirty="0" smtClean="0">
                <a:solidFill>
                  <a:srgbClr val="800000"/>
                </a:solidFill>
              </a:rPr>
              <a:t>Schrödinger </a:t>
            </a:r>
          </a:p>
          <a:p>
            <a:r>
              <a:rPr lang="en-US" sz="1600" dirty="0" smtClean="0">
                <a:solidFill>
                  <a:srgbClr val="000000"/>
                </a:solidFill>
              </a:rPr>
              <a:t>(</a:t>
            </a:r>
            <a:r>
              <a:rPr lang="en-US" sz="1600" dirty="0">
                <a:solidFill>
                  <a:schemeClr val="bg1"/>
                </a:solidFill>
              </a:rPr>
              <a:t>12 August 1887 – 4 January 1961</a:t>
            </a:r>
            <a:r>
              <a:rPr lang="de-DE" sz="1600" dirty="0" smtClean="0">
                <a:solidFill>
                  <a:srgbClr val="000000"/>
                </a:solidFill>
              </a:rPr>
              <a:t>)</a:t>
            </a:r>
            <a:r>
              <a:rPr lang="en-US" sz="1600" dirty="0" smtClean="0">
                <a:solidFill>
                  <a:srgbClr val="000000"/>
                </a:solidFill>
              </a:rPr>
              <a:t>: </a:t>
            </a:r>
            <a:endParaRPr lang="en-US" sz="1600" dirty="0">
              <a:solidFill>
                <a:srgbClr val="000000"/>
              </a:solidFill>
            </a:endParaRPr>
          </a:p>
          <a:p>
            <a:r>
              <a:rPr lang="en-US" sz="1600" dirty="0">
                <a:solidFill>
                  <a:srgbClr val="000000"/>
                </a:solidFill>
              </a:rPr>
              <a:t>The </a:t>
            </a:r>
            <a:r>
              <a:rPr lang="en-US" sz="1600" dirty="0">
                <a:solidFill>
                  <a:srgbClr val="800000"/>
                </a:solidFill>
              </a:rPr>
              <a:t>mathematical framework </a:t>
            </a:r>
            <a:r>
              <a:rPr lang="en-US" sz="1600" dirty="0">
                <a:solidFill>
                  <a:srgbClr val="000000"/>
                </a:solidFill>
              </a:rPr>
              <a:t>of quantum theory has passed countless successful tests and is now universally accepted as a consistent and accurate description of all atomic phenomena.</a:t>
            </a:r>
          </a:p>
        </p:txBody>
      </p:sp>
    </p:spTree>
    <p:extLst>
      <p:ext uri="{BB962C8B-B14F-4D97-AF65-F5344CB8AC3E}">
        <p14:creationId xmlns:p14="http://schemas.microsoft.com/office/powerpoint/2010/main" val="252015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linds(horizontal)">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heel(1)">
                                      <p:cBhvr>
                                        <p:cTn id="29"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3" grpId="0" animBg="1"/>
      <p:bldP spid="35" grpId="0" animBg="1"/>
      <p:bldP spid="37"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27" y="5868054"/>
            <a:ext cx="8148426" cy="573115"/>
          </a:xfrm>
        </p:spPr>
        <p:txBody>
          <a:bodyPr>
            <a:noAutofit/>
          </a:bodyPr>
          <a:lstStyle/>
          <a:p>
            <a:r>
              <a:rPr lang="en-US" sz="2800" dirty="0" smtClean="0"/>
              <a:t>Yinyang Motion equations</a:t>
            </a:r>
            <a:endParaRPr lang="en-US" sz="2800" dirty="0"/>
          </a:p>
        </p:txBody>
      </p:sp>
      <p:sp>
        <p:nvSpPr>
          <p:cNvPr id="3" name="Content Placeholder 2"/>
          <p:cNvSpPr>
            <a:spLocks noGrp="1"/>
          </p:cNvSpPr>
          <p:nvPr>
            <p:ph idx="1"/>
          </p:nvPr>
        </p:nvSpPr>
        <p:spPr>
          <a:xfrm>
            <a:off x="324971" y="493058"/>
            <a:ext cx="8348382" cy="5099812"/>
          </a:xfrm>
        </p:spPr>
        <p:txBody>
          <a:bodyPr anchor="t">
            <a:normAutofit/>
          </a:bodyPr>
          <a:lstStyle/>
          <a:p>
            <a:pPr>
              <a:lnSpc>
                <a:spcPct val="110000"/>
              </a:lnSpc>
            </a:pPr>
            <a:r>
              <a:rPr lang="en-US" dirty="0" smtClean="0"/>
              <a:t>Spacetime coordinates:  </a:t>
            </a:r>
          </a:p>
          <a:p>
            <a:pPr>
              <a:lnSpc>
                <a:spcPct val="110000"/>
              </a:lnSpc>
            </a:pPr>
            <a:r>
              <a:rPr lang="en-US" dirty="0" smtClean="0"/>
              <a:t>Dynamic state fields </a:t>
            </a:r>
            <a:r>
              <a:rPr lang="en-US" dirty="0"/>
              <a:t>of </a:t>
            </a:r>
            <a:r>
              <a:rPr lang="en-US" dirty="0" smtClean="0"/>
              <a:t>yin and </a:t>
            </a:r>
            <a:r>
              <a:rPr lang="en-US" dirty="0"/>
              <a:t>yang </a:t>
            </a:r>
            <a:r>
              <a:rPr lang="en-US" dirty="0" smtClean="0"/>
              <a:t>: </a:t>
            </a:r>
          </a:p>
          <a:p>
            <a:r>
              <a:rPr lang="en-US" dirty="0" smtClean="0"/>
              <a:t>Energy State </a:t>
            </a:r>
            <a:r>
              <a:rPr lang="en-US" dirty="0"/>
              <a:t>densities in equilibrium: </a:t>
            </a:r>
            <a:endParaRPr lang="en-US" dirty="0" smtClean="0"/>
          </a:p>
          <a:p>
            <a:pPr marL="0" indent="0" algn="ctr">
              <a:buNone/>
            </a:pPr>
            <a:r>
              <a:rPr lang="en-US" sz="1800" i="1" dirty="0" smtClean="0">
                <a:latin typeface="Arial"/>
                <a:cs typeface="Arial"/>
              </a:rPr>
              <a:t>U </a:t>
            </a:r>
            <a:r>
              <a:rPr lang="en-US" sz="1800" i="1" dirty="0">
                <a:latin typeface="Arial"/>
                <a:cs typeface="Arial"/>
              </a:rPr>
              <a:t>(Internal) = L(Spacetime) + T(Kinetic)  </a:t>
            </a:r>
            <a:endParaRPr lang="en-US" sz="1800" i="1" dirty="0" smtClean="0">
              <a:latin typeface="Arial"/>
              <a:cs typeface="Arial"/>
            </a:endParaRPr>
          </a:p>
          <a:p>
            <a:r>
              <a:rPr lang="en-US" dirty="0"/>
              <a:t>Entropy in </a:t>
            </a:r>
            <a:r>
              <a:rPr lang="en-US" b="1" i="1" dirty="0"/>
              <a:t>Lagrangian</a:t>
            </a:r>
            <a:r>
              <a:rPr lang="en-US" dirty="0"/>
              <a:t> </a:t>
            </a:r>
            <a:r>
              <a:rPr lang="en-US" dirty="0" smtClean="0"/>
              <a:t>(in 1788</a:t>
            </a:r>
            <a:r>
              <a:rPr lang="en-US" dirty="0"/>
              <a:t>) </a:t>
            </a:r>
            <a:r>
              <a:rPr lang="en-US" dirty="0" smtClean="0"/>
              <a:t>form:</a:t>
            </a:r>
          </a:p>
          <a:p>
            <a:r>
              <a:rPr lang="en-US" b="1" i="1" dirty="0"/>
              <a:t>Euler-Lagrange</a:t>
            </a:r>
            <a:r>
              <a:rPr lang="en-US" dirty="0"/>
              <a:t> motion equation (1755</a:t>
            </a:r>
            <a:r>
              <a:rPr lang="en-US" dirty="0" smtClean="0"/>
              <a:t>)</a:t>
            </a:r>
            <a:r>
              <a:rPr lang="en-US" dirty="0"/>
              <a:t> </a:t>
            </a:r>
            <a:r>
              <a:rPr lang="en-US" dirty="0" smtClean="0"/>
              <a:t>of </a:t>
            </a:r>
            <a:r>
              <a:rPr lang="en-US" dirty="0"/>
              <a:t>dynamic </a:t>
            </a:r>
            <a:r>
              <a:rPr lang="en-US" dirty="0" smtClean="0"/>
              <a:t>fields:</a:t>
            </a:r>
          </a:p>
          <a:p>
            <a:pPr>
              <a:lnSpc>
                <a:spcPct val="300000"/>
              </a:lnSpc>
            </a:pPr>
            <a:r>
              <a:rPr lang="en-US" dirty="0" smtClean="0"/>
              <a:t>Yin’s </a:t>
            </a:r>
            <a:r>
              <a:rPr lang="en-US" dirty="0"/>
              <a:t>derivation</a:t>
            </a:r>
            <a:r>
              <a:rPr lang="en-US" dirty="0" smtClean="0"/>
              <a:t>:					and Yang’s:</a:t>
            </a:r>
          </a:p>
          <a:p>
            <a:r>
              <a:rPr lang="en-US" dirty="0"/>
              <a:t>An inception process can be represented as an infinite sum of terms calculated from the values of the derivatives at an initiation point (</a:t>
            </a:r>
            <a:r>
              <a:rPr lang="en-US" b="1" i="1" dirty="0"/>
              <a:t>Taylor</a:t>
            </a:r>
            <a:r>
              <a:rPr lang="en-US" dirty="0"/>
              <a:t> </a:t>
            </a:r>
            <a:r>
              <a:rPr lang="en-US" dirty="0" smtClean="0"/>
              <a:t>series </a:t>
            </a:r>
            <a:r>
              <a:rPr lang="en-US" dirty="0"/>
              <a:t>in 1715)</a:t>
            </a:r>
            <a:r>
              <a:rPr lang="en-US" dirty="0" smtClean="0"/>
              <a:t>:</a:t>
            </a:r>
          </a:p>
        </p:txBody>
      </p:sp>
      <p:pic>
        <p:nvPicPr>
          <p:cNvPr id="4" name="Picture 3"/>
          <p:cNvPicPr>
            <a:picLocks noChangeAspect="1"/>
          </p:cNvPicPr>
          <p:nvPr/>
        </p:nvPicPr>
        <p:blipFill>
          <a:blip r:embed="rId2"/>
          <a:stretch>
            <a:fillRect/>
          </a:stretch>
        </p:blipFill>
        <p:spPr>
          <a:xfrm>
            <a:off x="4074651" y="595837"/>
            <a:ext cx="2525648" cy="264847"/>
          </a:xfrm>
          <a:prstGeom prst="rect">
            <a:avLst/>
          </a:prstGeom>
        </p:spPr>
      </p:pic>
      <p:grpSp>
        <p:nvGrpSpPr>
          <p:cNvPr id="8" name="Group 7"/>
          <p:cNvGrpSpPr/>
          <p:nvPr/>
        </p:nvGrpSpPr>
        <p:grpSpPr>
          <a:xfrm>
            <a:off x="5522471" y="1029773"/>
            <a:ext cx="1424827" cy="318699"/>
            <a:chOff x="5522471" y="1029773"/>
            <a:chExt cx="1424827" cy="318699"/>
          </a:xfrm>
        </p:grpSpPr>
        <p:pic>
          <p:nvPicPr>
            <p:cNvPr id="5" name="Picture 4"/>
            <p:cNvPicPr>
              <a:picLocks noChangeAspect="1"/>
            </p:cNvPicPr>
            <p:nvPr/>
          </p:nvPicPr>
          <p:blipFill>
            <a:blip r:embed="rId3"/>
            <a:stretch>
              <a:fillRect/>
            </a:stretch>
          </p:blipFill>
          <p:spPr>
            <a:xfrm>
              <a:off x="5522471" y="1029773"/>
              <a:ext cx="618004" cy="315255"/>
            </a:xfrm>
            <a:prstGeom prst="rect">
              <a:avLst/>
            </a:prstGeom>
          </p:spPr>
        </p:pic>
        <p:pic>
          <p:nvPicPr>
            <p:cNvPr id="6" name="Picture 5"/>
            <p:cNvPicPr>
              <a:picLocks noChangeAspect="1"/>
            </p:cNvPicPr>
            <p:nvPr/>
          </p:nvPicPr>
          <p:blipFill>
            <a:blip r:embed="rId4"/>
            <a:stretch>
              <a:fillRect/>
            </a:stretch>
          </p:blipFill>
          <p:spPr>
            <a:xfrm>
              <a:off x="6362911" y="1050365"/>
              <a:ext cx="584387" cy="298107"/>
            </a:xfrm>
            <a:prstGeom prst="rect">
              <a:avLst/>
            </a:prstGeom>
          </p:spPr>
        </p:pic>
      </p:grpSp>
      <p:pic>
        <p:nvPicPr>
          <p:cNvPr id="7" name="Picture 6"/>
          <p:cNvPicPr>
            <a:picLocks noChangeAspect="1"/>
          </p:cNvPicPr>
          <p:nvPr/>
        </p:nvPicPr>
        <p:blipFill>
          <a:blip r:embed="rId5"/>
          <a:stretch>
            <a:fillRect/>
          </a:stretch>
        </p:blipFill>
        <p:spPr>
          <a:xfrm>
            <a:off x="5295832" y="2322036"/>
            <a:ext cx="3400991" cy="401623"/>
          </a:xfrm>
          <a:prstGeom prst="rect">
            <a:avLst/>
          </a:prstGeom>
          <a:solidFill>
            <a:srgbClr val="D9D9D9"/>
          </a:solidFill>
        </p:spPr>
      </p:pic>
      <p:pic>
        <p:nvPicPr>
          <p:cNvPr id="10" name="Picture 9"/>
          <p:cNvPicPr>
            <a:picLocks noChangeAspect="1"/>
          </p:cNvPicPr>
          <p:nvPr/>
        </p:nvPicPr>
        <p:blipFill>
          <a:blip r:embed="rId6"/>
          <a:stretch>
            <a:fillRect/>
          </a:stretch>
        </p:blipFill>
        <p:spPr>
          <a:xfrm>
            <a:off x="6770681" y="600448"/>
            <a:ext cx="1710935" cy="275043"/>
          </a:xfrm>
          <a:prstGeom prst="rect">
            <a:avLst/>
          </a:prstGeom>
        </p:spPr>
      </p:pic>
      <p:pic>
        <p:nvPicPr>
          <p:cNvPr id="12" name="Picture 11"/>
          <p:cNvPicPr>
            <a:picLocks noChangeAspect="1"/>
          </p:cNvPicPr>
          <p:nvPr/>
        </p:nvPicPr>
        <p:blipFill>
          <a:blip r:embed="rId7"/>
          <a:stretch>
            <a:fillRect/>
          </a:stretch>
        </p:blipFill>
        <p:spPr>
          <a:xfrm>
            <a:off x="3086100" y="3161626"/>
            <a:ext cx="2586318" cy="433483"/>
          </a:xfrm>
          <a:prstGeom prst="rect">
            <a:avLst/>
          </a:prstGeom>
          <a:solidFill>
            <a:srgbClr val="D9D9D9"/>
          </a:solidFill>
        </p:spPr>
      </p:pic>
      <p:pic>
        <p:nvPicPr>
          <p:cNvPr id="13" name="Picture 12"/>
          <p:cNvPicPr>
            <a:picLocks noChangeAspect="1"/>
          </p:cNvPicPr>
          <p:nvPr/>
        </p:nvPicPr>
        <p:blipFill>
          <a:blip r:embed="rId8"/>
          <a:stretch>
            <a:fillRect/>
          </a:stretch>
        </p:blipFill>
        <p:spPr>
          <a:xfrm>
            <a:off x="2692696" y="3702025"/>
            <a:ext cx="1692767" cy="454157"/>
          </a:xfrm>
          <a:prstGeom prst="rect">
            <a:avLst/>
          </a:prstGeom>
          <a:solidFill>
            <a:srgbClr val="D9D9D9"/>
          </a:solidFill>
        </p:spPr>
      </p:pic>
      <p:pic>
        <p:nvPicPr>
          <p:cNvPr id="14" name="Picture 13"/>
          <p:cNvPicPr>
            <a:picLocks noChangeAspect="1"/>
          </p:cNvPicPr>
          <p:nvPr/>
        </p:nvPicPr>
        <p:blipFill>
          <a:blip r:embed="rId9"/>
          <a:stretch>
            <a:fillRect/>
          </a:stretch>
        </p:blipFill>
        <p:spPr>
          <a:xfrm>
            <a:off x="6098694" y="3714744"/>
            <a:ext cx="1971022" cy="431865"/>
          </a:xfrm>
          <a:prstGeom prst="rect">
            <a:avLst/>
          </a:prstGeom>
          <a:solidFill>
            <a:srgbClr val="D9D9D9"/>
          </a:solidFill>
        </p:spPr>
      </p:pic>
      <p:pic>
        <p:nvPicPr>
          <p:cNvPr id="16" name="Picture 15"/>
          <p:cNvPicPr>
            <a:picLocks noChangeAspect="1"/>
          </p:cNvPicPr>
          <p:nvPr/>
        </p:nvPicPr>
        <p:blipFill>
          <a:blip r:embed="rId10"/>
          <a:stretch>
            <a:fillRect/>
          </a:stretch>
        </p:blipFill>
        <p:spPr>
          <a:xfrm>
            <a:off x="2211576" y="5327117"/>
            <a:ext cx="5084526" cy="367531"/>
          </a:xfrm>
          <a:prstGeom prst="rect">
            <a:avLst/>
          </a:prstGeom>
        </p:spPr>
      </p:pic>
    </p:spTree>
    <p:extLst>
      <p:ext uri="{BB962C8B-B14F-4D97-AF65-F5344CB8AC3E}">
        <p14:creationId xmlns:p14="http://schemas.microsoft.com/office/powerpoint/2010/main" val="83536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par>
                          <p:cTn id="8" fill="hold">
                            <p:stCondLst>
                              <p:cond delay="2000"/>
                            </p:stCondLst>
                            <p:childTnLst>
                              <p:par>
                                <p:cTn id="9" presetID="14"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par>
                                <p:cTn id="12" presetID="14" presetClass="entr" presetSubtype="1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ircle(in)">
                                      <p:cBhvr>
                                        <p:cTn id="19" dur="2000"/>
                                        <p:tgtEl>
                                          <p:spTgt spid="3">
                                            <p:txEl>
                                              <p:pRg st="1" end="1"/>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circle(in)">
                                      <p:cBhvr>
                                        <p:cTn id="27" dur="2000"/>
                                        <p:tgtEl>
                                          <p:spTgt spid="3">
                                            <p:txEl>
                                              <p:pRg st="2" end="2"/>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circle(in)">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circle(in)">
                                      <p:cBhvr>
                                        <p:cTn id="35" dur="2000"/>
                                        <p:tgtEl>
                                          <p:spTgt spid="3">
                                            <p:txEl>
                                              <p:pRg st="4" end="4"/>
                                            </p:txEl>
                                          </p:spTgt>
                                        </p:tgtEl>
                                      </p:cBhvr>
                                    </p:animEffect>
                                  </p:childTnLst>
                                </p:cTn>
                              </p:par>
                            </p:childTnLst>
                          </p:cTn>
                        </p:par>
                        <p:par>
                          <p:cTn id="36" fill="hold">
                            <p:stCondLst>
                              <p:cond delay="2000"/>
                            </p:stCondLst>
                            <p:childTnLst>
                              <p:par>
                                <p:cTn id="37" presetID="16" presetClass="entr" presetSubtype="21"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arn(inVertical)">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circle(in)">
                                      <p:cBhvr>
                                        <p:cTn id="44" dur="2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0"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edge">
                                      <p:cBhvr>
                                        <p:cTn id="49" dur="20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circle(in)">
                                      <p:cBhvr>
                                        <p:cTn id="54" dur="2000"/>
                                        <p:tgtEl>
                                          <p:spTgt spid="3">
                                            <p:txEl>
                                              <p:pRg st="6" end="6"/>
                                            </p:txEl>
                                          </p:spTgt>
                                        </p:tgtEl>
                                      </p:cBhvr>
                                    </p:animEffect>
                                  </p:childTnLst>
                                </p:cTn>
                              </p:par>
                              <p:par>
                                <p:cTn id="55" presetID="18" presetClass="entr" presetSubtype="12"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strips(downLeft)">
                                      <p:cBhvr>
                                        <p:cTn id="57" dur="500"/>
                                        <p:tgtEl>
                                          <p:spTgt spid="13"/>
                                        </p:tgtEl>
                                      </p:cBhvr>
                                    </p:animEffect>
                                  </p:childTnLst>
                                </p:cTn>
                              </p:par>
                              <p:par>
                                <p:cTn id="58" presetID="18" presetClass="entr" presetSubtype="12"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strips(downLeft)">
                                      <p:cBhvr>
                                        <p:cTn id="60" dur="500"/>
                                        <p:tgtEl>
                                          <p:spTgt spid="14"/>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3">
                                            <p:txEl>
                                              <p:pRg st="7" end="7"/>
                                            </p:txEl>
                                          </p:spTgt>
                                        </p:tgtEl>
                                        <p:attrNameLst>
                                          <p:attrName>style.visibility</p:attrName>
                                        </p:attrNameLst>
                                      </p:cBhvr>
                                      <p:to>
                                        <p:strVal val="visible"/>
                                      </p:to>
                                    </p:set>
                                    <p:animEffect transition="in" filter="circle(in)">
                                      <p:cBhvr>
                                        <p:cTn id="65" dur="2000"/>
                                        <p:tgtEl>
                                          <p:spTgt spid="3">
                                            <p:txEl>
                                              <p:pRg st="7" end="7"/>
                                            </p:txEl>
                                          </p:spTgt>
                                        </p:tgtEl>
                                      </p:cBhvr>
                                    </p:animEffect>
                                  </p:childTnLst>
                                </p:cTn>
                              </p:par>
                            </p:childTnLst>
                          </p:cTn>
                        </p:par>
                        <p:par>
                          <p:cTn id="66" fill="hold">
                            <p:stCondLst>
                              <p:cond delay="2000"/>
                            </p:stCondLst>
                            <p:childTnLst>
                              <p:par>
                                <p:cTn id="67" presetID="20" presetClass="entr" presetSubtype="0"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edge">
                                      <p:cBhvr>
                                        <p:cTn id="6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26" y="5572577"/>
            <a:ext cx="7375779" cy="618924"/>
          </a:xfrm>
        </p:spPr>
        <p:txBody>
          <a:bodyPr>
            <a:normAutofit fontScale="90000"/>
          </a:bodyPr>
          <a:lstStyle/>
          <a:p>
            <a:r>
              <a:rPr kumimoji="1" lang="en-US" sz="3600" kern="1200" cap="all" dirty="0" smtClean="0">
                <a:ln w="3175" cmpd="sng">
                  <a:noFill/>
                </a:ln>
                <a:solidFill>
                  <a:schemeClr val="accent6">
                    <a:lumMod val="50000"/>
                  </a:schemeClr>
                </a:solidFill>
              </a:rPr>
              <a:t>Horizon of Quantum Fields</a:t>
            </a:r>
            <a:endParaRPr lang="en-US" dirty="0"/>
          </a:p>
        </p:txBody>
      </p:sp>
      <p:sp>
        <p:nvSpPr>
          <p:cNvPr id="3" name="Content Placeholder 2"/>
          <p:cNvSpPr>
            <a:spLocks noGrp="1"/>
          </p:cNvSpPr>
          <p:nvPr>
            <p:ph idx="1"/>
          </p:nvPr>
        </p:nvSpPr>
        <p:spPr>
          <a:xfrm>
            <a:off x="324971" y="687294"/>
            <a:ext cx="8611300" cy="4721409"/>
          </a:xfrm>
        </p:spPr>
        <p:txBody>
          <a:bodyPr anchor="t">
            <a:normAutofit/>
          </a:bodyPr>
          <a:lstStyle/>
          <a:p>
            <a:r>
              <a:rPr lang="en-US" sz="1800" dirty="0" smtClean="0"/>
              <a:t>Kinetic density with time evolution (                      ):</a:t>
            </a:r>
          </a:p>
          <a:p>
            <a:endParaRPr lang="en-US" sz="1800" dirty="0" smtClean="0"/>
          </a:p>
          <a:p>
            <a:r>
              <a:rPr lang="en-US" sz="1800" dirty="0" smtClean="0"/>
              <a:t> “Local</a:t>
            </a:r>
            <a:r>
              <a:rPr lang="en-US" sz="1800" dirty="0"/>
              <a:t>” density </a:t>
            </a:r>
            <a:r>
              <a:rPr lang="fr-FR" sz="1800" i="1" dirty="0"/>
              <a:t>U</a:t>
            </a:r>
            <a:r>
              <a:rPr lang="fr-FR" sz="1800" i="1" baseline="-25000" dirty="0"/>
              <a:t>l</a:t>
            </a:r>
            <a:r>
              <a:rPr lang="en-US" sz="1800" dirty="0" smtClean="0"/>
              <a:t> emerges physical potential (                     ), </a:t>
            </a:r>
            <a:r>
              <a:rPr lang="en-US" sz="1600" dirty="0" smtClean="0"/>
              <a:t>and </a:t>
            </a:r>
            <a:r>
              <a:rPr lang="fr-FR" sz="1600" i="1" dirty="0"/>
              <a:t>U=</a:t>
            </a:r>
            <a:r>
              <a:rPr lang="fr-FR" sz="1600" i="1" dirty="0" err="1"/>
              <a:t>U</a:t>
            </a:r>
            <a:r>
              <a:rPr lang="fr-FR" sz="1600" i="1" baseline="-25000" dirty="0" err="1"/>
              <a:t>l</a:t>
            </a:r>
            <a:r>
              <a:rPr lang="fr-FR" sz="1600" i="1" dirty="0" err="1"/>
              <a:t>+U</a:t>
            </a:r>
            <a:r>
              <a:rPr lang="fr-FR" sz="1600" i="1" baseline="-25000" dirty="0" err="1"/>
              <a:t>x</a:t>
            </a:r>
            <a:r>
              <a:rPr lang="fr-FR" sz="1600" dirty="0"/>
              <a:t> </a:t>
            </a:r>
            <a:r>
              <a:rPr lang="en-US" sz="1600" dirty="0" smtClean="0"/>
              <a:t>: </a:t>
            </a:r>
          </a:p>
          <a:p>
            <a:pPr marL="723900" lvl="1" indent="0">
              <a:buNone/>
              <a:tabLst>
                <a:tab pos="896938" algn="l"/>
              </a:tabLst>
            </a:pPr>
            <a:r>
              <a:rPr lang="fr-FR" sz="1600" dirty="0" smtClean="0"/>
              <a:t>	</a:t>
            </a:r>
          </a:p>
          <a:p>
            <a:pPr>
              <a:lnSpc>
                <a:spcPct val="140000"/>
              </a:lnSpc>
              <a:tabLst>
                <a:tab pos="2330450" algn="l"/>
              </a:tabLst>
            </a:pPr>
            <a:r>
              <a:rPr lang="en-US" sz="1800" dirty="0">
                <a:solidFill>
                  <a:schemeClr val="tx1">
                    <a:lumMod val="85000"/>
                  </a:schemeClr>
                </a:solidFill>
              </a:rPr>
              <a:t>Yang</a:t>
            </a:r>
            <a:r>
              <a:rPr lang="en-US" sz="1800" b="1" dirty="0">
                <a:solidFill>
                  <a:schemeClr val="tx1"/>
                </a:solidFill>
              </a:rPr>
              <a:t> </a:t>
            </a:r>
            <a:r>
              <a:rPr lang="en-US" sz="1800" i="1" dirty="0" smtClean="0"/>
              <a:t>derivations:</a:t>
            </a:r>
            <a:endParaRPr lang="en-US" sz="1800" b="1" dirty="0" smtClean="0">
              <a:solidFill>
                <a:srgbClr val="0D0D0D"/>
              </a:solidFill>
            </a:endParaRPr>
          </a:p>
          <a:p>
            <a:pPr>
              <a:lnSpc>
                <a:spcPct val="140000"/>
              </a:lnSpc>
              <a:tabLst>
                <a:tab pos="2330450" algn="l"/>
              </a:tabLst>
            </a:pPr>
            <a:r>
              <a:rPr lang="en-US" sz="1800" i="1" dirty="0"/>
              <a:t>Give rise </a:t>
            </a:r>
            <a:r>
              <a:rPr lang="en-US" sz="1800" i="1" dirty="0" smtClean="0"/>
              <a:t>to </a:t>
            </a:r>
            <a:r>
              <a:rPr lang="en-US" sz="1800" b="1" i="1" dirty="0">
                <a:solidFill>
                  <a:srgbClr val="FFFF00"/>
                </a:solidFill>
              </a:rPr>
              <a:t>Yin dynamics</a:t>
            </a:r>
            <a:r>
              <a:rPr lang="en-US" sz="1800" dirty="0" smtClean="0"/>
              <a:t>:</a:t>
            </a:r>
          </a:p>
          <a:p>
            <a:pPr lvl="1">
              <a:lnSpc>
                <a:spcPct val="150000"/>
              </a:lnSpc>
              <a:buFont typeface="Wingdings" charset="2"/>
              <a:buChar char="ü"/>
              <a:tabLst>
                <a:tab pos="2330450" algn="l"/>
              </a:tabLst>
            </a:pPr>
            <a:r>
              <a:rPr lang="en-US" sz="1600" b="1" i="1" dirty="0" smtClean="0"/>
              <a:t>Schrödinger</a:t>
            </a:r>
            <a:r>
              <a:rPr lang="en-US" sz="1600" dirty="0" smtClean="0"/>
              <a:t> </a:t>
            </a:r>
            <a:r>
              <a:rPr lang="en-US" sz="1600" dirty="0"/>
              <a:t>equation </a:t>
            </a:r>
            <a:r>
              <a:rPr lang="en-US" sz="1600" dirty="0" smtClean="0"/>
              <a:t>(1925):</a:t>
            </a:r>
          </a:p>
          <a:p>
            <a:pPr>
              <a:lnSpc>
                <a:spcPct val="140000"/>
              </a:lnSpc>
              <a:tabLst>
                <a:tab pos="2330450" algn="l"/>
              </a:tabLst>
            </a:pPr>
            <a:r>
              <a:rPr lang="en-US" sz="1800" dirty="0">
                <a:solidFill>
                  <a:schemeClr val="tx1"/>
                </a:solidFill>
              </a:rPr>
              <a:t>Yin</a:t>
            </a:r>
            <a:r>
              <a:rPr lang="en-US" sz="1800" b="1" dirty="0">
                <a:solidFill>
                  <a:schemeClr val="tx1"/>
                </a:solidFill>
              </a:rPr>
              <a:t> </a:t>
            </a:r>
            <a:r>
              <a:rPr lang="en-US" sz="1800" i="1" dirty="0" smtClean="0"/>
              <a:t>derivations:</a:t>
            </a:r>
            <a:endParaRPr lang="en-US" sz="1800" b="1" dirty="0">
              <a:solidFill>
                <a:srgbClr val="FFFFFF"/>
              </a:solidFill>
            </a:endParaRPr>
          </a:p>
          <a:p>
            <a:pPr>
              <a:lnSpc>
                <a:spcPct val="140000"/>
              </a:lnSpc>
              <a:tabLst>
                <a:tab pos="2330450" algn="l"/>
              </a:tabLst>
            </a:pPr>
            <a:r>
              <a:rPr lang="en-US" sz="1800" i="1" dirty="0"/>
              <a:t>Give rise to </a:t>
            </a:r>
            <a:r>
              <a:rPr lang="en-US" sz="1800" b="1" dirty="0">
                <a:solidFill>
                  <a:srgbClr val="FFFF00"/>
                </a:solidFill>
              </a:rPr>
              <a:t>Yang dynamics</a:t>
            </a:r>
            <a:r>
              <a:rPr lang="en-US" sz="1800" dirty="0" smtClean="0"/>
              <a:t>: </a:t>
            </a:r>
          </a:p>
          <a:p>
            <a:pPr lvl="1">
              <a:lnSpc>
                <a:spcPct val="150000"/>
              </a:lnSpc>
              <a:buFont typeface="Wingdings" charset="2"/>
              <a:buChar char="ü"/>
              <a:tabLst>
                <a:tab pos="2330450" algn="l"/>
              </a:tabLst>
            </a:pPr>
            <a:r>
              <a:rPr lang="en-US" sz="1600" b="1" i="1" dirty="0" smtClean="0"/>
              <a:t>Dirac </a:t>
            </a:r>
            <a:r>
              <a:rPr lang="en-US" sz="1600" dirty="0" smtClean="0"/>
              <a:t>equations (1926): </a:t>
            </a:r>
            <a:endParaRPr lang="en-US" sz="1600" dirty="0"/>
          </a:p>
        </p:txBody>
      </p:sp>
      <p:pic>
        <p:nvPicPr>
          <p:cNvPr id="5" name="Picture 4"/>
          <p:cNvPicPr>
            <a:picLocks noChangeAspect="1"/>
          </p:cNvPicPr>
          <p:nvPr/>
        </p:nvPicPr>
        <p:blipFill>
          <a:blip r:embed="rId2"/>
          <a:stretch>
            <a:fillRect/>
          </a:stretch>
        </p:blipFill>
        <p:spPr>
          <a:xfrm>
            <a:off x="4627789" y="746337"/>
            <a:ext cx="1289993" cy="283882"/>
          </a:xfrm>
          <a:prstGeom prst="rect">
            <a:avLst/>
          </a:prstGeom>
        </p:spPr>
      </p:pic>
      <p:pic>
        <p:nvPicPr>
          <p:cNvPr id="6" name="Picture 5"/>
          <p:cNvPicPr>
            <a:picLocks noChangeAspect="1"/>
          </p:cNvPicPr>
          <p:nvPr/>
        </p:nvPicPr>
        <p:blipFill>
          <a:blip r:embed="rId3"/>
          <a:stretch>
            <a:fillRect/>
          </a:stretch>
        </p:blipFill>
        <p:spPr>
          <a:xfrm>
            <a:off x="1221901" y="1009064"/>
            <a:ext cx="2336930" cy="511885"/>
          </a:xfrm>
          <a:prstGeom prst="rect">
            <a:avLst/>
          </a:prstGeom>
        </p:spPr>
      </p:pic>
      <p:pic>
        <p:nvPicPr>
          <p:cNvPr id="8" name="Picture 7"/>
          <p:cNvPicPr>
            <a:picLocks noChangeAspect="1"/>
          </p:cNvPicPr>
          <p:nvPr/>
        </p:nvPicPr>
        <p:blipFill>
          <a:blip r:embed="rId4"/>
          <a:stretch>
            <a:fillRect/>
          </a:stretch>
        </p:blipFill>
        <p:spPr>
          <a:xfrm>
            <a:off x="5910624" y="1538031"/>
            <a:ext cx="1281393" cy="287573"/>
          </a:xfrm>
          <a:prstGeom prst="rect">
            <a:avLst/>
          </a:prstGeom>
        </p:spPr>
      </p:pic>
      <p:pic>
        <p:nvPicPr>
          <p:cNvPr id="14" name="Picture 13"/>
          <p:cNvPicPr>
            <a:picLocks noChangeAspect="1"/>
          </p:cNvPicPr>
          <p:nvPr/>
        </p:nvPicPr>
        <p:blipFill>
          <a:blip r:embed="rId5"/>
          <a:stretch>
            <a:fillRect/>
          </a:stretch>
        </p:blipFill>
        <p:spPr>
          <a:xfrm>
            <a:off x="4184321" y="3390262"/>
            <a:ext cx="3251648" cy="474917"/>
          </a:xfrm>
          <a:prstGeom prst="rect">
            <a:avLst/>
          </a:prstGeom>
        </p:spPr>
      </p:pic>
      <p:grpSp>
        <p:nvGrpSpPr>
          <p:cNvPr id="30" name="Group 29"/>
          <p:cNvGrpSpPr/>
          <p:nvPr/>
        </p:nvGrpSpPr>
        <p:grpSpPr>
          <a:xfrm>
            <a:off x="1224843" y="1897271"/>
            <a:ext cx="7186101" cy="360638"/>
            <a:chOff x="1224843" y="1897271"/>
            <a:chExt cx="7186101" cy="360638"/>
          </a:xfrm>
        </p:grpSpPr>
        <p:pic>
          <p:nvPicPr>
            <p:cNvPr id="9" name="Picture 8"/>
            <p:cNvPicPr>
              <a:picLocks noChangeAspect="1"/>
            </p:cNvPicPr>
            <p:nvPr/>
          </p:nvPicPr>
          <p:blipFill>
            <a:blip r:embed="rId6"/>
            <a:stretch>
              <a:fillRect/>
            </a:stretch>
          </p:blipFill>
          <p:spPr>
            <a:xfrm>
              <a:off x="1224843" y="1959991"/>
              <a:ext cx="1248534" cy="255425"/>
            </a:xfrm>
            <a:prstGeom prst="rect">
              <a:avLst/>
            </a:prstGeom>
          </p:spPr>
        </p:pic>
        <p:pic>
          <p:nvPicPr>
            <p:cNvPr id="10" name="Picture 9"/>
            <p:cNvPicPr>
              <a:picLocks noChangeAspect="1"/>
            </p:cNvPicPr>
            <p:nvPr/>
          </p:nvPicPr>
          <p:blipFill>
            <a:blip r:embed="rId7"/>
            <a:stretch>
              <a:fillRect/>
            </a:stretch>
          </p:blipFill>
          <p:spPr>
            <a:xfrm>
              <a:off x="2815986" y="1897271"/>
              <a:ext cx="3734609" cy="360638"/>
            </a:xfrm>
            <a:prstGeom prst="rect">
              <a:avLst/>
            </a:prstGeom>
          </p:spPr>
        </p:pic>
        <p:pic>
          <p:nvPicPr>
            <p:cNvPr id="15" name="Picture 14"/>
            <p:cNvPicPr>
              <a:picLocks noChangeAspect="1"/>
            </p:cNvPicPr>
            <p:nvPr/>
          </p:nvPicPr>
          <p:blipFill>
            <a:blip r:embed="rId8"/>
            <a:stretch>
              <a:fillRect/>
            </a:stretch>
          </p:blipFill>
          <p:spPr>
            <a:xfrm>
              <a:off x="6917771" y="1944311"/>
              <a:ext cx="1493173" cy="282239"/>
            </a:xfrm>
            <a:prstGeom prst="rect">
              <a:avLst/>
            </a:prstGeom>
          </p:spPr>
        </p:pic>
      </p:grpSp>
      <p:grpSp>
        <p:nvGrpSpPr>
          <p:cNvPr id="29" name="Group 28"/>
          <p:cNvGrpSpPr/>
          <p:nvPr/>
        </p:nvGrpSpPr>
        <p:grpSpPr>
          <a:xfrm>
            <a:off x="3767387" y="4874348"/>
            <a:ext cx="4930334" cy="549564"/>
            <a:chOff x="3767387" y="4874348"/>
            <a:chExt cx="4930334" cy="549564"/>
          </a:xfrm>
        </p:grpSpPr>
        <p:pic>
          <p:nvPicPr>
            <p:cNvPr id="16" name="Picture 15"/>
            <p:cNvPicPr>
              <a:picLocks noChangeAspect="1"/>
            </p:cNvPicPr>
            <p:nvPr/>
          </p:nvPicPr>
          <p:blipFill>
            <a:blip r:embed="rId9"/>
            <a:stretch>
              <a:fillRect/>
            </a:stretch>
          </p:blipFill>
          <p:spPr>
            <a:xfrm>
              <a:off x="3767387" y="4905318"/>
              <a:ext cx="1954962" cy="518594"/>
            </a:xfrm>
            <a:prstGeom prst="rect">
              <a:avLst/>
            </a:prstGeom>
          </p:spPr>
        </p:pic>
        <p:pic>
          <p:nvPicPr>
            <p:cNvPr id="17" name="Picture 16"/>
            <p:cNvPicPr>
              <a:picLocks noChangeAspect="1"/>
            </p:cNvPicPr>
            <p:nvPr/>
          </p:nvPicPr>
          <p:blipFill>
            <a:blip r:embed="rId10"/>
            <a:stretch>
              <a:fillRect/>
            </a:stretch>
          </p:blipFill>
          <p:spPr>
            <a:xfrm>
              <a:off x="7195571" y="4991079"/>
              <a:ext cx="1502150" cy="286124"/>
            </a:xfrm>
            <a:prstGeom prst="rect">
              <a:avLst/>
            </a:prstGeom>
          </p:spPr>
        </p:pic>
        <p:pic>
          <p:nvPicPr>
            <p:cNvPr id="19" name="Picture 18"/>
            <p:cNvPicPr>
              <a:picLocks noChangeAspect="1"/>
            </p:cNvPicPr>
            <p:nvPr/>
          </p:nvPicPr>
          <p:blipFill>
            <a:blip r:embed="rId11"/>
            <a:stretch>
              <a:fillRect/>
            </a:stretch>
          </p:blipFill>
          <p:spPr>
            <a:xfrm>
              <a:off x="5899804" y="4874348"/>
              <a:ext cx="1163648" cy="492313"/>
            </a:xfrm>
            <a:prstGeom prst="rect">
              <a:avLst/>
            </a:prstGeom>
          </p:spPr>
        </p:pic>
      </p:grpSp>
      <p:grpSp>
        <p:nvGrpSpPr>
          <p:cNvPr id="4" name="Group 3"/>
          <p:cNvGrpSpPr/>
          <p:nvPr/>
        </p:nvGrpSpPr>
        <p:grpSpPr>
          <a:xfrm>
            <a:off x="2679717" y="2394386"/>
            <a:ext cx="6052745" cy="427502"/>
            <a:chOff x="2679717" y="2394386"/>
            <a:chExt cx="6052745" cy="427502"/>
          </a:xfrm>
        </p:grpSpPr>
        <p:pic>
          <p:nvPicPr>
            <p:cNvPr id="20" name="Picture 19"/>
            <p:cNvPicPr>
              <a:picLocks noChangeAspect="1"/>
            </p:cNvPicPr>
            <p:nvPr/>
          </p:nvPicPr>
          <p:blipFill>
            <a:blip r:embed="rId12"/>
            <a:stretch>
              <a:fillRect/>
            </a:stretch>
          </p:blipFill>
          <p:spPr>
            <a:xfrm>
              <a:off x="2679717" y="2394386"/>
              <a:ext cx="1819774" cy="427502"/>
            </a:xfrm>
            <a:prstGeom prst="rect">
              <a:avLst/>
            </a:prstGeom>
          </p:spPr>
        </p:pic>
        <p:pic>
          <p:nvPicPr>
            <p:cNvPr id="21" name="Picture 20"/>
            <p:cNvPicPr>
              <a:picLocks noChangeAspect="1"/>
            </p:cNvPicPr>
            <p:nvPr/>
          </p:nvPicPr>
          <p:blipFill>
            <a:blip r:embed="rId13"/>
            <a:stretch>
              <a:fillRect/>
            </a:stretch>
          </p:blipFill>
          <p:spPr>
            <a:xfrm>
              <a:off x="4680075" y="2394705"/>
              <a:ext cx="1982935" cy="427183"/>
            </a:xfrm>
            <a:prstGeom prst="rect">
              <a:avLst/>
            </a:prstGeom>
          </p:spPr>
        </p:pic>
        <p:pic>
          <p:nvPicPr>
            <p:cNvPr id="22" name="Picture 21"/>
            <p:cNvPicPr>
              <a:picLocks noChangeAspect="1"/>
            </p:cNvPicPr>
            <p:nvPr/>
          </p:nvPicPr>
          <p:blipFill>
            <a:blip r:embed="rId14"/>
            <a:stretch>
              <a:fillRect/>
            </a:stretch>
          </p:blipFill>
          <p:spPr>
            <a:xfrm>
              <a:off x="6950058" y="2410148"/>
              <a:ext cx="1782404" cy="384440"/>
            </a:xfrm>
            <a:prstGeom prst="rect">
              <a:avLst/>
            </a:prstGeom>
          </p:spPr>
        </p:pic>
      </p:grpSp>
      <p:grpSp>
        <p:nvGrpSpPr>
          <p:cNvPr id="11" name="Group 10"/>
          <p:cNvGrpSpPr/>
          <p:nvPr/>
        </p:nvGrpSpPr>
        <p:grpSpPr>
          <a:xfrm>
            <a:off x="2447746" y="3876421"/>
            <a:ext cx="6299807" cy="435556"/>
            <a:chOff x="2447746" y="3876421"/>
            <a:chExt cx="6299807" cy="435556"/>
          </a:xfrm>
        </p:grpSpPr>
        <p:pic>
          <p:nvPicPr>
            <p:cNvPr id="23" name="Picture 22"/>
            <p:cNvPicPr>
              <a:picLocks noChangeAspect="1"/>
            </p:cNvPicPr>
            <p:nvPr/>
          </p:nvPicPr>
          <p:blipFill>
            <a:blip r:embed="rId15"/>
            <a:stretch>
              <a:fillRect/>
            </a:stretch>
          </p:blipFill>
          <p:spPr>
            <a:xfrm>
              <a:off x="2447746" y="3880138"/>
              <a:ext cx="2067422" cy="416160"/>
            </a:xfrm>
            <a:prstGeom prst="rect">
              <a:avLst/>
            </a:prstGeom>
          </p:spPr>
        </p:pic>
        <p:pic>
          <p:nvPicPr>
            <p:cNvPr id="24" name="Picture 23"/>
            <p:cNvPicPr>
              <a:picLocks noChangeAspect="1"/>
            </p:cNvPicPr>
            <p:nvPr/>
          </p:nvPicPr>
          <p:blipFill>
            <a:blip r:embed="rId16"/>
            <a:stretch>
              <a:fillRect/>
            </a:stretch>
          </p:blipFill>
          <p:spPr>
            <a:xfrm>
              <a:off x="4603843" y="3891472"/>
              <a:ext cx="2012134" cy="391997"/>
            </a:xfrm>
            <a:prstGeom prst="rect">
              <a:avLst/>
            </a:prstGeom>
          </p:spPr>
        </p:pic>
        <p:pic>
          <p:nvPicPr>
            <p:cNvPr id="25" name="Picture 24"/>
            <p:cNvPicPr>
              <a:picLocks noChangeAspect="1"/>
            </p:cNvPicPr>
            <p:nvPr/>
          </p:nvPicPr>
          <p:blipFill>
            <a:blip r:embed="rId17"/>
            <a:stretch>
              <a:fillRect/>
            </a:stretch>
          </p:blipFill>
          <p:spPr>
            <a:xfrm>
              <a:off x="6800860" y="3876421"/>
              <a:ext cx="1946693" cy="435556"/>
            </a:xfrm>
            <a:prstGeom prst="rect">
              <a:avLst/>
            </a:prstGeom>
          </p:spPr>
        </p:pic>
      </p:grpSp>
      <p:grpSp>
        <p:nvGrpSpPr>
          <p:cNvPr id="18" name="Group 17"/>
          <p:cNvGrpSpPr/>
          <p:nvPr/>
        </p:nvGrpSpPr>
        <p:grpSpPr>
          <a:xfrm>
            <a:off x="3922779" y="4359017"/>
            <a:ext cx="4227025" cy="470397"/>
            <a:chOff x="3922779" y="4359017"/>
            <a:chExt cx="4227025" cy="470397"/>
          </a:xfrm>
        </p:grpSpPr>
        <p:pic>
          <p:nvPicPr>
            <p:cNvPr id="13" name="Picture 12"/>
            <p:cNvPicPr>
              <a:picLocks noChangeAspect="1"/>
            </p:cNvPicPr>
            <p:nvPr/>
          </p:nvPicPr>
          <p:blipFill>
            <a:blip r:embed="rId18"/>
            <a:stretch>
              <a:fillRect/>
            </a:stretch>
          </p:blipFill>
          <p:spPr>
            <a:xfrm>
              <a:off x="5705633" y="4359017"/>
              <a:ext cx="2444171" cy="470397"/>
            </a:xfrm>
            <a:prstGeom prst="rect">
              <a:avLst/>
            </a:prstGeom>
            <a:solidFill>
              <a:srgbClr val="FFFF00"/>
            </a:solidFill>
          </p:spPr>
        </p:pic>
        <p:pic>
          <p:nvPicPr>
            <p:cNvPr id="27" name="Picture 26"/>
            <p:cNvPicPr>
              <a:picLocks noChangeAspect="1"/>
            </p:cNvPicPr>
            <p:nvPr/>
          </p:nvPicPr>
          <p:blipFill>
            <a:blip r:embed="rId19"/>
            <a:stretch>
              <a:fillRect/>
            </a:stretch>
          </p:blipFill>
          <p:spPr>
            <a:xfrm>
              <a:off x="3922779" y="4382943"/>
              <a:ext cx="1257300" cy="419100"/>
            </a:xfrm>
            <a:prstGeom prst="rect">
              <a:avLst/>
            </a:prstGeom>
            <a:solidFill>
              <a:srgbClr val="F2F2F2"/>
            </a:solidFill>
          </p:spPr>
        </p:pic>
        <p:pic>
          <p:nvPicPr>
            <p:cNvPr id="28" name="Picture 27"/>
            <p:cNvPicPr>
              <a:picLocks noChangeAspect="1"/>
            </p:cNvPicPr>
            <p:nvPr/>
          </p:nvPicPr>
          <p:blipFill>
            <a:blip r:embed="rId20"/>
            <a:stretch>
              <a:fillRect/>
            </a:stretch>
          </p:blipFill>
          <p:spPr>
            <a:xfrm>
              <a:off x="5370018" y="4407596"/>
              <a:ext cx="201146" cy="306509"/>
            </a:xfrm>
            <a:prstGeom prst="rect">
              <a:avLst/>
            </a:prstGeom>
          </p:spPr>
        </p:pic>
      </p:grpSp>
      <p:grpSp>
        <p:nvGrpSpPr>
          <p:cNvPr id="7" name="Group 6"/>
          <p:cNvGrpSpPr/>
          <p:nvPr/>
        </p:nvGrpSpPr>
        <p:grpSpPr>
          <a:xfrm>
            <a:off x="3647269" y="2916466"/>
            <a:ext cx="4333377" cy="407678"/>
            <a:chOff x="3647269" y="2916466"/>
            <a:chExt cx="4333377" cy="407678"/>
          </a:xfrm>
        </p:grpSpPr>
        <p:pic>
          <p:nvPicPr>
            <p:cNvPr id="12" name="Picture 11"/>
            <p:cNvPicPr>
              <a:picLocks noChangeAspect="1"/>
            </p:cNvPicPr>
            <p:nvPr/>
          </p:nvPicPr>
          <p:blipFill>
            <a:blip r:embed="rId21"/>
            <a:stretch>
              <a:fillRect/>
            </a:stretch>
          </p:blipFill>
          <p:spPr>
            <a:xfrm>
              <a:off x="5230722" y="2916466"/>
              <a:ext cx="2749924" cy="407678"/>
            </a:xfrm>
            <a:prstGeom prst="rect">
              <a:avLst/>
            </a:prstGeom>
            <a:solidFill>
              <a:srgbClr val="FFFF00"/>
            </a:solidFill>
          </p:spPr>
        </p:pic>
        <p:pic>
          <p:nvPicPr>
            <p:cNvPr id="26" name="Picture 25"/>
            <p:cNvPicPr>
              <a:picLocks noChangeAspect="1"/>
            </p:cNvPicPr>
            <p:nvPr/>
          </p:nvPicPr>
          <p:blipFill>
            <a:blip r:embed="rId22"/>
            <a:stretch>
              <a:fillRect/>
            </a:stretch>
          </p:blipFill>
          <p:spPr>
            <a:xfrm>
              <a:off x="3647269" y="2941689"/>
              <a:ext cx="1257300" cy="359420"/>
            </a:xfrm>
            <a:prstGeom prst="rect">
              <a:avLst/>
            </a:prstGeom>
            <a:solidFill>
              <a:srgbClr val="F2F2F2"/>
            </a:solidFill>
          </p:spPr>
        </p:pic>
        <p:pic>
          <p:nvPicPr>
            <p:cNvPr id="31" name="Picture 30"/>
            <p:cNvPicPr>
              <a:picLocks noChangeAspect="1"/>
            </p:cNvPicPr>
            <p:nvPr/>
          </p:nvPicPr>
          <p:blipFill>
            <a:blip r:embed="rId20"/>
            <a:stretch>
              <a:fillRect/>
            </a:stretch>
          </p:blipFill>
          <p:spPr>
            <a:xfrm>
              <a:off x="4966823" y="2980192"/>
              <a:ext cx="201146" cy="262862"/>
            </a:xfrm>
            <a:prstGeom prst="rect">
              <a:avLst/>
            </a:prstGeom>
          </p:spPr>
        </p:pic>
      </p:grpSp>
    </p:spTree>
    <p:extLst>
      <p:ext uri="{BB962C8B-B14F-4D97-AF65-F5344CB8AC3E}">
        <p14:creationId xmlns:p14="http://schemas.microsoft.com/office/powerpoint/2010/main" val="119912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dissolve">
                                      <p:cBhvr>
                                        <p:cTn id="20" dur="500"/>
                                        <p:tgtEl>
                                          <p:spTgt spid="3">
                                            <p:txEl>
                                              <p:pRg st="2" end="2"/>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par>
                          <p:cTn id="24" fill="hold">
                            <p:stCondLst>
                              <p:cond delay="500"/>
                            </p:stCondLst>
                            <p:childTnLst>
                              <p:par>
                                <p:cTn id="25" presetID="3" presetClass="entr" presetSubtype="1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linds(horizontal)">
                                      <p:cBhvr>
                                        <p:cTn id="27" dur="500"/>
                                        <p:tgtEl>
                                          <p:spTgt spid="30"/>
                                        </p:tgtEl>
                                      </p:cBhvr>
                                    </p:animEffect>
                                  </p:childTnLst>
                                </p:cTn>
                              </p:par>
                              <p:par>
                                <p:cTn id="28" presetID="9" presetClass="entr" presetSubtype="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dissolv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dissolve">
                                      <p:cBhvr>
                                        <p:cTn id="35" dur="500"/>
                                        <p:tgtEl>
                                          <p:spTgt spid="3">
                                            <p:txEl>
                                              <p:pRg st="4" end="4"/>
                                            </p:txEl>
                                          </p:spTgt>
                                        </p:tgtEl>
                                      </p:cBhvr>
                                    </p:animEffect>
                                  </p:childTnLst>
                                </p:cTn>
                              </p:par>
                            </p:childTnLst>
                          </p:cTn>
                        </p:par>
                        <p:par>
                          <p:cTn id="36" fill="hold">
                            <p:stCondLst>
                              <p:cond delay="500"/>
                            </p:stCondLst>
                            <p:childTnLst>
                              <p:par>
                                <p:cTn id="37" presetID="9"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dissolve">
                                      <p:cBhvr>
                                        <p:cTn id="44" dur="500"/>
                                        <p:tgtEl>
                                          <p:spTgt spid="3">
                                            <p:txEl>
                                              <p:pRg st="5" end="5"/>
                                            </p:txEl>
                                          </p:spTgt>
                                        </p:tgtEl>
                                      </p:cBhvr>
                                    </p:animEffect>
                                  </p:childTnLst>
                                </p:cTn>
                              </p:par>
                            </p:childTnLst>
                          </p:cTn>
                        </p:par>
                        <p:par>
                          <p:cTn id="45" fill="hold">
                            <p:stCondLst>
                              <p:cond delay="500"/>
                            </p:stCondLst>
                            <p:childTnLst>
                              <p:par>
                                <p:cTn id="46" presetID="15" presetClass="entr" presetSubtype="0"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1000" fill="hold"/>
                                        <p:tgtEl>
                                          <p:spTgt spid="7"/>
                                        </p:tgtEl>
                                        <p:attrNameLst>
                                          <p:attrName>ppt_w</p:attrName>
                                        </p:attrNameLst>
                                      </p:cBhvr>
                                      <p:tavLst>
                                        <p:tav tm="0">
                                          <p:val>
                                            <p:fltVal val="0"/>
                                          </p:val>
                                        </p:tav>
                                        <p:tav tm="100000">
                                          <p:val>
                                            <p:strVal val="#ppt_w"/>
                                          </p:val>
                                        </p:tav>
                                      </p:tavLst>
                                    </p:anim>
                                    <p:anim calcmode="lin" valueType="num">
                                      <p:cBhvr>
                                        <p:cTn id="49" dur="1000" fill="hold"/>
                                        <p:tgtEl>
                                          <p:spTgt spid="7"/>
                                        </p:tgtEl>
                                        <p:attrNameLst>
                                          <p:attrName>ppt_h</p:attrName>
                                        </p:attrNameLst>
                                      </p:cBhvr>
                                      <p:tavLst>
                                        <p:tav tm="0">
                                          <p:val>
                                            <p:fltVal val="0"/>
                                          </p:val>
                                        </p:tav>
                                        <p:tav tm="100000">
                                          <p:val>
                                            <p:strVal val="#ppt_h"/>
                                          </p:val>
                                        </p:tav>
                                      </p:tavLst>
                                    </p:anim>
                                    <p:anim calcmode="lin" valueType="num">
                                      <p:cBhvr>
                                        <p:cTn id="5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dissolve">
                                      <p:cBhvr>
                                        <p:cTn id="56" dur="500"/>
                                        <p:tgtEl>
                                          <p:spTgt spid="3">
                                            <p:txEl>
                                              <p:pRg st="6" end="6"/>
                                            </p:txEl>
                                          </p:spTgt>
                                        </p:tgtEl>
                                      </p:cBhvr>
                                    </p:animEffect>
                                  </p:childTnLst>
                                </p:cTn>
                              </p:par>
                            </p:childTnLst>
                          </p:cTn>
                        </p:par>
                        <p:par>
                          <p:cTn id="57" fill="hold">
                            <p:stCondLst>
                              <p:cond delay="500"/>
                            </p:stCondLst>
                            <p:childTnLst>
                              <p:par>
                                <p:cTn id="58" presetID="26" presetClass="entr" presetSubtype="0"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down)">
                                      <p:cBhvr>
                                        <p:cTn id="60" dur="580">
                                          <p:stCondLst>
                                            <p:cond delay="0"/>
                                          </p:stCondLst>
                                        </p:cTn>
                                        <p:tgtEl>
                                          <p:spTgt spid="14"/>
                                        </p:tgtEl>
                                      </p:cBhvr>
                                    </p:animEffect>
                                    <p:anim calcmode="lin" valueType="num">
                                      <p:cBhvr>
                                        <p:cTn id="61"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6" dur="26">
                                          <p:stCondLst>
                                            <p:cond delay="650"/>
                                          </p:stCondLst>
                                        </p:cTn>
                                        <p:tgtEl>
                                          <p:spTgt spid="14"/>
                                        </p:tgtEl>
                                      </p:cBhvr>
                                      <p:to x="100000" y="60000"/>
                                    </p:animScale>
                                    <p:animScale>
                                      <p:cBhvr>
                                        <p:cTn id="67" dur="166" decel="50000">
                                          <p:stCondLst>
                                            <p:cond delay="676"/>
                                          </p:stCondLst>
                                        </p:cTn>
                                        <p:tgtEl>
                                          <p:spTgt spid="14"/>
                                        </p:tgtEl>
                                      </p:cBhvr>
                                      <p:to x="100000" y="100000"/>
                                    </p:animScale>
                                    <p:animScale>
                                      <p:cBhvr>
                                        <p:cTn id="68" dur="26">
                                          <p:stCondLst>
                                            <p:cond delay="1312"/>
                                          </p:stCondLst>
                                        </p:cTn>
                                        <p:tgtEl>
                                          <p:spTgt spid="14"/>
                                        </p:tgtEl>
                                      </p:cBhvr>
                                      <p:to x="100000" y="80000"/>
                                    </p:animScale>
                                    <p:animScale>
                                      <p:cBhvr>
                                        <p:cTn id="69" dur="166" decel="50000">
                                          <p:stCondLst>
                                            <p:cond delay="1338"/>
                                          </p:stCondLst>
                                        </p:cTn>
                                        <p:tgtEl>
                                          <p:spTgt spid="14"/>
                                        </p:tgtEl>
                                      </p:cBhvr>
                                      <p:to x="100000" y="100000"/>
                                    </p:animScale>
                                    <p:animScale>
                                      <p:cBhvr>
                                        <p:cTn id="70" dur="26">
                                          <p:stCondLst>
                                            <p:cond delay="1642"/>
                                          </p:stCondLst>
                                        </p:cTn>
                                        <p:tgtEl>
                                          <p:spTgt spid="14"/>
                                        </p:tgtEl>
                                      </p:cBhvr>
                                      <p:to x="100000" y="90000"/>
                                    </p:animScale>
                                    <p:animScale>
                                      <p:cBhvr>
                                        <p:cTn id="71" dur="166" decel="50000">
                                          <p:stCondLst>
                                            <p:cond delay="1668"/>
                                          </p:stCondLst>
                                        </p:cTn>
                                        <p:tgtEl>
                                          <p:spTgt spid="14"/>
                                        </p:tgtEl>
                                      </p:cBhvr>
                                      <p:to x="100000" y="100000"/>
                                    </p:animScale>
                                    <p:animScale>
                                      <p:cBhvr>
                                        <p:cTn id="72" dur="26">
                                          <p:stCondLst>
                                            <p:cond delay="1808"/>
                                          </p:stCondLst>
                                        </p:cTn>
                                        <p:tgtEl>
                                          <p:spTgt spid="14"/>
                                        </p:tgtEl>
                                      </p:cBhvr>
                                      <p:to x="100000" y="95000"/>
                                    </p:animScale>
                                    <p:animScale>
                                      <p:cBhvr>
                                        <p:cTn id="73" dur="166" decel="50000">
                                          <p:stCondLst>
                                            <p:cond delay="1834"/>
                                          </p:stCondLst>
                                        </p:cTn>
                                        <p:tgtEl>
                                          <p:spTgt spid="14"/>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nodeType="clickEffect">
                                  <p:stCondLst>
                                    <p:cond delay="0"/>
                                  </p:stCondLst>
                                  <p:childTnLst>
                                    <p:set>
                                      <p:cBhvr>
                                        <p:cTn id="77" dur="1" fill="hold">
                                          <p:stCondLst>
                                            <p:cond delay="0"/>
                                          </p:stCondLst>
                                        </p:cTn>
                                        <p:tgtEl>
                                          <p:spTgt spid="3">
                                            <p:txEl>
                                              <p:pRg st="7" end="7"/>
                                            </p:txEl>
                                          </p:spTgt>
                                        </p:tgtEl>
                                        <p:attrNameLst>
                                          <p:attrName>style.visibility</p:attrName>
                                        </p:attrNameLst>
                                      </p:cBhvr>
                                      <p:to>
                                        <p:strVal val="visible"/>
                                      </p:to>
                                    </p:set>
                                    <p:animEffect transition="in" filter="dissolve">
                                      <p:cBhvr>
                                        <p:cTn id="78" dur="500"/>
                                        <p:tgtEl>
                                          <p:spTgt spid="3">
                                            <p:txEl>
                                              <p:pRg st="7" end="7"/>
                                            </p:txEl>
                                          </p:spTgt>
                                        </p:tgtEl>
                                      </p:cBhvr>
                                    </p:animEffect>
                                  </p:childTnLst>
                                </p:cTn>
                              </p:par>
                            </p:childTnLst>
                          </p:cTn>
                        </p:par>
                        <p:par>
                          <p:cTn id="79" fill="hold">
                            <p:stCondLst>
                              <p:cond delay="500"/>
                            </p:stCondLst>
                            <p:childTnLst>
                              <p:par>
                                <p:cTn id="80" presetID="9" presetClass="entr" presetSubtype="0"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dissolve">
                                      <p:cBhvr>
                                        <p:cTn id="82" dur="500"/>
                                        <p:tgtEl>
                                          <p:spTgt spid="11"/>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Effect transition="in" filter="dissolve">
                                      <p:cBhvr>
                                        <p:cTn id="87" dur="500"/>
                                        <p:tgtEl>
                                          <p:spTgt spid="3">
                                            <p:txEl>
                                              <p:pRg st="8" end="8"/>
                                            </p:txEl>
                                          </p:spTgt>
                                        </p:tgtEl>
                                      </p:cBhvr>
                                    </p:animEffect>
                                  </p:childTnLst>
                                </p:cTn>
                              </p:par>
                            </p:childTnLst>
                          </p:cTn>
                        </p:par>
                        <p:par>
                          <p:cTn id="88" fill="hold">
                            <p:stCondLst>
                              <p:cond delay="500"/>
                            </p:stCondLst>
                            <p:childTnLst>
                              <p:par>
                                <p:cTn id="89" presetID="15" presetClass="entr" presetSubtype="0"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1000" fill="hold"/>
                                        <p:tgtEl>
                                          <p:spTgt spid="18"/>
                                        </p:tgtEl>
                                        <p:attrNameLst>
                                          <p:attrName>ppt_w</p:attrName>
                                        </p:attrNameLst>
                                      </p:cBhvr>
                                      <p:tavLst>
                                        <p:tav tm="0">
                                          <p:val>
                                            <p:fltVal val="0"/>
                                          </p:val>
                                        </p:tav>
                                        <p:tav tm="100000">
                                          <p:val>
                                            <p:strVal val="#ppt_w"/>
                                          </p:val>
                                        </p:tav>
                                      </p:tavLst>
                                    </p:anim>
                                    <p:anim calcmode="lin" valueType="num">
                                      <p:cBhvr>
                                        <p:cTn id="92" dur="1000" fill="hold"/>
                                        <p:tgtEl>
                                          <p:spTgt spid="18"/>
                                        </p:tgtEl>
                                        <p:attrNameLst>
                                          <p:attrName>ppt_h</p:attrName>
                                        </p:attrNameLst>
                                      </p:cBhvr>
                                      <p:tavLst>
                                        <p:tav tm="0">
                                          <p:val>
                                            <p:fltVal val="0"/>
                                          </p:val>
                                        </p:tav>
                                        <p:tav tm="100000">
                                          <p:val>
                                            <p:strVal val="#ppt_h"/>
                                          </p:val>
                                        </p:tav>
                                      </p:tavLst>
                                    </p:anim>
                                    <p:anim calcmode="lin" valueType="num">
                                      <p:cBhvr>
                                        <p:cTn id="93"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94"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nodeType="clickEffect">
                                  <p:stCondLst>
                                    <p:cond delay="0"/>
                                  </p:stCondLst>
                                  <p:childTnLst>
                                    <p:set>
                                      <p:cBhvr>
                                        <p:cTn id="98" dur="1" fill="hold">
                                          <p:stCondLst>
                                            <p:cond delay="0"/>
                                          </p:stCondLst>
                                        </p:cTn>
                                        <p:tgtEl>
                                          <p:spTgt spid="3">
                                            <p:txEl>
                                              <p:pRg st="9" end="9"/>
                                            </p:txEl>
                                          </p:spTgt>
                                        </p:tgtEl>
                                        <p:attrNameLst>
                                          <p:attrName>style.visibility</p:attrName>
                                        </p:attrNameLst>
                                      </p:cBhvr>
                                      <p:to>
                                        <p:strVal val="visible"/>
                                      </p:to>
                                    </p:set>
                                    <p:animEffect transition="in" filter="dissolve">
                                      <p:cBhvr>
                                        <p:cTn id="99" dur="500"/>
                                        <p:tgtEl>
                                          <p:spTgt spid="3">
                                            <p:txEl>
                                              <p:pRg st="9" end="9"/>
                                            </p:txEl>
                                          </p:spTgt>
                                        </p:tgtEl>
                                      </p:cBhvr>
                                    </p:animEffect>
                                  </p:childTnLst>
                                </p:cTn>
                              </p:par>
                            </p:childTnLst>
                          </p:cTn>
                        </p:par>
                        <p:par>
                          <p:cTn id="100" fill="hold">
                            <p:stCondLst>
                              <p:cond delay="500"/>
                            </p:stCondLst>
                            <p:childTnLst>
                              <p:par>
                                <p:cTn id="101" presetID="5" presetClass="entr" presetSubtype="10" fill="hold"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checkerboard(across)">
                                      <p:cBhvr>
                                        <p:cTn id="10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72385" y="1249553"/>
            <a:ext cx="7440925" cy="4831874"/>
          </a:xfrm>
          <a:prstGeom prst="rect">
            <a:avLst/>
          </a:prstGeom>
          <a:solidFill>
            <a:schemeClr val="tx2">
              <a:lumMod val="50000"/>
            </a:schemeClr>
          </a:solidFill>
          <a:ln w="76200">
            <a:gradFill>
              <a:gsLst>
                <a:gs pos="0">
                  <a:schemeClr val="tx1">
                    <a:lumMod val="85000"/>
                    <a:alpha val="26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468000" tIns="406800" rIns="468000" bIns="40680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914400" lvl="1" indent="-457200" algn="l">
              <a:spcBef>
                <a:spcPts val="0"/>
              </a:spcBef>
              <a:buFont typeface="+mj-lt"/>
              <a:buAutoNum type="arabicPeriod"/>
            </a:pPr>
            <a:r>
              <a:rPr lang="en-US" sz="2400" dirty="0">
                <a:solidFill>
                  <a:schemeClr val="bg1">
                    <a:lumMod val="65000"/>
                    <a:lumOff val="35000"/>
                  </a:schemeClr>
                </a:solidFill>
              </a:rPr>
              <a:t>YinYang Motion Equations</a:t>
            </a:r>
          </a:p>
          <a:p>
            <a:pPr marL="914400" lvl="1" indent="-457200" algn="l">
              <a:buFont typeface="+mj-lt"/>
              <a:buAutoNum type="arabicPeriod"/>
            </a:pPr>
            <a:r>
              <a:rPr lang="en-US" sz="2400" dirty="0">
                <a:solidFill>
                  <a:schemeClr val="bg1">
                    <a:lumMod val="65000"/>
                    <a:lumOff val="35000"/>
                  </a:schemeClr>
                </a:solidFill>
              </a:rPr>
              <a:t>Horizon of Quantum Fields</a:t>
            </a:r>
          </a:p>
          <a:p>
            <a:pPr marL="914400" lvl="1" indent="-457200" algn="l">
              <a:buFont typeface="+mj-lt"/>
              <a:buAutoNum type="arabicPeriod"/>
            </a:pPr>
            <a:r>
              <a:rPr lang="en-US" sz="2400" dirty="0">
                <a:solidFill>
                  <a:schemeClr val="tx1"/>
                </a:solidFill>
              </a:rPr>
              <a:t>Horizon of Macroscopic Densities</a:t>
            </a:r>
          </a:p>
          <a:p>
            <a:pPr marL="914400" lvl="1" indent="-457200" algn="l">
              <a:buFont typeface="+mj-lt"/>
              <a:buAutoNum type="arabicPeriod"/>
            </a:pPr>
            <a:r>
              <a:rPr lang="en-US" sz="2400" dirty="0">
                <a:solidFill>
                  <a:srgbClr val="595959"/>
                </a:solidFill>
              </a:rPr>
              <a:t>Horizon of Thermodynamics</a:t>
            </a:r>
          </a:p>
          <a:p>
            <a:pPr marL="914400" lvl="1" indent="-457200" algn="l">
              <a:buFont typeface="+mj-lt"/>
              <a:buAutoNum type="arabicPeriod"/>
            </a:pPr>
            <a:r>
              <a:rPr lang="en-US" sz="2400" dirty="0">
                <a:solidFill>
                  <a:srgbClr val="595959"/>
                </a:solidFill>
              </a:rPr>
              <a:t>Horizon of Electromagnetic Fields</a:t>
            </a:r>
          </a:p>
          <a:p>
            <a:pPr marL="914400" lvl="1" indent="-457200" algn="l">
              <a:buFont typeface="+mj-lt"/>
              <a:buAutoNum type="arabicPeriod"/>
            </a:pPr>
            <a:r>
              <a:rPr lang="en-US" sz="2400" dirty="0">
                <a:solidFill>
                  <a:schemeClr val="bg1">
                    <a:lumMod val="65000"/>
                    <a:lumOff val="35000"/>
                  </a:schemeClr>
                </a:solidFill>
              </a:rPr>
              <a:t>Horizon of Gravitational </a:t>
            </a:r>
            <a:r>
              <a:rPr lang="en-US" sz="2400" dirty="0" smtClean="0">
                <a:solidFill>
                  <a:schemeClr val="bg1">
                    <a:lumMod val="65000"/>
                    <a:lumOff val="35000"/>
                  </a:schemeClr>
                </a:solidFill>
              </a:rPr>
              <a:t>Fields</a:t>
            </a:r>
            <a:endParaRPr lang="en-US" sz="2400" dirty="0">
              <a:solidFill>
                <a:schemeClr val="tx1"/>
              </a:solidFill>
            </a:endParaRPr>
          </a:p>
          <a:p>
            <a:pPr marL="914400" lvl="1" indent="-457200" algn="l">
              <a:buFont typeface="+mj-lt"/>
              <a:buAutoNum type="arabicPeriod"/>
            </a:pPr>
            <a:r>
              <a:rPr lang="en-US" sz="2400" dirty="0" smtClean="0">
                <a:solidFill>
                  <a:srgbClr val="595959"/>
                </a:solidFill>
              </a:rPr>
              <a:t>General </a:t>
            </a:r>
            <a:r>
              <a:rPr lang="en-US" sz="2400" dirty="0">
                <a:solidFill>
                  <a:schemeClr val="bg1">
                    <a:lumMod val="65000"/>
                    <a:lumOff val="35000"/>
                  </a:schemeClr>
                </a:solidFill>
              </a:rPr>
              <a:t>Gravitational Fields</a:t>
            </a:r>
            <a:endParaRPr lang="en-US" sz="2400" dirty="0" smtClean="0">
              <a:solidFill>
                <a:schemeClr val="bg1">
                  <a:lumMod val="65000"/>
                  <a:lumOff val="35000"/>
                </a:schemeClr>
              </a:solidFill>
            </a:endParaRPr>
          </a:p>
          <a:p>
            <a:pPr marL="914400" lvl="1" indent="-457200" algn="l">
              <a:buFont typeface="+mj-lt"/>
              <a:buAutoNum type="arabicPeriod"/>
            </a:pPr>
            <a:r>
              <a:rPr lang="en-US" sz="2400" dirty="0">
                <a:solidFill>
                  <a:srgbClr val="595959"/>
                </a:solidFill>
              </a:rPr>
              <a:t>Questions and Discussion </a:t>
            </a:r>
          </a:p>
        </p:txBody>
      </p:sp>
      <p:sp>
        <p:nvSpPr>
          <p:cNvPr id="9" name="Subtitle 2"/>
          <p:cNvSpPr txBox="1">
            <a:spLocks/>
          </p:cNvSpPr>
          <p:nvPr/>
        </p:nvSpPr>
        <p:spPr>
          <a:xfrm>
            <a:off x="5747474" y="6288600"/>
            <a:ext cx="3249103" cy="34264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smtClean="0">
                <a:solidFill>
                  <a:schemeClr val="bg1"/>
                </a:solidFill>
                <a:effectLst>
                  <a:outerShdw blurRad="38100" dist="38100" dir="2700000" algn="tl">
                    <a:srgbClr val="000000">
                      <a:alpha val="43137"/>
                    </a:srgbClr>
                  </a:outerShdw>
                </a:effectLst>
                <a:ea typeface="SimSun" pitchFamily="2" charset="-122"/>
              </a:rPr>
              <a:t>All rights reserved Copyright@ 2016</a:t>
            </a:r>
            <a:endParaRPr lang="en-US" sz="14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0" y="513107"/>
            <a:ext cx="9144000" cy="500280"/>
          </a:xfrm>
        </p:spPr>
        <p:txBody>
          <a:bodyPr>
            <a:noAutofit/>
          </a:bodyPr>
          <a:lstStyle/>
          <a:p>
            <a:pPr algn="ctr" rtl="0" eaLnBrk="1" latinLnBrk="0" hangingPunct="1"/>
            <a:r>
              <a:rPr lang="en-US" sz="3200" b="1" kern="1200" dirty="0" smtClean="0">
                <a:solidFill>
                  <a:srgbClr val="800000"/>
                </a:solidFill>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latin typeface="Century Gothic"/>
                <a:ea typeface="+mn-ea"/>
                <a:cs typeface="+mn-cs"/>
              </a:rPr>
              <a:t>AGENDA III</a:t>
            </a:r>
            <a:endParaRPr lang="en-US" sz="6000" dirty="0" smtClean="0">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endParaRPr>
          </a:p>
        </p:txBody>
      </p:sp>
    </p:spTree>
    <p:extLst>
      <p:ext uri="{BB962C8B-B14F-4D97-AF65-F5344CB8AC3E}">
        <p14:creationId xmlns:p14="http://schemas.microsoft.com/office/powerpoint/2010/main" val="220106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685" y="5588000"/>
            <a:ext cx="7321220" cy="687294"/>
          </a:xfrm>
        </p:spPr>
        <p:txBody>
          <a:bodyPr>
            <a:normAutofit/>
          </a:bodyPr>
          <a:lstStyle/>
          <a:p>
            <a:r>
              <a:rPr kumimoji="1" lang="en-US" sz="2800" kern="1200" cap="all" dirty="0" smtClean="0">
                <a:ln w="3175" cmpd="sng">
                  <a:noFill/>
                </a:ln>
                <a:solidFill>
                  <a:schemeClr val="accent6">
                    <a:lumMod val="50000"/>
                  </a:schemeClr>
                </a:solidFill>
              </a:rPr>
              <a:t>What is Conservation Law ???</a:t>
            </a:r>
            <a:endParaRPr lang="en-US" sz="2800" dirty="0"/>
          </a:p>
        </p:txBody>
      </p:sp>
      <p:pic>
        <p:nvPicPr>
          <p:cNvPr id="17" name="Picture 16"/>
          <p:cNvPicPr>
            <a:picLocks noChangeAspect="1"/>
          </p:cNvPicPr>
          <p:nvPr/>
        </p:nvPicPr>
        <p:blipFill>
          <a:blip r:embed="rId2"/>
          <a:stretch>
            <a:fillRect/>
          </a:stretch>
        </p:blipFill>
        <p:spPr>
          <a:xfrm>
            <a:off x="1097437" y="2749814"/>
            <a:ext cx="1443084" cy="2266829"/>
          </a:xfrm>
          <a:prstGeom prst="rect">
            <a:avLst/>
          </a:prstGeom>
        </p:spPr>
      </p:pic>
      <p:sp>
        <p:nvSpPr>
          <p:cNvPr id="18" name="Rounded Rectangular Callout 17"/>
          <p:cNvSpPr/>
          <p:nvPr/>
        </p:nvSpPr>
        <p:spPr>
          <a:xfrm>
            <a:off x="2657771" y="2634224"/>
            <a:ext cx="5494615" cy="2508368"/>
          </a:xfrm>
          <a:prstGeom prst="wedgeRoundRectCallout">
            <a:avLst>
              <a:gd name="adj1" fmla="val -51886"/>
              <a:gd name="adj2" fmla="val -22535"/>
              <a:gd name="adj3" fmla="val 16667"/>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b="1" dirty="0">
                <a:solidFill>
                  <a:srgbClr val="800000"/>
                </a:solidFill>
              </a:rPr>
              <a:t>Emmy </a:t>
            </a:r>
            <a:r>
              <a:rPr lang="en-US" sz="2000" b="1" dirty="0" smtClean="0">
                <a:solidFill>
                  <a:srgbClr val="800000"/>
                </a:solidFill>
              </a:rPr>
              <a:t>Noether </a:t>
            </a:r>
            <a:r>
              <a:rPr lang="en-US" sz="2000" dirty="0" smtClean="0">
                <a:solidFill>
                  <a:srgbClr val="000000"/>
                </a:solidFill>
              </a:rPr>
              <a:t>(</a:t>
            </a:r>
            <a:r>
              <a:rPr lang="de-DE" sz="2000" dirty="0" smtClean="0">
                <a:solidFill>
                  <a:srgbClr val="000000"/>
                </a:solidFill>
              </a:rPr>
              <a:t>1882-1935)</a:t>
            </a:r>
            <a:r>
              <a:rPr lang="en-US" sz="2000" dirty="0" smtClean="0">
                <a:solidFill>
                  <a:srgbClr val="000000"/>
                </a:solidFill>
              </a:rPr>
              <a:t>: </a:t>
            </a:r>
            <a:endParaRPr lang="en-US" sz="2000" dirty="0">
              <a:solidFill>
                <a:srgbClr val="000000"/>
              </a:solidFill>
            </a:endParaRPr>
          </a:p>
          <a:p>
            <a:r>
              <a:rPr lang="en-US" sz="2000" dirty="0">
                <a:solidFill>
                  <a:srgbClr val="000000"/>
                </a:solidFill>
              </a:rPr>
              <a:t>“In the judgment of the most competent living </a:t>
            </a:r>
            <a:r>
              <a:rPr lang="en-US" sz="2000" dirty="0" smtClean="0">
                <a:solidFill>
                  <a:srgbClr val="000000"/>
                </a:solidFill>
              </a:rPr>
              <a:t>mathematicians</a:t>
            </a:r>
            <a:r>
              <a:rPr lang="en-US" sz="2000" dirty="0">
                <a:solidFill>
                  <a:srgbClr val="000000"/>
                </a:solidFill>
              </a:rPr>
              <a:t>, Fraulein Noether was the most significant mathematical genius thus far produced since the higher education of women began.” </a:t>
            </a:r>
            <a:endParaRPr lang="en-US" sz="2000" dirty="0" smtClean="0">
              <a:solidFill>
                <a:srgbClr val="000000"/>
              </a:solidFill>
            </a:endParaRPr>
          </a:p>
          <a:p>
            <a:pPr algn="r"/>
            <a:r>
              <a:rPr lang="en-US" sz="2000" dirty="0" smtClean="0">
                <a:solidFill>
                  <a:srgbClr val="000000"/>
                </a:solidFill>
              </a:rPr>
              <a:t>― </a:t>
            </a:r>
            <a:r>
              <a:rPr lang="en-US" sz="2000" dirty="0">
                <a:solidFill>
                  <a:srgbClr val="000000"/>
                </a:solidFill>
              </a:rPr>
              <a:t>Albert </a:t>
            </a:r>
            <a:r>
              <a:rPr lang="en-US" sz="2000" dirty="0" smtClean="0">
                <a:solidFill>
                  <a:srgbClr val="000000"/>
                </a:solidFill>
              </a:rPr>
              <a:t>Einstein</a:t>
            </a:r>
            <a:endParaRPr lang="en-US" sz="2000" dirty="0">
              <a:solidFill>
                <a:srgbClr val="000000"/>
              </a:solidFill>
            </a:endParaRPr>
          </a:p>
        </p:txBody>
      </p:sp>
      <p:sp>
        <p:nvSpPr>
          <p:cNvPr id="19" name="Rectangle 18"/>
          <p:cNvSpPr/>
          <p:nvPr/>
        </p:nvSpPr>
        <p:spPr>
          <a:xfrm>
            <a:off x="1019046" y="837332"/>
            <a:ext cx="7227405" cy="1631216"/>
          </a:xfrm>
          <a:prstGeom prst="rect">
            <a:avLst/>
          </a:prstGeom>
        </p:spPr>
        <p:txBody>
          <a:bodyPr wrap="square">
            <a:spAutoFit/>
          </a:bodyPr>
          <a:lstStyle/>
          <a:p>
            <a:r>
              <a:rPr lang="en-US" sz="2000" dirty="0"/>
              <a:t>A local conservation law is usually expressed mathematically as a </a:t>
            </a:r>
            <a:r>
              <a:rPr lang="en-US" sz="2000" dirty="0">
                <a:solidFill>
                  <a:srgbClr val="FF0000"/>
                </a:solidFill>
              </a:rPr>
              <a:t>continuity </a:t>
            </a:r>
            <a:r>
              <a:rPr lang="en-US" sz="2000" dirty="0" smtClean="0">
                <a:solidFill>
                  <a:srgbClr val="FF0000"/>
                </a:solidFill>
              </a:rPr>
              <a:t>equation</a:t>
            </a:r>
            <a:r>
              <a:rPr lang="en-US" sz="2000" dirty="0">
                <a:solidFill>
                  <a:srgbClr val="FF0000"/>
                </a:solidFill>
              </a:rPr>
              <a:t>: </a:t>
            </a:r>
            <a:endParaRPr lang="en-US" sz="2000" dirty="0" smtClean="0">
              <a:solidFill>
                <a:srgbClr val="FF0000"/>
              </a:solidFill>
            </a:endParaRPr>
          </a:p>
          <a:p>
            <a:endParaRPr lang="en-US" sz="2000" dirty="0" smtClean="0">
              <a:solidFill>
                <a:srgbClr val="FF0000"/>
              </a:solidFill>
            </a:endParaRPr>
          </a:p>
          <a:p>
            <a:r>
              <a:rPr lang="en-US" sz="2000" dirty="0" smtClean="0">
                <a:solidFill>
                  <a:schemeClr val="bg1"/>
                </a:solidFill>
              </a:rPr>
              <a:t>a </a:t>
            </a:r>
            <a:r>
              <a:rPr lang="en-US" sz="2000" dirty="0">
                <a:solidFill>
                  <a:schemeClr val="bg1"/>
                </a:solidFill>
              </a:rPr>
              <a:t>particular </a:t>
            </a:r>
            <a:r>
              <a:rPr lang="en-US" sz="2000" b="1" dirty="0">
                <a:solidFill>
                  <a:srgbClr val="800000"/>
                </a:solidFill>
              </a:rPr>
              <a:t>measurable </a:t>
            </a:r>
            <a:r>
              <a:rPr lang="en-US" sz="2000" dirty="0">
                <a:solidFill>
                  <a:schemeClr val="bg1"/>
                </a:solidFill>
              </a:rPr>
              <a:t>property of</a:t>
            </a:r>
            <a:r>
              <a:rPr lang="en-US" sz="2000" dirty="0">
                <a:solidFill>
                  <a:srgbClr val="800000"/>
                </a:solidFill>
              </a:rPr>
              <a:t> </a:t>
            </a:r>
            <a:r>
              <a:rPr lang="en-US" sz="2000" dirty="0">
                <a:solidFill>
                  <a:schemeClr val="bg1"/>
                </a:solidFill>
              </a:rPr>
              <a:t>an</a:t>
            </a:r>
            <a:r>
              <a:rPr lang="en-US" sz="2000" dirty="0">
                <a:solidFill>
                  <a:srgbClr val="800000"/>
                </a:solidFill>
              </a:rPr>
              <a:t> </a:t>
            </a:r>
            <a:r>
              <a:rPr lang="en-US" sz="2000" b="1" dirty="0">
                <a:solidFill>
                  <a:srgbClr val="800000"/>
                </a:solidFill>
              </a:rPr>
              <a:t>isolated</a:t>
            </a:r>
            <a:r>
              <a:rPr lang="en-US" sz="2000" b="1" dirty="0">
                <a:solidFill>
                  <a:srgbClr val="FFFF00"/>
                </a:solidFill>
              </a:rPr>
              <a:t> </a:t>
            </a:r>
            <a:r>
              <a:rPr lang="en-US" sz="2000" dirty="0">
                <a:solidFill>
                  <a:schemeClr val="bg1"/>
                </a:solidFill>
              </a:rPr>
              <a:t>physical system does</a:t>
            </a:r>
            <a:r>
              <a:rPr lang="en-US" sz="2000" b="1" dirty="0">
                <a:solidFill>
                  <a:srgbClr val="FFFF00"/>
                </a:solidFill>
              </a:rPr>
              <a:t> </a:t>
            </a:r>
            <a:r>
              <a:rPr lang="en-US" sz="2000" b="1" dirty="0">
                <a:solidFill>
                  <a:srgbClr val="800000"/>
                </a:solidFill>
              </a:rPr>
              <a:t>not change </a:t>
            </a:r>
            <a:r>
              <a:rPr lang="en-US" sz="2000" dirty="0">
                <a:solidFill>
                  <a:schemeClr val="bg1"/>
                </a:solidFill>
              </a:rPr>
              <a:t>as the system evolves </a:t>
            </a:r>
            <a:r>
              <a:rPr lang="en-US" sz="2000" b="1" dirty="0">
                <a:solidFill>
                  <a:srgbClr val="800000"/>
                </a:solidFill>
              </a:rPr>
              <a:t>over time</a:t>
            </a:r>
            <a:r>
              <a:rPr lang="en-US" sz="2000" b="1" dirty="0">
                <a:solidFill>
                  <a:schemeClr val="bg1"/>
                </a:solidFill>
              </a:rPr>
              <a:t>.</a:t>
            </a:r>
          </a:p>
        </p:txBody>
      </p:sp>
      <p:pic>
        <p:nvPicPr>
          <p:cNvPr id="20" name="Picture 19"/>
          <p:cNvPicPr>
            <a:picLocks noChangeAspect="1"/>
          </p:cNvPicPr>
          <p:nvPr/>
        </p:nvPicPr>
        <p:blipFill>
          <a:blip r:embed="rId3"/>
          <a:stretch>
            <a:fillRect/>
          </a:stretch>
        </p:blipFill>
        <p:spPr>
          <a:xfrm>
            <a:off x="6937529" y="918745"/>
            <a:ext cx="722882" cy="663980"/>
          </a:xfrm>
          <a:prstGeom prst="rect">
            <a:avLst/>
          </a:prstGeom>
          <a:solidFill>
            <a:srgbClr val="D9D9D9"/>
          </a:solidFill>
        </p:spPr>
      </p:pic>
    </p:spTree>
    <p:extLst>
      <p:ext uri="{BB962C8B-B14F-4D97-AF65-F5344CB8AC3E}">
        <p14:creationId xmlns:p14="http://schemas.microsoft.com/office/powerpoint/2010/main" val="411396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linds(horizontal)">
                                      <p:cBhvr>
                                        <p:cTn id="7" dur="500"/>
                                        <p:tgtEl>
                                          <p:spTgt spid="19">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blinds(horizontal)">
                                      <p:cBhvr>
                                        <p:cTn id="15"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26" y="5650463"/>
            <a:ext cx="8332368" cy="687294"/>
          </a:xfrm>
        </p:spPr>
        <p:txBody>
          <a:bodyPr>
            <a:noAutofit/>
          </a:bodyPr>
          <a:lstStyle/>
          <a:p>
            <a:r>
              <a:rPr kumimoji="1" lang="en-US" sz="2800" kern="1200" cap="all" dirty="0" smtClean="0">
                <a:ln w="3175" cmpd="sng">
                  <a:noFill/>
                </a:ln>
                <a:solidFill>
                  <a:schemeClr val="accent6">
                    <a:lumMod val="50000"/>
                  </a:schemeClr>
                </a:solidFill>
              </a:rPr>
              <a:t>Horizon of Macroscopic Densities</a:t>
            </a:r>
            <a:endParaRPr lang="en-US" sz="2800" dirty="0"/>
          </a:p>
        </p:txBody>
      </p:sp>
      <p:sp>
        <p:nvSpPr>
          <p:cNvPr id="3" name="Content Placeholder 2"/>
          <p:cNvSpPr>
            <a:spLocks noGrp="1"/>
          </p:cNvSpPr>
          <p:nvPr>
            <p:ph idx="1"/>
          </p:nvPr>
        </p:nvSpPr>
        <p:spPr>
          <a:xfrm>
            <a:off x="513159" y="685801"/>
            <a:ext cx="8137782" cy="4874949"/>
          </a:xfrm>
        </p:spPr>
        <p:txBody>
          <a:bodyPr anchor="t">
            <a:normAutofit lnSpcReduction="10000"/>
          </a:bodyPr>
          <a:lstStyle/>
          <a:p>
            <a:r>
              <a:rPr lang="en-US" dirty="0"/>
              <a:t>O</a:t>
            </a:r>
            <a:r>
              <a:rPr lang="en-US" dirty="0" smtClean="0"/>
              <a:t>bservable </a:t>
            </a:r>
            <a:r>
              <a:rPr lang="en-US" dirty="0"/>
              <a:t>density of an </a:t>
            </a:r>
            <a:r>
              <a:rPr lang="en-US" dirty="0" smtClean="0"/>
              <a:t>operator    :</a:t>
            </a:r>
          </a:p>
          <a:p>
            <a:pPr lvl="1">
              <a:buFont typeface="Wingdings" charset="2"/>
              <a:buChar char="ü"/>
            </a:pPr>
            <a:r>
              <a:rPr lang="en-US" dirty="0" smtClean="0">
                <a:solidFill>
                  <a:srgbClr val="800000"/>
                </a:solidFill>
              </a:rPr>
              <a:t>pair </a:t>
            </a:r>
            <a:r>
              <a:rPr lang="en-US" dirty="0">
                <a:solidFill>
                  <a:srgbClr val="800000"/>
                </a:solidFill>
              </a:rPr>
              <a:t>of the symmetric-antisymmetric </a:t>
            </a:r>
            <a:r>
              <a:rPr lang="en-US" dirty="0" smtClean="0"/>
              <a:t>states      and      at probability          as  horizon factor</a:t>
            </a:r>
          </a:p>
          <a:p>
            <a:pPr>
              <a:lnSpc>
                <a:spcPct val="239000"/>
              </a:lnSpc>
            </a:pPr>
            <a:r>
              <a:rPr lang="en-US" b="1" dirty="0" smtClean="0"/>
              <a:t>Continuity </a:t>
            </a:r>
            <a:r>
              <a:rPr lang="en-US" b="1" dirty="0"/>
              <a:t>of Yang </a:t>
            </a:r>
            <a:r>
              <a:rPr lang="en-US" b="1" dirty="0" smtClean="0"/>
              <a:t>Density:</a:t>
            </a:r>
          </a:p>
          <a:p>
            <a:pPr lvl="1">
              <a:lnSpc>
                <a:spcPct val="90000"/>
              </a:lnSpc>
              <a:buFont typeface="Wingdings" charset="2"/>
              <a:buChar char="ü"/>
            </a:pPr>
            <a:r>
              <a:rPr lang="en-US" dirty="0" smtClean="0"/>
              <a:t> Define </a:t>
            </a:r>
            <a:r>
              <a:rPr lang="en-US" dirty="0"/>
              <a:t>density  </a:t>
            </a:r>
            <a:r>
              <a:rPr lang="en-US" dirty="0" smtClean="0"/>
              <a:t>and its current: </a:t>
            </a:r>
          </a:p>
          <a:p>
            <a:pPr lvl="1">
              <a:lnSpc>
                <a:spcPct val="140000"/>
              </a:lnSpc>
              <a:buFont typeface="Wingdings" charset="2"/>
              <a:buChar char="ü"/>
            </a:pPr>
            <a:r>
              <a:rPr lang="en-US" dirty="0" smtClean="0"/>
              <a:t> Yang dynamic fields gives rise to: </a:t>
            </a:r>
          </a:p>
          <a:p>
            <a:pPr>
              <a:lnSpc>
                <a:spcPct val="130000"/>
              </a:lnSpc>
            </a:pPr>
            <a:r>
              <a:rPr lang="en-US" b="1" dirty="0"/>
              <a:t>Continuity of </a:t>
            </a:r>
            <a:r>
              <a:rPr lang="en-US" b="1" dirty="0" smtClean="0"/>
              <a:t>Yin Density: </a:t>
            </a:r>
          </a:p>
          <a:p>
            <a:pPr lvl="1">
              <a:lnSpc>
                <a:spcPct val="120000"/>
              </a:lnSpc>
              <a:buFont typeface="Wingdings" charset="2"/>
              <a:buChar char="ü"/>
            </a:pPr>
            <a:r>
              <a:rPr lang="en-US" dirty="0"/>
              <a:t>Define density  and density current: </a:t>
            </a:r>
          </a:p>
          <a:p>
            <a:pPr lvl="1">
              <a:lnSpc>
                <a:spcPct val="200000"/>
              </a:lnSpc>
              <a:buFont typeface="Wingdings" charset="2"/>
              <a:buChar char="ü"/>
            </a:pPr>
            <a:r>
              <a:rPr lang="en-US" dirty="0" smtClean="0"/>
              <a:t>Yin</a:t>
            </a:r>
            <a:r>
              <a:rPr lang="en-US" b="1" dirty="0" smtClean="0"/>
              <a:t> </a:t>
            </a:r>
            <a:r>
              <a:rPr lang="en-US" dirty="0"/>
              <a:t>dynamic fields gives rise to: </a:t>
            </a:r>
          </a:p>
          <a:p>
            <a:pPr>
              <a:lnSpc>
                <a:spcPct val="130000"/>
              </a:lnSpc>
            </a:pPr>
            <a:r>
              <a:rPr lang="en-US" b="1" dirty="0" smtClean="0">
                <a:solidFill>
                  <a:srgbClr val="FFFF00"/>
                </a:solidFill>
              </a:rPr>
              <a:t>Yin and Yang Conservations:</a:t>
            </a:r>
            <a:endParaRPr lang="en-US" b="1" dirty="0">
              <a:solidFill>
                <a:srgbClr val="FFFF00"/>
              </a:solidFill>
            </a:endParaRPr>
          </a:p>
        </p:txBody>
      </p:sp>
      <p:pic>
        <p:nvPicPr>
          <p:cNvPr id="4" name="Picture 3"/>
          <p:cNvPicPr>
            <a:picLocks noChangeAspect="1"/>
          </p:cNvPicPr>
          <p:nvPr/>
        </p:nvPicPr>
        <p:blipFill>
          <a:blip r:embed="rId2"/>
          <a:stretch>
            <a:fillRect/>
          </a:stretch>
        </p:blipFill>
        <p:spPr>
          <a:xfrm>
            <a:off x="5170734" y="698515"/>
            <a:ext cx="169209" cy="348673"/>
          </a:xfrm>
          <a:prstGeom prst="rect">
            <a:avLst/>
          </a:prstGeom>
        </p:spPr>
      </p:pic>
      <p:pic>
        <p:nvPicPr>
          <p:cNvPr id="5" name="Picture 4"/>
          <p:cNvPicPr>
            <a:picLocks noChangeAspect="1"/>
          </p:cNvPicPr>
          <p:nvPr/>
        </p:nvPicPr>
        <p:blipFill>
          <a:blip r:embed="rId3"/>
          <a:stretch>
            <a:fillRect/>
          </a:stretch>
        </p:blipFill>
        <p:spPr>
          <a:xfrm>
            <a:off x="5657681" y="688042"/>
            <a:ext cx="2886866" cy="456592"/>
          </a:xfrm>
          <a:prstGeom prst="rect">
            <a:avLst/>
          </a:prstGeom>
        </p:spPr>
      </p:pic>
      <p:pic>
        <p:nvPicPr>
          <p:cNvPr id="6" name="Picture 5"/>
          <p:cNvPicPr>
            <a:picLocks noChangeAspect="1"/>
          </p:cNvPicPr>
          <p:nvPr/>
        </p:nvPicPr>
        <p:blipFill>
          <a:blip r:embed="rId4"/>
          <a:stretch>
            <a:fillRect/>
          </a:stretch>
        </p:blipFill>
        <p:spPr>
          <a:xfrm>
            <a:off x="6092237" y="1101928"/>
            <a:ext cx="237005" cy="316006"/>
          </a:xfrm>
          <a:prstGeom prst="rect">
            <a:avLst/>
          </a:prstGeom>
        </p:spPr>
      </p:pic>
      <p:pic>
        <p:nvPicPr>
          <p:cNvPr id="7" name="Picture 6"/>
          <p:cNvPicPr>
            <a:picLocks noChangeAspect="1"/>
          </p:cNvPicPr>
          <p:nvPr/>
        </p:nvPicPr>
        <p:blipFill>
          <a:blip r:embed="rId5"/>
          <a:stretch>
            <a:fillRect/>
          </a:stretch>
        </p:blipFill>
        <p:spPr>
          <a:xfrm>
            <a:off x="6923576" y="1086249"/>
            <a:ext cx="231401" cy="308535"/>
          </a:xfrm>
          <a:prstGeom prst="rect">
            <a:avLst/>
          </a:prstGeom>
        </p:spPr>
      </p:pic>
      <p:pic>
        <p:nvPicPr>
          <p:cNvPr id="8" name="Picture 7"/>
          <p:cNvPicPr>
            <a:picLocks noChangeAspect="1"/>
          </p:cNvPicPr>
          <p:nvPr/>
        </p:nvPicPr>
        <p:blipFill>
          <a:blip r:embed="rId6"/>
          <a:stretch>
            <a:fillRect/>
          </a:stretch>
        </p:blipFill>
        <p:spPr>
          <a:xfrm>
            <a:off x="2649554" y="1351497"/>
            <a:ext cx="382845" cy="271182"/>
          </a:xfrm>
          <a:prstGeom prst="rect">
            <a:avLst/>
          </a:prstGeom>
        </p:spPr>
      </p:pic>
      <p:grpSp>
        <p:nvGrpSpPr>
          <p:cNvPr id="17" name="Group 16"/>
          <p:cNvGrpSpPr/>
          <p:nvPr/>
        </p:nvGrpSpPr>
        <p:grpSpPr>
          <a:xfrm>
            <a:off x="4975088" y="2439840"/>
            <a:ext cx="3757373" cy="476623"/>
            <a:chOff x="4975088" y="2439840"/>
            <a:chExt cx="3757373" cy="476623"/>
          </a:xfrm>
        </p:grpSpPr>
        <p:pic>
          <p:nvPicPr>
            <p:cNvPr id="9" name="Picture 8"/>
            <p:cNvPicPr>
              <a:picLocks noChangeAspect="1"/>
            </p:cNvPicPr>
            <p:nvPr/>
          </p:nvPicPr>
          <p:blipFill>
            <a:blip r:embed="rId7"/>
            <a:stretch>
              <a:fillRect/>
            </a:stretch>
          </p:blipFill>
          <p:spPr>
            <a:xfrm>
              <a:off x="4975088" y="2439840"/>
              <a:ext cx="2020156" cy="476623"/>
            </a:xfrm>
            <a:prstGeom prst="rect">
              <a:avLst/>
            </a:prstGeom>
          </p:spPr>
        </p:pic>
        <p:pic>
          <p:nvPicPr>
            <p:cNvPr id="10" name="Picture 9"/>
            <p:cNvPicPr>
              <a:picLocks noChangeAspect="1"/>
            </p:cNvPicPr>
            <p:nvPr/>
          </p:nvPicPr>
          <p:blipFill>
            <a:blip r:embed="rId8"/>
            <a:stretch>
              <a:fillRect/>
            </a:stretch>
          </p:blipFill>
          <p:spPr>
            <a:xfrm>
              <a:off x="7305900" y="2446066"/>
              <a:ext cx="1426561" cy="407677"/>
            </a:xfrm>
            <a:prstGeom prst="rect">
              <a:avLst/>
            </a:prstGeom>
          </p:spPr>
        </p:pic>
      </p:grpSp>
      <p:grpSp>
        <p:nvGrpSpPr>
          <p:cNvPr id="18" name="Group 17"/>
          <p:cNvGrpSpPr/>
          <p:nvPr/>
        </p:nvGrpSpPr>
        <p:grpSpPr>
          <a:xfrm>
            <a:off x="5225928" y="2963502"/>
            <a:ext cx="3256240" cy="445276"/>
            <a:chOff x="5225928" y="2963502"/>
            <a:chExt cx="3256240" cy="445276"/>
          </a:xfrm>
        </p:grpSpPr>
        <p:pic>
          <p:nvPicPr>
            <p:cNvPr id="11" name="Picture 10"/>
            <p:cNvPicPr>
              <a:picLocks noChangeAspect="1"/>
            </p:cNvPicPr>
            <p:nvPr/>
          </p:nvPicPr>
          <p:blipFill>
            <a:blip r:embed="rId9"/>
            <a:stretch>
              <a:fillRect/>
            </a:stretch>
          </p:blipFill>
          <p:spPr>
            <a:xfrm>
              <a:off x="5225928" y="2963502"/>
              <a:ext cx="2651889" cy="445276"/>
            </a:xfrm>
            <a:prstGeom prst="rect">
              <a:avLst/>
            </a:prstGeom>
            <a:solidFill>
              <a:schemeClr val="tx1">
                <a:lumMod val="85000"/>
              </a:schemeClr>
            </a:solidFill>
          </p:spPr>
        </p:pic>
        <p:pic>
          <p:nvPicPr>
            <p:cNvPr id="13" name="Picture 12"/>
            <p:cNvPicPr>
              <a:picLocks noChangeAspect="1"/>
            </p:cNvPicPr>
            <p:nvPr/>
          </p:nvPicPr>
          <p:blipFill>
            <a:blip r:embed="rId10"/>
            <a:stretch>
              <a:fillRect/>
            </a:stretch>
          </p:blipFill>
          <p:spPr>
            <a:xfrm>
              <a:off x="8046398" y="3017302"/>
              <a:ext cx="435770" cy="273424"/>
            </a:xfrm>
            <a:prstGeom prst="rect">
              <a:avLst/>
            </a:prstGeom>
          </p:spPr>
        </p:pic>
      </p:grpSp>
      <p:pic>
        <p:nvPicPr>
          <p:cNvPr id="14" name="Picture 13"/>
          <p:cNvPicPr>
            <a:picLocks noChangeAspect="1"/>
          </p:cNvPicPr>
          <p:nvPr/>
        </p:nvPicPr>
        <p:blipFill>
          <a:blip r:embed="rId11"/>
          <a:stretch>
            <a:fillRect/>
          </a:stretch>
        </p:blipFill>
        <p:spPr>
          <a:xfrm>
            <a:off x="5402317" y="3808500"/>
            <a:ext cx="3074896" cy="534834"/>
          </a:xfrm>
          <a:prstGeom prst="rect">
            <a:avLst/>
          </a:prstGeom>
        </p:spPr>
      </p:pic>
      <p:pic>
        <p:nvPicPr>
          <p:cNvPr id="15" name="Picture 14"/>
          <p:cNvPicPr>
            <a:picLocks noChangeAspect="1"/>
          </p:cNvPicPr>
          <p:nvPr/>
        </p:nvPicPr>
        <p:blipFill>
          <a:blip r:embed="rId12"/>
          <a:stretch>
            <a:fillRect/>
          </a:stretch>
        </p:blipFill>
        <p:spPr>
          <a:xfrm>
            <a:off x="5272424" y="4547173"/>
            <a:ext cx="1606040" cy="399017"/>
          </a:xfrm>
          <a:prstGeom prst="rect">
            <a:avLst/>
          </a:prstGeom>
          <a:solidFill>
            <a:srgbClr val="D9D9D9"/>
          </a:solidFill>
        </p:spPr>
      </p:pic>
      <p:pic>
        <p:nvPicPr>
          <p:cNvPr id="16" name="Picture 15"/>
          <p:cNvPicPr>
            <a:picLocks noChangeAspect="1"/>
          </p:cNvPicPr>
          <p:nvPr/>
        </p:nvPicPr>
        <p:blipFill>
          <a:blip r:embed="rId13"/>
          <a:stretch>
            <a:fillRect/>
          </a:stretch>
        </p:blipFill>
        <p:spPr>
          <a:xfrm>
            <a:off x="4709160" y="5174370"/>
            <a:ext cx="3229209" cy="318058"/>
          </a:xfrm>
          <a:prstGeom prst="rect">
            <a:avLst/>
          </a:prstGeom>
          <a:solidFill>
            <a:srgbClr val="FFFF00"/>
          </a:solidFill>
          <a:ln>
            <a:noFill/>
          </a:ln>
        </p:spPr>
      </p:pic>
      <p:pic>
        <p:nvPicPr>
          <p:cNvPr id="12" name="Picture 11"/>
          <p:cNvPicPr>
            <a:picLocks noChangeAspect="1"/>
          </p:cNvPicPr>
          <p:nvPr/>
        </p:nvPicPr>
        <p:blipFill>
          <a:blip r:embed="rId14"/>
          <a:stretch>
            <a:fillRect/>
          </a:stretch>
        </p:blipFill>
        <p:spPr>
          <a:xfrm>
            <a:off x="4871921" y="1690073"/>
            <a:ext cx="3631209" cy="336962"/>
          </a:xfrm>
          <a:prstGeom prst="rect">
            <a:avLst/>
          </a:prstGeom>
        </p:spPr>
      </p:pic>
    </p:spTree>
    <p:extLst>
      <p:ext uri="{BB962C8B-B14F-4D97-AF65-F5344CB8AC3E}">
        <p14:creationId xmlns:p14="http://schemas.microsoft.com/office/powerpoint/2010/main" val="183192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randombar(horizontal)">
                                      <p:cBhvr>
                                        <p:cTn id="9" dur="500"/>
                                        <p:tgtEl>
                                          <p:spTgt spid="4"/>
                                        </p:tgtEl>
                                      </p:cBhvr>
                                    </p:animEffect>
                                  </p:childTnLst>
                                </p:cTn>
                              </p:par>
                              <p:par>
                                <p:cTn id="10" presetID="5" presetClass="entr" presetSubtype="1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3" presetClass="entr" presetSubtype="1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par>
                                <p:cTn id="20" presetID="3" presetClass="entr" presetSubtype="1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par>
                          <p:cTn id="26" fill="hold">
                            <p:stCondLst>
                              <p:cond delay="500"/>
                            </p:stCondLst>
                            <p:childTnLst>
                              <p:par>
                                <p:cTn id="27" presetID="3" presetClass="entr" presetSubtype="1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linds(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childTnLst>
                                </p:cTn>
                              </p:par>
                            </p:childTnLst>
                          </p:cTn>
                        </p:par>
                        <p:par>
                          <p:cTn id="36" fill="hold">
                            <p:stCondLst>
                              <p:cond delay="0"/>
                            </p:stCondLst>
                            <p:childTnLst>
                              <p:par>
                                <p:cTn id="37" presetID="3" presetClass="entr" presetSubtype="1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linds(horizontal)">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childTnLst>
                                </p:cTn>
                              </p:par>
                            </p:childTnLst>
                          </p:cTn>
                        </p:par>
                        <p:par>
                          <p:cTn id="44" fill="hold">
                            <p:stCondLst>
                              <p:cond delay="0"/>
                            </p:stCondLst>
                            <p:childTnLst>
                              <p:par>
                                <p:cTn id="45" presetID="3" presetClass="entr" presetSubtype="1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linds(horizont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childTnLst>
                                </p:cTn>
                              </p:par>
                            </p:childTnLst>
                          </p:cTn>
                        </p:par>
                        <p:par>
                          <p:cTn id="54" fill="hold">
                            <p:stCondLst>
                              <p:cond delay="0"/>
                            </p:stCondLst>
                            <p:childTnLst>
                              <p:par>
                                <p:cTn id="55" presetID="3" presetClass="entr" presetSubtype="10"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childTnLst>
                                </p:cTn>
                              </p:par>
                            </p:childTnLst>
                          </p:cTn>
                        </p:par>
                        <p:par>
                          <p:cTn id="62" fill="hold">
                            <p:stCondLst>
                              <p:cond delay="0"/>
                            </p:stCondLst>
                            <p:childTnLst>
                              <p:par>
                                <p:cTn id="63" presetID="3" presetClass="entr" presetSubtype="10" fill="hold"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linds(horizontal)">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3">
                                            <p:txEl>
                                              <p:pRg st="8" end="8"/>
                                            </p:txEl>
                                          </p:spTgt>
                                        </p:tgtEl>
                                        <p:attrNameLst>
                                          <p:attrName>style.visibility</p:attrName>
                                        </p:attrNameLst>
                                      </p:cBhvr>
                                      <p:to>
                                        <p:strVal val="visible"/>
                                      </p:to>
                                    </p:set>
                                  </p:childTnLst>
                                </p:cTn>
                              </p:par>
                            </p:childTnLst>
                          </p:cTn>
                        </p:par>
                        <p:par>
                          <p:cTn id="70" fill="hold">
                            <p:stCondLst>
                              <p:cond delay="0"/>
                            </p:stCondLst>
                            <p:childTnLst>
                              <p:par>
                                <p:cTn id="71" presetID="15" presetClass="entr" presetSubtype="0" fill="hold"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1000" fill="hold"/>
                                        <p:tgtEl>
                                          <p:spTgt spid="16"/>
                                        </p:tgtEl>
                                        <p:attrNameLst>
                                          <p:attrName>ppt_w</p:attrName>
                                        </p:attrNameLst>
                                      </p:cBhvr>
                                      <p:tavLst>
                                        <p:tav tm="0">
                                          <p:val>
                                            <p:fltVal val="0"/>
                                          </p:val>
                                        </p:tav>
                                        <p:tav tm="100000">
                                          <p:val>
                                            <p:strVal val="#ppt_w"/>
                                          </p:val>
                                        </p:tav>
                                      </p:tavLst>
                                    </p:anim>
                                    <p:anim calcmode="lin" valueType="num">
                                      <p:cBhvr>
                                        <p:cTn id="74" dur="1000" fill="hold"/>
                                        <p:tgtEl>
                                          <p:spTgt spid="16"/>
                                        </p:tgtEl>
                                        <p:attrNameLst>
                                          <p:attrName>ppt_h</p:attrName>
                                        </p:attrNameLst>
                                      </p:cBhvr>
                                      <p:tavLst>
                                        <p:tav tm="0">
                                          <p:val>
                                            <p:fltVal val="0"/>
                                          </p:val>
                                        </p:tav>
                                        <p:tav tm="100000">
                                          <p:val>
                                            <p:strVal val="#ppt_h"/>
                                          </p:val>
                                        </p:tav>
                                      </p:tavLst>
                                    </p:anim>
                                    <p:anim calcmode="lin" valueType="num">
                                      <p:cBhvr>
                                        <p:cTn id="75"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76"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72385" y="1249553"/>
            <a:ext cx="7440925" cy="4831874"/>
          </a:xfrm>
          <a:prstGeom prst="rect">
            <a:avLst/>
          </a:prstGeom>
          <a:solidFill>
            <a:schemeClr val="tx2">
              <a:lumMod val="50000"/>
            </a:schemeClr>
          </a:solidFill>
          <a:ln w="76200">
            <a:gradFill>
              <a:gsLst>
                <a:gs pos="0">
                  <a:schemeClr val="tx1">
                    <a:lumMod val="85000"/>
                    <a:alpha val="26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468000" tIns="406800" rIns="468000" bIns="40680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914400" lvl="1" indent="-457200" algn="l">
              <a:spcBef>
                <a:spcPts val="0"/>
              </a:spcBef>
              <a:buFont typeface="+mj-lt"/>
              <a:buAutoNum type="arabicPeriod"/>
            </a:pPr>
            <a:r>
              <a:rPr lang="en-US" sz="2400" dirty="0">
                <a:solidFill>
                  <a:schemeClr val="bg1">
                    <a:lumMod val="65000"/>
                    <a:lumOff val="35000"/>
                  </a:schemeClr>
                </a:solidFill>
              </a:rPr>
              <a:t>YinYang Motion Equations</a:t>
            </a:r>
          </a:p>
          <a:p>
            <a:pPr marL="914400" lvl="1" indent="-457200" algn="l">
              <a:buFont typeface="+mj-lt"/>
              <a:buAutoNum type="arabicPeriod"/>
            </a:pPr>
            <a:r>
              <a:rPr lang="en-US" sz="2400" dirty="0">
                <a:solidFill>
                  <a:schemeClr val="bg1">
                    <a:lumMod val="65000"/>
                    <a:lumOff val="35000"/>
                  </a:schemeClr>
                </a:solidFill>
              </a:rPr>
              <a:t>Horizon of Quantum Fields</a:t>
            </a:r>
          </a:p>
          <a:p>
            <a:pPr marL="914400" lvl="1" indent="-457200" algn="l">
              <a:buFont typeface="+mj-lt"/>
              <a:buAutoNum type="arabicPeriod"/>
            </a:pPr>
            <a:r>
              <a:rPr lang="en-US" sz="2400" dirty="0">
                <a:solidFill>
                  <a:srgbClr val="595959"/>
                </a:solidFill>
              </a:rPr>
              <a:t>Horizon of Macroscopic Densities</a:t>
            </a:r>
          </a:p>
          <a:p>
            <a:pPr marL="914400" lvl="1" indent="-457200" algn="l">
              <a:buFont typeface="+mj-lt"/>
              <a:buAutoNum type="arabicPeriod"/>
            </a:pPr>
            <a:r>
              <a:rPr lang="en-US" sz="2400" dirty="0">
                <a:solidFill>
                  <a:schemeClr val="tx1"/>
                </a:solidFill>
              </a:rPr>
              <a:t>Horizon of Thermodynamics</a:t>
            </a:r>
          </a:p>
          <a:p>
            <a:pPr marL="914400" lvl="1" indent="-457200" algn="l">
              <a:buFont typeface="+mj-lt"/>
              <a:buAutoNum type="arabicPeriod"/>
            </a:pPr>
            <a:r>
              <a:rPr lang="en-US" sz="2400" dirty="0">
                <a:solidFill>
                  <a:srgbClr val="595959"/>
                </a:solidFill>
              </a:rPr>
              <a:t>Horizon of Electromagnetic Fields</a:t>
            </a:r>
          </a:p>
          <a:p>
            <a:pPr marL="914400" lvl="1" indent="-457200" algn="l">
              <a:buFont typeface="+mj-lt"/>
              <a:buAutoNum type="arabicPeriod"/>
            </a:pPr>
            <a:r>
              <a:rPr lang="en-US" sz="2400" dirty="0">
                <a:solidFill>
                  <a:schemeClr val="bg1">
                    <a:lumMod val="65000"/>
                    <a:lumOff val="35000"/>
                  </a:schemeClr>
                </a:solidFill>
              </a:rPr>
              <a:t>Horizon of Gravitational </a:t>
            </a:r>
            <a:r>
              <a:rPr lang="en-US" sz="2400" dirty="0" smtClean="0">
                <a:solidFill>
                  <a:schemeClr val="bg1">
                    <a:lumMod val="65000"/>
                    <a:lumOff val="35000"/>
                  </a:schemeClr>
                </a:solidFill>
              </a:rPr>
              <a:t>Fields</a:t>
            </a:r>
            <a:endParaRPr lang="en-US" sz="2400" dirty="0">
              <a:solidFill>
                <a:schemeClr val="tx1"/>
              </a:solidFill>
            </a:endParaRPr>
          </a:p>
          <a:p>
            <a:pPr marL="914400" lvl="1" indent="-457200" algn="l">
              <a:buFont typeface="+mj-lt"/>
              <a:buAutoNum type="arabicPeriod"/>
            </a:pPr>
            <a:r>
              <a:rPr lang="en-US" sz="2400" dirty="0" smtClean="0">
                <a:solidFill>
                  <a:srgbClr val="595959"/>
                </a:solidFill>
              </a:rPr>
              <a:t>General </a:t>
            </a:r>
            <a:r>
              <a:rPr lang="en-US" sz="2400" dirty="0">
                <a:solidFill>
                  <a:schemeClr val="bg1">
                    <a:lumMod val="65000"/>
                    <a:lumOff val="35000"/>
                  </a:schemeClr>
                </a:solidFill>
              </a:rPr>
              <a:t>Gravitational Fields</a:t>
            </a:r>
            <a:endParaRPr lang="en-US" sz="2400" dirty="0" smtClean="0">
              <a:solidFill>
                <a:schemeClr val="bg1">
                  <a:lumMod val="65000"/>
                  <a:lumOff val="35000"/>
                </a:schemeClr>
              </a:solidFill>
            </a:endParaRPr>
          </a:p>
          <a:p>
            <a:pPr marL="914400" lvl="1" indent="-457200" algn="l">
              <a:buFont typeface="+mj-lt"/>
              <a:buAutoNum type="arabicPeriod"/>
            </a:pPr>
            <a:r>
              <a:rPr lang="en-US" sz="2400" dirty="0">
                <a:solidFill>
                  <a:srgbClr val="595959"/>
                </a:solidFill>
              </a:rPr>
              <a:t>Questions and Discussion </a:t>
            </a:r>
          </a:p>
        </p:txBody>
      </p:sp>
      <p:sp>
        <p:nvSpPr>
          <p:cNvPr id="9" name="Subtitle 2"/>
          <p:cNvSpPr txBox="1">
            <a:spLocks/>
          </p:cNvSpPr>
          <p:nvPr/>
        </p:nvSpPr>
        <p:spPr>
          <a:xfrm>
            <a:off x="5747474" y="6288600"/>
            <a:ext cx="3249103" cy="34264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smtClean="0">
                <a:solidFill>
                  <a:schemeClr val="bg1"/>
                </a:solidFill>
                <a:effectLst>
                  <a:outerShdw blurRad="38100" dist="38100" dir="2700000" algn="tl">
                    <a:srgbClr val="000000">
                      <a:alpha val="43137"/>
                    </a:srgbClr>
                  </a:outerShdw>
                </a:effectLst>
                <a:ea typeface="SimSun" pitchFamily="2" charset="-122"/>
              </a:rPr>
              <a:t>All rights reserved Copyright@ 2016</a:t>
            </a:r>
            <a:endParaRPr lang="en-US" sz="14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0" y="513107"/>
            <a:ext cx="9144000" cy="500280"/>
          </a:xfrm>
        </p:spPr>
        <p:txBody>
          <a:bodyPr>
            <a:noAutofit/>
          </a:bodyPr>
          <a:lstStyle/>
          <a:p>
            <a:pPr algn="ctr" rtl="0" eaLnBrk="1" latinLnBrk="0" hangingPunct="1"/>
            <a:r>
              <a:rPr lang="en-US" sz="3200" b="1" kern="1200" dirty="0" smtClean="0">
                <a:solidFill>
                  <a:srgbClr val="800000"/>
                </a:solidFill>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latin typeface="Century Gothic"/>
                <a:ea typeface="+mn-ea"/>
                <a:cs typeface="+mn-cs"/>
              </a:rPr>
              <a:t>AGENDA IV</a:t>
            </a:r>
            <a:endParaRPr lang="en-US" sz="6000" dirty="0" smtClean="0">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endParaRPr>
          </a:p>
        </p:txBody>
      </p:sp>
    </p:spTree>
    <p:extLst>
      <p:ext uri="{BB962C8B-B14F-4D97-AF65-F5344CB8AC3E}">
        <p14:creationId xmlns:p14="http://schemas.microsoft.com/office/powerpoint/2010/main" val="5801317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804" y="5666283"/>
            <a:ext cx="8181677" cy="653835"/>
          </a:xfrm>
        </p:spPr>
        <p:txBody>
          <a:bodyPr>
            <a:normAutofit/>
          </a:bodyPr>
          <a:lstStyle/>
          <a:p>
            <a:r>
              <a:rPr lang="en-US" sz="2800" dirty="0" smtClean="0"/>
              <a:t>Philosophy</a:t>
            </a:r>
            <a:r>
              <a:rPr kumimoji="1" lang="en-US" sz="2800" kern="1200" cap="all" dirty="0" smtClean="0">
                <a:ln w="3175" cmpd="sng">
                  <a:noFill/>
                </a:ln>
                <a:solidFill>
                  <a:schemeClr val="accent6">
                    <a:lumMod val="50000"/>
                  </a:schemeClr>
                </a:solidFill>
              </a:rPr>
              <a:t> of Thermodynamics ???</a:t>
            </a:r>
            <a:endParaRPr lang="en-US" sz="2800" dirty="0"/>
          </a:p>
        </p:txBody>
      </p:sp>
      <p:pic>
        <p:nvPicPr>
          <p:cNvPr id="3" name="Picture 2"/>
          <p:cNvPicPr>
            <a:picLocks noChangeAspect="1"/>
          </p:cNvPicPr>
          <p:nvPr/>
        </p:nvPicPr>
        <p:blipFill>
          <a:blip r:embed="rId2"/>
          <a:stretch>
            <a:fillRect/>
          </a:stretch>
        </p:blipFill>
        <p:spPr>
          <a:xfrm>
            <a:off x="560331" y="1003514"/>
            <a:ext cx="4392706" cy="4037765"/>
          </a:xfrm>
          <a:prstGeom prst="rect">
            <a:avLst/>
          </a:prstGeom>
        </p:spPr>
      </p:pic>
      <p:sp>
        <p:nvSpPr>
          <p:cNvPr id="4" name="Rectangle 3"/>
          <p:cNvSpPr/>
          <p:nvPr/>
        </p:nvSpPr>
        <p:spPr>
          <a:xfrm>
            <a:off x="5042647" y="432173"/>
            <a:ext cx="3768203" cy="5281447"/>
          </a:xfrm>
          <a:prstGeom prst="rect">
            <a:avLst/>
          </a:prstGeom>
        </p:spPr>
        <p:txBody>
          <a:bodyPr wrap="square">
            <a:spAutoFit/>
          </a:bodyPr>
          <a:lstStyle/>
          <a:p>
            <a:pPr>
              <a:lnSpc>
                <a:spcPct val="150000"/>
              </a:lnSpc>
            </a:pPr>
            <a:r>
              <a:rPr lang="en-US" dirty="0" smtClean="0">
                <a:solidFill>
                  <a:srgbClr val="000000"/>
                </a:solidFill>
              </a:rPr>
              <a:t>Laws:</a:t>
            </a:r>
          </a:p>
          <a:p>
            <a:pPr marL="342900" indent="-342900">
              <a:lnSpc>
                <a:spcPct val="130000"/>
              </a:lnSpc>
              <a:buFont typeface="+mj-lt"/>
              <a:buAutoNum type="arabicPeriod"/>
            </a:pPr>
            <a:r>
              <a:rPr lang="en-US" dirty="0" smtClean="0">
                <a:solidFill>
                  <a:srgbClr val="000000"/>
                </a:solidFill>
              </a:rPr>
              <a:t>The </a:t>
            </a:r>
            <a:r>
              <a:rPr lang="en-US" dirty="0">
                <a:solidFill>
                  <a:srgbClr val="000000"/>
                </a:solidFill>
              </a:rPr>
              <a:t>increase in </a:t>
            </a:r>
            <a:r>
              <a:rPr lang="en-US" dirty="0">
                <a:solidFill>
                  <a:srgbClr val="FF0000"/>
                </a:solidFill>
              </a:rPr>
              <a:t>internal energy </a:t>
            </a:r>
            <a:r>
              <a:rPr lang="en-US" dirty="0">
                <a:solidFill>
                  <a:srgbClr val="000000"/>
                </a:solidFill>
              </a:rPr>
              <a:t>of a closed system is </a:t>
            </a:r>
            <a:r>
              <a:rPr lang="en-US" dirty="0">
                <a:solidFill>
                  <a:srgbClr val="FF0000"/>
                </a:solidFill>
              </a:rPr>
              <a:t>equal to </a:t>
            </a:r>
            <a:r>
              <a:rPr lang="en-US" dirty="0">
                <a:solidFill>
                  <a:srgbClr val="000000"/>
                </a:solidFill>
              </a:rPr>
              <a:t>the difference of the </a:t>
            </a:r>
            <a:r>
              <a:rPr lang="en-US" dirty="0">
                <a:solidFill>
                  <a:srgbClr val="FF0000"/>
                </a:solidFill>
              </a:rPr>
              <a:t>heat</a:t>
            </a:r>
            <a:r>
              <a:rPr lang="en-US" dirty="0">
                <a:solidFill>
                  <a:srgbClr val="000000"/>
                </a:solidFill>
              </a:rPr>
              <a:t> supplied to the system and the </a:t>
            </a:r>
            <a:r>
              <a:rPr lang="en-US" dirty="0">
                <a:solidFill>
                  <a:srgbClr val="FF0000"/>
                </a:solidFill>
              </a:rPr>
              <a:t>work</a:t>
            </a:r>
            <a:r>
              <a:rPr lang="en-US" dirty="0">
                <a:solidFill>
                  <a:srgbClr val="000000"/>
                </a:solidFill>
              </a:rPr>
              <a:t> done by the </a:t>
            </a:r>
            <a:r>
              <a:rPr lang="en-US" dirty="0" smtClean="0">
                <a:solidFill>
                  <a:srgbClr val="000000"/>
                </a:solidFill>
              </a:rPr>
              <a:t>system</a:t>
            </a:r>
          </a:p>
          <a:p>
            <a:pPr marL="342900" indent="-342900">
              <a:lnSpc>
                <a:spcPct val="130000"/>
              </a:lnSpc>
              <a:buFont typeface="+mj-lt"/>
              <a:buAutoNum type="arabicPeriod"/>
            </a:pPr>
            <a:r>
              <a:rPr lang="en-US" dirty="0">
                <a:solidFill>
                  <a:srgbClr val="000000"/>
                </a:solidFill>
              </a:rPr>
              <a:t>Heat cannot spontaneously </a:t>
            </a:r>
            <a:r>
              <a:rPr lang="en-US" dirty="0">
                <a:solidFill>
                  <a:srgbClr val="FF0000"/>
                </a:solidFill>
              </a:rPr>
              <a:t>flow</a:t>
            </a:r>
            <a:r>
              <a:rPr lang="en-US" dirty="0">
                <a:solidFill>
                  <a:srgbClr val="000000"/>
                </a:solidFill>
              </a:rPr>
              <a:t> from a colder location to a hotter </a:t>
            </a:r>
            <a:r>
              <a:rPr lang="en-US" dirty="0" smtClean="0">
                <a:solidFill>
                  <a:srgbClr val="000000"/>
                </a:solidFill>
              </a:rPr>
              <a:t>location</a:t>
            </a:r>
          </a:p>
          <a:p>
            <a:pPr marL="342900" indent="-342900">
              <a:lnSpc>
                <a:spcPct val="130000"/>
              </a:lnSpc>
              <a:buFont typeface="+mj-lt"/>
              <a:buAutoNum type="arabicPeriod"/>
            </a:pPr>
            <a:r>
              <a:rPr lang="en-US" dirty="0">
                <a:solidFill>
                  <a:srgbClr val="000000"/>
                </a:solidFill>
              </a:rPr>
              <a:t>As a system approaches </a:t>
            </a:r>
            <a:r>
              <a:rPr lang="en-US" dirty="0">
                <a:solidFill>
                  <a:srgbClr val="FF0000"/>
                </a:solidFill>
              </a:rPr>
              <a:t>absolute zero</a:t>
            </a:r>
            <a:r>
              <a:rPr lang="en-US" dirty="0">
                <a:solidFill>
                  <a:srgbClr val="000000"/>
                </a:solidFill>
              </a:rPr>
              <a:t> the entropy of the system approaches a </a:t>
            </a:r>
            <a:r>
              <a:rPr lang="en-US" dirty="0">
                <a:solidFill>
                  <a:srgbClr val="FF0000"/>
                </a:solidFill>
              </a:rPr>
              <a:t>minimum</a:t>
            </a:r>
            <a:r>
              <a:rPr lang="en-US" dirty="0">
                <a:solidFill>
                  <a:srgbClr val="000000"/>
                </a:solidFill>
              </a:rPr>
              <a:t> value</a:t>
            </a:r>
            <a:r>
              <a:rPr lang="en-US" dirty="0" smtClean="0">
                <a:solidFill>
                  <a:srgbClr val="000000"/>
                </a:solidFill>
              </a:rPr>
              <a:t>.</a:t>
            </a:r>
          </a:p>
        </p:txBody>
      </p:sp>
    </p:spTree>
    <p:extLst>
      <p:ext uri="{BB962C8B-B14F-4D97-AF65-F5344CB8AC3E}">
        <p14:creationId xmlns:p14="http://schemas.microsoft.com/office/powerpoint/2010/main" val="177485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80">
                                          <p:stCondLst>
                                            <p:cond delay="0"/>
                                          </p:stCondLst>
                                        </p:cTn>
                                        <p:tgtEl>
                                          <p:spTgt spid="4">
                                            <p:txEl>
                                              <p:pRg st="1" end="1"/>
                                            </p:txEl>
                                          </p:spTgt>
                                        </p:tgtEl>
                                      </p:cBhvr>
                                    </p:animEffect>
                                    <p:anim calcmode="lin" valueType="num">
                                      <p:cBhvr>
                                        <p:cTn id="8"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1" end="1"/>
                                            </p:txEl>
                                          </p:spTgt>
                                        </p:tgtEl>
                                      </p:cBhvr>
                                      <p:to x="100000" y="60000"/>
                                    </p:animScale>
                                    <p:animScale>
                                      <p:cBhvr>
                                        <p:cTn id="14" dur="166" decel="50000">
                                          <p:stCondLst>
                                            <p:cond delay="676"/>
                                          </p:stCondLst>
                                        </p:cTn>
                                        <p:tgtEl>
                                          <p:spTgt spid="4">
                                            <p:txEl>
                                              <p:pRg st="1" end="1"/>
                                            </p:txEl>
                                          </p:spTgt>
                                        </p:tgtEl>
                                      </p:cBhvr>
                                      <p:to x="100000" y="100000"/>
                                    </p:animScale>
                                    <p:animScale>
                                      <p:cBhvr>
                                        <p:cTn id="15" dur="26">
                                          <p:stCondLst>
                                            <p:cond delay="1312"/>
                                          </p:stCondLst>
                                        </p:cTn>
                                        <p:tgtEl>
                                          <p:spTgt spid="4">
                                            <p:txEl>
                                              <p:pRg st="1" end="1"/>
                                            </p:txEl>
                                          </p:spTgt>
                                        </p:tgtEl>
                                      </p:cBhvr>
                                      <p:to x="100000" y="80000"/>
                                    </p:animScale>
                                    <p:animScale>
                                      <p:cBhvr>
                                        <p:cTn id="16" dur="166" decel="50000">
                                          <p:stCondLst>
                                            <p:cond delay="1338"/>
                                          </p:stCondLst>
                                        </p:cTn>
                                        <p:tgtEl>
                                          <p:spTgt spid="4">
                                            <p:txEl>
                                              <p:pRg st="1" end="1"/>
                                            </p:txEl>
                                          </p:spTgt>
                                        </p:tgtEl>
                                      </p:cBhvr>
                                      <p:to x="100000" y="100000"/>
                                    </p:animScale>
                                    <p:animScale>
                                      <p:cBhvr>
                                        <p:cTn id="17" dur="26">
                                          <p:stCondLst>
                                            <p:cond delay="1642"/>
                                          </p:stCondLst>
                                        </p:cTn>
                                        <p:tgtEl>
                                          <p:spTgt spid="4">
                                            <p:txEl>
                                              <p:pRg st="1" end="1"/>
                                            </p:txEl>
                                          </p:spTgt>
                                        </p:tgtEl>
                                      </p:cBhvr>
                                      <p:to x="100000" y="90000"/>
                                    </p:animScale>
                                    <p:animScale>
                                      <p:cBhvr>
                                        <p:cTn id="18" dur="166" decel="50000">
                                          <p:stCondLst>
                                            <p:cond delay="1668"/>
                                          </p:stCondLst>
                                        </p:cTn>
                                        <p:tgtEl>
                                          <p:spTgt spid="4">
                                            <p:txEl>
                                              <p:pRg st="1" end="1"/>
                                            </p:txEl>
                                          </p:spTgt>
                                        </p:tgtEl>
                                      </p:cBhvr>
                                      <p:to x="100000" y="100000"/>
                                    </p:animScale>
                                    <p:animScale>
                                      <p:cBhvr>
                                        <p:cTn id="19" dur="26">
                                          <p:stCondLst>
                                            <p:cond delay="1808"/>
                                          </p:stCondLst>
                                        </p:cTn>
                                        <p:tgtEl>
                                          <p:spTgt spid="4">
                                            <p:txEl>
                                              <p:pRg st="1" end="1"/>
                                            </p:txEl>
                                          </p:spTgt>
                                        </p:tgtEl>
                                      </p:cBhvr>
                                      <p:to x="100000" y="95000"/>
                                    </p:animScale>
                                    <p:animScale>
                                      <p:cBhvr>
                                        <p:cTn id="20" dur="166" decel="50000">
                                          <p:stCondLst>
                                            <p:cond delay="1834"/>
                                          </p:stCondLst>
                                        </p:cTn>
                                        <p:tgtEl>
                                          <p:spTgt spid="4">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wipe(down)">
                                      <p:cBhvr>
                                        <p:cTn id="25" dur="580">
                                          <p:stCondLst>
                                            <p:cond delay="0"/>
                                          </p:stCondLst>
                                        </p:cTn>
                                        <p:tgtEl>
                                          <p:spTgt spid="4">
                                            <p:txEl>
                                              <p:pRg st="2" end="2"/>
                                            </p:txEl>
                                          </p:spTgt>
                                        </p:tgtEl>
                                      </p:cBhvr>
                                    </p:animEffect>
                                    <p:anim calcmode="lin" valueType="num">
                                      <p:cBhvr>
                                        <p:cTn id="26"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xEl>
                                              <p:pRg st="2" end="2"/>
                                            </p:txEl>
                                          </p:spTgt>
                                        </p:tgtEl>
                                      </p:cBhvr>
                                      <p:to x="100000" y="60000"/>
                                    </p:animScale>
                                    <p:animScale>
                                      <p:cBhvr>
                                        <p:cTn id="32" dur="166" decel="50000">
                                          <p:stCondLst>
                                            <p:cond delay="676"/>
                                          </p:stCondLst>
                                        </p:cTn>
                                        <p:tgtEl>
                                          <p:spTgt spid="4">
                                            <p:txEl>
                                              <p:pRg st="2" end="2"/>
                                            </p:txEl>
                                          </p:spTgt>
                                        </p:tgtEl>
                                      </p:cBhvr>
                                      <p:to x="100000" y="100000"/>
                                    </p:animScale>
                                    <p:animScale>
                                      <p:cBhvr>
                                        <p:cTn id="33" dur="26">
                                          <p:stCondLst>
                                            <p:cond delay="1312"/>
                                          </p:stCondLst>
                                        </p:cTn>
                                        <p:tgtEl>
                                          <p:spTgt spid="4">
                                            <p:txEl>
                                              <p:pRg st="2" end="2"/>
                                            </p:txEl>
                                          </p:spTgt>
                                        </p:tgtEl>
                                      </p:cBhvr>
                                      <p:to x="100000" y="80000"/>
                                    </p:animScale>
                                    <p:animScale>
                                      <p:cBhvr>
                                        <p:cTn id="34" dur="166" decel="50000">
                                          <p:stCondLst>
                                            <p:cond delay="1338"/>
                                          </p:stCondLst>
                                        </p:cTn>
                                        <p:tgtEl>
                                          <p:spTgt spid="4">
                                            <p:txEl>
                                              <p:pRg st="2" end="2"/>
                                            </p:txEl>
                                          </p:spTgt>
                                        </p:tgtEl>
                                      </p:cBhvr>
                                      <p:to x="100000" y="100000"/>
                                    </p:animScale>
                                    <p:animScale>
                                      <p:cBhvr>
                                        <p:cTn id="35" dur="26">
                                          <p:stCondLst>
                                            <p:cond delay="1642"/>
                                          </p:stCondLst>
                                        </p:cTn>
                                        <p:tgtEl>
                                          <p:spTgt spid="4">
                                            <p:txEl>
                                              <p:pRg st="2" end="2"/>
                                            </p:txEl>
                                          </p:spTgt>
                                        </p:tgtEl>
                                      </p:cBhvr>
                                      <p:to x="100000" y="90000"/>
                                    </p:animScale>
                                    <p:animScale>
                                      <p:cBhvr>
                                        <p:cTn id="36" dur="166" decel="50000">
                                          <p:stCondLst>
                                            <p:cond delay="1668"/>
                                          </p:stCondLst>
                                        </p:cTn>
                                        <p:tgtEl>
                                          <p:spTgt spid="4">
                                            <p:txEl>
                                              <p:pRg st="2" end="2"/>
                                            </p:txEl>
                                          </p:spTgt>
                                        </p:tgtEl>
                                      </p:cBhvr>
                                      <p:to x="100000" y="100000"/>
                                    </p:animScale>
                                    <p:animScale>
                                      <p:cBhvr>
                                        <p:cTn id="37" dur="26">
                                          <p:stCondLst>
                                            <p:cond delay="1808"/>
                                          </p:stCondLst>
                                        </p:cTn>
                                        <p:tgtEl>
                                          <p:spTgt spid="4">
                                            <p:txEl>
                                              <p:pRg st="2" end="2"/>
                                            </p:txEl>
                                          </p:spTgt>
                                        </p:tgtEl>
                                      </p:cBhvr>
                                      <p:to x="100000" y="95000"/>
                                    </p:animScale>
                                    <p:animScale>
                                      <p:cBhvr>
                                        <p:cTn id="38" dur="166" decel="50000">
                                          <p:stCondLst>
                                            <p:cond delay="1834"/>
                                          </p:stCondLst>
                                        </p:cTn>
                                        <p:tgtEl>
                                          <p:spTgt spid="4">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Effect transition="in" filter="wipe(down)">
                                      <p:cBhvr>
                                        <p:cTn id="43" dur="580">
                                          <p:stCondLst>
                                            <p:cond delay="0"/>
                                          </p:stCondLst>
                                        </p:cTn>
                                        <p:tgtEl>
                                          <p:spTgt spid="4">
                                            <p:txEl>
                                              <p:pRg st="3" end="3"/>
                                            </p:txEl>
                                          </p:spTgt>
                                        </p:tgtEl>
                                      </p:cBhvr>
                                    </p:animEffect>
                                    <p:anim calcmode="lin" valueType="num">
                                      <p:cBhvr>
                                        <p:cTn id="44" dur="1822"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xEl>
                                              <p:pRg st="3" end="3"/>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xEl>
                                              <p:pRg st="3" end="3"/>
                                            </p:txEl>
                                          </p:spTgt>
                                        </p:tgtEl>
                                      </p:cBhvr>
                                      <p:to x="100000" y="60000"/>
                                    </p:animScale>
                                    <p:animScale>
                                      <p:cBhvr>
                                        <p:cTn id="50" dur="166" decel="50000">
                                          <p:stCondLst>
                                            <p:cond delay="676"/>
                                          </p:stCondLst>
                                        </p:cTn>
                                        <p:tgtEl>
                                          <p:spTgt spid="4">
                                            <p:txEl>
                                              <p:pRg st="3" end="3"/>
                                            </p:txEl>
                                          </p:spTgt>
                                        </p:tgtEl>
                                      </p:cBhvr>
                                      <p:to x="100000" y="100000"/>
                                    </p:animScale>
                                    <p:animScale>
                                      <p:cBhvr>
                                        <p:cTn id="51" dur="26">
                                          <p:stCondLst>
                                            <p:cond delay="1312"/>
                                          </p:stCondLst>
                                        </p:cTn>
                                        <p:tgtEl>
                                          <p:spTgt spid="4">
                                            <p:txEl>
                                              <p:pRg st="3" end="3"/>
                                            </p:txEl>
                                          </p:spTgt>
                                        </p:tgtEl>
                                      </p:cBhvr>
                                      <p:to x="100000" y="80000"/>
                                    </p:animScale>
                                    <p:animScale>
                                      <p:cBhvr>
                                        <p:cTn id="52" dur="166" decel="50000">
                                          <p:stCondLst>
                                            <p:cond delay="1338"/>
                                          </p:stCondLst>
                                        </p:cTn>
                                        <p:tgtEl>
                                          <p:spTgt spid="4">
                                            <p:txEl>
                                              <p:pRg st="3" end="3"/>
                                            </p:txEl>
                                          </p:spTgt>
                                        </p:tgtEl>
                                      </p:cBhvr>
                                      <p:to x="100000" y="100000"/>
                                    </p:animScale>
                                    <p:animScale>
                                      <p:cBhvr>
                                        <p:cTn id="53" dur="26">
                                          <p:stCondLst>
                                            <p:cond delay="1642"/>
                                          </p:stCondLst>
                                        </p:cTn>
                                        <p:tgtEl>
                                          <p:spTgt spid="4">
                                            <p:txEl>
                                              <p:pRg st="3" end="3"/>
                                            </p:txEl>
                                          </p:spTgt>
                                        </p:tgtEl>
                                      </p:cBhvr>
                                      <p:to x="100000" y="90000"/>
                                    </p:animScale>
                                    <p:animScale>
                                      <p:cBhvr>
                                        <p:cTn id="54" dur="166" decel="50000">
                                          <p:stCondLst>
                                            <p:cond delay="1668"/>
                                          </p:stCondLst>
                                        </p:cTn>
                                        <p:tgtEl>
                                          <p:spTgt spid="4">
                                            <p:txEl>
                                              <p:pRg st="3" end="3"/>
                                            </p:txEl>
                                          </p:spTgt>
                                        </p:tgtEl>
                                      </p:cBhvr>
                                      <p:to x="100000" y="100000"/>
                                    </p:animScale>
                                    <p:animScale>
                                      <p:cBhvr>
                                        <p:cTn id="55" dur="26">
                                          <p:stCondLst>
                                            <p:cond delay="1808"/>
                                          </p:stCondLst>
                                        </p:cTn>
                                        <p:tgtEl>
                                          <p:spTgt spid="4">
                                            <p:txEl>
                                              <p:pRg st="3" end="3"/>
                                            </p:txEl>
                                          </p:spTgt>
                                        </p:tgtEl>
                                      </p:cBhvr>
                                      <p:to x="100000" y="95000"/>
                                    </p:animScale>
                                    <p:animScale>
                                      <p:cBhvr>
                                        <p:cTn id="56" dur="166" decel="50000">
                                          <p:stCondLst>
                                            <p:cond delay="1834"/>
                                          </p:stCondLst>
                                        </p:cTn>
                                        <p:tgtEl>
                                          <p:spTgt spid="4">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26" y="5600917"/>
            <a:ext cx="6579214" cy="719200"/>
          </a:xfrm>
        </p:spPr>
        <p:txBody>
          <a:bodyPr>
            <a:normAutofit/>
          </a:bodyPr>
          <a:lstStyle/>
          <a:p>
            <a:r>
              <a:rPr kumimoji="1" lang="en-US" sz="2800" kern="1200" cap="all" dirty="0" smtClean="0">
                <a:ln w="3175" cmpd="sng">
                  <a:noFill/>
                </a:ln>
                <a:solidFill>
                  <a:schemeClr val="accent6">
                    <a:lumMod val="50000"/>
                  </a:schemeClr>
                </a:solidFill>
              </a:rPr>
              <a:t>Horizon of Thermodynamics</a:t>
            </a:r>
            <a:endParaRPr lang="en-US" sz="2800" dirty="0"/>
          </a:p>
        </p:txBody>
      </p:sp>
      <p:sp>
        <p:nvSpPr>
          <p:cNvPr id="3" name="Content Placeholder 2"/>
          <p:cNvSpPr>
            <a:spLocks noGrp="1"/>
          </p:cNvSpPr>
          <p:nvPr>
            <p:ph idx="1"/>
          </p:nvPr>
        </p:nvSpPr>
        <p:spPr>
          <a:xfrm>
            <a:off x="513155" y="520532"/>
            <a:ext cx="8438793" cy="4977822"/>
          </a:xfrm>
        </p:spPr>
        <p:txBody>
          <a:bodyPr anchor="t"/>
          <a:lstStyle/>
          <a:p>
            <a:r>
              <a:rPr lang="en-US" dirty="0" smtClean="0"/>
              <a:t>     objects at </a:t>
            </a:r>
            <a:r>
              <a:rPr lang="en-US" dirty="0"/>
              <a:t>non-zero </a:t>
            </a:r>
            <a:r>
              <a:rPr lang="en-US" dirty="0" smtClean="0"/>
              <a:t>charges as the </a:t>
            </a:r>
            <a:r>
              <a:rPr lang="en-US" dirty="0"/>
              <a:t>interruptible internal energy</a:t>
            </a:r>
            <a:r>
              <a:rPr lang="en-US" dirty="0" smtClean="0"/>
              <a:t>: </a:t>
            </a:r>
          </a:p>
          <a:p>
            <a:pPr>
              <a:lnSpc>
                <a:spcPct val="150000"/>
              </a:lnSpc>
            </a:pPr>
            <a:r>
              <a:rPr lang="en-US" dirty="0" smtClean="0"/>
              <a:t>Entropy definition:                                                          </a:t>
            </a:r>
          </a:p>
          <a:p>
            <a:pPr>
              <a:lnSpc>
                <a:spcPct val="120000"/>
              </a:lnSpc>
            </a:pPr>
            <a:r>
              <a:rPr lang="en-US" dirty="0"/>
              <a:t>R</a:t>
            </a:r>
            <a:r>
              <a:rPr lang="en-US" dirty="0" smtClean="0"/>
              <a:t>ising temperature:</a:t>
            </a:r>
          </a:p>
          <a:p>
            <a:pPr>
              <a:lnSpc>
                <a:spcPct val="130000"/>
              </a:lnSpc>
            </a:pPr>
            <a:r>
              <a:rPr lang="en-US" dirty="0" smtClean="0"/>
              <a:t>Therefore, it derives </a:t>
            </a:r>
            <a:r>
              <a:rPr lang="en-US" dirty="0"/>
              <a:t>chemical </a:t>
            </a:r>
            <a:r>
              <a:rPr lang="en-US" dirty="0" smtClean="0"/>
              <a:t>potential and </a:t>
            </a:r>
            <a:r>
              <a:rPr lang="en-US" dirty="0"/>
              <a:t>heat capacity </a:t>
            </a:r>
          </a:p>
          <a:p>
            <a:pPr>
              <a:lnSpc>
                <a:spcPct val="300000"/>
              </a:lnSpc>
            </a:pPr>
            <a:r>
              <a:rPr lang="en-US" dirty="0" smtClean="0"/>
              <a:t>Entropy change:</a:t>
            </a:r>
          </a:p>
          <a:p>
            <a:pPr>
              <a:lnSpc>
                <a:spcPct val="150000"/>
              </a:lnSpc>
            </a:pPr>
            <a:r>
              <a:rPr lang="en-US" dirty="0" smtClean="0"/>
              <a:t>Define each of densities: </a:t>
            </a:r>
          </a:p>
          <a:p>
            <a:pPr marL="0" indent="0">
              <a:lnSpc>
                <a:spcPct val="80000"/>
              </a:lnSpc>
              <a:buNone/>
            </a:pPr>
            <a:r>
              <a:rPr lang="en-US" dirty="0" smtClean="0"/>
              <a:t>	</a:t>
            </a:r>
            <a:r>
              <a:rPr lang="en-US" dirty="0" smtClean="0">
                <a:solidFill>
                  <a:srgbClr val="FFFF00"/>
                </a:solidFill>
              </a:rPr>
              <a:t>Yin Entropy at maximum:</a:t>
            </a:r>
            <a:r>
              <a:rPr lang="en-US" dirty="0" smtClean="0"/>
              <a:t>			</a:t>
            </a:r>
            <a:r>
              <a:rPr lang="en-US" dirty="0" smtClean="0">
                <a:solidFill>
                  <a:srgbClr val="FFFF00"/>
                </a:solidFill>
              </a:rPr>
              <a:t>Yang Entropy at minimum</a:t>
            </a:r>
            <a:r>
              <a:rPr lang="en-US" dirty="0" smtClean="0"/>
              <a:t>:</a:t>
            </a:r>
          </a:p>
        </p:txBody>
      </p:sp>
      <p:pic>
        <p:nvPicPr>
          <p:cNvPr id="4" name="Picture 3"/>
          <p:cNvPicPr>
            <a:picLocks noChangeAspect="1"/>
          </p:cNvPicPr>
          <p:nvPr/>
        </p:nvPicPr>
        <p:blipFill>
          <a:blip r:embed="rId2"/>
          <a:stretch>
            <a:fillRect/>
          </a:stretch>
        </p:blipFill>
        <p:spPr>
          <a:xfrm>
            <a:off x="918281" y="584129"/>
            <a:ext cx="250946" cy="316006"/>
          </a:xfrm>
          <a:prstGeom prst="rect">
            <a:avLst/>
          </a:prstGeom>
        </p:spPr>
      </p:pic>
      <p:pic>
        <p:nvPicPr>
          <p:cNvPr id="5" name="Picture 4"/>
          <p:cNvPicPr>
            <a:picLocks noChangeAspect="1"/>
          </p:cNvPicPr>
          <p:nvPr/>
        </p:nvPicPr>
        <p:blipFill>
          <a:blip r:embed="rId3"/>
          <a:stretch>
            <a:fillRect/>
          </a:stretch>
        </p:blipFill>
        <p:spPr>
          <a:xfrm>
            <a:off x="3669770" y="976127"/>
            <a:ext cx="946106" cy="278265"/>
          </a:xfrm>
          <a:prstGeom prst="rect">
            <a:avLst/>
          </a:prstGeom>
        </p:spPr>
      </p:pic>
      <p:pic>
        <p:nvPicPr>
          <p:cNvPr id="7" name="Picture 6"/>
          <p:cNvPicPr>
            <a:picLocks noChangeAspect="1"/>
          </p:cNvPicPr>
          <p:nvPr/>
        </p:nvPicPr>
        <p:blipFill>
          <a:blip r:embed="rId4"/>
          <a:stretch>
            <a:fillRect/>
          </a:stretch>
        </p:blipFill>
        <p:spPr>
          <a:xfrm>
            <a:off x="3647674" y="1865909"/>
            <a:ext cx="2497972" cy="470397"/>
          </a:xfrm>
          <a:prstGeom prst="rect">
            <a:avLst/>
          </a:prstGeom>
        </p:spPr>
      </p:pic>
      <p:pic>
        <p:nvPicPr>
          <p:cNvPr id="8" name="Picture 7"/>
          <p:cNvPicPr>
            <a:picLocks noChangeAspect="1"/>
          </p:cNvPicPr>
          <p:nvPr/>
        </p:nvPicPr>
        <p:blipFill>
          <a:blip r:embed="rId5"/>
          <a:stretch>
            <a:fillRect/>
          </a:stretch>
        </p:blipFill>
        <p:spPr>
          <a:xfrm>
            <a:off x="1176059" y="2893223"/>
            <a:ext cx="3687624" cy="509317"/>
          </a:xfrm>
          <a:prstGeom prst="rect">
            <a:avLst/>
          </a:prstGeom>
        </p:spPr>
      </p:pic>
      <p:pic>
        <p:nvPicPr>
          <p:cNvPr id="9" name="Picture 8"/>
          <p:cNvPicPr>
            <a:picLocks noChangeAspect="1"/>
          </p:cNvPicPr>
          <p:nvPr/>
        </p:nvPicPr>
        <p:blipFill>
          <a:blip r:embed="rId6"/>
          <a:stretch>
            <a:fillRect/>
          </a:stretch>
        </p:blipFill>
        <p:spPr>
          <a:xfrm>
            <a:off x="3655295" y="1379832"/>
            <a:ext cx="4351928" cy="486077"/>
          </a:xfrm>
          <a:prstGeom prst="rect">
            <a:avLst/>
          </a:prstGeom>
        </p:spPr>
      </p:pic>
      <p:pic>
        <p:nvPicPr>
          <p:cNvPr id="10" name="Picture 9"/>
          <p:cNvPicPr>
            <a:picLocks noChangeAspect="1"/>
          </p:cNvPicPr>
          <p:nvPr/>
        </p:nvPicPr>
        <p:blipFill>
          <a:blip r:embed="rId7"/>
          <a:stretch>
            <a:fillRect/>
          </a:stretch>
        </p:blipFill>
        <p:spPr>
          <a:xfrm>
            <a:off x="5099945" y="2815513"/>
            <a:ext cx="2816038" cy="665427"/>
          </a:xfrm>
          <a:prstGeom prst="rect">
            <a:avLst/>
          </a:prstGeom>
        </p:spPr>
      </p:pic>
      <p:pic>
        <p:nvPicPr>
          <p:cNvPr id="14" name="Picture 13"/>
          <p:cNvPicPr>
            <a:picLocks noChangeAspect="1"/>
          </p:cNvPicPr>
          <p:nvPr/>
        </p:nvPicPr>
        <p:blipFill>
          <a:blip r:embed="rId8"/>
          <a:stretch>
            <a:fillRect/>
          </a:stretch>
        </p:blipFill>
        <p:spPr>
          <a:xfrm>
            <a:off x="1834287" y="4892385"/>
            <a:ext cx="2058087" cy="564223"/>
          </a:xfrm>
          <a:prstGeom prst="rect">
            <a:avLst/>
          </a:prstGeom>
          <a:solidFill>
            <a:srgbClr val="FFFF00"/>
          </a:solidFill>
        </p:spPr>
      </p:pic>
      <p:pic>
        <p:nvPicPr>
          <p:cNvPr id="15" name="Picture 14"/>
          <p:cNvPicPr>
            <a:picLocks noChangeAspect="1"/>
          </p:cNvPicPr>
          <p:nvPr/>
        </p:nvPicPr>
        <p:blipFill>
          <a:blip r:embed="rId9"/>
          <a:stretch>
            <a:fillRect/>
          </a:stretch>
        </p:blipFill>
        <p:spPr>
          <a:xfrm>
            <a:off x="5963412" y="4935032"/>
            <a:ext cx="1828389" cy="568616"/>
          </a:xfrm>
          <a:prstGeom prst="rect">
            <a:avLst/>
          </a:prstGeom>
          <a:solidFill>
            <a:srgbClr val="FFFF00"/>
          </a:solidFill>
          <a:ln>
            <a:noFill/>
          </a:ln>
        </p:spPr>
      </p:pic>
      <p:grpSp>
        <p:nvGrpSpPr>
          <p:cNvPr id="20" name="Group 19"/>
          <p:cNvGrpSpPr/>
          <p:nvPr/>
        </p:nvGrpSpPr>
        <p:grpSpPr>
          <a:xfrm>
            <a:off x="3955566" y="4098009"/>
            <a:ext cx="2734446" cy="328598"/>
            <a:chOff x="3955566" y="4098009"/>
            <a:chExt cx="2734446" cy="328598"/>
          </a:xfrm>
        </p:grpSpPr>
        <p:sp>
          <p:nvSpPr>
            <p:cNvPr id="16" name="Rectangle 15"/>
            <p:cNvSpPr/>
            <p:nvPr/>
          </p:nvSpPr>
          <p:spPr>
            <a:xfrm>
              <a:off x="4810560" y="4118830"/>
              <a:ext cx="880732" cy="307777"/>
            </a:xfrm>
            <a:prstGeom prst="rect">
              <a:avLst/>
            </a:prstGeom>
          </p:spPr>
          <p:txBody>
            <a:bodyPr wrap="none">
              <a:spAutoFit/>
            </a:bodyPr>
            <a:lstStyle/>
            <a:p>
              <a:r>
                <a:rPr lang="el-GR" sz="1400" i="1" dirty="0" smtClean="0">
                  <a:solidFill>
                    <a:srgbClr val="000000"/>
                  </a:solidFill>
                </a:rPr>
                <a:t>ρ</a:t>
              </a:r>
              <a:r>
                <a:rPr lang="el-GR" sz="1400" i="1" baseline="-25000" dirty="0" smtClean="0">
                  <a:solidFill>
                    <a:srgbClr val="000000"/>
                  </a:solidFill>
                </a:rPr>
                <a:t>s</a:t>
              </a:r>
              <a:r>
                <a:rPr lang="el-GR" sz="1400" i="1" dirty="0" smtClean="0">
                  <a:solidFill>
                    <a:srgbClr val="000000"/>
                  </a:solidFill>
                </a:rPr>
                <a:t>=S/V</a:t>
              </a:r>
              <a:r>
                <a:rPr lang="el-GR" sz="1400" dirty="0" smtClean="0">
                  <a:solidFill>
                    <a:srgbClr val="000000"/>
                  </a:solidFill>
                </a:rPr>
                <a:t>,</a:t>
              </a:r>
              <a:endParaRPr lang="en-US" sz="1400" dirty="0">
                <a:solidFill>
                  <a:srgbClr val="000000"/>
                </a:solidFill>
              </a:endParaRPr>
            </a:p>
          </p:txBody>
        </p:sp>
        <p:sp>
          <p:nvSpPr>
            <p:cNvPr id="17" name="Rectangle 16"/>
            <p:cNvSpPr/>
            <p:nvPr/>
          </p:nvSpPr>
          <p:spPr>
            <a:xfrm>
              <a:off x="5721478" y="4098009"/>
              <a:ext cx="968534" cy="307777"/>
            </a:xfrm>
            <a:prstGeom prst="rect">
              <a:avLst/>
            </a:prstGeom>
          </p:spPr>
          <p:txBody>
            <a:bodyPr wrap="none">
              <a:spAutoFit/>
            </a:bodyPr>
            <a:lstStyle/>
            <a:p>
              <a:r>
                <a:rPr lang="el-GR" sz="1400" i="1" dirty="0">
                  <a:solidFill>
                    <a:srgbClr val="000000"/>
                  </a:solidFill>
                </a:rPr>
                <a:t>ρ</a:t>
              </a:r>
              <a:r>
                <a:rPr lang="el-GR" sz="1400" i="1" baseline="-25000" dirty="0">
                  <a:solidFill>
                    <a:srgbClr val="000000"/>
                  </a:solidFill>
                </a:rPr>
                <a:t>Φ</a:t>
              </a:r>
              <a:r>
                <a:rPr lang="el-GR" sz="1400" i="1" dirty="0">
                  <a:solidFill>
                    <a:srgbClr val="000000"/>
                  </a:solidFill>
                </a:rPr>
                <a:t> ~1/V</a:t>
              </a:r>
              <a:endParaRPr lang="en-US" sz="1400" dirty="0">
                <a:solidFill>
                  <a:srgbClr val="000000"/>
                </a:solidFill>
              </a:endParaRPr>
            </a:p>
          </p:txBody>
        </p:sp>
        <p:sp>
          <p:nvSpPr>
            <p:cNvPr id="18" name="Rectangle 17"/>
            <p:cNvSpPr/>
            <p:nvPr/>
          </p:nvSpPr>
          <p:spPr>
            <a:xfrm>
              <a:off x="3955566" y="4118830"/>
              <a:ext cx="905278" cy="307777"/>
            </a:xfrm>
            <a:prstGeom prst="rect">
              <a:avLst/>
            </a:prstGeom>
          </p:spPr>
          <p:txBody>
            <a:bodyPr wrap="none">
              <a:spAutoFit/>
            </a:bodyPr>
            <a:lstStyle/>
            <a:p>
              <a:r>
                <a:rPr lang="el-GR" sz="1400" i="1" dirty="0">
                  <a:solidFill>
                    <a:srgbClr val="000000"/>
                  </a:solidFill>
                </a:rPr>
                <a:t>ρ</a:t>
              </a:r>
              <a:r>
                <a:rPr lang="el-GR" sz="1400" i="1" baseline="-25000" dirty="0">
                  <a:solidFill>
                    <a:srgbClr val="000000"/>
                  </a:solidFill>
                </a:rPr>
                <a:t>E</a:t>
              </a:r>
              <a:r>
                <a:rPr lang="el-GR" sz="1400" i="1" dirty="0">
                  <a:solidFill>
                    <a:srgbClr val="000000"/>
                  </a:solidFill>
                </a:rPr>
                <a:t>=E/V</a:t>
              </a:r>
              <a:r>
                <a:rPr lang="el-GR" sz="1400" dirty="0">
                  <a:solidFill>
                    <a:srgbClr val="000000"/>
                  </a:solidFill>
                </a:rPr>
                <a:t>,</a:t>
              </a:r>
              <a:endParaRPr lang="en-US" sz="1400" dirty="0">
                <a:solidFill>
                  <a:srgbClr val="000000"/>
                </a:solidFill>
              </a:endParaRPr>
            </a:p>
          </p:txBody>
        </p:sp>
      </p:grpSp>
      <p:pic>
        <p:nvPicPr>
          <p:cNvPr id="19" name="Picture 18"/>
          <p:cNvPicPr>
            <a:picLocks noChangeAspect="1"/>
          </p:cNvPicPr>
          <p:nvPr/>
        </p:nvPicPr>
        <p:blipFill>
          <a:blip r:embed="rId10"/>
          <a:stretch>
            <a:fillRect/>
          </a:stretch>
        </p:blipFill>
        <p:spPr>
          <a:xfrm rot="5400000">
            <a:off x="7486033" y="4101849"/>
            <a:ext cx="299787" cy="311758"/>
          </a:xfrm>
          <a:prstGeom prst="rect">
            <a:avLst/>
          </a:prstGeom>
          <a:ln>
            <a:noFill/>
          </a:ln>
        </p:spPr>
      </p:pic>
      <p:grpSp>
        <p:nvGrpSpPr>
          <p:cNvPr id="12" name="Group 11"/>
          <p:cNvGrpSpPr/>
          <p:nvPr/>
        </p:nvGrpSpPr>
        <p:grpSpPr>
          <a:xfrm>
            <a:off x="3010831" y="3483503"/>
            <a:ext cx="5733600" cy="582873"/>
            <a:chOff x="3010831" y="3483503"/>
            <a:chExt cx="5733600" cy="582873"/>
          </a:xfrm>
        </p:grpSpPr>
        <p:pic>
          <p:nvPicPr>
            <p:cNvPr id="11" name="Picture 10"/>
            <p:cNvPicPr>
              <a:picLocks noChangeAspect="1"/>
            </p:cNvPicPr>
            <p:nvPr/>
          </p:nvPicPr>
          <p:blipFill>
            <a:blip r:embed="rId11"/>
            <a:stretch>
              <a:fillRect/>
            </a:stretch>
          </p:blipFill>
          <p:spPr>
            <a:xfrm>
              <a:off x="3010831" y="3522285"/>
              <a:ext cx="2722844" cy="491772"/>
            </a:xfrm>
            <a:prstGeom prst="rect">
              <a:avLst/>
            </a:prstGeom>
          </p:spPr>
        </p:pic>
        <p:pic>
          <p:nvPicPr>
            <p:cNvPr id="13" name="Picture 12"/>
            <p:cNvPicPr>
              <a:picLocks noChangeAspect="1"/>
            </p:cNvPicPr>
            <p:nvPr/>
          </p:nvPicPr>
          <p:blipFill>
            <a:blip r:embed="rId10"/>
            <a:stretch>
              <a:fillRect/>
            </a:stretch>
          </p:blipFill>
          <p:spPr>
            <a:xfrm>
              <a:off x="5843137" y="3586539"/>
              <a:ext cx="201146" cy="306509"/>
            </a:xfrm>
            <a:prstGeom prst="rect">
              <a:avLst/>
            </a:prstGeom>
          </p:spPr>
        </p:pic>
        <p:pic>
          <p:nvPicPr>
            <p:cNvPr id="6" name="Picture 5"/>
            <p:cNvPicPr>
              <a:picLocks noChangeAspect="1"/>
            </p:cNvPicPr>
            <p:nvPr/>
          </p:nvPicPr>
          <p:blipFill>
            <a:blip r:embed="rId12"/>
            <a:stretch>
              <a:fillRect/>
            </a:stretch>
          </p:blipFill>
          <p:spPr>
            <a:xfrm>
              <a:off x="6151241" y="3483503"/>
              <a:ext cx="2593190" cy="582873"/>
            </a:xfrm>
            <a:prstGeom prst="rect">
              <a:avLst/>
            </a:prstGeom>
            <a:solidFill>
              <a:srgbClr val="D9D9D9"/>
            </a:solidFill>
          </p:spPr>
        </p:pic>
      </p:grpSp>
    </p:spTree>
    <p:extLst>
      <p:ext uri="{BB962C8B-B14F-4D97-AF65-F5344CB8AC3E}">
        <p14:creationId xmlns:p14="http://schemas.microsoft.com/office/powerpoint/2010/main" val="384728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childTnLst>
                          </p:cTn>
                        </p:par>
                        <p:par>
                          <p:cTn id="11" fill="hold">
                            <p:stCondLst>
                              <p:cond delay="500"/>
                            </p:stCondLst>
                            <p:childTnLst>
                              <p:par>
                                <p:cTn id="12" presetID="9"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ssolv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par>
                          <p:cTn id="20" fill="hold">
                            <p:stCondLst>
                              <p:cond delay="500"/>
                            </p:stCondLst>
                            <p:childTnLst>
                              <p:par>
                                <p:cTn id="21" presetID="9"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dissolve">
                                      <p:cBhvr>
                                        <p:cTn id="28" dur="500"/>
                                        <p:tgtEl>
                                          <p:spTgt spid="3">
                                            <p:txEl>
                                              <p:pRg st="2" end="2"/>
                                            </p:txEl>
                                          </p:spTgt>
                                        </p:tgtEl>
                                      </p:cBhvr>
                                    </p:animEffect>
                                  </p:childTnLst>
                                </p:cTn>
                              </p:par>
                            </p:childTnLst>
                          </p:cTn>
                        </p:par>
                        <p:par>
                          <p:cTn id="29" fill="hold">
                            <p:stCondLst>
                              <p:cond delay="500"/>
                            </p:stCondLst>
                            <p:childTnLst>
                              <p:par>
                                <p:cTn id="30" presetID="9" presetClass="entr" presetSubtype="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dissolve">
                                      <p:cBhvr>
                                        <p:cTn id="37" dur="500"/>
                                        <p:tgtEl>
                                          <p:spTgt spid="3">
                                            <p:txEl>
                                              <p:pRg st="3" end="3"/>
                                            </p:txEl>
                                          </p:spTgt>
                                        </p:tgtEl>
                                      </p:cBhvr>
                                    </p:animEffect>
                                  </p:childTnLst>
                                </p:cTn>
                              </p:par>
                            </p:childTnLst>
                          </p:cTn>
                        </p:par>
                        <p:par>
                          <p:cTn id="38" fill="hold">
                            <p:stCondLst>
                              <p:cond delay="500"/>
                            </p:stCondLst>
                            <p:childTnLst>
                              <p:par>
                                <p:cTn id="39" presetID="9"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childTnLst>
                          </p:cTn>
                        </p:par>
                        <p:par>
                          <p:cTn id="42" fill="hold">
                            <p:stCondLst>
                              <p:cond delay="1000"/>
                            </p:stCondLst>
                            <p:childTnLst>
                              <p:par>
                                <p:cTn id="43" presetID="9" presetClass="entr" presetSubtype="0"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dissolve">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Effect transition="in" filter="dissolve">
                                      <p:cBhvr>
                                        <p:cTn id="50" dur="500"/>
                                        <p:tgtEl>
                                          <p:spTgt spid="3">
                                            <p:txEl>
                                              <p:pRg st="4" end="4"/>
                                            </p:txEl>
                                          </p:spTgt>
                                        </p:tgtEl>
                                      </p:cBhvr>
                                    </p:animEffect>
                                  </p:childTnLst>
                                </p:cTn>
                              </p:par>
                            </p:childTnLst>
                          </p:cTn>
                        </p:par>
                        <p:par>
                          <p:cTn id="51" fill="hold">
                            <p:stCondLst>
                              <p:cond delay="500"/>
                            </p:stCondLst>
                            <p:childTnLst>
                              <p:par>
                                <p:cTn id="52" presetID="9" presetClass="entr" presetSubtype="0"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dissolve">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Effect transition="in" filter="dissolve">
                                      <p:cBhvr>
                                        <p:cTn id="59" dur="500"/>
                                        <p:tgtEl>
                                          <p:spTgt spid="3">
                                            <p:txEl>
                                              <p:pRg st="5" end="5"/>
                                            </p:txEl>
                                          </p:spTgt>
                                        </p:tgtEl>
                                      </p:cBhvr>
                                    </p:animEffect>
                                  </p:childTnLst>
                                </p:cTn>
                              </p:par>
                            </p:childTnLst>
                          </p:cTn>
                        </p:par>
                        <p:par>
                          <p:cTn id="60" fill="hold">
                            <p:stCondLst>
                              <p:cond delay="500"/>
                            </p:stCondLst>
                            <p:childTnLst>
                              <p:par>
                                <p:cTn id="61" presetID="9" presetClass="entr" presetSubtype="0"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dissolve">
                                      <p:cBhvr>
                                        <p:cTn id="63" dur="500"/>
                                        <p:tgtEl>
                                          <p:spTgt spid="20"/>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nodeType="clickEffect">
                                  <p:stCondLst>
                                    <p:cond delay="0"/>
                                  </p:stCondLst>
                                  <p:childTnLst>
                                    <p:set>
                                      <p:cBhvr>
                                        <p:cTn id="67" dur="1" fill="hold">
                                          <p:stCondLst>
                                            <p:cond delay="0"/>
                                          </p:stCondLst>
                                        </p:cTn>
                                        <p:tgtEl>
                                          <p:spTgt spid="3">
                                            <p:txEl>
                                              <p:pRg st="6" end="6"/>
                                            </p:txEl>
                                          </p:spTgt>
                                        </p:tgtEl>
                                        <p:attrNameLst>
                                          <p:attrName>style.visibility</p:attrName>
                                        </p:attrNameLst>
                                      </p:cBhvr>
                                      <p:to>
                                        <p:strVal val="visible"/>
                                      </p:to>
                                    </p:set>
                                    <p:animEffect transition="in" filter="dissolve">
                                      <p:cBhvr>
                                        <p:cTn id="68" dur="500"/>
                                        <p:tgtEl>
                                          <p:spTgt spid="3">
                                            <p:txEl>
                                              <p:pRg st="6" end="6"/>
                                            </p:txEl>
                                          </p:spTgt>
                                        </p:tgtEl>
                                      </p:cBhvr>
                                    </p:animEffect>
                                  </p:childTnLst>
                                </p:cTn>
                              </p:par>
                            </p:childTnLst>
                          </p:cTn>
                        </p:par>
                        <p:par>
                          <p:cTn id="69" fill="hold">
                            <p:stCondLst>
                              <p:cond delay="500"/>
                            </p:stCondLst>
                            <p:childTnLst>
                              <p:par>
                                <p:cTn id="70" presetID="15" presetClass="entr" presetSubtype="0"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1000" fill="hold"/>
                                        <p:tgtEl>
                                          <p:spTgt spid="14"/>
                                        </p:tgtEl>
                                        <p:attrNameLst>
                                          <p:attrName>ppt_w</p:attrName>
                                        </p:attrNameLst>
                                      </p:cBhvr>
                                      <p:tavLst>
                                        <p:tav tm="0">
                                          <p:val>
                                            <p:fltVal val="0"/>
                                          </p:val>
                                        </p:tav>
                                        <p:tav tm="100000">
                                          <p:val>
                                            <p:strVal val="#ppt_w"/>
                                          </p:val>
                                        </p:tav>
                                      </p:tavLst>
                                    </p:anim>
                                    <p:anim calcmode="lin" valueType="num">
                                      <p:cBhvr>
                                        <p:cTn id="73" dur="1000" fill="hold"/>
                                        <p:tgtEl>
                                          <p:spTgt spid="14"/>
                                        </p:tgtEl>
                                        <p:attrNameLst>
                                          <p:attrName>ppt_h</p:attrName>
                                        </p:attrNameLst>
                                      </p:cBhvr>
                                      <p:tavLst>
                                        <p:tav tm="0">
                                          <p:val>
                                            <p:fltVal val="0"/>
                                          </p:val>
                                        </p:tav>
                                        <p:tav tm="100000">
                                          <p:val>
                                            <p:strVal val="#ppt_h"/>
                                          </p:val>
                                        </p:tav>
                                      </p:tavLst>
                                    </p:anim>
                                    <p:anim calcmode="lin" valueType="num">
                                      <p:cBhvr>
                                        <p:cTn id="74"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75"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76" fill="hold">
                            <p:stCondLst>
                              <p:cond delay="1500"/>
                            </p:stCondLst>
                            <p:childTnLst>
                              <p:par>
                                <p:cTn id="77" presetID="15" presetClass="entr" presetSubtype="0"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15"/>
                                        </p:tgtEl>
                                        <p:attrNameLst>
                                          <p:attrName>ppt_y</p:attrName>
                                        </p:attrNameLst>
                                      </p:cBhvr>
                                      <p:tavLst>
                                        <p:tav tm="0" fmla="#ppt_y+(sin(-2*pi*(1-$))*-#ppt_x+cos(-2*pi*(1-$))*(1-#ppt_y))*(1-$)">
                                          <p:val>
                                            <p:fltVal val="0"/>
                                          </p:val>
                                        </p:tav>
                                        <p:tav tm="100000">
                                          <p:val>
                                            <p:fltVal val="1"/>
                                          </p:val>
                                        </p:tav>
                                      </p:tavLst>
                                    </p:anim>
                                  </p:childTnLst>
                                </p:cTn>
                              </p:par>
                              <p:par>
                                <p:cTn id="83" presetID="15" presetClass="entr" presetSubtype="0" fill="hold" nodeType="with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1000" fill="hold"/>
                                        <p:tgtEl>
                                          <p:spTgt spid="19"/>
                                        </p:tgtEl>
                                        <p:attrNameLst>
                                          <p:attrName>ppt_w</p:attrName>
                                        </p:attrNameLst>
                                      </p:cBhvr>
                                      <p:tavLst>
                                        <p:tav tm="0">
                                          <p:val>
                                            <p:fltVal val="0"/>
                                          </p:val>
                                        </p:tav>
                                        <p:tav tm="100000">
                                          <p:val>
                                            <p:strVal val="#ppt_w"/>
                                          </p:val>
                                        </p:tav>
                                      </p:tavLst>
                                    </p:anim>
                                    <p:anim calcmode="lin" valueType="num">
                                      <p:cBhvr>
                                        <p:cTn id="86" dur="1000" fill="hold"/>
                                        <p:tgtEl>
                                          <p:spTgt spid="19"/>
                                        </p:tgtEl>
                                        <p:attrNameLst>
                                          <p:attrName>ppt_h</p:attrName>
                                        </p:attrNameLst>
                                      </p:cBhvr>
                                      <p:tavLst>
                                        <p:tav tm="0">
                                          <p:val>
                                            <p:fltVal val="0"/>
                                          </p:val>
                                        </p:tav>
                                        <p:tav tm="100000">
                                          <p:val>
                                            <p:strVal val="#ppt_h"/>
                                          </p:val>
                                        </p:tav>
                                      </p:tavLst>
                                    </p:anim>
                                    <p:anim calcmode="lin" valueType="num">
                                      <p:cBhvr>
                                        <p:cTn id="87"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72385" y="1249553"/>
            <a:ext cx="7440925" cy="4831874"/>
          </a:xfrm>
          <a:prstGeom prst="rect">
            <a:avLst/>
          </a:prstGeom>
          <a:solidFill>
            <a:schemeClr val="tx2">
              <a:lumMod val="50000"/>
            </a:schemeClr>
          </a:solidFill>
          <a:ln w="76200">
            <a:gradFill>
              <a:gsLst>
                <a:gs pos="0">
                  <a:schemeClr val="tx1">
                    <a:lumMod val="85000"/>
                    <a:alpha val="26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468000" tIns="406800" rIns="468000" bIns="40680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914400" lvl="1" indent="-457200" algn="l">
              <a:spcBef>
                <a:spcPts val="0"/>
              </a:spcBef>
              <a:buFont typeface="+mj-lt"/>
              <a:buAutoNum type="arabicPeriod"/>
            </a:pPr>
            <a:r>
              <a:rPr lang="en-US" sz="2400" dirty="0">
                <a:solidFill>
                  <a:schemeClr val="bg1">
                    <a:lumMod val="65000"/>
                    <a:lumOff val="35000"/>
                  </a:schemeClr>
                </a:solidFill>
              </a:rPr>
              <a:t>YinYang Motion Equations</a:t>
            </a:r>
          </a:p>
          <a:p>
            <a:pPr marL="914400" lvl="1" indent="-457200" algn="l">
              <a:buFont typeface="+mj-lt"/>
              <a:buAutoNum type="arabicPeriod"/>
            </a:pPr>
            <a:r>
              <a:rPr lang="en-US" sz="2400" dirty="0">
                <a:solidFill>
                  <a:schemeClr val="bg1">
                    <a:lumMod val="65000"/>
                    <a:lumOff val="35000"/>
                  </a:schemeClr>
                </a:solidFill>
              </a:rPr>
              <a:t>Horizon of Quantum Fields</a:t>
            </a:r>
          </a:p>
          <a:p>
            <a:pPr marL="914400" lvl="1" indent="-457200" algn="l">
              <a:buFont typeface="+mj-lt"/>
              <a:buAutoNum type="arabicPeriod"/>
            </a:pPr>
            <a:r>
              <a:rPr lang="en-US" sz="2400" dirty="0">
                <a:solidFill>
                  <a:srgbClr val="595959"/>
                </a:solidFill>
              </a:rPr>
              <a:t>Horizon of Macroscopic Densities</a:t>
            </a:r>
          </a:p>
          <a:p>
            <a:pPr marL="914400" lvl="1" indent="-457200" algn="l">
              <a:buFont typeface="+mj-lt"/>
              <a:buAutoNum type="arabicPeriod"/>
            </a:pPr>
            <a:r>
              <a:rPr lang="en-US" sz="2400" dirty="0">
                <a:solidFill>
                  <a:srgbClr val="595959"/>
                </a:solidFill>
              </a:rPr>
              <a:t>Horizon of Thermodynamics</a:t>
            </a:r>
          </a:p>
          <a:p>
            <a:pPr marL="914400" lvl="1" indent="-457200" algn="l">
              <a:buFont typeface="+mj-lt"/>
              <a:buAutoNum type="arabicPeriod"/>
            </a:pPr>
            <a:r>
              <a:rPr lang="en-US" sz="2400" dirty="0">
                <a:solidFill>
                  <a:schemeClr val="tx1"/>
                </a:solidFill>
              </a:rPr>
              <a:t>Horizon of Electromagnetic Fields</a:t>
            </a:r>
          </a:p>
          <a:p>
            <a:pPr marL="914400" lvl="1" indent="-457200" algn="l">
              <a:buFont typeface="+mj-lt"/>
              <a:buAutoNum type="arabicPeriod"/>
            </a:pPr>
            <a:r>
              <a:rPr lang="en-US" sz="2400" dirty="0">
                <a:solidFill>
                  <a:schemeClr val="bg1">
                    <a:lumMod val="65000"/>
                    <a:lumOff val="35000"/>
                  </a:schemeClr>
                </a:solidFill>
              </a:rPr>
              <a:t>Horizon of Gravitational </a:t>
            </a:r>
            <a:r>
              <a:rPr lang="en-US" sz="2400" dirty="0" smtClean="0">
                <a:solidFill>
                  <a:schemeClr val="bg1">
                    <a:lumMod val="65000"/>
                    <a:lumOff val="35000"/>
                  </a:schemeClr>
                </a:solidFill>
              </a:rPr>
              <a:t>Fields</a:t>
            </a:r>
            <a:endParaRPr lang="en-US" sz="2400" dirty="0">
              <a:solidFill>
                <a:schemeClr val="tx1"/>
              </a:solidFill>
            </a:endParaRPr>
          </a:p>
          <a:p>
            <a:pPr marL="914400" lvl="1" indent="-457200" algn="l">
              <a:buFont typeface="+mj-lt"/>
              <a:buAutoNum type="arabicPeriod"/>
            </a:pPr>
            <a:r>
              <a:rPr lang="en-US" sz="2400" dirty="0" smtClean="0">
                <a:solidFill>
                  <a:srgbClr val="595959"/>
                </a:solidFill>
              </a:rPr>
              <a:t>General </a:t>
            </a:r>
            <a:r>
              <a:rPr lang="en-US" sz="2400" dirty="0">
                <a:solidFill>
                  <a:schemeClr val="bg1">
                    <a:lumMod val="65000"/>
                    <a:lumOff val="35000"/>
                  </a:schemeClr>
                </a:solidFill>
              </a:rPr>
              <a:t>Gravitational Fields</a:t>
            </a:r>
            <a:endParaRPr lang="en-US" sz="2400" dirty="0" smtClean="0">
              <a:solidFill>
                <a:schemeClr val="bg1">
                  <a:lumMod val="65000"/>
                  <a:lumOff val="35000"/>
                </a:schemeClr>
              </a:solidFill>
            </a:endParaRPr>
          </a:p>
          <a:p>
            <a:pPr marL="914400" lvl="1" indent="-457200" algn="l">
              <a:buFont typeface="+mj-lt"/>
              <a:buAutoNum type="arabicPeriod"/>
            </a:pPr>
            <a:r>
              <a:rPr lang="en-US" sz="2400" dirty="0">
                <a:solidFill>
                  <a:srgbClr val="595959"/>
                </a:solidFill>
              </a:rPr>
              <a:t>Questions and Discussion </a:t>
            </a:r>
          </a:p>
        </p:txBody>
      </p:sp>
      <p:sp>
        <p:nvSpPr>
          <p:cNvPr id="9" name="Subtitle 2"/>
          <p:cNvSpPr txBox="1">
            <a:spLocks/>
          </p:cNvSpPr>
          <p:nvPr/>
        </p:nvSpPr>
        <p:spPr>
          <a:xfrm>
            <a:off x="5747474" y="6288600"/>
            <a:ext cx="3249103" cy="34264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smtClean="0">
                <a:solidFill>
                  <a:schemeClr val="bg1"/>
                </a:solidFill>
                <a:effectLst>
                  <a:outerShdw blurRad="38100" dist="38100" dir="2700000" algn="tl">
                    <a:srgbClr val="000000">
                      <a:alpha val="43137"/>
                    </a:srgbClr>
                  </a:outerShdw>
                </a:effectLst>
                <a:ea typeface="SimSun" pitchFamily="2" charset="-122"/>
              </a:rPr>
              <a:t>All rights reserved Copyright@ 2016</a:t>
            </a:r>
            <a:endParaRPr lang="en-US" sz="14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0" y="513107"/>
            <a:ext cx="9144000" cy="500280"/>
          </a:xfrm>
        </p:spPr>
        <p:txBody>
          <a:bodyPr>
            <a:noAutofit/>
          </a:bodyPr>
          <a:lstStyle/>
          <a:p>
            <a:pPr algn="ctr" rtl="0" eaLnBrk="1" latinLnBrk="0" hangingPunct="1"/>
            <a:r>
              <a:rPr lang="en-US" sz="3200" b="1" kern="1200" dirty="0" smtClean="0">
                <a:solidFill>
                  <a:srgbClr val="800000"/>
                </a:solidFill>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latin typeface="Century Gothic"/>
                <a:ea typeface="+mn-ea"/>
                <a:cs typeface="+mn-cs"/>
              </a:rPr>
              <a:t>AGENDA VGENDA V</a:t>
            </a:r>
            <a:endParaRPr lang="en-US" sz="6000" dirty="0" smtClean="0">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endParaRPr>
          </a:p>
        </p:txBody>
      </p:sp>
    </p:spTree>
    <p:extLst>
      <p:ext uri="{BB962C8B-B14F-4D97-AF65-F5344CB8AC3E}">
        <p14:creationId xmlns:p14="http://schemas.microsoft.com/office/powerpoint/2010/main" val="39921430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879" y="5707487"/>
            <a:ext cx="8601425" cy="645138"/>
          </a:xfrm>
        </p:spPr>
        <p:txBody>
          <a:bodyPr>
            <a:normAutofit/>
          </a:bodyPr>
          <a:lstStyle/>
          <a:p>
            <a:r>
              <a:rPr lang="en-US" sz="2400" dirty="0" smtClean="0"/>
              <a:t>Philosophy of </a:t>
            </a:r>
            <a:r>
              <a:rPr lang="en-US" sz="2400" dirty="0"/>
              <a:t>Electric and magnetic </a:t>
            </a:r>
            <a:r>
              <a:rPr lang="en-US" sz="2400" dirty="0" smtClean="0"/>
              <a:t>Fields ???</a:t>
            </a:r>
            <a:endParaRPr lang="en-US" sz="2400" dirty="0"/>
          </a:p>
        </p:txBody>
      </p:sp>
      <p:sp>
        <p:nvSpPr>
          <p:cNvPr id="3" name="Content Placeholder 2"/>
          <p:cNvSpPr>
            <a:spLocks noGrp="1"/>
          </p:cNvSpPr>
          <p:nvPr>
            <p:ph idx="1"/>
          </p:nvPr>
        </p:nvSpPr>
        <p:spPr>
          <a:xfrm>
            <a:off x="1109155" y="3496406"/>
            <a:ext cx="6928953" cy="956728"/>
          </a:xfrm>
          <a:solidFill>
            <a:schemeClr val="tx1">
              <a:lumMod val="85000"/>
            </a:schemeClr>
          </a:solidFill>
          <a:ln>
            <a:solidFill>
              <a:schemeClr val="tx1">
                <a:lumMod val="85000"/>
              </a:schemeClr>
            </a:solidFill>
          </a:ln>
        </p:spPr>
        <p:txBody>
          <a:bodyPr anchor="ctr">
            <a:noAutofit/>
          </a:bodyPr>
          <a:lstStyle/>
          <a:p>
            <a:pPr marL="0" indent="0" algn="ctr">
              <a:buNone/>
            </a:pPr>
            <a:r>
              <a:rPr lang="en-US" dirty="0" smtClean="0">
                <a:solidFill>
                  <a:srgbClr val="FF0000"/>
                </a:solidFill>
              </a:rPr>
              <a:t>“An </a:t>
            </a:r>
            <a:r>
              <a:rPr lang="en-US" dirty="0">
                <a:solidFill>
                  <a:srgbClr val="FF0000"/>
                </a:solidFill>
              </a:rPr>
              <a:t>electromagnetic field </a:t>
            </a:r>
            <a:r>
              <a:rPr lang="en-US" dirty="0" smtClean="0">
                <a:solidFill>
                  <a:srgbClr val="FF0000"/>
                </a:solidFill>
              </a:rPr>
              <a:t>is </a:t>
            </a:r>
            <a:r>
              <a:rPr lang="en-US" dirty="0">
                <a:solidFill>
                  <a:srgbClr val="FF0000"/>
                </a:solidFill>
              </a:rPr>
              <a:t>a physical field </a:t>
            </a:r>
            <a:r>
              <a:rPr lang="en-US" dirty="0" smtClean="0">
                <a:solidFill>
                  <a:srgbClr val="FF0000"/>
                </a:solidFill>
              </a:rPr>
              <a:t>produced </a:t>
            </a:r>
            <a:r>
              <a:rPr lang="en-US" dirty="0">
                <a:solidFill>
                  <a:srgbClr val="FF0000"/>
                </a:solidFill>
              </a:rPr>
              <a:t>by electrically charged objects</a:t>
            </a:r>
            <a:r>
              <a:rPr lang="en-US" dirty="0" smtClean="0">
                <a:solidFill>
                  <a:srgbClr val="FF0000"/>
                </a:solidFill>
              </a:rPr>
              <a:t>.” Isn’t it ???</a:t>
            </a:r>
          </a:p>
        </p:txBody>
      </p:sp>
      <p:pic>
        <p:nvPicPr>
          <p:cNvPr id="5" name="Picture 4"/>
          <p:cNvPicPr>
            <a:picLocks noChangeAspect="1"/>
          </p:cNvPicPr>
          <p:nvPr/>
        </p:nvPicPr>
        <p:blipFill>
          <a:blip r:embed="rId3"/>
          <a:stretch>
            <a:fillRect/>
          </a:stretch>
        </p:blipFill>
        <p:spPr>
          <a:xfrm>
            <a:off x="1646155" y="580281"/>
            <a:ext cx="5988869" cy="2793792"/>
          </a:xfrm>
          <a:prstGeom prst="rect">
            <a:avLst/>
          </a:prstGeom>
        </p:spPr>
      </p:pic>
      <p:sp>
        <p:nvSpPr>
          <p:cNvPr id="6" name="Rectangle 5"/>
          <p:cNvSpPr/>
          <p:nvPr/>
        </p:nvSpPr>
        <p:spPr>
          <a:xfrm>
            <a:off x="1122202" y="4522714"/>
            <a:ext cx="6928955" cy="887147"/>
          </a:xfrm>
          <a:prstGeom prst="rect">
            <a:avLst/>
          </a:prstGeom>
          <a:solidFill>
            <a:schemeClr val="tx1">
              <a:lumMod val="65000"/>
            </a:schemeClr>
          </a:solidFill>
          <a:ln>
            <a:solidFill>
              <a:schemeClr val="tx1">
                <a:lumMod val="85000"/>
              </a:schemeClr>
            </a:solidFill>
          </a:ln>
        </p:spPr>
        <p:txBody>
          <a:bodyPr vert="horz" lIns="91440" tIns="45720" rIns="91440" bIns="45720" rtlCol="0" anchor="ctr">
            <a:noAutofit/>
          </a:bodyPr>
          <a:lstStyle/>
          <a:p>
            <a:pPr algn="ctr">
              <a:lnSpc>
                <a:spcPct val="70000"/>
              </a:lnSpc>
              <a:spcBef>
                <a:spcPct val="20000"/>
              </a:spcBef>
              <a:spcAft>
                <a:spcPts val="600"/>
              </a:spcAft>
              <a:buClr>
                <a:schemeClr val="tx1"/>
              </a:buClr>
              <a:buSzPct val="80000"/>
              <a:buFont typeface="Wingdings 3" panose="05040102010807070707" pitchFamily="18" charset="2"/>
              <a:buNone/>
            </a:pPr>
            <a:r>
              <a:rPr lang="en-US" sz="2000" dirty="0" smtClean="0">
                <a:solidFill>
                  <a:srgbClr val="FF0000"/>
                </a:solidFill>
              </a:rPr>
              <a:t>Is the </a:t>
            </a:r>
            <a:r>
              <a:rPr lang="en-US" sz="2000" dirty="0">
                <a:solidFill>
                  <a:srgbClr val="FF0000"/>
                </a:solidFill>
              </a:rPr>
              <a:t>electric field </a:t>
            </a:r>
            <a:r>
              <a:rPr lang="en-US" sz="2000" dirty="0" smtClean="0">
                <a:solidFill>
                  <a:srgbClr val="FF0000"/>
                </a:solidFill>
              </a:rPr>
              <a:t>produced </a:t>
            </a:r>
            <a:r>
              <a:rPr lang="en-US" sz="2000" dirty="0">
                <a:solidFill>
                  <a:srgbClr val="FF0000"/>
                </a:solidFill>
              </a:rPr>
              <a:t>by stationary charges</a:t>
            </a:r>
            <a:r>
              <a:rPr lang="en-US" sz="2000" dirty="0" smtClean="0">
                <a:solidFill>
                  <a:srgbClr val="FF0000"/>
                </a:solidFill>
              </a:rPr>
              <a:t>,</a:t>
            </a:r>
          </a:p>
          <a:p>
            <a:pPr algn="ctr">
              <a:lnSpc>
                <a:spcPct val="70000"/>
              </a:lnSpc>
              <a:spcBef>
                <a:spcPct val="20000"/>
              </a:spcBef>
              <a:spcAft>
                <a:spcPts val="600"/>
              </a:spcAft>
              <a:buClr>
                <a:schemeClr val="tx1"/>
              </a:buClr>
              <a:buSzPct val="80000"/>
              <a:buFont typeface="Wingdings 3" panose="05040102010807070707" pitchFamily="18" charset="2"/>
              <a:buNone/>
            </a:pPr>
            <a:r>
              <a:rPr lang="en-US" sz="2000" dirty="0" smtClean="0">
                <a:solidFill>
                  <a:srgbClr val="FF0000"/>
                </a:solidFill>
              </a:rPr>
              <a:t>the </a:t>
            </a:r>
            <a:r>
              <a:rPr lang="en-US" sz="2000" dirty="0">
                <a:solidFill>
                  <a:srgbClr val="FF0000"/>
                </a:solidFill>
              </a:rPr>
              <a:t>magnetic field by moving charges </a:t>
            </a:r>
            <a:r>
              <a:rPr lang="en-US" sz="2000" dirty="0" smtClean="0">
                <a:solidFill>
                  <a:srgbClr val="FF0000"/>
                </a:solidFill>
              </a:rPr>
              <a:t>of currents ?</a:t>
            </a:r>
            <a:endParaRPr lang="en-US" sz="2000" dirty="0">
              <a:solidFill>
                <a:srgbClr val="FF0000"/>
              </a:solidFill>
            </a:endParaRPr>
          </a:p>
        </p:txBody>
      </p:sp>
    </p:spTree>
    <p:extLst>
      <p:ext uri="{BB962C8B-B14F-4D97-AF65-F5344CB8AC3E}">
        <p14:creationId xmlns:p14="http://schemas.microsoft.com/office/powerpoint/2010/main" val="108662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linds(horizontal)">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heckerboard(across)">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07487"/>
            <a:ext cx="9144000" cy="627570"/>
          </a:xfrm>
        </p:spPr>
        <p:txBody>
          <a:bodyPr>
            <a:noAutofit/>
          </a:bodyPr>
          <a:lstStyle/>
          <a:p>
            <a:pPr algn="ctr"/>
            <a:r>
              <a:rPr kumimoji="1" lang="en-US" sz="2800" kern="1200" cap="all" dirty="0" smtClean="0">
                <a:ln w="3175" cmpd="sng">
                  <a:noFill/>
                </a:ln>
                <a:solidFill>
                  <a:schemeClr val="accent6">
                    <a:lumMod val="50000"/>
                  </a:schemeClr>
                </a:solidFill>
              </a:rPr>
              <a:t>Horizon of Electric </a:t>
            </a:r>
            <a:r>
              <a:rPr kumimoji="1" lang="en-US" sz="2400" kern="1200" cap="all" dirty="0" smtClean="0">
                <a:ln w="3175" cmpd="sng">
                  <a:noFill/>
                </a:ln>
                <a:solidFill>
                  <a:schemeClr val="accent6">
                    <a:lumMod val="50000"/>
                  </a:schemeClr>
                </a:solidFill>
              </a:rPr>
              <a:t>and</a:t>
            </a:r>
            <a:r>
              <a:rPr kumimoji="1" lang="en-US" sz="2800" kern="1200" cap="all" dirty="0" smtClean="0">
                <a:ln w="3175" cmpd="sng">
                  <a:noFill/>
                </a:ln>
                <a:solidFill>
                  <a:schemeClr val="accent6">
                    <a:lumMod val="50000"/>
                  </a:schemeClr>
                </a:solidFill>
              </a:rPr>
              <a:t> </a:t>
            </a:r>
            <a:r>
              <a:rPr kumimoji="1" lang="en-US" sz="2800" dirty="0"/>
              <a:t>magnetic Fields</a:t>
            </a:r>
          </a:p>
        </p:txBody>
      </p:sp>
      <p:sp>
        <p:nvSpPr>
          <p:cNvPr id="3" name="Content Placeholder 2"/>
          <p:cNvSpPr>
            <a:spLocks noGrp="1"/>
          </p:cNvSpPr>
          <p:nvPr>
            <p:ph idx="1"/>
          </p:nvPr>
        </p:nvSpPr>
        <p:spPr>
          <a:xfrm>
            <a:off x="513159" y="536390"/>
            <a:ext cx="8092959" cy="4073503"/>
          </a:xfrm>
        </p:spPr>
        <p:txBody>
          <a:bodyPr anchor="t">
            <a:normAutofit/>
          </a:bodyPr>
          <a:lstStyle/>
          <a:p>
            <a:r>
              <a:rPr lang="en-US" dirty="0" smtClean="0"/>
              <a:t>Define, yin fields </a:t>
            </a:r>
            <a:r>
              <a:rPr lang="en-US" b="1" dirty="0"/>
              <a:t>D</a:t>
            </a:r>
            <a:r>
              <a:rPr lang="en-US" dirty="0"/>
              <a:t>, </a:t>
            </a:r>
            <a:r>
              <a:rPr lang="en-US" dirty="0" smtClean="0"/>
              <a:t>and </a:t>
            </a:r>
            <a:r>
              <a:rPr lang="en-US" dirty="0"/>
              <a:t>yang </a:t>
            </a:r>
            <a:r>
              <a:rPr lang="en-US" dirty="0" smtClean="0"/>
              <a:t>fields </a:t>
            </a:r>
            <a:r>
              <a:rPr lang="en-US" b="1" dirty="0" smtClean="0"/>
              <a:t>B</a:t>
            </a:r>
            <a:r>
              <a:rPr lang="en-US" dirty="0" smtClean="0"/>
              <a:t>: </a:t>
            </a:r>
          </a:p>
          <a:p>
            <a:pPr>
              <a:lnSpc>
                <a:spcPct val="200000"/>
              </a:lnSpc>
            </a:pPr>
            <a:r>
              <a:rPr lang="en-US" dirty="0" smtClean="0"/>
              <a:t>Virtual resources rising from constance or undetectable in </a:t>
            </a:r>
            <a:r>
              <a:rPr lang="en-US" dirty="0"/>
              <a:t>physical measurements</a:t>
            </a:r>
            <a:r>
              <a:rPr lang="en-US" dirty="0" smtClean="0"/>
              <a:t>:</a:t>
            </a:r>
          </a:p>
          <a:p>
            <a:pPr>
              <a:lnSpc>
                <a:spcPct val="150000"/>
              </a:lnSpc>
            </a:pPr>
            <a:r>
              <a:rPr lang="en-US" dirty="0" smtClean="0"/>
              <a:t> YinYang </a:t>
            </a:r>
            <a:r>
              <a:rPr lang="en-US" dirty="0"/>
              <a:t>conserved currents gives rise to </a:t>
            </a:r>
            <a:r>
              <a:rPr lang="en-US" dirty="0" smtClean="0"/>
              <a:t>macroscopic </a:t>
            </a:r>
            <a:r>
              <a:rPr lang="en-US" dirty="0"/>
              <a:t>fields of yin </a:t>
            </a:r>
            <a:r>
              <a:rPr lang="en-US" b="1" dirty="0"/>
              <a:t>D</a:t>
            </a:r>
            <a:r>
              <a:rPr lang="en-US" dirty="0"/>
              <a:t> and yang </a:t>
            </a:r>
            <a:r>
              <a:rPr lang="en-US" b="1" dirty="0"/>
              <a:t>B</a:t>
            </a:r>
            <a:r>
              <a:rPr lang="en-US" dirty="0" smtClean="0"/>
              <a:t>:</a:t>
            </a:r>
          </a:p>
          <a:p>
            <a:pPr marL="457200" lvl="1" indent="0">
              <a:lnSpc>
                <a:spcPct val="220000"/>
              </a:lnSpc>
              <a:buNone/>
            </a:pPr>
            <a:r>
              <a:rPr lang="en-US" sz="2000" dirty="0" smtClean="0"/>
              <a:t>Known as </a:t>
            </a:r>
            <a:r>
              <a:rPr lang="en-US" sz="2000" b="1" i="1" dirty="0" smtClean="0"/>
              <a:t>Maxwell</a:t>
            </a:r>
            <a:r>
              <a:rPr lang="en-US" sz="2000" dirty="0" smtClean="0"/>
              <a:t> equations (1861):</a:t>
            </a:r>
          </a:p>
        </p:txBody>
      </p:sp>
      <p:grpSp>
        <p:nvGrpSpPr>
          <p:cNvPr id="15" name="Group 14"/>
          <p:cNvGrpSpPr/>
          <p:nvPr/>
        </p:nvGrpSpPr>
        <p:grpSpPr>
          <a:xfrm>
            <a:off x="5052607" y="909436"/>
            <a:ext cx="2253186" cy="297918"/>
            <a:chOff x="5052607" y="909436"/>
            <a:chExt cx="2253186" cy="297918"/>
          </a:xfrm>
        </p:grpSpPr>
        <p:pic>
          <p:nvPicPr>
            <p:cNvPr id="4" name="Picture 3"/>
            <p:cNvPicPr>
              <a:picLocks noChangeAspect="1"/>
            </p:cNvPicPr>
            <p:nvPr/>
          </p:nvPicPr>
          <p:blipFill>
            <a:blip r:embed="rId3"/>
            <a:stretch>
              <a:fillRect/>
            </a:stretch>
          </p:blipFill>
          <p:spPr>
            <a:xfrm>
              <a:off x="5052607" y="922228"/>
              <a:ext cx="920585" cy="253765"/>
            </a:xfrm>
            <a:prstGeom prst="rect">
              <a:avLst/>
            </a:prstGeom>
          </p:spPr>
        </p:pic>
        <p:pic>
          <p:nvPicPr>
            <p:cNvPr id="5" name="Picture 4"/>
            <p:cNvPicPr>
              <a:picLocks noChangeAspect="1"/>
            </p:cNvPicPr>
            <p:nvPr/>
          </p:nvPicPr>
          <p:blipFill>
            <a:blip r:embed="rId4"/>
            <a:stretch>
              <a:fillRect/>
            </a:stretch>
          </p:blipFill>
          <p:spPr>
            <a:xfrm>
              <a:off x="6394794" y="909436"/>
              <a:ext cx="910999" cy="297918"/>
            </a:xfrm>
            <a:prstGeom prst="rect">
              <a:avLst/>
            </a:prstGeom>
          </p:spPr>
        </p:pic>
      </p:grpSp>
      <p:pic>
        <p:nvPicPr>
          <p:cNvPr id="6" name="Picture 5"/>
          <p:cNvPicPr>
            <a:picLocks noChangeAspect="1"/>
          </p:cNvPicPr>
          <p:nvPr/>
        </p:nvPicPr>
        <p:blipFill>
          <a:blip r:embed="rId5"/>
          <a:stretch>
            <a:fillRect/>
          </a:stretch>
        </p:blipFill>
        <p:spPr>
          <a:xfrm>
            <a:off x="3972336" y="1677751"/>
            <a:ext cx="3380489" cy="294995"/>
          </a:xfrm>
          <a:prstGeom prst="rect">
            <a:avLst/>
          </a:prstGeom>
        </p:spPr>
      </p:pic>
      <p:pic>
        <p:nvPicPr>
          <p:cNvPr id="7" name="Picture 6"/>
          <p:cNvPicPr>
            <a:picLocks noChangeAspect="1"/>
          </p:cNvPicPr>
          <p:nvPr/>
        </p:nvPicPr>
        <p:blipFill>
          <a:blip r:embed="rId6"/>
          <a:stretch>
            <a:fillRect/>
          </a:stretch>
        </p:blipFill>
        <p:spPr>
          <a:xfrm>
            <a:off x="3963086" y="2069749"/>
            <a:ext cx="3427767" cy="344957"/>
          </a:xfrm>
          <a:prstGeom prst="rect">
            <a:avLst/>
          </a:prstGeom>
        </p:spPr>
      </p:pic>
      <p:pic>
        <p:nvPicPr>
          <p:cNvPr id="8" name="Picture 7"/>
          <p:cNvPicPr>
            <a:picLocks noChangeAspect="1"/>
          </p:cNvPicPr>
          <p:nvPr/>
        </p:nvPicPr>
        <p:blipFill>
          <a:blip r:embed="rId7"/>
          <a:stretch>
            <a:fillRect/>
          </a:stretch>
        </p:blipFill>
        <p:spPr>
          <a:xfrm>
            <a:off x="3918439" y="2838207"/>
            <a:ext cx="2756807" cy="407198"/>
          </a:xfrm>
          <a:prstGeom prst="rect">
            <a:avLst/>
          </a:prstGeom>
          <a:solidFill>
            <a:schemeClr val="tx1"/>
          </a:solidFill>
          <a:ln>
            <a:noFill/>
          </a:ln>
        </p:spPr>
      </p:pic>
      <p:pic>
        <p:nvPicPr>
          <p:cNvPr id="9" name="Picture 8"/>
          <p:cNvPicPr>
            <a:picLocks noChangeAspect="1"/>
          </p:cNvPicPr>
          <p:nvPr/>
        </p:nvPicPr>
        <p:blipFill>
          <a:blip r:embed="rId8"/>
          <a:stretch>
            <a:fillRect/>
          </a:stretch>
        </p:blipFill>
        <p:spPr>
          <a:xfrm>
            <a:off x="3922550" y="3305885"/>
            <a:ext cx="2760056" cy="441613"/>
          </a:xfrm>
          <a:prstGeom prst="rect">
            <a:avLst/>
          </a:prstGeom>
          <a:solidFill>
            <a:srgbClr val="FFFFFF"/>
          </a:solidFill>
        </p:spPr>
      </p:pic>
      <p:grpSp>
        <p:nvGrpSpPr>
          <p:cNvPr id="21" name="Group 20"/>
          <p:cNvGrpSpPr/>
          <p:nvPr/>
        </p:nvGrpSpPr>
        <p:grpSpPr>
          <a:xfrm>
            <a:off x="1100096" y="4125076"/>
            <a:ext cx="3332069" cy="1674879"/>
            <a:chOff x="1100096" y="4125076"/>
            <a:chExt cx="3332069" cy="1674879"/>
          </a:xfrm>
        </p:grpSpPr>
        <p:pic>
          <p:nvPicPr>
            <p:cNvPr id="11" name="Picture 10"/>
            <p:cNvPicPr>
              <a:picLocks noChangeAspect="1"/>
            </p:cNvPicPr>
            <p:nvPr/>
          </p:nvPicPr>
          <p:blipFill>
            <a:blip r:embed="rId9"/>
            <a:stretch>
              <a:fillRect/>
            </a:stretch>
          </p:blipFill>
          <p:spPr>
            <a:xfrm>
              <a:off x="1124822" y="4125076"/>
              <a:ext cx="2182346" cy="290979"/>
            </a:xfrm>
            <a:prstGeom prst="rect">
              <a:avLst/>
            </a:prstGeom>
          </p:spPr>
        </p:pic>
        <p:pic>
          <p:nvPicPr>
            <p:cNvPr id="12" name="Picture 11"/>
            <p:cNvPicPr>
              <a:picLocks noChangeAspect="1"/>
            </p:cNvPicPr>
            <p:nvPr/>
          </p:nvPicPr>
          <p:blipFill>
            <a:blip r:embed="rId10"/>
            <a:stretch>
              <a:fillRect/>
            </a:stretch>
          </p:blipFill>
          <p:spPr>
            <a:xfrm>
              <a:off x="1124189" y="4484412"/>
              <a:ext cx="3307976" cy="432547"/>
            </a:xfrm>
            <a:prstGeom prst="rect">
              <a:avLst/>
            </a:prstGeom>
          </p:spPr>
        </p:pic>
        <p:pic>
          <p:nvPicPr>
            <p:cNvPr id="13" name="Picture 12"/>
            <p:cNvPicPr>
              <a:picLocks noChangeAspect="1"/>
            </p:cNvPicPr>
            <p:nvPr/>
          </p:nvPicPr>
          <p:blipFill>
            <a:blip r:embed="rId11"/>
            <a:stretch>
              <a:fillRect/>
            </a:stretch>
          </p:blipFill>
          <p:spPr>
            <a:xfrm>
              <a:off x="1100096" y="4967373"/>
              <a:ext cx="2211481" cy="293234"/>
            </a:xfrm>
            <a:prstGeom prst="rect">
              <a:avLst/>
            </a:prstGeom>
          </p:spPr>
        </p:pic>
        <p:pic>
          <p:nvPicPr>
            <p:cNvPr id="10" name="Picture 9"/>
            <p:cNvPicPr>
              <a:picLocks noChangeAspect="1"/>
            </p:cNvPicPr>
            <p:nvPr/>
          </p:nvPicPr>
          <p:blipFill>
            <a:blip r:embed="rId12"/>
            <a:stretch>
              <a:fillRect/>
            </a:stretch>
          </p:blipFill>
          <p:spPr>
            <a:xfrm>
              <a:off x="1109620" y="5321119"/>
              <a:ext cx="3154457" cy="478836"/>
            </a:xfrm>
            <a:prstGeom prst="rect">
              <a:avLst/>
            </a:prstGeom>
          </p:spPr>
        </p:pic>
      </p:grpSp>
      <p:pic>
        <p:nvPicPr>
          <p:cNvPr id="14" name="Picture 13"/>
          <p:cNvPicPr>
            <a:picLocks noChangeAspect="1"/>
          </p:cNvPicPr>
          <p:nvPr/>
        </p:nvPicPr>
        <p:blipFill>
          <a:blip r:embed="rId13"/>
          <a:stretch>
            <a:fillRect/>
          </a:stretch>
        </p:blipFill>
        <p:spPr>
          <a:xfrm>
            <a:off x="4576191" y="4733179"/>
            <a:ext cx="201146" cy="306509"/>
          </a:xfrm>
          <a:prstGeom prst="rect">
            <a:avLst/>
          </a:prstGeom>
        </p:spPr>
      </p:pic>
      <p:pic>
        <p:nvPicPr>
          <p:cNvPr id="16" name="Picture 15"/>
          <p:cNvPicPr>
            <a:picLocks noChangeAspect="1"/>
          </p:cNvPicPr>
          <p:nvPr/>
        </p:nvPicPr>
        <p:blipFill>
          <a:blip r:embed="rId14"/>
          <a:stretch>
            <a:fillRect/>
          </a:stretch>
        </p:blipFill>
        <p:spPr>
          <a:xfrm>
            <a:off x="5806236" y="5002201"/>
            <a:ext cx="2961492" cy="297608"/>
          </a:xfrm>
          <a:prstGeom prst="rect">
            <a:avLst/>
          </a:prstGeom>
          <a:solidFill>
            <a:srgbClr val="FFFF00"/>
          </a:solidFill>
        </p:spPr>
      </p:pic>
      <p:sp>
        <p:nvSpPr>
          <p:cNvPr id="17" name="TextBox 16"/>
          <p:cNvSpPr txBox="1"/>
          <p:nvPr/>
        </p:nvSpPr>
        <p:spPr>
          <a:xfrm>
            <a:off x="4692097" y="4452229"/>
            <a:ext cx="1067019" cy="338554"/>
          </a:xfrm>
          <a:prstGeom prst="rect">
            <a:avLst/>
          </a:prstGeom>
          <a:noFill/>
        </p:spPr>
        <p:txBody>
          <a:bodyPr wrap="none" rtlCol="0">
            <a:spAutoFit/>
          </a:bodyPr>
          <a:lstStyle/>
          <a:p>
            <a:r>
              <a:rPr lang="en-US" sz="1600" dirty="0" smtClean="0">
                <a:solidFill>
                  <a:srgbClr val="FFFF00"/>
                </a:solidFill>
              </a:rPr>
              <a:t>Yin Fields</a:t>
            </a:r>
            <a:endParaRPr lang="en-US" sz="1600" dirty="0">
              <a:solidFill>
                <a:srgbClr val="FFFF00"/>
              </a:solidFill>
            </a:endParaRPr>
          </a:p>
        </p:txBody>
      </p:sp>
      <p:sp>
        <p:nvSpPr>
          <p:cNvPr id="18" name="TextBox 17"/>
          <p:cNvSpPr txBox="1"/>
          <p:nvPr/>
        </p:nvSpPr>
        <p:spPr>
          <a:xfrm>
            <a:off x="4571598" y="4994749"/>
            <a:ext cx="1282422" cy="338554"/>
          </a:xfrm>
          <a:prstGeom prst="rect">
            <a:avLst/>
          </a:prstGeom>
          <a:noFill/>
        </p:spPr>
        <p:txBody>
          <a:bodyPr wrap="none" rtlCol="0">
            <a:spAutoFit/>
          </a:bodyPr>
          <a:lstStyle/>
          <a:p>
            <a:r>
              <a:rPr lang="en-US" sz="1600" dirty="0" smtClean="0">
                <a:solidFill>
                  <a:srgbClr val="FFFF00"/>
                </a:solidFill>
              </a:rPr>
              <a:t>Yang Fields</a:t>
            </a:r>
            <a:endParaRPr lang="en-US" sz="1600" dirty="0">
              <a:solidFill>
                <a:srgbClr val="FFFF00"/>
              </a:solidFill>
            </a:endParaRPr>
          </a:p>
        </p:txBody>
      </p:sp>
      <p:pic>
        <p:nvPicPr>
          <p:cNvPr id="19" name="Picture 18"/>
          <p:cNvPicPr>
            <a:picLocks noChangeAspect="1"/>
          </p:cNvPicPr>
          <p:nvPr/>
        </p:nvPicPr>
        <p:blipFill>
          <a:blip r:embed="rId15"/>
          <a:stretch>
            <a:fillRect/>
          </a:stretch>
        </p:blipFill>
        <p:spPr>
          <a:xfrm>
            <a:off x="5837443" y="4442271"/>
            <a:ext cx="2592713" cy="402821"/>
          </a:xfrm>
          <a:prstGeom prst="rect">
            <a:avLst/>
          </a:prstGeom>
          <a:solidFill>
            <a:srgbClr val="FFFF00"/>
          </a:solidFill>
        </p:spPr>
      </p:pic>
    </p:spTree>
    <p:extLst>
      <p:ext uri="{BB962C8B-B14F-4D97-AF65-F5344CB8AC3E}">
        <p14:creationId xmlns:p14="http://schemas.microsoft.com/office/powerpoint/2010/main" val="209785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dissolv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dissolve">
                                      <p:cBhvr>
                                        <p:cTn id="16" dur="500"/>
                                        <p:tgtEl>
                                          <p:spTgt spid="3">
                                            <p:txEl>
                                              <p:pRg st="1" end="1"/>
                                            </p:txEl>
                                          </p:spTgt>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dissolv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linds(horizontal)">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dissolve">
                                      <p:cBhvr>
                                        <p:cTn id="45" dur="500"/>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blinds(horizontal)">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500"/>
                            </p:stCondLst>
                            <p:childTnLst>
                              <p:par>
                                <p:cTn id="57" presetID="15"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1000" fill="hold"/>
                                        <p:tgtEl>
                                          <p:spTgt spid="17"/>
                                        </p:tgtEl>
                                        <p:attrNameLst>
                                          <p:attrName>ppt_w</p:attrName>
                                        </p:attrNameLst>
                                      </p:cBhvr>
                                      <p:tavLst>
                                        <p:tav tm="0">
                                          <p:val>
                                            <p:fltVal val="0"/>
                                          </p:val>
                                        </p:tav>
                                        <p:tav tm="100000">
                                          <p:val>
                                            <p:strVal val="#ppt_w"/>
                                          </p:val>
                                        </p:tav>
                                      </p:tavLst>
                                    </p:anim>
                                    <p:anim calcmode="lin" valueType="num">
                                      <p:cBhvr>
                                        <p:cTn id="60" dur="1000" fill="hold"/>
                                        <p:tgtEl>
                                          <p:spTgt spid="17"/>
                                        </p:tgtEl>
                                        <p:attrNameLst>
                                          <p:attrName>ppt_h</p:attrName>
                                        </p:attrNameLst>
                                      </p:cBhvr>
                                      <p:tavLst>
                                        <p:tav tm="0">
                                          <p:val>
                                            <p:fltVal val="0"/>
                                          </p:val>
                                        </p:tav>
                                        <p:tav tm="100000">
                                          <p:val>
                                            <p:strVal val="#ppt_h"/>
                                          </p:val>
                                        </p:tav>
                                      </p:tavLst>
                                    </p:anim>
                                    <p:anim calcmode="lin" valueType="num">
                                      <p:cBhvr>
                                        <p:cTn id="61"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17"/>
                                        </p:tgtEl>
                                        <p:attrNameLst>
                                          <p:attrName>ppt_y</p:attrName>
                                        </p:attrNameLst>
                                      </p:cBhvr>
                                      <p:tavLst>
                                        <p:tav tm="0" fmla="#ppt_y+(sin(-2*pi*(1-$))*-#ppt_x+cos(-2*pi*(1-$))*(1-#ppt_y))*(1-$)">
                                          <p:val>
                                            <p:fltVal val="0"/>
                                          </p:val>
                                        </p:tav>
                                        <p:tav tm="100000">
                                          <p:val>
                                            <p:fltVal val="1"/>
                                          </p:val>
                                        </p:tav>
                                      </p:tavLst>
                                    </p:anim>
                                  </p:childTnLst>
                                </p:cTn>
                              </p:par>
                              <p:par>
                                <p:cTn id="63" presetID="15"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p:cTn id="65" dur="1000" fill="hold"/>
                                        <p:tgtEl>
                                          <p:spTgt spid="19"/>
                                        </p:tgtEl>
                                        <p:attrNameLst>
                                          <p:attrName>ppt_w</p:attrName>
                                        </p:attrNameLst>
                                      </p:cBhvr>
                                      <p:tavLst>
                                        <p:tav tm="0">
                                          <p:val>
                                            <p:fltVal val="0"/>
                                          </p:val>
                                        </p:tav>
                                        <p:tav tm="100000">
                                          <p:val>
                                            <p:strVal val="#ppt_w"/>
                                          </p:val>
                                        </p:tav>
                                      </p:tavLst>
                                    </p:anim>
                                    <p:anim calcmode="lin" valueType="num">
                                      <p:cBhvr>
                                        <p:cTn id="66" dur="1000" fill="hold"/>
                                        <p:tgtEl>
                                          <p:spTgt spid="19"/>
                                        </p:tgtEl>
                                        <p:attrNameLst>
                                          <p:attrName>ppt_h</p:attrName>
                                        </p:attrNameLst>
                                      </p:cBhvr>
                                      <p:tavLst>
                                        <p:tav tm="0">
                                          <p:val>
                                            <p:fltVal val="0"/>
                                          </p:val>
                                        </p:tav>
                                        <p:tav tm="100000">
                                          <p:val>
                                            <p:strVal val="#ppt_h"/>
                                          </p:val>
                                        </p:tav>
                                      </p:tavLst>
                                    </p:anim>
                                    <p:anim calcmode="lin" valueType="num">
                                      <p:cBhvr>
                                        <p:cTn id="67"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68"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69" fill="hold">
                            <p:stCondLst>
                              <p:cond delay="1500"/>
                            </p:stCondLst>
                            <p:childTnLst>
                              <p:par>
                                <p:cTn id="70" presetID="15" presetClass="entr" presetSubtype="0" fill="hold"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1000" fill="hold"/>
                                        <p:tgtEl>
                                          <p:spTgt spid="16"/>
                                        </p:tgtEl>
                                        <p:attrNameLst>
                                          <p:attrName>ppt_w</p:attrName>
                                        </p:attrNameLst>
                                      </p:cBhvr>
                                      <p:tavLst>
                                        <p:tav tm="0">
                                          <p:val>
                                            <p:fltVal val="0"/>
                                          </p:val>
                                        </p:tav>
                                        <p:tav tm="100000">
                                          <p:val>
                                            <p:strVal val="#ppt_w"/>
                                          </p:val>
                                        </p:tav>
                                      </p:tavLst>
                                    </p:anim>
                                    <p:anim calcmode="lin" valueType="num">
                                      <p:cBhvr>
                                        <p:cTn id="73" dur="1000" fill="hold"/>
                                        <p:tgtEl>
                                          <p:spTgt spid="16"/>
                                        </p:tgtEl>
                                        <p:attrNameLst>
                                          <p:attrName>ppt_h</p:attrName>
                                        </p:attrNameLst>
                                      </p:cBhvr>
                                      <p:tavLst>
                                        <p:tav tm="0">
                                          <p:val>
                                            <p:fltVal val="0"/>
                                          </p:val>
                                        </p:tav>
                                        <p:tav tm="100000">
                                          <p:val>
                                            <p:strVal val="#ppt_h"/>
                                          </p:val>
                                        </p:tav>
                                      </p:tavLst>
                                    </p:anim>
                                    <p:anim calcmode="lin" valueType="num">
                                      <p:cBhvr>
                                        <p:cTn id="74"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75" dur="1000" fill="hold"/>
                                        <p:tgtEl>
                                          <p:spTgt spid="16"/>
                                        </p:tgtEl>
                                        <p:attrNameLst>
                                          <p:attrName>ppt_y</p:attrName>
                                        </p:attrNameLst>
                                      </p:cBhvr>
                                      <p:tavLst>
                                        <p:tav tm="0" fmla="#ppt_y+(sin(-2*pi*(1-$))*-#ppt_x+cos(-2*pi*(1-$))*(1-#ppt_y))*(1-$)">
                                          <p:val>
                                            <p:fltVal val="0"/>
                                          </p:val>
                                        </p:tav>
                                        <p:tav tm="100000">
                                          <p:val>
                                            <p:fltVal val="1"/>
                                          </p:val>
                                        </p:tav>
                                      </p:tavLst>
                                    </p:anim>
                                  </p:childTnLst>
                                </p:cTn>
                              </p:par>
                              <p:par>
                                <p:cTn id="76" presetID="15" presetClass="entr" presetSubtype="0"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1000" fill="hold"/>
                                        <p:tgtEl>
                                          <p:spTgt spid="18"/>
                                        </p:tgtEl>
                                        <p:attrNameLst>
                                          <p:attrName>ppt_w</p:attrName>
                                        </p:attrNameLst>
                                      </p:cBhvr>
                                      <p:tavLst>
                                        <p:tav tm="0">
                                          <p:val>
                                            <p:fltVal val="0"/>
                                          </p:val>
                                        </p:tav>
                                        <p:tav tm="100000">
                                          <p:val>
                                            <p:strVal val="#ppt_w"/>
                                          </p:val>
                                        </p:tav>
                                      </p:tavLst>
                                    </p:anim>
                                    <p:anim calcmode="lin" valueType="num">
                                      <p:cBhvr>
                                        <p:cTn id="79" dur="1000" fill="hold"/>
                                        <p:tgtEl>
                                          <p:spTgt spid="18"/>
                                        </p:tgtEl>
                                        <p:attrNameLst>
                                          <p:attrName>ppt_h</p:attrName>
                                        </p:attrNameLst>
                                      </p:cBhvr>
                                      <p:tavLst>
                                        <p:tav tm="0">
                                          <p:val>
                                            <p:fltVal val="0"/>
                                          </p:val>
                                        </p:tav>
                                        <p:tav tm="100000">
                                          <p:val>
                                            <p:strVal val="#ppt_h"/>
                                          </p:val>
                                        </p:tav>
                                      </p:tavLst>
                                    </p:anim>
                                    <p:anim calcmode="lin" valueType="num">
                                      <p:cBhvr>
                                        <p:cTn id="80"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81"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26" y="5528233"/>
            <a:ext cx="8097203" cy="866588"/>
          </a:xfrm>
        </p:spPr>
        <p:txBody>
          <a:bodyPr>
            <a:noAutofit/>
          </a:bodyPr>
          <a:lstStyle/>
          <a:p>
            <a:r>
              <a:rPr kumimoji="1" lang="en-US" sz="2800" kern="1200" cap="all" dirty="0" smtClean="0">
                <a:ln w="3175" cmpd="sng">
                  <a:noFill/>
                </a:ln>
                <a:solidFill>
                  <a:schemeClr val="accent6">
                    <a:lumMod val="50000"/>
                  </a:schemeClr>
                </a:solidFill>
              </a:rPr>
              <a:t>Horizon </a:t>
            </a:r>
            <a:r>
              <a:rPr kumimoji="1" lang="en-US" sz="2800" dirty="0"/>
              <a:t>of Electromagnetic Forces</a:t>
            </a:r>
          </a:p>
        </p:txBody>
      </p:sp>
      <p:sp>
        <p:nvSpPr>
          <p:cNvPr id="3" name="Content Placeholder 2"/>
          <p:cNvSpPr>
            <a:spLocks noGrp="1"/>
          </p:cNvSpPr>
          <p:nvPr>
            <p:ph idx="1"/>
          </p:nvPr>
        </p:nvSpPr>
        <p:spPr>
          <a:xfrm>
            <a:off x="513159" y="566272"/>
            <a:ext cx="8205017" cy="4976904"/>
          </a:xfrm>
        </p:spPr>
        <p:txBody>
          <a:bodyPr anchor="t">
            <a:normAutofit fontScale="85000" lnSpcReduction="10000"/>
          </a:bodyPr>
          <a:lstStyle/>
          <a:p>
            <a:r>
              <a:rPr lang="en-US" dirty="0"/>
              <a:t>E</a:t>
            </a:r>
            <a:r>
              <a:rPr lang="en-US" dirty="0" smtClean="0"/>
              <a:t>lectromagnetic </a:t>
            </a:r>
            <a:r>
              <a:rPr lang="en-US" dirty="0"/>
              <a:t>fields yields the field tensor of yin p</a:t>
            </a:r>
            <a:r>
              <a:rPr lang="en-US" dirty="0" smtClean="0"/>
              <a:t>rimacy </a:t>
            </a:r>
          </a:p>
          <a:p>
            <a:pPr>
              <a:lnSpc>
                <a:spcPct val="600000"/>
              </a:lnSpc>
            </a:pPr>
            <a:r>
              <a:rPr lang="en-US" dirty="0" smtClean="0"/>
              <a:t>Yin </a:t>
            </a:r>
            <a:r>
              <a:rPr lang="en-US" dirty="0"/>
              <a:t>Potential </a:t>
            </a:r>
            <a:r>
              <a:rPr lang="en-US" dirty="0" smtClean="0"/>
              <a:t>Dynamics can be made </a:t>
            </a:r>
            <a:r>
              <a:rPr lang="en-US" dirty="0"/>
              <a:t>by a 4-potential vector </a:t>
            </a:r>
            <a:r>
              <a:rPr lang="en-US" dirty="0" smtClean="0"/>
              <a:t>of     </a:t>
            </a:r>
            <a:r>
              <a:rPr lang="en-US" dirty="0"/>
              <a:t>, </a:t>
            </a:r>
            <a:endParaRPr lang="en-US" dirty="0" smtClean="0"/>
          </a:p>
          <a:p>
            <a:pPr>
              <a:lnSpc>
                <a:spcPct val="250000"/>
              </a:lnSpc>
            </a:pPr>
            <a:r>
              <a:rPr lang="en-US" dirty="0"/>
              <a:t>B</a:t>
            </a:r>
            <a:r>
              <a:rPr lang="en-US" dirty="0" smtClean="0"/>
              <a:t>oth </a:t>
            </a:r>
            <a:r>
              <a:rPr lang="en-US" dirty="0"/>
              <a:t>of the electric and magnetic potentials </a:t>
            </a:r>
            <a:r>
              <a:rPr lang="en-US" dirty="0" smtClean="0"/>
              <a:t>has </a:t>
            </a:r>
            <a:r>
              <a:rPr lang="en-US" dirty="0"/>
              <a:t>the following relationship</a:t>
            </a:r>
            <a:r>
              <a:rPr lang="en-US" dirty="0" smtClean="0"/>
              <a:t>:</a:t>
            </a:r>
          </a:p>
          <a:p>
            <a:pPr>
              <a:lnSpc>
                <a:spcPct val="250000"/>
              </a:lnSpc>
            </a:pPr>
            <a:r>
              <a:rPr lang="en-US" dirty="0"/>
              <a:t>F</a:t>
            </a:r>
            <a:r>
              <a:rPr lang="en-US" dirty="0" smtClean="0"/>
              <a:t>orce  </a:t>
            </a:r>
            <a:r>
              <a:rPr lang="en-US" dirty="0"/>
              <a:t>acting on a </a:t>
            </a:r>
            <a:r>
              <a:rPr lang="en-US" dirty="0" smtClean="0"/>
              <a:t>macro </a:t>
            </a:r>
            <a:r>
              <a:rPr lang="en-US" dirty="0"/>
              <a:t>object at charge </a:t>
            </a:r>
            <a:r>
              <a:rPr lang="en-US" i="1" dirty="0" smtClean="0"/>
              <a:t>q (</a:t>
            </a:r>
            <a:r>
              <a:rPr lang="en-US" b="1" i="1" dirty="0"/>
              <a:t>Lorentz</a:t>
            </a:r>
            <a:r>
              <a:rPr lang="en-US" dirty="0"/>
              <a:t> </a:t>
            </a:r>
            <a:r>
              <a:rPr lang="en-US" dirty="0" smtClean="0"/>
              <a:t>force in 1889</a:t>
            </a:r>
            <a:r>
              <a:rPr lang="en-US" i="1" dirty="0" smtClean="0"/>
              <a:t>)</a:t>
            </a:r>
            <a:endParaRPr lang="en-US" dirty="0" smtClean="0"/>
          </a:p>
        </p:txBody>
      </p:sp>
      <p:pic>
        <p:nvPicPr>
          <p:cNvPr id="15" name="Picture 14"/>
          <p:cNvPicPr>
            <a:picLocks noChangeAspect="1"/>
          </p:cNvPicPr>
          <p:nvPr/>
        </p:nvPicPr>
        <p:blipFill>
          <a:blip r:embed="rId3"/>
          <a:stretch>
            <a:fillRect/>
          </a:stretch>
        </p:blipFill>
        <p:spPr>
          <a:xfrm>
            <a:off x="1758204" y="1287995"/>
            <a:ext cx="2114179" cy="452475"/>
          </a:xfrm>
          <a:prstGeom prst="rect">
            <a:avLst/>
          </a:prstGeom>
          <a:solidFill>
            <a:srgbClr val="D9D9D9"/>
          </a:solidFill>
        </p:spPr>
      </p:pic>
      <p:pic>
        <p:nvPicPr>
          <p:cNvPr id="17" name="Picture 16"/>
          <p:cNvPicPr>
            <a:picLocks noChangeAspect="1"/>
          </p:cNvPicPr>
          <p:nvPr/>
        </p:nvPicPr>
        <p:blipFill>
          <a:blip r:embed="rId4"/>
          <a:stretch>
            <a:fillRect/>
          </a:stretch>
        </p:blipFill>
        <p:spPr>
          <a:xfrm>
            <a:off x="4629386" y="935384"/>
            <a:ext cx="2327431" cy="1071644"/>
          </a:xfrm>
          <a:prstGeom prst="rect">
            <a:avLst/>
          </a:prstGeom>
        </p:spPr>
      </p:pic>
      <p:pic>
        <p:nvPicPr>
          <p:cNvPr id="18" name="Picture 17"/>
          <p:cNvPicPr>
            <a:picLocks noChangeAspect="1"/>
          </p:cNvPicPr>
          <p:nvPr/>
        </p:nvPicPr>
        <p:blipFill>
          <a:blip r:embed="rId5"/>
          <a:stretch>
            <a:fillRect/>
          </a:stretch>
        </p:blipFill>
        <p:spPr>
          <a:xfrm>
            <a:off x="4231813" y="1319370"/>
            <a:ext cx="201146" cy="306509"/>
          </a:xfrm>
          <a:prstGeom prst="rect">
            <a:avLst/>
          </a:prstGeom>
        </p:spPr>
      </p:pic>
      <p:pic>
        <p:nvPicPr>
          <p:cNvPr id="22" name="Picture 21"/>
          <p:cNvPicPr>
            <a:picLocks noChangeAspect="1"/>
          </p:cNvPicPr>
          <p:nvPr/>
        </p:nvPicPr>
        <p:blipFill>
          <a:blip r:embed="rId6"/>
          <a:stretch>
            <a:fillRect/>
          </a:stretch>
        </p:blipFill>
        <p:spPr>
          <a:xfrm>
            <a:off x="7585781" y="2030663"/>
            <a:ext cx="210671" cy="318347"/>
          </a:xfrm>
          <a:prstGeom prst="rect">
            <a:avLst/>
          </a:prstGeom>
        </p:spPr>
      </p:pic>
      <p:pic>
        <p:nvPicPr>
          <p:cNvPr id="23" name="Picture 22"/>
          <p:cNvPicPr>
            <a:picLocks noChangeAspect="1"/>
          </p:cNvPicPr>
          <p:nvPr/>
        </p:nvPicPr>
        <p:blipFill>
          <a:blip r:embed="rId7"/>
          <a:stretch>
            <a:fillRect/>
          </a:stretch>
        </p:blipFill>
        <p:spPr>
          <a:xfrm>
            <a:off x="1755949" y="2461745"/>
            <a:ext cx="2910170" cy="301213"/>
          </a:xfrm>
          <a:prstGeom prst="rect">
            <a:avLst/>
          </a:prstGeom>
        </p:spPr>
      </p:pic>
      <p:pic>
        <p:nvPicPr>
          <p:cNvPr id="24" name="Picture 23"/>
          <p:cNvPicPr>
            <a:picLocks noChangeAspect="1"/>
          </p:cNvPicPr>
          <p:nvPr/>
        </p:nvPicPr>
        <p:blipFill>
          <a:blip r:embed="rId8"/>
          <a:stretch>
            <a:fillRect/>
          </a:stretch>
        </p:blipFill>
        <p:spPr>
          <a:xfrm>
            <a:off x="2531452" y="3433667"/>
            <a:ext cx="2454046" cy="504130"/>
          </a:xfrm>
          <a:prstGeom prst="rect">
            <a:avLst/>
          </a:prstGeom>
        </p:spPr>
      </p:pic>
      <p:pic>
        <p:nvPicPr>
          <p:cNvPr id="25" name="Picture 24"/>
          <p:cNvPicPr>
            <a:picLocks noChangeAspect="1"/>
          </p:cNvPicPr>
          <p:nvPr/>
        </p:nvPicPr>
        <p:blipFill>
          <a:blip r:embed="rId9"/>
          <a:stretch>
            <a:fillRect/>
          </a:stretch>
        </p:blipFill>
        <p:spPr>
          <a:xfrm>
            <a:off x="2137278" y="4780445"/>
            <a:ext cx="3616425" cy="477370"/>
          </a:xfrm>
          <a:prstGeom prst="rect">
            <a:avLst/>
          </a:prstGeom>
          <a:solidFill>
            <a:srgbClr val="D9D9D9"/>
          </a:solidFill>
        </p:spPr>
      </p:pic>
    </p:spTree>
    <p:extLst>
      <p:ext uri="{BB962C8B-B14F-4D97-AF65-F5344CB8AC3E}">
        <p14:creationId xmlns:p14="http://schemas.microsoft.com/office/powerpoint/2010/main" val="2066795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72385" y="1249553"/>
            <a:ext cx="7440925" cy="4831874"/>
          </a:xfrm>
          <a:prstGeom prst="rect">
            <a:avLst/>
          </a:prstGeom>
          <a:solidFill>
            <a:schemeClr val="tx2">
              <a:lumMod val="50000"/>
            </a:schemeClr>
          </a:solidFill>
          <a:ln w="76200">
            <a:gradFill>
              <a:gsLst>
                <a:gs pos="0">
                  <a:schemeClr val="tx1">
                    <a:lumMod val="85000"/>
                    <a:alpha val="26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468000" tIns="406800" rIns="468000" bIns="40680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914400" lvl="1" indent="-457200" algn="l">
              <a:spcBef>
                <a:spcPts val="0"/>
              </a:spcBef>
              <a:buFont typeface="+mj-lt"/>
              <a:buAutoNum type="arabicPeriod"/>
            </a:pPr>
            <a:r>
              <a:rPr lang="en-US" sz="2400" dirty="0">
                <a:solidFill>
                  <a:schemeClr val="bg1">
                    <a:lumMod val="65000"/>
                    <a:lumOff val="35000"/>
                  </a:schemeClr>
                </a:solidFill>
              </a:rPr>
              <a:t>YinYang Motion Equations</a:t>
            </a:r>
          </a:p>
          <a:p>
            <a:pPr marL="914400" lvl="1" indent="-457200" algn="l">
              <a:buFont typeface="+mj-lt"/>
              <a:buAutoNum type="arabicPeriod"/>
            </a:pPr>
            <a:r>
              <a:rPr lang="en-US" sz="2400" dirty="0">
                <a:solidFill>
                  <a:schemeClr val="bg1">
                    <a:lumMod val="65000"/>
                    <a:lumOff val="35000"/>
                  </a:schemeClr>
                </a:solidFill>
              </a:rPr>
              <a:t>Horizon of Quantum Fields</a:t>
            </a:r>
          </a:p>
          <a:p>
            <a:pPr marL="914400" lvl="1" indent="-457200" algn="l">
              <a:buFont typeface="+mj-lt"/>
              <a:buAutoNum type="arabicPeriod"/>
            </a:pPr>
            <a:r>
              <a:rPr lang="en-US" sz="2400" dirty="0">
                <a:solidFill>
                  <a:srgbClr val="595959"/>
                </a:solidFill>
              </a:rPr>
              <a:t>Horizon of Macroscopic Densities</a:t>
            </a:r>
          </a:p>
          <a:p>
            <a:pPr marL="914400" lvl="1" indent="-457200" algn="l">
              <a:buFont typeface="+mj-lt"/>
              <a:buAutoNum type="arabicPeriod"/>
            </a:pPr>
            <a:r>
              <a:rPr lang="en-US" sz="2400" dirty="0">
                <a:solidFill>
                  <a:srgbClr val="595959"/>
                </a:solidFill>
              </a:rPr>
              <a:t>Horizon of Thermodynamics</a:t>
            </a:r>
          </a:p>
          <a:p>
            <a:pPr marL="914400" lvl="1" indent="-457200" algn="l">
              <a:buFont typeface="+mj-lt"/>
              <a:buAutoNum type="arabicPeriod"/>
            </a:pPr>
            <a:r>
              <a:rPr lang="en-US" sz="2400" dirty="0">
                <a:solidFill>
                  <a:srgbClr val="595959"/>
                </a:solidFill>
              </a:rPr>
              <a:t>Horizon of Electromagnetic Fields</a:t>
            </a:r>
          </a:p>
          <a:p>
            <a:pPr marL="914400" lvl="1" indent="-457200" algn="l">
              <a:buFont typeface="+mj-lt"/>
              <a:buAutoNum type="arabicPeriod"/>
            </a:pPr>
            <a:r>
              <a:rPr lang="en-US" sz="2400" dirty="0">
                <a:solidFill>
                  <a:schemeClr val="tx1"/>
                </a:solidFill>
              </a:rPr>
              <a:t>Horizon of Gravitational Fields</a:t>
            </a:r>
          </a:p>
          <a:p>
            <a:pPr marL="914400" lvl="1" indent="-457200" algn="l">
              <a:buFont typeface="+mj-lt"/>
              <a:buAutoNum type="arabicPeriod"/>
            </a:pPr>
            <a:r>
              <a:rPr lang="en-US" sz="2400" dirty="0" smtClean="0">
                <a:solidFill>
                  <a:srgbClr val="595959"/>
                </a:solidFill>
              </a:rPr>
              <a:t>General </a:t>
            </a:r>
            <a:r>
              <a:rPr lang="en-US" sz="2400" dirty="0">
                <a:solidFill>
                  <a:schemeClr val="bg1">
                    <a:lumMod val="65000"/>
                    <a:lumOff val="35000"/>
                  </a:schemeClr>
                </a:solidFill>
              </a:rPr>
              <a:t>Gravitational Fields</a:t>
            </a:r>
            <a:endParaRPr lang="en-US" sz="2400" dirty="0" smtClean="0">
              <a:solidFill>
                <a:schemeClr val="bg1">
                  <a:lumMod val="65000"/>
                  <a:lumOff val="35000"/>
                </a:schemeClr>
              </a:solidFill>
            </a:endParaRPr>
          </a:p>
          <a:p>
            <a:pPr marL="914400" lvl="1" indent="-457200" algn="l">
              <a:buFont typeface="+mj-lt"/>
              <a:buAutoNum type="arabicPeriod"/>
            </a:pPr>
            <a:r>
              <a:rPr lang="en-US" sz="2400" dirty="0">
                <a:solidFill>
                  <a:srgbClr val="595959"/>
                </a:solidFill>
              </a:rPr>
              <a:t>Questions and Discussion </a:t>
            </a:r>
          </a:p>
        </p:txBody>
      </p:sp>
      <p:sp>
        <p:nvSpPr>
          <p:cNvPr id="9" name="Subtitle 2"/>
          <p:cNvSpPr txBox="1">
            <a:spLocks/>
          </p:cNvSpPr>
          <p:nvPr/>
        </p:nvSpPr>
        <p:spPr>
          <a:xfrm>
            <a:off x="5747474" y="6288600"/>
            <a:ext cx="3249103" cy="34264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smtClean="0">
                <a:solidFill>
                  <a:schemeClr val="bg1"/>
                </a:solidFill>
                <a:effectLst>
                  <a:outerShdw blurRad="38100" dist="38100" dir="2700000" algn="tl">
                    <a:srgbClr val="000000">
                      <a:alpha val="43137"/>
                    </a:srgbClr>
                  </a:outerShdw>
                </a:effectLst>
                <a:ea typeface="SimSun" pitchFamily="2" charset="-122"/>
              </a:rPr>
              <a:t>All rights reserved Copyright@ 2016</a:t>
            </a:r>
            <a:endParaRPr lang="en-US" sz="14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0" y="513107"/>
            <a:ext cx="9144000" cy="500280"/>
          </a:xfrm>
        </p:spPr>
        <p:txBody>
          <a:bodyPr>
            <a:noAutofit/>
          </a:bodyPr>
          <a:lstStyle/>
          <a:p>
            <a:pPr algn="ctr" rtl="0" eaLnBrk="1" latinLnBrk="0" hangingPunct="1"/>
            <a:r>
              <a:rPr lang="en-US" sz="3200" b="1" kern="1200" dirty="0" smtClean="0">
                <a:solidFill>
                  <a:srgbClr val="800000"/>
                </a:solidFill>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latin typeface="Century Gothic"/>
                <a:ea typeface="+mn-ea"/>
                <a:cs typeface="+mn-cs"/>
              </a:rPr>
              <a:t>AGENDA VI</a:t>
            </a:r>
            <a:endParaRPr lang="en-US" sz="6000" dirty="0" smtClean="0">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endParaRPr>
          </a:p>
        </p:txBody>
      </p:sp>
    </p:spTree>
    <p:extLst>
      <p:ext uri="{BB962C8B-B14F-4D97-AF65-F5344CB8AC3E}">
        <p14:creationId xmlns:p14="http://schemas.microsoft.com/office/powerpoint/2010/main" val="39921430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512" y="5864286"/>
            <a:ext cx="8502002" cy="577574"/>
          </a:xfrm>
        </p:spPr>
        <p:txBody>
          <a:bodyPr>
            <a:normAutofit/>
          </a:bodyPr>
          <a:lstStyle/>
          <a:p>
            <a:r>
              <a:rPr kumimoji="1" lang="en-US" sz="2800" kern="1200" cap="all" dirty="0" smtClean="0">
                <a:ln w="3175" cmpd="sng">
                  <a:noFill/>
                </a:ln>
                <a:solidFill>
                  <a:schemeClr val="accent6">
                    <a:lumMod val="50000"/>
                  </a:schemeClr>
                </a:solidFill>
              </a:rPr>
              <a:t>Philosophy of </a:t>
            </a:r>
            <a:r>
              <a:rPr kumimoji="1" lang="en-US" sz="2800" dirty="0"/>
              <a:t>Gravitational </a:t>
            </a:r>
            <a:r>
              <a:rPr kumimoji="1" lang="en-US" sz="2800" dirty="0" smtClean="0"/>
              <a:t>Fields ???</a:t>
            </a:r>
            <a:endParaRPr lang="en-US" sz="2800" dirty="0"/>
          </a:p>
        </p:txBody>
      </p:sp>
      <p:pic>
        <p:nvPicPr>
          <p:cNvPr id="5" name="Picture 4"/>
          <p:cNvPicPr>
            <a:picLocks noChangeAspect="1"/>
          </p:cNvPicPr>
          <p:nvPr/>
        </p:nvPicPr>
        <p:blipFill>
          <a:blip r:embed="rId3"/>
          <a:stretch>
            <a:fillRect/>
          </a:stretch>
        </p:blipFill>
        <p:spPr>
          <a:xfrm>
            <a:off x="387303" y="551014"/>
            <a:ext cx="2896968" cy="2224329"/>
          </a:xfrm>
          <a:prstGeom prst="rect">
            <a:avLst/>
          </a:prstGeom>
        </p:spPr>
      </p:pic>
      <p:sp>
        <p:nvSpPr>
          <p:cNvPr id="8" name="Content Placeholder 3"/>
          <p:cNvSpPr txBox="1">
            <a:spLocks/>
          </p:cNvSpPr>
          <p:nvPr/>
        </p:nvSpPr>
        <p:spPr>
          <a:xfrm>
            <a:off x="3421765" y="3040161"/>
            <a:ext cx="4288574" cy="2373121"/>
          </a:xfrm>
          <a:prstGeom prst="rect">
            <a:avLst/>
          </a:prstGeom>
          <a:solidFill>
            <a:schemeClr val="tx1">
              <a:lumMod val="85000"/>
            </a:schemeClr>
          </a:solidFill>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sz="1600" b="1" dirty="0" err="1" smtClean="0">
                <a:solidFill>
                  <a:schemeClr val="bg1"/>
                </a:solidFill>
              </a:rPr>
              <a:t>Siméon</a:t>
            </a:r>
            <a:r>
              <a:rPr lang="en-US" sz="1600" b="1" dirty="0" smtClean="0">
                <a:solidFill>
                  <a:schemeClr val="bg1"/>
                </a:solidFill>
              </a:rPr>
              <a:t> </a:t>
            </a:r>
            <a:r>
              <a:rPr lang="en-US" sz="1600" b="1" dirty="0">
                <a:solidFill>
                  <a:schemeClr val="bg1"/>
                </a:solidFill>
              </a:rPr>
              <a:t>Denis Poisson </a:t>
            </a:r>
            <a:r>
              <a:rPr lang="en-US" altLang="zh-CN" sz="1600" dirty="0" smtClean="0">
                <a:solidFill>
                  <a:schemeClr val="bg1"/>
                </a:solidFill>
              </a:rPr>
              <a:t>(</a:t>
            </a:r>
            <a:r>
              <a:rPr lang="fi-FI" sz="1600" dirty="0" err="1" smtClean="0">
                <a:solidFill>
                  <a:srgbClr val="000000"/>
                </a:solidFill>
              </a:rPr>
              <a:t>June</a:t>
            </a:r>
            <a:r>
              <a:rPr lang="fi-FI" sz="1600" dirty="0" smtClean="0">
                <a:solidFill>
                  <a:srgbClr val="000000"/>
                </a:solidFill>
              </a:rPr>
              <a:t> 21st,1781</a:t>
            </a:r>
            <a:r>
              <a:rPr lang="fi-FI" sz="1600" dirty="0">
                <a:solidFill>
                  <a:srgbClr val="000000"/>
                </a:solidFill>
              </a:rPr>
              <a:t> </a:t>
            </a:r>
            <a:r>
              <a:rPr lang="fi-FI" sz="1600" dirty="0" smtClean="0">
                <a:solidFill>
                  <a:srgbClr val="000000"/>
                </a:solidFill>
              </a:rPr>
              <a:t>– </a:t>
            </a:r>
            <a:r>
              <a:rPr lang="fi-FI" sz="1600" dirty="0" err="1" smtClean="0">
                <a:solidFill>
                  <a:srgbClr val="000000"/>
                </a:solidFill>
              </a:rPr>
              <a:t>April</a:t>
            </a:r>
            <a:r>
              <a:rPr lang="fi-FI" sz="1600" dirty="0" smtClean="0">
                <a:solidFill>
                  <a:srgbClr val="000000"/>
                </a:solidFill>
              </a:rPr>
              <a:t> 25</a:t>
            </a:r>
            <a:r>
              <a:rPr lang="fi-FI" sz="1600" baseline="30000" dirty="0" smtClean="0">
                <a:solidFill>
                  <a:srgbClr val="000000"/>
                </a:solidFill>
              </a:rPr>
              <a:t>th</a:t>
            </a:r>
            <a:r>
              <a:rPr lang="fi-FI" sz="1600" dirty="0" smtClean="0">
                <a:solidFill>
                  <a:srgbClr val="000000"/>
                </a:solidFill>
              </a:rPr>
              <a:t>,1840</a:t>
            </a:r>
            <a:r>
              <a:rPr lang="en-US" altLang="zh-CN" sz="1600" dirty="0" smtClean="0">
                <a:solidFill>
                  <a:schemeClr val="bg1"/>
                </a:solidFill>
              </a:rPr>
              <a:t>)</a:t>
            </a:r>
            <a:endParaRPr lang="en-US" sz="1600" dirty="0" smtClean="0">
              <a:solidFill>
                <a:schemeClr val="bg1"/>
              </a:solidFill>
            </a:endParaRPr>
          </a:p>
          <a:p>
            <a:pPr marL="0" indent="0">
              <a:lnSpc>
                <a:spcPct val="90000"/>
              </a:lnSpc>
              <a:buNone/>
            </a:pPr>
            <a:r>
              <a:rPr lang="en-US" sz="1400" dirty="0"/>
              <a:t>“The probability of an event is the reason we have to believe that it has taken place, or that it will take place.</a:t>
            </a:r>
            <a:r>
              <a:rPr lang="en-US" sz="1400" dirty="0" smtClean="0"/>
              <a:t>”</a:t>
            </a:r>
          </a:p>
          <a:p>
            <a:pPr marL="0" indent="0">
              <a:lnSpc>
                <a:spcPct val="90000"/>
              </a:lnSpc>
              <a:buNone/>
            </a:pPr>
            <a:r>
              <a:rPr lang="en-US" sz="1400" dirty="0"/>
              <a:t>“The measure of the probability of an event is the ratio of the number of cases </a:t>
            </a:r>
            <a:r>
              <a:rPr lang="en-US" sz="1400" dirty="0" smtClean="0"/>
              <a:t>favorable </a:t>
            </a:r>
            <a:r>
              <a:rPr lang="en-US" sz="1400" dirty="0"/>
              <a:t>to that event, to the total number of cases </a:t>
            </a:r>
            <a:r>
              <a:rPr lang="en-US" sz="1400" dirty="0" smtClean="0"/>
              <a:t>favorable </a:t>
            </a:r>
            <a:r>
              <a:rPr lang="en-US" sz="1400" dirty="0"/>
              <a:t>or contrary, and all equally possible”</a:t>
            </a:r>
            <a:endParaRPr lang="en-US" sz="1400" dirty="0">
              <a:solidFill>
                <a:schemeClr val="bg1"/>
              </a:solidFill>
            </a:endParaRPr>
          </a:p>
        </p:txBody>
      </p:sp>
      <p:sp>
        <p:nvSpPr>
          <p:cNvPr id="4" name="Content Placeholder 3"/>
          <p:cNvSpPr>
            <a:spLocks noGrp="1"/>
          </p:cNvSpPr>
          <p:nvPr>
            <p:ph idx="1"/>
          </p:nvPr>
        </p:nvSpPr>
        <p:spPr>
          <a:xfrm>
            <a:off x="2904222" y="548797"/>
            <a:ext cx="5906628" cy="2226548"/>
          </a:xfrm>
          <a:solidFill>
            <a:schemeClr val="tx1">
              <a:lumMod val="85000"/>
            </a:schemeClr>
          </a:solidFill>
        </p:spPr>
        <p:txBody>
          <a:bodyPr anchor="t">
            <a:noAutofit/>
          </a:bodyPr>
          <a:lstStyle/>
          <a:p>
            <a:pPr marL="0" indent="0">
              <a:buNone/>
            </a:pPr>
            <a:r>
              <a:rPr lang="en-US" altLang="zh-CN" sz="1600" b="1" dirty="0" smtClean="0">
                <a:solidFill>
                  <a:schemeClr val="bg1"/>
                </a:solidFill>
              </a:rPr>
              <a:t>Isaac Newton </a:t>
            </a:r>
            <a:r>
              <a:rPr lang="en-US" altLang="zh-CN" sz="1600" dirty="0" smtClean="0">
                <a:solidFill>
                  <a:schemeClr val="bg1"/>
                </a:solidFill>
              </a:rPr>
              <a:t>(Jan 4</a:t>
            </a:r>
            <a:r>
              <a:rPr lang="en-US" altLang="zh-CN" sz="1600" baseline="30000" dirty="0" smtClean="0">
                <a:solidFill>
                  <a:schemeClr val="bg1"/>
                </a:solidFill>
              </a:rPr>
              <a:t>th</a:t>
            </a:r>
            <a:r>
              <a:rPr lang="en-US" altLang="zh-CN" sz="1600" dirty="0" smtClean="0">
                <a:solidFill>
                  <a:schemeClr val="bg1"/>
                </a:solidFill>
              </a:rPr>
              <a:t> 1643 – March 31</a:t>
            </a:r>
            <a:r>
              <a:rPr lang="en-US" altLang="zh-CN" sz="1600" baseline="30000" dirty="0" smtClean="0">
                <a:solidFill>
                  <a:schemeClr val="bg1"/>
                </a:solidFill>
              </a:rPr>
              <a:t>st</a:t>
            </a:r>
            <a:r>
              <a:rPr lang="en-US" altLang="zh-CN" sz="1600" dirty="0" smtClean="0">
                <a:solidFill>
                  <a:schemeClr val="bg1"/>
                </a:solidFill>
              </a:rPr>
              <a:t> 1727)</a:t>
            </a:r>
            <a:endParaRPr lang="en-US" sz="1600" dirty="0" smtClean="0">
              <a:solidFill>
                <a:schemeClr val="bg1"/>
              </a:solidFill>
            </a:endParaRPr>
          </a:p>
          <a:p>
            <a:pPr>
              <a:lnSpc>
                <a:spcPct val="90000"/>
              </a:lnSpc>
            </a:pPr>
            <a:r>
              <a:rPr lang="en-US" sz="1400" dirty="0" smtClean="0">
                <a:solidFill>
                  <a:schemeClr val="bg1"/>
                </a:solidFill>
              </a:rPr>
              <a:t>In </a:t>
            </a:r>
            <a:r>
              <a:rPr lang="en-US" sz="1400" dirty="0">
                <a:solidFill>
                  <a:schemeClr val="bg1"/>
                </a:solidFill>
              </a:rPr>
              <a:t>1687, English mathematician Sir Isaac Newton published Principia, which hypothesizes the </a:t>
            </a:r>
            <a:r>
              <a:rPr lang="en-US" sz="1400" b="1" dirty="0">
                <a:solidFill>
                  <a:srgbClr val="800000"/>
                </a:solidFill>
              </a:rPr>
              <a:t>inverse-square law </a:t>
            </a:r>
            <a:r>
              <a:rPr lang="en-US" sz="1400" dirty="0">
                <a:solidFill>
                  <a:schemeClr val="bg1"/>
                </a:solidFill>
              </a:rPr>
              <a:t>of universal gravitation. </a:t>
            </a:r>
            <a:endParaRPr lang="en-US" sz="1400" dirty="0" smtClean="0">
              <a:solidFill>
                <a:schemeClr val="bg1"/>
              </a:solidFill>
            </a:endParaRPr>
          </a:p>
          <a:p>
            <a:pPr>
              <a:lnSpc>
                <a:spcPct val="90000"/>
              </a:lnSpc>
            </a:pPr>
            <a:r>
              <a:rPr lang="en-US" sz="1400" dirty="0" smtClean="0">
                <a:solidFill>
                  <a:schemeClr val="bg1"/>
                </a:solidFill>
              </a:rPr>
              <a:t>"</a:t>
            </a:r>
            <a:r>
              <a:rPr lang="en-US" sz="1400" dirty="0"/>
              <a:t>I deduced that the </a:t>
            </a:r>
            <a:r>
              <a:rPr lang="en-US" sz="1400" b="1" dirty="0">
                <a:solidFill>
                  <a:srgbClr val="800000"/>
                </a:solidFill>
              </a:rPr>
              <a:t>forces</a:t>
            </a:r>
            <a:r>
              <a:rPr lang="en-US" sz="1400" dirty="0">
                <a:solidFill>
                  <a:srgbClr val="800000"/>
                </a:solidFill>
              </a:rPr>
              <a:t> </a:t>
            </a:r>
            <a:r>
              <a:rPr lang="en-US" sz="1400" dirty="0"/>
              <a:t>which keep the planets in their orbs must [be] reciprocally as the squares of their distances from the centers about which they revolve: and thereby compared the force requisite to keep the Moon in her Orb with the force of gravity at the surface of the Earth</a:t>
            </a:r>
            <a:r>
              <a:rPr lang="en-US" sz="1400" dirty="0" smtClean="0"/>
              <a:t>; ..</a:t>
            </a:r>
            <a:r>
              <a:rPr lang="en-US" sz="1400" dirty="0" smtClean="0">
                <a:solidFill>
                  <a:schemeClr val="bg1"/>
                </a:solidFill>
              </a:rPr>
              <a:t>.” </a:t>
            </a:r>
            <a:r>
              <a:rPr lang="en-US" sz="1400" dirty="0"/>
              <a:t> </a:t>
            </a:r>
            <a:r>
              <a:rPr lang="en-US" sz="1400" dirty="0" smtClean="0">
                <a:solidFill>
                  <a:srgbClr val="800000"/>
                </a:solidFill>
              </a:rPr>
              <a:t>- </a:t>
            </a:r>
            <a:r>
              <a:rPr lang="en-US" sz="1400" dirty="0">
                <a:solidFill>
                  <a:srgbClr val="800000"/>
                </a:solidFill>
              </a:rPr>
              <a:t> Isaac Newton, 1666</a:t>
            </a:r>
          </a:p>
        </p:txBody>
      </p:sp>
      <p:pic>
        <p:nvPicPr>
          <p:cNvPr id="3" name="Picture 2"/>
          <p:cNvPicPr>
            <a:picLocks noChangeAspect="1"/>
          </p:cNvPicPr>
          <p:nvPr/>
        </p:nvPicPr>
        <p:blipFill>
          <a:blip r:embed="rId4"/>
          <a:stretch>
            <a:fillRect/>
          </a:stretch>
        </p:blipFill>
        <p:spPr>
          <a:xfrm>
            <a:off x="1317571" y="3027334"/>
            <a:ext cx="2045864" cy="2398776"/>
          </a:xfrm>
          <a:prstGeom prst="rect">
            <a:avLst/>
          </a:prstGeom>
        </p:spPr>
      </p:pic>
    </p:spTree>
    <p:extLst>
      <p:ext uri="{BB962C8B-B14F-4D97-AF65-F5344CB8AC3E}">
        <p14:creationId xmlns:p14="http://schemas.microsoft.com/office/powerpoint/2010/main" val="44391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26" y="5770206"/>
            <a:ext cx="7375779" cy="525908"/>
          </a:xfrm>
        </p:spPr>
        <p:txBody>
          <a:bodyPr>
            <a:normAutofit/>
          </a:bodyPr>
          <a:lstStyle/>
          <a:p>
            <a:r>
              <a:rPr kumimoji="1" lang="en-US" sz="2800" kern="1200" cap="all" dirty="0" smtClean="0">
                <a:ln w="3175" cmpd="sng">
                  <a:noFill/>
                </a:ln>
                <a:solidFill>
                  <a:schemeClr val="accent6">
                    <a:lumMod val="50000"/>
                  </a:schemeClr>
                </a:solidFill>
              </a:rPr>
              <a:t>Horizon of </a:t>
            </a:r>
            <a:r>
              <a:rPr kumimoji="1" lang="en-US" sz="2800" dirty="0"/>
              <a:t>Gravitational Fields</a:t>
            </a:r>
            <a:endParaRPr lang="en-US" sz="2800" dirty="0"/>
          </a:p>
        </p:txBody>
      </p:sp>
      <p:sp>
        <p:nvSpPr>
          <p:cNvPr id="3" name="Content Placeholder 2"/>
          <p:cNvSpPr>
            <a:spLocks noGrp="1"/>
          </p:cNvSpPr>
          <p:nvPr>
            <p:ph idx="1"/>
          </p:nvPr>
        </p:nvSpPr>
        <p:spPr>
          <a:xfrm>
            <a:off x="419091" y="536390"/>
            <a:ext cx="8297693" cy="5081492"/>
          </a:xfrm>
        </p:spPr>
        <p:txBody>
          <a:bodyPr anchor="t">
            <a:normAutofit/>
          </a:bodyPr>
          <a:lstStyle/>
          <a:p>
            <a:r>
              <a:rPr lang="en-US" dirty="0"/>
              <a:t>E</a:t>
            </a:r>
            <a:r>
              <a:rPr lang="en-US" dirty="0" smtClean="0"/>
              <a:t>lectromagnetic </a:t>
            </a:r>
            <a:r>
              <a:rPr lang="en-US" dirty="0"/>
              <a:t>fields yields </a:t>
            </a:r>
            <a:r>
              <a:rPr lang="en-US" dirty="0" smtClean="0"/>
              <a:t>a field </a:t>
            </a:r>
            <a:r>
              <a:rPr lang="en-US" dirty="0"/>
              <a:t>tensor of </a:t>
            </a:r>
            <a:r>
              <a:rPr lang="en-US" dirty="0" smtClean="0">
                <a:solidFill>
                  <a:srgbClr val="800000"/>
                </a:solidFill>
              </a:rPr>
              <a:t>yang current </a:t>
            </a:r>
            <a:r>
              <a:rPr lang="en-US" dirty="0" smtClean="0"/>
              <a:t>primacy</a:t>
            </a:r>
            <a:endParaRPr lang="en-US" dirty="0"/>
          </a:p>
          <a:p>
            <a:pPr>
              <a:lnSpc>
                <a:spcPct val="250000"/>
              </a:lnSpc>
            </a:pPr>
            <a:r>
              <a:rPr lang="en-US" dirty="0" smtClean="0"/>
              <a:t>Yang field of </a:t>
            </a:r>
            <a:r>
              <a:rPr lang="en-US" b="1" i="1" dirty="0"/>
              <a:t>Ricci </a:t>
            </a:r>
            <a:r>
              <a:rPr lang="en-US" dirty="0" smtClean="0"/>
              <a:t>tensor 1880s, and yin field of </a:t>
            </a:r>
            <a:r>
              <a:rPr lang="en-US" dirty="0"/>
              <a:t>stress </a:t>
            </a:r>
            <a:r>
              <a:rPr lang="en-US" dirty="0" smtClean="0"/>
              <a:t>tensor </a:t>
            </a:r>
            <a:r>
              <a:rPr lang="en-US" b="1" i="1" dirty="0">
                <a:latin typeface="Times New Roman"/>
                <a:cs typeface="Times New Roman"/>
              </a:rPr>
              <a:t>T</a:t>
            </a:r>
            <a:endParaRPr lang="en-US" i="1" dirty="0" smtClean="0">
              <a:latin typeface="Times New Roman"/>
              <a:cs typeface="Times New Roman"/>
            </a:endParaRPr>
          </a:p>
          <a:p>
            <a:pPr>
              <a:lnSpc>
                <a:spcPct val="409000"/>
              </a:lnSpc>
            </a:pPr>
            <a:r>
              <a:rPr lang="en-US" dirty="0"/>
              <a:t>Y</a:t>
            </a:r>
            <a:r>
              <a:rPr lang="en-US" dirty="0" smtClean="0"/>
              <a:t>ang field equation in </a:t>
            </a:r>
            <a:r>
              <a:rPr lang="en-US" dirty="0"/>
              <a:t>homogenous environment</a:t>
            </a:r>
            <a:r>
              <a:rPr lang="en-US" dirty="0" smtClean="0"/>
              <a:t>:</a:t>
            </a:r>
          </a:p>
          <a:p>
            <a:pPr>
              <a:lnSpc>
                <a:spcPct val="430000"/>
              </a:lnSpc>
            </a:pPr>
            <a:r>
              <a:rPr lang="en-US" dirty="0" smtClean="0"/>
              <a:t>Derives Newtonian gravity (</a:t>
            </a:r>
            <a:r>
              <a:rPr lang="en-US" b="1" i="1" dirty="0"/>
              <a:t>Poisson</a:t>
            </a:r>
            <a:r>
              <a:rPr lang="en-US" dirty="0"/>
              <a:t> </a:t>
            </a:r>
            <a:r>
              <a:rPr lang="en-US" dirty="0" smtClean="0"/>
              <a:t>equation in </a:t>
            </a:r>
            <a:r>
              <a:rPr lang="en-US" dirty="0"/>
              <a:t>1813</a:t>
            </a:r>
            <a:r>
              <a:rPr lang="en-US" dirty="0" smtClean="0"/>
              <a:t>)</a:t>
            </a:r>
          </a:p>
        </p:txBody>
      </p:sp>
      <p:pic>
        <p:nvPicPr>
          <p:cNvPr id="16" name="Picture 15"/>
          <p:cNvPicPr>
            <a:picLocks noChangeAspect="1"/>
          </p:cNvPicPr>
          <p:nvPr/>
        </p:nvPicPr>
        <p:blipFill>
          <a:blip r:embed="rId3"/>
          <a:stretch>
            <a:fillRect/>
          </a:stretch>
        </p:blipFill>
        <p:spPr>
          <a:xfrm>
            <a:off x="2805469" y="1125760"/>
            <a:ext cx="3075131" cy="328706"/>
          </a:xfrm>
          <a:prstGeom prst="rect">
            <a:avLst/>
          </a:prstGeom>
          <a:solidFill>
            <a:srgbClr val="D9D9D9"/>
          </a:solidFill>
        </p:spPr>
      </p:pic>
      <p:pic>
        <p:nvPicPr>
          <p:cNvPr id="6" name="Picture 5"/>
          <p:cNvPicPr>
            <a:picLocks noChangeAspect="1"/>
          </p:cNvPicPr>
          <p:nvPr/>
        </p:nvPicPr>
        <p:blipFill>
          <a:blip r:embed="rId4"/>
          <a:stretch>
            <a:fillRect/>
          </a:stretch>
        </p:blipFill>
        <p:spPr>
          <a:xfrm>
            <a:off x="2767907" y="2192109"/>
            <a:ext cx="1419288" cy="277554"/>
          </a:xfrm>
          <a:prstGeom prst="rect">
            <a:avLst/>
          </a:prstGeom>
        </p:spPr>
      </p:pic>
      <p:pic>
        <p:nvPicPr>
          <p:cNvPr id="7" name="Picture 6"/>
          <p:cNvPicPr>
            <a:picLocks noChangeAspect="1"/>
          </p:cNvPicPr>
          <p:nvPr/>
        </p:nvPicPr>
        <p:blipFill>
          <a:blip r:embed="rId5"/>
          <a:stretch>
            <a:fillRect/>
          </a:stretch>
        </p:blipFill>
        <p:spPr>
          <a:xfrm>
            <a:off x="2768467" y="2608360"/>
            <a:ext cx="1388289" cy="271492"/>
          </a:xfrm>
          <a:prstGeom prst="rect">
            <a:avLst/>
          </a:prstGeom>
        </p:spPr>
      </p:pic>
      <p:pic>
        <p:nvPicPr>
          <p:cNvPr id="14" name="Picture 13"/>
          <p:cNvPicPr>
            <a:picLocks noChangeAspect="1"/>
          </p:cNvPicPr>
          <p:nvPr/>
        </p:nvPicPr>
        <p:blipFill>
          <a:blip r:embed="rId6"/>
          <a:stretch>
            <a:fillRect/>
          </a:stretch>
        </p:blipFill>
        <p:spPr>
          <a:xfrm>
            <a:off x="4352921" y="2212012"/>
            <a:ext cx="222598" cy="233824"/>
          </a:xfrm>
          <a:prstGeom prst="rect">
            <a:avLst/>
          </a:prstGeom>
        </p:spPr>
      </p:pic>
      <p:pic>
        <p:nvPicPr>
          <p:cNvPr id="21" name="Picture 20"/>
          <p:cNvPicPr>
            <a:picLocks noChangeAspect="1"/>
          </p:cNvPicPr>
          <p:nvPr/>
        </p:nvPicPr>
        <p:blipFill>
          <a:blip r:embed="rId6"/>
          <a:stretch>
            <a:fillRect/>
          </a:stretch>
        </p:blipFill>
        <p:spPr>
          <a:xfrm>
            <a:off x="4343957" y="2558649"/>
            <a:ext cx="222598" cy="233824"/>
          </a:xfrm>
          <a:prstGeom prst="rect">
            <a:avLst/>
          </a:prstGeom>
        </p:spPr>
      </p:pic>
      <p:pic>
        <p:nvPicPr>
          <p:cNvPr id="8" name="Picture 7"/>
          <p:cNvPicPr>
            <a:picLocks noChangeAspect="1"/>
          </p:cNvPicPr>
          <p:nvPr/>
        </p:nvPicPr>
        <p:blipFill>
          <a:blip r:embed="rId7"/>
          <a:stretch>
            <a:fillRect/>
          </a:stretch>
        </p:blipFill>
        <p:spPr>
          <a:xfrm>
            <a:off x="4726133" y="2210867"/>
            <a:ext cx="1925251" cy="233196"/>
          </a:xfrm>
          <a:prstGeom prst="rect">
            <a:avLst/>
          </a:prstGeom>
        </p:spPr>
      </p:pic>
      <p:pic>
        <p:nvPicPr>
          <p:cNvPr id="9" name="Picture 8"/>
          <p:cNvPicPr>
            <a:picLocks noChangeAspect="1"/>
          </p:cNvPicPr>
          <p:nvPr/>
        </p:nvPicPr>
        <p:blipFill>
          <a:blip r:embed="rId8"/>
          <a:stretch>
            <a:fillRect/>
          </a:stretch>
        </p:blipFill>
        <p:spPr>
          <a:xfrm>
            <a:off x="4717569" y="2580429"/>
            <a:ext cx="3842438" cy="293556"/>
          </a:xfrm>
          <a:prstGeom prst="rect">
            <a:avLst/>
          </a:prstGeom>
        </p:spPr>
      </p:pic>
      <p:pic>
        <p:nvPicPr>
          <p:cNvPr id="10" name="Picture 9"/>
          <p:cNvPicPr>
            <a:picLocks noChangeAspect="1"/>
          </p:cNvPicPr>
          <p:nvPr/>
        </p:nvPicPr>
        <p:blipFill>
          <a:blip r:embed="rId9"/>
          <a:stretch>
            <a:fillRect/>
          </a:stretch>
        </p:blipFill>
        <p:spPr>
          <a:xfrm>
            <a:off x="1122395" y="3672770"/>
            <a:ext cx="1338999" cy="388327"/>
          </a:xfrm>
          <a:prstGeom prst="rect">
            <a:avLst/>
          </a:prstGeom>
          <a:solidFill>
            <a:srgbClr val="FFFF00"/>
          </a:solidFill>
        </p:spPr>
      </p:pic>
      <p:pic>
        <p:nvPicPr>
          <p:cNvPr id="11" name="Picture 10"/>
          <p:cNvPicPr>
            <a:picLocks noChangeAspect="1"/>
          </p:cNvPicPr>
          <p:nvPr/>
        </p:nvPicPr>
        <p:blipFill>
          <a:blip r:embed="rId10"/>
          <a:stretch>
            <a:fillRect/>
          </a:stretch>
        </p:blipFill>
        <p:spPr>
          <a:xfrm>
            <a:off x="3213867" y="3402539"/>
            <a:ext cx="4168225" cy="550723"/>
          </a:xfrm>
          <a:prstGeom prst="rect">
            <a:avLst/>
          </a:prstGeom>
        </p:spPr>
      </p:pic>
      <p:pic>
        <p:nvPicPr>
          <p:cNvPr id="23" name="Picture 22"/>
          <p:cNvPicPr>
            <a:picLocks noChangeAspect="1"/>
          </p:cNvPicPr>
          <p:nvPr/>
        </p:nvPicPr>
        <p:blipFill>
          <a:blip r:embed="rId11"/>
          <a:stretch>
            <a:fillRect/>
          </a:stretch>
        </p:blipFill>
        <p:spPr>
          <a:xfrm>
            <a:off x="1054060" y="2437267"/>
            <a:ext cx="1391393" cy="328707"/>
          </a:xfrm>
          <a:prstGeom prst="rect">
            <a:avLst/>
          </a:prstGeom>
          <a:solidFill>
            <a:srgbClr val="D9D9D9"/>
          </a:solidFill>
        </p:spPr>
      </p:pic>
      <p:pic>
        <p:nvPicPr>
          <p:cNvPr id="27" name="Picture 26"/>
          <p:cNvPicPr>
            <a:picLocks noChangeAspect="1"/>
          </p:cNvPicPr>
          <p:nvPr/>
        </p:nvPicPr>
        <p:blipFill>
          <a:blip r:embed="rId6"/>
          <a:stretch>
            <a:fillRect/>
          </a:stretch>
        </p:blipFill>
        <p:spPr>
          <a:xfrm>
            <a:off x="2831191" y="3696548"/>
            <a:ext cx="201146" cy="306509"/>
          </a:xfrm>
          <a:prstGeom prst="rect">
            <a:avLst/>
          </a:prstGeom>
        </p:spPr>
      </p:pic>
      <p:grpSp>
        <p:nvGrpSpPr>
          <p:cNvPr id="4" name="Group 3"/>
          <p:cNvGrpSpPr/>
          <p:nvPr/>
        </p:nvGrpSpPr>
        <p:grpSpPr>
          <a:xfrm>
            <a:off x="1144151" y="4797327"/>
            <a:ext cx="5578341" cy="881539"/>
            <a:chOff x="1144151" y="4797327"/>
            <a:chExt cx="5578341" cy="881539"/>
          </a:xfrm>
        </p:grpSpPr>
        <p:pic>
          <p:nvPicPr>
            <p:cNvPr id="28" name="Picture 27"/>
            <p:cNvPicPr>
              <a:picLocks noChangeAspect="1"/>
            </p:cNvPicPr>
            <p:nvPr/>
          </p:nvPicPr>
          <p:blipFill>
            <a:blip r:embed="rId12"/>
            <a:stretch>
              <a:fillRect/>
            </a:stretch>
          </p:blipFill>
          <p:spPr>
            <a:xfrm>
              <a:off x="1144151" y="5305496"/>
              <a:ext cx="1812807" cy="373370"/>
            </a:xfrm>
            <a:prstGeom prst="rect">
              <a:avLst/>
            </a:prstGeom>
          </p:spPr>
        </p:pic>
        <p:pic>
          <p:nvPicPr>
            <p:cNvPr id="29" name="Picture 28"/>
            <p:cNvPicPr>
              <a:picLocks noChangeAspect="1"/>
            </p:cNvPicPr>
            <p:nvPr/>
          </p:nvPicPr>
          <p:blipFill>
            <a:blip r:embed="rId6"/>
            <a:stretch>
              <a:fillRect/>
            </a:stretch>
          </p:blipFill>
          <p:spPr>
            <a:xfrm>
              <a:off x="3731419" y="5086248"/>
              <a:ext cx="201146" cy="306509"/>
            </a:xfrm>
            <a:prstGeom prst="rect">
              <a:avLst/>
            </a:prstGeom>
          </p:spPr>
        </p:pic>
        <p:pic>
          <p:nvPicPr>
            <p:cNvPr id="31" name="Picture 30"/>
            <p:cNvPicPr>
              <a:picLocks noChangeAspect="1"/>
            </p:cNvPicPr>
            <p:nvPr/>
          </p:nvPicPr>
          <p:blipFill>
            <a:blip r:embed="rId13"/>
            <a:stretch>
              <a:fillRect/>
            </a:stretch>
          </p:blipFill>
          <p:spPr>
            <a:xfrm>
              <a:off x="4199604" y="5045394"/>
              <a:ext cx="2522888" cy="534486"/>
            </a:xfrm>
            <a:prstGeom prst="rect">
              <a:avLst/>
            </a:prstGeom>
          </p:spPr>
        </p:pic>
        <p:pic>
          <p:nvPicPr>
            <p:cNvPr id="18" name="Picture 17"/>
            <p:cNvPicPr>
              <a:picLocks noChangeAspect="1"/>
            </p:cNvPicPr>
            <p:nvPr/>
          </p:nvPicPr>
          <p:blipFill>
            <a:blip r:embed="rId14"/>
            <a:stretch>
              <a:fillRect/>
            </a:stretch>
          </p:blipFill>
          <p:spPr>
            <a:xfrm>
              <a:off x="1149121" y="4797327"/>
              <a:ext cx="2247020" cy="546334"/>
            </a:xfrm>
            <a:prstGeom prst="rect">
              <a:avLst/>
            </a:prstGeom>
          </p:spPr>
        </p:pic>
      </p:grpSp>
      <p:pic>
        <p:nvPicPr>
          <p:cNvPr id="5" name="Picture 4"/>
          <p:cNvPicPr>
            <a:picLocks noChangeAspect="1"/>
          </p:cNvPicPr>
          <p:nvPr/>
        </p:nvPicPr>
        <p:blipFill>
          <a:blip r:embed="rId15"/>
          <a:stretch>
            <a:fillRect/>
          </a:stretch>
        </p:blipFill>
        <p:spPr>
          <a:xfrm>
            <a:off x="3183862" y="3951337"/>
            <a:ext cx="3761345" cy="485598"/>
          </a:xfrm>
          <a:prstGeom prst="rect">
            <a:avLst/>
          </a:prstGeom>
        </p:spPr>
      </p:pic>
    </p:spTree>
    <p:extLst>
      <p:ext uri="{BB962C8B-B14F-4D97-AF65-F5344CB8AC3E}">
        <p14:creationId xmlns:p14="http://schemas.microsoft.com/office/powerpoint/2010/main" val="326096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9" presetClass="entr" presetSubtype="0"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par>
                                <p:cTn id="20" presetID="9"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par>
                                <p:cTn id="26" presetID="9"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dissolve">
                                      <p:cBhvr>
                                        <p:cTn id="28" dur="500"/>
                                        <p:tgtEl>
                                          <p:spTgt spid="21"/>
                                        </p:tgtEl>
                                      </p:cBhvr>
                                    </p:animEffect>
                                  </p:childTnLst>
                                </p:cTn>
                              </p:par>
                              <p:par>
                                <p:cTn id="29" presetID="9"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500"/>
                                        <p:tgtEl>
                                          <p:spTgt spid="8"/>
                                        </p:tgtEl>
                                      </p:cBhvr>
                                    </p:animEffect>
                                  </p:childTnLst>
                                </p:cTn>
                              </p:par>
                              <p:par>
                                <p:cTn id="32" presetID="9"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dissolve">
                                      <p:cBhvr>
                                        <p:cTn id="34" dur="500"/>
                                        <p:tgtEl>
                                          <p:spTgt spid="9"/>
                                        </p:tgtEl>
                                      </p:cBhvr>
                                    </p:animEffect>
                                  </p:childTnLst>
                                </p:cTn>
                              </p:par>
                              <p:par>
                                <p:cTn id="35" presetID="9"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5"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1000" fill="hold"/>
                                        <p:tgtEl>
                                          <p:spTgt spid="10"/>
                                        </p:tgtEl>
                                        <p:attrNameLst>
                                          <p:attrName>ppt_w</p:attrName>
                                        </p:attrNameLst>
                                      </p:cBhvr>
                                      <p:tavLst>
                                        <p:tav tm="0">
                                          <p:val>
                                            <p:fltVal val="0"/>
                                          </p:val>
                                        </p:tav>
                                        <p:tav tm="100000">
                                          <p:val>
                                            <p:strVal val="#ppt_w"/>
                                          </p:val>
                                        </p:tav>
                                      </p:tavLst>
                                    </p:anim>
                                    <p:anim calcmode="lin" valueType="num">
                                      <p:cBhvr>
                                        <p:cTn id="47" dur="1000" fill="hold"/>
                                        <p:tgtEl>
                                          <p:spTgt spid="10"/>
                                        </p:tgtEl>
                                        <p:attrNameLst>
                                          <p:attrName>ppt_h</p:attrName>
                                        </p:attrNameLst>
                                      </p:cBhvr>
                                      <p:tavLst>
                                        <p:tav tm="0">
                                          <p:val>
                                            <p:fltVal val="0"/>
                                          </p:val>
                                        </p:tav>
                                        <p:tav tm="100000">
                                          <p:val>
                                            <p:strVal val="#ppt_h"/>
                                          </p:val>
                                        </p:tav>
                                      </p:tavLst>
                                    </p:anim>
                                    <p:anim calcmode="lin" valueType="num">
                                      <p:cBhvr>
                                        <p:cTn id="48"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0" fill="hold">
                      <p:stCondLst>
                        <p:cond delay="indefinite"/>
                      </p:stCondLst>
                      <p:childTnLst>
                        <p:par>
                          <p:cTn id="51" fill="hold">
                            <p:stCondLst>
                              <p:cond delay="0"/>
                            </p:stCondLst>
                            <p:childTnLst>
                              <p:par>
                                <p:cTn id="52" presetID="12" presetClass="entr" presetSubtype="4"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p:tgtEl>
                                          <p:spTgt spid="11"/>
                                        </p:tgtEl>
                                        <p:attrNameLst>
                                          <p:attrName>ppt_y</p:attrName>
                                        </p:attrNameLst>
                                      </p:cBhvr>
                                      <p:tavLst>
                                        <p:tav tm="0">
                                          <p:val>
                                            <p:strVal val="#ppt_y+#ppt_h*1.125000"/>
                                          </p:val>
                                        </p:tav>
                                        <p:tav tm="100000">
                                          <p:val>
                                            <p:strVal val="#ppt_y"/>
                                          </p:val>
                                        </p:tav>
                                      </p:tavLst>
                                    </p:anim>
                                    <p:animEffect transition="in" filter="wipe(up)">
                                      <p:cBhvr>
                                        <p:cTn id="55" dur="500"/>
                                        <p:tgtEl>
                                          <p:spTgt spid="11"/>
                                        </p:tgtEl>
                                      </p:cBhvr>
                                    </p:animEffect>
                                  </p:childTnLst>
                                </p:cTn>
                              </p:par>
                              <p:par>
                                <p:cTn id="56" presetID="12" presetClass="entr" presetSubtype="4"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p:tgtEl>
                                          <p:spTgt spid="27"/>
                                        </p:tgtEl>
                                        <p:attrNameLst>
                                          <p:attrName>ppt_y</p:attrName>
                                        </p:attrNameLst>
                                      </p:cBhvr>
                                      <p:tavLst>
                                        <p:tav tm="0">
                                          <p:val>
                                            <p:strVal val="#ppt_y+#ppt_h*1.125000"/>
                                          </p:val>
                                        </p:tav>
                                        <p:tav tm="100000">
                                          <p:val>
                                            <p:strVal val="#ppt_y"/>
                                          </p:val>
                                        </p:tav>
                                      </p:tavLst>
                                    </p:anim>
                                    <p:animEffect transition="in" filter="wipe(up)">
                                      <p:cBhvr>
                                        <p:cTn id="59" dur="500"/>
                                        <p:tgtEl>
                                          <p:spTgt spid="27"/>
                                        </p:tgtEl>
                                      </p:cBhvr>
                                    </p:animEffect>
                                  </p:childTnLst>
                                </p:cTn>
                              </p:par>
                            </p:childTnLst>
                          </p:cTn>
                        </p:par>
                        <p:par>
                          <p:cTn id="60" fill="hold">
                            <p:stCondLst>
                              <p:cond delay="500"/>
                            </p:stCondLst>
                            <p:childTnLst>
                              <p:par>
                                <p:cTn id="61" presetID="2" presetClass="entr" presetSubtype="4"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dissolve">
                                      <p:cBhvr>
                                        <p:cTn id="7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72385" y="1249553"/>
            <a:ext cx="7440925" cy="4831874"/>
          </a:xfrm>
          <a:prstGeom prst="rect">
            <a:avLst/>
          </a:prstGeom>
          <a:solidFill>
            <a:schemeClr val="tx2">
              <a:lumMod val="50000"/>
            </a:schemeClr>
          </a:solidFill>
          <a:ln w="76200">
            <a:gradFill>
              <a:gsLst>
                <a:gs pos="0">
                  <a:schemeClr val="tx1">
                    <a:lumMod val="85000"/>
                    <a:alpha val="26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468000" tIns="406800" rIns="468000" bIns="40680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914400" lvl="1" indent="-457200" algn="l">
              <a:spcBef>
                <a:spcPts val="0"/>
              </a:spcBef>
              <a:buFont typeface="+mj-lt"/>
              <a:buAutoNum type="arabicPeriod"/>
            </a:pPr>
            <a:r>
              <a:rPr lang="en-US" sz="2400" dirty="0">
                <a:solidFill>
                  <a:schemeClr val="bg1">
                    <a:lumMod val="65000"/>
                    <a:lumOff val="35000"/>
                  </a:schemeClr>
                </a:solidFill>
              </a:rPr>
              <a:t>YinYang Motion Equations</a:t>
            </a:r>
          </a:p>
          <a:p>
            <a:pPr marL="914400" lvl="1" indent="-457200" algn="l">
              <a:buFont typeface="+mj-lt"/>
              <a:buAutoNum type="arabicPeriod"/>
            </a:pPr>
            <a:r>
              <a:rPr lang="en-US" sz="2400" dirty="0">
                <a:solidFill>
                  <a:schemeClr val="bg1">
                    <a:lumMod val="65000"/>
                    <a:lumOff val="35000"/>
                  </a:schemeClr>
                </a:solidFill>
              </a:rPr>
              <a:t>Horizon of Quantum Fields</a:t>
            </a:r>
          </a:p>
          <a:p>
            <a:pPr marL="914400" lvl="1" indent="-457200" algn="l">
              <a:buFont typeface="+mj-lt"/>
              <a:buAutoNum type="arabicPeriod"/>
            </a:pPr>
            <a:r>
              <a:rPr lang="en-US" sz="2400" dirty="0">
                <a:solidFill>
                  <a:srgbClr val="595959"/>
                </a:solidFill>
              </a:rPr>
              <a:t>Horizon of Macroscopic Densities</a:t>
            </a:r>
          </a:p>
          <a:p>
            <a:pPr marL="914400" lvl="1" indent="-457200" algn="l">
              <a:buFont typeface="+mj-lt"/>
              <a:buAutoNum type="arabicPeriod"/>
            </a:pPr>
            <a:r>
              <a:rPr lang="en-US" sz="2400" dirty="0">
                <a:solidFill>
                  <a:srgbClr val="595959"/>
                </a:solidFill>
              </a:rPr>
              <a:t>Horizon of Thermodynamics</a:t>
            </a:r>
          </a:p>
          <a:p>
            <a:pPr marL="914400" lvl="1" indent="-457200" algn="l">
              <a:buFont typeface="+mj-lt"/>
              <a:buAutoNum type="arabicPeriod"/>
            </a:pPr>
            <a:r>
              <a:rPr lang="en-US" sz="2400" dirty="0">
                <a:solidFill>
                  <a:srgbClr val="595959"/>
                </a:solidFill>
              </a:rPr>
              <a:t>Horizon of Electromagnetic Fields</a:t>
            </a:r>
          </a:p>
          <a:p>
            <a:pPr marL="914400" lvl="1" indent="-457200" algn="l">
              <a:buFont typeface="+mj-lt"/>
              <a:buAutoNum type="arabicPeriod"/>
            </a:pPr>
            <a:r>
              <a:rPr lang="en-US" sz="2400" dirty="0">
                <a:solidFill>
                  <a:srgbClr val="595959"/>
                </a:solidFill>
              </a:rPr>
              <a:t>Horizon of Gravitational Fields</a:t>
            </a:r>
          </a:p>
          <a:p>
            <a:pPr marL="914400" lvl="1" indent="-457200" algn="l">
              <a:buFont typeface="+mj-lt"/>
              <a:buAutoNum type="arabicPeriod"/>
            </a:pPr>
            <a:r>
              <a:rPr lang="en-US" sz="2400" dirty="0">
                <a:solidFill>
                  <a:schemeClr val="tx1"/>
                </a:solidFill>
              </a:rPr>
              <a:t>General Gravitational Fields</a:t>
            </a:r>
          </a:p>
          <a:p>
            <a:pPr marL="914400" lvl="1" indent="-457200" algn="l">
              <a:buFont typeface="+mj-lt"/>
              <a:buAutoNum type="arabicPeriod"/>
            </a:pPr>
            <a:r>
              <a:rPr lang="en-US" sz="2400" dirty="0">
                <a:solidFill>
                  <a:srgbClr val="595959"/>
                </a:solidFill>
              </a:rPr>
              <a:t>Questions and Discussion </a:t>
            </a:r>
          </a:p>
        </p:txBody>
      </p:sp>
      <p:sp>
        <p:nvSpPr>
          <p:cNvPr id="9" name="Subtitle 2"/>
          <p:cNvSpPr txBox="1">
            <a:spLocks/>
          </p:cNvSpPr>
          <p:nvPr/>
        </p:nvSpPr>
        <p:spPr>
          <a:xfrm>
            <a:off x="5747474" y="6288600"/>
            <a:ext cx="3249103" cy="34264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smtClean="0">
                <a:solidFill>
                  <a:schemeClr val="bg1"/>
                </a:solidFill>
                <a:effectLst>
                  <a:outerShdw blurRad="38100" dist="38100" dir="2700000" algn="tl">
                    <a:srgbClr val="000000">
                      <a:alpha val="43137"/>
                    </a:srgbClr>
                  </a:outerShdw>
                </a:effectLst>
                <a:ea typeface="SimSun" pitchFamily="2" charset="-122"/>
              </a:rPr>
              <a:t>All rights reserved Copyright@ 2016</a:t>
            </a:r>
            <a:endParaRPr lang="en-US" sz="14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0" y="513107"/>
            <a:ext cx="9144000" cy="500280"/>
          </a:xfrm>
        </p:spPr>
        <p:txBody>
          <a:bodyPr>
            <a:noAutofit/>
          </a:bodyPr>
          <a:lstStyle/>
          <a:p>
            <a:pPr algn="ctr" rtl="0" eaLnBrk="1" latinLnBrk="0" hangingPunct="1"/>
            <a:r>
              <a:rPr lang="en-US" sz="3200" b="1" kern="1200" dirty="0" smtClean="0">
                <a:solidFill>
                  <a:srgbClr val="800000"/>
                </a:solidFill>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latin typeface="Century Gothic"/>
                <a:ea typeface="+mn-ea"/>
                <a:cs typeface="+mn-cs"/>
              </a:rPr>
              <a:t>AGENDA VI</a:t>
            </a:r>
            <a:endParaRPr lang="en-US" sz="6000" dirty="0" smtClean="0">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endParaRPr>
          </a:p>
        </p:txBody>
      </p:sp>
    </p:spTree>
    <p:extLst>
      <p:ext uri="{BB962C8B-B14F-4D97-AF65-F5344CB8AC3E}">
        <p14:creationId xmlns:p14="http://schemas.microsoft.com/office/powerpoint/2010/main" val="39612834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035" y="5772457"/>
            <a:ext cx="8184176" cy="782488"/>
          </a:xfrm>
        </p:spPr>
        <p:txBody>
          <a:bodyPr>
            <a:noAutofit/>
          </a:bodyPr>
          <a:lstStyle/>
          <a:p>
            <a:pPr algn="ctr"/>
            <a:r>
              <a:rPr lang="en-US" sz="2800" dirty="0" smtClean="0"/>
              <a:t>Lack of basic concepts </a:t>
            </a:r>
            <a:br>
              <a:rPr lang="en-US" sz="2800" dirty="0" smtClean="0"/>
            </a:br>
            <a:r>
              <a:rPr lang="en-US" sz="2800" dirty="0" smtClean="0">
                <a:solidFill>
                  <a:srgbClr val="FFFF00"/>
                </a:solidFill>
              </a:rPr>
              <a:t>from </a:t>
            </a:r>
            <a:r>
              <a:rPr lang="en-US" sz="2800" dirty="0">
                <a:solidFill>
                  <a:srgbClr val="FFFF00"/>
                </a:solidFill>
              </a:rPr>
              <a:t>the </a:t>
            </a:r>
            <a:r>
              <a:rPr lang="en-US" sz="2800" dirty="0" smtClean="0">
                <a:solidFill>
                  <a:srgbClr val="FFFF00"/>
                </a:solidFill>
              </a:rPr>
              <a:t>beginning !!!</a:t>
            </a:r>
            <a:endParaRPr lang="en-US" sz="2800" dirty="0"/>
          </a:p>
        </p:txBody>
      </p:sp>
      <p:sp>
        <p:nvSpPr>
          <p:cNvPr id="3" name="Content Placeholder 2"/>
          <p:cNvSpPr>
            <a:spLocks noGrp="1"/>
          </p:cNvSpPr>
          <p:nvPr>
            <p:ph idx="1"/>
          </p:nvPr>
        </p:nvSpPr>
        <p:spPr>
          <a:xfrm>
            <a:off x="1954010" y="2501403"/>
            <a:ext cx="6705335" cy="1834353"/>
          </a:xfrm>
        </p:spPr>
        <p:style>
          <a:lnRef idx="1">
            <a:schemeClr val="dk1"/>
          </a:lnRef>
          <a:fillRef idx="2">
            <a:schemeClr val="dk1"/>
          </a:fillRef>
          <a:effectRef idx="1">
            <a:schemeClr val="dk1"/>
          </a:effectRef>
          <a:fontRef idx="minor">
            <a:schemeClr val="dk1"/>
          </a:fontRef>
        </p:style>
        <p:txBody>
          <a:bodyPr anchor="t">
            <a:noAutofit/>
          </a:bodyPr>
          <a:lstStyle/>
          <a:p>
            <a:pPr marL="0" indent="0">
              <a:buNone/>
            </a:pPr>
            <a:r>
              <a:rPr lang="en-US" sz="1600" dirty="0" smtClean="0"/>
              <a:t>“The </a:t>
            </a:r>
            <a:r>
              <a:rPr lang="en-US" sz="1600" dirty="0"/>
              <a:t>general theory of relativity is as yet </a:t>
            </a:r>
            <a:r>
              <a:rPr lang="en-US" sz="1600" dirty="0">
                <a:solidFill>
                  <a:srgbClr val="FFFF00"/>
                </a:solidFill>
              </a:rPr>
              <a:t>incomplete</a:t>
            </a:r>
            <a:r>
              <a:rPr lang="en-US" sz="1600" dirty="0"/>
              <a:t> </a:t>
            </a:r>
            <a:r>
              <a:rPr lang="is-IS" sz="1600" dirty="0" smtClean="0"/>
              <a:t>… </a:t>
            </a:r>
            <a:r>
              <a:rPr lang="en-US" sz="1600" dirty="0" smtClean="0"/>
              <a:t>to </a:t>
            </a:r>
            <a:r>
              <a:rPr lang="en-US" sz="1600" dirty="0"/>
              <a:t>the total field. </a:t>
            </a:r>
            <a:r>
              <a:rPr lang="en-US" sz="1600" dirty="0">
                <a:solidFill>
                  <a:srgbClr val="FFFF00"/>
                </a:solidFill>
              </a:rPr>
              <a:t>We do not yet know with certainty, by what mathematical mechanism the total field in space is to be described and what the general invariant laws are to which this total field is subject. </a:t>
            </a:r>
            <a:r>
              <a:rPr lang="is-IS" sz="1600" dirty="0" smtClean="0"/>
              <a:t>…</a:t>
            </a:r>
            <a:r>
              <a:rPr lang="en-US" sz="1600" dirty="0" smtClean="0"/>
              <a:t>”</a:t>
            </a:r>
          </a:p>
          <a:p>
            <a:pPr marL="0" indent="0" algn="r">
              <a:lnSpc>
                <a:spcPct val="50000"/>
              </a:lnSpc>
              <a:buNone/>
            </a:pPr>
            <a:r>
              <a:rPr lang="en-US" sz="1400" dirty="0" smtClean="0"/>
              <a:t> - Albert </a:t>
            </a:r>
            <a:r>
              <a:rPr lang="en-US" sz="1400" dirty="0"/>
              <a:t>Einstein, “</a:t>
            </a:r>
            <a:r>
              <a:rPr lang="en-US" sz="1400" i="1" dirty="0"/>
              <a:t>The theory of relativity</a:t>
            </a:r>
            <a:r>
              <a:rPr lang="en-US" sz="1400" dirty="0"/>
              <a:t>” </a:t>
            </a:r>
            <a:r>
              <a:rPr lang="en-US" sz="1400" dirty="0" smtClean="0"/>
              <a:t>1949 </a:t>
            </a:r>
          </a:p>
          <a:p>
            <a:pPr marL="0" indent="0" algn="r">
              <a:lnSpc>
                <a:spcPct val="50000"/>
              </a:lnSpc>
              <a:buNone/>
            </a:pPr>
            <a:r>
              <a:rPr lang="en-US" sz="1400" dirty="0" smtClean="0"/>
              <a:t>(34 years later from General Relativity of 1915)</a:t>
            </a:r>
            <a:endParaRPr lang="en-US" sz="1400" dirty="0"/>
          </a:p>
        </p:txBody>
      </p:sp>
      <p:sp>
        <p:nvSpPr>
          <p:cNvPr id="4" name="Content Placeholder 2"/>
          <p:cNvSpPr txBox="1">
            <a:spLocks/>
          </p:cNvSpPr>
          <p:nvPr/>
        </p:nvSpPr>
        <p:spPr>
          <a:xfrm>
            <a:off x="1962865" y="4335762"/>
            <a:ext cx="6698774" cy="1359723"/>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dk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dk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dk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dk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dk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dk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dk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dk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dk1"/>
                </a:solidFill>
                <a:effectLst/>
                <a:latin typeface="+mn-lt"/>
                <a:ea typeface="+mn-ea"/>
                <a:cs typeface="+mn-cs"/>
              </a:defRPr>
            </a:lvl9pPr>
          </a:lstStyle>
          <a:p>
            <a:pPr marL="0" indent="0">
              <a:buNone/>
            </a:pPr>
            <a:r>
              <a:rPr lang="en-US" sz="1600" dirty="0" smtClean="0"/>
              <a:t>“... </a:t>
            </a:r>
            <a:r>
              <a:rPr lang="en-US" sz="1600" dirty="0" smtClean="0">
                <a:solidFill>
                  <a:srgbClr val="FFFF00"/>
                </a:solidFill>
              </a:rPr>
              <a:t>all attempts </a:t>
            </a:r>
            <a:r>
              <a:rPr lang="en-US" sz="1600" dirty="0" smtClean="0"/>
              <a:t>to obtain a deeper knowledge of the foundations of physics </a:t>
            </a:r>
            <a:r>
              <a:rPr lang="en-US" sz="1600" dirty="0" smtClean="0">
                <a:solidFill>
                  <a:srgbClr val="FFFF00"/>
                </a:solidFill>
              </a:rPr>
              <a:t>seem</a:t>
            </a:r>
            <a:r>
              <a:rPr lang="en-US" sz="1600" dirty="0" smtClean="0"/>
              <a:t> </a:t>
            </a:r>
            <a:r>
              <a:rPr lang="en-US" sz="1600" dirty="0" smtClean="0">
                <a:solidFill>
                  <a:srgbClr val="FFFF00"/>
                </a:solidFill>
              </a:rPr>
              <a:t>doomed to me </a:t>
            </a:r>
            <a:r>
              <a:rPr lang="en-US" sz="1600" dirty="0" smtClean="0"/>
              <a:t>unless the basic concepts are in accordance with general relativity </a:t>
            </a:r>
            <a:r>
              <a:rPr lang="en-US" sz="1600" dirty="0" smtClean="0">
                <a:solidFill>
                  <a:srgbClr val="FFFF00"/>
                </a:solidFill>
              </a:rPr>
              <a:t>from the beginning</a:t>
            </a:r>
            <a:r>
              <a:rPr lang="en-US" sz="1600" dirty="0" smtClean="0"/>
              <a:t>. “</a:t>
            </a:r>
          </a:p>
          <a:p>
            <a:pPr marL="0" indent="0" algn="r">
              <a:lnSpc>
                <a:spcPct val="70000"/>
              </a:lnSpc>
              <a:buNone/>
            </a:pPr>
            <a:r>
              <a:rPr lang="en-US" sz="1400" dirty="0" smtClean="0"/>
              <a:t> - Albert Einstein, “</a:t>
            </a:r>
            <a:r>
              <a:rPr lang="en-US" sz="1400" i="1" dirty="0" smtClean="0"/>
              <a:t>On the generalized theory of gravitation</a:t>
            </a:r>
            <a:r>
              <a:rPr lang="en-US" sz="1400" dirty="0" smtClean="0"/>
              <a:t>” April 1950 </a:t>
            </a:r>
          </a:p>
          <a:p>
            <a:pPr marL="0" indent="0" algn="r">
              <a:lnSpc>
                <a:spcPct val="70000"/>
              </a:lnSpc>
              <a:buNone/>
            </a:pPr>
            <a:r>
              <a:rPr lang="en-US" sz="1400" dirty="0" smtClean="0"/>
              <a:t>(35 years late </a:t>
            </a:r>
            <a:r>
              <a:rPr lang="en-US" sz="1400" dirty="0"/>
              <a:t>from General Relativity of </a:t>
            </a:r>
            <a:r>
              <a:rPr lang="en-US" sz="1400" dirty="0" smtClean="0"/>
              <a:t>1915</a:t>
            </a:r>
            <a:r>
              <a:rPr lang="en-US" sz="1400" dirty="0"/>
              <a:t>)</a:t>
            </a:r>
          </a:p>
        </p:txBody>
      </p:sp>
      <p:pic>
        <p:nvPicPr>
          <p:cNvPr id="5" name="Picture 4"/>
          <p:cNvPicPr>
            <a:picLocks noChangeAspect="1"/>
          </p:cNvPicPr>
          <p:nvPr/>
        </p:nvPicPr>
        <p:blipFill>
          <a:blip r:embed="rId2"/>
          <a:stretch>
            <a:fillRect/>
          </a:stretch>
        </p:blipFill>
        <p:spPr>
          <a:xfrm>
            <a:off x="397706" y="243282"/>
            <a:ext cx="1597640" cy="2281590"/>
          </a:xfrm>
          <a:prstGeom prst="rect">
            <a:avLst/>
          </a:prstGeom>
        </p:spPr>
      </p:pic>
      <p:sp>
        <p:nvSpPr>
          <p:cNvPr id="6" name="Content Placeholder 3"/>
          <p:cNvSpPr txBox="1">
            <a:spLocks/>
          </p:cNvSpPr>
          <p:nvPr/>
        </p:nvSpPr>
        <p:spPr>
          <a:xfrm>
            <a:off x="1984895" y="243732"/>
            <a:ext cx="6661974" cy="2270500"/>
          </a:xfrm>
          <a:prstGeom prst="rect">
            <a:avLst/>
          </a:prstGeom>
          <a:solidFill>
            <a:schemeClr val="tx1">
              <a:lumMod val="85000"/>
            </a:schemeClr>
          </a:solidFill>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None/>
            </a:pPr>
            <a:r>
              <a:rPr lang="en-US" altLang="zh-CN" sz="1600" b="1" dirty="0" smtClean="0">
                <a:solidFill>
                  <a:schemeClr val="bg1"/>
                </a:solidFill>
              </a:rPr>
              <a:t>Albert Einstein </a:t>
            </a:r>
            <a:r>
              <a:rPr lang="en-US" altLang="zh-CN" sz="1600" dirty="0" smtClean="0">
                <a:solidFill>
                  <a:schemeClr val="bg1"/>
                </a:solidFill>
              </a:rPr>
              <a:t>(</a:t>
            </a:r>
            <a:r>
              <a:rPr lang="fi-FI" sz="1600" dirty="0" smtClean="0">
                <a:solidFill>
                  <a:srgbClr val="000000"/>
                </a:solidFill>
              </a:rPr>
              <a:t>March 14</a:t>
            </a:r>
            <a:r>
              <a:rPr lang="fi-FI" sz="1600" baseline="30000" dirty="0" smtClean="0">
                <a:solidFill>
                  <a:srgbClr val="000000"/>
                </a:solidFill>
              </a:rPr>
              <a:t>th</a:t>
            </a:r>
            <a:r>
              <a:rPr lang="fi-FI" sz="1600" dirty="0" smtClean="0">
                <a:solidFill>
                  <a:srgbClr val="000000"/>
                </a:solidFill>
              </a:rPr>
              <a:t>,1879</a:t>
            </a:r>
            <a:r>
              <a:rPr lang="fi-FI" sz="1600" dirty="0">
                <a:solidFill>
                  <a:srgbClr val="000000"/>
                </a:solidFill>
              </a:rPr>
              <a:t> </a:t>
            </a:r>
            <a:r>
              <a:rPr lang="fi-FI" sz="1600" dirty="0" smtClean="0">
                <a:solidFill>
                  <a:srgbClr val="000000"/>
                </a:solidFill>
              </a:rPr>
              <a:t>– April 18</a:t>
            </a:r>
            <a:r>
              <a:rPr lang="fi-FI" sz="1600" baseline="30000" dirty="0" smtClean="0">
                <a:solidFill>
                  <a:srgbClr val="000000"/>
                </a:solidFill>
              </a:rPr>
              <a:t>th</a:t>
            </a:r>
            <a:r>
              <a:rPr lang="fi-FI" sz="1600" dirty="0" smtClean="0">
                <a:solidFill>
                  <a:srgbClr val="000000"/>
                </a:solidFill>
              </a:rPr>
              <a:t>,1955</a:t>
            </a:r>
            <a:r>
              <a:rPr lang="en-US" altLang="zh-CN" sz="1600" dirty="0" smtClean="0">
                <a:solidFill>
                  <a:schemeClr val="bg1"/>
                </a:solidFill>
              </a:rPr>
              <a:t>)</a:t>
            </a:r>
            <a:endParaRPr lang="en-US" sz="1600" dirty="0" smtClean="0">
              <a:solidFill>
                <a:schemeClr val="bg1"/>
              </a:solidFill>
            </a:endParaRPr>
          </a:p>
          <a:p>
            <a:pPr marL="0" indent="0">
              <a:lnSpc>
                <a:spcPct val="90000"/>
              </a:lnSpc>
              <a:buNone/>
            </a:pPr>
            <a:r>
              <a:rPr lang="en-US" sz="1400" dirty="0"/>
              <a:t>For the time being, we have to admit that </a:t>
            </a:r>
            <a:r>
              <a:rPr lang="en-US" sz="1400" b="1" dirty="0">
                <a:solidFill>
                  <a:srgbClr val="800000"/>
                </a:solidFill>
              </a:rPr>
              <a:t>we do not possess any general theoretical basis for physics</a:t>
            </a:r>
            <a:r>
              <a:rPr lang="en-US" sz="1400" dirty="0"/>
              <a:t>, which can be regarded as its logical foundation</a:t>
            </a:r>
            <a:r>
              <a:rPr lang="en-US" sz="1400" dirty="0" smtClean="0"/>
              <a:t>. </a:t>
            </a:r>
            <a:r>
              <a:rPr lang="en-US" sz="1400" dirty="0"/>
              <a:t>It is agreed on all hands that the only principle which could serve as the basis of quantum theory would be one that constituted </a:t>
            </a:r>
            <a:r>
              <a:rPr lang="en-US" sz="1400" b="1" dirty="0">
                <a:solidFill>
                  <a:srgbClr val="FF0000"/>
                </a:solidFill>
              </a:rPr>
              <a:t>a translation of the field theory into the scheme of quantum statistics</a:t>
            </a:r>
            <a:r>
              <a:rPr lang="en-US" sz="1400" dirty="0"/>
              <a:t>. Whether this will actually come about in a satisfactory manner, nobody can say. </a:t>
            </a:r>
            <a:r>
              <a:rPr lang="en-US" sz="1400" dirty="0" smtClean="0"/>
              <a:t> </a:t>
            </a:r>
          </a:p>
          <a:p>
            <a:pPr algn="r">
              <a:lnSpc>
                <a:spcPct val="0"/>
              </a:lnSpc>
              <a:spcBef>
                <a:spcPts val="984"/>
              </a:spcBef>
              <a:buFontTx/>
              <a:buChar char="-"/>
            </a:pPr>
            <a:r>
              <a:rPr lang="en-US" sz="1400" dirty="0" smtClean="0"/>
              <a:t>Albert </a:t>
            </a:r>
            <a:r>
              <a:rPr lang="en-US" sz="1400" dirty="0"/>
              <a:t>Einstein, </a:t>
            </a:r>
            <a:r>
              <a:rPr lang="en-US" sz="1400" b="1" dirty="0"/>
              <a:t>Science</a:t>
            </a:r>
            <a:r>
              <a:rPr lang="en-US" sz="1400" dirty="0"/>
              <a:t>, </a:t>
            </a:r>
            <a:r>
              <a:rPr lang="en-US" sz="1400" dirty="0" smtClean="0"/>
              <a:t>1940 </a:t>
            </a:r>
          </a:p>
          <a:p>
            <a:pPr algn="r">
              <a:lnSpc>
                <a:spcPct val="0"/>
              </a:lnSpc>
              <a:spcBef>
                <a:spcPts val="984"/>
              </a:spcBef>
              <a:buFontTx/>
              <a:buChar char="-"/>
            </a:pPr>
            <a:r>
              <a:rPr lang="en-US" sz="1400" dirty="0" smtClean="0"/>
              <a:t>(</a:t>
            </a:r>
            <a:r>
              <a:rPr lang="en-US" sz="1400" dirty="0" smtClean="0">
                <a:solidFill>
                  <a:srgbClr val="800000"/>
                </a:solidFill>
              </a:rPr>
              <a:t>30 years after publication of General </a:t>
            </a:r>
            <a:r>
              <a:rPr lang="en-US" sz="1400" dirty="0">
                <a:solidFill>
                  <a:srgbClr val="800000"/>
                </a:solidFill>
              </a:rPr>
              <a:t>R</a:t>
            </a:r>
            <a:r>
              <a:rPr lang="en-US" sz="1400" dirty="0" smtClean="0">
                <a:solidFill>
                  <a:srgbClr val="800000"/>
                </a:solidFill>
              </a:rPr>
              <a:t>elativity</a:t>
            </a:r>
            <a:r>
              <a:rPr lang="en-US" sz="1400" dirty="0" smtClean="0"/>
              <a:t>)</a:t>
            </a:r>
            <a:endParaRPr lang="en-US" sz="1400" dirty="0">
              <a:solidFill>
                <a:schemeClr val="bg1"/>
              </a:solidFill>
            </a:endParaRPr>
          </a:p>
        </p:txBody>
      </p:sp>
    </p:spTree>
    <p:extLst>
      <p:ext uri="{BB962C8B-B14F-4D97-AF65-F5344CB8AC3E}">
        <p14:creationId xmlns:p14="http://schemas.microsoft.com/office/powerpoint/2010/main" val="271548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fltVal val="0"/>
                                          </p:val>
                                        </p:tav>
                                        <p:tav tm="100000">
                                          <p:val>
                                            <p:strVal val="#ppt_w"/>
                                          </p:val>
                                        </p:tav>
                                      </p:tavLst>
                                    </p:anim>
                                    <p:anim calcmode="lin" valueType="num">
                                      <p:cBhvr>
                                        <p:cTn id="13" dur="1000" fill="hold"/>
                                        <p:tgtEl>
                                          <p:spTgt spid="3">
                                            <p:bg/>
                                          </p:spTgt>
                                        </p:tgtEl>
                                        <p:attrNameLst>
                                          <p:attrName>ppt_h</p:attrName>
                                        </p:attrNameLst>
                                      </p:cBhvr>
                                      <p:tavLst>
                                        <p:tav tm="0">
                                          <p:val>
                                            <p:fltVal val="0"/>
                                          </p:val>
                                        </p:tav>
                                        <p:tav tm="100000">
                                          <p:val>
                                            <p:strVal val="#ppt_h"/>
                                          </p:val>
                                        </p:tav>
                                      </p:tavLst>
                                    </p:anim>
                                    <p:anim calcmode="lin" valueType="num">
                                      <p:cBhvr>
                                        <p:cTn id="14" dur="1000" fill="hold"/>
                                        <p:tgtEl>
                                          <p:spTgt spid="3">
                                            <p:bg/>
                                          </p:spTgt>
                                        </p:tgtEl>
                                        <p:attrNameLst>
                                          <p:attrName>style.rotation</p:attrName>
                                        </p:attrNameLst>
                                      </p:cBhvr>
                                      <p:tavLst>
                                        <p:tav tm="0">
                                          <p:val>
                                            <p:fltVal val="90"/>
                                          </p:val>
                                        </p:tav>
                                        <p:tav tm="100000">
                                          <p:val>
                                            <p:fltVal val="0"/>
                                          </p:val>
                                        </p:tav>
                                      </p:tavLst>
                                    </p:anim>
                                    <p:animEffect transition="in" filter="fade">
                                      <p:cBhvr>
                                        <p:cTn id="15" dur="1000"/>
                                        <p:tgtEl>
                                          <p:spTgt spid="3">
                                            <p:bg/>
                                          </p:spTgt>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1" end="1"/>
                                            </p:txEl>
                                          </p:spTgt>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2" end="2"/>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par>
                          <p:cTn id="31" fill="hold">
                            <p:stCondLst>
                              <p:cond delay="15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3">
                                            <p:txEl>
                                              <p:pRg st="0" end="0"/>
                                            </p:txEl>
                                          </p:spTgt>
                                        </p:tgtEl>
                                        <p:attrNameLst>
                                          <p:attrName>style.visibility</p:attrName>
                                        </p:attrNameLst>
                                      </p:cBhvr>
                                      <p:to>
                                        <p:strVal val="visible"/>
                                      </p:to>
                                    </p:set>
                                    <p:anim by="(-#ppt_w*2)" calcmode="lin" valueType="num">
                                      <p:cBhvr rctx="PPT">
                                        <p:cTn id="34" dur="250" autoRev="1" fill="hold">
                                          <p:stCondLst>
                                            <p:cond delay="0"/>
                                          </p:stCondLst>
                                        </p:cTn>
                                        <p:tgtEl>
                                          <p:spTgt spid="3">
                                            <p:txEl>
                                              <p:pRg st="0" end="0"/>
                                            </p:txEl>
                                          </p:spTgt>
                                        </p:tgtEl>
                                        <p:attrNameLst>
                                          <p:attrName>ppt_w</p:attrName>
                                        </p:attrNameLst>
                                      </p:cBhvr>
                                    </p:anim>
                                    <p:anim by="(#ppt_w*0.50)" calcmode="lin" valueType="num">
                                      <p:cBhvr>
                                        <p:cTn id="35" dur="250" decel="50000" autoRev="1" fill="hold">
                                          <p:stCondLst>
                                            <p:cond delay="0"/>
                                          </p:stCondLst>
                                        </p:cTn>
                                        <p:tgtEl>
                                          <p:spTgt spid="3">
                                            <p:txEl>
                                              <p:pRg st="0" end="0"/>
                                            </p:txEl>
                                          </p:spTgt>
                                        </p:tgtEl>
                                        <p:attrNameLst>
                                          <p:attrName>ppt_x</p:attrName>
                                        </p:attrNameLst>
                                      </p:cBhvr>
                                    </p:anim>
                                    <p:anim from="(-#ppt_h/2)" to="(#ppt_y)" calcmode="lin" valueType="num">
                                      <p:cBhvr>
                                        <p:cTn id="36" dur="500" fill="hold">
                                          <p:stCondLst>
                                            <p:cond delay="0"/>
                                          </p:stCondLst>
                                        </p:cTn>
                                        <p:tgtEl>
                                          <p:spTgt spid="3">
                                            <p:txEl>
                                              <p:pRg st="0" end="0"/>
                                            </p:txEl>
                                          </p:spTgt>
                                        </p:tgtEl>
                                        <p:attrNameLst>
                                          <p:attrName>ppt_y</p:attrName>
                                        </p:attrNameLst>
                                      </p:cBhvr>
                                    </p:anim>
                                    <p:animRot by="21600000">
                                      <p:cBhvr>
                                        <p:cTn id="37" dur="500" fill="hold">
                                          <p:stCondLst>
                                            <p:cond delay="0"/>
                                          </p:stCondLst>
                                        </p:cTn>
                                        <p:tgtEl>
                                          <p:spTgt spid="3">
                                            <p:txEl>
                                              <p:pRg st="0" end="0"/>
                                            </p:txEl>
                                          </p:spTgt>
                                        </p:tgtEl>
                                        <p:attrNameLst>
                                          <p:attrName>r</p:attrName>
                                        </p:attrNameLst>
                                      </p:cBhvr>
                                    </p:animRo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blinds(horizontal)">
                                      <p:cBhvr>
                                        <p:cTn id="42" dur="500"/>
                                        <p:tgtEl>
                                          <p:spTgt spid="4">
                                            <p:txEl>
                                              <p:pRg st="2" end="2"/>
                                            </p:txEl>
                                          </p:spTgt>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1000" fill="hold"/>
                                        <p:tgtEl>
                                          <p:spTgt spid="4"/>
                                        </p:tgtEl>
                                        <p:attrNameLst>
                                          <p:attrName>ppt_w</p:attrName>
                                        </p:attrNameLst>
                                      </p:cBhvr>
                                      <p:tavLst>
                                        <p:tav tm="0">
                                          <p:val>
                                            <p:fltVal val="0"/>
                                          </p:val>
                                        </p:tav>
                                        <p:tav tm="100000">
                                          <p:val>
                                            <p:strVal val="#ppt_w"/>
                                          </p:val>
                                        </p:tav>
                                      </p:tavLst>
                                    </p:anim>
                                    <p:anim calcmode="lin" valueType="num">
                                      <p:cBhvr>
                                        <p:cTn id="46" dur="1000" fill="hold"/>
                                        <p:tgtEl>
                                          <p:spTgt spid="4"/>
                                        </p:tgtEl>
                                        <p:attrNameLst>
                                          <p:attrName>ppt_h</p:attrName>
                                        </p:attrNameLst>
                                      </p:cBhvr>
                                      <p:tavLst>
                                        <p:tav tm="0">
                                          <p:val>
                                            <p:fltVal val="0"/>
                                          </p:val>
                                        </p:tav>
                                        <p:tav tm="100000">
                                          <p:val>
                                            <p:strVal val="#ppt_h"/>
                                          </p:val>
                                        </p:tav>
                                      </p:tavLst>
                                    </p:anim>
                                    <p:anim calcmode="lin" valueType="num">
                                      <p:cBhvr>
                                        <p:cTn id="47" dur="1000" fill="hold"/>
                                        <p:tgtEl>
                                          <p:spTgt spid="4"/>
                                        </p:tgtEl>
                                        <p:attrNameLst>
                                          <p:attrName>style.rotation</p:attrName>
                                        </p:attrNameLst>
                                      </p:cBhvr>
                                      <p:tavLst>
                                        <p:tav tm="0">
                                          <p:val>
                                            <p:fltVal val="90"/>
                                          </p:val>
                                        </p:tav>
                                        <p:tav tm="100000">
                                          <p:val>
                                            <p:fltVal val="0"/>
                                          </p:val>
                                        </p:tav>
                                      </p:tavLst>
                                    </p:anim>
                                    <p:animEffect transition="in" filter="fade">
                                      <p:cBhvr>
                                        <p:cTn id="48" dur="1000"/>
                                        <p:tgtEl>
                                          <p:spTgt spid="4"/>
                                        </p:tgtEl>
                                      </p:cBhvr>
                                    </p:animEffect>
                                  </p:childTnLst>
                                </p:cTn>
                              </p:par>
                            </p:childTnLst>
                          </p:cTn>
                        </p:par>
                        <p:par>
                          <p:cTn id="49" fill="hold">
                            <p:stCondLst>
                              <p:cond delay="1000"/>
                            </p:stCondLst>
                            <p:childTnLst>
                              <p:par>
                                <p:cTn id="50" presetID="31" presetClass="entr" presetSubtype="0" fill="hold" nodeType="afterEffect">
                                  <p:stCondLst>
                                    <p:cond delay="0"/>
                                  </p:stCondLst>
                                  <p:childTnLst>
                                    <p:set>
                                      <p:cBhvr>
                                        <p:cTn id="51" dur="1" fill="hold">
                                          <p:stCondLst>
                                            <p:cond delay="0"/>
                                          </p:stCondLst>
                                        </p:cTn>
                                        <p:tgtEl>
                                          <p:spTgt spid="4">
                                            <p:txEl>
                                              <p:pRg st="1" end="1"/>
                                            </p:txEl>
                                          </p:spTgt>
                                        </p:tgtEl>
                                        <p:attrNameLst>
                                          <p:attrName>style.visibility</p:attrName>
                                        </p:attrNameLst>
                                      </p:cBhvr>
                                      <p:to>
                                        <p:strVal val="visible"/>
                                      </p:to>
                                    </p:set>
                                    <p:anim calcmode="lin" valueType="num">
                                      <p:cBhvr>
                                        <p:cTn id="52"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53"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54"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55" dur="1000"/>
                                        <p:tgtEl>
                                          <p:spTgt spid="4">
                                            <p:txEl>
                                              <p:pRg st="1" end="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6" presetClass="entr" presetSubtype="0" fill="hold" nodeType="clickEffect">
                                  <p:stCondLst>
                                    <p:cond delay="0"/>
                                  </p:stCondLst>
                                  <p:iterate type="lt">
                                    <p:tmPct val="10000"/>
                                  </p:iterate>
                                  <p:childTnLst>
                                    <p:set>
                                      <p:cBhvr>
                                        <p:cTn id="59" dur="1" fill="hold">
                                          <p:stCondLst>
                                            <p:cond delay="0"/>
                                          </p:stCondLst>
                                        </p:cTn>
                                        <p:tgtEl>
                                          <p:spTgt spid="4">
                                            <p:txEl>
                                              <p:pRg st="0" end="0"/>
                                            </p:txEl>
                                          </p:spTgt>
                                        </p:tgtEl>
                                        <p:attrNameLst>
                                          <p:attrName>style.visibility</p:attrName>
                                        </p:attrNameLst>
                                      </p:cBhvr>
                                      <p:to>
                                        <p:strVal val="visible"/>
                                      </p:to>
                                    </p:set>
                                    <p:anim by="(-#ppt_w*2)" calcmode="lin" valueType="num">
                                      <p:cBhvr rctx="PPT">
                                        <p:cTn id="60" dur="500" autoRev="1" fill="hold">
                                          <p:stCondLst>
                                            <p:cond delay="0"/>
                                          </p:stCondLst>
                                        </p:cTn>
                                        <p:tgtEl>
                                          <p:spTgt spid="4">
                                            <p:txEl>
                                              <p:pRg st="0" end="0"/>
                                            </p:txEl>
                                          </p:spTgt>
                                        </p:tgtEl>
                                        <p:attrNameLst>
                                          <p:attrName>ppt_w</p:attrName>
                                        </p:attrNameLst>
                                      </p:cBhvr>
                                    </p:anim>
                                    <p:anim by="(#ppt_w*0.50)" calcmode="lin" valueType="num">
                                      <p:cBhvr>
                                        <p:cTn id="61" dur="500" decel="50000" autoRev="1" fill="hold">
                                          <p:stCondLst>
                                            <p:cond delay="0"/>
                                          </p:stCondLst>
                                        </p:cTn>
                                        <p:tgtEl>
                                          <p:spTgt spid="4">
                                            <p:txEl>
                                              <p:pRg st="0" end="0"/>
                                            </p:txEl>
                                          </p:spTgt>
                                        </p:tgtEl>
                                        <p:attrNameLst>
                                          <p:attrName>ppt_x</p:attrName>
                                        </p:attrNameLst>
                                      </p:cBhvr>
                                    </p:anim>
                                    <p:anim from="(-#ppt_h/2)" to="(#ppt_y)" calcmode="lin" valueType="num">
                                      <p:cBhvr>
                                        <p:cTn id="62" dur="1000" fill="hold">
                                          <p:stCondLst>
                                            <p:cond delay="0"/>
                                          </p:stCondLst>
                                        </p:cTn>
                                        <p:tgtEl>
                                          <p:spTgt spid="4">
                                            <p:txEl>
                                              <p:pRg st="0" end="0"/>
                                            </p:txEl>
                                          </p:spTgt>
                                        </p:tgtEl>
                                        <p:attrNameLst>
                                          <p:attrName>ppt_y</p:attrName>
                                        </p:attrNameLst>
                                      </p:cBhvr>
                                    </p:anim>
                                    <p:animRot by="21600000">
                                      <p:cBhvr>
                                        <p:cTn id="63" dur="1000" fill="hold">
                                          <p:stCondLst>
                                            <p:cond delay="0"/>
                                          </p:stCondLst>
                                        </p:cTn>
                                        <p:tgtEl>
                                          <p:spTgt spid="4">
                                            <p:txEl>
                                              <p:pRg st="0" end="0"/>
                                            </p:txEl>
                                          </p:spTgt>
                                        </p:tgtEl>
                                        <p:attrNameLst>
                                          <p:attrName>r</p:attrName>
                                        </p:attrNameLst>
                                      </p:cBhvr>
                                    </p:animRot>
                                  </p:childTnLst>
                                </p:cTn>
                              </p:par>
                            </p:childTnLst>
                          </p:cTn>
                        </p:par>
                        <p:par>
                          <p:cTn id="64" fill="hold">
                            <p:stCondLst>
                              <p:cond delay="16300"/>
                            </p:stCondLst>
                            <p:childTnLst>
                              <p:par>
                                <p:cTn id="65" presetID="2" presetClass="entr" presetSubtype="4"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animBg="1"/>
      <p:bldP spid="4"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26" y="5732897"/>
            <a:ext cx="7397593" cy="805625"/>
          </a:xfrm>
        </p:spPr>
        <p:txBody>
          <a:bodyPr>
            <a:normAutofit/>
          </a:bodyPr>
          <a:lstStyle/>
          <a:p>
            <a:r>
              <a:rPr kumimoji="1" lang="en-US" sz="2800" kern="1200" cap="all" dirty="0" smtClean="0">
                <a:ln w="3175" cmpd="sng">
                  <a:noFill/>
                </a:ln>
                <a:solidFill>
                  <a:schemeClr val="accent6">
                    <a:lumMod val="50000"/>
                  </a:schemeClr>
                </a:solidFill>
              </a:rPr>
              <a:t>Horizon of </a:t>
            </a:r>
            <a:r>
              <a:rPr kumimoji="1" lang="en-US" sz="2800" dirty="0" smtClean="0"/>
              <a:t>Gravitational Fields</a:t>
            </a:r>
            <a:endParaRPr lang="en-US" sz="2800" dirty="0"/>
          </a:p>
        </p:txBody>
      </p:sp>
      <p:sp>
        <p:nvSpPr>
          <p:cNvPr id="3" name="Content Placeholder 2"/>
          <p:cNvSpPr>
            <a:spLocks noGrp="1"/>
          </p:cNvSpPr>
          <p:nvPr>
            <p:ph idx="1"/>
          </p:nvPr>
        </p:nvSpPr>
        <p:spPr>
          <a:xfrm>
            <a:off x="513159" y="536390"/>
            <a:ext cx="8092959" cy="5081492"/>
          </a:xfrm>
        </p:spPr>
        <p:txBody>
          <a:bodyPr anchor="t">
            <a:normAutofit/>
          </a:bodyPr>
          <a:lstStyle/>
          <a:p>
            <a:pPr marL="0" indent="0">
              <a:lnSpc>
                <a:spcPct val="50000"/>
              </a:lnSpc>
              <a:buNone/>
            </a:pPr>
            <a:r>
              <a:rPr lang="en-US" dirty="0"/>
              <a:t>Y</a:t>
            </a:r>
            <a:r>
              <a:rPr lang="en-US" dirty="0" smtClean="0"/>
              <a:t>ang </a:t>
            </a:r>
            <a:r>
              <a:rPr lang="en-US" dirty="0"/>
              <a:t>current </a:t>
            </a:r>
            <a:r>
              <a:rPr lang="en-US" dirty="0" smtClean="0"/>
              <a:t>primacy</a:t>
            </a:r>
          </a:p>
          <a:p>
            <a:pPr marL="2770188" lvl="1" indent="0" defTabSz="3175">
              <a:lnSpc>
                <a:spcPct val="120000"/>
              </a:lnSpc>
              <a:buNone/>
            </a:pPr>
            <a:r>
              <a:rPr lang="en-US" dirty="0" smtClean="0"/>
              <a:t>Rewritten in non-zero form:</a:t>
            </a:r>
          </a:p>
          <a:p>
            <a:pPr marL="4392613" lvl="1" indent="0" defTabSz="657225">
              <a:buNone/>
            </a:pPr>
            <a:r>
              <a:rPr lang="en-US" sz="1600" dirty="0" smtClean="0"/>
              <a:t>Einstein General Relativity (in 1915)</a:t>
            </a:r>
          </a:p>
        </p:txBody>
      </p:sp>
      <p:pic>
        <p:nvPicPr>
          <p:cNvPr id="23" name="Picture 22"/>
          <p:cNvPicPr>
            <a:picLocks noChangeAspect="1"/>
          </p:cNvPicPr>
          <p:nvPr/>
        </p:nvPicPr>
        <p:blipFill>
          <a:blip r:embed="rId3"/>
          <a:stretch>
            <a:fillRect/>
          </a:stretch>
        </p:blipFill>
        <p:spPr>
          <a:xfrm>
            <a:off x="1902801" y="916136"/>
            <a:ext cx="1302749" cy="285910"/>
          </a:xfrm>
          <a:prstGeom prst="rect">
            <a:avLst/>
          </a:prstGeom>
          <a:solidFill>
            <a:srgbClr val="D9D9D9"/>
          </a:solidFill>
        </p:spPr>
      </p:pic>
      <p:pic>
        <p:nvPicPr>
          <p:cNvPr id="33" name="Picture 32"/>
          <p:cNvPicPr>
            <a:picLocks noChangeAspect="1"/>
          </p:cNvPicPr>
          <p:nvPr/>
        </p:nvPicPr>
        <p:blipFill>
          <a:blip r:embed="rId4"/>
          <a:stretch>
            <a:fillRect/>
          </a:stretch>
        </p:blipFill>
        <p:spPr>
          <a:xfrm>
            <a:off x="5762209" y="740521"/>
            <a:ext cx="2272830" cy="496794"/>
          </a:xfrm>
          <a:prstGeom prst="rect">
            <a:avLst/>
          </a:prstGeom>
          <a:solidFill>
            <a:schemeClr val="tx1">
              <a:lumMod val="85000"/>
            </a:schemeClr>
          </a:solidFill>
        </p:spPr>
      </p:pic>
      <p:pic>
        <p:nvPicPr>
          <p:cNvPr id="35" name="Picture 34"/>
          <p:cNvPicPr>
            <a:picLocks noChangeAspect="1"/>
          </p:cNvPicPr>
          <p:nvPr/>
        </p:nvPicPr>
        <p:blipFill>
          <a:blip r:embed="rId5"/>
          <a:stretch>
            <a:fillRect/>
          </a:stretch>
        </p:blipFill>
        <p:spPr>
          <a:xfrm>
            <a:off x="5756477" y="1809535"/>
            <a:ext cx="1825439" cy="493362"/>
          </a:xfrm>
          <a:prstGeom prst="rect">
            <a:avLst/>
          </a:prstGeom>
          <a:solidFill>
            <a:schemeClr val="accent1">
              <a:lumMod val="60000"/>
              <a:lumOff val="40000"/>
            </a:schemeClr>
          </a:solidFill>
        </p:spPr>
      </p:pic>
      <p:pic>
        <p:nvPicPr>
          <p:cNvPr id="36" name="Picture 35"/>
          <p:cNvPicPr>
            <a:picLocks noChangeAspect="1"/>
          </p:cNvPicPr>
          <p:nvPr/>
        </p:nvPicPr>
        <p:blipFill>
          <a:blip r:embed="rId6"/>
          <a:stretch>
            <a:fillRect/>
          </a:stretch>
        </p:blipFill>
        <p:spPr>
          <a:xfrm rot="5400000">
            <a:off x="6718315" y="1535842"/>
            <a:ext cx="330506" cy="343704"/>
          </a:xfrm>
          <a:prstGeom prst="rect">
            <a:avLst/>
          </a:prstGeom>
        </p:spPr>
      </p:pic>
      <p:pic>
        <p:nvPicPr>
          <p:cNvPr id="37" name="Picture 36"/>
          <p:cNvPicPr>
            <a:picLocks noChangeAspect="1"/>
          </p:cNvPicPr>
          <p:nvPr/>
        </p:nvPicPr>
        <p:blipFill>
          <a:blip r:embed="rId7"/>
          <a:stretch>
            <a:fillRect/>
          </a:stretch>
        </p:blipFill>
        <p:spPr>
          <a:xfrm>
            <a:off x="5735068" y="2897246"/>
            <a:ext cx="2028446" cy="481853"/>
          </a:xfrm>
          <a:prstGeom prst="rect">
            <a:avLst/>
          </a:prstGeom>
          <a:solidFill>
            <a:srgbClr val="D9D9D9"/>
          </a:solidFill>
        </p:spPr>
      </p:pic>
      <p:pic>
        <p:nvPicPr>
          <p:cNvPr id="4" name="Picture 3"/>
          <p:cNvPicPr>
            <a:picLocks noChangeAspect="1"/>
          </p:cNvPicPr>
          <p:nvPr/>
        </p:nvPicPr>
        <p:blipFill>
          <a:blip r:embed="rId8"/>
          <a:stretch>
            <a:fillRect/>
          </a:stretch>
        </p:blipFill>
        <p:spPr>
          <a:xfrm>
            <a:off x="5747578" y="2419214"/>
            <a:ext cx="803859" cy="391624"/>
          </a:xfrm>
          <a:prstGeom prst="rect">
            <a:avLst/>
          </a:prstGeom>
          <a:solidFill>
            <a:srgbClr val="FFFF00"/>
          </a:solidFill>
        </p:spPr>
      </p:pic>
      <p:pic>
        <p:nvPicPr>
          <p:cNvPr id="32" name="Picture 31"/>
          <p:cNvPicPr>
            <a:picLocks noChangeAspect="1"/>
          </p:cNvPicPr>
          <p:nvPr/>
        </p:nvPicPr>
        <p:blipFill>
          <a:blip r:embed="rId6"/>
          <a:stretch>
            <a:fillRect/>
          </a:stretch>
        </p:blipFill>
        <p:spPr>
          <a:xfrm rot="5400000">
            <a:off x="6735515" y="2463565"/>
            <a:ext cx="330506" cy="343704"/>
          </a:xfrm>
          <a:prstGeom prst="rect">
            <a:avLst/>
          </a:prstGeom>
        </p:spPr>
      </p:pic>
      <p:pic>
        <p:nvPicPr>
          <p:cNvPr id="34" name="Picture 33"/>
          <p:cNvPicPr>
            <a:picLocks noChangeAspect="1"/>
          </p:cNvPicPr>
          <p:nvPr/>
        </p:nvPicPr>
        <p:blipFill>
          <a:blip r:embed="rId9"/>
          <a:stretch>
            <a:fillRect/>
          </a:stretch>
        </p:blipFill>
        <p:spPr>
          <a:xfrm>
            <a:off x="475303" y="2161006"/>
            <a:ext cx="2699027" cy="511749"/>
          </a:xfrm>
          <a:prstGeom prst="rect">
            <a:avLst/>
          </a:prstGeom>
          <a:solidFill>
            <a:schemeClr val="tx1">
              <a:lumMod val="85000"/>
            </a:schemeClr>
          </a:solidFill>
        </p:spPr>
      </p:pic>
      <p:pic>
        <p:nvPicPr>
          <p:cNvPr id="38" name="Picture 37"/>
          <p:cNvPicPr>
            <a:picLocks noChangeAspect="1"/>
          </p:cNvPicPr>
          <p:nvPr/>
        </p:nvPicPr>
        <p:blipFill>
          <a:blip r:embed="rId6"/>
          <a:stretch>
            <a:fillRect/>
          </a:stretch>
        </p:blipFill>
        <p:spPr>
          <a:xfrm rot="5400000">
            <a:off x="2594286" y="1176996"/>
            <a:ext cx="277447" cy="343704"/>
          </a:xfrm>
          <a:prstGeom prst="rect">
            <a:avLst/>
          </a:prstGeom>
        </p:spPr>
      </p:pic>
      <p:pic>
        <p:nvPicPr>
          <p:cNvPr id="39" name="Picture 38"/>
          <p:cNvPicPr>
            <a:picLocks noChangeAspect="1"/>
          </p:cNvPicPr>
          <p:nvPr/>
        </p:nvPicPr>
        <p:blipFill>
          <a:blip r:embed="rId6"/>
          <a:stretch>
            <a:fillRect/>
          </a:stretch>
        </p:blipFill>
        <p:spPr>
          <a:xfrm rot="5400000">
            <a:off x="2596496" y="1829304"/>
            <a:ext cx="277447" cy="343704"/>
          </a:xfrm>
          <a:prstGeom prst="rect">
            <a:avLst/>
          </a:prstGeom>
        </p:spPr>
      </p:pic>
      <p:pic>
        <p:nvPicPr>
          <p:cNvPr id="40" name="Picture 39"/>
          <p:cNvPicPr>
            <a:picLocks noChangeAspect="1"/>
          </p:cNvPicPr>
          <p:nvPr/>
        </p:nvPicPr>
        <p:blipFill>
          <a:blip r:embed="rId10"/>
          <a:stretch>
            <a:fillRect/>
          </a:stretch>
        </p:blipFill>
        <p:spPr>
          <a:xfrm>
            <a:off x="1356225" y="2891796"/>
            <a:ext cx="1812807" cy="313429"/>
          </a:xfrm>
          <a:prstGeom prst="rect">
            <a:avLst/>
          </a:prstGeom>
          <a:solidFill>
            <a:srgbClr val="D9D9D9"/>
          </a:solidFill>
        </p:spPr>
      </p:pic>
      <p:pic>
        <p:nvPicPr>
          <p:cNvPr id="41" name="Picture 40"/>
          <p:cNvPicPr>
            <a:picLocks noChangeAspect="1"/>
          </p:cNvPicPr>
          <p:nvPr/>
        </p:nvPicPr>
        <p:blipFill>
          <a:blip r:embed="rId11"/>
          <a:stretch>
            <a:fillRect/>
          </a:stretch>
        </p:blipFill>
        <p:spPr>
          <a:xfrm>
            <a:off x="965674" y="3377217"/>
            <a:ext cx="2219072" cy="448680"/>
          </a:xfrm>
          <a:prstGeom prst="rect">
            <a:avLst/>
          </a:prstGeom>
          <a:solidFill>
            <a:srgbClr val="D9D9D9"/>
          </a:solidFill>
        </p:spPr>
      </p:pic>
      <p:sp>
        <p:nvSpPr>
          <p:cNvPr id="15" name="Left Arrow 14"/>
          <p:cNvSpPr/>
          <p:nvPr/>
        </p:nvSpPr>
        <p:spPr>
          <a:xfrm>
            <a:off x="3323667" y="1637489"/>
            <a:ext cx="2038096" cy="1357373"/>
          </a:xfrm>
          <a:prstGeom prst="leftArrow">
            <a:avLst/>
          </a:prstGeom>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smtClean="0"/>
              <a:t>Justification</a:t>
            </a:r>
          </a:p>
          <a:p>
            <a:pPr algn="ctr"/>
            <a:r>
              <a:rPr lang="en-US" dirty="0" smtClean="0"/>
              <a:t>To Gravity</a:t>
            </a:r>
            <a:endParaRPr lang="en-US" dirty="0"/>
          </a:p>
        </p:txBody>
      </p:sp>
      <p:pic>
        <p:nvPicPr>
          <p:cNvPr id="5" name="Picture 4"/>
          <p:cNvPicPr>
            <a:picLocks noChangeAspect="1"/>
          </p:cNvPicPr>
          <p:nvPr/>
        </p:nvPicPr>
        <p:blipFill>
          <a:blip r:embed="rId12"/>
          <a:stretch>
            <a:fillRect/>
          </a:stretch>
        </p:blipFill>
        <p:spPr>
          <a:xfrm>
            <a:off x="6453224" y="3938098"/>
            <a:ext cx="2377608" cy="1725283"/>
          </a:xfrm>
          <a:prstGeom prst="rect">
            <a:avLst/>
          </a:prstGeom>
        </p:spPr>
      </p:pic>
      <p:sp>
        <p:nvSpPr>
          <p:cNvPr id="43" name="Rounded Rectangular Callout 42"/>
          <p:cNvSpPr/>
          <p:nvPr/>
        </p:nvSpPr>
        <p:spPr>
          <a:xfrm>
            <a:off x="484356" y="4092032"/>
            <a:ext cx="3060361" cy="1592172"/>
          </a:xfrm>
          <a:prstGeom prst="wedgeRoundRectCallout">
            <a:avLst>
              <a:gd name="adj1" fmla="val 54444"/>
              <a:gd name="adj2" fmla="val -19203"/>
              <a:gd name="adj3" fmla="val 16667"/>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r>
              <a:rPr lang="en-US" sz="1400" b="1" dirty="0" smtClean="0">
                <a:solidFill>
                  <a:schemeClr val="bg1"/>
                </a:solidFill>
              </a:rPr>
              <a:t>Albert Einstein</a:t>
            </a:r>
            <a:r>
              <a:rPr lang="en-US" sz="1400" dirty="0" smtClean="0">
                <a:solidFill>
                  <a:schemeClr val="bg1"/>
                </a:solidFill>
              </a:rPr>
              <a:t> (</a:t>
            </a:r>
            <a:r>
              <a:rPr lang="fi-FI" sz="1400" dirty="0" smtClean="0">
                <a:solidFill>
                  <a:schemeClr val="bg1"/>
                </a:solidFill>
              </a:rPr>
              <a:t>1919)</a:t>
            </a:r>
            <a:r>
              <a:rPr lang="en-US" sz="1400" dirty="0" smtClean="0">
                <a:solidFill>
                  <a:schemeClr val="bg1"/>
                </a:solidFill>
              </a:rPr>
              <a:t>: </a:t>
            </a:r>
            <a:endParaRPr lang="en-US" sz="1400" dirty="0">
              <a:solidFill>
                <a:schemeClr val="bg1"/>
              </a:solidFill>
            </a:endParaRPr>
          </a:p>
          <a:p>
            <a:r>
              <a:rPr lang="en-US" sz="1400" dirty="0" smtClean="0">
                <a:solidFill>
                  <a:schemeClr val="bg1"/>
                </a:solidFill>
              </a:rPr>
              <a:t>as </a:t>
            </a:r>
            <a:r>
              <a:rPr lang="en-US" sz="1400" dirty="0">
                <a:solidFill>
                  <a:schemeClr val="bg1"/>
                </a:solidFill>
              </a:rPr>
              <a:t>far as the propositions of </a:t>
            </a:r>
            <a:r>
              <a:rPr lang="en-US" sz="1400" dirty="0">
                <a:solidFill>
                  <a:srgbClr val="FF0000"/>
                </a:solidFill>
              </a:rPr>
              <a:t>mathematics</a:t>
            </a:r>
            <a:r>
              <a:rPr lang="en-US" sz="1400" dirty="0">
                <a:solidFill>
                  <a:schemeClr val="bg1"/>
                </a:solidFill>
              </a:rPr>
              <a:t> refer to reality, they are </a:t>
            </a:r>
            <a:r>
              <a:rPr lang="en-US" sz="1400" dirty="0">
                <a:solidFill>
                  <a:srgbClr val="FF0000"/>
                </a:solidFill>
              </a:rPr>
              <a:t>not certain</a:t>
            </a:r>
            <a:r>
              <a:rPr lang="en-US" sz="1400" dirty="0">
                <a:solidFill>
                  <a:schemeClr val="bg1"/>
                </a:solidFill>
              </a:rPr>
              <a:t>; and as far as they are certain, they </a:t>
            </a:r>
            <a:r>
              <a:rPr lang="en-US" sz="1400" dirty="0">
                <a:solidFill>
                  <a:srgbClr val="FF0000"/>
                </a:solidFill>
              </a:rPr>
              <a:t>do not refer to reality</a:t>
            </a:r>
            <a:r>
              <a:rPr lang="en-US" sz="1400" dirty="0">
                <a:solidFill>
                  <a:schemeClr val="bg1"/>
                </a:solidFill>
              </a:rPr>
              <a:t>. ... </a:t>
            </a:r>
            <a:endParaRPr lang="en-US" sz="1400" dirty="0" smtClean="0">
              <a:solidFill>
                <a:schemeClr val="bg1"/>
              </a:solidFill>
            </a:endParaRPr>
          </a:p>
          <a:p>
            <a:pPr algn="r"/>
            <a:r>
              <a:rPr lang="en-US" sz="1400" dirty="0" smtClean="0">
                <a:solidFill>
                  <a:schemeClr val="bg1"/>
                </a:solidFill>
              </a:rPr>
              <a:t>- 4 years after GR of 2015</a:t>
            </a:r>
            <a:endParaRPr lang="en-US" sz="1400" dirty="0">
              <a:solidFill>
                <a:schemeClr val="bg1"/>
              </a:solidFill>
            </a:endParaRPr>
          </a:p>
        </p:txBody>
      </p:sp>
      <p:pic>
        <p:nvPicPr>
          <p:cNvPr id="25" name="Picture 24"/>
          <p:cNvPicPr>
            <a:picLocks noChangeAspect="1"/>
          </p:cNvPicPr>
          <p:nvPr/>
        </p:nvPicPr>
        <p:blipFill>
          <a:blip r:embed="rId13"/>
          <a:stretch>
            <a:fillRect/>
          </a:stretch>
        </p:blipFill>
        <p:spPr>
          <a:xfrm>
            <a:off x="1981934" y="1464955"/>
            <a:ext cx="1188415" cy="388819"/>
          </a:xfrm>
          <a:prstGeom prst="rect">
            <a:avLst/>
          </a:prstGeom>
          <a:solidFill>
            <a:srgbClr val="D9D9D9"/>
          </a:solidFill>
        </p:spPr>
      </p:pic>
      <p:grpSp>
        <p:nvGrpSpPr>
          <p:cNvPr id="10" name="Group 9"/>
          <p:cNvGrpSpPr/>
          <p:nvPr/>
        </p:nvGrpSpPr>
        <p:grpSpPr>
          <a:xfrm>
            <a:off x="6823805" y="638746"/>
            <a:ext cx="2112901" cy="2708025"/>
            <a:chOff x="6823805" y="638746"/>
            <a:chExt cx="2112901" cy="2708025"/>
          </a:xfrm>
        </p:grpSpPr>
        <p:sp>
          <p:nvSpPr>
            <p:cNvPr id="6" name="Oval 5"/>
            <p:cNvSpPr/>
            <p:nvPr/>
          </p:nvSpPr>
          <p:spPr>
            <a:xfrm>
              <a:off x="7344176" y="1951940"/>
              <a:ext cx="247929" cy="330505"/>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22" name="Oval 21"/>
            <p:cNvSpPr/>
            <p:nvPr/>
          </p:nvSpPr>
          <p:spPr>
            <a:xfrm>
              <a:off x="7082624" y="3016266"/>
              <a:ext cx="247929" cy="330505"/>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Oval 23"/>
            <p:cNvSpPr/>
            <p:nvPr/>
          </p:nvSpPr>
          <p:spPr>
            <a:xfrm>
              <a:off x="7536770" y="3005722"/>
              <a:ext cx="247929" cy="330505"/>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p>
          </p:txBody>
        </p:sp>
        <p:sp>
          <p:nvSpPr>
            <p:cNvPr id="26" name="Oval 25"/>
            <p:cNvSpPr/>
            <p:nvPr/>
          </p:nvSpPr>
          <p:spPr>
            <a:xfrm>
              <a:off x="6823805" y="638746"/>
              <a:ext cx="905619" cy="777098"/>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8" name="Group 7"/>
            <p:cNvGrpSpPr/>
            <p:nvPr/>
          </p:nvGrpSpPr>
          <p:grpSpPr>
            <a:xfrm>
              <a:off x="7786264" y="1803936"/>
              <a:ext cx="1150442" cy="722091"/>
              <a:chOff x="10297813" y="1887219"/>
              <a:chExt cx="1533923" cy="722091"/>
            </a:xfrm>
          </p:grpSpPr>
          <p:sp>
            <p:nvSpPr>
              <p:cNvPr id="7" name="Rectangular Callout 6"/>
              <p:cNvSpPr/>
              <p:nvPr/>
            </p:nvSpPr>
            <p:spPr>
              <a:xfrm>
                <a:off x="10305298" y="1894734"/>
                <a:ext cx="1519771" cy="707923"/>
              </a:xfrm>
              <a:prstGeom prst="wedgeRectCallout">
                <a:avLst>
                  <a:gd name="adj1" fmla="val -51898"/>
                  <a:gd name="adj2" fmla="val 124264"/>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b="1" dirty="0" smtClean="0"/>
                  <a:t>Curvature</a:t>
                </a:r>
                <a:endParaRPr lang="en-US" sz="1400" b="1" dirty="0"/>
              </a:p>
            </p:txBody>
          </p:sp>
          <p:sp>
            <p:nvSpPr>
              <p:cNvPr id="27" name="Rectangular Callout 26"/>
              <p:cNvSpPr/>
              <p:nvPr/>
            </p:nvSpPr>
            <p:spPr>
              <a:xfrm>
                <a:off x="10311965" y="1901387"/>
                <a:ext cx="1519771" cy="707923"/>
              </a:xfrm>
              <a:prstGeom prst="wedgeRectCallout">
                <a:avLst>
                  <a:gd name="adj1" fmla="val -84775"/>
                  <a:gd name="adj2" fmla="val -134559"/>
                </a:avLst>
              </a:prstGeom>
              <a:solidFill>
                <a:schemeClr val="tx1">
                  <a:lumMod val="65000"/>
                  <a:alpha val="23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b="1" dirty="0" smtClean="0"/>
                  <a:t>Curvature</a:t>
                </a:r>
                <a:endParaRPr lang="en-US" sz="1400" b="1" dirty="0"/>
              </a:p>
            </p:txBody>
          </p:sp>
          <p:sp>
            <p:nvSpPr>
              <p:cNvPr id="28" name="Rectangular Callout 27"/>
              <p:cNvSpPr/>
              <p:nvPr/>
            </p:nvSpPr>
            <p:spPr>
              <a:xfrm>
                <a:off x="10297813" y="1887219"/>
                <a:ext cx="1519771" cy="707923"/>
              </a:xfrm>
              <a:prstGeom prst="wedgeRectCallout">
                <a:avLst>
                  <a:gd name="adj1" fmla="val -72446"/>
                  <a:gd name="adj2" fmla="val -11030"/>
                </a:avLst>
              </a:prstGeom>
              <a:solidFill>
                <a:schemeClr val="tx1">
                  <a:lumMod val="65000"/>
                  <a:alpha val="23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b="1" dirty="0" smtClean="0"/>
                  <a:t>Curvature</a:t>
                </a:r>
                <a:endParaRPr lang="en-US" sz="1400" b="1" dirty="0"/>
              </a:p>
            </p:txBody>
          </p:sp>
        </p:grpSp>
      </p:grpSp>
      <p:sp>
        <p:nvSpPr>
          <p:cNvPr id="9" name="TextBox 8"/>
          <p:cNvSpPr txBox="1"/>
          <p:nvPr/>
        </p:nvSpPr>
        <p:spPr>
          <a:xfrm>
            <a:off x="6740800" y="4745701"/>
            <a:ext cx="593807" cy="369332"/>
          </a:xfrm>
          <a:prstGeom prst="rect">
            <a:avLst/>
          </a:prstGeom>
          <a:noFill/>
        </p:spPr>
        <p:txBody>
          <a:bodyPr wrap="none" rtlCol="0">
            <a:spAutoFit/>
          </a:bodyPr>
          <a:lstStyle/>
          <a:p>
            <a:r>
              <a:rPr lang="en-US" dirty="0" smtClean="0"/>
              <a:t>???</a:t>
            </a:r>
            <a:endParaRPr lang="en-US" dirty="0"/>
          </a:p>
        </p:txBody>
      </p:sp>
      <p:pic>
        <p:nvPicPr>
          <p:cNvPr id="31" name="Picture 30"/>
          <p:cNvPicPr>
            <a:picLocks noChangeAspect="1"/>
          </p:cNvPicPr>
          <p:nvPr/>
        </p:nvPicPr>
        <p:blipFill>
          <a:blip r:embed="rId14"/>
          <a:stretch>
            <a:fillRect/>
          </a:stretch>
        </p:blipFill>
        <p:spPr>
          <a:xfrm>
            <a:off x="3695281" y="3938098"/>
            <a:ext cx="2565360" cy="1718909"/>
          </a:xfrm>
          <a:prstGeom prst="rect">
            <a:avLst/>
          </a:prstGeom>
          <a:solidFill>
            <a:srgbClr val="7F7F7F"/>
          </a:solidFill>
        </p:spPr>
      </p:pic>
      <p:sp>
        <p:nvSpPr>
          <p:cNvPr id="42" name="Rectangle 41"/>
          <p:cNvSpPr/>
          <p:nvPr/>
        </p:nvSpPr>
        <p:spPr>
          <a:xfrm>
            <a:off x="4772456" y="3936747"/>
            <a:ext cx="1719110" cy="1720262"/>
          </a:xfrm>
          <a:prstGeom prst="rect">
            <a:avLst/>
          </a:prstGeom>
          <a:solidFill>
            <a:schemeClr val="bg1"/>
          </a:solidFill>
        </p:spPr>
        <p:txBody>
          <a:bodyPr wrap="square">
            <a:noAutofit/>
          </a:bodyPr>
          <a:lstStyle/>
          <a:p>
            <a:pPr marL="171450" indent="-171450">
              <a:lnSpc>
                <a:spcPct val="120000"/>
              </a:lnSpc>
              <a:buFont typeface="Arial"/>
              <a:buChar char="•"/>
            </a:pPr>
            <a:r>
              <a:rPr lang="en-US" sz="1050" dirty="0"/>
              <a:t>Gravitation is not responsible for people failing in </a:t>
            </a:r>
            <a:r>
              <a:rPr lang="en-US" sz="1050" dirty="0" smtClean="0"/>
              <a:t>love.</a:t>
            </a:r>
          </a:p>
          <a:p>
            <a:pPr marL="171450" indent="-171450">
              <a:lnSpc>
                <a:spcPct val="120000"/>
              </a:lnSpc>
              <a:buFont typeface="Arial"/>
              <a:buChar char="•"/>
            </a:pPr>
            <a:r>
              <a:rPr lang="en-US" sz="1050" dirty="0"/>
              <a:t>Gravity is not a force but a </a:t>
            </a:r>
            <a:r>
              <a:rPr lang="en-US" sz="1050" b="1" dirty="0">
                <a:solidFill>
                  <a:srgbClr val="FFFF00"/>
                </a:solidFill>
              </a:rPr>
              <a:t>curvature</a:t>
            </a:r>
            <a:r>
              <a:rPr lang="en-US" sz="1050" dirty="0">
                <a:solidFill>
                  <a:srgbClr val="FFFF00"/>
                </a:solidFill>
              </a:rPr>
              <a:t> </a:t>
            </a:r>
            <a:r>
              <a:rPr lang="en-US" sz="1050" dirty="0"/>
              <a:t>- “the happiest thought” of my </a:t>
            </a:r>
            <a:r>
              <a:rPr lang="en-US" sz="1050" dirty="0" smtClean="0"/>
              <a:t>life</a:t>
            </a:r>
            <a:endParaRPr lang="en-US" sz="1050" dirty="0"/>
          </a:p>
        </p:txBody>
      </p:sp>
    </p:spTree>
    <p:extLst>
      <p:ext uri="{BB962C8B-B14F-4D97-AF65-F5344CB8AC3E}">
        <p14:creationId xmlns:p14="http://schemas.microsoft.com/office/powerpoint/2010/main" val="279238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par>
                          <p:cTn id="12" fill="hold">
                            <p:stCondLst>
                              <p:cond delay="1350"/>
                            </p:stCondLst>
                            <p:childTnLst>
                              <p:par>
                                <p:cTn id="13" presetID="1"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nodeType="clickEffect">
                                  <p:stCondLst>
                                    <p:cond delay="0"/>
                                  </p:stCondLst>
                                  <p:iterate type="lt">
                                    <p:tmPct val="10000"/>
                                  </p:iterate>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33"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
                                            <p:txEl>
                                              <p:pRg st="1" end="1"/>
                                            </p:txEl>
                                          </p:spTgt>
                                        </p:tgtEl>
                                      </p:cBhvr>
                                    </p:animEffect>
                                  </p:childTnLst>
                                </p:cTn>
                              </p:par>
                            </p:childTnLst>
                          </p:cTn>
                        </p:par>
                        <p:par>
                          <p:cTn id="36" fill="hold">
                            <p:stCondLst>
                              <p:cond delay="1650"/>
                            </p:stCondLst>
                            <p:childTnLst>
                              <p:par>
                                <p:cTn id="37" presetID="9"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dissolve">
                                      <p:cBhvr>
                                        <p:cTn id="39" dur="5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41" presetClass="entr" presetSubtype="0" fill="hold" nodeType="clickEffect">
                                  <p:stCondLst>
                                    <p:cond delay="0"/>
                                  </p:stCondLst>
                                  <p:iterate type="lt">
                                    <p:tmPct val="10000"/>
                                  </p:iterate>
                                  <p:childTnLst>
                                    <p:set>
                                      <p:cBhvr>
                                        <p:cTn id="43" dur="1" fill="hold">
                                          <p:stCondLst>
                                            <p:cond delay="0"/>
                                          </p:stCondLst>
                                        </p:cTn>
                                        <p:tgtEl>
                                          <p:spTgt spid="3">
                                            <p:txEl>
                                              <p:pRg st="2" end="2"/>
                                            </p:txEl>
                                          </p:spTgt>
                                        </p:tgtEl>
                                        <p:attrNameLst>
                                          <p:attrName>style.visibility</p:attrName>
                                        </p:attrNameLst>
                                      </p:cBhvr>
                                      <p:to>
                                        <p:strVal val="visible"/>
                                      </p:to>
                                    </p:set>
                                    <p:anim calcmode="lin" valueType="num">
                                      <p:cBhvr>
                                        <p:cTn id="44"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46"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3">
                                            <p:txEl>
                                              <p:pRg st="2" end="2"/>
                                            </p:txEl>
                                          </p:spTgt>
                                        </p:tgtEl>
                                      </p:cBhvr>
                                    </p:animEffect>
                                  </p:childTnLst>
                                </p:cTn>
                              </p:par>
                            </p:childTnLst>
                          </p:cTn>
                        </p:par>
                        <p:par>
                          <p:cTn id="49" fill="hold">
                            <p:stCondLst>
                              <p:cond delay="2100"/>
                            </p:stCondLst>
                            <p:childTnLst>
                              <p:par>
                                <p:cTn id="50" presetID="20"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edge">
                                      <p:cBhvr>
                                        <p:cTn id="52" dur="2000"/>
                                        <p:tgtEl>
                                          <p:spTgt spid="35"/>
                                        </p:tgtEl>
                                      </p:cBhvr>
                                    </p:animEffect>
                                  </p:childTnLst>
                                </p:cTn>
                              </p:par>
                              <p:par>
                                <p:cTn id="53" presetID="20"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edge">
                                      <p:cBhvr>
                                        <p:cTn id="55" dur="2000"/>
                                        <p:tgtEl>
                                          <p:spTgt spid="36"/>
                                        </p:tgtEl>
                                      </p:cBhvr>
                                    </p:animEffect>
                                  </p:childTnLst>
                                </p:cTn>
                              </p:par>
                              <p:par>
                                <p:cTn id="56" presetID="20" presetClass="entr" presetSubtype="0" fill="hold"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edge">
                                      <p:cBhvr>
                                        <p:cTn id="58" dur="20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8" presetClass="entr" presetSubtype="12" fill="hold" nodeType="click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strips(downLeft)">
                                      <p:cBhvr>
                                        <p:cTn id="68" dur="500"/>
                                        <p:tgtEl>
                                          <p:spTgt spid="32"/>
                                        </p:tgtEl>
                                      </p:cBhvr>
                                    </p:animEffect>
                                  </p:childTnLst>
                                </p:cTn>
                              </p:par>
                              <p:par>
                                <p:cTn id="69" presetID="18" presetClass="entr" presetSubtype="12" fill="hold"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trips(downLeft)">
                                      <p:cBhvr>
                                        <p:cTn id="71" dur="500"/>
                                        <p:tgtEl>
                                          <p:spTgt spid="37"/>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blinds(horizontal)">
                                      <p:cBhvr>
                                        <p:cTn id="76" dur="500"/>
                                        <p:tgtEl>
                                          <p:spTgt spid="31"/>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blinds(horizontal)">
                                      <p:cBhvr>
                                        <p:cTn id="79" dur="500"/>
                                        <p:tgtEl>
                                          <p:spTgt spid="42"/>
                                        </p:tgtEl>
                                      </p:cBhvr>
                                    </p:animEffect>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heel(1)">
                                      <p:cBhvr>
                                        <p:cTn id="84" dur="2000"/>
                                        <p:tgtEl>
                                          <p:spTgt spid="10"/>
                                        </p:tgtEl>
                                      </p:cBhvr>
                                    </p:animEffect>
                                  </p:childTnLst>
                                </p:cTn>
                              </p:par>
                            </p:childTnLst>
                          </p:cTn>
                        </p:par>
                        <p:par>
                          <p:cTn id="85" fill="hold">
                            <p:stCondLst>
                              <p:cond delay="2000"/>
                            </p:stCondLst>
                            <p:childTnLst>
                              <p:par>
                                <p:cTn id="86" presetID="20" presetClass="entr" presetSubtype="0"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edge">
                                      <p:cBhvr>
                                        <p:cTn id="88" dur="2000"/>
                                        <p:tgtEl>
                                          <p:spTgt spid="5"/>
                                        </p:tgtEl>
                                      </p:cBhvr>
                                    </p:animEffect>
                                  </p:childTnLst>
                                </p:cTn>
                              </p:par>
                            </p:childTnLst>
                          </p:cTn>
                        </p:par>
                      </p:childTnLst>
                    </p:cTn>
                  </p:par>
                  <p:par>
                    <p:cTn id="89" fill="hold">
                      <p:stCondLst>
                        <p:cond delay="indefinite"/>
                      </p:stCondLst>
                      <p:childTnLst>
                        <p:par>
                          <p:cTn id="90" fill="hold">
                            <p:stCondLst>
                              <p:cond delay="0"/>
                            </p:stCondLst>
                            <p:childTnLst>
                              <p:par>
                                <p:cTn id="91" presetID="19" presetClass="entr" presetSubtype="10" fill="hold" grpId="0" nodeType="click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5000" fill="hold"/>
                                        <p:tgtEl>
                                          <p:spTgt spid="9"/>
                                        </p:tgtEl>
                                        <p:attrNameLst>
                                          <p:attrName>ppt_w</p:attrName>
                                        </p:attrNameLst>
                                      </p:cBhvr>
                                      <p:tavLst>
                                        <p:tav tm="0" fmla="#ppt_w*sin(2.5*pi*$)">
                                          <p:val>
                                            <p:fltVal val="0"/>
                                          </p:val>
                                        </p:tav>
                                        <p:tav tm="100000">
                                          <p:val>
                                            <p:fltVal val="1"/>
                                          </p:val>
                                        </p:tav>
                                      </p:tavLst>
                                    </p:anim>
                                    <p:anim calcmode="lin" valueType="num">
                                      <p:cBhvr>
                                        <p:cTn id="94" dur="5000" fill="hold"/>
                                        <p:tgtEl>
                                          <p:spTgt spid="9"/>
                                        </p:tgtEl>
                                        <p:attrNameLst>
                                          <p:attrName>ppt_h</p:attrName>
                                        </p:attrNameLst>
                                      </p:cBhvr>
                                      <p:tavLst>
                                        <p:tav tm="0">
                                          <p:val>
                                            <p:strVal val="#ppt_h"/>
                                          </p:val>
                                        </p:tav>
                                        <p:tav tm="100000">
                                          <p:val>
                                            <p:strVal val="#ppt_h"/>
                                          </p:val>
                                        </p:tav>
                                      </p:tavLst>
                                    </p:anim>
                                  </p:childTnLst>
                                </p:cTn>
                              </p:par>
                            </p:childTnLst>
                          </p:cTn>
                        </p:par>
                        <p:par>
                          <p:cTn id="95" fill="hold">
                            <p:stCondLst>
                              <p:cond delay="50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3"/>
                                        </p:tgtEl>
                                        <p:attrNameLst>
                                          <p:attrName>style.visibility</p:attrName>
                                        </p:attrNameLst>
                                      </p:cBhvr>
                                      <p:to>
                                        <p:strVal val="visible"/>
                                      </p:to>
                                    </p:set>
                                    <p:anim calcmode="lin" valueType="num">
                                      <p:cBhvr>
                                        <p:cTn id="98"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43"/>
                                        </p:tgtEl>
                                        <p:attrNameLst>
                                          <p:attrName>ppt_y</p:attrName>
                                        </p:attrNameLst>
                                      </p:cBhvr>
                                      <p:tavLst>
                                        <p:tav tm="0">
                                          <p:val>
                                            <p:strVal val="#ppt_y"/>
                                          </p:val>
                                        </p:tav>
                                        <p:tav tm="100000">
                                          <p:val>
                                            <p:strVal val="#ppt_y"/>
                                          </p:val>
                                        </p:tav>
                                      </p:tavLst>
                                    </p:anim>
                                    <p:anim calcmode="lin" valueType="num">
                                      <p:cBhvr>
                                        <p:cTn id="100"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3" grpId="0" animBg="1"/>
      <p:bldP spid="9" grpId="0"/>
      <p:bldP spid="4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872385" y="1249553"/>
            <a:ext cx="7440925" cy="4831874"/>
          </a:xfrm>
          <a:prstGeom prst="rect">
            <a:avLst/>
          </a:prstGeom>
          <a:solidFill>
            <a:schemeClr val="tx2">
              <a:lumMod val="50000"/>
            </a:schemeClr>
          </a:solidFill>
          <a:ln w="76200">
            <a:gradFill>
              <a:gsLst>
                <a:gs pos="0">
                  <a:schemeClr val="tx1">
                    <a:lumMod val="85000"/>
                    <a:alpha val="26000"/>
                  </a:schemeClr>
                </a:gs>
                <a:gs pos="4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vert="horz" wrap="square" lIns="468000" tIns="406800" rIns="468000" bIns="40680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914400" lvl="1" indent="-457200" algn="l">
              <a:spcBef>
                <a:spcPts val="0"/>
              </a:spcBef>
              <a:buFont typeface="+mj-lt"/>
              <a:buAutoNum type="arabicPeriod"/>
            </a:pPr>
            <a:r>
              <a:rPr lang="en-US" sz="2400" dirty="0">
                <a:solidFill>
                  <a:schemeClr val="bg1">
                    <a:lumMod val="65000"/>
                    <a:lumOff val="35000"/>
                  </a:schemeClr>
                </a:solidFill>
              </a:rPr>
              <a:t>YinYang Motion Equations</a:t>
            </a:r>
          </a:p>
          <a:p>
            <a:pPr marL="914400" lvl="1" indent="-457200" algn="l">
              <a:buFont typeface="+mj-lt"/>
              <a:buAutoNum type="arabicPeriod"/>
            </a:pPr>
            <a:r>
              <a:rPr lang="en-US" sz="2400" dirty="0">
                <a:solidFill>
                  <a:schemeClr val="bg1">
                    <a:lumMod val="65000"/>
                    <a:lumOff val="35000"/>
                  </a:schemeClr>
                </a:solidFill>
              </a:rPr>
              <a:t>Horizon of Quantum Fields</a:t>
            </a:r>
          </a:p>
          <a:p>
            <a:pPr marL="914400" lvl="1" indent="-457200" algn="l">
              <a:buFont typeface="+mj-lt"/>
              <a:buAutoNum type="arabicPeriod"/>
            </a:pPr>
            <a:r>
              <a:rPr lang="en-US" sz="2400" dirty="0">
                <a:solidFill>
                  <a:srgbClr val="595959"/>
                </a:solidFill>
              </a:rPr>
              <a:t>Horizon of Macroscopic Densities</a:t>
            </a:r>
          </a:p>
          <a:p>
            <a:pPr marL="914400" lvl="1" indent="-457200" algn="l">
              <a:buFont typeface="+mj-lt"/>
              <a:buAutoNum type="arabicPeriod"/>
            </a:pPr>
            <a:r>
              <a:rPr lang="en-US" sz="2400" dirty="0">
                <a:solidFill>
                  <a:srgbClr val="595959"/>
                </a:solidFill>
              </a:rPr>
              <a:t>Horizon of Thermodynamics</a:t>
            </a:r>
          </a:p>
          <a:p>
            <a:pPr marL="914400" lvl="1" indent="-457200" algn="l">
              <a:buFont typeface="+mj-lt"/>
              <a:buAutoNum type="arabicPeriod"/>
            </a:pPr>
            <a:r>
              <a:rPr lang="en-US" sz="2400" dirty="0">
                <a:solidFill>
                  <a:srgbClr val="595959"/>
                </a:solidFill>
              </a:rPr>
              <a:t>Horizon of Electromagnetic Fields</a:t>
            </a:r>
          </a:p>
          <a:p>
            <a:pPr marL="914400" lvl="1" indent="-457200" algn="l">
              <a:buFont typeface="+mj-lt"/>
              <a:buAutoNum type="arabicPeriod"/>
            </a:pPr>
            <a:r>
              <a:rPr lang="en-US" sz="2400" dirty="0">
                <a:solidFill>
                  <a:srgbClr val="595959"/>
                </a:solidFill>
              </a:rPr>
              <a:t>Horizon of Gravitational Fields</a:t>
            </a:r>
          </a:p>
          <a:p>
            <a:pPr marL="914400" lvl="1" indent="-457200" algn="l">
              <a:buFont typeface="+mj-lt"/>
              <a:buAutoNum type="arabicPeriod"/>
            </a:pPr>
            <a:r>
              <a:rPr lang="en-US" sz="2400" dirty="0">
                <a:solidFill>
                  <a:srgbClr val="595959"/>
                </a:solidFill>
              </a:rPr>
              <a:t>General Gravitational Fields</a:t>
            </a:r>
          </a:p>
          <a:p>
            <a:pPr marL="914400" lvl="1" indent="-457200" algn="l">
              <a:buFont typeface="+mj-lt"/>
              <a:buAutoNum type="arabicPeriod"/>
            </a:pPr>
            <a:r>
              <a:rPr lang="en-US" sz="2400" dirty="0">
                <a:solidFill>
                  <a:schemeClr val="tx1"/>
                </a:solidFill>
              </a:rPr>
              <a:t>Questions and Discussion </a:t>
            </a:r>
          </a:p>
        </p:txBody>
      </p:sp>
      <p:sp>
        <p:nvSpPr>
          <p:cNvPr id="9" name="Subtitle 2"/>
          <p:cNvSpPr txBox="1">
            <a:spLocks/>
          </p:cNvSpPr>
          <p:nvPr/>
        </p:nvSpPr>
        <p:spPr>
          <a:xfrm>
            <a:off x="5747474" y="6288600"/>
            <a:ext cx="3249103" cy="342648"/>
          </a:xfrm>
          <a:prstGeom prst="rect">
            <a:avLst/>
          </a:prstGeom>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algn="ctr">
              <a:lnSpc>
                <a:spcPct val="80000"/>
              </a:lnSpc>
            </a:pPr>
            <a:r>
              <a:rPr lang="en-US" sz="1400" dirty="0" smtClean="0">
                <a:solidFill>
                  <a:schemeClr val="bg1"/>
                </a:solidFill>
                <a:effectLst>
                  <a:outerShdw blurRad="38100" dist="38100" dir="2700000" algn="tl">
                    <a:srgbClr val="000000">
                      <a:alpha val="43137"/>
                    </a:srgbClr>
                  </a:outerShdw>
                </a:effectLst>
                <a:ea typeface="SimSun" pitchFamily="2" charset="-122"/>
              </a:rPr>
              <a:t>All rights reserved Copyright@ 2016</a:t>
            </a:r>
            <a:endParaRPr lang="en-US" sz="14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0" y="513107"/>
            <a:ext cx="9144000" cy="500280"/>
          </a:xfrm>
        </p:spPr>
        <p:txBody>
          <a:bodyPr>
            <a:noAutofit/>
          </a:bodyPr>
          <a:lstStyle/>
          <a:p>
            <a:pPr algn="ctr" rtl="0" eaLnBrk="1" latinLnBrk="0" hangingPunct="1"/>
            <a:r>
              <a:rPr lang="en-US" sz="3200" b="1" kern="1200" dirty="0" smtClean="0">
                <a:solidFill>
                  <a:srgbClr val="800000"/>
                </a:solidFill>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latin typeface="Century Gothic"/>
                <a:ea typeface="+mn-ea"/>
                <a:cs typeface="+mn-cs"/>
              </a:rPr>
              <a:t>AGENDA VI</a:t>
            </a:r>
            <a:endParaRPr lang="en-US" sz="6000" dirty="0" smtClean="0">
              <a:effectLst>
                <a:glow rad="63500">
                  <a:schemeClr val="accent2">
                    <a:satMod val="175000"/>
                    <a:alpha val="40000"/>
                  </a:schemeClr>
                </a:glow>
                <a:outerShdw blurRad="180975" dist="50800" dir="5640000" sx="96000" sy="96000" algn="tl" rotWithShape="0">
                  <a:schemeClr val="bg1">
                    <a:lumMod val="65000"/>
                    <a:alpha val="43000"/>
                  </a:schemeClr>
                </a:outerShdw>
                <a:reflection blurRad="6350" stA="60000" endA="900" endPos="60000" dist="29997" dir="5400000" sy="-100000" algn="bl" rotWithShape="0"/>
              </a:effectLst>
            </a:endParaRPr>
          </a:p>
        </p:txBody>
      </p:sp>
    </p:spTree>
    <p:extLst>
      <p:ext uri="{BB962C8B-B14F-4D97-AF65-F5344CB8AC3E}">
        <p14:creationId xmlns:p14="http://schemas.microsoft.com/office/powerpoint/2010/main" val="16784743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900735"/>
            <a:ext cx="9144000" cy="577246"/>
          </a:xfrm>
        </p:spPr>
        <p:txBody>
          <a:bodyPr>
            <a:normAutofit/>
          </a:bodyPr>
          <a:lstStyle/>
          <a:p>
            <a:pPr algn="ctr"/>
            <a:r>
              <a:rPr lang="en-US" sz="2800" b="1" dirty="0"/>
              <a:t>Messages to Scientists of All Nations</a:t>
            </a:r>
            <a:endParaRPr lang="en-US" sz="2800" dirty="0"/>
          </a:p>
        </p:txBody>
      </p:sp>
      <p:sp>
        <p:nvSpPr>
          <p:cNvPr id="3" name="Content Placeholder 2"/>
          <p:cNvSpPr>
            <a:spLocks noGrp="1"/>
          </p:cNvSpPr>
          <p:nvPr>
            <p:ph idx="1"/>
          </p:nvPr>
        </p:nvSpPr>
        <p:spPr>
          <a:xfrm>
            <a:off x="513159" y="397658"/>
            <a:ext cx="8300490" cy="5477421"/>
          </a:xfrm>
        </p:spPr>
        <p:txBody>
          <a:bodyPr>
            <a:noAutofit/>
          </a:bodyPr>
          <a:lstStyle/>
          <a:p>
            <a:pPr>
              <a:lnSpc>
                <a:spcPct val="90000"/>
              </a:lnSpc>
              <a:buFont typeface="Wingdings" charset="2"/>
              <a:buChar char="v"/>
            </a:pPr>
            <a:r>
              <a:rPr lang="en-US" dirty="0"/>
              <a:t>Yinyang duality is rooted in the philosophy of seven millennia past, when our ancestors built a profound metaphysics. </a:t>
            </a:r>
            <a:endParaRPr lang="en-US" dirty="0" smtClean="0"/>
          </a:p>
          <a:p>
            <a:pPr>
              <a:lnSpc>
                <a:spcPct val="90000"/>
              </a:lnSpc>
              <a:buFont typeface="Wingdings" charset="2"/>
              <a:buChar char="v"/>
            </a:pPr>
            <a:r>
              <a:rPr lang="en-US" dirty="0" smtClean="0"/>
              <a:t>History </a:t>
            </a:r>
            <a:r>
              <a:rPr lang="en-US" dirty="0"/>
              <a:t>has been a long wait for the emergence of modern physics, a discipline worthy of ancient metaphysics. </a:t>
            </a:r>
            <a:endParaRPr lang="en-US" dirty="0" smtClean="0"/>
          </a:p>
          <a:p>
            <a:pPr marL="457200" indent="-457200">
              <a:lnSpc>
                <a:spcPct val="90000"/>
              </a:lnSpc>
              <a:buFont typeface="+mj-lt"/>
              <a:buAutoNum type="arabicPeriod"/>
            </a:pPr>
            <a:r>
              <a:rPr lang="en-US" dirty="0" smtClean="0"/>
              <a:t>Now </a:t>
            </a:r>
            <a:r>
              <a:rPr lang="en-US" dirty="0"/>
              <a:t>is the time to realize the duality of metaphysics and physics, and to unite these disciplines in a greater whole. </a:t>
            </a:r>
            <a:endParaRPr lang="en-US" dirty="0" smtClean="0"/>
          </a:p>
          <a:p>
            <a:pPr marL="457200" indent="-457200">
              <a:lnSpc>
                <a:spcPct val="90000"/>
              </a:lnSpc>
              <a:buFont typeface="+mj-lt"/>
              <a:buAutoNum type="arabicPeriod"/>
            </a:pPr>
            <a:r>
              <a:rPr lang="en-US" dirty="0" smtClean="0"/>
              <a:t>It </a:t>
            </a:r>
            <a:r>
              <a:rPr lang="en-US" dirty="0"/>
              <a:t>is time to integrate the wisdom of our ancestors with modern physics to reestablish a philosophy of </a:t>
            </a:r>
            <a:r>
              <a:rPr lang="en-US" dirty="0" smtClean="0"/>
              <a:t>science. </a:t>
            </a:r>
          </a:p>
          <a:p>
            <a:pPr marL="457200" indent="-457200">
              <a:lnSpc>
                <a:spcPct val="90000"/>
              </a:lnSpc>
              <a:buFont typeface="+mj-lt"/>
              <a:buAutoNum type="arabicPeriod"/>
            </a:pPr>
            <a:r>
              <a:rPr lang="en-US" dirty="0" smtClean="0"/>
              <a:t>It </a:t>
            </a:r>
            <a:r>
              <a:rPr lang="en-US" dirty="0"/>
              <a:t>is time to face the fact that never has one side of a duality existed without being destroyed or overthrown by its other half. </a:t>
            </a:r>
            <a:endParaRPr lang="en-US" dirty="0" smtClean="0"/>
          </a:p>
          <a:p>
            <a:pPr marL="457200" indent="-457200">
              <a:lnSpc>
                <a:spcPct val="90000"/>
              </a:lnSpc>
              <a:buFont typeface="+mj-lt"/>
              <a:buAutoNum type="arabicPeriod"/>
            </a:pPr>
            <a:r>
              <a:rPr lang="en-US" dirty="0" smtClean="0"/>
              <a:t>It </a:t>
            </a:r>
            <a:r>
              <a:rPr lang="en-US" dirty="0"/>
              <a:t>is time to understand that science cannot exist without a duality of physics and metaphysics, or it shall be doomed to become a pseudoscience of materialism. </a:t>
            </a:r>
            <a:endParaRPr lang="en-US" dirty="0" smtClean="0"/>
          </a:p>
          <a:p>
            <a:pPr marL="457200" indent="-457200">
              <a:lnSpc>
                <a:spcPct val="90000"/>
              </a:lnSpc>
              <a:buFont typeface="+mj-lt"/>
              <a:buAutoNum type="arabicPeriod"/>
            </a:pPr>
            <a:r>
              <a:rPr lang="en-US" dirty="0" smtClean="0"/>
              <a:t>It </a:t>
            </a:r>
            <a:r>
              <a:rPr lang="en-US" dirty="0"/>
              <a:t>is time to rationalize metaphysics in order to complete the framework of physics.</a:t>
            </a:r>
          </a:p>
        </p:txBody>
      </p:sp>
    </p:spTree>
    <p:extLst>
      <p:ext uri="{BB962C8B-B14F-4D97-AF65-F5344CB8AC3E}">
        <p14:creationId xmlns:p14="http://schemas.microsoft.com/office/powerpoint/2010/main" val="427175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3">
                                            <p:txEl>
                                              <p:pRg st="0" end="0"/>
                                            </p:txEl>
                                          </p:spTgt>
                                        </p:tgtEl>
                                        <p:attrNameLst>
                                          <p:attrName>ppt_w</p:attrName>
                                        </p:attrNameLst>
                                      </p:cBhvr>
                                    </p:anim>
                                    <p:anim by="(#ppt_w*0.50)" calcmode="lin" valueType="num">
                                      <p:cBhvr>
                                        <p:cTn id="8" dur="500" decel="50000" autoRev="1" fill="hold">
                                          <p:stCondLst>
                                            <p:cond delay="0"/>
                                          </p:stCondLst>
                                        </p:cTn>
                                        <p:tgtEl>
                                          <p:spTgt spid="3">
                                            <p:txEl>
                                              <p:pRg st="0" end="0"/>
                                            </p:txEl>
                                          </p:spTgt>
                                        </p:tgtEl>
                                        <p:attrNameLst>
                                          <p:attrName>ppt_x</p:attrName>
                                        </p:attrNameLst>
                                      </p:cBhvr>
                                    </p:anim>
                                    <p:anim from="(-#ppt_h/2)" to="(#ppt_y)" calcmode="lin" valueType="num">
                                      <p:cBhvr>
                                        <p:cTn id="9" dur="1000" fill="hold">
                                          <p:stCondLst>
                                            <p:cond delay="0"/>
                                          </p:stCondLst>
                                        </p:cTn>
                                        <p:tgtEl>
                                          <p:spTgt spid="3">
                                            <p:txEl>
                                              <p:pRg st="0" end="0"/>
                                            </p:txEl>
                                          </p:spTgt>
                                        </p:tgtEl>
                                        <p:attrNameLst>
                                          <p:attrName>ppt_y</p:attrName>
                                        </p:attrNameLst>
                                      </p:cBhvr>
                                    </p:anim>
                                    <p:animRot by="21600000">
                                      <p:cBhvr>
                                        <p:cTn id="10" dur="1000" fill="hold">
                                          <p:stCondLst>
                                            <p:cond delay="0"/>
                                          </p:stCondLst>
                                        </p:cTn>
                                        <p:tgtEl>
                                          <p:spTgt spid="3">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 by="(-#ppt_w*2)" calcmode="lin" valueType="num">
                                      <p:cBhvr rctx="PPT">
                                        <p:cTn id="15" dur="500" autoRev="1" fill="hold">
                                          <p:stCondLst>
                                            <p:cond delay="0"/>
                                          </p:stCondLst>
                                        </p:cTn>
                                        <p:tgtEl>
                                          <p:spTgt spid="3">
                                            <p:txEl>
                                              <p:pRg st="1" end="1"/>
                                            </p:txEl>
                                          </p:spTgt>
                                        </p:tgtEl>
                                        <p:attrNameLst>
                                          <p:attrName>ppt_w</p:attrName>
                                        </p:attrNameLst>
                                      </p:cBhvr>
                                    </p:anim>
                                    <p:anim by="(#ppt_w*0.50)" calcmode="lin" valueType="num">
                                      <p:cBhvr>
                                        <p:cTn id="16" dur="500" decel="50000" autoRev="1" fill="hold">
                                          <p:stCondLst>
                                            <p:cond delay="0"/>
                                          </p:stCondLst>
                                        </p:cTn>
                                        <p:tgtEl>
                                          <p:spTgt spid="3">
                                            <p:txEl>
                                              <p:pRg st="1" end="1"/>
                                            </p:txEl>
                                          </p:spTgt>
                                        </p:tgtEl>
                                        <p:attrNameLst>
                                          <p:attrName>ppt_x</p:attrName>
                                        </p:attrNameLst>
                                      </p:cBhvr>
                                    </p:anim>
                                    <p:anim from="(-#ppt_h/2)" to="(#ppt_y)" calcmode="lin" valueType="num">
                                      <p:cBhvr>
                                        <p:cTn id="17" dur="1000" fill="hold">
                                          <p:stCondLst>
                                            <p:cond delay="0"/>
                                          </p:stCondLst>
                                        </p:cTn>
                                        <p:tgtEl>
                                          <p:spTgt spid="3">
                                            <p:txEl>
                                              <p:pRg st="1" end="1"/>
                                            </p:txEl>
                                          </p:spTgt>
                                        </p:tgtEl>
                                        <p:attrNameLst>
                                          <p:attrName>ppt_y</p:attrName>
                                        </p:attrNameLst>
                                      </p:cBhvr>
                                    </p:anim>
                                    <p:animRot by="21600000">
                                      <p:cBhvr>
                                        <p:cTn id="18" dur="1000" fill="hold">
                                          <p:stCondLst>
                                            <p:cond delay="0"/>
                                          </p:stCondLst>
                                        </p:cTn>
                                        <p:tgtEl>
                                          <p:spTgt spid="3">
                                            <p:txEl>
                                              <p:pRg st="1" end="1"/>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nodeType="clickEffect">
                                  <p:stCondLst>
                                    <p:cond delay="0"/>
                                  </p:stCondLst>
                                  <p:iterate type="lt">
                                    <p:tmPct val="10000"/>
                                  </p:iterate>
                                  <p:childTnLst>
                                    <p:set>
                                      <p:cBhvr>
                                        <p:cTn id="22" dur="1" fill="hold">
                                          <p:stCondLst>
                                            <p:cond delay="0"/>
                                          </p:stCondLst>
                                        </p:cTn>
                                        <p:tgtEl>
                                          <p:spTgt spid="3">
                                            <p:txEl>
                                              <p:pRg st="2" end="2"/>
                                            </p:txEl>
                                          </p:spTgt>
                                        </p:tgtEl>
                                        <p:attrNameLst>
                                          <p:attrName>style.visibility</p:attrName>
                                        </p:attrNameLst>
                                      </p:cBhvr>
                                      <p:to>
                                        <p:strVal val="visible"/>
                                      </p:to>
                                    </p:set>
                                    <p:anim by="(-#ppt_w*2)" calcmode="lin" valueType="num">
                                      <p:cBhvr rctx="PPT">
                                        <p:cTn id="23" dur="500" autoRev="1" fill="hold">
                                          <p:stCondLst>
                                            <p:cond delay="0"/>
                                          </p:stCondLst>
                                        </p:cTn>
                                        <p:tgtEl>
                                          <p:spTgt spid="3">
                                            <p:txEl>
                                              <p:pRg st="2" end="2"/>
                                            </p:txEl>
                                          </p:spTgt>
                                        </p:tgtEl>
                                        <p:attrNameLst>
                                          <p:attrName>ppt_w</p:attrName>
                                        </p:attrNameLst>
                                      </p:cBhvr>
                                    </p:anim>
                                    <p:anim by="(#ppt_w*0.50)" calcmode="lin" valueType="num">
                                      <p:cBhvr>
                                        <p:cTn id="24" dur="500" decel="50000" autoRev="1" fill="hold">
                                          <p:stCondLst>
                                            <p:cond delay="0"/>
                                          </p:stCondLst>
                                        </p:cTn>
                                        <p:tgtEl>
                                          <p:spTgt spid="3">
                                            <p:txEl>
                                              <p:pRg st="2" end="2"/>
                                            </p:txEl>
                                          </p:spTgt>
                                        </p:tgtEl>
                                        <p:attrNameLst>
                                          <p:attrName>ppt_x</p:attrName>
                                        </p:attrNameLst>
                                      </p:cBhvr>
                                    </p:anim>
                                    <p:anim from="(-#ppt_h/2)" to="(#ppt_y)" calcmode="lin" valueType="num">
                                      <p:cBhvr>
                                        <p:cTn id="25" dur="1000" fill="hold">
                                          <p:stCondLst>
                                            <p:cond delay="0"/>
                                          </p:stCondLst>
                                        </p:cTn>
                                        <p:tgtEl>
                                          <p:spTgt spid="3">
                                            <p:txEl>
                                              <p:pRg st="2" end="2"/>
                                            </p:txEl>
                                          </p:spTgt>
                                        </p:tgtEl>
                                        <p:attrNameLst>
                                          <p:attrName>ppt_y</p:attrName>
                                        </p:attrNameLst>
                                      </p:cBhvr>
                                    </p:anim>
                                    <p:animRot by="21600000">
                                      <p:cBhvr>
                                        <p:cTn id="26" dur="1000" fill="hold">
                                          <p:stCondLst>
                                            <p:cond delay="0"/>
                                          </p:stCondLst>
                                        </p:cTn>
                                        <p:tgtEl>
                                          <p:spTgt spid="3">
                                            <p:txEl>
                                              <p:pRg st="2" end="2"/>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nodeType="clickEffect">
                                  <p:stCondLst>
                                    <p:cond delay="0"/>
                                  </p:stCondLst>
                                  <p:iterate type="lt">
                                    <p:tmPct val="10000"/>
                                  </p:iterate>
                                  <p:childTnLst>
                                    <p:set>
                                      <p:cBhvr>
                                        <p:cTn id="30" dur="1" fill="hold">
                                          <p:stCondLst>
                                            <p:cond delay="0"/>
                                          </p:stCondLst>
                                        </p:cTn>
                                        <p:tgtEl>
                                          <p:spTgt spid="3">
                                            <p:txEl>
                                              <p:pRg st="3" end="3"/>
                                            </p:txEl>
                                          </p:spTgt>
                                        </p:tgtEl>
                                        <p:attrNameLst>
                                          <p:attrName>style.visibility</p:attrName>
                                        </p:attrNameLst>
                                      </p:cBhvr>
                                      <p:to>
                                        <p:strVal val="visible"/>
                                      </p:to>
                                    </p:set>
                                    <p:anim by="(-#ppt_w*2)" calcmode="lin" valueType="num">
                                      <p:cBhvr rctx="PPT">
                                        <p:cTn id="31" dur="500" autoRev="1" fill="hold">
                                          <p:stCondLst>
                                            <p:cond delay="0"/>
                                          </p:stCondLst>
                                        </p:cTn>
                                        <p:tgtEl>
                                          <p:spTgt spid="3">
                                            <p:txEl>
                                              <p:pRg st="3" end="3"/>
                                            </p:txEl>
                                          </p:spTgt>
                                        </p:tgtEl>
                                        <p:attrNameLst>
                                          <p:attrName>ppt_w</p:attrName>
                                        </p:attrNameLst>
                                      </p:cBhvr>
                                    </p:anim>
                                    <p:anim by="(#ppt_w*0.50)" calcmode="lin" valueType="num">
                                      <p:cBhvr>
                                        <p:cTn id="32" dur="500" decel="50000" autoRev="1" fill="hold">
                                          <p:stCondLst>
                                            <p:cond delay="0"/>
                                          </p:stCondLst>
                                        </p:cTn>
                                        <p:tgtEl>
                                          <p:spTgt spid="3">
                                            <p:txEl>
                                              <p:pRg st="3" end="3"/>
                                            </p:txEl>
                                          </p:spTgt>
                                        </p:tgtEl>
                                        <p:attrNameLst>
                                          <p:attrName>ppt_x</p:attrName>
                                        </p:attrNameLst>
                                      </p:cBhvr>
                                    </p:anim>
                                    <p:anim from="(-#ppt_h/2)" to="(#ppt_y)" calcmode="lin" valueType="num">
                                      <p:cBhvr>
                                        <p:cTn id="33" dur="1000" fill="hold">
                                          <p:stCondLst>
                                            <p:cond delay="0"/>
                                          </p:stCondLst>
                                        </p:cTn>
                                        <p:tgtEl>
                                          <p:spTgt spid="3">
                                            <p:txEl>
                                              <p:pRg st="3" end="3"/>
                                            </p:txEl>
                                          </p:spTgt>
                                        </p:tgtEl>
                                        <p:attrNameLst>
                                          <p:attrName>ppt_y</p:attrName>
                                        </p:attrNameLst>
                                      </p:cBhvr>
                                    </p:anim>
                                    <p:animRot by="21600000">
                                      <p:cBhvr>
                                        <p:cTn id="34" dur="1000" fill="hold">
                                          <p:stCondLst>
                                            <p:cond delay="0"/>
                                          </p:stCondLst>
                                        </p:cTn>
                                        <p:tgtEl>
                                          <p:spTgt spid="3">
                                            <p:txEl>
                                              <p:pRg st="3" end="3"/>
                                            </p:txEl>
                                          </p:spTgt>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56" presetClass="entr" presetSubtype="0" fill="hold" nodeType="clickEffect">
                                  <p:stCondLst>
                                    <p:cond delay="0"/>
                                  </p:stCondLst>
                                  <p:iterate type="lt">
                                    <p:tmPct val="10000"/>
                                  </p:iterate>
                                  <p:childTnLst>
                                    <p:set>
                                      <p:cBhvr>
                                        <p:cTn id="38" dur="1" fill="hold">
                                          <p:stCondLst>
                                            <p:cond delay="0"/>
                                          </p:stCondLst>
                                        </p:cTn>
                                        <p:tgtEl>
                                          <p:spTgt spid="3">
                                            <p:txEl>
                                              <p:pRg st="4" end="4"/>
                                            </p:txEl>
                                          </p:spTgt>
                                        </p:tgtEl>
                                        <p:attrNameLst>
                                          <p:attrName>style.visibility</p:attrName>
                                        </p:attrNameLst>
                                      </p:cBhvr>
                                      <p:to>
                                        <p:strVal val="visible"/>
                                      </p:to>
                                    </p:set>
                                    <p:anim by="(-#ppt_w*2)" calcmode="lin" valueType="num">
                                      <p:cBhvr rctx="PPT">
                                        <p:cTn id="39" dur="500" autoRev="1" fill="hold">
                                          <p:stCondLst>
                                            <p:cond delay="0"/>
                                          </p:stCondLst>
                                        </p:cTn>
                                        <p:tgtEl>
                                          <p:spTgt spid="3">
                                            <p:txEl>
                                              <p:pRg st="4" end="4"/>
                                            </p:txEl>
                                          </p:spTgt>
                                        </p:tgtEl>
                                        <p:attrNameLst>
                                          <p:attrName>ppt_w</p:attrName>
                                        </p:attrNameLst>
                                      </p:cBhvr>
                                    </p:anim>
                                    <p:anim by="(#ppt_w*0.50)" calcmode="lin" valueType="num">
                                      <p:cBhvr>
                                        <p:cTn id="40" dur="500" decel="50000" autoRev="1" fill="hold">
                                          <p:stCondLst>
                                            <p:cond delay="0"/>
                                          </p:stCondLst>
                                        </p:cTn>
                                        <p:tgtEl>
                                          <p:spTgt spid="3">
                                            <p:txEl>
                                              <p:pRg st="4" end="4"/>
                                            </p:txEl>
                                          </p:spTgt>
                                        </p:tgtEl>
                                        <p:attrNameLst>
                                          <p:attrName>ppt_x</p:attrName>
                                        </p:attrNameLst>
                                      </p:cBhvr>
                                    </p:anim>
                                    <p:anim from="(-#ppt_h/2)" to="(#ppt_y)" calcmode="lin" valueType="num">
                                      <p:cBhvr>
                                        <p:cTn id="41" dur="1000" fill="hold">
                                          <p:stCondLst>
                                            <p:cond delay="0"/>
                                          </p:stCondLst>
                                        </p:cTn>
                                        <p:tgtEl>
                                          <p:spTgt spid="3">
                                            <p:txEl>
                                              <p:pRg st="4" end="4"/>
                                            </p:txEl>
                                          </p:spTgt>
                                        </p:tgtEl>
                                        <p:attrNameLst>
                                          <p:attrName>ppt_y</p:attrName>
                                        </p:attrNameLst>
                                      </p:cBhvr>
                                    </p:anim>
                                    <p:animRot by="21600000">
                                      <p:cBhvr>
                                        <p:cTn id="42" dur="1000" fill="hold">
                                          <p:stCondLst>
                                            <p:cond delay="0"/>
                                          </p:stCondLst>
                                        </p:cTn>
                                        <p:tgtEl>
                                          <p:spTgt spid="3">
                                            <p:txEl>
                                              <p:pRg st="4" end="4"/>
                                            </p:txEl>
                                          </p:spTgt>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nodeType="clickEffect">
                                  <p:stCondLst>
                                    <p:cond delay="0"/>
                                  </p:stCondLst>
                                  <p:iterate type="lt">
                                    <p:tmPct val="10000"/>
                                  </p:iterate>
                                  <p:childTnLst>
                                    <p:set>
                                      <p:cBhvr>
                                        <p:cTn id="46" dur="1" fill="hold">
                                          <p:stCondLst>
                                            <p:cond delay="0"/>
                                          </p:stCondLst>
                                        </p:cTn>
                                        <p:tgtEl>
                                          <p:spTgt spid="3">
                                            <p:txEl>
                                              <p:pRg st="5" end="5"/>
                                            </p:txEl>
                                          </p:spTgt>
                                        </p:tgtEl>
                                        <p:attrNameLst>
                                          <p:attrName>style.visibility</p:attrName>
                                        </p:attrNameLst>
                                      </p:cBhvr>
                                      <p:to>
                                        <p:strVal val="visible"/>
                                      </p:to>
                                    </p:set>
                                    <p:anim by="(-#ppt_w*2)" calcmode="lin" valueType="num">
                                      <p:cBhvr rctx="PPT">
                                        <p:cTn id="47" dur="500" autoRev="1" fill="hold">
                                          <p:stCondLst>
                                            <p:cond delay="0"/>
                                          </p:stCondLst>
                                        </p:cTn>
                                        <p:tgtEl>
                                          <p:spTgt spid="3">
                                            <p:txEl>
                                              <p:pRg st="5" end="5"/>
                                            </p:txEl>
                                          </p:spTgt>
                                        </p:tgtEl>
                                        <p:attrNameLst>
                                          <p:attrName>ppt_w</p:attrName>
                                        </p:attrNameLst>
                                      </p:cBhvr>
                                    </p:anim>
                                    <p:anim by="(#ppt_w*0.50)" calcmode="lin" valueType="num">
                                      <p:cBhvr>
                                        <p:cTn id="48" dur="500" decel="50000" autoRev="1" fill="hold">
                                          <p:stCondLst>
                                            <p:cond delay="0"/>
                                          </p:stCondLst>
                                        </p:cTn>
                                        <p:tgtEl>
                                          <p:spTgt spid="3">
                                            <p:txEl>
                                              <p:pRg st="5" end="5"/>
                                            </p:txEl>
                                          </p:spTgt>
                                        </p:tgtEl>
                                        <p:attrNameLst>
                                          <p:attrName>ppt_x</p:attrName>
                                        </p:attrNameLst>
                                      </p:cBhvr>
                                    </p:anim>
                                    <p:anim from="(-#ppt_h/2)" to="(#ppt_y)" calcmode="lin" valueType="num">
                                      <p:cBhvr>
                                        <p:cTn id="49" dur="1000" fill="hold">
                                          <p:stCondLst>
                                            <p:cond delay="0"/>
                                          </p:stCondLst>
                                        </p:cTn>
                                        <p:tgtEl>
                                          <p:spTgt spid="3">
                                            <p:txEl>
                                              <p:pRg st="5" end="5"/>
                                            </p:txEl>
                                          </p:spTgt>
                                        </p:tgtEl>
                                        <p:attrNameLst>
                                          <p:attrName>ppt_y</p:attrName>
                                        </p:attrNameLst>
                                      </p:cBhvr>
                                    </p:anim>
                                    <p:animRot by="21600000">
                                      <p:cBhvr>
                                        <p:cTn id="50" dur="1000" fill="hold">
                                          <p:stCondLst>
                                            <p:cond delay="0"/>
                                          </p:stCondLst>
                                        </p:cTn>
                                        <p:tgtEl>
                                          <p:spTgt spid="3">
                                            <p:txEl>
                                              <p:pRg st="5" end="5"/>
                                            </p:txEl>
                                          </p:spTgt>
                                        </p:tgtEl>
                                        <p:attrNameLst>
                                          <p:attrName>r</p:attrName>
                                        </p:attrNameLst>
                                      </p:cBhvr>
                                    </p:animRot>
                                  </p:childTnLst>
                                </p:cTn>
                              </p:par>
                            </p:childTnLst>
                          </p:cTn>
                        </p:par>
                      </p:childTnLst>
                    </p:cTn>
                  </p:par>
                  <p:par>
                    <p:cTn id="51" fill="hold">
                      <p:stCondLst>
                        <p:cond delay="indefinite"/>
                      </p:stCondLst>
                      <p:childTnLst>
                        <p:par>
                          <p:cTn id="52" fill="hold">
                            <p:stCondLst>
                              <p:cond delay="0"/>
                            </p:stCondLst>
                            <p:childTnLst>
                              <p:par>
                                <p:cTn id="53" presetID="56" presetClass="entr" presetSubtype="0" fill="hold" nodeType="clickEffect">
                                  <p:stCondLst>
                                    <p:cond delay="0"/>
                                  </p:stCondLst>
                                  <p:iterate type="lt">
                                    <p:tmPct val="10000"/>
                                  </p:iterate>
                                  <p:childTnLst>
                                    <p:set>
                                      <p:cBhvr>
                                        <p:cTn id="54" dur="1" fill="hold">
                                          <p:stCondLst>
                                            <p:cond delay="0"/>
                                          </p:stCondLst>
                                        </p:cTn>
                                        <p:tgtEl>
                                          <p:spTgt spid="3">
                                            <p:txEl>
                                              <p:pRg st="6" end="6"/>
                                            </p:txEl>
                                          </p:spTgt>
                                        </p:tgtEl>
                                        <p:attrNameLst>
                                          <p:attrName>style.visibility</p:attrName>
                                        </p:attrNameLst>
                                      </p:cBhvr>
                                      <p:to>
                                        <p:strVal val="visible"/>
                                      </p:to>
                                    </p:set>
                                    <p:anim by="(-#ppt_w*2)" calcmode="lin" valueType="num">
                                      <p:cBhvr rctx="PPT">
                                        <p:cTn id="55" dur="500" autoRev="1" fill="hold">
                                          <p:stCondLst>
                                            <p:cond delay="0"/>
                                          </p:stCondLst>
                                        </p:cTn>
                                        <p:tgtEl>
                                          <p:spTgt spid="3">
                                            <p:txEl>
                                              <p:pRg st="6" end="6"/>
                                            </p:txEl>
                                          </p:spTgt>
                                        </p:tgtEl>
                                        <p:attrNameLst>
                                          <p:attrName>ppt_w</p:attrName>
                                        </p:attrNameLst>
                                      </p:cBhvr>
                                    </p:anim>
                                    <p:anim by="(#ppt_w*0.50)" calcmode="lin" valueType="num">
                                      <p:cBhvr>
                                        <p:cTn id="56" dur="500" decel="50000" autoRev="1" fill="hold">
                                          <p:stCondLst>
                                            <p:cond delay="0"/>
                                          </p:stCondLst>
                                        </p:cTn>
                                        <p:tgtEl>
                                          <p:spTgt spid="3">
                                            <p:txEl>
                                              <p:pRg st="6" end="6"/>
                                            </p:txEl>
                                          </p:spTgt>
                                        </p:tgtEl>
                                        <p:attrNameLst>
                                          <p:attrName>ppt_x</p:attrName>
                                        </p:attrNameLst>
                                      </p:cBhvr>
                                    </p:anim>
                                    <p:anim from="(-#ppt_h/2)" to="(#ppt_y)" calcmode="lin" valueType="num">
                                      <p:cBhvr>
                                        <p:cTn id="57" dur="1000" fill="hold">
                                          <p:stCondLst>
                                            <p:cond delay="0"/>
                                          </p:stCondLst>
                                        </p:cTn>
                                        <p:tgtEl>
                                          <p:spTgt spid="3">
                                            <p:txEl>
                                              <p:pRg st="6" end="6"/>
                                            </p:txEl>
                                          </p:spTgt>
                                        </p:tgtEl>
                                        <p:attrNameLst>
                                          <p:attrName>ppt_y</p:attrName>
                                        </p:attrNameLst>
                                      </p:cBhvr>
                                    </p:anim>
                                    <p:animRot by="21600000">
                                      <p:cBhvr>
                                        <p:cTn id="58" dur="1000" fill="hold">
                                          <p:stCondLst>
                                            <p:cond delay="0"/>
                                          </p:stCondLst>
                                        </p:cTn>
                                        <p:tgtEl>
                                          <p:spTgt spid="3">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585767" y="1128870"/>
            <a:ext cx="7995611" cy="4096842"/>
          </a:xfrm>
          <a:prstGeom prst="rect">
            <a:avLst/>
          </a:prstGeom>
          <a:solidFill>
            <a:schemeClr val="bg2">
              <a:lumMod val="40000"/>
              <a:lumOff val="60000"/>
              <a:alpha val="54000"/>
            </a:schemeClr>
          </a:solidFill>
          <a:ln w="76200" cap="flat" cmpd="sng" algn="ctr">
            <a:solidFill>
              <a:schemeClr val="tx1"/>
            </a:solidFill>
            <a:prstDash val="solid"/>
            <a:round/>
            <a:headEnd type="none" w="med" len="med"/>
            <a:tailEnd type="none" w="med" len="med"/>
          </a:ln>
          <a:effectLst>
            <a:softEdge rad="317500"/>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271463" lvl="2" algn="ctr"/>
            <a:r>
              <a:rPr lang="en-US" sz="2800" b="1" dirty="0" smtClean="0">
                <a:effectLst>
                  <a:glow rad="101600">
                    <a:schemeClr val="accent1">
                      <a:satMod val="175000"/>
                      <a:alpha val="40000"/>
                    </a:schemeClr>
                  </a:glow>
                  <a:outerShdw blurRad="60007" dist="200025" dir="15000000" sy="30000" kx="-1800000" algn="bl" rotWithShape="0">
                    <a:prstClr val="black">
                      <a:alpha val="32000"/>
                    </a:prstClr>
                  </a:outerShdw>
                </a:effectLst>
              </a:rPr>
              <a:t>A branch </a:t>
            </a:r>
            <a:r>
              <a:rPr lang="en-US" sz="2800" b="1" dirty="0">
                <a:effectLst>
                  <a:glow rad="101600">
                    <a:schemeClr val="accent1">
                      <a:satMod val="175000"/>
                      <a:alpha val="40000"/>
                    </a:schemeClr>
                  </a:glow>
                  <a:outerShdw blurRad="60007" dist="200025" dir="15000000" sy="30000" kx="-1800000" algn="bl" rotWithShape="0">
                    <a:prstClr val="black">
                      <a:alpha val="32000"/>
                    </a:prstClr>
                  </a:outerShdw>
                </a:effectLst>
              </a:rPr>
              <a:t>of </a:t>
            </a:r>
            <a:r>
              <a:rPr lang="en-US" sz="2800" b="1" dirty="0" smtClean="0">
                <a:effectLst>
                  <a:glow rad="101600">
                    <a:schemeClr val="accent1">
                      <a:satMod val="175000"/>
                      <a:alpha val="40000"/>
                    </a:schemeClr>
                  </a:glow>
                  <a:outerShdw blurRad="60007" dist="200025" dir="15000000" sy="30000" kx="-1800000" algn="bl" rotWithShape="0">
                    <a:prstClr val="black">
                      <a:alpha val="32000"/>
                    </a:prstClr>
                  </a:outerShdw>
                </a:effectLst>
              </a:rPr>
              <a:t>sciences in dialectics </a:t>
            </a:r>
          </a:p>
          <a:p>
            <a:pPr marL="271463" lvl="2" algn="ctr"/>
            <a:r>
              <a:rPr lang="en-US" sz="2800" b="1" dirty="0" smtClean="0">
                <a:effectLst>
                  <a:glow rad="101600">
                    <a:schemeClr val="accent1">
                      <a:satMod val="175000"/>
                      <a:alpha val="40000"/>
                    </a:schemeClr>
                  </a:glow>
                  <a:outerShdw blurRad="60007" dist="200025" dir="15000000" sy="30000" kx="-1800000" algn="bl" rotWithShape="0">
                    <a:prstClr val="black">
                      <a:alpha val="32000"/>
                    </a:prstClr>
                  </a:outerShdw>
                </a:effectLst>
              </a:rPr>
              <a:t>of </a:t>
            </a:r>
            <a:r>
              <a:rPr lang="en-US" sz="2800" b="1" dirty="0">
                <a:effectLst>
                  <a:glow rad="101600">
                    <a:schemeClr val="accent1">
                      <a:satMod val="175000"/>
                      <a:alpha val="40000"/>
                    </a:schemeClr>
                  </a:glow>
                  <a:outerShdw blurRad="60007" dist="200025" dir="15000000" sy="30000" kx="-1800000" algn="bl" rotWithShape="0">
                    <a:prstClr val="black">
                      <a:alpha val="32000"/>
                    </a:prstClr>
                  </a:outerShdw>
                </a:effectLst>
              </a:rPr>
              <a:t>virtual and physical </a:t>
            </a:r>
            <a:r>
              <a:rPr lang="en-US" sz="2800" b="1" dirty="0" smtClean="0">
                <a:effectLst>
                  <a:glow rad="101600">
                    <a:schemeClr val="accent1">
                      <a:satMod val="175000"/>
                      <a:alpha val="40000"/>
                    </a:schemeClr>
                  </a:glow>
                  <a:outerShdw blurRad="60007" dist="200025" dir="15000000" sy="30000" kx="-1800000" algn="bl" rotWithShape="0">
                    <a:prstClr val="black">
                      <a:alpha val="32000"/>
                    </a:prstClr>
                  </a:outerShdw>
                </a:effectLst>
              </a:rPr>
              <a:t>existences</a:t>
            </a:r>
          </a:p>
          <a:p>
            <a:pPr lvl="2" algn="ctr"/>
            <a:endParaRPr lang="en-US" sz="2800" dirty="0" smtClean="0"/>
          </a:p>
          <a:p>
            <a:pPr lvl="2"/>
            <a:endParaRPr kumimoji="1" lang="en-US" sz="2800" b="0" i="0" u="none" strike="noStrike" cap="none" normalizeH="0" dirty="0" smtClean="0">
              <a:ln>
                <a:noFill/>
              </a:ln>
              <a:effectLst>
                <a:outerShdw blurRad="38100" dist="38100" dir="2700000" algn="tl">
                  <a:srgbClr val="000000">
                    <a:alpha val="43137"/>
                  </a:srgbClr>
                </a:outerShdw>
              </a:effectLst>
              <a:latin typeface="Arial" panose="020B0604020202020204" pitchFamily="34" charset="0"/>
              <a:ea typeface="新細明體" charset="-120"/>
            </a:endParaRPr>
          </a:p>
        </p:txBody>
      </p:sp>
      <p:pic>
        <p:nvPicPr>
          <p:cNvPr id="9" name="Picture 2" descr="http://virtumanity.com/uploads/3/4/4/6/34460185/143079374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8132" y="417310"/>
            <a:ext cx="2054143" cy="1160459"/>
          </a:xfrm>
          <a:prstGeom prst="rect">
            <a:avLst/>
          </a:prstGeom>
          <a:noFill/>
          <a:effectLst>
            <a:glow rad="38100">
              <a:srgbClr val="C9C9C9">
                <a:alpha val="40000"/>
              </a:srgbClr>
            </a:glow>
            <a:reflection blurRad="6350" stA="50000" endA="300" endPos="555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71048" y="5528732"/>
            <a:ext cx="8125375" cy="897938"/>
          </a:xfrm>
        </p:spPr>
        <p:txBody>
          <a:bodyPr>
            <a:normAutofit/>
          </a:bodyPr>
          <a:lstStyle/>
          <a:p>
            <a:pPr algn="ctr"/>
            <a:r>
              <a:rPr lang="en-US" sz="2800" dirty="0" smtClean="0">
                <a:effectLst>
                  <a:outerShdw blurRad="38100" dist="38100" dir="2700000" algn="tl" rotWithShape="0">
                    <a:srgbClr val="000000">
                      <a:alpha val="43000"/>
                    </a:srgbClr>
                  </a:outerShdw>
                </a:effectLst>
              </a:rPr>
              <a:t>Completion of Unified </a:t>
            </a:r>
            <a:r>
              <a:rPr lang="en-US" sz="2800" dirty="0">
                <a:effectLst>
                  <a:outerShdw blurRad="38100" dist="38100" dir="2700000" algn="tl" rotWithShape="0">
                    <a:srgbClr val="000000">
                      <a:alpha val="43000"/>
                    </a:srgbClr>
                  </a:outerShdw>
                </a:effectLst>
              </a:rPr>
              <a:t>Field Theory  </a:t>
            </a:r>
            <a:r>
              <a:rPr lang="en-US" sz="2800" kern="1200" cap="all" dirty="0" smtClean="0">
                <a:ln w="3175" cmpd="sng">
                  <a:noFill/>
                </a:ln>
                <a:solidFill>
                  <a:schemeClr val="accent6">
                    <a:lumMod val="50000"/>
                  </a:schemeClr>
                </a:solidFill>
                <a:effectLst>
                  <a:outerShdw blurRad="38100" dist="38100" dir="2700000" algn="tl" rotWithShape="0">
                    <a:srgbClr val="000000">
                      <a:alpha val="43000"/>
                    </a:srgbClr>
                  </a:outerShdw>
                </a:effectLst>
                <a:latin typeface="+mj-lt"/>
                <a:ea typeface="+mj-ea"/>
                <a:cs typeface="+mj-cs"/>
              </a:rPr>
              <a:t>?!</a:t>
            </a:r>
            <a:endParaRPr lang="en-US" sz="2000" dirty="0"/>
          </a:p>
        </p:txBody>
      </p:sp>
      <p:sp>
        <p:nvSpPr>
          <p:cNvPr id="3" name="TextBox 2"/>
          <p:cNvSpPr txBox="1"/>
          <p:nvPr/>
        </p:nvSpPr>
        <p:spPr>
          <a:xfrm rot="315934">
            <a:off x="1010617" y="3699294"/>
            <a:ext cx="7625318" cy="1938992"/>
          </a:xfrm>
          <a:prstGeom prst="rect">
            <a:avLst/>
          </a:prstGeom>
          <a:noFill/>
        </p:spPr>
        <p:txBody>
          <a:bodyPr wrap="none" rtlCol="0">
            <a:noAutofit/>
          </a:bodyPr>
          <a:lstStyle/>
          <a:p>
            <a:pPr algn="ctr"/>
            <a:r>
              <a:rPr lang="en-US" sz="2800" b="1" dirty="0" smtClean="0">
                <a:ln w="12700">
                  <a:solidFill>
                    <a:schemeClr val="tx2">
                      <a:satMod val="155000"/>
                    </a:schemeClr>
                  </a:solidFill>
                  <a:prstDash val="solid"/>
                </a:ln>
                <a:solidFill>
                  <a:srgbClr val="800000"/>
                </a:solidFill>
                <a:effectLst>
                  <a:outerShdw blurRad="60007" dist="310007" dir="7680000" sy="30000" kx="1300200" algn="ctr" rotWithShape="0">
                    <a:prstClr val="black">
                      <a:alpha val="32000"/>
                    </a:prstClr>
                  </a:outerShdw>
                  <a:reflection stA="32000" endPos="80000" dist="101600" dir="5400000" sy="-100000" algn="bl" rotWithShape="0"/>
                </a:effectLst>
                <a:sym typeface="Wingdings"/>
              </a:rPr>
              <a:t>Scientific Methodology</a:t>
            </a:r>
            <a:endParaRPr lang="en-US" sz="2800" b="1" dirty="0">
              <a:ln w="12700">
                <a:solidFill>
                  <a:schemeClr val="tx2">
                    <a:satMod val="155000"/>
                  </a:schemeClr>
                </a:solidFill>
                <a:prstDash val="solid"/>
              </a:ln>
              <a:solidFill>
                <a:srgbClr val="800000"/>
              </a:solidFill>
              <a:effectLst>
                <a:outerShdw blurRad="60007" dist="310007" dir="7680000" sy="30000" kx="1300200" algn="ctr" rotWithShape="0">
                  <a:prstClr val="black">
                    <a:alpha val="32000"/>
                  </a:prstClr>
                </a:outerShdw>
                <a:reflection stA="32000" endPos="80000" dist="101600" dir="5400000" sy="-100000" algn="bl" rotWithShape="0"/>
              </a:effectLst>
              <a:sym typeface="Wingdings"/>
            </a:endParaRPr>
          </a:p>
          <a:p>
            <a:pPr algn="ctr"/>
            <a:r>
              <a:rPr lang="en-US" sz="2800" b="1" dirty="0">
                <a:ln w="12700">
                  <a:solidFill>
                    <a:schemeClr val="tx2">
                      <a:satMod val="155000"/>
                    </a:schemeClr>
                  </a:solidFill>
                  <a:prstDash val="solid"/>
                </a:ln>
                <a:solidFill>
                  <a:srgbClr val="FFFF00"/>
                </a:solidFill>
                <a:effectLst>
                  <a:outerShdw blurRad="60007" dist="310007" dir="7680000" sy="30000" kx="1300200" algn="ctr" rotWithShape="0">
                    <a:prstClr val="black">
                      <a:alpha val="32000"/>
                    </a:prstClr>
                  </a:outerShdw>
                  <a:reflection stA="32000" endPos="80000" dist="101600" dir="5400000" sy="-100000" algn="bl" rotWithShape="0"/>
                </a:effectLst>
                <a:sym typeface="Wingdings"/>
              </a:rPr>
              <a:t>Philosophy </a:t>
            </a:r>
            <a:r>
              <a:rPr lang="en-US" sz="2800" b="1" dirty="0" smtClean="0">
                <a:ln w="12700">
                  <a:solidFill>
                    <a:schemeClr val="tx2">
                      <a:satMod val="155000"/>
                    </a:schemeClr>
                  </a:solidFill>
                  <a:prstDash val="solid"/>
                </a:ln>
                <a:solidFill>
                  <a:srgbClr val="FFFF00"/>
                </a:solidFill>
                <a:effectLst>
                  <a:outerShdw blurRad="60007" dist="310007" dir="7680000" sy="30000" kx="1300200" algn="ctr" rotWithShape="0">
                    <a:prstClr val="black">
                      <a:alpha val="32000"/>
                    </a:prstClr>
                  </a:outerShdw>
                  <a:reflection stA="32000" endPos="80000" dist="101600" dir="5400000" sy="-100000" algn="bl" rotWithShape="0"/>
                </a:effectLst>
                <a:sym typeface="Wingdings"/>
              </a:rPr>
              <a:t> Mathematics </a:t>
            </a:r>
            <a:r>
              <a:rPr lang="en-US" sz="2800" b="1" dirty="0">
                <a:ln w="12700">
                  <a:solidFill>
                    <a:schemeClr val="tx2">
                      <a:satMod val="155000"/>
                    </a:schemeClr>
                  </a:solidFill>
                  <a:prstDash val="solid"/>
                </a:ln>
                <a:solidFill>
                  <a:srgbClr val="FFFF00"/>
                </a:solidFill>
                <a:effectLst>
                  <a:outerShdw blurRad="60007" dist="310007" dir="7680000" sy="30000" kx="1300200" algn="ctr" rotWithShape="0">
                    <a:prstClr val="black">
                      <a:alpha val="32000"/>
                    </a:prstClr>
                  </a:outerShdw>
                  <a:reflection stA="32000" endPos="80000" dist="101600" dir="5400000" sy="-100000" algn="bl" rotWithShape="0"/>
                </a:effectLst>
                <a:sym typeface="Wingdings"/>
              </a:rPr>
              <a:t> Experiments</a:t>
            </a:r>
            <a:endParaRPr lang="en-US" sz="2800" b="1" dirty="0">
              <a:ln w="12700">
                <a:solidFill>
                  <a:schemeClr val="tx2">
                    <a:satMod val="155000"/>
                  </a:schemeClr>
                </a:solidFill>
                <a:prstDash val="solid"/>
              </a:ln>
              <a:solidFill>
                <a:srgbClr val="FFFF00"/>
              </a:solidFill>
              <a:effectLst>
                <a:outerShdw blurRad="60007" dist="310007" dir="7680000" sy="30000" kx="1300200" algn="ctr" rotWithShape="0">
                  <a:prstClr val="black">
                    <a:alpha val="32000"/>
                  </a:prstClr>
                </a:outerShdw>
                <a:reflection stA="32000" endPos="80000" dist="101600" dir="5400000" sy="-100000" algn="bl" rotWithShape="0"/>
              </a:effectLst>
            </a:endParaRPr>
          </a:p>
          <a:p>
            <a:endParaRPr lang="en-US" sz="2800" dirty="0">
              <a:effectLst>
                <a:reflection stA="32000" endPos="80000" dist="101600" dir="5400000" sy="-100000" algn="bl" rotWithShape="0"/>
              </a:effectLst>
            </a:endParaRPr>
          </a:p>
        </p:txBody>
      </p:sp>
    </p:spTree>
    <p:extLst>
      <p:ext uri="{BB962C8B-B14F-4D97-AF65-F5344CB8AC3E}">
        <p14:creationId xmlns:p14="http://schemas.microsoft.com/office/powerpoint/2010/main" val="321892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1800" decel="100000" fill="hold"/>
                                        <p:tgtEl>
                                          <p:spTgt spid="9"/>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9"/>
                                        </p:tgtEl>
                                        <p:attrNameLst>
                                          <p:attrName>ppt_y</p:attrName>
                                        </p:attrNameLst>
                                      </p:cBhvr>
                                      <p:tavLst>
                                        <p:tav tm="0">
                                          <p:val>
                                            <p:strVal val="#ppt_y-.03"/>
                                          </p:val>
                                        </p:tav>
                                        <p:tav tm="100000">
                                          <p:val>
                                            <p:strVal val="#ppt_y"/>
                                          </p:val>
                                        </p:tav>
                                      </p:tavLst>
                                    </p:anim>
                                  </p:childTnLst>
                                </p:cTn>
                              </p:par>
                            </p:childTnLst>
                          </p:cTn>
                        </p:par>
                        <p:par>
                          <p:cTn id="11" fill="hold">
                            <p:stCondLst>
                              <p:cond delay="2000"/>
                            </p:stCondLst>
                            <p:childTnLst>
                              <p:par>
                                <p:cTn id="12" presetID="25"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7" dur="1000" fill="hold"/>
                                        <p:tgtEl>
                                          <p:spTgt spid="6"/>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Slice</Template>
  <TotalTime>9320</TotalTime>
  <Words>1823</Words>
  <Application>Microsoft Office PowerPoint</Application>
  <PresentationFormat>On-screen Show (4:3)</PresentationFormat>
  <Paragraphs>244</Paragraphs>
  <Slides>28</Slides>
  <Notes>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Slice</vt:lpstr>
      <vt:lpstr>Unified Field Theory for All Physics and Beyond </vt:lpstr>
      <vt:lpstr>AGENDA I</vt:lpstr>
      <vt:lpstr>Terminology (I)</vt:lpstr>
      <vt:lpstr>Terminology (II)</vt:lpstr>
      <vt:lpstr>Terminology (III)</vt:lpstr>
      <vt:lpstr>AGENDA II</vt:lpstr>
      <vt:lpstr>What is Quantum Fields ???</vt:lpstr>
      <vt:lpstr>Yinyang Motion equations</vt:lpstr>
      <vt:lpstr>Horizon of Quantum Fields</vt:lpstr>
      <vt:lpstr>AGENDA III</vt:lpstr>
      <vt:lpstr>What is Conservation Law ???</vt:lpstr>
      <vt:lpstr>Horizon of Macroscopic Densities</vt:lpstr>
      <vt:lpstr>AGENDA IV</vt:lpstr>
      <vt:lpstr>Philosophy of Thermodynamics ???</vt:lpstr>
      <vt:lpstr>Horizon of Thermodynamics</vt:lpstr>
      <vt:lpstr>AGENDA VGENDA V</vt:lpstr>
      <vt:lpstr>Philosophy of Electric and magnetic Fields ???</vt:lpstr>
      <vt:lpstr>Horizon of Electric and magnetic Fields</vt:lpstr>
      <vt:lpstr>Horizon of Electromagnetic Forces</vt:lpstr>
      <vt:lpstr>AGENDA VI</vt:lpstr>
      <vt:lpstr>Philosophy of Gravitational Fields ???</vt:lpstr>
      <vt:lpstr>Horizon of Gravitational Fields</vt:lpstr>
      <vt:lpstr>AGENDA VI</vt:lpstr>
      <vt:lpstr>Lack of basic concepts  from the beginning !!!</vt:lpstr>
      <vt:lpstr>Horizon of Gravitational Fields</vt:lpstr>
      <vt:lpstr>AGENDA VI</vt:lpstr>
      <vt:lpstr>Messages to Scientists of All Nations</vt:lpstr>
      <vt:lpstr>Completion of Unified Field Theory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YinYang Theory</dc:title>
  <dc:creator>W X</dc:creator>
  <cp:lastModifiedBy>Quantum Physics</cp:lastModifiedBy>
  <cp:revision>324</cp:revision>
  <dcterms:created xsi:type="dcterms:W3CDTF">2016-02-25T04:53:27Z</dcterms:created>
  <dcterms:modified xsi:type="dcterms:W3CDTF">2016-04-05T12:10:16Z</dcterms:modified>
</cp:coreProperties>
</file>