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378" r:id="rId3"/>
    <p:sldId id="377" r:id="rId4"/>
    <p:sldId id="439" r:id="rId5"/>
    <p:sldId id="445" r:id="rId6"/>
    <p:sldId id="440" r:id="rId7"/>
    <p:sldId id="441" r:id="rId8"/>
    <p:sldId id="442" r:id="rId9"/>
    <p:sldId id="412" r:id="rId10"/>
    <p:sldId id="446" r:id="rId11"/>
    <p:sldId id="432" r:id="rId12"/>
    <p:sldId id="434" r:id="rId13"/>
    <p:sldId id="435" r:id="rId14"/>
    <p:sldId id="433" r:id="rId15"/>
    <p:sldId id="443" r:id="rId16"/>
    <p:sldId id="444" r:id="rId17"/>
    <p:sldId id="404" r:id="rId18"/>
    <p:sldId id="420" r:id="rId19"/>
    <p:sldId id="421" r:id="rId20"/>
    <p:sldId id="406" r:id="rId21"/>
    <p:sldId id="387" r:id="rId22"/>
    <p:sldId id="392" r:id="rId23"/>
    <p:sldId id="401" r:id="rId24"/>
    <p:sldId id="402" r:id="rId25"/>
    <p:sldId id="409" r:id="rId26"/>
    <p:sldId id="419" r:id="rId27"/>
    <p:sldId id="422" r:id="rId28"/>
    <p:sldId id="423" r:id="rId29"/>
    <p:sldId id="424" r:id="rId30"/>
    <p:sldId id="427" r:id="rId31"/>
    <p:sldId id="428" r:id="rId32"/>
    <p:sldId id="438" r:id="rId33"/>
    <p:sldId id="26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laudia Tessier" initials="CT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8000"/>
    <a:srgbClr val="FFFFA8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363" autoAdjust="0"/>
    <p:restoredTop sz="94660"/>
  </p:normalViewPr>
  <p:slideViewPr>
    <p:cSldViewPr>
      <p:cViewPr>
        <p:scale>
          <a:sx n="100" d="100"/>
          <a:sy n="100" d="100"/>
        </p:scale>
        <p:origin x="-288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2150B-1519-8840-9C4A-D5190D80ED7D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4DF31-CF42-D24C-8D0A-1232605155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127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7B017F-A868-6C41-A035-E60B779EC669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8806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>
            <a:prstTxWarp prst="textNoShape">
              <a:avLst/>
            </a:prstTxWarp>
          </a:bodyPr>
          <a:lstStyle/>
          <a:p>
            <a:pPr algn="r"/>
            <a:fld id="{701B4521-7D12-C54C-B051-87724EF7FD46}" type="slidenum">
              <a:rPr lang="en-US" sz="1200">
                <a:ea typeface="Arial" charset="0"/>
                <a:cs typeface="Arial" charset="0"/>
              </a:rPr>
              <a:pPr algn="r"/>
              <a:t>9</a:t>
            </a:fld>
            <a:endParaRPr lang="en-US" sz="1200" dirty="0">
              <a:ea typeface="Arial" charset="0"/>
              <a:cs typeface="Arial" charset="0"/>
            </a:endParaRPr>
          </a:p>
        </p:txBody>
      </p:sp>
      <p:sp>
        <p:nvSpPr>
          <p:cNvPr id="8806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1435" tIns="45718" rIns="91435" bIns="45718"/>
          <a:lstStyle/>
          <a:p>
            <a:pPr eaLnBrk="1" hangingPunct="1"/>
            <a:endParaRPr lang="en-US" dirty="0"/>
          </a:p>
        </p:txBody>
      </p:sp>
      <p:sp>
        <p:nvSpPr>
          <p:cNvPr id="8807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>
            <a:prstTxWarp prst="textNoShape">
              <a:avLst/>
            </a:prstTxWarp>
          </a:bodyPr>
          <a:lstStyle/>
          <a:p>
            <a:pPr algn="r"/>
            <a:fld id="{A8522227-44D5-E243-A4F3-5BC15F8F8366}" type="slidenum">
              <a:rPr lang="en-US" sz="1200">
                <a:solidFill>
                  <a:srgbClr val="000000"/>
                </a:solidFill>
                <a:latin typeface="Calibri" charset="0"/>
                <a:ea typeface="Arial" charset="0"/>
                <a:cs typeface="Arial" charset="0"/>
              </a:rPr>
              <a:pPr algn="r"/>
              <a:t>9</a:t>
            </a:fld>
            <a:endParaRPr lang="en-US" sz="1200" dirty="0">
              <a:solidFill>
                <a:srgbClr val="000000"/>
              </a:solidFill>
              <a:latin typeface="Calibri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B88C6-8823-5849-9D0F-5B05BFF02141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ED0967-BB46-4F43-BB51-E221CB0E4281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7766BF-383C-7B42-9904-F03152542146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37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7388"/>
            <a:ext cx="4567237" cy="3425825"/>
          </a:xfrm>
          <a:ln/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sz="900" dirty="0"/>
              <a:t>This is a slide that Don Berwick created.  They are actual words taken from actual medical records, and it shows the problems with handwriting.</a:t>
            </a:r>
          </a:p>
          <a:p>
            <a:r>
              <a:rPr lang="en-US" sz="900" dirty="0"/>
              <a:t>Take the audience through the slide line by line:</a:t>
            </a:r>
          </a:p>
          <a:p>
            <a:r>
              <a:rPr lang="en-US" sz="900" i="1" dirty="0"/>
              <a:t>Let’s look at the first one.  How many people think it says “frequent”? How many people think it says “pregnant”?</a:t>
            </a:r>
          </a:p>
          <a:p>
            <a:r>
              <a:rPr lang="en-US" sz="900" i="1" dirty="0"/>
              <a:t>The next one - how many think it says “positive”?  How many think it says “routine”?</a:t>
            </a:r>
          </a:p>
          <a:p>
            <a:r>
              <a:rPr lang="en-US" sz="900" i="1" dirty="0"/>
              <a:t>Is this third one hypertension, or hypotension?</a:t>
            </a:r>
          </a:p>
          <a:p>
            <a:r>
              <a:rPr lang="en-US" sz="900" i="1" dirty="0"/>
              <a:t>What’s this last one say? (invite people to say what they think it says) Is it “negative”, or “hepatitis”?</a:t>
            </a:r>
          </a:p>
          <a:p>
            <a:r>
              <a:rPr lang="en-US" sz="900" i="1" dirty="0"/>
              <a:t>Now you can read this, it says “heparin”, but does it say 1,000u, or does it say 10,000?</a:t>
            </a:r>
            <a:endParaRPr lang="en-US" sz="900" dirty="0"/>
          </a:p>
          <a:p>
            <a:r>
              <a:rPr lang="en-US" sz="900" dirty="0"/>
              <a:t>Ask for a show of hands for the last question.</a:t>
            </a:r>
          </a:p>
          <a:p>
            <a:r>
              <a:rPr lang="en-US" sz="900" i="1" dirty="0"/>
              <a:t>Well, about  x% of you think it’s 1,000u, and y% think it is 10,000. In fact, it is 1,000u, so if you were the person filling that order, there is a x% chance you would do it wrong - not a trivial mistake.</a:t>
            </a:r>
          </a:p>
          <a:p>
            <a:r>
              <a:rPr lang="en-US" sz="900" dirty="0"/>
              <a:t>What we see here is a system that is actually </a:t>
            </a:r>
            <a:r>
              <a:rPr lang="en-US" sz="900" u="sng" dirty="0"/>
              <a:t>designed</a:t>
            </a:r>
            <a:r>
              <a:rPr lang="en-US" sz="900" dirty="0"/>
              <a:t> to faithfully produce an error rate of x%. As Don Berwick has often mentioned (next slide)...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808563-5ACB-394E-862A-8D756F46D5A1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53ABD4-0E99-CC49-9BCD-76EA744DA4D1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7C7116-AB7A-4285-A92A-6E83420D9357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91947-95BD-464E-883F-6DAE40A103D1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C1C534-2DAD-734D-AA36-04085CFCE649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8601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>
            <a:prstTxWarp prst="textNoShape">
              <a:avLst/>
            </a:prstTxWarp>
          </a:bodyPr>
          <a:lstStyle/>
          <a:p>
            <a:pPr algn="r"/>
            <a:fld id="{269B084B-2E58-9544-B65B-3120537E1AB8}" type="slidenum">
              <a:rPr lang="en-US" sz="1200">
                <a:ea typeface="Arial" charset="0"/>
                <a:cs typeface="Arial" charset="0"/>
              </a:rPr>
              <a:pPr algn="r"/>
              <a:t>25</a:t>
            </a:fld>
            <a:endParaRPr lang="en-US" sz="1200" dirty="0">
              <a:ea typeface="Arial" charset="0"/>
              <a:cs typeface="Arial" charset="0"/>
            </a:endParaRPr>
          </a:p>
        </p:txBody>
      </p:sp>
      <p:sp>
        <p:nvSpPr>
          <p:cNvPr id="860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35" tIns="45718" rIns="91435" bIns="45718"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A7C8E9-922F-7546-850F-057D3857A3F8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80C7B2-F1EF-0347-A720-10E758812BCE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8974EB-8BB7-9F49-A886-69C64FC79AEB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CDC8CC-3D7B-364D-87F7-4D4505817291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80C5BC-18EB-644C-841E-E27A70EDBE87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A66AF-7C0B-294D-9327-53DFC1ABFFCC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email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906E4E-CAAA-4217-99C0-AD9F196D6ACC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6E4E-CAAA-4217-99C0-AD9F196D6ACC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6E4E-CAAA-4217-99C0-AD9F196D6ACC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6E4E-CAAA-4217-99C0-AD9F196D6ACC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6E4E-CAAA-4217-99C0-AD9F196D6ACC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6E4E-CAAA-4217-99C0-AD9F196D6ACC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6E4E-CAAA-4217-99C0-AD9F196D6ACC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4906E4E-CAAA-4217-99C0-AD9F196D6ACC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4906E4E-CAAA-4217-99C0-AD9F196D6ACC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6E4E-CAAA-4217-99C0-AD9F196D6ACC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06E4E-CAAA-4217-99C0-AD9F196D6ACC}" type="datetimeFigureOut">
              <a:rPr lang="en-US" smtClean="0"/>
              <a:pPr/>
              <a:t>9/23/2015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12/12/2012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© C. Peter Waegemann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DE41289-F196-4B9B-A916-C2CAFF0116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3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0"/>
            <a:ext cx="5257800" cy="2971800"/>
          </a:xfrm>
        </p:spPr>
        <p:txBody>
          <a:bodyPr>
            <a:normAutofit/>
          </a:bodyPr>
          <a:lstStyle/>
          <a:p>
            <a:pPr algn="ctr"/>
            <a:r>
              <a:rPr lang="en-US" sz="4556" dirty="0" smtClean="0"/>
              <a:t>mHealth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667" dirty="0" smtClean="0">
                <a:latin typeface="Arial Black"/>
                <a:cs typeface="Arial Black"/>
              </a:rPr>
              <a:t>enables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eCare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3200400"/>
            <a:ext cx="5257800" cy="17526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5"/>
                </a:solidFill>
              </a:rPr>
              <a:t>C. Peter Waegemann</a:t>
            </a:r>
          </a:p>
          <a:p>
            <a:pPr algn="ctr"/>
            <a:r>
              <a:rPr lang="en-US" dirty="0" smtClean="0">
                <a:solidFill>
                  <a:schemeClr val="accent5"/>
                </a:solidFill>
              </a:rPr>
              <a:t>mHealth Visionary and Advocate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4800600"/>
            <a:ext cx="8915400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600" dirty="0" smtClean="0"/>
              <a:t> One of 20 outstanding people who make healthcare better (</a:t>
            </a:r>
            <a:r>
              <a:rPr lang="en-US" sz="1600" i="1" dirty="0" smtClean="0"/>
              <a:t>HealthLeaders Magazine</a:t>
            </a:r>
            <a:r>
              <a:rPr lang="en-US" sz="1600" dirty="0" smtClean="0"/>
              <a:t>)</a:t>
            </a:r>
          </a:p>
          <a:p>
            <a:pPr>
              <a:buFont typeface="Arial"/>
              <a:buChar char="•"/>
            </a:pPr>
            <a:r>
              <a:rPr lang="en-US" sz="1600" dirty="0" smtClean="0"/>
              <a:t> Former chair of 12 standards organizations</a:t>
            </a:r>
          </a:p>
          <a:p>
            <a:pPr>
              <a:buFont typeface="Arial"/>
              <a:buChar char="•"/>
            </a:pPr>
            <a:r>
              <a:rPr lang="en-US" sz="1600" dirty="0" smtClean="0"/>
              <a:t> “Father” of ISO TC 215</a:t>
            </a:r>
          </a:p>
          <a:p>
            <a:pPr>
              <a:buFont typeface="Arial"/>
              <a:buChar char="•"/>
            </a:pPr>
            <a:r>
              <a:rPr lang="en-US" sz="1600" dirty="0" smtClean="0"/>
              <a:t> “The Ralph Nader of healthcare who tells the truth” (TEPR attendees)</a:t>
            </a:r>
          </a:p>
          <a:p>
            <a:pPr>
              <a:buFont typeface="Arial"/>
              <a:buChar char="•"/>
            </a:pPr>
            <a:r>
              <a:rPr lang="en-US" sz="1600" dirty="0" smtClean="0"/>
              <a:t> Author of the book, </a:t>
            </a:r>
            <a:r>
              <a:rPr lang="en-US" sz="1600" i="1" dirty="0" smtClean="0"/>
              <a:t>Knowledge Capital in the Digital Society</a:t>
            </a:r>
          </a:p>
          <a:p>
            <a:pPr>
              <a:buFont typeface="Arial"/>
              <a:buChar char="•"/>
            </a:pPr>
            <a:r>
              <a:rPr lang="en-US" sz="1600" dirty="0" smtClean="0"/>
              <a:t> International speaker and consultant</a:t>
            </a:r>
          </a:p>
          <a:p>
            <a:pPr>
              <a:buFont typeface="Arial"/>
              <a:buChar char="•"/>
            </a:pPr>
            <a:r>
              <a:rPr lang="en-US" sz="1600" dirty="0" smtClean="0"/>
              <a:t> mHealth expert and HIT strategist</a:t>
            </a:r>
          </a:p>
          <a:p>
            <a:pPr>
              <a:buFont typeface="Arial"/>
              <a:buChar char="•"/>
            </a:pPr>
            <a:r>
              <a:rPr lang="en-US" sz="1600" b="1" i="1" dirty="0" smtClean="0"/>
              <a:t> Visionary and advocate of mHealth – coined the term “mHealth”</a:t>
            </a:r>
          </a:p>
          <a:p>
            <a:pPr>
              <a:buFont typeface="Arial"/>
              <a:buChar char="•"/>
            </a:pP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068233" y="30141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tabl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60116" cy="2826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b="1" dirty="0" smtClean="0">
                <a:solidFill>
                  <a:srgbClr val="C00000"/>
                </a:solidFill>
                <a:ea typeface="+mn-ea"/>
                <a:cs typeface="+mn-cs"/>
              </a:rPr>
              <a:t>Clinicians </a:t>
            </a:r>
            <a:r>
              <a:rPr lang="en-US" b="1" dirty="0" smtClean="0">
                <a:solidFill>
                  <a:srgbClr val="C00000"/>
                </a:solidFill>
              </a:rPr>
              <a:t>are</a:t>
            </a:r>
            <a:r>
              <a:rPr lang="en-US" b="1" dirty="0" smtClean="0">
                <a:solidFill>
                  <a:srgbClr val="C00000"/>
                </a:solidFill>
                <a:ea typeface="+mn-ea"/>
                <a:cs typeface="+mn-cs"/>
              </a:rPr>
              <a:t> using mDevices for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002060"/>
                </a:solidFill>
                <a:ea typeface="+mn-ea"/>
              </a:rPr>
              <a:t>Accessing guidelines (formularies and protocols)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002060"/>
                </a:solidFill>
                <a:ea typeface="+mn-ea"/>
              </a:rPr>
              <a:t>Accessing reference material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002060"/>
                </a:solidFill>
                <a:ea typeface="+mn-ea"/>
              </a:rPr>
              <a:t>Patient communication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002060"/>
                </a:solidFill>
                <a:ea typeface="+mn-ea"/>
              </a:rPr>
              <a:t>Medical networking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002060"/>
                </a:solidFill>
                <a:ea typeface="+mn-ea"/>
              </a:rPr>
              <a:t>Decision support functions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002060"/>
                </a:solidFill>
                <a:ea typeface="+mn-ea"/>
              </a:rPr>
              <a:t>Medical tools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002060"/>
                </a:solidFill>
                <a:ea typeface="+mn-ea"/>
              </a:rPr>
              <a:t>Communication with payers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002060"/>
                </a:solidFill>
                <a:ea typeface="+mn-ea"/>
              </a:rPr>
              <a:t>Patient documentation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dirty="0" smtClean="0">
                <a:solidFill>
                  <a:srgbClr val="002060"/>
                </a:solidFill>
                <a:ea typeface="+mn-ea"/>
              </a:rPr>
              <a:t>Care functions (e-prescribing, lab orders, online booking of hospital beds, etc.)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en-US" dirty="0" smtClean="0">
                <a:ea typeface="+mn-ea"/>
              </a:rPr>
              <a:t>+ PDA functions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en-US" dirty="0" smtClean="0">
                <a:ea typeface="+mn-ea"/>
              </a:rPr>
              <a:t>+ Lifestyle functions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en-US" dirty="0" smtClean="0">
                <a:ea typeface="+mn-ea"/>
              </a:rPr>
              <a:t>+ News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en-US" dirty="0" smtClean="0">
                <a:ea typeface="+mn-ea"/>
              </a:rPr>
              <a:t>+ eBook functions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r>
              <a:rPr lang="en-US" dirty="0" smtClean="0">
                <a:ea typeface="+mn-ea"/>
              </a:rPr>
              <a:t>+ And more…</a:t>
            </a:r>
            <a:endParaRPr lang="en-US" dirty="0"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What is mHealth?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24600" y="5943600"/>
            <a:ext cx="2819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</a:rPr>
              <a:t>What is mHealth?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85750" y="2136428"/>
            <a:ext cx="8509992" cy="3934644"/>
            <a:chOff x="406400" y="3038475"/>
            <a:chExt cx="12103100" cy="5595938"/>
          </a:xfrm>
        </p:grpSpPr>
        <p:sp>
          <p:nvSpPr>
            <p:cNvPr id="164868" name="Oval 3"/>
            <p:cNvSpPr>
              <a:spLocks/>
            </p:cNvSpPr>
            <p:nvPr/>
          </p:nvSpPr>
          <p:spPr bwMode="auto">
            <a:xfrm>
              <a:off x="406400" y="3048000"/>
              <a:ext cx="12103100" cy="558641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4869" name="Line 4"/>
            <p:cNvSpPr>
              <a:spLocks noChangeShapeType="1"/>
            </p:cNvSpPr>
            <p:nvPr/>
          </p:nvSpPr>
          <p:spPr bwMode="auto">
            <a:xfrm rot="10800000" flipH="1">
              <a:off x="1136650" y="3733800"/>
              <a:ext cx="9299575" cy="33512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4870" name="Line 5"/>
            <p:cNvSpPr>
              <a:spLocks noChangeShapeType="1"/>
            </p:cNvSpPr>
            <p:nvPr/>
          </p:nvSpPr>
          <p:spPr bwMode="auto">
            <a:xfrm>
              <a:off x="2705100" y="3563938"/>
              <a:ext cx="8418513" cy="40290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4871" name="Line 6"/>
            <p:cNvSpPr>
              <a:spLocks noChangeShapeType="1"/>
            </p:cNvSpPr>
            <p:nvPr/>
          </p:nvSpPr>
          <p:spPr bwMode="auto">
            <a:xfrm>
              <a:off x="481013" y="5240338"/>
              <a:ext cx="119141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4872" name="Line 7"/>
            <p:cNvSpPr>
              <a:spLocks noChangeShapeType="1"/>
            </p:cNvSpPr>
            <p:nvPr/>
          </p:nvSpPr>
          <p:spPr bwMode="auto">
            <a:xfrm rot="10800000" flipH="1">
              <a:off x="6226175" y="3038475"/>
              <a:ext cx="623888" cy="22018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4873" name="Rectangle 8"/>
            <p:cNvSpPr>
              <a:spLocks/>
            </p:cNvSpPr>
            <p:nvPr/>
          </p:nvSpPr>
          <p:spPr bwMode="auto">
            <a:xfrm>
              <a:off x="4597400" y="6172200"/>
              <a:ext cx="4000500" cy="23622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r>
                <a:rPr lang="en-US" sz="2500" dirty="0">
                  <a:solidFill>
                    <a:srgbClr val="0000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New Communication Patterns </a:t>
              </a:r>
            </a:p>
            <a:p>
              <a:r>
                <a:rPr lang="en-US" sz="2500" dirty="0">
                  <a:solidFill>
                    <a:srgbClr val="0000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and Systems</a:t>
              </a:r>
            </a:p>
          </p:txBody>
        </p:sp>
        <p:sp>
          <p:nvSpPr>
            <p:cNvPr id="164874" name="Rectangle 9"/>
            <p:cNvSpPr>
              <a:spLocks/>
            </p:cNvSpPr>
            <p:nvPr/>
          </p:nvSpPr>
          <p:spPr bwMode="auto">
            <a:xfrm>
              <a:off x="9169400" y="5486400"/>
              <a:ext cx="3041650" cy="53022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l"/>
              <a:r>
                <a:rPr lang="en-US" sz="2700" dirty="0">
                  <a:solidFill>
                    <a:srgbClr val="0000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New Tools for Clinicians</a:t>
              </a:r>
            </a:p>
          </p:txBody>
        </p:sp>
        <p:sp>
          <p:nvSpPr>
            <p:cNvPr id="164875" name="Rectangle 10"/>
            <p:cNvSpPr>
              <a:spLocks/>
            </p:cNvSpPr>
            <p:nvPr/>
          </p:nvSpPr>
          <p:spPr bwMode="auto">
            <a:xfrm>
              <a:off x="8394700" y="4371975"/>
              <a:ext cx="3381375" cy="6985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Internet Access for Clinicians</a:t>
              </a:r>
            </a:p>
          </p:txBody>
        </p:sp>
        <p:sp>
          <p:nvSpPr>
            <p:cNvPr id="164876" name="Rectangle 11"/>
            <p:cNvSpPr>
              <a:spLocks/>
            </p:cNvSpPr>
            <p:nvPr/>
          </p:nvSpPr>
          <p:spPr bwMode="auto">
            <a:xfrm>
              <a:off x="6894513" y="3249613"/>
              <a:ext cx="1900238" cy="1333500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l"/>
              <a:r>
                <a:rPr lang="en-US" sz="1400" dirty="0">
                  <a:solidFill>
                    <a:srgbClr val="0000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Internet Health Resources for Patients and Consumers</a:t>
              </a:r>
            </a:p>
          </p:txBody>
        </p:sp>
        <p:sp>
          <p:nvSpPr>
            <p:cNvPr id="164877" name="Rectangle 12"/>
            <p:cNvSpPr>
              <a:spLocks/>
            </p:cNvSpPr>
            <p:nvPr/>
          </p:nvSpPr>
          <p:spPr bwMode="auto">
            <a:xfrm>
              <a:off x="4140200" y="3525838"/>
              <a:ext cx="2274888" cy="80327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Documentation Systems</a:t>
              </a:r>
            </a:p>
          </p:txBody>
        </p:sp>
        <p:sp>
          <p:nvSpPr>
            <p:cNvPr id="164878" name="Rectangle 13"/>
            <p:cNvSpPr>
              <a:spLocks/>
            </p:cNvSpPr>
            <p:nvPr/>
          </p:nvSpPr>
          <p:spPr bwMode="auto">
            <a:xfrm>
              <a:off x="1112838" y="4392613"/>
              <a:ext cx="3521075" cy="677863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r>
                <a:rPr lang="en-US" sz="1500" dirty="0">
                  <a:solidFill>
                    <a:srgbClr val="0000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Sensing, tracking, and therapeutic Tools</a:t>
              </a:r>
            </a:p>
          </p:txBody>
        </p:sp>
        <p:sp>
          <p:nvSpPr>
            <p:cNvPr id="164879" name="Rectangle 14"/>
            <p:cNvSpPr>
              <a:spLocks/>
            </p:cNvSpPr>
            <p:nvPr/>
          </p:nvSpPr>
          <p:spPr bwMode="auto">
            <a:xfrm>
              <a:off x="833438" y="5578474"/>
              <a:ext cx="2760663" cy="120332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algn="l"/>
              <a:r>
                <a:rPr lang="en-US" sz="1700" dirty="0">
                  <a:solidFill>
                    <a:srgbClr val="000000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Research, financial and administrative solutions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Reliability of information</a:t>
            </a:r>
          </a:p>
          <a:p>
            <a:r>
              <a:rPr lang="en-US" dirty="0" smtClean="0"/>
              <a:t>Sources</a:t>
            </a:r>
          </a:p>
          <a:p>
            <a:r>
              <a:rPr lang="en-US" dirty="0" smtClean="0"/>
              <a:t>Patient communities</a:t>
            </a:r>
          </a:p>
          <a:p>
            <a:r>
              <a:rPr lang="en-US" dirty="0" smtClean="0"/>
              <a:t>Breaking down language barriers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The Internet is </a:t>
            </a:r>
            <a:br>
              <a:rPr lang="en-US" dirty="0" smtClean="0"/>
            </a:br>
            <a:r>
              <a:rPr lang="en-US" dirty="0" smtClean="0"/>
              <a:t>empowering patients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1087"/>
            <a:ext cx="3962400" cy="2866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800" y="1600200"/>
            <a:ext cx="36830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2581" dirty="0" smtClean="0"/>
              <a:t>Over 70% of patients are getting clinical advice from the Internet</a:t>
            </a:r>
          </a:p>
          <a:p>
            <a:r>
              <a:rPr lang="en-US" sz="2581" dirty="0" smtClean="0"/>
              <a:t>But the system should tell the provider what the patient learned on the Internet and from what source</a:t>
            </a:r>
          </a:p>
          <a:p>
            <a:r>
              <a:rPr lang="en-US" sz="2581" dirty="0" smtClean="0"/>
              <a:t>The concept of patients advising each other has been very helpful and has great promise.</a:t>
            </a:r>
          </a:p>
          <a:p>
            <a:r>
              <a:rPr lang="en-US" sz="2581" dirty="0" smtClean="0"/>
              <a:t>Shouldn’t the patient  be able to ask the doctor by email or text message? </a:t>
            </a:r>
            <a:r>
              <a:rPr lang="en-US" sz="2581" b="1" dirty="0" smtClean="0"/>
              <a:t>Or better: in a secure app?</a:t>
            </a:r>
            <a:endParaRPr lang="en-US" sz="2581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3800"/>
            <a:ext cx="5003800" cy="4089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24600" y="6488668"/>
            <a:ext cx="281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© C. Peter Waegemann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NIH Study in 1995 that no physician can keep up by reading and going to conferences</a:t>
            </a:r>
          </a:p>
          <a:p>
            <a:r>
              <a:rPr lang="en-US" dirty="0" smtClean="0"/>
              <a:t>Trust factor</a:t>
            </a:r>
          </a:p>
          <a:p>
            <a:r>
              <a:rPr lang="en-US" dirty="0" smtClean="0"/>
              <a:t>The race for Internet recognition:  From Medline to Mayo</a:t>
            </a:r>
          </a:p>
          <a:p>
            <a:r>
              <a:rPr lang="en-US" dirty="0" smtClean="0"/>
              <a:t>Most information in English</a:t>
            </a:r>
          </a:p>
          <a:p>
            <a:r>
              <a:rPr lang="en-US" dirty="0" smtClean="0"/>
              <a:t>In some countries, patients judge their physicians…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access for clinicians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4648200"/>
            <a:ext cx="3047999" cy="2028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sz="2800" dirty="0" smtClean="0"/>
              <a:t>Drug formulary apps</a:t>
            </a:r>
          </a:p>
          <a:p>
            <a:pPr lvl="0"/>
            <a:r>
              <a:rPr lang="en-US" sz="2800" dirty="0" smtClean="0"/>
              <a:t>Reference programs</a:t>
            </a:r>
          </a:p>
          <a:p>
            <a:pPr lvl="0"/>
            <a:r>
              <a:rPr lang="en-US" sz="2800" dirty="0" smtClean="0"/>
              <a:t>Educational apps</a:t>
            </a:r>
          </a:p>
          <a:p>
            <a:pPr lvl="0"/>
            <a:r>
              <a:rPr lang="en-US" sz="2800" dirty="0" smtClean="0"/>
              <a:t>Medical tools</a:t>
            </a:r>
          </a:p>
          <a:p>
            <a:pPr lvl="1"/>
            <a:r>
              <a:rPr lang="en-US" sz="2400" dirty="0" smtClean="0"/>
              <a:t>Patient information and documenting tools</a:t>
            </a:r>
          </a:p>
          <a:p>
            <a:pPr lvl="1"/>
            <a:r>
              <a:rPr lang="en-US" sz="2400" dirty="0" smtClean="0"/>
              <a:t>Patient monitoring apps</a:t>
            </a:r>
          </a:p>
          <a:p>
            <a:pPr lvl="1"/>
            <a:r>
              <a:rPr lang="en-US" sz="2400" dirty="0" smtClean="0"/>
              <a:t>Nursing apps</a:t>
            </a:r>
          </a:p>
          <a:p>
            <a:pPr lvl="1"/>
            <a:r>
              <a:rPr lang="en-US" sz="2400" dirty="0" smtClean="0"/>
              <a:t>Imaging apps</a:t>
            </a:r>
          </a:p>
          <a:p>
            <a:pPr lvl="1"/>
            <a:r>
              <a:rPr lang="en-US" sz="2400" dirty="0" smtClean="0"/>
              <a:t>Clinical apps</a:t>
            </a:r>
          </a:p>
          <a:p>
            <a:pPr lvl="0"/>
            <a:r>
              <a:rPr lang="en-US" sz="2800" dirty="0" smtClean="0"/>
              <a:t>Payer tools</a:t>
            </a:r>
          </a:p>
          <a:p>
            <a:pPr lvl="0"/>
            <a:r>
              <a:rPr lang="en-US" sz="2800" dirty="0" smtClean="0"/>
              <a:t>Decision support tools</a:t>
            </a:r>
          </a:p>
          <a:p>
            <a:pPr lvl="0"/>
            <a:r>
              <a:rPr lang="en-US" sz="2800" dirty="0" smtClean="0"/>
              <a:t>Patient support tools</a:t>
            </a:r>
          </a:p>
          <a:p>
            <a:pPr>
              <a:buNone/>
            </a:pPr>
            <a:r>
              <a:rPr lang="en-US" sz="2800" dirty="0" smtClean="0"/>
              <a:t> 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 tools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Visits at doctors’ offices are complemented by emails, text messages, and app communication</a:t>
            </a:r>
          </a:p>
          <a:p>
            <a:r>
              <a:rPr lang="en-US" dirty="0" smtClean="0"/>
              <a:t>Periodic visits are replaced by communication by need</a:t>
            </a:r>
          </a:p>
          <a:p>
            <a:r>
              <a:rPr lang="en-US" dirty="0" smtClean="0"/>
              <a:t>Online video visits are still a small percentage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Main problems: </a:t>
            </a:r>
          </a:p>
          <a:p>
            <a:r>
              <a:rPr lang="en-US" dirty="0" smtClean="0"/>
              <a:t>Legislation and protective rules</a:t>
            </a:r>
          </a:p>
          <a:p>
            <a:r>
              <a:rPr lang="en-US" dirty="0" smtClean="0"/>
              <a:t>Payment systems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communication patterns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 idx="4294967295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/>
              <a:t>Text</a:t>
            </a:r>
            <a:r>
              <a:rPr lang="en-US" dirty="0" smtClean="0"/>
              <a:t> messaging</a:t>
            </a:r>
            <a:endParaRPr lang="en-US" dirty="0"/>
          </a:p>
        </p:txBody>
      </p:sp>
      <p:sp>
        <p:nvSpPr>
          <p:cNvPr id="41987" name="Content Placeholder 4"/>
          <p:cNvSpPr>
            <a:spLocks noGrp="1"/>
          </p:cNvSpPr>
          <p:nvPr>
            <p:ph idx="4294967295"/>
          </p:nvPr>
        </p:nvSpPr>
        <p:spPr>
          <a:xfrm>
            <a:off x="304800" y="1371600"/>
            <a:ext cx="8229600" cy="5181600"/>
          </a:xfrm>
        </p:spPr>
        <p:txBody>
          <a:bodyPr/>
          <a:lstStyle/>
          <a:p>
            <a:pPr eaLnBrk="1" hangingPunct="1"/>
            <a:r>
              <a:rPr lang="en-US" dirty="0"/>
              <a:t>Appointments</a:t>
            </a:r>
          </a:p>
          <a:p>
            <a:pPr eaLnBrk="1" hangingPunct="1"/>
            <a:r>
              <a:rPr lang="en-US" dirty="0"/>
              <a:t>Medication reminders</a:t>
            </a:r>
          </a:p>
          <a:p>
            <a:pPr eaLnBrk="1" hangingPunct="1"/>
            <a:r>
              <a:rPr lang="en-US" dirty="0"/>
              <a:t>General inquiries</a:t>
            </a:r>
          </a:p>
          <a:p>
            <a:pPr eaLnBrk="1" hangingPunct="1"/>
            <a:r>
              <a:rPr lang="en-US" dirty="0"/>
              <a:t>Administrative questions</a:t>
            </a:r>
          </a:p>
          <a:p>
            <a:pPr eaLnBrk="1" hangingPunct="1"/>
            <a:r>
              <a:rPr lang="en-US" dirty="0"/>
              <a:t>Non-healthcare related communication</a:t>
            </a:r>
          </a:p>
          <a:p>
            <a:pPr eaLnBrk="1" hangingPunct="1"/>
            <a:r>
              <a:rPr lang="en-US" dirty="0"/>
              <a:t>Health promotion</a:t>
            </a:r>
          </a:p>
          <a:p>
            <a:pPr eaLnBrk="1" hangingPunct="1"/>
            <a:r>
              <a:rPr lang="en-US" dirty="0"/>
              <a:t>Patient-initiated communication	</a:t>
            </a:r>
          </a:p>
          <a:p>
            <a:pPr lvl="1" eaLnBrk="1" hangingPunct="1"/>
            <a:r>
              <a:rPr lang="en-US" dirty="0"/>
              <a:t>Need to reschedule appointment</a:t>
            </a:r>
          </a:p>
          <a:p>
            <a:pPr lvl="1" eaLnBrk="1" hangingPunct="1"/>
            <a:r>
              <a:rPr lang="en-US" dirty="0"/>
              <a:t>Need for prescription refill (?)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5200" y="1168400"/>
            <a:ext cx="6731000" cy="193899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How to improve internal communication among physicians, nurses, specialists, others?</a:t>
            </a:r>
          </a:p>
          <a:p>
            <a:pPr algn="ctr"/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idx="1"/>
          </p:nvPr>
        </p:nvSpPr>
        <p:spPr>
          <a:xfrm>
            <a:off x="609600" y="1035844"/>
            <a:ext cx="7886859" cy="5822156"/>
          </a:xfrm>
          <a:ln/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Patient is triaged in an office, in the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ED, 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in the hospital, in an extended care facility, even in the home....</a:t>
            </a:r>
            <a:endParaRPr lang="en-US" b="1" dirty="0" smtClean="0">
              <a:solidFill>
                <a:srgbClr val="000000"/>
              </a:solidFill>
              <a:latin typeface="Arial" charset="0"/>
              <a:ea typeface="ヒラギノ角ゴ ProN W6" charset="-128"/>
              <a:cs typeface="ヒラギノ角ゴ ProN W6" charset="-128"/>
              <a:sym typeface="Arial" charset="0"/>
            </a:endParaRPr>
          </a:p>
          <a:p>
            <a:pPr>
              <a:buSzPct val="125000"/>
              <a:buFont typeface="Arial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Help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is needed from another doctor, specialist, medical staff member</a:t>
            </a:r>
            <a:endParaRPr lang="en-US" sz="2000" b="1" dirty="0" smtClean="0">
              <a:solidFill>
                <a:srgbClr val="000000"/>
              </a:solidFill>
              <a:latin typeface="Arial" charset="0"/>
              <a:ea typeface="ヒラギノ角ゴ ProN W6" charset="-128"/>
              <a:cs typeface="ヒラギノ角ゴ ProN W6" charset="-128"/>
              <a:sym typeface="Arial" charset="0"/>
            </a:endParaRPr>
          </a:p>
          <a:p>
            <a:pPr>
              <a:buSzPct val="125000"/>
              <a:buFont typeface="Arial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Finding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the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person(s)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that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 the doc needs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help from</a:t>
            </a:r>
            <a:endParaRPr lang="en-US" sz="2000" b="1" dirty="0" smtClean="0">
              <a:solidFill>
                <a:srgbClr val="000000"/>
              </a:solidFill>
              <a:latin typeface="Arial" charset="0"/>
              <a:ea typeface="ヒラギノ角ゴ ProN W6" charset="-128"/>
              <a:cs typeface="ヒラギノ角ゴ ProN W6" charset="-128"/>
              <a:sym typeface="Arial" charset="0"/>
            </a:endParaRPr>
          </a:p>
          <a:p>
            <a:pPr>
              <a:buSzPct val="125000"/>
              <a:buFont typeface="Arial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Determining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the best way to reach them</a:t>
            </a:r>
            <a:endParaRPr lang="en-US" sz="2000" b="1" dirty="0" smtClean="0">
              <a:solidFill>
                <a:srgbClr val="000000"/>
              </a:solidFill>
              <a:latin typeface="Arial" charset="0"/>
              <a:ea typeface="ヒラギノ角ゴ ProN W6" charset="-128"/>
              <a:cs typeface="ヒラギノ角ゴ ProN W6" charset="-128"/>
              <a:sym typeface="Arial" charset="0"/>
            </a:endParaRPr>
          </a:p>
          <a:p>
            <a:pPr>
              <a:buSzPct val="125000"/>
              <a:buFont typeface="Arial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Efficiently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connecting to them</a:t>
            </a:r>
            <a:endParaRPr lang="en-US" sz="2000" b="1" dirty="0" smtClean="0">
              <a:solidFill>
                <a:srgbClr val="000000"/>
              </a:solidFill>
              <a:latin typeface="Arial" charset="0"/>
              <a:ea typeface="ヒラギノ角ゴ ProN W6" charset="-128"/>
              <a:cs typeface="ヒラギノ角ゴ ProN W6" charset="-128"/>
              <a:sym typeface="Arial" charset="0"/>
            </a:endParaRPr>
          </a:p>
          <a:p>
            <a:pPr>
              <a:buSzPct val="125000"/>
              <a:buFont typeface="Arial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Sharing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initial information with them</a:t>
            </a:r>
            <a:endParaRPr lang="en-US" sz="2000" b="1" dirty="0">
              <a:solidFill>
                <a:srgbClr val="000000"/>
              </a:solidFill>
              <a:latin typeface="Arial" charset="0"/>
              <a:ea typeface="ヒラギノ角ゴ ProN W6" charset="-128"/>
              <a:cs typeface="ヒラギノ角ゴ ProN W6" charset="-128"/>
              <a:sym typeface="Arial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Meeting live and viewing/discussing the situation with them</a:t>
            </a:r>
            <a:endParaRPr lang="en-US" sz="2000" b="1" dirty="0">
              <a:solidFill>
                <a:srgbClr val="000000"/>
              </a:solidFill>
              <a:latin typeface="Arial" charset="0"/>
              <a:ea typeface="ヒラギノ角ゴ ProN W6" charset="-128"/>
              <a:cs typeface="ヒラギノ角ゴ ProN W6" charset="-128"/>
              <a:sym typeface="Arial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Making decisions about the situation with them</a:t>
            </a:r>
            <a:endParaRPr lang="en-US" sz="2000" b="1" dirty="0">
              <a:solidFill>
                <a:srgbClr val="000000"/>
              </a:solidFill>
              <a:latin typeface="Arial" charset="0"/>
              <a:ea typeface="ヒラギノ角ゴ ProN W6" charset="-128"/>
              <a:cs typeface="ヒラギノ角ゴ ProN W6" charset="-128"/>
              <a:sym typeface="Arial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Communicating to others (medical staff, families, etc.)</a:t>
            </a:r>
            <a:endParaRPr lang="en-US" sz="2000" b="1" dirty="0">
              <a:solidFill>
                <a:srgbClr val="000000"/>
              </a:solidFill>
              <a:latin typeface="Arial" charset="0"/>
              <a:ea typeface="ヒラギノ角ゴ ProN W6" charset="-128"/>
              <a:cs typeface="ヒラギノ角ゴ ProN W6" charset="-128"/>
              <a:sym typeface="Arial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Documentation and paperwork</a:t>
            </a:r>
            <a:endParaRPr lang="en-US" sz="2000" b="1" dirty="0">
              <a:solidFill>
                <a:srgbClr val="000000"/>
              </a:solidFill>
              <a:latin typeface="Arial" charset="0"/>
              <a:ea typeface="ヒラギノ角ゴ ProN W6" charset="-128"/>
              <a:cs typeface="ヒラギノ角ゴ ProN W6" charset="-128"/>
              <a:sym typeface="Arial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Post discussion actions, next steps</a:t>
            </a:r>
            <a:endParaRPr lang="en-US" sz="2000" b="1" dirty="0">
              <a:solidFill>
                <a:srgbClr val="000000"/>
              </a:solidFill>
              <a:latin typeface="Arial" charset="0"/>
              <a:ea typeface="ヒラギノ角ゴ ProN W6" charset="-128"/>
              <a:cs typeface="ヒラギノ角ゴ ProN W6" charset="-128"/>
              <a:sym typeface="Arial" charset="0"/>
            </a:endParaRPr>
          </a:p>
        </p:txBody>
      </p:sp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732235" y="0"/>
            <a:ext cx="7679531" cy="946547"/>
          </a:xfrm>
          <a:ln/>
        </p:spPr>
        <p:txBody>
          <a:bodyPr/>
          <a:lstStyle/>
          <a:p>
            <a:r>
              <a:rPr lang="en-US" dirty="0"/>
              <a:t>A typical scenario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9360" y="918642"/>
            <a:ext cx="8876109" cy="520600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/>
          </p:cNvSpPr>
          <p:nvPr/>
        </p:nvSpPr>
        <p:spPr bwMode="auto">
          <a:xfrm>
            <a:off x="3223617" y="6152555"/>
            <a:ext cx="5572125" cy="28575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400" dirty="0" smtClean="0">
                <a:ea typeface="Hoefler Text" charset="0"/>
                <a:cs typeface="Hoefler Text" charset="0"/>
              </a:rPr>
              <a:t>Credit: Andy </a:t>
            </a:r>
            <a:r>
              <a:rPr lang="en-US" sz="1400" dirty="0">
                <a:ea typeface="Hoefler Text" charset="0"/>
                <a:cs typeface="Hoefler Text" charset="0"/>
              </a:rPr>
              <a:t>Barbash, MD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0600" y="22860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How much do clinicians in your facility use digital communication for conference calls?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267" y="357187"/>
            <a:ext cx="8679656" cy="620613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31746" name="Rectangle 2"/>
          <p:cNvSpPr>
            <a:spLocks/>
          </p:cNvSpPr>
          <p:nvPr/>
        </p:nvSpPr>
        <p:spPr bwMode="auto">
          <a:xfrm>
            <a:off x="3200400" y="6400800"/>
            <a:ext cx="5572125" cy="28575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400" dirty="0" smtClean="0">
                <a:ea typeface="Hoefler Text" charset="0"/>
                <a:cs typeface="Hoefler Text" charset="0"/>
              </a:rPr>
              <a:t>Credit: Andy </a:t>
            </a:r>
            <a:r>
              <a:rPr lang="en-US" sz="1400" dirty="0">
                <a:ea typeface="Hoefler Text" charset="0"/>
                <a:cs typeface="Hoefler Text" charset="0"/>
              </a:rPr>
              <a:t>Barbash, MD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0" y="304800"/>
            <a:ext cx="4849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Or text to discuss a case?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>
            <a:biLevel thresh="50000"/>
          </a:blip>
          <a:srcRect/>
          <a:stretch>
            <a:fillRect/>
          </a:stretch>
        </p:blipFill>
        <p:spPr bwMode="auto">
          <a:xfrm>
            <a:off x="919758" y="506126"/>
            <a:ext cx="6983016" cy="5539274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9698" name="Rectangle 2"/>
          <p:cNvSpPr>
            <a:spLocks/>
          </p:cNvSpPr>
          <p:nvPr/>
        </p:nvSpPr>
        <p:spPr bwMode="auto">
          <a:xfrm>
            <a:off x="3223617" y="6152555"/>
            <a:ext cx="5572125" cy="28575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r>
              <a:rPr lang="en-US" sz="1400" dirty="0" smtClean="0">
                <a:ea typeface="Hoefler Text" charset="0"/>
                <a:cs typeface="Hoefler Text" charset="0"/>
              </a:rPr>
              <a:t>Credit: Andy </a:t>
            </a:r>
            <a:r>
              <a:rPr lang="en-US" sz="1400" dirty="0">
                <a:ea typeface="Hoefler Text" charset="0"/>
                <a:cs typeface="Hoefler Text" charset="0"/>
              </a:rPr>
              <a:t>Barbash, MD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152400"/>
            <a:ext cx="8698528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Every clinic and hospital should examine its internal communication pattern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Proving mobile devices to patients in order to collect data</a:t>
            </a:r>
          </a:p>
          <a:p>
            <a:r>
              <a:rPr lang="en-US" dirty="0" smtClean="0"/>
              <a:t>Collecting data from physicians and comparing the outcome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Documentation takes up a substantial part of the healthcare professional</a:t>
            </a:r>
          </a:p>
          <a:p>
            <a:r>
              <a:rPr lang="en-US" dirty="0" smtClean="0"/>
              <a:t>Move toward EHRs – but got only to EMRs</a:t>
            </a:r>
          </a:p>
          <a:p>
            <a:r>
              <a:rPr lang="en-US" dirty="0" smtClean="0"/>
              <a:t>Documenting at point of care is a problem</a:t>
            </a:r>
          </a:p>
          <a:p>
            <a:r>
              <a:rPr lang="en-US" dirty="0" smtClean="0"/>
              <a:t>Some doctors still do some handwriting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0"/>
            <a:ext cx="3810000" cy="1219200"/>
          </a:xfrm>
          <a:solidFill>
            <a:schemeClr val="bg1"/>
          </a:solidFill>
        </p:spPr>
        <p:txBody>
          <a:bodyPr/>
          <a:lstStyle/>
          <a:p>
            <a:r>
              <a:rPr lang="en-US" sz="3200" dirty="0"/>
              <a:t>INFORMATION CAPTURE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371600"/>
            <a:ext cx="3810000" cy="4114800"/>
          </a:xfrm>
        </p:spPr>
        <p:txBody>
          <a:bodyPr/>
          <a:lstStyle/>
          <a:p>
            <a:r>
              <a:rPr lang="en-US" b="1" dirty="0"/>
              <a:t>Variations</a:t>
            </a:r>
          </a:p>
          <a:p>
            <a:pPr lvl="1"/>
            <a:r>
              <a:rPr lang="en-US" dirty="0"/>
              <a:t>Handwriting</a:t>
            </a:r>
          </a:p>
          <a:p>
            <a:pPr lvl="1"/>
            <a:r>
              <a:rPr lang="en-US" dirty="0"/>
              <a:t>Dictation and transcription</a:t>
            </a:r>
          </a:p>
          <a:p>
            <a:pPr lvl="1"/>
            <a:r>
              <a:rPr lang="en-US" dirty="0"/>
              <a:t>Speech recognition</a:t>
            </a:r>
          </a:p>
          <a:p>
            <a:pPr lvl="1"/>
            <a:r>
              <a:rPr lang="en-US" dirty="0"/>
              <a:t>Direct computer input</a:t>
            </a:r>
          </a:p>
          <a:p>
            <a:pPr lvl="1"/>
            <a:r>
              <a:rPr lang="en-US" dirty="0">
                <a:solidFill>
                  <a:srgbClr val="3366FF"/>
                </a:solidFill>
              </a:rPr>
              <a:t>Point of Care</a:t>
            </a:r>
          </a:p>
          <a:p>
            <a:pPr lvl="1"/>
            <a:r>
              <a:rPr lang="en-US" dirty="0"/>
              <a:t>Hybrids</a:t>
            </a:r>
          </a:p>
          <a:p>
            <a:pPr>
              <a:buFontTx/>
              <a:buNone/>
            </a:pPr>
            <a:endParaRPr lang="en-US" sz="2400" dirty="0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3716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/>
              <a:t>Desirable characteristics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Ease of use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Real-time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Point of care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Control and access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642" name="Picture 2" descr="Handwrtten not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10175" cy="685800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40643" name="Text Box 3"/>
          <p:cNvSpPr txBox="1">
            <a:spLocks noChangeArrowheads="1"/>
          </p:cNvSpPr>
          <p:nvPr/>
        </p:nvSpPr>
        <p:spPr bwMode="auto">
          <a:xfrm>
            <a:off x="5334000" y="1524000"/>
            <a:ext cx="3048000" cy="500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i="1" dirty="0">
                <a:latin typeface="Times New Roman" charset="0"/>
              </a:rPr>
              <a:t>Is such documentation acceptable anywhere else?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b="1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Times New Roman" charset="0"/>
              </a:rPr>
              <a:t>Legibility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</a:rPr>
              <a:t> Structure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</a:rPr>
              <a:t> Meaning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000000"/>
                </a:solidFill>
                <a:latin typeface="Times New Roman" charset="0"/>
              </a:rPr>
              <a:t> Completeness</a:t>
            </a:r>
          </a:p>
          <a:p>
            <a:pPr>
              <a:spcBef>
                <a:spcPct val="50000"/>
              </a:spcBef>
            </a:pPr>
            <a:endParaRPr lang="en-US" sz="280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40644" name="Line 4"/>
          <p:cNvSpPr>
            <a:spLocks noChangeShapeType="1"/>
          </p:cNvSpPr>
          <p:nvPr/>
        </p:nvSpPr>
        <p:spPr bwMode="auto">
          <a:xfrm>
            <a:off x="762000" y="4114800"/>
            <a:ext cx="609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0645" name="Line 5"/>
          <p:cNvSpPr>
            <a:spLocks noChangeShapeType="1"/>
          </p:cNvSpPr>
          <p:nvPr/>
        </p:nvSpPr>
        <p:spPr bwMode="auto">
          <a:xfrm>
            <a:off x="1752600" y="4267200"/>
            <a:ext cx="533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0646" name="Line 6"/>
          <p:cNvSpPr>
            <a:spLocks noChangeShapeType="1"/>
          </p:cNvSpPr>
          <p:nvPr/>
        </p:nvSpPr>
        <p:spPr bwMode="auto">
          <a:xfrm>
            <a:off x="1447800" y="5105400"/>
            <a:ext cx="533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0647" name="Line 7"/>
          <p:cNvSpPr>
            <a:spLocks noChangeShapeType="1"/>
          </p:cNvSpPr>
          <p:nvPr/>
        </p:nvSpPr>
        <p:spPr bwMode="auto">
          <a:xfrm>
            <a:off x="685800" y="2895600"/>
            <a:ext cx="457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0648" name="Text Box 8"/>
          <p:cNvSpPr txBox="1">
            <a:spLocks noChangeArrowheads="1"/>
          </p:cNvSpPr>
          <p:nvPr/>
        </p:nvSpPr>
        <p:spPr bwMode="auto">
          <a:xfrm>
            <a:off x="5334000" y="0"/>
            <a:ext cx="3810000" cy="1373188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 b="1" dirty="0"/>
              <a:t>Real-time, point-of-care information capture!!!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763" name="Picture 3" descr="p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781800" cy="6688138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73765" name="Text Box 5"/>
          <p:cNvSpPr txBox="1">
            <a:spLocks noChangeArrowheads="1"/>
          </p:cNvSpPr>
          <p:nvPr/>
        </p:nvSpPr>
        <p:spPr bwMode="auto">
          <a:xfrm>
            <a:off x="7086600" y="3048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73766" name="Text Box 6"/>
          <p:cNvSpPr txBox="1">
            <a:spLocks noChangeArrowheads="1"/>
          </p:cNvSpPr>
          <p:nvPr/>
        </p:nvSpPr>
        <p:spPr bwMode="auto">
          <a:xfrm>
            <a:off x="6781800" y="0"/>
            <a:ext cx="2362200" cy="676275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prstDash val="lgDash"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/>
              <a:t>A TEST</a:t>
            </a:r>
          </a:p>
          <a:p>
            <a:pPr lvl="1"/>
            <a:endParaRPr lang="en-US" sz="3200" dirty="0"/>
          </a:p>
          <a:p>
            <a:pPr lvl="1"/>
            <a:r>
              <a:rPr lang="en-US" sz="2000" i="1" dirty="0"/>
              <a:t>frequent </a:t>
            </a:r>
            <a:r>
              <a:rPr lang="en-US" sz="2000" dirty="0"/>
              <a:t>or</a:t>
            </a:r>
            <a:r>
              <a:rPr lang="en-US" sz="2000" i="1" dirty="0"/>
              <a:t>   </a:t>
            </a:r>
          </a:p>
          <a:p>
            <a:pPr lvl="1"/>
            <a:r>
              <a:rPr lang="en-US" sz="2000" i="1" dirty="0"/>
              <a:t>pregnant?</a:t>
            </a:r>
          </a:p>
          <a:p>
            <a:pPr lvl="1"/>
            <a:endParaRPr lang="en-US" sz="2000" i="1" dirty="0"/>
          </a:p>
          <a:p>
            <a:pPr lvl="1"/>
            <a:endParaRPr lang="en-US" sz="2000" i="1" dirty="0"/>
          </a:p>
          <a:p>
            <a:pPr lvl="1"/>
            <a:r>
              <a:rPr lang="en-US" sz="2000" i="1" dirty="0"/>
              <a:t>routine </a:t>
            </a:r>
            <a:r>
              <a:rPr lang="en-US" sz="2000" dirty="0"/>
              <a:t>or</a:t>
            </a:r>
          </a:p>
          <a:p>
            <a:pPr lvl="1"/>
            <a:r>
              <a:rPr lang="en-US" sz="2000" i="1" dirty="0"/>
              <a:t>positive?</a:t>
            </a:r>
            <a:endParaRPr lang="en-US" i="1" dirty="0"/>
          </a:p>
          <a:p>
            <a:pPr lvl="1"/>
            <a:endParaRPr lang="en-US" sz="2000" i="1" dirty="0"/>
          </a:p>
          <a:p>
            <a:pPr lvl="1"/>
            <a:r>
              <a:rPr lang="en-US" sz="2000" i="1" dirty="0"/>
              <a:t>1000u </a:t>
            </a:r>
            <a:r>
              <a:rPr lang="en-US" sz="2000" dirty="0"/>
              <a:t>or</a:t>
            </a:r>
            <a:r>
              <a:rPr lang="en-US" sz="2000" i="1" dirty="0"/>
              <a:t>            10000?</a:t>
            </a:r>
          </a:p>
          <a:p>
            <a:pPr lvl="1"/>
            <a:endParaRPr lang="en-US" sz="2000" dirty="0"/>
          </a:p>
          <a:p>
            <a:pPr lvl="1"/>
            <a:r>
              <a:rPr lang="en-US" sz="2000" i="1" dirty="0"/>
              <a:t>hypertension </a:t>
            </a:r>
            <a:r>
              <a:rPr lang="en-US" sz="2000" dirty="0"/>
              <a:t>or</a:t>
            </a:r>
            <a:r>
              <a:rPr lang="en-US" sz="2000" i="1" dirty="0"/>
              <a:t> hypotension</a:t>
            </a:r>
            <a:r>
              <a:rPr lang="en-US" i="1" dirty="0"/>
              <a:t>?</a:t>
            </a:r>
          </a:p>
          <a:p>
            <a:pPr lvl="1"/>
            <a:endParaRPr lang="en-US" i="1" dirty="0"/>
          </a:p>
          <a:p>
            <a:pPr lvl="1"/>
            <a:r>
              <a:rPr lang="en-US" sz="2000" i="1" dirty="0"/>
              <a:t>negative </a:t>
            </a:r>
            <a:r>
              <a:rPr lang="en-US" sz="2000" dirty="0"/>
              <a:t>or</a:t>
            </a:r>
            <a:r>
              <a:rPr lang="en-US" sz="2000" i="1" dirty="0"/>
              <a:t> hepatitis?</a:t>
            </a:r>
          </a:p>
          <a:p>
            <a:endParaRPr lang="en-US" sz="2000" i="1" dirty="0"/>
          </a:p>
          <a:p>
            <a:endParaRPr lang="en-US" dirty="0"/>
          </a:p>
        </p:txBody>
      </p:sp>
      <p:sp>
        <p:nvSpPr>
          <p:cNvPr id="373773" name="Line 13"/>
          <p:cNvSpPr>
            <a:spLocks noChangeShapeType="1"/>
          </p:cNvSpPr>
          <p:nvPr/>
        </p:nvSpPr>
        <p:spPr bwMode="auto">
          <a:xfrm flipH="1">
            <a:off x="5410200" y="1295400"/>
            <a:ext cx="152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3777" name="Line 17"/>
          <p:cNvSpPr>
            <a:spLocks noChangeShapeType="1"/>
          </p:cNvSpPr>
          <p:nvPr/>
        </p:nvSpPr>
        <p:spPr bwMode="auto">
          <a:xfrm flipH="1">
            <a:off x="5410200" y="2438400"/>
            <a:ext cx="152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3778" name="Line 18"/>
          <p:cNvSpPr>
            <a:spLocks noChangeShapeType="1"/>
          </p:cNvSpPr>
          <p:nvPr/>
        </p:nvSpPr>
        <p:spPr bwMode="auto">
          <a:xfrm flipH="1">
            <a:off x="5410200" y="4495800"/>
            <a:ext cx="152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3779" name="Line 19"/>
          <p:cNvSpPr>
            <a:spLocks noChangeShapeType="1"/>
          </p:cNvSpPr>
          <p:nvPr/>
        </p:nvSpPr>
        <p:spPr bwMode="auto">
          <a:xfrm flipH="1">
            <a:off x="5410200" y="5562600"/>
            <a:ext cx="1524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3780" name="Line 20"/>
          <p:cNvSpPr>
            <a:spLocks noChangeShapeType="1"/>
          </p:cNvSpPr>
          <p:nvPr/>
        </p:nvSpPr>
        <p:spPr bwMode="auto">
          <a:xfrm flipH="1">
            <a:off x="6248400" y="3276600"/>
            <a:ext cx="838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iPhone criticalRepo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52725" y="-1219200"/>
            <a:ext cx="4778375" cy="906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0" y="1066800"/>
            <a:ext cx="2743200" cy="20313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ea typeface="Arial" charset="0"/>
                <a:cs typeface="Arial" charset="0"/>
              </a:rPr>
              <a:t>As such recordings will be </a:t>
            </a:r>
            <a:r>
              <a:rPr lang="en-US" dirty="0" smtClean="0">
                <a:ea typeface="Arial" charset="0"/>
                <a:cs typeface="Arial" charset="0"/>
              </a:rPr>
              <a:t>integrated </a:t>
            </a:r>
            <a:r>
              <a:rPr lang="en-US" dirty="0">
                <a:ea typeface="Arial" charset="0"/>
                <a:cs typeface="Arial" charset="0"/>
              </a:rPr>
              <a:t>with online protocols (new and existing), a new process of electronically enabled care will emerge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81000" y="1600200"/>
            <a:ext cx="8610600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891" name="Oval 3"/>
          <p:cNvSpPr>
            <a:spLocks noChangeArrowheads="1"/>
          </p:cNvSpPr>
          <p:nvPr/>
        </p:nvSpPr>
        <p:spPr bwMode="auto">
          <a:xfrm>
            <a:off x="838200" y="1905000"/>
            <a:ext cx="18288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Prenatal Record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2895601" y="1828800"/>
            <a:ext cx="19812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Family Record</a:t>
            </a: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1600200" y="2362200"/>
            <a:ext cx="19812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Pediatric Record</a:t>
            </a: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H="1">
            <a:off x="2971800" y="3352800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lIns="91430" tIns="45716" rIns="91430" bIns="45716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581400" y="2743200"/>
            <a:ext cx="1828800" cy="838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0" tIns="45716" rIns="91430" bIns="45716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Potentially multiple providers/records</a:t>
            </a:r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381001" y="2819400"/>
            <a:ext cx="22098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Primary Care Record</a:t>
            </a:r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H="1">
            <a:off x="3657600" y="3581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lIns="91430" tIns="45716" rIns="91430" bIns="45716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898" name="Oval 10"/>
          <p:cNvSpPr>
            <a:spLocks noChangeArrowheads="1"/>
          </p:cNvSpPr>
          <p:nvPr/>
        </p:nvSpPr>
        <p:spPr bwMode="auto">
          <a:xfrm>
            <a:off x="381001" y="3505200"/>
            <a:ext cx="26670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Specialty Provider Record</a:t>
            </a:r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H="1">
            <a:off x="2590801" y="2971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lIns="91430" tIns="45716" rIns="91430" bIns="45716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3429000" y="4495800"/>
            <a:ext cx="25146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Personal Health Record</a:t>
            </a:r>
          </a:p>
        </p:txBody>
      </p:sp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1828800" y="3962400"/>
            <a:ext cx="19812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Hospital Record</a:t>
            </a:r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 flipH="1" flipV="1">
            <a:off x="3962400" y="22098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lIns="91430" tIns="45716" rIns="91430" bIns="45716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5257800" y="1676400"/>
            <a:ext cx="1828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Wellness Health </a:t>
            </a:r>
          </a:p>
          <a:p>
            <a:pPr algn="ctr"/>
            <a:r>
              <a:rPr lang="en-US" dirty="0"/>
              <a:t>Information</a:t>
            </a:r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>
            <a:off x="3581400" y="25908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lIns="91430" tIns="45716" rIns="91430" bIns="45716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5105400" y="2514600"/>
            <a:ext cx="32004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Pharmacy/Medication Records</a:t>
            </a:r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 flipV="1">
            <a:off x="4648200" y="281940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lIns="91430" tIns="45716" rIns="91430" bIns="45716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5334000" y="2971800"/>
            <a:ext cx="3429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Employer/Other Health Records</a:t>
            </a:r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 flipH="1">
            <a:off x="4572000" y="3200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lIns="91430" tIns="45716" rIns="91430" bIns="45716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5791200" y="3505201"/>
            <a:ext cx="27432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Payer/Financial Health </a:t>
            </a:r>
          </a:p>
          <a:p>
            <a:pPr algn="ctr"/>
            <a:r>
              <a:rPr lang="en-US" dirty="0"/>
              <a:t>History Information</a:t>
            </a:r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 flipH="1" flipV="1">
            <a:off x="5257800" y="3505200"/>
            <a:ext cx="457200" cy="152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lIns="91430" tIns="45716" rIns="91430" bIns="45716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6096001" y="4114800"/>
            <a:ext cx="26670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Many other Health </a:t>
            </a:r>
          </a:p>
          <a:p>
            <a:pPr algn="ctr"/>
            <a:r>
              <a:rPr lang="en-US" dirty="0"/>
              <a:t>History Repositories</a:t>
            </a:r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3962401" y="3886200"/>
            <a:ext cx="19050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6" rIns="91430" bIns="45716" anchor="ctr">
            <a:prstTxWarp prst="textNoShape">
              <a:avLst/>
            </a:prstTxWarp>
          </a:bodyPr>
          <a:lstStyle/>
          <a:p>
            <a:pPr algn="ctr"/>
            <a:r>
              <a:rPr lang="en-US" dirty="0"/>
              <a:t>Emergency </a:t>
            </a:r>
          </a:p>
          <a:p>
            <a:pPr algn="ctr"/>
            <a:r>
              <a:rPr lang="en-US" dirty="0"/>
              <a:t>Care Record</a:t>
            </a:r>
          </a:p>
        </p:txBody>
      </p:sp>
      <p:sp>
        <p:nvSpPr>
          <p:cNvPr id="37913" name="Line 25"/>
          <p:cNvSpPr>
            <a:spLocks noChangeShapeType="1"/>
          </p:cNvSpPr>
          <p:nvPr/>
        </p:nvSpPr>
        <p:spPr bwMode="auto">
          <a:xfrm flipH="1" flipV="1">
            <a:off x="4648200" y="35814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lIns="91430" tIns="45716" rIns="91430" bIns="45716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2362200" y="5029200"/>
            <a:ext cx="6781800" cy="1569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0" tIns="45716" rIns="91430" bIns="45716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Questions:  </a:t>
            </a:r>
          </a:p>
          <a:p>
            <a:pPr>
              <a:buFontTx/>
              <a:buChar char="•"/>
            </a:pPr>
            <a:r>
              <a:rPr lang="en-US" sz="2400" dirty="0"/>
              <a:t>Should there be one </a:t>
            </a:r>
            <a:r>
              <a:rPr lang="en-US" sz="2400" dirty="0" smtClean="0"/>
              <a:t>database?</a:t>
            </a:r>
          </a:p>
          <a:p>
            <a:pPr>
              <a:buFontTx/>
              <a:buChar char="•"/>
            </a:pPr>
            <a:r>
              <a:rPr lang="en-US" sz="2400" dirty="0"/>
              <a:t>If a network is created, which</a:t>
            </a:r>
            <a:r>
              <a:rPr lang="en-US" sz="2400" dirty="0" smtClean="0"/>
              <a:t> information </a:t>
            </a:r>
            <a:r>
              <a:rPr lang="en-US" sz="2400" dirty="0"/>
              <a:t>is to be exchanged?</a:t>
            </a:r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-152400" y="0"/>
            <a:ext cx="9144000" cy="1323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0" tIns="45716" rIns="91430" bIns="45716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 smtClean="0"/>
              <a:t>Parts of a Patient’s Medical Record </a:t>
            </a:r>
          </a:p>
          <a:p>
            <a:pPr algn="ctr">
              <a:spcBef>
                <a:spcPct val="50000"/>
              </a:spcBef>
            </a:pPr>
            <a:r>
              <a:rPr lang="en-US" sz="3200" dirty="0" smtClean="0"/>
              <a:t>May Be in Many Places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EHR Adoption – after 20 years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222" b="1" dirty="0" smtClean="0"/>
              <a:t>Major Perceived Barriers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Credit: TechNova Consulting LLC</a:t>
            </a:r>
            <a:endParaRPr lang="en-US" dirty="0"/>
          </a:p>
        </p:txBody>
      </p:sp>
      <p:pic>
        <p:nvPicPr>
          <p:cNvPr id="6" name="Picture 5" descr="Major Perceived Barriers to Adoption of EHRs.tif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5430"/>
          <a:stretch>
            <a:fillRect/>
          </a:stretch>
        </p:blipFill>
        <p:spPr>
          <a:xfrm>
            <a:off x="228600" y="1143000"/>
            <a:ext cx="8645033" cy="441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93615" y="5741313"/>
            <a:ext cx="5867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Source: Jha, Ashish K., M.D., M.P.H. et al., “Use of Electronic Health Records in U.S. Hospitals,” The New England Journal of Medicine, 360; 16, April 16, 2009, p. 1635.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28800" y="1524000"/>
            <a:ext cx="1371600" cy="3930650"/>
            <a:chOff x="1488" y="960"/>
            <a:chExt cx="864" cy="2476"/>
          </a:xfrm>
        </p:grpSpPr>
        <p:sp>
          <p:nvSpPr>
            <p:cNvPr id="17411" name="Text Box 3"/>
            <p:cNvSpPr txBox="1">
              <a:spLocks noChangeArrowheads="1"/>
            </p:cNvSpPr>
            <p:nvPr/>
          </p:nvSpPr>
          <p:spPr bwMode="auto">
            <a:xfrm>
              <a:off x="1488" y="960"/>
              <a:ext cx="81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 dirty="0">
                  <a:solidFill>
                    <a:srgbClr val="FF0000"/>
                  </a:solidFill>
                  <a:ea typeface="ＭＳ Ｐゴシック" pitchFamily="116" charset="-128"/>
                </a:rPr>
                <a:t>Documents</a:t>
              </a:r>
              <a:endParaRPr lang="en-US" sz="2400" dirty="0">
                <a:ea typeface="ＭＳ Ｐゴシック" pitchFamily="116" charset="-128"/>
              </a:endParaRPr>
            </a:p>
          </p:txBody>
        </p:sp>
        <p:sp>
          <p:nvSpPr>
            <p:cNvPr id="17412" name="Text Box 4"/>
            <p:cNvSpPr txBox="1">
              <a:spLocks noChangeArrowheads="1"/>
            </p:cNvSpPr>
            <p:nvPr/>
          </p:nvSpPr>
          <p:spPr bwMode="auto">
            <a:xfrm>
              <a:off x="1536" y="1920"/>
              <a:ext cx="81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 dirty="0">
                  <a:solidFill>
                    <a:srgbClr val="FF0000"/>
                  </a:solidFill>
                  <a:ea typeface="ＭＳ Ｐゴシック" pitchFamily="116" charset="-128"/>
                </a:rPr>
                <a:t>Documents</a:t>
              </a:r>
              <a:endParaRPr lang="en-US" sz="2400" dirty="0">
                <a:ea typeface="ＭＳ Ｐゴシック" pitchFamily="116" charset="-128"/>
              </a:endParaRPr>
            </a:p>
          </p:txBody>
        </p:sp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1488" y="2640"/>
              <a:ext cx="81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 dirty="0">
                  <a:solidFill>
                    <a:srgbClr val="FF0000"/>
                  </a:solidFill>
                  <a:ea typeface="ＭＳ Ｐゴシック" pitchFamily="116" charset="-128"/>
                </a:rPr>
                <a:t>Documents</a:t>
              </a:r>
              <a:endParaRPr lang="en-US" sz="2400" dirty="0">
                <a:ea typeface="ＭＳ Ｐゴシック" pitchFamily="116" charset="-128"/>
              </a:endParaRPr>
            </a:p>
          </p:txBody>
        </p:sp>
        <p:sp>
          <p:nvSpPr>
            <p:cNvPr id="17414" name="Text Box 6"/>
            <p:cNvSpPr txBox="1">
              <a:spLocks noChangeArrowheads="1"/>
            </p:cNvSpPr>
            <p:nvPr/>
          </p:nvSpPr>
          <p:spPr bwMode="auto">
            <a:xfrm>
              <a:off x="1504" y="3224"/>
              <a:ext cx="8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600" b="1" dirty="0">
                  <a:solidFill>
                    <a:srgbClr val="FF3300"/>
                  </a:solidFill>
                  <a:ea typeface="ＭＳ Ｐゴシック" pitchFamily="116" charset="-128"/>
                </a:rPr>
                <a:t>Documents</a:t>
              </a:r>
              <a:r>
                <a:rPr lang="en-US" sz="1600" b="1" dirty="0">
                  <a:solidFill>
                    <a:srgbClr val="0000FF"/>
                  </a:solidFill>
                  <a:ea typeface="ＭＳ Ｐゴシック" pitchFamily="116" charset="-128"/>
                </a:rPr>
                <a:t> </a:t>
              </a:r>
              <a:endParaRPr lang="en-US" sz="2400" dirty="0">
                <a:ea typeface="ＭＳ Ｐゴシック" pitchFamily="116" charset="-128"/>
              </a:endParaRPr>
            </a:p>
          </p:txBody>
        </p:sp>
      </p:grp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5400" dirty="0">
                <a:latin typeface="Tahoma" pitchFamily="34" charset="0"/>
                <a:ea typeface="ＭＳ Ｐゴシック" pitchFamily="116" charset="-128"/>
              </a:rPr>
              <a:t>TRADITIONAL APPROACH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609600" y="717550"/>
            <a:ext cx="8001000" cy="519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Tahoma" pitchFamily="34" charset="0"/>
                <a:ea typeface="ＭＳ Ｐゴシック" pitchFamily="116" charset="-128"/>
              </a:rPr>
              <a:t>Documents to Data</a:t>
            </a:r>
          </a:p>
        </p:txBody>
      </p:sp>
      <p:sp>
        <p:nvSpPr>
          <p:cNvPr id="17417" name="AutoShape 9"/>
          <p:cNvSpPr>
            <a:spLocks noChangeAspect="1" noChangeArrowheads="1" noTextEdit="1"/>
          </p:cNvSpPr>
          <p:nvPr/>
        </p:nvSpPr>
        <p:spPr bwMode="auto">
          <a:xfrm>
            <a:off x="914400" y="1219200"/>
            <a:ext cx="7505700" cy="47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1009650" y="952500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1009650" y="1177925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1009650" y="1400175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1009650" y="1625600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1009650" y="1847850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1009650" y="2295525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1009650" y="2520950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1009650" y="2744788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1009650" y="2968625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1009650" y="3192463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1009650" y="3417888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1009650" y="3640138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1009650" y="3865563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31" name="Rectangle 23"/>
          <p:cNvSpPr>
            <a:spLocks noChangeArrowheads="1"/>
          </p:cNvSpPr>
          <p:nvPr/>
        </p:nvSpPr>
        <p:spPr bwMode="auto">
          <a:xfrm>
            <a:off x="1009650" y="4087813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1009650" y="4313238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1009650" y="4535488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1009650" y="4760913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1603375" y="1724025"/>
            <a:ext cx="1658938" cy="860425"/>
            <a:chOff x="1010" y="1086"/>
            <a:chExt cx="1045" cy="542"/>
          </a:xfrm>
        </p:grpSpPr>
        <p:grpSp>
          <p:nvGrpSpPr>
            <p:cNvPr id="4" name="Group 28"/>
            <p:cNvGrpSpPr>
              <a:grpSpLocks/>
            </p:cNvGrpSpPr>
            <p:nvPr/>
          </p:nvGrpSpPr>
          <p:grpSpPr bwMode="auto">
            <a:xfrm>
              <a:off x="1045" y="1258"/>
              <a:ext cx="1008" cy="370"/>
              <a:chOff x="1045" y="1258"/>
              <a:chExt cx="1008" cy="370"/>
            </a:xfrm>
          </p:grpSpPr>
          <p:sp>
            <p:nvSpPr>
              <p:cNvPr id="17437" name="Freeform 29"/>
              <p:cNvSpPr>
                <a:spLocks/>
              </p:cNvSpPr>
              <p:nvPr/>
            </p:nvSpPr>
            <p:spPr bwMode="auto">
              <a:xfrm>
                <a:off x="1045" y="1258"/>
                <a:ext cx="1008" cy="370"/>
              </a:xfrm>
              <a:custGeom>
                <a:avLst/>
                <a:gdLst/>
                <a:ahLst/>
                <a:cxnLst>
                  <a:cxn ang="0">
                    <a:pos x="466" y="370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0"/>
                  </a:cxn>
                </a:cxnLst>
                <a:rect l="0" t="0" r="r" b="b"/>
                <a:pathLst>
                  <a:path w="1008" h="370">
                    <a:moveTo>
                      <a:pt x="466" y="370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38" name="Freeform 30"/>
              <p:cNvSpPr>
                <a:spLocks/>
              </p:cNvSpPr>
              <p:nvPr/>
            </p:nvSpPr>
            <p:spPr bwMode="auto">
              <a:xfrm>
                <a:off x="1045" y="1258"/>
                <a:ext cx="1008" cy="370"/>
              </a:xfrm>
              <a:custGeom>
                <a:avLst/>
                <a:gdLst/>
                <a:ahLst/>
                <a:cxnLst>
                  <a:cxn ang="0">
                    <a:pos x="466" y="370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0"/>
                  </a:cxn>
                </a:cxnLst>
                <a:rect l="0" t="0" r="r" b="b"/>
                <a:pathLst>
                  <a:path w="1008" h="370">
                    <a:moveTo>
                      <a:pt x="466" y="370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1046" y="1229"/>
              <a:ext cx="1009" cy="370"/>
              <a:chOff x="1046" y="1229"/>
              <a:chExt cx="1009" cy="370"/>
            </a:xfrm>
          </p:grpSpPr>
          <p:sp>
            <p:nvSpPr>
              <p:cNvPr id="17440" name="Freeform 32"/>
              <p:cNvSpPr>
                <a:spLocks/>
              </p:cNvSpPr>
              <p:nvPr/>
            </p:nvSpPr>
            <p:spPr bwMode="auto">
              <a:xfrm>
                <a:off x="1046" y="1229"/>
                <a:ext cx="1009" cy="370"/>
              </a:xfrm>
              <a:custGeom>
                <a:avLst/>
                <a:gdLst/>
                <a:ahLst/>
                <a:cxnLst>
                  <a:cxn ang="0">
                    <a:pos x="467" y="370"/>
                  </a:cxn>
                  <a:cxn ang="0">
                    <a:pos x="1009" y="144"/>
                  </a:cxn>
                  <a:cxn ang="0">
                    <a:pos x="542" y="0"/>
                  </a:cxn>
                  <a:cxn ang="0">
                    <a:pos x="0" y="226"/>
                  </a:cxn>
                  <a:cxn ang="0">
                    <a:pos x="467" y="370"/>
                  </a:cxn>
                </a:cxnLst>
                <a:rect l="0" t="0" r="r" b="b"/>
                <a:pathLst>
                  <a:path w="1009" h="370">
                    <a:moveTo>
                      <a:pt x="467" y="370"/>
                    </a:moveTo>
                    <a:lnTo>
                      <a:pt x="1009" y="144"/>
                    </a:lnTo>
                    <a:lnTo>
                      <a:pt x="542" y="0"/>
                    </a:lnTo>
                    <a:lnTo>
                      <a:pt x="0" y="226"/>
                    </a:lnTo>
                    <a:lnTo>
                      <a:pt x="467" y="3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41" name="Freeform 33"/>
              <p:cNvSpPr>
                <a:spLocks/>
              </p:cNvSpPr>
              <p:nvPr/>
            </p:nvSpPr>
            <p:spPr bwMode="auto">
              <a:xfrm>
                <a:off x="1046" y="1229"/>
                <a:ext cx="1009" cy="370"/>
              </a:xfrm>
              <a:custGeom>
                <a:avLst/>
                <a:gdLst/>
                <a:ahLst/>
                <a:cxnLst>
                  <a:cxn ang="0">
                    <a:pos x="467" y="370"/>
                  </a:cxn>
                  <a:cxn ang="0">
                    <a:pos x="1009" y="144"/>
                  </a:cxn>
                  <a:cxn ang="0">
                    <a:pos x="542" y="0"/>
                  </a:cxn>
                  <a:cxn ang="0">
                    <a:pos x="0" y="226"/>
                  </a:cxn>
                  <a:cxn ang="0">
                    <a:pos x="467" y="370"/>
                  </a:cxn>
                </a:cxnLst>
                <a:rect l="0" t="0" r="r" b="b"/>
                <a:pathLst>
                  <a:path w="1009" h="370">
                    <a:moveTo>
                      <a:pt x="467" y="370"/>
                    </a:moveTo>
                    <a:lnTo>
                      <a:pt x="1009" y="144"/>
                    </a:lnTo>
                    <a:lnTo>
                      <a:pt x="542" y="0"/>
                    </a:lnTo>
                    <a:lnTo>
                      <a:pt x="0" y="226"/>
                    </a:lnTo>
                    <a:lnTo>
                      <a:pt x="467" y="37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1038" y="1199"/>
              <a:ext cx="1008" cy="371"/>
              <a:chOff x="1038" y="1199"/>
              <a:chExt cx="1008" cy="371"/>
            </a:xfrm>
          </p:grpSpPr>
          <p:sp>
            <p:nvSpPr>
              <p:cNvPr id="17443" name="Freeform 35"/>
              <p:cNvSpPr>
                <a:spLocks/>
              </p:cNvSpPr>
              <p:nvPr/>
            </p:nvSpPr>
            <p:spPr bwMode="auto">
              <a:xfrm>
                <a:off x="1038" y="1199"/>
                <a:ext cx="1008" cy="371"/>
              </a:xfrm>
              <a:custGeom>
                <a:avLst/>
                <a:gdLst/>
                <a:ahLst/>
                <a:cxnLst>
                  <a:cxn ang="0">
                    <a:pos x="466" y="371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1"/>
                  </a:cxn>
                </a:cxnLst>
                <a:rect l="0" t="0" r="r" b="b"/>
                <a:pathLst>
                  <a:path w="1008" h="371">
                    <a:moveTo>
                      <a:pt x="466" y="371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44" name="Freeform 36"/>
              <p:cNvSpPr>
                <a:spLocks/>
              </p:cNvSpPr>
              <p:nvPr/>
            </p:nvSpPr>
            <p:spPr bwMode="auto">
              <a:xfrm>
                <a:off x="1038" y="1199"/>
                <a:ext cx="1008" cy="371"/>
              </a:xfrm>
              <a:custGeom>
                <a:avLst/>
                <a:gdLst/>
                <a:ahLst/>
                <a:cxnLst>
                  <a:cxn ang="0">
                    <a:pos x="466" y="371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1"/>
                  </a:cxn>
                </a:cxnLst>
                <a:rect l="0" t="0" r="r" b="b"/>
                <a:pathLst>
                  <a:path w="1008" h="371">
                    <a:moveTo>
                      <a:pt x="466" y="371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1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7" name="Group 37"/>
            <p:cNvGrpSpPr>
              <a:grpSpLocks/>
            </p:cNvGrpSpPr>
            <p:nvPr/>
          </p:nvGrpSpPr>
          <p:grpSpPr bwMode="auto">
            <a:xfrm>
              <a:off x="1028" y="1160"/>
              <a:ext cx="1008" cy="370"/>
              <a:chOff x="1028" y="1160"/>
              <a:chExt cx="1008" cy="370"/>
            </a:xfrm>
          </p:grpSpPr>
          <p:sp>
            <p:nvSpPr>
              <p:cNvPr id="17446" name="Freeform 38"/>
              <p:cNvSpPr>
                <a:spLocks/>
              </p:cNvSpPr>
              <p:nvPr/>
            </p:nvSpPr>
            <p:spPr bwMode="auto">
              <a:xfrm>
                <a:off x="1028" y="1160"/>
                <a:ext cx="1008" cy="370"/>
              </a:xfrm>
              <a:custGeom>
                <a:avLst/>
                <a:gdLst/>
                <a:ahLst/>
                <a:cxnLst>
                  <a:cxn ang="0">
                    <a:pos x="466" y="370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0"/>
                  </a:cxn>
                </a:cxnLst>
                <a:rect l="0" t="0" r="r" b="b"/>
                <a:pathLst>
                  <a:path w="1008" h="370">
                    <a:moveTo>
                      <a:pt x="466" y="370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47" name="Freeform 39"/>
              <p:cNvSpPr>
                <a:spLocks/>
              </p:cNvSpPr>
              <p:nvPr/>
            </p:nvSpPr>
            <p:spPr bwMode="auto">
              <a:xfrm>
                <a:off x="1028" y="1160"/>
                <a:ext cx="1008" cy="370"/>
              </a:xfrm>
              <a:custGeom>
                <a:avLst/>
                <a:gdLst/>
                <a:ahLst/>
                <a:cxnLst>
                  <a:cxn ang="0">
                    <a:pos x="466" y="370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0"/>
                  </a:cxn>
                </a:cxnLst>
                <a:rect l="0" t="0" r="r" b="b"/>
                <a:pathLst>
                  <a:path w="1008" h="370">
                    <a:moveTo>
                      <a:pt x="466" y="370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8" name="Group 40"/>
            <p:cNvGrpSpPr>
              <a:grpSpLocks/>
            </p:cNvGrpSpPr>
            <p:nvPr/>
          </p:nvGrpSpPr>
          <p:grpSpPr bwMode="auto">
            <a:xfrm>
              <a:off x="1024" y="1126"/>
              <a:ext cx="1008" cy="370"/>
              <a:chOff x="1024" y="1126"/>
              <a:chExt cx="1008" cy="370"/>
            </a:xfrm>
          </p:grpSpPr>
          <p:sp>
            <p:nvSpPr>
              <p:cNvPr id="17449" name="Freeform 41"/>
              <p:cNvSpPr>
                <a:spLocks/>
              </p:cNvSpPr>
              <p:nvPr/>
            </p:nvSpPr>
            <p:spPr bwMode="auto">
              <a:xfrm>
                <a:off x="1024" y="1126"/>
                <a:ext cx="1008" cy="370"/>
              </a:xfrm>
              <a:custGeom>
                <a:avLst/>
                <a:gdLst/>
                <a:ahLst/>
                <a:cxnLst>
                  <a:cxn ang="0">
                    <a:pos x="467" y="370"/>
                  </a:cxn>
                  <a:cxn ang="0">
                    <a:pos x="1008" y="144"/>
                  </a:cxn>
                  <a:cxn ang="0">
                    <a:pos x="542" y="0"/>
                  </a:cxn>
                  <a:cxn ang="0">
                    <a:pos x="0" y="226"/>
                  </a:cxn>
                  <a:cxn ang="0">
                    <a:pos x="467" y="370"/>
                  </a:cxn>
                </a:cxnLst>
                <a:rect l="0" t="0" r="r" b="b"/>
                <a:pathLst>
                  <a:path w="1008" h="370">
                    <a:moveTo>
                      <a:pt x="467" y="370"/>
                    </a:moveTo>
                    <a:lnTo>
                      <a:pt x="1008" y="144"/>
                    </a:lnTo>
                    <a:lnTo>
                      <a:pt x="542" y="0"/>
                    </a:lnTo>
                    <a:lnTo>
                      <a:pt x="0" y="226"/>
                    </a:lnTo>
                    <a:lnTo>
                      <a:pt x="467" y="3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50" name="Freeform 42"/>
              <p:cNvSpPr>
                <a:spLocks/>
              </p:cNvSpPr>
              <p:nvPr/>
            </p:nvSpPr>
            <p:spPr bwMode="auto">
              <a:xfrm>
                <a:off x="1024" y="1126"/>
                <a:ext cx="1008" cy="370"/>
              </a:xfrm>
              <a:custGeom>
                <a:avLst/>
                <a:gdLst/>
                <a:ahLst/>
                <a:cxnLst>
                  <a:cxn ang="0">
                    <a:pos x="467" y="370"/>
                  </a:cxn>
                  <a:cxn ang="0">
                    <a:pos x="1008" y="144"/>
                  </a:cxn>
                  <a:cxn ang="0">
                    <a:pos x="542" y="0"/>
                  </a:cxn>
                  <a:cxn ang="0">
                    <a:pos x="0" y="226"/>
                  </a:cxn>
                  <a:cxn ang="0">
                    <a:pos x="467" y="370"/>
                  </a:cxn>
                </a:cxnLst>
                <a:rect l="0" t="0" r="r" b="b"/>
                <a:pathLst>
                  <a:path w="1008" h="370">
                    <a:moveTo>
                      <a:pt x="467" y="370"/>
                    </a:moveTo>
                    <a:lnTo>
                      <a:pt x="1008" y="144"/>
                    </a:lnTo>
                    <a:lnTo>
                      <a:pt x="542" y="0"/>
                    </a:lnTo>
                    <a:lnTo>
                      <a:pt x="0" y="226"/>
                    </a:lnTo>
                    <a:lnTo>
                      <a:pt x="467" y="37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" name="Group 43"/>
            <p:cNvGrpSpPr>
              <a:grpSpLocks/>
            </p:cNvGrpSpPr>
            <p:nvPr/>
          </p:nvGrpSpPr>
          <p:grpSpPr bwMode="auto">
            <a:xfrm>
              <a:off x="1010" y="1086"/>
              <a:ext cx="1008" cy="370"/>
              <a:chOff x="1010" y="1086"/>
              <a:chExt cx="1008" cy="370"/>
            </a:xfrm>
          </p:grpSpPr>
          <p:sp>
            <p:nvSpPr>
              <p:cNvPr id="17452" name="Freeform 44"/>
              <p:cNvSpPr>
                <a:spLocks/>
              </p:cNvSpPr>
              <p:nvPr/>
            </p:nvSpPr>
            <p:spPr bwMode="auto">
              <a:xfrm>
                <a:off x="1010" y="1086"/>
                <a:ext cx="1008" cy="370"/>
              </a:xfrm>
              <a:custGeom>
                <a:avLst/>
                <a:gdLst/>
                <a:ahLst/>
                <a:cxnLst>
                  <a:cxn ang="0">
                    <a:pos x="466" y="370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0"/>
                  </a:cxn>
                </a:cxnLst>
                <a:rect l="0" t="0" r="r" b="b"/>
                <a:pathLst>
                  <a:path w="1008" h="370">
                    <a:moveTo>
                      <a:pt x="466" y="370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53" name="Freeform 45"/>
              <p:cNvSpPr>
                <a:spLocks/>
              </p:cNvSpPr>
              <p:nvPr/>
            </p:nvSpPr>
            <p:spPr bwMode="auto">
              <a:xfrm>
                <a:off x="1010" y="1086"/>
                <a:ext cx="1008" cy="370"/>
              </a:xfrm>
              <a:custGeom>
                <a:avLst/>
                <a:gdLst/>
                <a:ahLst/>
                <a:cxnLst>
                  <a:cxn ang="0">
                    <a:pos x="466" y="370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0"/>
                  </a:cxn>
                </a:cxnLst>
                <a:rect l="0" t="0" r="r" b="b"/>
                <a:pathLst>
                  <a:path w="1008" h="370">
                    <a:moveTo>
                      <a:pt x="466" y="370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1560513" y="1392238"/>
            <a:ext cx="1657350" cy="862012"/>
            <a:chOff x="983" y="877"/>
            <a:chExt cx="1044" cy="543"/>
          </a:xfrm>
        </p:grpSpPr>
        <p:grpSp>
          <p:nvGrpSpPr>
            <p:cNvPr id="11" name="Group 47"/>
            <p:cNvGrpSpPr>
              <a:grpSpLocks/>
            </p:cNvGrpSpPr>
            <p:nvPr/>
          </p:nvGrpSpPr>
          <p:grpSpPr bwMode="auto">
            <a:xfrm>
              <a:off x="1018" y="1049"/>
              <a:ext cx="1008" cy="371"/>
              <a:chOff x="1018" y="1049"/>
              <a:chExt cx="1008" cy="371"/>
            </a:xfrm>
          </p:grpSpPr>
          <p:sp>
            <p:nvSpPr>
              <p:cNvPr id="17456" name="Freeform 48"/>
              <p:cNvSpPr>
                <a:spLocks/>
              </p:cNvSpPr>
              <p:nvPr/>
            </p:nvSpPr>
            <p:spPr bwMode="auto">
              <a:xfrm>
                <a:off x="1018" y="1049"/>
                <a:ext cx="1008" cy="371"/>
              </a:xfrm>
              <a:custGeom>
                <a:avLst/>
                <a:gdLst/>
                <a:ahLst/>
                <a:cxnLst>
                  <a:cxn ang="0">
                    <a:pos x="466" y="371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1"/>
                  </a:cxn>
                </a:cxnLst>
                <a:rect l="0" t="0" r="r" b="b"/>
                <a:pathLst>
                  <a:path w="1008" h="371">
                    <a:moveTo>
                      <a:pt x="466" y="371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57" name="Freeform 49"/>
              <p:cNvSpPr>
                <a:spLocks/>
              </p:cNvSpPr>
              <p:nvPr/>
            </p:nvSpPr>
            <p:spPr bwMode="auto">
              <a:xfrm>
                <a:off x="1018" y="1049"/>
                <a:ext cx="1008" cy="371"/>
              </a:xfrm>
              <a:custGeom>
                <a:avLst/>
                <a:gdLst/>
                <a:ahLst/>
                <a:cxnLst>
                  <a:cxn ang="0">
                    <a:pos x="466" y="371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1"/>
                  </a:cxn>
                </a:cxnLst>
                <a:rect l="0" t="0" r="r" b="b"/>
                <a:pathLst>
                  <a:path w="1008" h="371">
                    <a:moveTo>
                      <a:pt x="466" y="371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1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2" name="Group 50"/>
            <p:cNvGrpSpPr>
              <a:grpSpLocks/>
            </p:cNvGrpSpPr>
            <p:nvPr/>
          </p:nvGrpSpPr>
          <p:grpSpPr bwMode="auto">
            <a:xfrm>
              <a:off x="1019" y="1020"/>
              <a:ext cx="1008" cy="371"/>
              <a:chOff x="1019" y="1020"/>
              <a:chExt cx="1008" cy="371"/>
            </a:xfrm>
          </p:grpSpPr>
          <p:sp>
            <p:nvSpPr>
              <p:cNvPr id="17459" name="Freeform 51"/>
              <p:cNvSpPr>
                <a:spLocks/>
              </p:cNvSpPr>
              <p:nvPr/>
            </p:nvSpPr>
            <p:spPr bwMode="auto">
              <a:xfrm>
                <a:off x="1019" y="1020"/>
                <a:ext cx="1008" cy="371"/>
              </a:xfrm>
              <a:custGeom>
                <a:avLst/>
                <a:gdLst/>
                <a:ahLst/>
                <a:cxnLst>
                  <a:cxn ang="0">
                    <a:pos x="467" y="371"/>
                  </a:cxn>
                  <a:cxn ang="0">
                    <a:pos x="1008" y="145"/>
                  </a:cxn>
                  <a:cxn ang="0">
                    <a:pos x="542" y="0"/>
                  </a:cxn>
                  <a:cxn ang="0">
                    <a:pos x="0" y="227"/>
                  </a:cxn>
                  <a:cxn ang="0">
                    <a:pos x="467" y="371"/>
                  </a:cxn>
                </a:cxnLst>
                <a:rect l="0" t="0" r="r" b="b"/>
                <a:pathLst>
                  <a:path w="1008" h="371">
                    <a:moveTo>
                      <a:pt x="467" y="371"/>
                    </a:moveTo>
                    <a:lnTo>
                      <a:pt x="1008" y="145"/>
                    </a:lnTo>
                    <a:lnTo>
                      <a:pt x="542" y="0"/>
                    </a:lnTo>
                    <a:lnTo>
                      <a:pt x="0" y="227"/>
                    </a:lnTo>
                    <a:lnTo>
                      <a:pt x="467" y="37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60" name="Freeform 52"/>
              <p:cNvSpPr>
                <a:spLocks/>
              </p:cNvSpPr>
              <p:nvPr/>
            </p:nvSpPr>
            <p:spPr bwMode="auto">
              <a:xfrm>
                <a:off x="1019" y="1020"/>
                <a:ext cx="1008" cy="371"/>
              </a:xfrm>
              <a:custGeom>
                <a:avLst/>
                <a:gdLst/>
                <a:ahLst/>
                <a:cxnLst>
                  <a:cxn ang="0">
                    <a:pos x="467" y="371"/>
                  </a:cxn>
                  <a:cxn ang="0">
                    <a:pos x="1008" y="145"/>
                  </a:cxn>
                  <a:cxn ang="0">
                    <a:pos x="542" y="0"/>
                  </a:cxn>
                  <a:cxn ang="0">
                    <a:pos x="0" y="227"/>
                  </a:cxn>
                  <a:cxn ang="0">
                    <a:pos x="467" y="371"/>
                  </a:cxn>
                </a:cxnLst>
                <a:rect l="0" t="0" r="r" b="b"/>
                <a:pathLst>
                  <a:path w="1008" h="371">
                    <a:moveTo>
                      <a:pt x="467" y="371"/>
                    </a:moveTo>
                    <a:lnTo>
                      <a:pt x="1008" y="145"/>
                    </a:lnTo>
                    <a:lnTo>
                      <a:pt x="542" y="0"/>
                    </a:lnTo>
                    <a:lnTo>
                      <a:pt x="0" y="227"/>
                    </a:lnTo>
                    <a:lnTo>
                      <a:pt x="467" y="371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3" name="Group 53"/>
            <p:cNvGrpSpPr>
              <a:grpSpLocks/>
            </p:cNvGrpSpPr>
            <p:nvPr/>
          </p:nvGrpSpPr>
          <p:grpSpPr bwMode="auto">
            <a:xfrm>
              <a:off x="1010" y="991"/>
              <a:ext cx="1009" cy="370"/>
              <a:chOff x="1010" y="991"/>
              <a:chExt cx="1009" cy="370"/>
            </a:xfrm>
          </p:grpSpPr>
          <p:sp>
            <p:nvSpPr>
              <p:cNvPr id="17462" name="Freeform 54"/>
              <p:cNvSpPr>
                <a:spLocks/>
              </p:cNvSpPr>
              <p:nvPr/>
            </p:nvSpPr>
            <p:spPr bwMode="auto">
              <a:xfrm>
                <a:off x="1010" y="991"/>
                <a:ext cx="1009" cy="370"/>
              </a:xfrm>
              <a:custGeom>
                <a:avLst/>
                <a:gdLst/>
                <a:ahLst/>
                <a:cxnLst>
                  <a:cxn ang="0">
                    <a:pos x="467" y="370"/>
                  </a:cxn>
                  <a:cxn ang="0">
                    <a:pos x="1009" y="144"/>
                  </a:cxn>
                  <a:cxn ang="0">
                    <a:pos x="542" y="0"/>
                  </a:cxn>
                  <a:cxn ang="0">
                    <a:pos x="0" y="226"/>
                  </a:cxn>
                  <a:cxn ang="0">
                    <a:pos x="467" y="370"/>
                  </a:cxn>
                </a:cxnLst>
                <a:rect l="0" t="0" r="r" b="b"/>
                <a:pathLst>
                  <a:path w="1009" h="370">
                    <a:moveTo>
                      <a:pt x="467" y="370"/>
                    </a:moveTo>
                    <a:lnTo>
                      <a:pt x="1009" y="144"/>
                    </a:lnTo>
                    <a:lnTo>
                      <a:pt x="542" y="0"/>
                    </a:lnTo>
                    <a:lnTo>
                      <a:pt x="0" y="226"/>
                    </a:lnTo>
                    <a:lnTo>
                      <a:pt x="467" y="3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63" name="Freeform 55"/>
              <p:cNvSpPr>
                <a:spLocks/>
              </p:cNvSpPr>
              <p:nvPr/>
            </p:nvSpPr>
            <p:spPr bwMode="auto">
              <a:xfrm>
                <a:off x="1010" y="991"/>
                <a:ext cx="1009" cy="370"/>
              </a:xfrm>
              <a:custGeom>
                <a:avLst/>
                <a:gdLst/>
                <a:ahLst/>
                <a:cxnLst>
                  <a:cxn ang="0">
                    <a:pos x="467" y="370"/>
                  </a:cxn>
                  <a:cxn ang="0">
                    <a:pos x="1009" y="144"/>
                  </a:cxn>
                  <a:cxn ang="0">
                    <a:pos x="542" y="0"/>
                  </a:cxn>
                  <a:cxn ang="0">
                    <a:pos x="0" y="226"/>
                  </a:cxn>
                  <a:cxn ang="0">
                    <a:pos x="467" y="370"/>
                  </a:cxn>
                </a:cxnLst>
                <a:rect l="0" t="0" r="r" b="b"/>
                <a:pathLst>
                  <a:path w="1009" h="370">
                    <a:moveTo>
                      <a:pt x="467" y="370"/>
                    </a:moveTo>
                    <a:lnTo>
                      <a:pt x="1009" y="144"/>
                    </a:lnTo>
                    <a:lnTo>
                      <a:pt x="542" y="0"/>
                    </a:lnTo>
                    <a:lnTo>
                      <a:pt x="0" y="226"/>
                    </a:lnTo>
                    <a:lnTo>
                      <a:pt x="467" y="37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4" name="Group 56"/>
            <p:cNvGrpSpPr>
              <a:grpSpLocks/>
            </p:cNvGrpSpPr>
            <p:nvPr/>
          </p:nvGrpSpPr>
          <p:grpSpPr bwMode="auto">
            <a:xfrm>
              <a:off x="1001" y="951"/>
              <a:ext cx="1008" cy="371"/>
              <a:chOff x="1001" y="951"/>
              <a:chExt cx="1008" cy="371"/>
            </a:xfrm>
          </p:grpSpPr>
          <p:sp>
            <p:nvSpPr>
              <p:cNvPr id="17465" name="Freeform 57"/>
              <p:cNvSpPr>
                <a:spLocks/>
              </p:cNvSpPr>
              <p:nvPr/>
            </p:nvSpPr>
            <p:spPr bwMode="auto">
              <a:xfrm>
                <a:off x="1001" y="951"/>
                <a:ext cx="1008" cy="371"/>
              </a:xfrm>
              <a:custGeom>
                <a:avLst/>
                <a:gdLst/>
                <a:ahLst/>
                <a:cxnLst>
                  <a:cxn ang="0">
                    <a:pos x="466" y="371"/>
                  </a:cxn>
                  <a:cxn ang="0">
                    <a:pos x="1008" y="145"/>
                  </a:cxn>
                  <a:cxn ang="0">
                    <a:pos x="541" y="0"/>
                  </a:cxn>
                  <a:cxn ang="0">
                    <a:pos x="0" y="227"/>
                  </a:cxn>
                  <a:cxn ang="0">
                    <a:pos x="466" y="371"/>
                  </a:cxn>
                </a:cxnLst>
                <a:rect l="0" t="0" r="r" b="b"/>
                <a:pathLst>
                  <a:path w="1008" h="371">
                    <a:moveTo>
                      <a:pt x="466" y="371"/>
                    </a:moveTo>
                    <a:lnTo>
                      <a:pt x="1008" y="145"/>
                    </a:lnTo>
                    <a:lnTo>
                      <a:pt x="541" y="0"/>
                    </a:lnTo>
                    <a:lnTo>
                      <a:pt x="0" y="227"/>
                    </a:lnTo>
                    <a:lnTo>
                      <a:pt x="466" y="37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66" name="Freeform 58"/>
              <p:cNvSpPr>
                <a:spLocks/>
              </p:cNvSpPr>
              <p:nvPr/>
            </p:nvSpPr>
            <p:spPr bwMode="auto">
              <a:xfrm>
                <a:off x="1001" y="951"/>
                <a:ext cx="1008" cy="371"/>
              </a:xfrm>
              <a:custGeom>
                <a:avLst/>
                <a:gdLst/>
                <a:ahLst/>
                <a:cxnLst>
                  <a:cxn ang="0">
                    <a:pos x="466" y="371"/>
                  </a:cxn>
                  <a:cxn ang="0">
                    <a:pos x="1008" y="145"/>
                  </a:cxn>
                  <a:cxn ang="0">
                    <a:pos x="541" y="0"/>
                  </a:cxn>
                  <a:cxn ang="0">
                    <a:pos x="0" y="227"/>
                  </a:cxn>
                  <a:cxn ang="0">
                    <a:pos x="466" y="371"/>
                  </a:cxn>
                </a:cxnLst>
                <a:rect l="0" t="0" r="r" b="b"/>
                <a:pathLst>
                  <a:path w="1008" h="371">
                    <a:moveTo>
                      <a:pt x="466" y="371"/>
                    </a:moveTo>
                    <a:lnTo>
                      <a:pt x="1008" y="145"/>
                    </a:lnTo>
                    <a:lnTo>
                      <a:pt x="541" y="0"/>
                    </a:lnTo>
                    <a:lnTo>
                      <a:pt x="0" y="227"/>
                    </a:lnTo>
                    <a:lnTo>
                      <a:pt x="466" y="371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5" name="Group 59"/>
            <p:cNvGrpSpPr>
              <a:grpSpLocks/>
            </p:cNvGrpSpPr>
            <p:nvPr/>
          </p:nvGrpSpPr>
          <p:grpSpPr bwMode="auto">
            <a:xfrm>
              <a:off x="997" y="917"/>
              <a:ext cx="1008" cy="371"/>
              <a:chOff x="997" y="917"/>
              <a:chExt cx="1008" cy="371"/>
            </a:xfrm>
          </p:grpSpPr>
          <p:sp>
            <p:nvSpPr>
              <p:cNvPr id="17468" name="Freeform 60"/>
              <p:cNvSpPr>
                <a:spLocks/>
              </p:cNvSpPr>
              <p:nvPr/>
            </p:nvSpPr>
            <p:spPr bwMode="auto">
              <a:xfrm>
                <a:off x="997" y="917"/>
                <a:ext cx="1008" cy="371"/>
              </a:xfrm>
              <a:custGeom>
                <a:avLst/>
                <a:gdLst/>
                <a:ahLst/>
                <a:cxnLst>
                  <a:cxn ang="0">
                    <a:pos x="466" y="371"/>
                  </a:cxn>
                  <a:cxn ang="0">
                    <a:pos x="1008" y="145"/>
                  </a:cxn>
                  <a:cxn ang="0">
                    <a:pos x="541" y="0"/>
                  </a:cxn>
                  <a:cxn ang="0">
                    <a:pos x="0" y="227"/>
                  </a:cxn>
                  <a:cxn ang="0">
                    <a:pos x="466" y="371"/>
                  </a:cxn>
                </a:cxnLst>
                <a:rect l="0" t="0" r="r" b="b"/>
                <a:pathLst>
                  <a:path w="1008" h="371">
                    <a:moveTo>
                      <a:pt x="466" y="371"/>
                    </a:moveTo>
                    <a:lnTo>
                      <a:pt x="1008" y="145"/>
                    </a:lnTo>
                    <a:lnTo>
                      <a:pt x="541" y="0"/>
                    </a:lnTo>
                    <a:lnTo>
                      <a:pt x="0" y="227"/>
                    </a:lnTo>
                    <a:lnTo>
                      <a:pt x="466" y="37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69" name="Freeform 61"/>
              <p:cNvSpPr>
                <a:spLocks/>
              </p:cNvSpPr>
              <p:nvPr/>
            </p:nvSpPr>
            <p:spPr bwMode="auto">
              <a:xfrm>
                <a:off x="997" y="917"/>
                <a:ext cx="1008" cy="371"/>
              </a:xfrm>
              <a:custGeom>
                <a:avLst/>
                <a:gdLst/>
                <a:ahLst/>
                <a:cxnLst>
                  <a:cxn ang="0">
                    <a:pos x="466" y="371"/>
                  </a:cxn>
                  <a:cxn ang="0">
                    <a:pos x="1008" y="145"/>
                  </a:cxn>
                  <a:cxn ang="0">
                    <a:pos x="541" y="0"/>
                  </a:cxn>
                  <a:cxn ang="0">
                    <a:pos x="0" y="227"/>
                  </a:cxn>
                  <a:cxn ang="0">
                    <a:pos x="466" y="371"/>
                  </a:cxn>
                </a:cxnLst>
                <a:rect l="0" t="0" r="r" b="b"/>
                <a:pathLst>
                  <a:path w="1008" h="371">
                    <a:moveTo>
                      <a:pt x="466" y="371"/>
                    </a:moveTo>
                    <a:lnTo>
                      <a:pt x="1008" y="145"/>
                    </a:lnTo>
                    <a:lnTo>
                      <a:pt x="541" y="0"/>
                    </a:lnTo>
                    <a:lnTo>
                      <a:pt x="0" y="227"/>
                    </a:lnTo>
                    <a:lnTo>
                      <a:pt x="466" y="371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6" name="Group 62"/>
            <p:cNvGrpSpPr>
              <a:grpSpLocks/>
            </p:cNvGrpSpPr>
            <p:nvPr/>
          </p:nvGrpSpPr>
          <p:grpSpPr bwMode="auto">
            <a:xfrm>
              <a:off x="983" y="877"/>
              <a:ext cx="1008" cy="371"/>
              <a:chOff x="983" y="877"/>
              <a:chExt cx="1008" cy="371"/>
            </a:xfrm>
          </p:grpSpPr>
          <p:sp>
            <p:nvSpPr>
              <p:cNvPr id="17471" name="Freeform 63"/>
              <p:cNvSpPr>
                <a:spLocks/>
              </p:cNvSpPr>
              <p:nvPr/>
            </p:nvSpPr>
            <p:spPr bwMode="auto">
              <a:xfrm>
                <a:off x="983" y="877"/>
                <a:ext cx="1008" cy="371"/>
              </a:xfrm>
              <a:custGeom>
                <a:avLst/>
                <a:gdLst/>
                <a:ahLst/>
                <a:cxnLst>
                  <a:cxn ang="0">
                    <a:pos x="466" y="371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1"/>
                  </a:cxn>
                </a:cxnLst>
                <a:rect l="0" t="0" r="r" b="b"/>
                <a:pathLst>
                  <a:path w="1008" h="371">
                    <a:moveTo>
                      <a:pt x="466" y="371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72" name="Freeform 64"/>
              <p:cNvSpPr>
                <a:spLocks/>
              </p:cNvSpPr>
              <p:nvPr/>
            </p:nvSpPr>
            <p:spPr bwMode="auto">
              <a:xfrm>
                <a:off x="983" y="877"/>
                <a:ext cx="1008" cy="371"/>
              </a:xfrm>
              <a:custGeom>
                <a:avLst/>
                <a:gdLst/>
                <a:ahLst/>
                <a:cxnLst>
                  <a:cxn ang="0">
                    <a:pos x="466" y="371"/>
                  </a:cxn>
                  <a:cxn ang="0">
                    <a:pos x="1008" y="144"/>
                  </a:cxn>
                  <a:cxn ang="0">
                    <a:pos x="541" y="0"/>
                  </a:cxn>
                  <a:cxn ang="0">
                    <a:pos x="0" y="226"/>
                  </a:cxn>
                  <a:cxn ang="0">
                    <a:pos x="466" y="371"/>
                  </a:cxn>
                </a:cxnLst>
                <a:rect l="0" t="0" r="r" b="b"/>
                <a:pathLst>
                  <a:path w="1008" h="371">
                    <a:moveTo>
                      <a:pt x="466" y="371"/>
                    </a:moveTo>
                    <a:lnTo>
                      <a:pt x="1008" y="144"/>
                    </a:lnTo>
                    <a:lnTo>
                      <a:pt x="541" y="0"/>
                    </a:lnTo>
                    <a:lnTo>
                      <a:pt x="0" y="226"/>
                    </a:lnTo>
                    <a:lnTo>
                      <a:pt x="466" y="371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17" name="Group 65"/>
          <p:cNvGrpSpPr>
            <a:grpSpLocks/>
          </p:cNvGrpSpPr>
          <p:nvPr/>
        </p:nvGrpSpPr>
        <p:grpSpPr bwMode="auto">
          <a:xfrm>
            <a:off x="4495800" y="1371600"/>
            <a:ext cx="3276600" cy="4330700"/>
            <a:chOff x="2838" y="884"/>
            <a:chExt cx="1878" cy="2728"/>
          </a:xfrm>
        </p:grpSpPr>
        <p:sp>
          <p:nvSpPr>
            <p:cNvPr id="17474" name="Rectangle 66"/>
            <p:cNvSpPr>
              <a:spLocks noChangeArrowheads="1"/>
            </p:cNvSpPr>
            <p:nvPr/>
          </p:nvSpPr>
          <p:spPr bwMode="auto">
            <a:xfrm>
              <a:off x="2838" y="884"/>
              <a:ext cx="1878" cy="2728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5" name="Rectangle 67"/>
            <p:cNvSpPr>
              <a:spLocks noChangeArrowheads="1"/>
            </p:cNvSpPr>
            <p:nvPr/>
          </p:nvSpPr>
          <p:spPr bwMode="auto">
            <a:xfrm>
              <a:off x="2838" y="884"/>
              <a:ext cx="1878" cy="2728"/>
            </a:xfrm>
            <a:prstGeom prst="rect">
              <a:avLst/>
            </a:prstGeom>
            <a:noFill/>
            <a:ln w="12700" cap="rnd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400" dirty="0">
                <a:ea typeface="ＭＳ Ｐゴシック" pitchFamily="116" charset="-128"/>
              </a:endParaRPr>
            </a:p>
          </p:txBody>
        </p:sp>
      </p:grpSp>
      <p:sp>
        <p:nvSpPr>
          <p:cNvPr id="17476" name="Rectangle 68"/>
          <p:cNvSpPr>
            <a:spLocks noChangeArrowheads="1"/>
          </p:cNvSpPr>
          <p:nvPr/>
        </p:nvSpPr>
        <p:spPr bwMode="auto">
          <a:xfrm>
            <a:off x="5673725" y="1471613"/>
            <a:ext cx="6381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aramond" pitchFamily="18" charset="0"/>
                <a:ea typeface="ＭＳ Ｐゴシック" pitchFamily="116" charset="-128"/>
              </a:rPr>
              <a:t>DATA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77" name="Rectangle 69"/>
          <p:cNvSpPr>
            <a:spLocks noChangeArrowheads="1"/>
          </p:cNvSpPr>
          <p:nvPr/>
        </p:nvSpPr>
        <p:spPr bwMode="auto">
          <a:xfrm>
            <a:off x="6318250" y="1471613"/>
            <a:ext cx="57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78" name="Rectangle 70"/>
          <p:cNvSpPr>
            <a:spLocks noChangeArrowheads="1"/>
          </p:cNvSpPr>
          <p:nvPr/>
        </p:nvSpPr>
        <p:spPr bwMode="auto">
          <a:xfrm>
            <a:off x="4630738" y="1728788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79" name="Rectangle 71"/>
          <p:cNvSpPr>
            <a:spLocks noChangeArrowheads="1"/>
          </p:cNvSpPr>
          <p:nvPr/>
        </p:nvSpPr>
        <p:spPr bwMode="auto">
          <a:xfrm>
            <a:off x="4630738" y="1892300"/>
            <a:ext cx="9175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latin typeface="Tahoma" pitchFamily="34" charset="0"/>
                <a:ea typeface="ＭＳ Ｐゴシック" pitchFamily="116" charset="-128"/>
              </a:rPr>
              <a:t>PROBLEMS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80" name="Rectangle 72"/>
          <p:cNvSpPr>
            <a:spLocks noChangeArrowheads="1"/>
          </p:cNvSpPr>
          <p:nvPr/>
        </p:nvSpPr>
        <p:spPr bwMode="auto">
          <a:xfrm>
            <a:off x="5549900" y="1892300"/>
            <a:ext cx="476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81" name="Rectangle 73"/>
          <p:cNvSpPr>
            <a:spLocks noChangeArrowheads="1"/>
          </p:cNvSpPr>
          <p:nvPr/>
        </p:nvSpPr>
        <p:spPr bwMode="auto">
          <a:xfrm>
            <a:off x="4630738" y="2089150"/>
            <a:ext cx="1238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 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82" name="Rectangle 74"/>
          <p:cNvSpPr>
            <a:spLocks noChangeArrowheads="1"/>
          </p:cNvSpPr>
          <p:nvPr/>
        </p:nvSpPr>
        <p:spPr bwMode="auto">
          <a:xfrm>
            <a:off x="4748213" y="2089150"/>
            <a:ext cx="187483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3/11/04</a:t>
            </a:r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Myocardial Infarction</a:t>
            </a:r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83" name="Rectangle 75"/>
          <p:cNvSpPr>
            <a:spLocks noChangeArrowheads="1"/>
          </p:cNvSpPr>
          <p:nvPr/>
        </p:nvSpPr>
        <p:spPr bwMode="auto">
          <a:xfrm>
            <a:off x="6718300" y="2089150"/>
            <a:ext cx="762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–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84" name="Rectangle 76"/>
          <p:cNvSpPr>
            <a:spLocks noChangeArrowheads="1"/>
          </p:cNvSpPr>
          <p:nvPr/>
        </p:nvSpPr>
        <p:spPr bwMode="auto">
          <a:xfrm>
            <a:off x="6791325" y="2089150"/>
            <a:ext cx="57943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Anterior</a:t>
            </a:r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85" name="Rectangle 77"/>
          <p:cNvSpPr>
            <a:spLocks noChangeArrowheads="1"/>
          </p:cNvSpPr>
          <p:nvPr/>
        </p:nvSpPr>
        <p:spPr bwMode="auto">
          <a:xfrm>
            <a:off x="4630738" y="2251075"/>
            <a:ext cx="3794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Septal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86" name="Rectangle 78"/>
          <p:cNvSpPr>
            <a:spLocks noChangeArrowheads="1"/>
          </p:cNvSpPr>
          <p:nvPr/>
        </p:nvSpPr>
        <p:spPr bwMode="auto">
          <a:xfrm>
            <a:off x="4991100" y="2251075"/>
            <a:ext cx="444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87" name="Rectangle 79"/>
          <p:cNvSpPr>
            <a:spLocks noChangeArrowheads="1"/>
          </p:cNvSpPr>
          <p:nvPr/>
        </p:nvSpPr>
        <p:spPr bwMode="auto">
          <a:xfrm>
            <a:off x="4630738" y="2409825"/>
            <a:ext cx="100806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    9/18/92 CVA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88" name="Rectangle 80"/>
          <p:cNvSpPr>
            <a:spLocks noChangeArrowheads="1"/>
          </p:cNvSpPr>
          <p:nvPr/>
        </p:nvSpPr>
        <p:spPr bwMode="auto">
          <a:xfrm>
            <a:off x="5588000" y="2409825"/>
            <a:ext cx="762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–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89" name="Rectangle 81"/>
          <p:cNvSpPr>
            <a:spLocks noChangeArrowheads="1"/>
          </p:cNvSpPr>
          <p:nvPr/>
        </p:nvSpPr>
        <p:spPr bwMode="auto">
          <a:xfrm>
            <a:off x="5661025" y="2409825"/>
            <a:ext cx="18319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 Right Middle Cerebral Artery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90" name="Rectangle 82"/>
          <p:cNvSpPr>
            <a:spLocks noChangeArrowheads="1"/>
          </p:cNvSpPr>
          <p:nvPr/>
        </p:nvSpPr>
        <p:spPr bwMode="auto">
          <a:xfrm>
            <a:off x="4630738" y="2571750"/>
            <a:ext cx="4095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Infarct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91" name="Rectangle 83"/>
          <p:cNvSpPr>
            <a:spLocks noChangeArrowheads="1"/>
          </p:cNvSpPr>
          <p:nvPr/>
        </p:nvSpPr>
        <p:spPr bwMode="auto">
          <a:xfrm>
            <a:off x="5019675" y="2571750"/>
            <a:ext cx="444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92" name="Rectangle 84"/>
          <p:cNvSpPr>
            <a:spLocks noChangeArrowheads="1"/>
          </p:cNvSpPr>
          <p:nvPr/>
        </p:nvSpPr>
        <p:spPr bwMode="auto">
          <a:xfrm>
            <a:off x="4630738" y="2730500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93" name="Rectangle 85"/>
          <p:cNvSpPr>
            <a:spLocks noChangeArrowheads="1"/>
          </p:cNvSpPr>
          <p:nvPr/>
        </p:nvSpPr>
        <p:spPr bwMode="auto">
          <a:xfrm>
            <a:off x="4630738" y="2894013"/>
            <a:ext cx="12160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latin typeface="Tahoma" pitchFamily="34" charset="0"/>
                <a:ea typeface="ＭＳ Ｐゴシック" pitchFamily="116" charset="-128"/>
              </a:rPr>
              <a:t>MEDICATIONS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94" name="Rectangle 86"/>
          <p:cNvSpPr>
            <a:spLocks noChangeArrowheads="1"/>
          </p:cNvSpPr>
          <p:nvPr/>
        </p:nvSpPr>
        <p:spPr bwMode="auto">
          <a:xfrm>
            <a:off x="5849938" y="2894013"/>
            <a:ext cx="47625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95" name="Rectangle 87"/>
          <p:cNvSpPr>
            <a:spLocks noChangeArrowheads="1"/>
          </p:cNvSpPr>
          <p:nvPr/>
        </p:nvSpPr>
        <p:spPr bwMode="auto">
          <a:xfrm>
            <a:off x="4630738" y="3090863"/>
            <a:ext cx="1238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 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96" name="Rectangle 88"/>
          <p:cNvSpPr>
            <a:spLocks noChangeArrowheads="1"/>
          </p:cNvSpPr>
          <p:nvPr/>
        </p:nvSpPr>
        <p:spPr bwMode="auto">
          <a:xfrm>
            <a:off x="4751388" y="3090863"/>
            <a:ext cx="25130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Atenolol 25mg po bid (3/12/04) Last Fill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97" name="Rectangle 89"/>
          <p:cNvSpPr>
            <a:spLocks noChangeArrowheads="1"/>
          </p:cNvSpPr>
          <p:nvPr/>
        </p:nvSpPr>
        <p:spPr bwMode="auto">
          <a:xfrm>
            <a:off x="4630738" y="3252788"/>
            <a:ext cx="412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3/1/05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98" name="Rectangle 90"/>
          <p:cNvSpPr>
            <a:spLocks noChangeArrowheads="1"/>
          </p:cNvSpPr>
          <p:nvPr/>
        </p:nvSpPr>
        <p:spPr bwMode="auto">
          <a:xfrm>
            <a:off x="5024438" y="3252788"/>
            <a:ext cx="444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499" name="Rectangle 91"/>
          <p:cNvSpPr>
            <a:spLocks noChangeArrowheads="1"/>
          </p:cNvSpPr>
          <p:nvPr/>
        </p:nvSpPr>
        <p:spPr bwMode="auto">
          <a:xfrm>
            <a:off x="4630738" y="3411538"/>
            <a:ext cx="28860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    Coumadin 5mg qd M/W/F (3/1/05) Last Fill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00" name="Rectangle 92"/>
          <p:cNvSpPr>
            <a:spLocks noChangeArrowheads="1"/>
          </p:cNvSpPr>
          <p:nvPr/>
        </p:nvSpPr>
        <p:spPr bwMode="auto">
          <a:xfrm>
            <a:off x="4630738" y="3573463"/>
            <a:ext cx="412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3/1/05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01" name="Rectangle 93"/>
          <p:cNvSpPr>
            <a:spLocks noChangeArrowheads="1"/>
          </p:cNvSpPr>
          <p:nvPr/>
        </p:nvSpPr>
        <p:spPr bwMode="auto">
          <a:xfrm>
            <a:off x="5024438" y="3573463"/>
            <a:ext cx="444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02" name="Rectangle 94"/>
          <p:cNvSpPr>
            <a:spLocks noChangeArrowheads="1"/>
          </p:cNvSpPr>
          <p:nvPr/>
        </p:nvSpPr>
        <p:spPr bwMode="auto">
          <a:xfrm>
            <a:off x="4630738" y="3732213"/>
            <a:ext cx="27146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    Coumadin 7.5mg T/Th/Sat/Sun (3/1/05)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03" name="Rectangle 95"/>
          <p:cNvSpPr>
            <a:spLocks noChangeArrowheads="1"/>
          </p:cNvSpPr>
          <p:nvPr/>
        </p:nvSpPr>
        <p:spPr bwMode="auto">
          <a:xfrm>
            <a:off x="4630738" y="3892550"/>
            <a:ext cx="9207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latin typeface="Tahoma" pitchFamily="34" charset="0"/>
                <a:ea typeface="ＭＳ Ｐゴシック" pitchFamily="116" charset="-128"/>
              </a:rPr>
              <a:t>Last Fill 3/1/05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5505450" y="3892550"/>
            <a:ext cx="444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05" name="Rectangle 97"/>
          <p:cNvSpPr>
            <a:spLocks noChangeArrowheads="1"/>
          </p:cNvSpPr>
          <p:nvPr/>
        </p:nvSpPr>
        <p:spPr bwMode="auto">
          <a:xfrm>
            <a:off x="4630738" y="4052888"/>
            <a:ext cx="444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06" name="Rectangle 98"/>
          <p:cNvSpPr>
            <a:spLocks noChangeArrowheads="1"/>
          </p:cNvSpPr>
          <p:nvPr/>
        </p:nvSpPr>
        <p:spPr bwMode="auto">
          <a:xfrm>
            <a:off x="4630738" y="4216400"/>
            <a:ext cx="782637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latin typeface="Tahoma" pitchFamily="34" charset="0"/>
                <a:ea typeface="ＭＳ Ｐゴシック" pitchFamily="116" charset="-128"/>
              </a:rPr>
              <a:t>LABORAT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07" name="Rectangle 99"/>
          <p:cNvSpPr>
            <a:spLocks noChangeArrowheads="1"/>
          </p:cNvSpPr>
          <p:nvPr/>
        </p:nvSpPr>
        <p:spPr bwMode="auto">
          <a:xfrm>
            <a:off x="5414963" y="4216400"/>
            <a:ext cx="3587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latin typeface="Tahoma" pitchFamily="34" charset="0"/>
                <a:ea typeface="ＭＳ Ｐゴシック" pitchFamily="116" charset="-128"/>
              </a:rPr>
              <a:t>ORY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08" name="Rectangle 100"/>
          <p:cNvSpPr>
            <a:spLocks noChangeArrowheads="1"/>
          </p:cNvSpPr>
          <p:nvPr/>
        </p:nvSpPr>
        <p:spPr bwMode="auto">
          <a:xfrm>
            <a:off x="5773738" y="4216400"/>
            <a:ext cx="171767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latin typeface="Tahoma" pitchFamily="34" charset="0"/>
                <a:ea typeface="ＭＳ Ｐゴシック" pitchFamily="116" charset="-128"/>
              </a:rPr>
              <a:t> OR OTHER RESULTS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09" name="Rectangle 101"/>
          <p:cNvSpPr>
            <a:spLocks noChangeArrowheads="1"/>
          </p:cNvSpPr>
          <p:nvPr/>
        </p:nvSpPr>
        <p:spPr bwMode="auto">
          <a:xfrm>
            <a:off x="6573838" y="4216400"/>
            <a:ext cx="476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10" name="Rectangle 102"/>
          <p:cNvSpPr>
            <a:spLocks noChangeArrowheads="1"/>
          </p:cNvSpPr>
          <p:nvPr/>
        </p:nvSpPr>
        <p:spPr bwMode="auto">
          <a:xfrm>
            <a:off x="4630738" y="4413250"/>
            <a:ext cx="1238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 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11" name="Rectangle 103"/>
          <p:cNvSpPr>
            <a:spLocks noChangeArrowheads="1"/>
          </p:cNvSpPr>
          <p:nvPr/>
        </p:nvSpPr>
        <p:spPr bwMode="auto">
          <a:xfrm>
            <a:off x="4748213" y="4413250"/>
            <a:ext cx="1809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---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12" name="Rectangle 104"/>
          <p:cNvSpPr>
            <a:spLocks noChangeArrowheads="1"/>
          </p:cNvSpPr>
          <p:nvPr/>
        </p:nvSpPr>
        <p:spPr bwMode="auto">
          <a:xfrm>
            <a:off x="4921250" y="4413250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13" name="Rectangle 105"/>
          <p:cNvSpPr>
            <a:spLocks noChangeArrowheads="1"/>
          </p:cNvSpPr>
          <p:nvPr/>
        </p:nvSpPr>
        <p:spPr bwMode="auto">
          <a:xfrm>
            <a:off x="4630738" y="4573588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14" name="Rectangle 106"/>
          <p:cNvSpPr>
            <a:spLocks noChangeArrowheads="1"/>
          </p:cNvSpPr>
          <p:nvPr/>
        </p:nvSpPr>
        <p:spPr bwMode="auto">
          <a:xfrm>
            <a:off x="4630738" y="4735513"/>
            <a:ext cx="27527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 dirty="0">
                <a:solidFill>
                  <a:srgbClr val="FF0066"/>
                </a:solidFill>
                <a:latin typeface="Tahoma" pitchFamily="34" charset="0"/>
                <a:ea typeface="ＭＳ Ｐゴシック" pitchFamily="116" charset="-128"/>
              </a:rPr>
              <a:t>ENCOUNTER</a:t>
            </a:r>
            <a:r>
              <a:rPr lang="en-US" sz="13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r>
              <a:rPr lang="en-US" sz="1300" b="1" dirty="0">
                <a:solidFill>
                  <a:srgbClr val="FF0066"/>
                </a:solidFill>
                <a:latin typeface="Tahoma" pitchFamily="34" charset="0"/>
                <a:ea typeface="ＭＳ Ｐゴシック" pitchFamily="116" charset="-128"/>
              </a:rPr>
              <a:t>DOCUMENTATION</a:t>
            </a:r>
            <a:endParaRPr lang="en-US" sz="2400" dirty="0">
              <a:solidFill>
                <a:srgbClr val="FF0066"/>
              </a:solidFill>
              <a:ea typeface="ＭＳ Ｐゴシック" pitchFamily="116" charset="-128"/>
            </a:endParaRPr>
          </a:p>
        </p:txBody>
      </p:sp>
      <p:sp>
        <p:nvSpPr>
          <p:cNvPr id="17515" name="Rectangle 107"/>
          <p:cNvSpPr>
            <a:spLocks noChangeArrowheads="1"/>
          </p:cNvSpPr>
          <p:nvPr/>
        </p:nvSpPr>
        <p:spPr bwMode="auto">
          <a:xfrm>
            <a:off x="4630738" y="4933950"/>
            <a:ext cx="1238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 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16" name="Rectangle 108"/>
          <p:cNvSpPr>
            <a:spLocks noChangeArrowheads="1"/>
          </p:cNvSpPr>
          <p:nvPr/>
        </p:nvSpPr>
        <p:spPr bwMode="auto">
          <a:xfrm>
            <a:off x="4748213" y="4933950"/>
            <a:ext cx="1809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---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17" name="Rectangle 109"/>
          <p:cNvSpPr>
            <a:spLocks noChangeArrowheads="1"/>
          </p:cNvSpPr>
          <p:nvPr/>
        </p:nvSpPr>
        <p:spPr bwMode="auto">
          <a:xfrm>
            <a:off x="4921250" y="4933950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18" name="Rectangle 110"/>
          <p:cNvSpPr>
            <a:spLocks noChangeArrowheads="1"/>
          </p:cNvSpPr>
          <p:nvPr/>
        </p:nvSpPr>
        <p:spPr bwMode="auto">
          <a:xfrm>
            <a:off x="4630738" y="5094288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19" name="Rectangle 111"/>
          <p:cNvSpPr>
            <a:spLocks noChangeArrowheads="1"/>
          </p:cNvSpPr>
          <p:nvPr/>
        </p:nvSpPr>
        <p:spPr bwMode="auto">
          <a:xfrm>
            <a:off x="4630738" y="5257800"/>
            <a:ext cx="3651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latin typeface="Tahoma" pitchFamily="34" charset="0"/>
                <a:ea typeface="ＭＳ Ｐゴシック" pitchFamily="116" charset="-128"/>
              </a:rPr>
              <a:t>ETC.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20" name="Rectangle 112"/>
          <p:cNvSpPr>
            <a:spLocks noChangeArrowheads="1"/>
          </p:cNvSpPr>
          <p:nvPr/>
        </p:nvSpPr>
        <p:spPr bwMode="auto">
          <a:xfrm>
            <a:off x="4995863" y="5257800"/>
            <a:ext cx="476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21" name="Rectangle 113"/>
          <p:cNvSpPr>
            <a:spLocks noChangeArrowheads="1"/>
          </p:cNvSpPr>
          <p:nvPr/>
        </p:nvSpPr>
        <p:spPr bwMode="auto">
          <a:xfrm>
            <a:off x="4630738" y="5454650"/>
            <a:ext cx="1238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 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22" name="Rectangle 114"/>
          <p:cNvSpPr>
            <a:spLocks noChangeArrowheads="1"/>
          </p:cNvSpPr>
          <p:nvPr/>
        </p:nvSpPr>
        <p:spPr bwMode="auto">
          <a:xfrm>
            <a:off x="4748213" y="5454650"/>
            <a:ext cx="1809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---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23" name="Rectangle 115"/>
          <p:cNvSpPr>
            <a:spLocks noChangeArrowheads="1"/>
          </p:cNvSpPr>
          <p:nvPr/>
        </p:nvSpPr>
        <p:spPr bwMode="auto">
          <a:xfrm>
            <a:off x="4921250" y="5454650"/>
            <a:ext cx="444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24" name="Rectangle 116"/>
          <p:cNvSpPr>
            <a:spLocks noChangeArrowheads="1"/>
          </p:cNvSpPr>
          <p:nvPr/>
        </p:nvSpPr>
        <p:spPr bwMode="auto">
          <a:xfrm>
            <a:off x="4630738" y="5616575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grpSp>
        <p:nvGrpSpPr>
          <p:cNvPr id="18" name="Group 117"/>
          <p:cNvGrpSpPr>
            <a:grpSpLocks/>
          </p:cNvGrpSpPr>
          <p:nvPr/>
        </p:nvGrpSpPr>
        <p:grpSpPr bwMode="auto">
          <a:xfrm>
            <a:off x="1658938" y="3190875"/>
            <a:ext cx="1600200" cy="588963"/>
            <a:chOff x="1045" y="2010"/>
            <a:chExt cx="1008" cy="371"/>
          </a:xfrm>
        </p:grpSpPr>
        <p:sp>
          <p:nvSpPr>
            <p:cNvPr id="17526" name="Freeform 118"/>
            <p:cNvSpPr>
              <a:spLocks/>
            </p:cNvSpPr>
            <p:nvPr/>
          </p:nvSpPr>
          <p:spPr bwMode="auto">
            <a:xfrm>
              <a:off x="1045" y="2010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7" name="Freeform 119"/>
            <p:cNvSpPr>
              <a:spLocks/>
            </p:cNvSpPr>
            <p:nvPr/>
          </p:nvSpPr>
          <p:spPr bwMode="auto">
            <a:xfrm>
              <a:off x="1045" y="2010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9" name="Group 120"/>
          <p:cNvGrpSpPr>
            <a:grpSpLocks/>
          </p:cNvGrpSpPr>
          <p:nvPr/>
        </p:nvGrpSpPr>
        <p:grpSpPr bwMode="auto">
          <a:xfrm>
            <a:off x="1660525" y="3144838"/>
            <a:ext cx="1601788" cy="588962"/>
            <a:chOff x="1046" y="1981"/>
            <a:chExt cx="1009" cy="371"/>
          </a:xfrm>
        </p:grpSpPr>
        <p:sp>
          <p:nvSpPr>
            <p:cNvPr id="17529" name="Freeform 121"/>
            <p:cNvSpPr>
              <a:spLocks/>
            </p:cNvSpPr>
            <p:nvPr/>
          </p:nvSpPr>
          <p:spPr bwMode="auto">
            <a:xfrm>
              <a:off x="1046" y="1981"/>
              <a:ext cx="1009" cy="371"/>
            </a:xfrm>
            <a:custGeom>
              <a:avLst/>
              <a:gdLst/>
              <a:ahLst/>
              <a:cxnLst>
                <a:cxn ang="0">
                  <a:pos x="467" y="371"/>
                </a:cxn>
                <a:cxn ang="0">
                  <a:pos x="1009" y="145"/>
                </a:cxn>
                <a:cxn ang="0">
                  <a:pos x="542" y="0"/>
                </a:cxn>
                <a:cxn ang="0">
                  <a:pos x="0" y="227"/>
                </a:cxn>
                <a:cxn ang="0">
                  <a:pos x="467" y="371"/>
                </a:cxn>
              </a:cxnLst>
              <a:rect l="0" t="0" r="r" b="b"/>
              <a:pathLst>
                <a:path w="1009" h="371">
                  <a:moveTo>
                    <a:pt x="467" y="371"/>
                  </a:moveTo>
                  <a:lnTo>
                    <a:pt x="1009" y="145"/>
                  </a:lnTo>
                  <a:lnTo>
                    <a:pt x="542" y="0"/>
                  </a:lnTo>
                  <a:lnTo>
                    <a:pt x="0" y="227"/>
                  </a:lnTo>
                  <a:lnTo>
                    <a:pt x="467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30" name="Freeform 122"/>
            <p:cNvSpPr>
              <a:spLocks/>
            </p:cNvSpPr>
            <p:nvPr/>
          </p:nvSpPr>
          <p:spPr bwMode="auto">
            <a:xfrm>
              <a:off x="1046" y="1981"/>
              <a:ext cx="1009" cy="371"/>
            </a:xfrm>
            <a:custGeom>
              <a:avLst/>
              <a:gdLst/>
              <a:ahLst/>
              <a:cxnLst>
                <a:cxn ang="0">
                  <a:pos x="467" y="371"/>
                </a:cxn>
                <a:cxn ang="0">
                  <a:pos x="1009" y="145"/>
                </a:cxn>
                <a:cxn ang="0">
                  <a:pos x="542" y="0"/>
                </a:cxn>
                <a:cxn ang="0">
                  <a:pos x="0" y="227"/>
                </a:cxn>
                <a:cxn ang="0">
                  <a:pos x="467" y="371"/>
                </a:cxn>
              </a:cxnLst>
              <a:rect l="0" t="0" r="r" b="b"/>
              <a:pathLst>
                <a:path w="1009" h="371">
                  <a:moveTo>
                    <a:pt x="467" y="371"/>
                  </a:moveTo>
                  <a:lnTo>
                    <a:pt x="1009" y="145"/>
                  </a:lnTo>
                  <a:lnTo>
                    <a:pt x="542" y="0"/>
                  </a:lnTo>
                  <a:lnTo>
                    <a:pt x="0" y="227"/>
                  </a:lnTo>
                  <a:lnTo>
                    <a:pt x="467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" name="Group 123"/>
          <p:cNvGrpSpPr>
            <a:grpSpLocks/>
          </p:cNvGrpSpPr>
          <p:nvPr/>
        </p:nvGrpSpPr>
        <p:grpSpPr bwMode="auto">
          <a:xfrm>
            <a:off x="1647825" y="3098800"/>
            <a:ext cx="1600200" cy="587375"/>
            <a:chOff x="1038" y="1952"/>
            <a:chExt cx="1008" cy="370"/>
          </a:xfrm>
        </p:grpSpPr>
        <p:sp>
          <p:nvSpPr>
            <p:cNvPr id="17532" name="Freeform 124"/>
            <p:cNvSpPr>
              <a:spLocks/>
            </p:cNvSpPr>
            <p:nvPr/>
          </p:nvSpPr>
          <p:spPr bwMode="auto">
            <a:xfrm>
              <a:off x="1038" y="1952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33" name="Freeform 125"/>
            <p:cNvSpPr>
              <a:spLocks/>
            </p:cNvSpPr>
            <p:nvPr/>
          </p:nvSpPr>
          <p:spPr bwMode="auto">
            <a:xfrm>
              <a:off x="1038" y="1952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" name="Group 126"/>
          <p:cNvGrpSpPr>
            <a:grpSpLocks/>
          </p:cNvGrpSpPr>
          <p:nvPr/>
        </p:nvGrpSpPr>
        <p:grpSpPr bwMode="auto">
          <a:xfrm>
            <a:off x="1631950" y="3035300"/>
            <a:ext cx="1600200" cy="588963"/>
            <a:chOff x="1028" y="1912"/>
            <a:chExt cx="1008" cy="371"/>
          </a:xfrm>
        </p:grpSpPr>
        <p:sp>
          <p:nvSpPr>
            <p:cNvPr id="17535" name="Freeform 127"/>
            <p:cNvSpPr>
              <a:spLocks/>
            </p:cNvSpPr>
            <p:nvPr/>
          </p:nvSpPr>
          <p:spPr bwMode="auto">
            <a:xfrm>
              <a:off x="1028" y="1912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5"/>
                </a:cxn>
                <a:cxn ang="0">
                  <a:pos x="541" y="0"/>
                </a:cxn>
                <a:cxn ang="0">
                  <a:pos x="0" y="227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5"/>
                  </a:lnTo>
                  <a:lnTo>
                    <a:pt x="541" y="0"/>
                  </a:lnTo>
                  <a:lnTo>
                    <a:pt x="0" y="227"/>
                  </a:lnTo>
                  <a:lnTo>
                    <a:pt x="466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36" name="Freeform 128"/>
            <p:cNvSpPr>
              <a:spLocks/>
            </p:cNvSpPr>
            <p:nvPr/>
          </p:nvSpPr>
          <p:spPr bwMode="auto">
            <a:xfrm>
              <a:off x="1028" y="1912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5"/>
                </a:cxn>
                <a:cxn ang="0">
                  <a:pos x="541" y="0"/>
                </a:cxn>
                <a:cxn ang="0">
                  <a:pos x="0" y="227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5"/>
                  </a:lnTo>
                  <a:lnTo>
                    <a:pt x="541" y="0"/>
                  </a:lnTo>
                  <a:lnTo>
                    <a:pt x="0" y="227"/>
                  </a:lnTo>
                  <a:lnTo>
                    <a:pt x="466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2" name="Group 129"/>
          <p:cNvGrpSpPr>
            <a:grpSpLocks/>
          </p:cNvGrpSpPr>
          <p:nvPr/>
        </p:nvGrpSpPr>
        <p:grpSpPr bwMode="auto">
          <a:xfrm>
            <a:off x="1625600" y="2981325"/>
            <a:ext cx="1600200" cy="588963"/>
            <a:chOff x="1024" y="1878"/>
            <a:chExt cx="1008" cy="371"/>
          </a:xfrm>
        </p:grpSpPr>
        <p:sp>
          <p:nvSpPr>
            <p:cNvPr id="17538" name="Freeform 130"/>
            <p:cNvSpPr>
              <a:spLocks/>
            </p:cNvSpPr>
            <p:nvPr/>
          </p:nvSpPr>
          <p:spPr bwMode="auto">
            <a:xfrm>
              <a:off x="1024" y="1878"/>
              <a:ext cx="1008" cy="371"/>
            </a:xfrm>
            <a:custGeom>
              <a:avLst/>
              <a:gdLst/>
              <a:ahLst/>
              <a:cxnLst>
                <a:cxn ang="0">
                  <a:pos x="467" y="371"/>
                </a:cxn>
                <a:cxn ang="0">
                  <a:pos x="1008" y="145"/>
                </a:cxn>
                <a:cxn ang="0">
                  <a:pos x="542" y="0"/>
                </a:cxn>
                <a:cxn ang="0">
                  <a:pos x="0" y="227"/>
                </a:cxn>
                <a:cxn ang="0">
                  <a:pos x="467" y="371"/>
                </a:cxn>
              </a:cxnLst>
              <a:rect l="0" t="0" r="r" b="b"/>
              <a:pathLst>
                <a:path w="1008" h="371">
                  <a:moveTo>
                    <a:pt x="467" y="371"/>
                  </a:moveTo>
                  <a:lnTo>
                    <a:pt x="1008" y="145"/>
                  </a:lnTo>
                  <a:lnTo>
                    <a:pt x="542" y="0"/>
                  </a:lnTo>
                  <a:lnTo>
                    <a:pt x="0" y="227"/>
                  </a:lnTo>
                  <a:lnTo>
                    <a:pt x="467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39" name="Freeform 131"/>
            <p:cNvSpPr>
              <a:spLocks/>
            </p:cNvSpPr>
            <p:nvPr/>
          </p:nvSpPr>
          <p:spPr bwMode="auto">
            <a:xfrm>
              <a:off x="1024" y="1878"/>
              <a:ext cx="1008" cy="371"/>
            </a:xfrm>
            <a:custGeom>
              <a:avLst/>
              <a:gdLst/>
              <a:ahLst/>
              <a:cxnLst>
                <a:cxn ang="0">
                  <a:pos x="467" y="371"/>
                </a:cxn>
                <a:cxn ang="0">
                  <a:pos x="1008" y="145"/>
                </a:cxn>
                <a:cxn ang="0">
                  <a:pos x="542" y="0"/>
                </a:cxn>
                <a:cxn ang="0">
                  <a:pos x="0" y="227"/>
                </a:cxn>
                <a:cxn ang="0">
                  <a:pos x="467" y="371"/>
                </a:cxn>
              </a:cxnLst>
              <a:rect l="0" t="0" r="r" b="b"/>
              <a:pathLst>
                <a:path w="1008" h="371">
                  <a:moveTo>
                    <a:pt x="467" y="371"/>
                  </a:moveTo>
                  <a:lnTo>
                    <a:pt x="1008" y="145"/>
                  </a:lnTo>
                  <a:lnTo>
                    <a:pt x="542" y="0"/>
                  </a:lnTo>
                  <a:lnTo>
                    <a:pt x="0" y="227"/>
                  </a:lnTo>
                  <a:lnTo>
                    <a:pt x="467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3" name="Group 132"/>
          <p:cNvGrpSpPr>
            <a:grpSpLocks/>
          </p:cNvGrpSpPr>
          <p:nvPr/>
        </p:nvGrpSpPr>
        <p:grpSpPr bwMode="auto">
          <a:xfrm>
            <a:off x="1603375" y="2917825"/>
            <a:ext cx="1600200" cy="588963"/>
            <a:chOff x="1010" y="1838"/>
            <a:chExt cx="1008" cy="371"/>
          </a:xfrm>
        </p:grpSpPr>
        <p:sp>
          <p:nvSpPr>
            <p:cNvPr id="17541" name="Freeform 133"/>
            <p:cNvSpPr>
              <a:spLocks/>
            </p:cNvSpPr>
            <p:nvPr/>
          </p:nvSpPr>
          <p:spPr bwMode="auto">
            <a:xfrm>
              <a:off x="1010" y="1838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42" name="Freeform 134"/>
            <p:cNvSpPr>
              <a:spLocks/>
            </p:cNvSpPr>
            <p:nvPr/>
          </p:nvSpPr>
          <p:spPr bwMode="auto">
            <a:xfrm>
              <a:off x="1010" y="1838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4" name="Group 135"/>
          <p:cNvGrpSpPr>
            <a:grpSpLocks/>
          </p:cNvGrpSpPr>
          <p:nvPr/>
        </p:nvGrpSpPr>
        <p:grpSpPr bwMode="auto">
          <a:xfrm>
            <a:off x="1725613" y="4129088"/>
            <a:ext cx="1600200" cy="587375"/>
            <a:chOff x="1087" y="2601"/>
            <a:chExt cx="1008" cy="370"/>
          </a:xfrm>
        </p:grpSpPr>
        <p:sp>
          <p:nvSpPr>
            <p:cNvPr id="17544" name="Freeform 136"/>
            <p:cNvSpPr>
              <a:spLocks/>
            </p:cNvSpPr>
            <p:nvPr/>
          </p:nvSpPr>
          <p:spPr bwMode="auto">
            <a:xfrm>
              <a:off x="1087" y="2601"/>
              <a:ext cx="1008" cy="370"/>
            </a:xfrm>
            <a:custGeom>
              <a:avLst/>
              <a:gdLst/>
              <a:ahLst/>
              <a:cxnLst>
                <a:cxn ang="0">
                  <a:pos x="467" y="370"/>
                </a:cxn>
                <a:cxn ang="0">
                  <a:pos x="1008" y="144"/>
                </a:cxn>
                <a:cxn ang="0">
                  <a:pos x="542" y="0"/>
                </a:cxn>
                <a:cxn ang="0">
                  <a:pos x="0" y="226"/>
                </a:cxn>
                <a:cxn ang="0">
                  <a:pos x="467" y="370"/>
                </a:cxn>
              </a:cxnLst>
              <a:rect l="0" t="0" r="r" b="b"/>
              <a:pathLst>
                <a:path w="1008" h="370">
                  <a:moveTo>
                    <a:pt x="467" y="370"/>
                  </a:moveTo>
                  <a:lnTo>
                    <a:pt x="1008" y="144"/>
                  </a:lnTo>
                  <a:lnTo>
                    <a:pt x="542" y="0"/>
                  </a:lnTo>
                  <a:lnTo>
                    <a:pt x="0" y="226"/>
                  </a:lnTo>
                  <a:lnTo>
                    <a:pt x="467" y="3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45" name="Freeform 137"/>
            <p:cNvSpPr>
              <a:spLocks/>
            </p:cNvSpPr>
            <p:nvPr/>
          </p:nvSpPr>
          <p:spPr bwMode="auto">
            <a:xfrm>
              <a:off x="1087" y="2601"/>
              <a:ext cx="1008" cy="370"/>
            </a:xfrm>
            <a:custGeom>
              <a:avLst/>
              <a:gdLst/>
              <a:ahLst/>
              <a:cxnLst>
                <a:cxn ang="0">
                  <a:pos x="467" y="370"/>
                </a:cxn>
                <a:cxn ang="0">
                  <a:pos x="1008" y="144"/>
                </a:cxn>
                <a:cxn ang="0">
                  <a:pos x="542" y="0"/>
                </a:cxn>
                <a:cxn ang="0">
                  <a:pos x="0" y="226"/>
                </a:cxn>
                <a:cxn ang="0">
                  <a:pos x="467" y="370"/>
                </a:cxn>
              </a:cxnLst>
              <a:rect l="0" t="0" r="r" b="b"/>
              <a:pathLst>
                <a:path w="1008" h="370">
                  <a:moveTo>
                    <a:pt x="467" y="370"/>
                  </a:moveTo>
                  <a:lnTo>
                    <a:pt x="1008" y="144"/>
                  </a:lnTo>
                  <a:lnTo>
                    <a:pt x="542" y="0"/>
                  </a:lnTo>
                  <a:lnTo>
                    <a:pt x="0" y="226"/>
                  </a:lnTo>
                  <a:lnTo>
                    <a:pt x="467" y="37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5" name="Group 138"/>
          <p:cNvGrpSpPr>
            <a:grpSpLocks/>
          </p:cNvGrpSpPr>
          <p:nvPr/>
        </p:nvGrpSpPr>
        <p:grpSpPr bwMode="auto">
          <a:xfrm>
            <a:off x="1728788" y="4083050"/>
            <a:ext cx="1600200" cy="587375"/>
            <a:chOff x="1089" y="2572"/>
            <a:chExt cx="1008" cy="370"/>
          </a:xfrm>
        </p:grpSpPr>
        <p:sp>
          <p:nvSpPr>
            <p:cNvPr id="17547" name="Freeform 139"/>
            <p:cNvSpPr>
              <a:spLocks/>
            </p:cNvSpPr>
            <p:nvPr/>
          </p:nvSpPr>
          <p:spPr bwMode="auto">
            <a:xfrm>
              <a:off x="1089" y="2572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48" name="Freeform 140"/>
            <p:cNvSpPr>
              <a:spLocks/>
            </p:cNvSpPr>
            <p:nvPr/>
          </p:nvSpPr>
          <p:spPr bwMode="auto">
            <a:xfrm>
              <a:off x="1089" y="2572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6" name="Group 141"/>
          <p:cNvGrpSpPr>
            <a:grpSpLocks/>
          </p:cNvGrpSpPr>
          <p:nvPr/>
        </p:nvGrpSpPr>
        <p:grpSpPr bwMode="auto">
          <a:xfrm>
            <a:off x="1714500" y="4035425"/>
            <a:ext cx="1600200" cy="588963"/>
            <a:chOff x="1080" y="2542"/>
            <a:chExt cx="1008" cy="371"/>
          </a:xfrm>
        </p:grpSpPr>
        <p:sp>
          <p:nvSpPr>
            <p:cNvPr id="17550" name="Freeform 142"/>
            <p:cNvSpPr>
              <a:spLocks/>
            </p:cNvSpPr>
            <p:nvPr/>
          </p:nvSpPr>
          <p:spPr bwMode="auto">
            <a:xfrm>
              <a:off x="1080" y="2542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51" name="Freeform 143"/>
            <p:cNvSpPr>
              <a:spLocks/>
            </p:cNvSpPr>
            <p:nvPr/>
          </p:nvSpPr>
          <p:spPr bwMode="auto">
            <a:xfrm>
              <a:off x="1080" y="2542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7552" name="Rectangle 144"/>
          <p:cNvSpPr>
            <a:spLocks noChangeArrowheads="1"/>
          </p:cNvSpPr>
          <p:nvPr/>
        </p:nvSpPr>
        <p:spPr bwMode="auto">
          <a:xfrm>
            <a:off x="1033463" y="1344613"/>
            <a:ext cx="108743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latin typeface="Tahoma" pitchFamily="34" charset="0"/>
                <a:ea typeface="ＭＳ Ｐゴシック" pitchFamily="116" charset="-128"/>
              </a:rPr>
              <a:t>Inpatient</a:t>
            </a:r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r>
              <a:rPr lang="en-US" sz="1100" b="1" dirty="0">
                <a:latin typeface="Tahoma" pitchFamily="34" charset="0"/>
                <a:ea typeface="ＭＳ Ｐゴシック" pitchFamily="116" charset="-128"/>
              </a:rPr>
              <a:t>Chart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53" name="Rectangle 145"/>
          <p:cNvSpPr>
            <a:spLocks noChangeArrowheads="1"/>
          </p:cNvSpPr>
          <p:nvPr/>
        </p:nvSpPr>
        <p:spPr bwMode="auto">
          <a:xfrm>
            <a:off x="1047750" y="2921000"/>
            <a:ext cx="8112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latin typeface="Tahoma" pitchFamily="34" charset="0"/>
                <a:ea typeface="ＭＳ Ｐゴシック" pitchFamily="116" charset="-128"/>
              </a:rPr>
              <a:t>Clinic Chart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54" name="Rectangle 146"/>
          <p:cNvSpPr>
            <a:spLocks noChangeArrowheads="1"/>
          </p:cNvSpPr>
          <p:nvPr/>
        </p:nvSpPr>
        <p:spPr bwMode="auto">
          <a:xfrm>
            <a:off x="1816100" y="2921000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55" name="Rectangle 147"/>
          <p:cNvSpPr>
            <a:spLocks noChangeArrowheads="1"/>
          </p:cNvSpPr>
          <p:nvPr/>
        </p:nvSpPr>
        <p:spPr bwMode="auto">
          <a:xfrm>
            <a:off x="1047750" y="4075113"/>
            <a:ext cx="90646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latin typeface="Tahoma" pitchFamily="34" charset="0"/>
                <a:ea typeface="ＭＳ Ｐゴシック" pitchFamily="116" charset="-128"/>
              </a:rPr>
              <a:t>Consult Note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56" name="Rectangle 148"/>
          <p:cNvSpPr>
            <a:spLocks noChangeArrowheads="1"/>
          </p:cNvSpPr>
          <p:nvPr/>
        </p:nvSpPr>
        <p:spPr bwMode="auto">
          <a:xfrm>
            <a:off x="1908175" y="4075113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57" name="Freeform 149"/>
          <p:cNvSpPr>
            <a:spLocks/>
          </p:cNvSpPr>
          <p:nvPr/>
        </p:nvSpPr>
        <p:spPr bwMode="auto">
          <a:xfrm>
            <a:off x="3460750" y="1403350"/>
            <a:ext cx="149225" cy="1044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0" y="700"/>
              </a:cxn>
              <a:cxn ang="0">
                <a:pos x="600" y="3500"/>
              </a:cxn>
              <a:cxn ang="0">
                <a:pos x="1200" y="4200"/>
              </a:cxn>
              <a:cxn ang="0">
                <a:pos x="600" y="4900"/>
              </a:cxn>
              <a:cxn ang="0">
                <a:pos x="600" y="7700"/>
              </a:cxn>
              <a:cxn ang="0">
                <a:pos x="0" y="8400"/>
              </a:cxn>
            </a:cxnLst>
            <a:rect l="0" t="0" r="r" b="b"/>
            <a:pathLst>
              <a:path w="1200" h="8400">
                <a:moveTo>
                  <a:pt x="0" y="0"/>
                </a:moveTo>
                <a:cubicBezTo>
                  <a:pt x="332" y="0"/>
                  <a:pt x="600" y="314"/>
                  <a:pt x="600" y="700"/>
                </a:cubicBezTo>
                <a:lnTo>
                  <a:pt x="600" y="3500"/>
                </a:lnTo>
                <a:cubicBezTo>
                  <a:pt x="600" y="3887"/>
                  <a:pt x="869" y="4200"/>
                  <a:pt x="1200" y="4200"/>
                </a:cubicBezTo>
                <a:cubicBezTo>
                  <a:pt x="869" y="4200"/>
                  <a:pt x="600" y="4514"/>
                  <a:pt x="600" y="4900"/>
                </a:cubicBezTo>
                <a:lnTo>
                  <a:pt x="600" y="7700"/>
                </a:lnTo>
                <a:cubicBezTo>
                  <a:pt x="600" y="8087"/>
                  <a:pt x="332" y="8400"/>
                  <a:pt x="0" y="8400"/>
                </a:cubicBezTo>
              </a:path>
            </a:pathLst>
          </a:custGeom>
          <a:noFill/>
          <a:ln w="12700" cap="rnd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558" name="Freeform 150"/>
          <p:cNvSpPr>
            <a:spLocks/>
          </p:cNvSpPr>
          <p:nvPr/>
        </p:nvSpPr>
        <p:spPr bwMode="auto">
          <a:xfrm>
            <a:off x="3460750" y="3044825"/>
            <a:ext cx="149225" cy="4492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0" y="300"/>
              </a:cxn>
              <a:cxn ang="0">
                <a:pos x="600" y="1500"/>
              </a:cxn>
              <a:cxn ang="0">
                <a:pos x="1200" y="1800"/>
              </a:cxn>
              <a:cxn ang="0">
                <a:pos x="600" y="2100"/>
              </a:cxn>
              <a:cxn ang="0">
                <a:pos x="600" y="3300"/>
              </a:cxn>
              <a:cxn ang="0">
                <a:pos x="0" y="3600"/>
              </a:cxn>
            </a:cxnLst>
            <a:rect l="0" t="0" r="r" b="b"/>
            <a:pathLst>
              <a:path w="1200" h="3600">
                <a:moveTo>
                  <a:pt x="0" y="0"/>
                </a:moveTo>
                <a:cubicBezTo>
                  <a:pt x="332" y="0"/>
                  <a:pt x="600" y="134"/>
                  <a:pt x="600" y="300"/>
                </a:cubicBezTo>
                <a:lnTo>
                  <a:pt x="600" y="1500"/>
                </a:lnTo>
                <a:cubicBezTo>
                  <a:pt x="600" y="1666"/>
                  <a:pt x="869" y="1800"/>
                  <a:pt x="1200" y="1800"/>
                </a:cubicBezTo>
                <a:cubicBezTo>
                  <a:pt x="869" y="1800"/>
                  <a:pt x="600" y="1934"/>
                  <a:pt x="600" y="2100"/>
                </a:cubicBezTo>
                <a:lnTo>
                  <a:pt x="600" y="3300"/>
                </a:lnTo>
                <a:cubicBezTo>
                  <a:pt x="600" y="3466"/>
                  <a:pt x="332" y="3600"/>
                  <a:pt x="0" y="3600"/>
                </a:cubicBezTo>
              </a:path>
            </a:pathLst>
          </a:custGeom>
          <a:noFill/>
          <a:ln w="12700" cap="rnd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559" name="Freeform 151"/>
          <p:cNvSpPr>
            <a:spLocks/>
          </p:cNvSpPr>
          <p:nvPr/>
        </p:nvSpPr>
        <p:spPr bwMode="auto">
          <a:xfrm>
            <a:off x="3460750" y="4164013"/>
            <a:ext cx="149225" cy="298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0" y="200"/>
              </a:cxn>
              <a:cxn ang="0">
                <a:pos x="600" y="1000"/>
              </a:cxn>
              <a:cxn ang="0">
                <a:pos x="1200" y="1200"/>
              </a:cxn>
              <a:cxn ang="0">
                <a:pos x="600" y="1400"/>
              </a:cxn>
              <a:cxn ang="0">
                <a:pos x="600" y="2200"/>
              </a:cxn>
              <a:cxn ang="0">
                <a:pos x="0" y="2400"/>
              </a:cxn>
            </a:cxnLst>
            <a:rect l="0" t="0" r="r" b="b"/>
            <a:pathLst>
              <a:path w="1200" h="2400">
                <a:moveTo>
                  <a:pt x="0" y="0"/>
                </a:moveTo>
                <a:cubicBezTo>
                  <a:pt x="332" y="0"/>
                  <a:pt x="600" y="90"/>
                  <a:pt x="600" y="200"/>
                </a:cubicBezTo>
                <a:lnTo>
                  <a:pt x="600" y="1000"/>
                </a:lnTo>
                <a:cubicBezTo>
                  <a:pt x="600" y="1111"/>
                  <a:pt x="869" y="1200"/>
                  <a:pt x="1200" y="1200"/>
                </a:cubicBezTo>
                <a:cubicBezTo>
                  <a:pt x="869" y="1200"/>
                  <a:pt x="600" y="1290"/>
                  <a:pt x="600" y="1400"/>
                </a:cubicBezTo>
                <a:lnTo>
                  <a:pt x="600" y="2200"/>
                </a:lnTo>
                <a:cubicBezTo>
                  <a:pt x="600" y="2311"/>
                  <a:pt x="332" y="2400"/>
                  <a:pt x="0" y="2400"/>
                </a:cubicBezTo>
              </a:path>
            </a:pathLst>
          </a:custGeom>
          <a:noFill/>
          <a:ln w="12700" cap="rnd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560" name="Line 152"/>
          <p:cNvSpPr>
            <a:spLocks noChangeShapeType="1"/>
          </p:cNvSpPr>
          <p:nvPr/>
        </p:nvSpPr>
        <p:spPr bwMode="auto">
          <a:xfrm>
            <a:off x="3662363" y="1924050"/>
            <a:ext cx="447675" cy="1588"/>
          </a:xfrm>
          <a:prstGeom prst="line">
            <a:avLst/>
          </a:prstGeom>
          <a:noFill/>
          <a:ln w="12700" cap="rnd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561" name="Line 153"/>
          <p:cNvSpPr>
            <a:spLocks noChangeShapeType="1"/>
          </p:cNvSpPr>
          <p:nvPr/>
        </p:nvSpPr>
        <p:spPr bwMode="auto">
          <a:xfrm>
            <a:off x="3663950" y="3279775"/>
            <a:ext cx="447675" cy="1588"/>
          </a:xfrm>
          <a:prstGeom prst="line">
            <a:avLst/>
          </a:prstGeom>
          <a:noFill/>
          <a:ln w="12700" cap="rnd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562" name="Line 154"/>
          <p:cNvSpPr>
            <a:spLocks noChangeShapeType="1"/>
          </p:cNvSpPr>
          <p:nvPr/>
        </p:nvSpPr>
        <p:spPr bwMode="auto">
          <a:xfrm>
            <a:off x="3675063" y="4313238"/>
            <a:ext cx="446087" cy="1587"/>
          </a:xfrm>
          <a:prstGeom prst="line">
            <a:avLst/>
          </a:prstGeom>
          <a:noFill/>
          <a:ln w="12700" cap="rnd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563" name="Line 155"/>
          <p:cNvSpPr>
            <a:spLocks noChangeShapeType="1"/>
          </p:cNvSpPr>
          <p:nvPr/>
        </p:nvSpPr>
        <p:spPr bwMode="auto">
          <a:xfrm>
            <a:off x="4108450" y="1878013"/>
            <a:ext cx="15875" cy="3457575"/>
          </a:xfrm>
          <a:prstGeom prst="line">
            <a:avLst/>
          </a:prstGeom>
          <a:noFill/>
          <a:ln w="12700" cap="rnd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564" name="Line 156"/>
          <p:cNvSpPr>
            <a:spLocks noChangeShapeType="1"/>
          </p:cNvSpPr>
          <p:nvPr/>
        </p:nvSpPr>
        <p:spPr bwMode="auto">
          <a:xfrm>
            <a:off x="4121150" y="3270250"/>
            <a:ext cx="149225" cy="1588"/>
          </a:xfrm>
          <a:prstGeom prst="line">
            <a:avLst/>
          </a:prstGeom>
          <a:noFill/>
          <a:ln w="12700" cap="rnd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565" name="Line 157"/>
          <p:cNvSpPr>
            <a:spLocks noChangeShapeType="1"/>
          </p:cNvSpPr>
          <p:nvPr/>
        </p:nvSpPr>
        <p:spPr bwMode="auto">
          <a:xfrm flipV="1">
            <a:off x="4270375" y="2233613"/>
            <a:ext cx="1588" cy="1046162"/>
          </a:xfrm>
          <a:prstGeom prst="line">
            <a:avLst/>
          </a:prstGeom>
          <a:noFill/>
          <a:ln w="12700" cap="rnd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566" name="Freeform 158"/>
          <p:cNvSpPr>
            <a:spLocks noEditPoints="1"/>
          </p:cNvSpPr>
          <p:nvPr/>
        </p:nvSpPr>
        <p:spPr bwMode="auto">
          <a:xfrm>
            <a:off x="4262438" y="2184400"/>
            <a:ext cx="306387" cy="100013"/>
          </a:xfrm>
          <a:custGeom>
            <a:avLst/>
            <a:gdLst/>
            <a:ahLst/>
            <a:cxnLst>
              <a:cxn ang="0">
                <a:pos x="67" y="333"/>
              </a:cxn>
              <a:cxn ang="0">
                <a:pos x="1800" y="333"/>
              </a:cxn>
              <a:cxn ang="0">
                <a:pos x="1867" y="400"/>
              </a:cxn>
              <a:cxn ang="0">
                <a:pos x="1800" y="467"/>
              </a:cxn>
              <a:cxn ang="0">
                <a:pos x="67" y="467"/>
              </a:cxn>
              <a:cxn ang="0">
                <a:pos x="0" y="400"/>
              </a:cxn>
              <a:cxn ang="0">
                <a:pos x="67" y="333"/>
              </a:cxn>
              <a:cxn ang="0">
                <a:pos x="1667" y="0"/>
              </a:cxn>
              <a:cxn ang="0">
                <a:pos x="2467" y="400"/>
              </a:cxn>
              <a:cxn ang="0">
                <a:pos x="1667" y="800"/>
              </a:cxn>
              <a:cxn ang="0">
                <a:pos x="1667" y="0"/>
              </a:cxn>
            </a:cxnLst>
            <a:rect l="0" t="0" r="r" b="b"/>
            <a:pathLst>
              <a:path w="2467" h="800">
                <a:moveTo>
                  <a:pt x="67" y="333"/>
                </a:moveTo>
                <a:lnTo>
                  <a:pt x="1800" y="333"/>
                </a:lnTo>
                <a:cubicBezTo>
                  <a:pt x="1837" y="333"/>
                  <a:pt x="1867" y="363"/>
                  <a:pt x="1867" y="400"/>
                </a:cubicBezTo>
                <a:cubicBezTo>
                  <a:pt x="1867" y="437"/>
                  <a:pt x="1837" y="467"/>
                  <a:pt x="1800" y="467"/>
                </a:cubicBezTo>
                <a:lnTo>
                  <a:pt x="67" y="467"/>
                </a:lnTo>
                <a:cubicBezTo>
                  <a:pt x="30" y="467"/>
                  <a:pt x="0" y="437"/>
                  <a:pt x="0" y="400"/>
                </a:cubicBezTo>
                <a:cubicBezTo>
                  <a:pt x="0" y="363"/>
                  <a:pt x="30" y="333"/>
                  <a:pt x="67" y="333"/>
                </a:cubicBezTo>
                <a:close/>
                <a:moveTo>
                  <a:pt x="1667" y="0"/>
                </a:moveTo>
                <a:lnTo>
                  <a:pt x="2467" y="400"/>
                </a:lnTo>
                <a:lnTo>
                  <a:pt x="1667" y="800"/>
                </a:lnTo>
                <a:lnTo>
                  <a:pt x="1667" y="0"/>
                </a:lnTo>
                <a:close/>
              </a:path>
            </a:pathLst>
          </a:custGeom>
          <a:solidFill>
            <a:srgbClr val="000000"/>
          </a:solidFill>
          <a:ln w="1588" cap="flat">
            <a:solidFill>
              <a:srgbClr val="FFFF00"/>
            </a:solidFill>
            <a:prstDash val="solid"/>
            <a:bevel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7" name="Group 159"/>
          <p:cNvGrpSpPr>
            <a:grpSpLocks/>
          </p:cNvGrpSpPr>
          <p:nvPr/>
        </p:nvGrpSpPr>
        <p:grpSpPr bwMode="auto">
          <a:xfrm>
            <a:off x="1725613" y="5100638"/>
            <a:ext cx="1600200" cy="587375"/>
            <a:chOff x="1087" y="3213"/>
            <a:chExt cx="1008" cy="370"/>
          </a:xfrm>
        </p:grpSpPr>
        <p:sp>
          <p:nvSpPr>
            <p:cNvPr id="17568" name="Freeform 160"/>
            <p:cNvSpPr>
              <a:spLocks/>
            </p:cNvSpPr>
            <p:nvPr/>
          </p:nvSpPr>
          <p:spPr bwMode="auto">
            <a:xfrm>
              <a:off x="1087" y="3213"/>
              <a:ext cx="1008" cy="370"/>
            </a:xfrm>
            <a:custGeom>
              <a:avLst/>
              <a:gdLst/>
              <a:ahLst/>
              <a:cxnLst>
                <a:cxn ang="0">
                  <a:pos x="467" y="370"/>
                </a:cxn>
                <a:cxn ang="0">
                  <a:pos x="1008" y="144"/>
                </a:cxn>
                <a:cxn ang="0">
                  <a:pos x="542" y="0"/>
                </a:cxn>
                <a:cxn ang="0">
                  <a:pos x="0" y="226"/>
                </a:cxn>
                <a:cxn ang="0">
                  <a:pos x="467" y="370"/>
                </a:cxn>
              </a:cxnLst>
              <a:rect l="0" t="0" r="r" b="b"/>
              <a:pathLst>
                <a:path w="1008" h="370">
                  <a:moveTo>
                    <a:pt x="467" y="370"/>
                  </a:moveTo>
                  <a:lnTo>
                    <a:pt x="1008" y="144"/>
                  </a:lnTo>
                  <a:lnTo>
                    <a:pt x="542" y="0"/>
                  </a:lnTo>
                  <a:lnTo>
                    <a:pt x="0" y="226"/>
                  </a:lnTo>
                  <a:lnTo>
                    <a:pt x="467" y="3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69" name="Freeform 161"/>
            <p:cNvSpPr>
              <a:spLocks/>
            </p:cNvSpPr>
            <p:nvPr/>
          </p:nvSpPr>
          <p:spPr bwMode="auto">
            <a:xfrm>
              <a:off x="1087" y="3213"/>
              <a:ext cx="1008" cy="370"/>
            </a:xfrm>
            <a:custGeom>
              <a:avLst/>
              <a:gdLst/>
              <a:ahLst/>
              <a:cxnLst>
                <a:cxn ang="0">
                  <a:pos x="467" y="370"/>
                </a:cxn>
                <a:cxn ang="0">
                  <a:pos x="1008" y="144"/>
                </a:cxn>
                <a:cxn ang="0">
                  <a:pos x="542" y="0"/>
                </a:cxn>
                <a:cxn ang="0">
                  <a:pos x="0" y="226"/>
                </a:cxn>
                <a:cxn ang="0">
                  <a:pos x="467" y="370"/>
                </a:cxn>
              </a:cxnLst>
              <a:rect l="0" t="0" r="r" b="b"/>
              <a:pathLst>
                <a:path w="1008" h="370">
                  <a:moveTo>
                    <a:pt x="467" y="370"/>
                  </a:moveTo>
                  <a:lnTo>
                    <a:pt x="1008" y="144"/>
                  </a:lnTo>
                  <a:lnTo>
                    <a:pt x="542" y="0"/>
                  </a:lnTo>
                  <a:lnTo>
                    <a:pt x="0" y="226"/>
                  </a:lnTo>
                  <a:lnTo>
                    <a:pt x="467" y="37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8" name="Group 162"/>
          <p:cNvGrpSpPr>
            <a:grpSpLocks/>
          </p:cNvGrpSpPr>
          <p:nvPr/>
        </p:nvGrpSpPr>
        <p:grpSpPr bwMode="auto">
          <a:xfrm>
            <a:off x="1728788" y="5054600"/>
            <a:ext cx="1600200" cy="587375"/>
            <a:chOff x="1089" y="3184"/>
            <a:chExt cx="1008" cy="370"/>
          </a:xfrm>
        </p:grpSpPr>
        <p:sp>
          <p:nvSpPr>
            <p:cNvPr id="17571" name="Freeform 163"/>
            <p:cNvSpPr>
              <a:spLocks/>
            </p:cNvSpPr>
            <p:nvPr/>
          </p:nvSpPr>
          <p:spPr bwMode="auto">
            <a:xfrm>
              <a:off x="1089" y="3184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72" name="Freeform 164"/>
            <p:cNvSpPr>
              <a:spLocks/>
            </p:cNvSpPr>
            <p:nvPr/>
          </p:nvSpPr>
          <p:spPr bwMode="auto">
            <a:xfrm>
              <a:off x="1089" y="3184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9" name="Group 165"/>
          <p:cNvGrpSpPr>
            <a:grpSpLocks/>
          </p:cNvGrpSpPr>
          <p:nvPr/>
        </p:nvGrpSpPr>
        <p:grpSpPr bwMode="auto">
          <a:xfrm>
            <a:off x="1714500" y="5006975"/>
            <a:ext cx="1600200" cy="588963"/>
            <a:chOff x="1080" y="3154"/>
            <a:chExt cx="1008" cy="371"/>
          </a:xfrm>
        </p:grpSpPr>
        <p:sp>
          <p:nvSpPr>
            <p:cNvPr id="17574" name="Freeform 166"/>
            <p:cNvSpPr>
              <a:spLocks/>
            </p:cNvSpPr>
            <p:nvPr/>
          </p:nvSpPr>
          <p:spPr bwMode="auto">
            <a:xfrm>
              <a:off x="1080" y="3154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75" name="Freeform 167"/>
            <p:cNvSpPr>
              <a:spLocks/>
            </p:cNvSpPr>
            <p:nvPr/>
          </p:nvSpPr>
          <p:spPr bwMode="auto">
            <a:xfrm>
              <a:off x="1080" y="3154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7576" name="Rectangle 168"/>
          <p:cNvSpPr>
            <a:spLocks noChangeArrowheads="1"/>
          </p:cNvSpPr>
          <p:nvPr/>
        </p:nvSpPr>
        <p:spPr bwMode="auto">
          <a:xfrm>
            <a:off x="1047750" y="5046663"/>
            <a:ext cx="8890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latin typeface="Tahoma" pitchFamily="34" charset="0"/>
                <a:ea typeface="ＭＳ Ｐゴシック" pitchFamily="116" charset="-128"/>
              </a:rPr>
              <a:t>PHR/Patient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77" name="Rectangle 169"/>
          <p:cNvSpPr>
            <a:spLocks noChangeArrowheads="1"/>
          </p:cNvSpPr>
          <p:nvPr/>
        </p:nvSpPr>
        <p:spPr bwMode="auto">
          <a:xfrm>
            <a:off x="1890713" y="5046663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sz="2400" dirty="0">
              <a:ea typeface="ＭＳ Ｐゴシック" pitchFamily="116" charset="-128"/>
            </a:endParaRPr>
          </a:p>
        </p:txBody>
      </p:sp>
      <p:sp>
        <p:nvSpPr>
          <p:cNvPr id="17578" name="Freeform 170"/>
          <p:cNvSpPr>
            <a:spLocks/>
          </p:cNvSpPr>
          <p:nvPr/>
        </p:nvSpPr>
        <p:spPr bwMode="auto">
          <a:xfrm>
            <a:off x="3460750" y="5135563"/>
            <a:ext cx="149225" cy="298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0" y="100"/>
              </a:cxn>
              <a:cxn ang="0">
                <a:pos x="300" y="500"/>
              </a:cxn>
              <a:cxn ang="0">
                <a:pos x="600" y="600"/>
              </a:cxn>
              <a:cxn ang="0">
                <a:pos x="300" y="700"/>
              </a:cxn>
              <a:cxn ang="0">
                <a:pos x="300" y="1100"/>
              </a:cxn>
              <a:cxn ang="0">
                <a:pos x="0" y="1200"/>
              </a:cxn>
            </a:cxnLst>
            <a:rect l="0" t="0" r="r" b="b"/>
            <a:pathLst>
              <a:path w="600" h="1200">
                <a:moveTo>
                  <a:pt x="0" y="0"/>
                </a:moveTo>
                <a:cubicBezTo>
                  <a:pt x="165" y="0"/>
                  <a:pt x="300" y="45"/>
                  <a:pt x="300" y="100"/>
                </a:cubicBezTo>
                <a:lnTo>
                  <a:pt x="300" y="500"/>
                </a:lnTo>
                <a:cubicBezTo>
                  <a:pt x="300" y="555"/>
                  <a:pt x="434" y="600"/>
                  <a:pt x="600" y="600"/>
                </a:cubicBezTo>
                <a:cubicBezTo>
                  <a:pt x="434" y="600"/>
                  <a:pt x="300" y="645"/>
                  <a:pt x="300" y="700"/>
                </a:cubicBezTo>
                <a:lnTo>
                  <a:pt x="300" y="1100"/>
                </a:lnTo>
                <a:cubicBezTo>
                  <a:pt x="300" y="1155"/>
                  <a:pt x="165" y="1200"/>
                  <a:pt x="0" y="1200"/>
                </a:cubicBezTo>
              </a:path>
            </a:pathLst>
          </a:custGeom>
          <a:noFill/>
          <a:ln w="12700" cap="rnd">
            <a:solidFill>
              <a:srgbClr val="FFFF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579" name="Line 171"/>
          <p:cNvSpPr>
            <a:spLocks noChangeShapeType="1"/>
          </p:cNvSpPr>
          <p:nvPr/>
        </p:nvSpPr>
        <p:spPr bwMode="auto">
          <a:xfrm>
            <a:off x="3675063" y="5284788"/>
            <a:ext cx="447675" cy="1587"/>
          </a:xfrm>
          <a:prstGeom prst="line">
            <a:avLst/>
          </a:prstGeom>
          <a:noFill/>
          <a:ln w="12700" cap="rnd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7580" name="Text Box 172"/>
          <p:cNvSpPr txBox="1">
            <a:spLocks noChangeArrowheads="1"/>
          </p:cNvSpPr>
          <p:nvPr/>
        </p:nvSpPr>
        <p:spPr bwMode="auto">
          <a:xfrm>
            <a:off x="1676400" y="1600200"/>
            <a:ext cx="1676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400" dirty="0">
                <a:solidFill>
                  <a:srgbClr val="FF0000"/>
                </a:solidFill>
                <a:latin typeface="Century Gothic" pitchFamily="34" charset="0"/>
                <a:ea typeface="ＭＳ Ｐゴシック" pitchFamily="116" charset="-128"/>
              </a:rPr>
              <a:t>Documents</a:t>
            </a:r>
          </a:p>
        </p:txBody>
      </p:sp>
      <p:sp>
        <p:nvSpPr>
          <p:cNvPr id="17581" name="Text Box 173"/>
          <p:cNvSpPr txBox="1">
            <a:spLocks noChangeArrowheads="1"/>
          </p:cNvSpPr>
          <p:nvPr/>
        </p:nvSpPr>
        <p:spPr bwMode="auto">
          <a:xfrm>
            <a:off x="1905000" y="3133725"/>
            <a:ext cx="1538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400" dirty="0">
                <a:solidFill>
                  <a:srgbClr val="FF0000"/>
                </a:solidFill>
                <a:latin typeface="Century Gothic" pitchFamily="34" charset="0"/>
                <a:ea typeface="ＭＳ Ｐゴシック" pitchFamily="116" charset="-128"/>
              </a:rPr>
              <a:t>Documents</a:t>
            </a:r>
          </a:p>
        </p:txBody>
      </p:sp>
      <p:sp>
        <p:nvSpPr>
          <p:cNvPr id="17582" name="Text Box 174"/>
          <p:cNvSpPr txBox="1">
            <a:spLocks noChangeArrowheads="1"/>
          </p:cNvSpPr>
          <p:nvPr/>
        </p:nvSpPr>
        <p:spPr bwMode="auto">
          <a:xfrm>
            <a:off x="1905000" y="4225925"/>
            <a:ext cx="1901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400" dirty="0">
                <a:solidFill>
                  <a:srgbClr val="FF0000"/>
                </a:solidFill>
                <a:latin typeface="Century Gothic" pitchFamily="34" charset="0"/>
                <a:ea typeface="ＭＳ Ｐゴシック" pitchFamily="116" charset="-128"/>
              </a:rPr>
              <a:t>Documents</a:t>
            </a:r>
          </a:p>
        </p:txBody>
      </p:sp>
      <p:sp>
        <p:nvSpPr>
          <p:cNvPr id="17583" name="Text Box 175"/>
          <p:cNvSpPr txBox="1">
            <a:spLocks noChangeArrowheads="1"/>
          </p:cNvSpPr>
          <p:nvPr/>
        </p:nvSpPr>
        <p:spPr bwMode="auto">
          <a:xfrm>
            <a:off x="1905000" y="3133725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400" dirty="0">
                <a:solidFill>
                  <a:srgbClr val="FF0000"/>
                </a:solidFill>
                <a:latin typeface="Century Gothic" pitchFamily="34" charset="0"/>
                <a:ea typeface="ＭＳ Ｐゴシック" pitchFamily="116" charset="-128"/>
              </a:rPr>
              <a:t>Documents</a:t>
            </a:r>
          </a:p>
        </p:txBody>
      </p:sp>
      <p:sp>
        <p:nvSpPr>
          <p:cNvPr id="17584" name="Text Box 176"/>
          <p:cNvSpPr txBox="1">
            <a:spLocks noChangeArrowheads="1"/>
          </p:cNvSpPr>
          <p:nvPr/>
        </p:nvSpPr>
        <p:spPr bwMode="auto">
          <a:xfrm>
            <a:off x="1981200" y="5181600"/>
            <a:ext cx="1173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 dirty="0">
                <a:solidFill>
                  <a:srgbClr val="FF0000"/>
                </a:solidFill>
                <a:latin typeface="Century Gothic" pitchFamily="34" charset="0"/>
                <a:ea typeface="ＭＳ Ｐゴシック" pitchFamily="116" charset="-128"/>
              </a:rPr>
              <a:t>Documents</a:t>
            </a:r>
          </a:p>
        </p:txBody>
      </p:sp>
      <p:sp>
        <p:nvSpPr>
          <p:cNvPr id="17585" name="Text Box 177"/>
          <p:cNvSpPr txBox="1">
            <a:spLocks noChangeArrowheads="1"/>
          </p:cNvSpPr>
          <p:nvPr/>
        </p:nvSpPr>
        <p:spPr bwMode="auto">
          <a:xfrm>
            <a:off x="0" y="6400800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Courtesy:  Rick Peters, MD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143000" y="1371600"/>
            <a:ext cx="2895600" cy="4419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b="1" dirty="0">
                <a:solidFill>
                  <a:srgbClr val="FF3300"/>
                </a:solidFill>
                <a:latin typeface="Tahoma" pitchFamily="34" charset="0"/>
                <a:ea typeface="ＭＳ Ｐゴシック" pitchFamily="116" charset="-128"/>
              </a:rPr>
              <a:t>DATA</a:t>
            </a:r>
          </a:p>
          <a:p>
            <a:endParaRPr lang="en-US" sz="1200" b="1" dirty="0">
              <a:latin typeface="Tahoma" pitchFamily="34" charset="0"/>
              <a:ea typeface="ＭＳ Ｐゴシック" pitchFamily="116" charset="-128"/>
            </a:endParaRPr>
          </a:p>
          <a:p>
            <a:r>
              <a:rPr lang="en-US" sz="1400" b="1" dirty="0">
                <a:latin typeface="Tahoma" pitchFamily="34" charset="0"/>
                <a:ea typeface="ＭＳ Ｐゴシック" pitchFamily="116" charset="-128"/>
              </a:rPr>
              <a:t>PROBLEMS</a:t>
            </a:r>
          </a:p>
          <a:p>
            <a:r>
              <a:rPr lang="en-US" sz="1200" b="1" dirty="0">
                <a:latin typeface="Tahoma" pitchFamily="34" charset="0"/>
                <a:ea typeface="ＭＳ Ｐゴシック" pitchFamily="116" charset="-128"/>
              </a:rPr>
              <a:t>   3/11/04 Myocardial Infarction – Anterior Septal</a:t>
            </a:r>
          </a:p>
          <a:p>
            <a:r>
              <a:rPr lang="en-US" sz="1200" b="1" dirty="0">
                <a:latin typeface="Tahoma" pitchFamily="34" charset="0"/>
                <a:ea typeface="ＭＳ Ｐゴシック" pitchFamily="116" charset="-128"/>
              </a:rPr>
              <a:t>    9/18/92 CVA – Right Middle Cerebral Artery Infarct</a:t>
            </a:r>
          </a:p>
          <a:p>
            <a:endParaRPr lang="en-US" sz="1200" b="1" dirty="0">
              <a:latin typeface="Tahoma" pitchFamily="34" charset="0"/>
              <a:ea typeface="ＭＳ Ｐゴシック" pitchFamily="116" charset="-128"/>
            </a:endParaRPr>
          </a:p>
          <a:p>
            <a:r>
              <a:rPr lang="en-US" sz="1400" b="1" dirty="0">
                <a:latin typeface="Tahoma" pitchFamily="34" charset="0"/>
                <a:ea typeface="ＭＳ Ｐゴシック" pitchFamily="116" charset="-128"/>
              </a:rPr>
              <a:t>MEDICATIONS</a:t>
            </a:r>
          </a:p>
          <a:p>
            <a:r>
              <a:rPr lang="en-US" sz="1200" b="1" dirty="0">
                <a:latin typeface="Tahoma" pitchFamily="34" charset="0"/>
                <a:ea typeface="ＭＳ Ｐゴシック" pitchFamily="116" charset="-128"/>
              </a:rPr>
              <a:t>   Atenolol 25mg po bid (3/12/04) Last Fill 3/1/05</a:t>
            </a:r>
          </a:p>
          <a:p>
            <a:r>
              <a:rPr lang="en-US" sz="1200" b="1" dirty="0">
                <a:latin typeface="Tahoma" pitchFamily="34" charset="0"/>
                <a:ea typeface="ＭＳ Ｐゴシック" pitchFamily="116" charset="-128"/>
              </a:rPr>
              <a:t>    Coumadin 5mg qd M/W/F (3/1/05) Last Fill 3/1/05</a:t>
            </a:r>
          </a:p>
          <a:p>
            <a:r>
              <a:rPr lang="en-US" sz="1200" b="1" dirty="0">
                <a:latin typeface="Tahoma" pitchFamily="34" charset="0"/>
                <a:ea typeface="ＭＳ Ｐゴシック" pitchFamily="116" charset="-128"/>
              </a:rPr>
              <a:t>    Coumadin 7.5mg T/Th/Sat/Sun (3/1/05) Last Fill 3/1/05</a:t>
            </a:r>
          </a:p>
          <a:p>
            <a:endParaRPr lang="en-US" sz="1200" b="1" dirty="0">
              <a:latin typeface="Tahoma" pitchFamily="34" charset="0"/>
              <a:ea typeface="ＭＳ Ｐゴシック" pitchFamily="116" charset="-128"/>
            </a:endParaRPr>
          </a:p>
          <a:p>
            <a:r>
              <a:rPr lang="en-US" sz="1400" b="1" dirty="0">
                <a:latin typeface="Tahoma" pitchFamily="34" charset="0"/>
                <a:ea typeface="ＭＳ Ｐゴシック" pitchFamily="116" charset="-128"/>
              </a:rPr>
              <a:t>LABORATION RESULTS</a:t>
            </a:r>
          </a:p>
          <a:p>
            <a:r>
              <a:rPr lang="en-US" sz="1200" b="1" dirty="0">
                <a:latin typeface="Tahoma" pitchFamily="34" charset="0"/>
                <a:ea typeface="ＭＳ Ｐゴシック" pitchFamily="116" charset="-128"/>
              </a:rPr>
              <a:t>   ---</a:t>
            </a:r>
          </a:p>
          <a:p>
            <a:r>
              <a:rPr lang="en-US" sz="1400" b="1" dirty="0">
                <a:latin typeface="Tahoma" pitchFamily="34" charset="0"/>
                <a:ea typeface="ＭＳ Ｐゴシック" pitchFamily="116" charset="-128"/>
              </a:rPr>
              <a:t>HOSPITALIZATIONS</a:t>
            </a:r>
          </a:p>
          <a:p>
            <a:r>
              <a:rPr lang="en-US" sz="1200" b="1" dirty="0">
                <a:latin typeface="Tahoma" pitchFamily="34" charset="0"/>
                <a:ea typeface="ＭＳ Ｐゴシック" pitchFamily="116" charset="-128"/>
              </a:rPr>
              <a:t>   ---</a:t>
            </a:r>
          </a:p>
          <a:p>
            <a:r>
              <a:rPr lang="en-US" sz="1400" b="1" dirty="0">
                <a:latin typeface="Tahoma" pitchFamily="34" charset="0"/>
                <a:ea typeface="ＭＳ Ｐゴシック" pitchFamily="116" charset="-128"/>
              </a:rPr>
              <a:t>ETC.</a:t>
            </a:r>
          </a:p>
          <a:p>
            <a:r>
              <a:rPr lang="en-US" sz="1200" b="1" dirty="0">
                <a:latin typeface="Tahoma" pitchFamily="34" charset="0"/>
                <a:ea typeface="ＭＳ Ｐゴシック" pitchFamily="116" charset="-128"/>
              </a:rPr>
              <a:t>   ---</a:t>
            </a:r>
          </a:p>
        </p:txBody>
      </p:sp>
      <p:sp>
        <p:nvSpPr>
          <p:cNvPr id="19459" name="AutoShape 3"/>
          <p:cNvSpPr>
            <a:spLocks noChangeAspect="1" noChangeArrowheads="1" noTextEdit="1"/>
          </p:cNvSpPr>
          <p:nvPr/>
        </p:nvSpPr>
        <p:spPr bwMode="auto">
          <a:xfrm>
            <a:off x="4800600" y="0"/>
            <a:ext cx="7620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895850" y="762000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895850" y="987425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4895850" y="1209675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4895850" y="1435100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4895850" y="1657350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4895850" y="1882775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4895850" y="2105025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4895850" y="2330450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895850" y="2554288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4895850" y="2778125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4895850" y="3001963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4895850" y="3227388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4895850" y="3449638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4895850" y="3675063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4895850" y="3897313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4895850" y="4122738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4895850" y="4344988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4895850" y="4570413"/>
            <a:ext cx="5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Garamond" pitchFamily="18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545138" y="3000375"/>
            <a:ext cx="1600200" cy="588963"/>
            <a:chOff x="1045" y="2010"/>
            <a:chExt cx="1008" cy="371"/>
          </a:xfrm>
        </p:grpSpPr>
        <p:sp>
          <p:nvSpPr>
            <p:cNvPr id="19479" name="Freeform 23"/>
            <p:cNvSpPr>
              <a:spLocks/>
            </p:cNvSpPr>
            <p:nvPr/>
          </p:nvSpPr>
          <p:spPr bwMode="auto">
            <a:xfrm>
              <a:off x="1045" y="2010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0" name="Freeform 24"/>
            <p:cNvSpPr>
              <a:spLocks/>
            </p:cNvSpPr>
            <p:nvPr/>
          </p:nvSpPr>
          <p:spPr bwMode="auto">
            <a:xfrm>
              <a:off x="1045" y="2010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5546725" y="2954338"/>
            <a:ext cx="1600200" cy="588962"/>
            <a:chOff x="1046" y="1981"/>
            <a:chExt cx="1008" cy="371"/>
          </a:xfrm>
        </p:grpSpPr>
        <p:sp>
          <p:nvSpPr>
            <p:cNvPr id="19482" name="Freeform 26"/>
            <p:cNvSpPr>
              <a:spLocks/>
            </p:cNvSpPr>
            <p:nvPr/>
          </p:nvSpPr>
          <p:spPr bwMode="auto">
            <a:xfrm>
              <a:off x="1046" y="1981"/>
              <a:ext cx="1008" cy="371"/>
            </a:xfrm>
            <a:custGeom>
              <a:avLst/>
              <a:gdLst/>
              <a:ahLst/>
              <a:cxnLst>
                <a:cxn ang="0">
                  <a:pos x="467" y="371"/>
                </a:cxn>
                <a:cxn ang="0">
                  <a:pos x="1008" y="145"/>
                </a:cxn>
                <a:cxn ang="0">
                  <a:pos x="542" y="0"/>
                </a:cxn>
                <a:cxn ang="0">
                  <a:pos x="0" y="227"/>
                </a:cxn>
                <a:cxn ang="0">
                  <a:pos x="467" y="371"/>
                </a:cxn>
              </a:cxnLst>
              <a:rect l="0" t="0" r="r" b="b"/>
              <a:pathLst>
                <a:path w="1008" h="371">
                  <a:moveTo>
                    <a:pt x="467" y="371"/>
                  </a:moveTo>
                  <a:lnTo>
                    <a:pt x="1008" y="145"/>
                  </a:lnTo>
                  <a:lnTo>
                    <a:pt x="542" y="0"/>
                  </a:lnTo>
                  <a:lnTo>
                    <a:pt x="0" y="227"/>
                  </a:lnTo>
                  <a:lnTo>
                    <a:pt x="467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3" name="Freeform 27"/>
            <p:cNvSpPr>
              <a:spLocks/>
            </p:cNvSpPr>
            <p:nvPr/>
          </p:nvSpPr>
          <p:spPr bwMode="auto">
            <a:xfrm>
              <a:off x="1046" y="1981"/>
              <a:ext cx="1008" cy="371"/>
            </a:xfrm>
            <a:custGeom>
              <a:avLst/>
              <a:gdLst/>
              <a:ahLst/>
              <a:cxnLst>
                <a:cxn ang="0">
                  <a:pos x="467" y="371"/>
                </a:cxn>
                <a:cxn ang="0">
                  <a:pos x="1008" y="145"/>
                </a:cxn>
                <a:cxn ang="0">
                  <a:pos x="542" y="0"/>
                </a:cxn>
                <a:cxn ang="0">
                  <a:pos x="0" y="227"/>
                </a:cxn>
                <a:cxn ang="0">
                  <a:pos x="467" y="371"/>
                </a:cxn>
              </a:cxnLst>
              <a:rect l="0" t="0" r="r" b="b"/>
              <a:pathLst>
                <a:path w="1008" h="371">
                  <a:moveTo>
                    <a:pt x="467" y="371"/>
                  </a:moveTo>
                  <a:lnTo>
                    <a:pt x="1008" y="145"/>
                  </a:lnTo>
                  <a:lnTo>
                    <a:pt x="542" y="0"/>
                  </a:lnTo>
                  <a:lnTo>
                    <a:pt x="0" y="227"/>
                  </a:lnTo>
                  <a:lnTo>
                    <a:pt x="467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5534025" y="2908300"/>
            <a:ext cx="1600200" cy="587375"/>
            <a:chOff x="1038" y="1952"/>
            <a:chExt cx="1008" cy="370"/>
          </a:xfrm>
        </p:grpSpPr>
        <p:sp>
          <p:nvSpPr>
            <p:cNvPr id="19485" name="Freeform 29"/>
            <p:cNvSpPr>
              <a:spLocks/>
            </p:cNvSpPr>
            <p:nvPr/>
          </p:nvSpPr>
          <p:spPr bwMode="auto">
            <a:xfrm>
              <a:off x="1038" y="1952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6" name="Freeform 30"/>
            <p:cNvSpPr>
              <a:spLocks/>
            </p:cNvSpPr>
            <p:nvPr/>
          </p:nvSpPr>
          <p:spPr bwMode="auto">
            <a:xfrm>
              <a:off x="1038" y="1952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5518150" y="2844800"/>
            <a:ext cx="1600200" cy="588963"/>
            <a:chOff x="1028" y="1912"/>
            <a:chExt cx="1008" cy="371"/>
          </a:xfrm>
        </p:grpSpPr>
        <p:sp>
          <p:nvSpPr>
            <p:cNvPr id="19488" name="Freeform 32"/>
            <p:cNvSpPr>
              <a:spLocks/>
            </p:cNvSpPr>
            <p:nvPr/>
          </p:nvSpPr>
          <p:spPr bwMode="auto">
            <a:xfrm>
              <a:off x="1028" y="1912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5"/>
                </a:cxn>
                <a:cxn ang="0">
                  <a:pos x="541" y="0"/>
                </a:cxn>
                <a:cxn ang="0">
                  <a:pos x="0" y="227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5"/>
                  </a:lnTo>
                  <a:lnTo>
                    <a:pt x="541" y="0"/>
                  </a:lnTo>
                  <a:lnTo>
                    <a:pt x="0" y="227"/>
                  </a:lnTo>
                  <a:lnTo>
                    <a:pt x="466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9" name="Freeform 33"/>
            <p:cNvSpPr>
              <a:spLocks/>
            </p:cNvSpPr>
            <p:nvPr/>
          </p:nvSpPr>
          <p:spPr bwMode="auto">
            <a:xfrm>
              <a:off x="1028" y="1912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5"/>
                </a:cxn>
                <a:cxn ang="0">
                  <a:pos x="541" y="0"/>
                </a:cxn>
                <a:cxn ang="0">
                  <a:pos x="0" y="227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5"/>
                  </a:lnTo>
                  <a:lnTo>
                    <a:pt x="541" y="0"/>
                  </a:lnTo>
                  <a:lnTo>
                    <a:pt x="0" y="227"/>
                  </a:lnTo>
                  <a:lnTo>
                    <a:pt x="466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5511800" y="2790825"/>
            <a:ext cx="1600200" cy="588963"/>
            <a:chOff x="1024" y="1878"/>
            <a:chExt cx="1008" cy="371"/>
          </a:xfrm>
        </p:grpSpPr>
        <p:sp>
          <p:nvSpPr>
            <p:cNvPr id="19491" name="Freeform 35"/>
            <p:cNvSpPr>
              <a:spLocks/>
            </p:cNvSpPr>
            <p:nvPr/>
          </p:nvSpPr>
          <p:spPr bwMode="auto">
            <a:xfrm>
              <a:off x="1024" y="1878"/>
              <a:ext cx="1008" cy="371"/>
            </a:xfrm>
            <a:custGeom>
              <a:avLst/>
              <a:gdLst/>
              <a:ahLst/>
              <a:cxnLst>
                <a:cxn ang="0">
                  <a:pos x="467" y="371"/>
                </a:cxn>
                <a:cxn ang="0">
                  <a:pos x="1008" y="145"/>
                </a:cxn>
                <a:cxn ang="0">
                  <a:pos x="541" y="0"/>
                </a:cxn>
                <a:cxn ang="0">
                  <a:pos x="0" y="227"/>
                </a:cxn>
                <a:cxn ang="0">
                  <a:pos x="467" y="371"/>
                </a:cxn>
              </a:cxnLst>
              <a:rect l="0" t="0" r="r" b="b"/>
              <a:pathLst>
                <a:path w="1008" h="371">
                  <a:moveTo>
                    <a:pt x="467" y="371"/>
                  </a:moveTo>
                  <a:lnTo>
                    <a:pt x="1008" y="145"/>
                  </a:lnTo>
                  <a:lnTo>
                    <a:pt x="541" y="0"/>
                  </a:lnTo>
                  <a:lnTo>
                    <a:pt x="0" y="227"/>
                  </a:lnTo>
                  <a:lnTo>
                    <a:pt x="467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2" name="Freeform 36"/>
            <p:cNvSpPr>
              <a:spLocks/>
            </p:cNvSpPr>
            <p:nvPr/>
          </p:nvSpPr>
          <p:spPr bwMode="auto">
            <a:xfrm>
              <a:off x="1024" y="1878"/>
              <a:ext cx="1008" cy="371"/>
            </a:xfrm>
            <a:custGeom>
              <a:avLst/>
              <a:gdLst/>
              <a:ahLst/>
              <a:cxnLst>
                <a:cxn ang="0">
                  <a:pos x="467" y="371"/>
                </a:cxn>
                <a:cxn ang="0">
                  <a:pos x="1008" y="145"/>
                </a:cxn>
                <a:cxn ang="0">
                  <a:pos x="541" y="0"/>
                </a:cxn>
                <a:cxn ang="0">
                  <a:pos x="0" y="227"/>
                </a:cxn>
                <a:cxn ang="0">
                  <a:pos x="467" y="371"/>
                </a:cxn>
              </a:cxnLst>
              <a:rect l="0" t="0" r="r" b="b"/>
              <a:pathLst>
                <a:path w="1008" h="371">
                  <a:moveTo>
                    <a:pt x="467" y="371"/>
                  </a:moveTo>
                  <a:lnTo>
                    <a:pt x="1008" y="145"/>
                  </a:lnTo>
                  <a:lnTo>
                    <a:pt x="541" y="0"/>
                  </a:lnTo>
                  <a:lnTo>
                    <a:pt x="0" y="227"/>
                  </a:lnTo>
                  <a:lnTo>
                    <a:pt x="467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5489575" y="2727325"/>
            <a:ext cx="1600200" cy="588963"/>
            <a:chOff x="1010" y="1838"/>
            <a:chExt cx="1008" cy="371"/>
          </a:xfrm>
        </p:grpSpPr>
        <p:sp>
          <p:nvSpPr>
            <p:cNvPr id="19494" name="Freeform 38"/>
            <p:cNvSpPr>
              <a:spLocks/>
            </p:cNvSpPr>
            <p:nvPr/>
          </p:nvSpPr>
          <p:spPr bwMode="auto">
            <a:xfrm>
              <a:off x="1010" y="1838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5" name="Freeform 39"/>
            <p:cNvSpPr>
              <a:spLocks/>
            </p:cNvSpPr>
            <p:nvPr/>
          </p:nvSpPr>
          <p:spPr bwMode="auto">
            <a:xfrm>
              <a:off x="1010" y="1838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" name="Group 40"/>
          <p:cNvGrpSpPr>
            <a:grpSpLocks/>
          </p:cNvGrpSpPr>
          <p:nvPr/>
        </p:nvGrpSpPr>
        <p:grpSpPr bwMode="auto">
          <a:xfrm>
            <a:off x="5611813" y="3938588"/>
            <a:ext cx="1600200" cy="587375"/>
            <a:chOff x="1087" y="2601"/>
            <a:chExt cx="1008" cy="370"/>
          </a:xfrm>
        </p:grpSpPr>
        <p:sp>
          <p:nvSpPr>
            <p:cNvPr id="19497" name="Freeform 41"/>
            <p:cNvSpPr>
              <a:spLocks/>
            </p:cNvSpPr>
            <p:nvPr/>
          </p:nvSpPr>
          <p:spPr bwMode="auto">
            <a:xfrm>
              <a:off x="1087" y="2601"/>
              <a:ext cx="1008" cy="370"/>
            </a:xfrm>
            <a:custGeom>
              <a:avLst/>
              <a:gdLst/>
              <a:ahLst/>
              <a:cxnLst>
                <a:cxn ang="0">
                  <a:pos x="467" y="370"/>
                </a:cxn>
                <a:cxn ang="0">
                  <a:pos x="1008" y="144"/>
                </a:cxn>
                <a:cxn ang="0">
                  <a:pos x="542" y="0"/>
                </a:cxn>
                <a:cxn ang="0">
                  <a:pos x="0" y="226"/>
                </a:cxn>
                <a:cxn ang="0">
                  <a:pos x="467" y="370"/>
                </a:cxn>
              </a:cxnLst>
              <a:rect l="0" t="0" r="r" b="b"/>
              <a:pathLst>
                <a:path w="1008" h="370">
                  <a:moveTo>
                    <a:pt x="467" y="370"/>
                  </a:moveTo>
                  <a:lnTo>
                    <a:pt x="1008" y="144"/>
                  </a:lnTo>
                  <a:lnTo>
                    <a:pt x="542" y="0"/>
                  </a:lnTo>
                  <a:lnTo>
                    <a:pt x="0" y="226"/>
                  </a:lnTo>
                  <a:lnTo>
                    <a:pt x="467" y="3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8" name="Freeform 42"/>
            <p:cNvSpPr>
              <a:spLocks/>
            </p:cNvSpPr>
            <p:nvPr/>
          </p:nvSpPr>
          <p:spPr bwMode="auto">
            <a:xfrm>
              <a:off x="1087" y="2601"/>
              <a:ext cx="1008" cy="370"/>
            </a:xfrm>
            <a:custGeom>
              <a:avLst/>
              <a:gdLst/>
              <a:ahLst/>
              <a:cxnLst>
                <a:cxn ang="0">
                  <a:pos x="467" y="370"/>
                </a:cxn>
                <a:cxn ang="0">
                  <a:pos x="1008" y="144"/>
                </a:cxn>
                <a:cxn ang="0">
                  <a:pos x="542" y="0"/>
                </a:cxn>
                <a:cxn ang="0">
                  <a:pos x="0" y="226"/>
                </a:cxn>
                <a:cxn ang="0">
                  <a:pos x="467" y="370"/>
                </a:cxn>
              </a:cxnLst>
              <a:rect l="0" t="0" r="r" b="b"/>
              <a:pathLst>
                <a:path w="1008" h="370">
                  <a:moveTo>
                    <a:pt x="467" y="370"/>
                  </a:moveTo>
                  <a:lnTo>
                    <a:pt x="1008" y="144"/>
                  </a:lnTo>
                  <a:lnTo>
                    <a:pt x="542" y="0"/>
                  </a:lnTo>
                  <a:lnTo>
                    <a:pt x="0" y="226"/>
                  </a:lnTo>
                  <a:lnTo>
                    <a:pt x="467" y="37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" name="Group 43"/>
          <p:cNvGrpSpPr>
            <a:grpSpLocks/>
          </p:cNvGrpSpPr>
          <p:nvPr/>
        </p:nvGrpSpPr>
        <p:grpSpPr bwMode="auto">
          <a:xfrm>
            <a:off x="5614988" y="3892550"/>
            <a:ext cx="1600200" cy="587375"/>
            <a:chOff x="1089" y="2572"/>
            <a:chExt cx="1008" cy="370"/>
          </a:xfrm>
        </p:grpSpPr>
        <p:sp>
          <p:nvSpPr>
            <p:cNvPr id="19500" name="Freeform 44"/>
            <p:cNvSpPr>
              <a:spLocks/>
            </p:cNvSpPr>
            <p:nvPr/>
          </p:nvSpPr>
          <p:spPr bwMode="auto">
            <a:xfrm>
              <a:off x="1089" y="2572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501" name="Freeform 45"/>
            <p:cNvSpPr>
              <a:spLocks/>
            </p:cNvSpPr>
            <p:nvPr/>
          </p:nvSpPr>
          <p:spPr bwMode="auto">
            <a:xfrm>
              <a:off x="1089" y="2572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5600700" y="3844925"/>
            <a:ext cx="1600200" cy="588963"/>
            <a:chOff x="1080" y="2542"/>
            <a:chExt cx="1008" cy="371"/>
          </a:xfrm>
        </p:grpSpPr>
        <p:sp>
          <p:nvSpPr>
            <p:cNvPr id="19503" name="Freeform 47"/>
            <p:cNvSpPr>
              <a:spLocks/>
            </p:cNvSpPr>
            <p:nvPr/>
          </p:nvSpPr>
          <p:spPr bwMode="auto">
            <a:xfrm>
              <a:off x="1080" y="2542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504" name="Freeform 48"/>
            <p:cNvSpPr>
              <a:spLocks/>
            </p:cNvSpPr>
            <p:nvPr/>
          </p:nvSpPr>
          <p:spPr bwMode="auto">
            <a:xfrm>
              <a:off x="1080" y="2542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9505" name="Rectangle 49"/>
          <p:cNvSpPr>
            <a:spLocks noChangeArrowheads="1"/>
          </p:cNvSpPr>
          <p:nvPr/>
        </p:nvSpPr>
        <p:spPr bwMode="auto">
          <a:xfrm>
            <a:off x="5951538" y="1154113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506" name="Rectangle 50"/>
          <p:cNvSpPr>
            <a:spLocks noChangeArrowheads="1"/>
          </p:cNvSpPr>
          <p:nvPr/>
        </p:nvSpPr>
        <p:spPr bwMode="auto">
          <a:xfrm>
            <a:off x="4953000" y="2514600"/>
            <a:ext cx="12192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latin typeface="Tahoma" pitchFamily="34" charset="0"/>
                <a:ea typeface="ＭＳ Ｐゴシック" pitchFamily="116" charset="-128"/>
              </a:rPr>
              <a:t>Patient Summary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507" name="Rectangle 51"/>
          <p:cNvSpPr>
            <a:spLocks noChangeArrowheads="1"/>
          </p:cNvSpPr>
          <p:nvPr/>
        </p:nvSpPr>
        <p:spPr bwMode="auto">
          <a:xfrm>
            <a:off x="5702300" y="2730500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508" name="Rectangle 52"/>
          <p:cNvSpPr>
            <a:spLocks noChangeArrowheads="1"/>
          </p:cNvSpPr>
          <p:nvPr/>
        </p:nvSpPr>
        <p:spPr bwMode="auto">
          <a:xfrm>
            <a:off x="4876800" y="3810000"/>
            <a:ext cx="7350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latin typeface="Tahoma" pitchFamily="34" charset="0"/>
                <a:ea typeface="ＭＳ Ｐゴシック" pitchFamily="116" charset="-128"/>
              </a:rPr>
              <a:t>Clinic Visit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509" name="Rectangle 53"/>
          <p:cNvSpPr>
            <a:spLocks noChangeArrowheads="1"/>
          </p:cNvSpPr>
          <p:nvPr/>
        </p:nvSpPr>
        <p:spPr bwMode="auto">
          <a:xfrm>
            <a:off x="5794375" y="3884613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510" name="Freeform 54"/>
          <p:cNvSpPr>
            <a:spLocks/>
          </p:cNvSpPr>
          <p:nvPr/>
        </p:nvSpPr>
        <p:spPr bwMode="auto">
          <a:xfrm>
            <a:off x="4265613" y="1447800"/>
            <a:ext cx="74612" cy="396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0" y="700"/>
              </a:cxn>
              <a:cxn ang="0">
                <a:pos x="600" y="3500"/>
              </a:cxn>
              <a:cxn ang="0">
                <a:pos x="1200" y="4200"/>
              </a:cxn>
              <a:cxn ang="0">
                <a:pos x="600" y="4900"/>
              </a:cxn>
              <a:cxn ang="0">
                <a:pos x="600" y="7700"/>
              </a:cxn>
              <a:cxn ang="0">
                <a:pos x="0" y="8400"/>
              </a:cxn>
            </a:cxnLst>
            <a:rect l="0" t="0" r="r" b="b"/>
            <a:pathLst>
              <a:path w="1200" h="8400">
                <a:moveTo>
                  <a:pt x="0" y="0"/>
                </a:moveTo>
                <a:cubicBezTo>
                  <a:pt x="332" y="0"/>
                  <a:pt x="600" y="314"/>
                  <a:pt x="600" y="700"/>
                </a:cubicBezTo>
                <a:lnTo>
                  <a:pt x="600" y="3500"/>
                </a:lnTo>
                <a:cubicBezTo>
                  <a:pt x="600" y="3887"/>
                  <a:pt x="869" y="4200"/>
                  <a:pt x="1200" y="4200"/>
                </a:cubicBezTo>
                <a:cubicBezTo>
                  <a:pt x="869" y="4200"/>
                  <a:pt x="600" y="4514"/>
                  <a:pt x="600" y="4900"/>
                </a:cubicBezTo>
                <a:lnTo>
                  <a:pt x="600" y="7700"/>
                </a:lnTo>
                <a:cubicBezTo>
                  <a:pt x="600" y="8087"/>
                  <a:pt x="332" y="8400"/>
                  <a:pt x="0" y="8400"/>
                </a:cubicBezTo>
              </a:path>
            </a:pathLst>
          </a:custGeom>
          <a:noFill/>
          <a:ln w="12700" cap="rnd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11" name="Group 55"/>
          <p:cNvGrpSpPr>
            <a:grpSpLocks/>
          </p:cNvGrpSpPr>
          <p:nvPr/>
        </p:nvGrpSpPr>
        <p:grpSpPr bwMode="auto">
          <a:xfrm>
            <a:off x="5611813" y="4910138"/>
            <a:ext cx="1600200" cy="587375"/>
            <a:chOff x="1087" y="3213"/>
            <a:chExt cx="1008" cy="370"/>
          </a:xfrm>
        </p:grpSpPr>
        <p:sp>
          <p:nvSpPr>
            <p:cNvPr id="19512" name="Freeform 56"/>
            <p:cNvSpPr>
              <a:spLocks/>
            </p:cNvSpPr>
            <p:nvPr/>
          </p:nvSpPr>
          <p:spPr bwMode="auto">
            <a:xfrm>
              <a:off x="1087" y="3213"/>
              <a:ext cx="1008" cy="370"/>
            </a:xfrm>
            <a:custGeom>
              <a:avLst/>
              <a:gdLst/>
              <a:ahLst/>
              <a:cxnLst>
                <a:cxn ang="0">
                  <a:pos x="467" y="370"/>
                </a:cxn>
                <a:cxn ang="0">
                  <a:pos x="1008" y="144"/>
                </a:cxn>
                <a:cxn ang="0">
                  <a:pos x="542" y="0"/>
                </a:cxn>
                <a:cxn ang="0">
                  <a:pos x="0" y="226"/>
                </a:cxn>
                <a:cxn ang="0">
                  <a:pos x="467" y="370"/>
                </a:cxn>
              </a:cxnLst>
              <a:rect l="0" t="0" r="r" b="b"/>
              <a:pathLst>
                <a:path w="1008" h="370">
                  <a:moveTo>
                    <a:pt x="467" y="370"/>
                  </a:moveTo>
                  <a:lnTo>
                    <a:pt x="1008" y="144"/>
                  </a:lnTo>
                  <a:lnTo>
                    <a:pt x="542" y="0"/>
                  </a:lnTo>
                  <a:lnTo>
                    <a:pt x="0" y="226"/>
                  </a:lnTo>
                  <a:lnTo>
                    <a:pt x="467" y="3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513" name="Freeform 57"/>
            <p:cNvSpPr>
              <a:spLocks/>
            </p:cNvSpPr>
            <p:nvPr/>
          </p:nvSpPr>
          <p:spPr bwMode="auto">
            <a:xfrm>
              <a:off x="1087" y="3213"/>
              <a:ext cx="1008" cy="370"/>
            </a:xfrm>
            <a:custGeom>
              <a:avLst/>
              <a:gdLst/>
              <a:ahLst/>
              <a:cxnLst>
                <a:cxn ang="0">
                  <a:pos x="467" y="370"/>
                </a:cxn>
                <a:cxn ang="0">
                  <a:pos x="1008" y="144"/>
                </a:cxn>
                <a:cxn ang="0">
                  <a:pos x="542" y="0"/>
                </a:cxn>
                <a:cxn ang="0">
                  <a:pos x="0" y="226"/>
                </a:cxn>
                <a:cxn ang="0">
                  <a:pos x="467" y="370"/>
                </a:cxn>
              </a:cxnLst>
              <a:rect l="0" t="0" r="r" b="b"/>
              <a:pathLst>
                <a:path w="1008" h="370">
                  <a:moveTo>
                    <a:pt x="467" y="370"/>
                  </a:moveTo>
                  <a:lnTo>
                    <a:pt x="1008" y="144"/>
                  </a:lnTo>
                  <a:lnTo>
                    <a:pt x="542" y="0"/>
                  </a:lnTo>
                  <a:lnTo>
                    <a:pt x="0" y="226"/>
                  </a:lnTo>
                  <a:lnTo>
                    <a:pt x="467" y="37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2" name="Group 58"/>
          <p:cNvGrpSpPr>
            <a:grpSpLocks/>
          </p:cNvGrpSpPr>
          <p:nvPr/>
        </p:nvGrpSpPr>
        <p:grpSpPr bwMode="auto">
          <a:xfrm>
            <a:off x="5614988" y="4864100"/>
            <a:ext cx="1600200" cy="587375"/>
            <a:chOff x="1089" y="3184"/>
            <a:chExt cx="1008" cy="370"/>
          </a:xfrm>
        </p:grpSpPr>
        <p:sp>
          <p:nvSpPr>
            <p:cNvPr id="19515" name="Freeform 59"/>
            <p:cNvSpPr>
              <a:spLocks/>
            </p:cNvSpPr>
            <p:nvPr/>
          </p:nvSpPr>
          <p:spPr bwMode="auto">
            <a:xfrm>
              <a:off x="1089" y="3184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516" name="Freeform 60"/>
            <p:cNvSpPr>
              <a:spLocks/>
            </p:cNvSpPr>
            <p:nvPr/>
          </p:nvSpPr>
          <p:spPr bwMode="auto">
            <a:xfrm>
              <a:off x="1089" y="3184"/>
              <a:ext cx="1008" cy="370"/>
            </a:xfrm>
            <a:custGeom>
              <a:avLst/>
              <a:gdLst/>
              <a:ahLst/>
              <a:cxnLst>
                <a:cxn ang="0">
                  <a:pos x="466" y="370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0"/>
                </a:cxn>
              </a:cxnLst>
              <a:rect l="0" t="0" r="r" b="b"/>
              <a:pathLst>
                <a:path w="1008" h="370">
                  <a:moveTo>
                    <a:pt x="466" y="370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3" name="Group 61"/>
          <p:cNvGrpSpPr>
            <a:grpSpLocks/>
          </p:cNvGrpSpPr>
          <p:nvPr/>
        </p:nvGrpSpPr>
        <p:grpSpPr bwMode="auto">
          <a:xfrm>
            <a:off x="5600700" y="4816475"/>
            <a:ext cx="1600200" cy="588963"/>
            <a:chOff x="1080" y="3154"/>
            <a:chExt cx="1008" cy="371"/>
          </a:xfrm>
        </p:grpSpPr>
        <p:sp>
          <p:nvSpPr>
            <p:cNvPr id="19518" name="Freeform 62"/>
            <p:cNvSpPr>
              <a:spLocks/>
            </p:cNvSpPr>
            <p:nvPr/>
          </p:nvSpPr>
          <p:spPr bwMode="auto">
            <a:xfrm>
              <a:off x="1080" y="3154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519" name="Freeform 63"/>
            <p:cNvSpPr>
              <a:spLocks/>
            </p:cNvSpPr>
            <p:nvPr/>
          </p:nvSpPr>
          <p:spPr bwMode="auto">
            <a:xfrm>
              <a:off x="1080" y="3154"/>
              <a:ext cx="1008" cy="371"/>
            </a:xfrm>
            <a:custGeom>
              <a:avLst/>
              <a:gdLst/>
              <a:ahLst/>
              <a:cxnLst>
                <a:cxn ang="0">
                  <a:pos x="466" y="371"/>
                </a:cxn>
                <a:cxn ang="0">
                  <a:pos x="1008" y="144"/>
                </a:cxn>
                <a:cxn ang="0">
                  <a:pos x="541" y="0"/>
                </a:cxn>
                <a:cxn ang="0">
                  <a:pos x="0" y="226"/>
                </a:cxn>
                <a:cxn ang="0">
                  <a:pos x="466" y="371"/>
                </a:cxn>
              </a:cxnLst>
              <a:rect l="0" t="0" r="r" b="b"/>
              <a:pathLst>
                <a:path w="1008" h="371">
                  <a:moveTo>
                    <a:pt x="466" y="371"/>
                  </a:moveTo>
                  <a:lnTo>
                    <a:pt x="1008" y="144"/>
                  </a:lnTo>
                  <a:lnTo>
                    <a:pt x="541" y="0"/>
                  </a:lnTo>
                  <a:lnTo>
                    <a:pt x="0" y="226"/>
                  </a:lnTo>
                  <a:lnTo>
                    <a:pt x="466" y="37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9520" name="Rectangle 64"/>
          <p:cNvSpPr>
            <a:spLocks noChangeArrowheads="1"/>
          </p:cNvSpPr>
          <p:nvPr/>
        </p:nvSpPr>
        <p:spPr bwMode="auto">
          <a:xfrm>
            <a:off x="4933950" y="4856163"/>
            <a:ext cx="8651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latin typeface="Tahoma" pitchFamily="34" charset="0"/>
                <a:ea typeface="ＭＳ Ｐゴシック" pitchFamily="116" charset="-128"/>
              </a:rPr>
              <a:t>CLAIM/BILL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521" name="Rectangle 65"/>
          <p:cNvSpPr>
            <a:spLocks noChangeArrowheads="1"/>
          </p:cNvSpPr>
          <p:nvPr/>
        </p:nvSpPr>
        <p:spPr bwMode="auto">
          <a:xfrm>
            <a:off x="5776913" y="4856163"/>
            <a:ext cx="4127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Tahoma" pitchFamily="34" charset="0"/>
                <a:ea typeface="ＭＳ Ｐゴシック" pitchFamily="116" charset="-128"/>
              </a:rPr>
              <a:t> 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522" name="Text Box 66"/>
          <p:cNvSpPr txBox="1">
            <a:spLocks noChangeArrowheads="1"/>
          </p:cNvSpPr>
          <p:nvPr/>
        </p:nvSpPr>
        <p:spPr bwMode="auto">
          <a:xfrm>
            <a:off x="5486400" y="0"/>
            <a:ext cx="365760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dirty="0">
                <a:latin typeface="Tahoma" pitchFamily="34" charset="0"/>
                <a:ea typeface="ＭＳ Ｐゴシック" pitchFamily="116" charset="-128"/>
              </a:rPr>
              <a:t>NEW VISION</a:t>
            </a:r>
          </a:p>
        </p:txBody>
      </p:sp>
      <p:sp>
        <p:nvSpPr>
          <p:cNvPr id="19523" name="Text Box 67"/>
          <p:cNvSpPr txBox="1">
            <a:spLocks noChangeArrowheads="1"/>
          </p:cNvSpPr>
          <p:nvPr/>
        </p:nvSpPr>
        <p:spPr bwMode="auto">
          <a:xfrm>
            <a:off x="5410200" y="914400"/>
            <a:ext cx="3276600" cy="519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Tahoma" pitchFamily="34" charset="0"/>
                <a:ea typeface="ＭＳ Ｐゴシック" pitchFamily="116" charset="-128"/>
              </a:rPr>
              <a:t>Data to Documents</a:t>
            </a:r>
          </a:p>
        </p:txBody>
      </p:sp>
      <p:sp>
        <p:nvSpPr>
          <p:cNvPr id="19524" name="Text Box 68"/>
          <p:cNvSpPr txBox="1">
            <a:spLocks noChangeArrowheads="1"/>
          </p:cNvSpPr>
          <p:nvPr/>
        </p:nvSpPr>
        <p:spPr bwMode="auto">
          <a:xfrm>
            <a:off x="5638800" y="2851150"/>
            <a:ext cx="20716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b="1" dirty="0">
                <a:solidFill>
                  <a:srgbClr val="FF0000"/>
                </a:solidFill>
                <a:latin typeface="Tahoma" pitchFamily="34" charset="0"/>
                <a:ea typeface="ＭＳ Ｐゴシック" pitchFamily="116" charset="-128"/>
              </a:rPr>
              <a:t>Documents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  <a:p>
            <a:endParaRPr lang="en-US" dirty="0"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525" name="Rectangle 69"/>
          <p:cNvSpPr>
            <a:spLocks noChangeArrowheads="1"/>
          </p:cNvSpPr>
          <p:nvPr/>
        </p:nvSpPr>
        <p:spPr bwMode="auto">
          <a:xfrm>
            <a:off x="5638800" y="3886200"/>
            <a:ext cx="14779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rgbClr val="FF0000"/>
                </a:solidFill>
                <a:latin typeface="Tahoma" pitchFamily="34" charset="0"/>
                <a:ea typeface="ＭＳ Ｐゴシック" pitchFamily="116" charset="-128"/>
              </a:rPr>
              <a:t>Documents</a:t>
            </a:r>
            <a:endParaRPr lang="en-US" dirty="0">
              <a:latin typeface="Tahoma" pitchFamily="34" charset="0"/>
              <a:ea typeface="ＭＳ Ｐゴシック" pitchFamily="116" charset="-128"/>
            </a:endParaRPr>
          </a:p>
          <a:p>
            <a:pPr eaLnBrk="0" hangingPunct="0"/>
            <a:endParaRPr lang="en-US" b="1" dirty="0">
              <a:solidFill>
                <a:srgbClr val="FF0000"/>
              </a:solidFill>
              <a:latin typeface="Tahoma" pitchFamily="34" charset="0"/>
              <a:ea typeface="ＭＳ Ｐゴシック" pitchFamily="116" charset="-128"/>
            </a:endParaRPr>
          </a:p>
        </p:txBody>
      </p:sp>
      <p:sp>
        <p:nvSpPr>
          <p:cNvPr id="19526" name="Rectangle 70"/>
          <p:cNvSpPr>
            <a:spLocks noChangeArrowheads="1"/>
          </p:cNvSpPr>
          <p:nvPr/>
        </p:nvSpPr>
        <p:spPr bwMode="auto">
          <a:xfrm>
            <a:off x="5715000" y="4953000"/>
            <a:ext cx="14779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b="1" dirty="0">
                <a:solidFill>
                  <a:srgbClr val="FF0000"/>
                </a:solidFill>
                <a:latin typeface="Tahoma" pitchFamily="34" charset="0"/>
                <a:ea typeface="ＭＳ Ｐゴシック" pitchFamily="116" charset="-128"/>
              </a:rPr>
              <a:t>Documents</a:t>
            </a:r>
          </a:p>
        </p:txBody>
      </p:sp>
      <p:sp>
        <p:nvSpPr>
          <p:cNvPr id="19527" name="Oval 71"/>
          <p:cNvSpPr>
            <a:spLocks noChangeArrowheads="1"/>
          </p:cNvSpPr>
          <p:nvPr/>
        </p:nvSpPr>
        <p:spPr bwMode="auto">
          <a:xfrm>
            <a:off x="4800600" y="4572000"/>
            <a:ext cx="2971800" cy="106680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528" name="Text Box 72"/>
          <p:cNvSpPr txBox="1">
            <a:spLocks noChangeArrowheads="1"/>
          </p:cNvSpPr>
          <p:nvPr/>
        </p:nvSpPr>
        <p:spPr bwMode="auto">
          <a:xfrm>
            <a:off x="7239000" y="3657600"/>
            <a:ext cx="1676400" cy="7016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ea typeface="ＭＳ Ｐゴシック" pitchFamily="116" charset="-128"/>
              </a:rPr>
              <a:t>Legal Documents</a:t>
            </a:r>
          </a:p>
        </p:txBody>
      </p:sp>
      <p:sp>
        <p:nvSpPr>
          <p:cNvPr id="19529" name="Text Box 73"/>
          <p:cNvSpPr txBox="1">
            <a:spLocks noChangeArrowheads="1"/>
          </p:cNvSpPr>
          <p:nvPr/>
        </p:nvSpPr>
        <p:spPr bwMode="auto">
          <a:xfrm>
            <a:off x="0" y="6400800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Courtesy:  Rick Peters, MD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214313"/>
            <a:ext cx="7793037" cy="1004887"/>
          </a:xfrm>
        </p:spPr>
        <p:txBody>
          <a:bodyPr/>
          <a:lstStyle/>
          <a:p>
            <a:pPr eaLnBrk="1" hangingPunct="1"/>
            <a:r>
              <a:rPr lang="en-US" dirty="0"/>
              <a:t>Types of Communication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752600"/>
            <a:ext cx="8229600" cy="4876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z="2800" dirty="0"/>
              <a:t>Patient to provider (pre-engagement)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eriod"/>
            </a:pPr>
            <a:r>
              <a:rPr lang="en-US" dirty="0"/>
              <a:t>General inquiry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eriod"/>
            </a:pPr>
            <a:r>
              <a:rPr lang="en-US" dirty="0"/>
              <a:t>Appointment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eriod"/>
            </a:pPr>
            <a:r>
              <a:rPr lang="en-US" dirty="0"/>
              <a:t>Insurance coverage or cost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/>
            </a:pPr>
            <a:r>
              <a:rPr lang="en-US" sz="2800" dirty="0"/>
              <a:t>Provider-patient interactively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eriod"/>
            </a:pPr>
            <a:r>
              <a:rPr lang="en-US" dirty="0"/>
              <a:t>Appointment confirmation/reminder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eriod"/>
            </a:pPr>
            <a:r>
              <a:rPr lang="en-US" dirty="0"/>
              <a:t>Reason for visit:  Agenda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eriod"/>
            </a:pPr>
            <a:r>
              <a:rPr lang="en-US" dirty="0"/>
              <a:t>Referrals and other care management communication, e.g. ‘</a:t>
            </a:r>
            <a:r>
              <a:rPr lang="en-US" dirty="0">
                <a:latin typeface="Batang" pitchFamily="18" charset="-127"/>
              </a:rPr>
              <a:t>How r u?’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eriod"/>
            </a:pPr>
            <a:r>
              <a:rPr lang="en-US" dirty="0"/>
              <a:t>Other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/>
            </a:pPr>
            <a:r>
              <a:rPr lang="en-US" sz="2800" dirty="0"/>
              <a:t>Patient education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2"/>
              <a:buNone/>
            </a:pPr>
            <a:r>
              <a:rPr lang="en-US" sz="4000" dirty="0">
                <a:solidFill>
                  <a:srgbClr val="4D0B09"/>
                </a:solidFill>
              </a:rPr>
              <a:t>How to get physicians, nurses and other practitioners to document at the point of care?</a:t>
            </a:r>
          </a:p>
          <a:p>
            <a:pPr marL="0" indent="0" eaLnBrk="1" hangingPunct="1">
              <a:buFont typeface="Wingdings" charset="2"/>
              <a:buNone/>
            </a:pPr>
            <a:endParaRPr lang="en-US" sz="4000" dirty="0">
              <a:solidFill>
                <a:srgbClr val="4D0B0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24000" y="312738"/>
          <a:ext cx="6858000" cy="560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4" name="Bitmap Image" r:id="rId4" imgW="4076190" imgH="3333333" progId="">
                  <p:embed/>
                </p:oleObj>
              </mc:Choice>
              <mc:Fallback>
                <p:oleObj name="Bitmap Image" r:id="rId4" imgW="4076190" imgH="3333333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12738"/>
                        <a:ext cx="6858000" cy="560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219200" y="838200"/>
          <a:ext cx="66294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82" name="Bitmap Image" r:id="rId4" imgW="3457143" imgH="3524742" progId="">
                  <p:embed/>
                </p:oleObj>
              </mc:Choice>
              <mc:Fallback>
                <p:oleObj name="Bitmap Image" r:id="rId4" imgW="3457143" imgH="3524742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838200"/>
                        <a:ext cx="66294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Grp="1" noChangeAspect="1"/>
          </p:cNvGraphicFramePr>
          <p:nvPr>
            <p:ph type="clipArt" sz="half" idx="4294967295"/>
          </p:nvPr>
        </p:nvGraphicFramePr>
        <p:xfrm>
          <a:off x="990600" y="457200"/>
          <a:ext cx="7162800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0" name="Bitmap Image" r:id="rId4" imgW="2838846" imgH="2809524" progId="">
                  <p:embed/>
                </p:oleObj>
              </mc:Choice>
              <mc:Fallback>
                <p:oleObj name="Bitmap Image" r:id="rId4" imgW="2838846" imgH="280952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57200"/>
                        <a:ext cx="7162800" cy="579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charset="2"/>
              <a:buNone/>
            </a:pPr>
            <a:r>
              <a:rPr lang="en-US" dirty="0">
                <a:solidFill>
                  <a:srgbClr val="4D0B09"/>
                </a:solidFill>
              </a:rPr>
              <a:t>Is there</a:t>
            </a:r>
            <a:r>
              <a:rPr lang="en-US" dirty="0" smtClean="0">
                <a:solidFill>
                  <a:srgbClr val="4D0B09"/>
                </a:solidFill>
              </a:rPr>
              <a:t> an approach to disease </a:t>
            </a:r>
            <a:r>
              <a:rPr lang="en-US" dirty="0">
                <a:solidFill>
                  <a:srgbClr val="4D0B09"/>
                </a:solidFill>
              </a:rPr>
              <a:t>management that is more effective and reduces costs?</a:t>
            </a:r>
          </a:p>
          <a:p>
            <a:pPr marL="0" indent="0" eaLnBrk="1" hangingPunct="1">
              <a:buFont typeface="Wingdings" charset="2"/>
              <a:buNone/>
            </a:pPr>
            <a:endParaRPr lang="en-US" dirty="0">
              <a:solidFill>
                <a:srgbClr val="4D0B09"/>
              </a:solidFill>
            </a:endParaRPr>
          </a:p>
          <a:p>
            <a:pPr marL="0" indent="0" eaLnBrk="1" hangingPunct="1">
              <a:buFont typeface="Wingdings" charset="2"/>
              <a:buNone/>
            </a:pPr>
            <a:r>
              <a:rPr lang="en-US" b="1" dirty="0">
                <a:solidFill>
                  <a:srgbClr val="4D0B09"/>
                </a:solidFill>
              </a:rPr>
              <a:t>Answer:  Communication-based Disease Management</a:t>
            </a:r>
          </a:p>
          <a:p>
            <a:pPr marL="0" indent="0" eaLnBrk="1" hangingPunct="1">
              <a:buFont typeface="Wingdings" charset="2"/>
              <a:buNone/>
            </a:pPr>
            <a:endParaRPr lang="en-US" dirty="0">
              <a:solidFill>
                <a:srgbClr val="4D0B0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00519"/>
            <a:ext cx="8162925" cy="1523494"/>
          </a:xfrm>
        </p:spPr>
        <p:txBody>
          <a:bodyPr/>
          <a:lstStyle/>
          <a:p>
            <a:pPr algn="ctr"/>
            <a:r>
              <a:rPr lang="en-US" sz="3000" dirty="0" smtClean="0"/>
              <a:t>Saving money, providing better care through communication-enhanced disease management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Diabetes</a:t>
            </a:r>
          </a:p>
          <a:p>
            <a:r>
              <a:rPr lang="en-US" dirty="0" smtClean="0"/>
              <a:t>Hypertension</a:t>
            </a:r>
          </a:p>
          <a:p>
            <a:r>
              <a:rPr lang="en-US" dirty="0" smtClean="0"/>
              <a:t>Asthma</a:t>
            </a:r>
          </a:p>
          <a:p>
            <a:r>
              <a:rPr lang="en-US" dirty="0" smtClean="0"/>
              <a:t>Dermatology</a:t>
            </a:r>
          </a:p>
          <a:p>
            <a:r>
              <a:rPr lang="en-US" dirty="0" smtClean="0"/>
              <a:t>Smoking </a:t>
            </a:r>
            <a:r>
              <a:rPr lang="en-US" dirty="0" err="1" smtClean="0"/>
              <a:t>Recessoion</a:t>
            </a:r>
            <a:endParaRPr lang="en-US" dirty="0" smtClean="0"/>
          </a:p>
          <a:p>
            <a:r>
              <a:rPr lang="en-US" dirty="0" smtClean="0"/>
              <a:t>Others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Oval 2"/>
          <p:cNvSpPr>
            <a:spLocks noChangeArrowheads="1"/>
          </p:cNvSpPr>
          <p:nvPr/>
        </p:nvSpPr>
        <p:spPr bwMode="auto">
          <a:xfrm>
            <a:off x="304800" y="228600"/>
            <a:ext cx="8610600" cy="6096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304800" y="1752600"/>
            <a:ext cx="1676400" cy="32766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304800" y="2514600"/>
            <a:ext cx="16764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/>
              <a:t>Pre-natal </a:t>
            </a:r>
          </a:p>
          <a:p>
            <a:r>
              <a:rPr lang="en-US" b="1" dirty="0"/>
              <a:t>and </a:t>
            </a:r>
          </a:p>
          <a:p>
            <a:r>
              <a:rPr lang="en-US" b="1" dirty="0"/>
              <a:t>Pediatric Applications</a:t>
            </a:r>
            <a:r>
              <a:rPr lang="en-US" dirty="0"/>
              <a:t>:</a:t>
            </a:r>
          </a:p>
          <a:p>
            <a:r>
              <a:rPr lang="en-US" dirty="0"/>
              <a:t>Data Collection and  Transmission</a:t>
            </a:r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600200" y="533400"/>
            <a:ext cx="3886200" cy="5486400"/>
          </a:xfrm>
          <a:prstGeom prst="ellipse">
            <a:avLst/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1600200" y="1676400"/>
            <a:ext cx="16764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122238" indent="-122238" algn="ctr"/>
            <a:r>
              <a:rPr lang="en-US" b="1" dirty="0"/>
              <a:t>Sports Medicine </a:t>
            </a:r>
          </a:p>
          <a:p>
            <a:pPr marL="122238" indent="-122238" algn="ctr"/>
            <a:r>
              <a:rPr lang="en-US" b="1" dirty="0"/>
              <a:t>Applications</a:t>
            </a:r>
            <a:r>
              <a:rPr lang="en-US" dirty="0"/>
              <a:t>:</a:t>
            </a:r>
          </a:p>
          <a:p>
            <a:pPr marL="122238" indent="-122238">
              <a:buFontTx/>
              <a:buChar char="•"/>
            </a:pPr>
            <a:r>
              <a:rPr lang="en-US" dirty="0"/>
              <a:t>Dietary</a:t>
            </a:r>
          </a:p>
          <a:p>
            <a:pPr marL="122238" indent="-122238">
              <a:buFontTx/>
              <a:buChar char="•"/>
            </a:pPr>
            <a:r>
              <a:rPr lang="en-US" dirty="0"/>
              <a:t>Activities</a:t>
            </a:r>
          </a:p>
          <a:p>
            <a:pPr marL="122238" indent="-122238">
              <a:buFontTx/>
              <a:buChar char="•"/>
            </a:pPr>
            <a:r>
              <a:rPr lang="en-US" dirty="0"/>
              <a:t>Maximizing Energy</a:t>
            </a:r>
          </a:p>
          <a:p>
            <a:pPr marL="122238" indent="-122238">
              <a:buFontTx/>
              <a:buChar char="•"/>
            </a:pPr>
            <a:r>
              <a:rPr lang="en-US" dirty="0"/>
              <a:t>Symptoms</a:t>
            </a:r>
          </a:p>
          <a:p>
            <a:pPr marL="122238" indent="-122238">
              <a:buFontTx/>
              <a:buChar char="•"/>
            </a:pPr>
            <a:r>
              <a:rPr lang="en-US" dirty="0"/>
              <a:t>Data Collection</a:t>
            </a:r>
          </a:p>
          <a:p>
            <a:pPr marL="122238" indent="-122238">
              <a:buFontTx/>
              <a:buChar char="•"/>
            </a:pPr>
            <a:r>
              <a:rPr lang="en-US" dirty="0"/>
              <a:t>Diagnostic</a:t>
            </a:r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2971800" y="228600"/>
            <a:ext cx="3657600" cy="60960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 flipV="1">
            <a:off x="152400" y="304800"/>
            <a:ext cx="0" cy="6172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04800" y="2286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Population</a:t>
            </a:r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>
            <a:off x="152400" y="6477000"/>
            <a:ext cx="8382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2514600" y="6491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Age</a:t>
            </a:r>
          </a:p>
        </p:txBody>
      </p:sp>
      <p:sp>
        <p:nvSpPr>
          <p:cNvPr id="49164" name="Text Box 12"/>
          <p:cNvSpPr txBox="1">
            <a:spLocks noChangeArrowheads="1"/>
          </p:cNvSpPr>
          <p:nvPr/>
        </p:nvSpPr>
        <p:spPr bwMode="auto">
          <a:xfrm>
            <a:off x="3200400" y="1066800"/>
            <a:ext cx="2743200" cy="482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28600" indent="-228600" algn="ctr">
              <a:tabLst>
                <a:tab pos="228600" algn="l"/>
              </a:tabLst>
            </a:pPr>
            <a:r>
              <a:rPr lang="en-US" sz="2000" b="1" dirty="0"/>
              <a:t>Preventive Health</a:t>
            </a:r>
          </a:p>
          <a:p>
            <a:pPr marL="228600" indent="-228600" algn="ctr">
              <a:tabLst>
                <a:tab pos="228600" algn="l"/>
              </a:tabLst>
            </a:pPr>
            <a:r>
              <a:rPr lang="en-US" sz="2000" b="1" dirty="0"/>
              <a:t>Applications</a:t>
            </a:r>
            <a:r>
              <a:rPr lang="en-US" sz="2000" dirty="0"/>
              <a:t>:</a:t>
            </a:r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r>
              <a:rPr lang="en-US" dirty="0"/>
              <a:t>Dietary</a:t>
            </a:r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r>
              <a:rPr lang="en-US" dirty="0"/>
              <a:t>Activity Management</a:t>
            </a:r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r>
              <a:rPr lang="en-US" dirty="0"/>
              <a:t>Environmental Influences</a:t>
            </a:r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r>
              <a:rPr lang="en-US" dirty="0"/>
              <a:t>Drug Management</a:t>
            </a:r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r>
              <a:rPr lang="en-US" dirty="0"/>
              <a:t>Monitoring of Environmental Influences</a:t>
            </a:r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r>
              <a:rPr lang="en-US" dirty="0"/>
              <a:t>Behavioral  Issues</a:t>
            </a:r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r>
              <a:rPr lang="en-US" dirty="0"/>
              <a:t>Others</a:t>
            </a:r>
          </a:p>
          <a:p>
            <a:pPr lvl="1">
              <a:buFontTx/>
              <a:buChar char="•"/>
              <a:tabLst>
                <a:tab pos="228600" algn="l"/>
              </a:tabLst>
            </a:pPr>
            <a:endParaRPr lang="en-US" dirty="0"/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endParaRPr lang="en-US" dirty="0"/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endParaRPr lang="en-US" dirty="0"/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endParaRPr lang="en-US" dirty="0"/>
          </a:p>
          <a:p>
            <a:pPr marL="228600" indent="-228600">
              <a:buFontTx/>
              <a:buChar char="•"/>
              <a:tabLst>
                <a:tab pos="228600" algn="l"/>
              </a:tabLst>
            </a:pPr>
            <a:endParaRPr lang="en-US" dirty="0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5105400" y="1066800"/>
            <a:ext cx="3810000" cy="4495800"/>
          </a:xfrm>
          <a:prstGeom prst="ellipse">
            <a:avLst/>
          </a:prstGeom>
          <a:solidFill>
            <a:srgbClr val="FF7C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166" name="Text Box 14"/>
          <p:cNvSpPr txBox="1">
            <a:spLocks noChangeArrowheads="1"/>
          </p:cNvSpPr>
          <p:nvPr/>
        </p:nvSpPr>
        <p:spPr bwMode="auto">
          <a:xfrm>
            <a:off x="5943600" y="1600200"/>
            <a:ext cx="2133600" cy="3203575"/>
          </a:xfrm>
          <a:prstGeom prst="rect">
            <a:avLst/>
          </a:prstGeom>
          <a:solidFill>
            <a:srgbClr val="FF7C8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Geriatric Care</a:t>
            </a:r>
          </a:p>
          <a:p>
            <a:pPr lvl="1" indent="-168275">
              <a:buFontTx/>
              <a:buChar char="•"/>
            </a:pPr>
            <a:r>
              <a:rPr lang="en-US" dirty="0"/>
              <a:t> Telemedicine to Home</a:t>
            </a:r>
          </a:p>
          <a:p>
            <a:pPr lvl="1" indent="-168275">
              <a:buFontTx/>
              <a:buChar char="•"/>
            </a:pPr>
            <a:r>
              <a:rPr lang="en-US" dirty="0"/>
              <a:t>Medication Management</a:t>
            </a:r>
          </a:p>
          <a:p>
            <a:pPr lvl="1" indent="-168275">
              <a:buFontTx/>
              <a:buChar char="•"/>
            </a:pPr>
            <a:r>
              <a:rPr lang="en-US" dirty="0"/>
              <a:t>Caregiver Interaction</a:t>
            </a:r>
          </a:p>
          <a:p>
            <a:pPr lvl="1" indent="-168275">
              <a:buFontTx/>
              <a:buChar char="•"/>
            </a:pPr>
            <a:r>
              <a:rPr lang="en-US" dirty="0"/>
              <a:t>Emergency Management</a:t>
            </a:r>
          </a:p>
          <a:p>
            <a:pPr lvl="1" indent="-168275">
              <a:buFontTx/>
              <a:buChar char="•"/>
            </a:pPr>
            <a:r>
              <a:rPr lang="en-US" dirty="0"/>
              <a:t>Data Collection</a:t>
            </a:r>
            <a:endParaRPr lang="en-US" sz="2400" dirty="0"/>
          </a:p>
        </p:txBody>
      </p:sp>
      <p:sp>
        <p:nvSpPr>
          <p:cNvPr id="49167" name="Oval 15"/>
          <p:cNvSpPr>
            <a:spLocks noChangeArrowheads="1"/>
          </p:cNvSpPr>
          <p:nvPr/>
        </p:nvSpPr>
        <p:spPr bwMode="auto">
          <a:xfrm>
            <a:off x="1219200" y="4724400"/>
            <a:ext cx="6781800" cy="838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168" name="Text Box 16"/>
          <p:cNvSpPr txBox="1">
            <a:spLocks noChangeArrowheads="1"/>
          </p:cNvSpPr>
          <p:nvPr/>
        </p:nvSpPr>
        <p:spPr bwMode="auto">
          <a:xfrm>
            <a:off x="2209800" y="4800600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Chronic Diseases</a:t>
            </a:r>
          </a:p>
        </p:txBody>
      </p:sp>
      <p:sp>
        <p:nvSpPr>
          <p:cNvPr id="49169" name="Oval 17"/>
          <p:cNvSpPr>
            <a:spLocks noChangeArrowheads="1"/>
          </p:cNvSpPr>
          <p:nvPr/>
        </p:nvSpPr>
        <p:spPr bwMode="auto">
          <a:xfrm>
            <a:off x="2667000" y="5562600"/>
            <a:ext cx="3962400" cy="7620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170" name="Text Box 18"/>
          <p:cNvSpPr txBox="1">
            <a:spLocks noChangeArrowheads="1"/>
          </p:cNvSpPr>
          <p:nvPr/>
        </p:nvSpPr>
        <p:spPr bwMode="auto">
          <a:xfrm>
            <a:off x="2895600" y="5638800"/>
            <a:ext cx="3581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Bio-Epidemics: Unintentional and Terror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7" grpId="0" animBg="1"/>
      <p:bldP spid="49169" grpId="0" animBg="1"/>
      <p:bldP spid="4917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762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pwaegemann@gmail.com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smtClean="0"/>
              <a:t>www.peterwaegemann.com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2743200"/>
            <a:ext cx="28956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Available as eBook or paperback from Amazon.com</a:t>
            </a:r>
            <a:endParaRPr lang="en-US" dirty="0"/>
          </a:p>
        </p:txBody>
      </p:sp>
      <p:pic>
        <p:nvPicPr>
          <p:cNvPr id="6" name="Picture 5" descr="Screen Shot 2012-04-23 at 4.10.08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78473">
            <a:off x="6390453" y="202984"/>
            <a:ext cx="1638640" cy="24890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114800"/>
            <a:ext cx="449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dirty="0" smtClean="0"/>
              <a:t>Questions?</a:t>
            </a:r>
            <a:endParaRPr lang="en-US" sz="6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6886</TotalTime>
  <Words>1523</Words>
  <Application>Microsoft Office PowerPoint</Application>
  <PresentationFormat>On-screen Show (4:3)</PresentationFormat>
  <Paragraphs>396</Paragraphs>
  <Slides>33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Concourse</vt:lpstr>
      <vt:lpstr>Bitmap Image</vt:lpstr>
      <vt:lpstr>mHealth enables eCare</vt:lpstr>
      <vt:lpstr>What is mHealth?</vt:lpstr>
      <vt:lpstr>What is mHealth?</vt:lpstr>
      <vt:lpstr>The Internet is  empowering patients</vt:lpstr>
      <vt:lpstr>Medical Knowledge</vt:lpstr>
      <vt:lpstr>Internet access for clinicians</vt:lpstr>
      <vt:lpstr>Physician tools</vt:lpstr>
      <vt:lpstr>New communication patterns</vt:lpstr>
      <vt:lpstr>Text messaging</vt:lpstr>
      <vt:lpstr>PowerPoint Presentation</vt:lpstr>
      <vt:lpstr>A typical scenario</vt:lpstr>
      <vt:lpstr>PowerPoint Presentation</vt:lpstr>
      <vt:lpstr>PowerPoint Presentation</vt:lpstr>
      <vt:lpstr>PowerPoint Presentation</vt:lpstr>
      <vt:lpstr>Research</vt:lpstr>
      <vt:lpstr>Documentation</vt:lpstr>
      <vt:lpstr>INFORMATION CAPTURE</vt:lpstr>
      <vt:lpstr>PowerPoint Presentation</vt:lpstr>
      <vt:lpstr>PowerPoint Presentation</vt:lpstr>
      <vt:lpstr>PowerPoint Presentation</vt:lpstr>
      <vt:lpstr>PowerPoint Presentation</vt:lpstr>
      <vt:lpstr>EHR Adoption – after 20 years Major Perceived Barriers</vt:lpstr>
      <vt:lpstr>PowerPoint Presentation</vt:lpstr>
      <vt:lpstr>PowerPoint Presentation</vt:lpstr>
      <vt:lpstr>Types of Communication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Saving money, providing better care through communication-enhanced disease management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25+ Years of EHRs: Successes, Failures and Lessons Learned</dc:title>
  <dc:creator>Your User Name</dc:creator>
  <cp:lastModifiedBy>Yogesh R. Gadappa</cp:lastModifiedBy>
  <cp:revision>146</cp:revision>
  <dcterms:created xsi:type="dcterms:W3CDTF">2015-07-16T09:48:47Z</dcterms:created>
  <dcterms:modified xsi:type="dcterms:W3CDTF">2015-09-23T08:47:41Z</dcterms:modified>
</cp:coreProperties>
</file>