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7" r:id="rId2"/>
    <p:sldId id="256" r:id="rId3"/>
    <p:sldId id="257" r:id="rId4"/>
    <p:sldId id="270" r:id="rId5"/>
    <p:sldId id="269" r:id="rId6"/>
    <p:sldId id="259" r:id="rId7"/>
    <p:sldId id="260" r:id="rId8"/>
    <p:sldId id="261" r:id="rId9"/>
    <p:sldId id="262" r:id="rId10"/>
    <p:sldId id="263" r:id="rId11"/>
    <p:sldId id="265" r:id="rId12"/>
    <p:sldId id="271" r:id="rId13"/>
    <p:sldId id="272" r:id="rId14"/>
    <p:sldId id="273" r:id="rId15"/>
    <p:sldId id="274" r:id="rId16"/>
    <p:sldId id="277" r:id="rId17"/>
    <p:sldId id="278" r:id="rId18"/>
    <p:sldId id="280" r:id="rId19"/>
    <p:sldId id="281" r:id="rId20"/>
    <p:sldId id="282" r:id="rId21"/>
    <p:sldId id="284" r:id="rId22"/>
    <p:sldId id="285" r:id="rId23"/>
    <p:sldId id="2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E8AED-E2CB-47B4-B288-422B096E2AAA}" type="datetimeFigureOut">
              <a:rPr lang="fr-FR" smtClean="0"/>
              <a:t>27/08/2018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5C0A8-B4E4-4B63-BA60-3A09249159C1}" type="slidenum">
              <a:rPr lang="fr-FR" smtClean="0"/>
              <a:t>‹N°›</a:t>
            </a:fld>
            <a:endParaRPr lang="fr-FR"/>
          </a:p>
        </p:txBody>
      </p:sp>
    </p:spTree>
    <p:extLst>
      <p:ext uri="{BB962C8B-B14F-4D97-AF65-F5344CB8AC3E}">
        <p14:creationId xmlns:p14="http://schemas.microsoft.com/office/powerpoint/2010/main" val="3985398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F23F43E-8D23-4D4F-9BDA-053642BADA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E5F0E7FA-9578-47AF-AC9A-6C3FFE60FB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9F008E81-C60C-4CDD-B10F-5F7B5D04BF84}"/>
              </a:ext>
            </a:extLst>
          </p:cNvPr>
          <p:cNvSpPr>
            <a:spLocks noGrp="1"/>
          </p:cNvSpPr>
          <p:nvPr>
            <p:ph type="dt" sz="half" idx="10"/>
          </p:nvPr>
        </p:nvSpPr>
        <p:spPr/>
        <p:txBody>
          <a:bodyPr/>
          <a:lstStyle/>
          <a:p>
            <a:fld id="{73D1FB16-BD7E-4112-8087-5E9D28376421}" type="datetime1">
              <a:rPr lang="fr-FR" smtClean="0"/>
              <a:t>27/08/2018</a:t>
            </a:fld>
            <a:endParaRPr lang="fr-FR"/>
          </a:p>
        </p:txBody>
      </p:sp>
      <p:sp>
        <p:nvSpPr>
          <p:cNvPr id="5" name="Espace réservé du pied de page 4">
            <a:extLst>
              <a:ext uri="{FF2B5EF4-FFF2-40B4-BE49-F238E27FC236}">
                <a16:creationId xmlns="" xmlns:a16="http://schemas.microsoft.com/office/drawing/2014/main" id="{46743E1B-A8C2-4D37-A0C2-B9D39ADB56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1BB0B74A-1522-4B84-ACAA-A55664B8F05F}"/>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230026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01306AB-623D-4F88-B2DE-4995EC409D8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6D3D19E9-6B18-436D-ACA8-59F493070FCC}"/>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5304EE27-F63A-437E-B5E6-175FEEE76FA2}"/>
              </a:ext>
            </a:extLst>
          </p:cNvPr>
          <p:cNvSpPr>
            <a:spLocks noGrp="1"/>
          </p:cNvSpPr>
          <p:nvPr>
            <p:ph type="dt" sz="half" idx="10"/>
          </p:nvPr>
        </p:nvSpPr>
        <p:spPr/>
        <p:txBody>
          <a:bodyPr/>
          <a:lstStyle/>
          <a:p>
            <a:fld id="{35A44F4A-9D31-4022-81B5-66D10ACB41CB}" type="datetime1">
              <a:rPr lang="fr-FR" smtClean="0"/>
              <a:t>27/08/2018</a:t>
            </a:fld>
            <a:endParaRPr lang="fr-FR"/>
          </a:p>
        </p:txBody>
      </p:sp>
      <p:sp>
        <p:nvSpPr>
          <p:cNvPr id="5" name="Espace réservé du pied de page 4">
            <a:extLst>
              <a:ext uri="{FF2B5EF4-FFF2-40B4-BE49-F238E27FC236}">
                <a16:creationId xmlns="" xmlns:a16="http://schemas.microsoft.com/office/drawing/2014/main" id="{2AB73F29-D473-4CB8-A8A1-31727102F5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AB503463-05C6-442E-B454-6B4930C32F66}"/>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215728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CBDC099-3E43-4F8B-BC33-35C249A662C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8641F527-9B4A-4A02-A83E-08EFA7B451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 xmlns:a16="http://schemas.microsoft.com/office/drawing/2014/main" id="{49C70579-F14C-413F-B72D-47EF6E5098A7}"/>
              </a:ext>
            </a:extLst>
          </p:cNvPr>
          <p:cNvSpPr>
            <a:spLocks noGrp="1"/>
          </p:cNvSpPr>
          <p:nvPr>
            <p:ph type="dt" sz="half" idx="10"/>
          </p:nvPr>
        </p:nvSpPr>
        <p:spPr/>
        <p:txBody>
          <a:bodyPr/>
          <a:lstStyle/>
          <a:p>
            <a:fld id="{8A5BF351-8F4B-4CBF-BC7E-73789608FC07}" type="datetime1">
              <a:rPr lang="fr-FR" smtClean="0"/>
              <a:t>27/08/2018</a:t>
            </a:fld>
            <a:endParaRPr lang="fr-FR"/>
          </a:p>
        </p:txBody>
      </p:sp>
      <p:sp>
        <p:nvSpPr>
          <p:cNvPr id="5" name="Espace réservé du pied de page 4">
            <a:extLst>
              <a:ext uri="{FF2B5EF4-FFF2-40B4-BE49-F238E27FC236}">
                <a16:creationId xmlns="" xmlns:a16="http://schemas.microsoft.com/office/drawing/2014/main" id="{93ED79C7-A016-4934-A351-3EEC8F1C0E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DB7148B8-B303-4AE9-9120-200B90B90115}"/>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14055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9B35950-55A3-440E-B12D-2BC8CAC30A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3FF8C579-E930-46A3-A494-EC5549CB713A}"/>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1F202A08-5C41-434A-8029-2FCE1EF81155}"/>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942D505C-1669-4E5D-ADED-97913646D11A}"/>
              </a:ext>
            </a:extLst>
          </p:cNvPr>
          <p:cNvSpPr>
            <a:spLocks noGrp="1"/>
          </p:cNvSpPr>
          <p:nvPr>
            <p:ph type="dt" sz="half" idx="10"/>
          </p:nvPr>
        </p:nvSpPr>
        <p:spPr/>
        <p:txBody>
          <a:bodyPr/>
          <a:lstStyle/>
          <a:p>
            <a:fld id="{421E02DF-4E16-4E1F-9534-C389153EC0B2}" type="datetime1">
              <a:rPr lang="fr-FR" smtClean="0"/>
              <a:t>27/08/2018</a:t>
            </a:fld>
            <a:endParaRPr lang="fr-FR"/>
          </a:p>
        </p:txBody>
      </p:sp>
      <p:sp>
        <p:nvSpPr>
          <p:cNvPr id="6" name="Espace réservé du pied de page 5">
            <a:extLst>
              <a:ext uri="{FF2B5EF4-FFF2-40B4-BE49-F238E27FC236}">
                <a16:creationId xmlns="" xmlns:a16="http://schemas.microsoft.com/office/drawing/2014/main" id="{03B41DB5-6780-4ED3-9F18-C22808A2DE1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5D7B9F6F-0711-4ECE-B165-56EB2FD02686}"/>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708877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32ECD51-AF26-49FE-AA3D-8C23ABFF4B4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C9890AFC-0625-40E7-BB4C-DEB52331D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 xmlns:a16="http://schemas.microsoft.com/office/drawing/2014/main" id="{383FB4EC-6405-4A5D-8F57-33C3CD57564B}"/>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3E403CFD-E0D6-44CE-863E-DB8D43BD24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 xmlns:a16="http://schemas.microsoft.com/office/drawing/2014/main" id="{6FBC75ED-4308-4675-B705-4FBD1CD77B81}"/>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6BF7C4CC-6538-4730-9EEE-C7A8DCA1502D}"/>
              </a:ext>
            </a:extLst>
          </p:cNvPr>
          <p:cNvSpPr>
            <a:spLocks noGrp="1"/>
          </p:cNvSpPr>
          <p:nvPr>
            <p:ph type="dt" sz="half" idx="10"/>
          </p:nvPr>
        </p:nvSpPr>
        <p:spPr/>
        <p:txBody>
          <a:bodyPr/>
          <a:lstStyle/>
          <a:p>
            <a:fld id="{161AD566-CF41-4D5D-8707-DAEEA8F2CD84}" type="datetime1">
              <a:rPr lang="fr-FR" smtClean="0"/>
              <a:t>27/08/2018</a:t>
            </a:fld>
            <a:endParaRPr lang="fr-FR"/>
          </a:p>
        </p:txBody>
      </p:sp>
      <p:sp>
        <p:nvSpPr>
          <p:cNvPr id="8" name="Espace réservé du pied de page 7">
            <a:extLst>
              <a:ext uri="{FF2B5EF4-FFF2-40B4-BE49-F238E27FC236}">
                <a16:creationId xmlns="" xmlns:a16="http://schemas.microsoft.com/office/drawing/2014/main" id="{8953C5C0-7E80-43AF-B741-46CFDE08966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43A1FCD3-A795-42FA-9CB4-613519688778}"/>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332980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726DC87-9CBA-450D-A564-4DC20584A9E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6BD46BF4-46CF-450A-98BD-483913B4059E}"/>
              </a:ext>
            </a:extLst>
          </p:cNvPr>
          <p:cNvSpPr>
            <a:spLocks noGrp="1"/>
          </p:cNvSpPr>
          <p:nvPr>
            <p:ph type="dt" sz="half" idx="10"/>
          </p:nvPr>
        </p:nvSpPr>
        <p:spPr/>
        <p:txBody>
          <a:bodyPr/>
          <a:lstStyle/>
          <a:p>
            <a:fld id="{36C64256-36D6-467D-A671-2FBC3A786A6F}" type="datetime1">
              <a:rPr lang="fr-FR" smtClean="0"/>
              <a:t>27/08/2018</a:t>
            </a:fld>
            <a:endParaRPr lang="fr-FR"/>
          </a:p>
        </p:txBody>
      </p:sp>
      <p:sp>
        <p:nvSpPr>
          <p:cNvPr id="4" name="Espace réservé du pied de page 3">
            <a:extLst>
              <a:ext uri="{FF2B5EF4-FFF2-40B4-BE49-F238E27FC236}">
                <a16:creationId xmlns="" xmlns:a16="http://schemas.microsoft.com/office/drawing/2014/main" id="{911BA178-415A-40C9-9698-D753CA8BBD3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963F5E92-DD81-412E-8BEB-6C2E6C146695}"/>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1462195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9C1FC3AE-BDC7-4607-9D40-326EF0A9AD54}"/>
              </a:ext>
            </a:extLst>
          </p:cNvPr>
          <p:cNvSpPr>
            <a:spLocks noGrp="1"/>
          </p:cNvSpPr>
          <p:nvPr>
            <p:ph type="dt" sz="half" idx="10"/>
          </p:nvPr>
        </p:nvSpPr>
        <p:spPr/>
        <p:txBody>
          <a:bodyPr/>
          <a:lstStyle/>
          <a:p>
            <a:fld id="{8EE79C57-4D41-4139-8206-473F01E6CA8A}" type="datetime1">
              <a:rPr lang="fr-FR" smtClean="0"/>
              <a:t>27/08/2018</a:t>
            </a:fld>
            <a:endParaRPr lang="fr-FR"/>
          </a:p>
        </p:txBody>
      </p:sp>
      <p:sp>
        <p:nvSpPr>
          <p:cNvPr id="3" name="Espace réservé du pied de page 2">
            <a:extLst>
              <a:ext uri="{FF2B5EF4-FFF2-40B4-BE49-F238E27FC236}">
                <a16:creationId xmlns="" xmlns:a16="http://schemas.microsoft.com/office/drawing/2014/main" id="{F38C75C3-3706-497B-9055-248EDC3A9E2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29B22C2D-3E64-4DEE-9125-1982A2B65F93}"/>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1202375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B1A8169-4EC6-40B5-B460-9261139887C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9CD07D2A-ADD0-425B-B507-CF392E84C9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AE11FF6A-6A03-4684-80AB-07207FF412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E895BE0B-D957-4266-AEF0-4DCEDA2A346D}"/>
              </a:ext>
            </a:extLst>
          </p:cNvPr>
          <p:cNvSpPr>
            <a:spLocks noGrp="1"/>
          </p:cNvSpPr>
          <p:nvPr>
            <p:ph type="dt" sz="half" idx="10"/>
          </p:nvPr>
        </p:nvSpPr>
        <p:spPr/>
        <p:txBody>
          <a:bodyPr/>
          <a:lstStyle/>
          <a:p>
            <a:fld id="{DFA57D4D-F71F-4DBA-9A75-5A788B6A7887}" type="datetime1">
              <a:rPr lang="fr-FR" smtClean="0"/>
              <a:t>27/08/2018</a:t>
            </a:fld>
            <a:endParaRPr lang="fr-FR"/>
          </a:p>
        </p:txBody>
      </p:sp>
      <p:sp>
        <p:nvSpPr>
          <p:cNvPr id="6" name="Espace réservé du pied de page 5">
            <a:extLst>
              <a:ext uri="{FF2B5EF4-FFF2-40B4-BE49-F238E27FC236}">
                <a16:creationId xmlns="" xmlns:a16="http://schemas.microsoft.com/office/drawing/2014/main" id="{E3C1C590-18D8-4E02-9967-A7A66659B74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43786644-115E-446E-B507-10637DE50F41}"/>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1349411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82D0761-D6D6-48FA-9C65-C2B49D0F9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5C494E79-8F44-499D-8A88-54C236BA77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56972316-7BF6-4DD5-A0CF-F3DB1F16E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 xmlns:a16="http://schemas.microsoft.com/office/drawing/2014/main" id="{FCE8346C-ADD9-46BC-8D18-046DD048784F}"/>
              </a:ext>
            </a:extLst>
          </p:cNvPr>
          <p:cNvSpPr>
            <a:spLocks noGrp="1"/>
          </p:cNvSpPr>
          <p:nvPr>
            <p:ph type="dt" sz="half" idx="10"/>
          </p:nvPr>
        </p:nvSpPr>
        <p:spPr/>
        <p:txBody>
          <a:bodyPr/>
          <a:lstStyle/>
          <a:p>
            <a:fld id="{C9198422-3D3B-45EC-B5CE-871C59BEDDB5}" type="datetime1">
              <a:rPr lang="fr-FR" smtClean="0"/>
              <a:t>27/08/2018</a:t>
            </a:fld>
            <a:endParaRPr lang="fr-FR"/>
          </a:p>
        </p:txBody>
      </p:sp>
      <p:sp>
        <p:nvSpPr>
          <p:cNvPr id="6" name="Espace réservé du pied de page 5">
            <a:extLst>
              <a:ext uri="{FF2B5EF4-FFF2-40B4-BE49-F238E27FC236}">
                <a16:creationId xmlns="" xmlns:a16="http://schemas.microsoft.com/office/drawing/2014/main" id="{8F7A9FD6-1543-4B55-98FA-6E5B80D15F9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5E8AFFD0-00AE-42A2-9FD1-546688FB2C24}"/>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115845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C27CD16-F394-40A0-AE7D-F98B6286B64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E7C77DEB-A773-466F-838E-9499957F825B}"/>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8B2E71EB-AD3E-4B4E-BF6C-889DE520D8A9}"/>
              </a:ext>
            </a:extLst>
          </p:cNvPr>
          <p:cNvSpPr>
            <a:spLocks noGrp="1"/>
          </p:cNvSpPr>
          <p:nvPr>
            <p:ph type="dt" sz="half" idx="10"/>
          </p:nvPr>
        </p:nvSpPr>
        <p:spPr/>
        <p:txBody>
          <a:bodyPr/>
          <a:lstStyle/>
          <a:p>
            <a:fld id="{B16F079A-AC8E-4C85-826F-C2E1B1487B34}" type="datetime1">
              <a:rPr lang="fr-FR" smtClean="0"/>
              <a:t>27/08/2018</a:t>
            </a:fld>
            <a:endParaRPr lang="fr-FR"/>
          </a:p>
        </p:txBody>
      </p:sp>
      <p:sp>
        <p:nvSpPr>
          <p:cNvPr id="5" name="Espace réservé du pied de page 4">
            <a:extLst>
              <a:ext uri="{FF2B5EF4-FFF2-40B4-BE49-F238E27FC236}">
                <a16:creationId xmlns="" xmlns:a16="http://schemas.microsoft.com/office/drawing/2014/main" id="{E0CEC498-5531-4569-B2C3-4E9A72C8A2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21CE40A5-A903-4813-872C-EA8266D36D80}"/>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4293818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8B4D0D92-50E6-4A8C-899A-7F4798BC9D8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9CAF1D84-9AA6-4F79-8179-BE0A8F6AA3C0}"/>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7CFF35CD-C2D6-49D6-A05E-7D643D282B7B}"/>
              </a:ext>
            </a:extLst>
          </p:cNvPr>
          <p:cNvSpPr>
            <a:spLocks noGrp="1"/>
          </p:cNvSpPr>
          <p:nvPr>
            <p:ph type="dt" sz="half" idx="10"/>
          </p:nvPr>
        </p:nvSpPr>
        <p:spPr/>
        <p:txBody>
          <a:bodyPr/>
          <a:lstStyle/>
          <a:p>
            <a:fld id="{DB4422BC-4E5B-4999-8B86-8EB97245D8CA}" type="datetime1">
              <a:rPr lang="fr-FR" smtClean="0"/>
              <a:t>27/08/2018</a:t>
            </a:fld>
            <a:endParaRPr lang="fr-FR"/>
          </a:p>
        </p:txBody>
      </p:sp>
      <p:sp>
        <p:nvSpPr>
          <p:cNvPr id="5" name="Espace réservé du pied de page 4">
            <a:extLst>
              <a:ext uri="{FF2B5EF4-FFF2-40B4-BE49-F238E27FC236}">
                <a16:creationId xmlns="" xmlns:a16="http://schemas.microsoft.com/office/drawing/2014/main" id="{C57832D6-DA56-4DE4-AC48-67F2368508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50878E43-5D9B-47E3-8B29-FD923B56FAB4}"/>
              </a:ext>
            </a:extLst>
          </p:cNvPr>
          <p:cNvSpPr>
            <a:spLocks noGrp="1"/>
          </p:cNvSpPr>
          <p:nvPr>
            <p:ph type="sldNum" sz="quarter" idx="12"/>
          </p:nvPr>
        </p:nvSpPr>
        <p:spPr/>
        <p:txBody>
          <a:bodyPr/>
          <a:lstStyle/>
          <a:p>
            <a:fld id="{CF4E36D9-6C46-4DF7-82D7-23750A68EE6F}" type="slidenum">
              <a:rPr lang="fr-FR" smtClean="0"/>
              <a:t>‹N°›</a:t>
            </a:fld>
            <a:endParaRPr lang="fr-FR"/>
          </a:p>
        </p:txBody>
      </p:sp>
    </p:spTree>
    <p:extLst>
      <p:ext uri="{BB962C8B-B14F-4D97-AF65-F5344CB8AC3E}">
        <p14:creationId xmlns:p14="http://schemas.microsoft.com/office/powerpoint/2010/main" val="3910151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1280806B-8D9F-4EE6-81B2-ABEDF81365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2517DEF3-0E28-408D-9896-411EC4664D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4607DD4F-C8CD-47C5-B7CD-AE056AFE1C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A05460-2846-4534-ABA0-75259274ABBF}" type="datetime1">
              <a:rPr lang="fr-FR" smtClean="0"/>
              <a:t>27/08/2018</a:t>
            </a:fld>
            <a:endParaRPr lang="fr-FR"/>
          </a:p>
        </p:txBody>
      </p:sp>
      <p:sp>
        <p:nvSpPr>
          <p:cNvPr id="5" name="Espace réservé du pied de page 4">
            <a:extLst>
              <a:ext uri="{FF2B5EF4-FFF2-40B4-BE49-F238E27FC236}">
                <a16:creationId xmlns="" xmlns:a16="http://schemas.microsoft.com/office/drawing/2014/main" id="{C20DA5B1-21B6-4B12-A6C0-8A9637B6CA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7FB9849B-72FA-461E-A013-B69486D897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E36D9-6C46-4DF7-82D7-23750A68EE6F}" type="slidenum">
              <a:rPr lang="fr-FR" smtClean="0"/>
              <a:t>‹N°›</a:t>
            </a:fld>
            <a:endParaRPr lang="fr-FR"/>
          </a:p>
        </p:txBody>
      </p:sp>
    </p:spTree>
    <p:extLst>
      <p:ext uri="{BB962C8B-B14F-4D97-AF65-F5344CB8AC3E}">
        <p14:creationId xmlns:p14="http://schemas.microsoft.com/office/powerpoint/2010/main" val="31815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6.png"/><Relationship Id="rId7" Type="http://schemas.openxmlformats.org/officeDocument/2006/relationships/oleObject" Target="../embeddings/oleObject2.bin"/><Relationship Id="rId12"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emf"/><Relationship Id="rId11" Type="http://schemas.openxmlformats.org/officeDocument/2006/relationships/image" Target="../media/image8.png"/><Relationship Id="rId5" Type="http://schemas.openxmlformats.org/officeDocument/2006/relationships/oleObject" Target="../embeddings/oleObject1.bin"/><Relationship Id="rId10" Type="http://schemas.openxmlformats.org/officeDocument/2006/relationships/image" Target="../media/image5.emf"/><Relationship Id="rId4" Type="http://schemas.openxmlformats.org/officeDocument/2006/relationships/image" Target="../media/image7.png"/><Relationship Id="rId9"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png"/><Relationship Id="rId5" Type="http://schemas.openxmlformats.org/officeDocument/2006/relationships/oleObject" Target="../embeddings/oleObject5.bin"/><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emf"/><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5806516F-0F44-4303-8EAF-F40AEADFB8C9}"/>
              </a:ext>
            </a:extLst>
          </p:cNvPr>
          <p:cNvSpPr txBox="1">
            <a:spLocks noChangeArrowheads="1"/>
          </p:cNvSpPr>
          <p:nvPr/>
        </p:nvSpPr>
        <p:spPr bwMode="auto">
          <a:xfrm>
            <a:off x="238540" y="1796912"/>
            <a:ext cx="1147638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t>Histone </a:t>
            </a:r>
            <a:r>
              <a:rPr lang="fr-FR" altLang="fr-FR" sz="2800" dirty="0" err="1"/>
              <a:t>Deacetylase</a:t>
            </a:r>
            <a:r>
              <a:rPr lang="fr-FR" altLang="fr-FR" sz="2800" dirty="0"/>
              <a:t> Inhibition Restores Expression of</a:t>
            </a:r>
          </a:p>
          <a:p>
            <a:pPr algn="ctr" eaLnBrk="1" hangingPunct="1">
              <a:spcBef>
                <a:spcPct val="0"/>
              </a:spcBef>
              <a:buFontTx/>
              <a:buNone/>
            </a:pPr>
            <a:r>
              <a:rPr lang="fr-FR" altLang="fr-FR" sz="2800" dirty="0" err="1"/>
              <a:t>Hypoxia-Inducible</a:t>
            </a:r>
            <a:r>
              <a:rPr lang="fr-FR" altLang="fr-FR" sz="2800" dirty="0"/>
              <a:t> </a:t>
            </a:r>
            <a:r>
              <a:rPr lang="fr-FR" altLang="fr-FR" sz="2800" dirty="0" err="1"/>
              <a:t>Protein</a:t>
            </a:r>
            <a:r>
              <a:rPr lang="fr-FR" altLang="fr-FR" sz="2800" dirty="0"/>
              <a:t> N-</a:t>
            </a:r>
            <a:r>
              <a:rPr lang="fr-FR" altLang="fr-FR" sz="2800" i="1" dirty="0"/>
              <a:t>myc </a:t>
            </a:r>
            <a:r>
              <a:rPr lang="fr-FR" altLang="fr-FR" sz="2800" dirty="0" err="1"/>
              <a:t>Downstream-Regulated</a:t>
            </a:r>
            <a:r>
              <a:rPr lang="fr-FR" altLang="fr-FR" sz="2800" dirty="0"/>
              <a:t> Gene 1 </a:t>
            </a:r>
          </a:p>
          <a:p>
            <a:pPr algn="ctr" eaLnBrk="1" hangingPunct="1">
              <a:spcBef>
                <a:spcPct val="0"/>
              </a:spcBef>
              <a:buFontTx/>
              <a:buNone/>
            </a:pPr>
            <a:r>
              <a:rPr lang="fr-FR" altLang="fr-FR" sz="2800" dirty="0"/>
              <a:t>(NDRG1) in </a:t>
            </a:r>
            <a:r>
              <a:rPr lang="fr-FR" altLang="fr-FR" sz="2800" dirty="0" err="1"/>
              <a:t>Pancreatic</a:t>
            </a:r>
            <a:r>
              <a:rPr lang="fr-FR" altLang="fr-FR" sz="2800" dirty="0"/>
              <a:t> Cancer</a:t>
            </a:r>
          </a:p>
        </p:txBody>
      </p:sp>
      <p:sp>
        <p:nvSpPr>
          <p:cNvPr id="3" name="Text Box 5">
            <a:extLst>
              <a:ext uri="{FF2B5EF4-FFF2-40B4-BE49-F238E27FC236}">
                <a16:creationId xmlns="" xmlns:a16="http://schemas.microsoft.com/office/drawing/2014/main" id="{D7829ED4-5273-4F38-AFC7-49F358275650}"/>
              </a:ext>
            </a:extLst>
          </p:cNvPr>
          <p:cNvSpPr txBox="1">
            <a:spLocks noChangeArrowheads="1"/>
          </p:cNvSpPr>
          <p:nvPr/>
        </p:nvSpPr>
        <p:spPr bwMode="auto">
          <a:xfrm>
            <a:off x="3358873" y="3797127"/>
            <a:ext cx="523572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dirty="0"/>
              <a:t>C</a:t>
            </a:r>
            <a:r>
              <a:rPr lang="en-US" altLang="fr-FR" sz="2400" dirty="0">
                <a:cs typeface="Arial" panose="020B0604020202020204" pitchFamily="34" charset="0"/>
              </a:rPr>
              <a:t>é</a:t>
            </a:r>
            <a:r>
              <a:rPr lang="fr-FR" altLang="fr-FR" sz="2400" dirty="0"/>
              <a:t>line Tiffon, PhD</a:t>
            </a:r>
          </a:p>
          <a:p>
            <a:pPr algn="ctr" eaLnBrk="1" hangingPunct="1">
              <a:spcBef>
                <a:spcPct val="0"/>
              </a:spcBef>
              <a:buFontTx/>
              <a:buNone/>
            </a:pPr>
            <a:endParaRPr lang="fr-FR" altLang="fr-FR" sz="2400" dirty="0"/>
          </a:p>
          <a:p>
            <a:pPr algn="ctr" eaLnBrk="1" hangingPunct="1">
              <a:spcBef>
                <a:spcPct val="0"/>
              </a:spcBef>
              <a:buFontTx/>
              <a:buNone/>
            </a:pPr>
            <a:r>
              <a:rPr lang="fr-FR" altLang="fr-FR" sz="2400" dirty="0" err="1"/>
              <a:t>University</a:t>
            </a:r>
            <a:r>
              <a:rPr lang="fr-FR" altLang="fr-FR" sz="2400" dirty="0"/>
              <a:t> Hospital Bern, </a:t>
            </a:r>
            <a:r>
              <a:rPr lang="fr-FR" altLang="fr-FR" sz="2400" dirty="0" err="1"/>
              <a:t>Switzerland</a:t>
            </a:r>
            <a:endParaRPr lang="fr-FR" altLang="fr-FR" sz="2400" dirty="0"/>
          </a:p>
          <a:p>
            <a:pPr algn="ctr" eaLnBrk="1" hangingPunct="1">
              <a:spcBef>
                <a:spcPct val="0"/>
              </a:spcBef>
              <a:buFontTx/>
              <a:buNone/>
            </a:pPr>
            <a:endParaRPr lang="fr-FR" altLang="fr-FR" sz="2400" dirty="0"/>
          </a:p>
          <a:p>
            <a:pPr algn="ctr" eaLnBrk="1" hangingPunct="1">
              <a:spcBef>
                <a:spcPct val="0"/>
              </a:spcBef>
              <a:buFontTx/>
              <a:buNone/>
            </a:pPr>
            <a:endParaRPr lang="fr-FR" altLang="fr-FR" sz="2400" dirty="0"/>
          </a:p>
        </p:txBody>
      </p:sp>
      <p:sp>
        <p:nvSpPr>
          <p:cNvPr id="4" name="Espace réservé du numéro de diapositive 3">
            <a:extLst>
              <a:ext uri="{FF2B5EF4-FFF2-40B4-BE49-F238E27FC236}">
                <a16:creationId xmlns="" xmlns:a16="http://schemas.microsoft.com/office/drawing/2014/main" id="{BC4ECED0-494C-4FE0-A84D-C3BF9EAFA58B}"/>
              </a:ext>
            </a:extLst>
          </p:cNvPr>
          <p:cNvSpPr>
            <a:spLocks noGrp="1"/>
          </p:cNvSpPr>
          <p:nvPr>
            <p:ph type="sldNum" sz="quarter" idx="12"/>
          </p:nvPr>
        </p:nvSpPr>
        <p:spPr/>
        <p:txBody>
          <a:bodyPr/>
          <a:lstStyle/>
          <a:p>
            <a:fld id="{CF4E36D9-6C46-4DF7-82D7-23750A68EE6F}" type="slidenum">
              <a:rPr lang="fr-FR" smtClean="0"/>
              <a:t>1</a:t>
            </a:fld>
            <a:endParaRPr lang="fr-FR"/>
          </a:p>
        </p:txBody>
      </p:sp>
      <p:pic>
        <p:nvPicPr>
          <p:cNvPr id="5" name="Picture 7" descr="logo_UniBern">
            <a:extLst>
              <a:ext uri="{FF2B5EF4-FFF2-40B4-BE49-F238E27FC236}">
                <a16:creationId xmlns="" xmlns:a16="http://schemas.microsoft.com/office/drawing/2014/main" id="{51947FC7-F1B1-4CD8-88DD-DD08D39191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1442"/>
          <a:stretch>
            <a:fillRect/>
          </a:stretch>
        </p:blipFill>
        <p:spPr bwMode="auto">
          <a:xfrm>
            <a:off x="477077" y="243679"/>
            <a:ext cx="1165225" cy="16533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8" descr="inselwappen_farbig">
            <a:extLst>
              <a:ext uri="{FF2B5EF4-FFF2-40B4-BE49-F238E27FC236}">
                <a16:creationId xmlns="" xmlns:a16="http://schemas.microsoft.com/office/drawing/2014/main" id="{C1A5FED6-6861-4BE3-A3DC-69AAAB4C48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7458" y="359816"/>
            <a:ext cx="1037465" cy="13209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614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9">
            <a:extLst>
              <a:ext uri="{FF2B5EF4-FFF2-40B4-BE49-F238E27FC236}">
                <a16:creationId xmlns="" xmlns:a16="http://schemas.microsoft.com/office/drawing/2014/main" id="{D5D09852-DECF-4E64-9470-C08680FCD59A}"/>
              </a:ext>
            </a:extLst>
          </p:cNvPr>
          <p:cNvSpPr txBox="1">
            <a:spLocks noChangeArrowheads="1"/>
          </p:cNvSpPr>
          <p:nvPr/>
        </p:nvSpPr>
        <p:spPr bwMode="auto">
          <a:xfrm>
            <a:off x="3510239" y="228143"/>
            <a:ext cx="570540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err="1">
                <a:solidFill>
                  <a:srgbClr val="FF0000"/>
                </a:solidFill>
              </a:rPr>
              <a:t>Pancreatic</a:t>
            </a:r>
            <a:r>
              <a:rPr lang="fr-FR" altLang="fr-FR" sz="2800" dirty="0">
                <a:solidFill>
                  <a:srgbClr val="FF0000"/>
                </a:solidFill>
              </a:rPr>
              <a:t> </a:t>
            </a:r>
            <a:r>
              <a:rPr lang="fr-FR" altLang="fr-FR" sz="2800" dirty="0" err="1">
                <a:solidFill>
                  <a:srgbClr val="FF0000"/>
                </a:solidFill>
              </a:rPr>
              <a:t>ductal</a:t>
            </a:r>
            <a:r>
              <a:rPr lang="fr-FR" altLang="fr-FR" sz="2800" dirty="0">
                <a:solidFill>
                  <a:srgbClr val="FF0000"/>
                </a:solidFill>
              </a:rPr>
              <a:t> </a:t>
            </a:r>
            <a:r>
              <a:rPr lang="fr-FR" altLang="fr-FR" sz="2800" dirty="0" err="1">
                <a:solidFill>
                  <a:srgbClr val="FF0000"/>
                </a:solidFill>
              </a:rPr>
              <a:t>adenocarcinoma</a:t>
            </a:r>
            <a:endParaRPr lang="fr-FR" altLang="fr-FR" sz="2800" dirty="0">
              <a:solidFill>
                <a:srgbClr val="FF0000"/>
              </a:solidFill>
            </a:endParaRPr>
          </a:p>
          <a:p>
            <a:pPr>
              <a:spcBef>
                <a:spcPct val="0"/>
              </a:spcBef>
              <a:buNone/>
            </a:pPr>
            <a:r>
              <a:rPr lang="fr-FR" altLang="fr-FR" sz="2800" dirty="0">
                <a:solidFill>
                  <a:srgbClr val="FF0000"/>
                </a:solidFill>
              </a:rPr>
              <a:t>	</a:t>
            </a:r>
            <a:r>
              <a:rPr lang="en-US" altLang="fr-FR" sz="2800" dirty="0">
                <a:solidFill>
                  <a:srgbClr val="FF0000"/>
                </a:solidFill>
              </a:rPr>
              <a:t>(pancreatic cancer)</a:t>
            </a:r>
          </a:p>
        </p:txBody>
      </p:sp>
      <p:sp>
        <p:nvSpPr>
          <p:cNvPr id="7" name="Rectangle 6">
            <a:extLst>
              <a:ext uri="{FF2B5EF4-FFF2-40B4-BE49-F238E27FC236}">
                <a16:creationId xmlns="" xmlns:a16="http://schemas.microsoft.com/office/drawing/2014/main" id="{DB5F8E17-C831-41D6-A294-E0C41342B211}"/>
              </a:ext>
            </a:extLst>
          </p:cNvPr>
          <p:cNvSpPr/>
          <p:nvPr/>
        </p:nvSpPr>
        <p:spPr>
          <a:xfrm>
            <a:off x="-1357313" y="1356716"/>
            <a:ext cx="12230100" cy="4893647"/>
          </a:xfrm>
          <a:prstGeom prst="rect">
            <a:avLst/>
          </a:prstGeom>
        </p:spPr>
        <p:txBody>
          <a:bodyPr wrap="square">
            <a:spAutoFit/>
          </a:bodyPr>
          <a:lstStyle/>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The </a:t>
            </a:r>
            <a:r>
              <a:rPr lang="fr-FR" altLang="fr-FR" sz="2400" dirty="0" err="1">
                <a:latin typeface="Arial" panose="020B0604020202020204" pitchFamily="34" charset="0"/>
                <a:cs typeface="Arial" panose="020B0604020202020204" pitchFamily="34" charset="0"/>
              </a:rPr>
              <a:t>most</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common</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subtype</a:t>
            </a:r>
            <a:r>
              <a:rPr lang="fr-FR" altLang="fr-FR" sz="2400" dirty="0">
                <a:latin typeface="Arial" panose="020B0604020202020204" pitchFamily="34" charset="0"/>
                <a:cs typeface="Arial" panose="020B0604020202020204" pitchFamily="34" charset="0"/>
              </a:rPr>
              <a:t> of </a:t>
            </a:r>
            <a:r>
              <a:rPr lang="fr-FR" altLang="fr-FR" sz="2400" dirty="0" err="1">
                <a:latin typeface="Arial" panose="020B0604020202020204" pitchFamily="34" charset="0"/>
                <a:cs typeface="Arial" panose="020B0604020202020204" pitchFamily="34" charset="0"/>
              </a:rPr>
              <a:t>human</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pancreatic</a:t>
            </a:r>
            <a:r>
              <a:rPr lang="fr-FR" altLang="fr-FR" sz="2400" dirty="0">
                <a:latin typeface="Arial" panose="020B0604020202020204" pitchFamily="34" charset="0"/>
                <a:cs typeface="Arial" panose="020B0604020202020204" pitchFamily="34" charset="0"/>
              </a:rPr>
              <a:t> cancer</a:t>
            </a: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One of the </a:t>
            </a:r>
            <a:r>
              <a:rPr lang="fr-FR" altLang="fr-FR" sz="2400" dirty="0" err="1">
                <a:latin typeface="Arial" panose="020B0604020202020204" pitchFamily="34" charset="0"/>
                <a:cs typeface="Arial" panose="020B0604020202020204" pitchFamily="34" charset="0"/>
              </a:rPr>
              <a:t>most</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lethal</a:t>
            </a:r>
            <a:r>
              <a:rPr lang="fr-FR" altLang="fr-FR" sz="2400" dirty="0">
                <a:latin typeface="Arial" panose="020B0604020202020204" pitchFamily="34" charset="0"/>
                <a:cs typeface="Arial" panose="020B0604020202020204" pitchFamily="34" charset="0"/>
              </a:rPr>
              <a:t> cancers</a:t>
            </a: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 major public </a:t>
            </a:r>
            <a:r>
              <a:rPr lang="fr-FR" altLang="fr-FR" sz="2400" dirty="0" err="1">
                <a:latin typeface="Arial" panose="020B0604020202020204" pitchFamily="34" charset="0"/>
                <a:cs typeface="Arial" panose="020B0604020202020204" pitchFamily="34" charset="0"/>
              </a:rPr>
              <a:t>health</a:t>
            </a:r>
            <a:r>
              <a:rPr lang="fr-FR" altLang="fr-FR" sz="2400" dirty="0">
                <a:latin typeface="Arial" panose="020B0604020202020204" pitchFamily="34" charset="0"/>
                <a:cs typeface="Arial" panose="020B0604020202020204" pitchFamily="34" charset="0"/>
              </a:rPr>
              <a:t> issue </a:t>
            </a:r>
            <a:r>
              <a:rPr lang="fr-FR" altLang="fr-FR" sz="2000" dirty="0">
                <a:latin typeface="Arial" panose="020B0604020202020204" pitchFamily="34" charset="0"/>
                <a:cs typeface="Arial" panose="020B0604020202020204" pitchFamily="34" charset="0"/>
              </a:rPr>
              <a:t>(230,000 new PC cases/</a:t>
            </a:r>
            <a:r>
              <a:rPr lang="fr-FR" altLang="fr-FR" sz="2000" dirty="0" err="1">
                <a:latin typeface="Arial" panose="020B0604020202020204" pitchFamily="34" charset="0"/>
                <a:cs typeface="Arial" panose="020B0604020202020204" pitchFamily="34" charset="0"/>
              </a:rPr>
              <a:t>year</a:t>
            </a:r>
            <a:r>
              <a:rPr lang="fr-FR" altLang="fr-FR" sz="2000" dirty="0">
                <a:latin typeface="Arial" panose="020B0604020202020204" pitchFamily="34" charset="0"/>
                <a:cs typeface="Arial" panose="020B0604020202020204" pitchFamily="34" charset="0"/>
              </a:rPr>
              <a:t>; 230,000 </a:t>
            </a:r>
            <a:r>
              <a:rPr lang="fr-FR" altLang="fr-FR" sz="2000" dirty="0" err="1">
                <a:latin typeface="Arial" panose="020B0604020202020204" pitchFamily="34" charset="0"/>
                <a:cs typeface="Arial" panose="020B0604020202020204" pitchFamily="34" charset="0"/>
              </a:rPr>
              <a:t>deaths</a:t>
            </a:r>
            <a:r>
              <a:rPr lang="fr-FR" altLang="fr-FR" sz="2000" dirty="0">
                <a:latin typeface="Arial" panose="020B0604020202020204" pitchFamily="34" charset="0"/>
                <a:cs typeface="Arial" panose="020B0604020202020204" pitchFamily="34" charset="0"/>
              </a:rPr>
              <a:t>/</a:t>
            </a:r>
            <a:r>
              <a:rPr lang="fr-FR" altLang="fr-FR" sz="2000" dirty="0" err="1">
                <a:latin typeface="Arial" panose="020B0604020202020204" pitchFamily="34" charset="0"/>
                <a:cs typeface="Arial" panose="020B0604020202020204" pitchFamily="34" charset="0"/>
              </a:rPr>
              <a:t>year</a:t>
            </a:r>
            <a:r>
              <a:rPr lang="fr-FR" altLang="fr-FR" sz="2000" dirty="0">
                <a:latin typeface="Arial" panose="020B0604020202020204" pitchFamily="34" charset="0"/>
                <a:cs typeface="Arial" panose="020B0604020202020204" pitchFamily="34" charset="0"/>
              </a:rPr>
              <a:t>)</a:t>
            </a: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 </a:t>
            </a:r>
            <a:r>
              <a:rPr lang="fr-FR" altLang="fr-FR" sz="2400" dirty="0" err="1">
                <a:latin typeface="Arial" panose="020B0604020202020204" pitchFamily="34" charset="0"/>
                <a:cs typeface="Arial" panose="020B0604020202020204" pitchFamily="34" charset="0"/>
              </a:rPr>
              <a:t>dismal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prognosis</a:t>
            </a:r>
            <a:r>
              <a:rPr lang="fr-FR" altLang="fr-FR" sz="2400" dirty="0">
                <a:latin typeface="Arial" panose="020B0604020202020204" pitchFamily="34" charset="0"/>
                <a:cs typeface="Arial" panose="020B0604020202020204" pitchFamily="34" charset="0"/>
              </a:rPr>
              <a:t> </a:t>
            </a:r>
          </a:p>
          <a:p>
            <a:pPr lvl="4" algn="just">
              <a:lnSpc>
                <a:spcPct val="150000"/>
              </a:lnSpc>
            </a:pPr>
            <a:r>
              <a:rPr lang="fr-FR" altLang="fr-FR" sz="2000" dirty="0">
                <a:latin typeface="Arial" panose="020B0604020202020204" pitchFamily="34" charset="0"/>
                <a:cs typeface="Arial" panose="020B0604020202020204" pitchFamily="34" charset="0"/>
              </a:rPr>
              <a:t>(</a:t>
            </a:r>
            <a:r>
              <a:rPr lang="en-US" altLang="fr-FR" sz="2000" dirty="0">
                <a:latin typeface="Arial" panose="020B0604020202020204" pitchFamily="34" charset="0"/>
                <a:cs typeface="Arial" panose="020B0604020202020204" pitchFamily="34" charset="0"/>
              </a:rPr>
              <a:t>high metastatic potential; late manifestation of its symptoms; strong chemoresistance)</a:t>
            </a:r>
            <a:endParaRPr lang="fr-FR" altLang="fr-FR" sz="2000" dirty="0">
              <a:latin typeface="Arial" panose="020B0604020202020204" pitchFamily="34" charset="0"/>
              <a:cs typeface="Arial" panose="020B0604020202020204" pitchFamily="34" charset="0"/>
            </a:endParaRP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Death</a:t>
            </a:r>
            <a:r>
              <a:rPr lang="fr-FR" altLang="fr-FR" sz="2400" dirty="0">
                <a:latin typeface="Arial" panose="020B0604020202020204" pitchFamily="34" charset="0"/>
                <a:cs typeface="Arial" panose="020B0604020202020204" pitchFamily="34" charset="0"/>
              </a:rPr>
              <a:t> rates have </a:t>
            </a:r>
            <a:r>
              <a:rPr lang="fr-FR" altLang="fr-FR" sz="2400" dirty="0" err="1">
                <a:latin typeface="Arial" panose="020B0604020202020204" pitchFamily="34" charset="0"/>
                <a:cs typeface="Arial" panose="020B0604020202020204" pitchFamily="34" charset="0"/>
              </a:rPr>
              <a:t>increased</a:t>
            </a:r>
            <a:r>
              <a:rPr lang="fr-FR" altLang="fr-FR" sz="2400" dirty="0">
                <a:latin typeface="Arial" panose="020B0604020202020204" pitchFamily="34" charset="0"/>
                <a:cs typeface="Arial" panose="020B0604020202020204" pitchFamily="34" charset="0"/>
              </a:rPr>
              <a:t> and are </a:t>
            </a:r>
            <a:r>
              <a:rPr lang="fr-FR" altLang="fr-FR" sz="2400" dirty="0" err="1">
                <a:latin typeface="Arial" panose="020B0604020202020204" pitchFamily="34" charset="0"/>
                <a:cs typeface="Arial" panose="020B0604020202020204" pitchFamily="34" charset="0"/>
              </a:rPr>
              <a:t>predicted</a:t>
            </a:r>
            <a:r>
              <a:rPr lang="fr-FR" altLang="fr-FR" sz="2400" dirty="0">
                <a:latin typeface="Arial" panose="020B0604020202020204" pitchFamily="34" charset="0"/>
                <a:cs typeface="Arial" panose="020B0604020202020204" pitchFamily="34" charset="0"/>
              </a:rPr>
              <a:t> to continue to </a:t>
            </a:r>
            <a:r>
              <a:rPr lang="fr-FR" altLang="fr-FR" sz="2400" dirty="0" err="1">
                <a:latin typeface="Arial" panose="020B0604020202020204" pitchFamily="34" charset="0"/>
                <a:cs typeface="Arial" panose="020B0604020202020204" pitchFamily="34" charset="0"/>
              </a:rPr>
              <a:t>increase</a:t>
            </a:r>
            <a:endParaRPr lang="fr-FR" altLang="fr-FR" sz="2400" dirty="0">
              <a:latin typeface="Arial" panose="020B0604020202020204" pitchFamily="34" charset="0"/>
              <a:cs typeface="Arial" panose="020B0604020202020204" pitchFamily="34" charset="0"/>
            </a:endParaRPr>
          </a:p>
          <a:p>
            <a:pPr lvl="4" algn="just">
              <a:lnSpc>
                <a:spcPct val="150000"/>
              </a:lnSpc>
            </a:pPr>
            <a:r>
              <a:rPr lang="fr-FR" altLang="fr-FR" sz="2000" dirty="0">
                <a:latin typeface="Arial" panose="020B0604020202020204" pitchFamily="34" charset="0"/>
                <a:cs typeface="Arial" panose="020B0604020202020204" pitchFamily="34" charset="0"/>
              </a:rPr>
              <a:t>(2</a:t>
            </a:r>
            <a:r>
              <a:rPr lang="fr-FR" altLang="fr-FR" sz="2000" baseline="30000" dirty="0">
                <a:latin typeface="Arial" panose="020B0604020202020204" pitchFamily="34" charset="0"/>
                <a:cs typeface="Arial" panose="020B0604020202020204" pitchFamily="34" charset="0"/>
              </a:rPr>
              <a:t>nd</a:t>
            </a:r>
            <a:r>
              <a:rPr lang="fr-FR" altLang="fr-FR" sz="2000" dirty="0">
                <a:latin typeface="Arial" panose="020B0604020202020204" pitchFamily="34" charset="0"/>
                <a:cs typeface="Arial" panose="020B0604020202020204" pitchFamily="34" charset="0"/>
              </a:rPr>
              <a:t> </a:t>
            </a:r>
            <a:r>
              <a:rPr lang="fr-FR" altLang="fr-FR" sz="2000" dirty="0" err="1">
                <a:latin typeface="Arial" panose="020B0604020202020204" pitchFamily="34" charset="0"/>
                <a:cs typeface="Arial" panose="020B0604020202020204" pitchFamily="34" charset="0"/>
              </a:rPr>
              <a:t>leading</a:t>
            </a:r>
            <a:r>
              <a:rPr lang="fr-FR" altLang="fr-FR" sz="2000" dirty="0">
                <a:latin typeface="Arial" panose="020B0604020202020204" pitchFamily="34" charset="0"/>
                <a:cs typeface="Arial" panose="020B0604020202020204" pitchFamily="34" charset="0"/>
              </a:rPr>
              <a:t> cause of cancer-</a:t>
            </a:r>
            <a:r>
              <a:rPr lang="fr-FR" altLang="fr-FR" sz="2000" dirty="0" err="1">
                <a:latin typeface="Arial" panose="020B0604020202020204" pitchFamily="34" charset="0"/>
                <a:cs typeface="Arial" panose="020B0604020202020204" pitchFamily="34" charset="0"/>
              </a:rPr>
              <a:t>related</a:t>
            </a:r>
            <a:r>
              <a:rPr lang="fr-FR" altLang="fr-FR" sz="2000" dirty="0">
                <a:latin typeface="Arial" panose="020B0604020202020204" pitchFamily="34" charset="0"/>
                <a:cs typeface="Arial" panose="020B0604020202020204" pitchFamily="34" charset="0"/>
              </a:rPr>
              <a:t> </a:t>
            </a:r>
            <a:r>
              <a:rPr lang="fr-FR" altLang="fr-FR" sz="2000" dirty="0" err="1">
                <a:latin typeface="Arial" panose="020B0604020202020204" pitchFamily="34" charset="0"/>
                <a:cs typeface="Arial" panose="020B0604020202020204" pitchFamily="34" charset="0"/>
              </a:rPr>
              <a:t>death</a:t>
            </a:r>
            <a:r>
              <a:rPr lang="fr-FR" altLang="fr-FR" sz="2000" dirty="0">
                <a:latin typeface="Arial" panose="020B0604020202020204" pitchFamily="34" charset="0"/>
                <a:cs typeface="Arial" panose="020B0604020202020204" pitchFamily="34" charset="0"/>
              </a:rPr>
              <a:t> </a:t>
            </a:r>
            <a:r>
              <a:rPr lang="fr-FR" altLang="fr-FR" sz="2000">
                <a:latin typeface="Arial" panose="020B0604020202020204" pitchFamily="34" charset="0"/>
                <a:cs typeface="Arial" panose="020B0604020202020204" pitchFamily="34" charset="0"/>
              </a:rPr>
              <a:t>by </a:t>
            </a:r>
            <a:r>
              <a:rPr lang="fr-FR" altLang="fr-FR" sz="2000" smtClean="0">
                <a:latin typeface="Arial" panose="020B0604020202020204" pitchFamily="34" charset="0"/>
                <a:cs typeface="Arial" panose="020B0604020202020204" pitchFamily="34" charset="0"/>
              </a:rPr>
              <a:t>2030</a:t>
            </a:r>
            <a:r>
              <a:rPr lang="fr-FR" altLang="fr-FR" sz="2000" dirty="0">
                <a:latin typeface="Arial" panose="020B0604020202020204" pitchFamily="34" charset="0"/>
                <a:cs typeface="Arial" panose="020B0604020202020204" pitchFamily="34" charset="0"/>
              </a:rPr>
              <a:t>)</a:t>
            </a: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  </a:t>
            </a:r>
            <a:r>
              <a:rPr lang="en-US" altLang="fr-FR" sz="2400" dirty="0">
                <a:latin typeface="Arial" panose="020B0604020202020204" pitchFamily="34" charset="0"/>
                <a:cs typeface="Arial" panose="020B0604020202020204" pitchFamily="34" charset="0"/>
              </a:rPr>
              <a:t>Urgent need to develop new drugs and drug combinations</a:t>
            </a:r>
          </a:p>
          <a:p>
            <a:pPr lvl="4" algn="just">
              <a:lnSpc>
                <a:spcPct val="150000"/>
              </a:lnSpc>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Identification of new </a:t>
            </a:r>
            <a:r>
              <a:rPr lang="fr-FR" altLang="fr-FR" sz="2400" dirty="0" err="1">
                <a:latin typeface="Arial" panose="020B0604020202020204" pitchFamily="34" charset="0"/>
                <a:cs typeface="Arial" panose="020B0604020202020204" pitchFamily="34" charset="0"/>
              </a:rPr>
              <a:t>biomarkers</a:t>
            </a:r>
            <a:r>
              <a:rPr lang="fr-FR" altLang="fr-FR" sz="2400" dirty="0">
                <a:latin typeface="Arial" panose="020B0604020202020204" pitchFamily="34" charset="0"/>
                <a:cs typeface="Arial" panose="020B0604020202020204" pitchFamily="34" charset="0"/>
              </a:rPr>
              <a:t> for </a:t>
            </a:r>
            <a:r>
              <a:rPr lang="fr-FR" altLang="fr-FR" sz="2400" dirty="0" err="1">
                <a:latin typeface="Arial" panose="020B0604020202020204" pitchFamily="34" charset="0"/>
                <a:cs typeface="Arial" panose="020B0604020202020204" pitchFamily="34" charset="0"/>
              </a:rPr>
              <a:t>early</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detection</a:t>
            </a:r>
            <a:endParaRPr lang="fr-FR" altLang="fr-FR" sz="2400" dirty="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 xmlns:a16="http://schemas.microsoft.com/office/drawing/2014/main" id="{258C5EB7-F213-411C-86D3-434FDA2F08A6}"/>
              </a:ext>
            </a:extLst>
          </p:cNvPr>
          <p:cNvSpPr>
            <a:spLocks noGrp="1"/>
          </p:cNvSpPr>
          <p:nvPr>
            <p:ph type="sldNum" sz="quarter" idx="12"/>
          </p:nvPr>
        </p:nvSpPr>
        <p:spPr/>
        <p:txBody>
          <a:bodyPr/>
          <a:lstStyle/>
          <a:p>
            <a:fld id="{CF4E36D9-6C46-4DF7-82D7-23750A68EE6F}" type="slidenum">
              <a:rPr lang="fr-FR" smtClean="0"/>
              <a:t>2</a:t>
            </a:fld>
            <a:endParaRPr lang="fr-FR"/>
          </a:p>
        </p:txBody>
      </p:sp>
    </p:spTree>
    <p:extLst>
      <p:ext uri="{BB962C8B-B14F-4D97-AF65-F5344CB8AC3E}">
        <p14:creationId xmlns:p14="http://schemas.microsoft.com/office/powerpoint/2010/main" val="67066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9">
            <a:extLst>
              <a:ext uri="{FF2B5EF4-FFF2-40B4-BE49-F238E27FC236}">
                <a16:creationId xmlns="" xmlns:a16="http://schemas.microsoft.com/office/drawing/2014/main" id="{DDA6CEBF-57B5-496C-8E68-2BD8CD1568B1}"/>
              </a:ext>
            </a:extLst>
          </p:cNvPr>
          <p:cNvSpPr txBox="1">
            <a:spLocks noChangeArrowheads="1"/>
          </p:cNvSpPr>
          <p:nvPr/>
        </p:nvSpPr>
        <p:spPr bwMode="auto">
          <a:xfrm>
            <a:off x="3571908" y="300935"/>
            <a:ext cx="570540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err="1">
                <a:solidFill>
                  <a:srgbClr val="FF0000"/>
                </a:solidFill>
              </a:rPr>
              <a:t>Pancreatic</a:t>
            </a:r>
            <a:r>
              <a:rPr lang="fr-FR" altLang="fr-FR" sz="2800" dirty="0">
                <a:solidFill>
                  <a:srgbClr val="FF0000"/>
                </a:solidFill>
              </a:rPr>
              <a:t> </a:t>
            </a:r>
            <a:r>
              <a:rPr lang="fr-FR" altLang="fr-FR" sz="2800" dirty="0" err="1">
                <a:solidFill>
                  <a:srgbClr val="FF0000"/>
                </a:solidFill>
              </a:rPr>
              <a:t>ductal</a:t>
            </a:r>
            <a:r>
              <a:rPr lang="fr-FR" altLang="fr-FR" sz="2800" dirty="0">
                <a:solidFill>
                  <a:srgbClr val="FF0000"/>
                </a:solidFill>
              </a:rPr>
              <a:t> </a:t>
            </a:r>
            <a:r>
              <a:rPr lang="fr-FR" altLang="fr-FR" sz="2800" dirty="0" err="1">
                <a:solidFill>
                  <a:srgbClr val="FF0000"/>
                </a:solidFill>
              </a:rPr>
              <a:t>adenocarcinoma</a:t>
            </a:r>
            <a:endParaRPr lang="fr-FR" altLang="fr-FR" sz="2800" dirty="0">
              <a:solidFill>
                <a:srgbClr val="FF0000"/>
              </a:solidFill>
            </a:endParaRPr>
          </a:p>
          <a:p>
            <a:pPr>
              <a:spcBef>
                <a:spcPct val="0"/>
              </a:spcBef>
              <a:buNone/>
            </a:pPr>
            <a:r>
              <a:rPr lang="fr-FR" altLang="fr-FR" sz="2800" dirty="0">
                <a:solidFill>
                  <a:srgbClr val="FF0000"/>
                </a:solidFill>
              </a:rPr>
              <a:t>	</a:t>
            </a:r>
            <a:r>
              <a:rPr lang="en-US" altLang="fr-FR" sz="2800" dirty="0">
                <a:solidFill>
                  <a:srgbClr val="FF0000"/>
                </a:solidFill>
              </a:rPr>
              <a:t>(pancreatic cancer)</a:t>
            </a:r>
          </a:p>
        </p:txBody>
      </p:sp>
      <p:sp>
        <p:nvSpPr>
          <p:cNvPr id="3" name="Text Box 9">
            <a:extLst>
              <a:ext uri="{FF2B5EF4-FFF2-40B4-BE49-F238E27FC236}">
                <a16:creationId xmlns="" xmlns:a16="http://schemas.microsoft.com/office/drawing/2014/main" id="{D5DEF095-0F70-4275-B156-3B8395B5E10E}"/>
              </a:ext>
            </a:extLst>
          </p:cNvPr>
          <p:cNvSpPr txBox="1">
            <a:spLocks noChangeArrowheads="1"/>
          </p:cNvSpPr>
          <p:nvPr/>
        </p:nvSpPr>
        <p:spPr bwMode="auto">
          <a:xfrm>
            <a:off x="344556" y="2060973"/>
            <a:ext cx="11847444"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Clr>
                <a:srgbClr val="FF3300"/>
              </a:buClr>
              <a:buFont typeface="Wingdings" panose="05000000000000000000" pitchFamily="2" charset="2"/>
              <a:buNone/>
            </a:pPr>
            <a:r>
              <a:rPr lang="en-US" altLang="fr-FR" sz="2400" dirty="0">
                <a:solidFill>
                  <a:srgbClr val="FF3300"/>
                </a:solidFill>
              </a:rPr>
              <a:t>■</a:t>
            </a:r>
            <a:r>
              <a:rPr lang="en-US" altLang="fr-FR" sz="2400" dirty="0"/>
              <a:t> Characterized as an avascular, hypoxic tumor </a:t>
            </a:r>
          </a:p>
          <a:p>
            <a:pPr algn="just" eaLnBrk="1" hangingPunct="1">
              <a:spcBef>
                <a:spcPct val="0"/>
              </a:spcBef>
              <a:buClr>
                <a:srgbClr val="FF3300"/>
              </a:buClr>
              <a:buFont typeface="Wingdings" panose="05000000000000000000" pitchFamily="2" charset="2"/>
              <a:buNone/>
            </a:pPr>
            <a:endParaRPr lang="en-US" altLang="fr-FR" sz="2400" dirty="0"/>
          </a:p>
          <a:p>
            <a:pPr algn="just" eaLnBrk="1" hangingPunct="1">
              <a:spcBef>
                <a:spcPct val="0"/>
              </a:spcBef>
              <a:buClr>
                <a:srgbClr val="FF3300"/>
              </a:buClr>
              <a:buFont typeface="Wingdings" panose="05000000000000000000" pitchFamily="2" charset="2"/>
              <a:buNone/>
            </a:pPr>
            <a:r>
              <a:rPr lang="en-US" altLang="fr-FR" sz="2400" dirty="0">
                <a:solidFill>
                  <a:srgbClr val="FF3300"/>
                </a:solidFill>
              </a:rPr>
              <a:t>■ </a:t>
            </a:r>
            <a:r>
              <a:rPr lang="en-US" altLang="fr-FR" sz="2400" dirty="0"/>
              <a:t>Hypoxia contributes to a more malignant behavior of pancreatic cancers (VEGF, IL8)</a:t>
            </a:r>
          </a:p>
          <a:p>
            <a:pPr algn="just" eaLnBrk="1" hangingPunct="1">
              <a:spcBef>
                <a:spcPct val="0"/>
              </a:spcBef>
              <a:buClr>
                <a:srgbClr val="FF3300"/>
              </a:buClr>
              <a:buFont typeface="Wingdings" panose="05000000000000000000" pitchFamily="2" charset="2"/>
              <a:buChar char="q"/>
            </a:pPr>
            <a:endParaRPr lang="en-US" altLang="fr-FR" sz="2400" dirty="0"/>
          </a:p>
          <a:p>
            <a:pPr algn="just" eaLnBrk="1" hangingPunct="1">
              <a:spcBef>
                <a:spcPct val="0"/>
              </a:spcBef>
              <a:buClr>
                <a:srgbClr val="FF3300"/>
              </a:buClr>
              <a:buFont typeface="Wingdings" panose="05000000000000000000" pitchFamily="2" charset="2"/>
              <a:buNone/>
            </a:pPr>
            <a:r>
              <a:rPr lang="en-US" altLang="fr-FR" sz="2400" dirty="0">
                <a:solidFill>
                  <a:srgbClr val="FF3300"/>
                </a:solidFill>
              </a:rPr>
              <a:t>■</a:t>
            </a:r>
            <a:r>
              <a:rPr lang="en-US" altLang="fr-FR" sz="2400" dirty="0"/>
              <a:t> High expression of HIF-1</a:t>
            </a:r>
          </a:p>
          <a:p>
            <a:pPr algn="just" eaLnBrk="1" hangingPunct="1">
              <a:spcBef>
                <a:spcPct val="0"/>
              </a:spcBef>
              <a:buClr>
                <a:srgbClr val="FF3300"/>
              </a:buClr>
              <a:buFont typeface="Wingdings" panose="05000000000000000000" pitchFamily="2" charset="2"/>
              <a:buNone/>
            </a:pPr>
            <a:endParaRPr lang="en-US" altLang="fr-FR" sz="2400" dirty="0"/>
          </a:p>
          <a:p>
            <a:pPr algn="just" eaLnBrk="1" hangingPunct="1">
              <a:spcBef>
                <a:spcPct val="0"/>
              </a:spcBef>
              <a:buClr>
                <a:srgbClr val="FF3300"/>
              </a:buClr>
              <a:buFont typeface="Wingdings" panose="05000000000000000000" pitchFamily="2" charset="2"/>
              <a:buNone/>
            </a:pPr>
            <a:endParaRPr lang="en-US" altLang="fr-FR" sz="2400" dirty="0"/>
          </a:p>
          <a:p>
            <a:pPr algn="just" eaLnBrk="1" hangingPunct="1">
              <a:spcBef>
                <a:spcPct val="0"/>
              </a:spcBef>
              <a:buClr>
                <a:srgbClr val="FF3300"/>
              </a:buClr>
              <a:buFont typeface="Wingdings" panose="05000000000000000000" pitchFamily="2" charset="2"/>
              <a:buNone/>
            </a:pPr>
            <a:endParaRPr lang="en-US" altLang="fr-FR" sz="2400" dirty="0"/>
          </a:p>
        </p:txBody>
      </p:sp>
      <p:sp>
        <p:nvSpPr>
          <p:cNvPr id="4" name="Espace réservé du numéro de diapositive 3">
            <a:extLst>
              <a:ext uri="{FF2B5EF4-FFF2-40B4-BE49-F238E27FC236}">
                <a16:creationId xmlns="" xmlns:a16="http://schemas.microsoft.com/office/drawing/2014/main" id="{C39E387D-5256-48D9-889E-118544AE07E9}"/>
              </a:ext>
            </a:extLst>
          </p:cNvPr>
          <p:cNvSpPr>
            <a:spLocks noGrp="1"/>
          </p:cNvSpPr>
          <p:nvPr>
            <p:ph type="sldNum" sz="quarter" idx="12"/>
          </p:nvPr>
        </p:nvSpPr>
        <p:spPr/>
        <p:txBody>
          <a:bodyPr/>
          <a:lstStyle/>
          <a:p>
            <a:fld id="{CF4E36D9-6C46-4DF7-82D7-23750A68EE6F}" type="slidenum">
              <a:rPr lang="fr-FR" smtClean="0"/>
              <a:t>3</a:t>
            </a:fld>
            <a:endParaRPr lang="fr-FR"/>
          </a:p>
        </p:txBody>
      </p:sp>
    </p:spTree>
    <p:extLst>
      <p:ext uri="{BB962C8B-B14F-4D97-AF65-F5344CB8AC3E}">
        <p14:creationId xmlns:p14="http://schemas.microsoft.com/office/powerpoint/2010/main" val="150069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6180259-6D4D-4D93-A2B3-B4BED236A458}"/>
              </a:ext>
            </a:extLst>
          </p:cNvPr>
          <p:cNvSpPr/>
          <p:nvPr/>
        </p:nvSpPr>
        <p:spPr>
          <a:xfrm>
            <a:off x="742950" y="2526565"/>
            <a:ext cx="10787063" cy="1200329"/>
          </a:xfrm>
          <a:prstGeom prst="rect">
            <a:avLst/>
          </a:prstGeom>
        </p:spPr>
        <p:txBody>
          <a:bodyPr wrap="square">
            <a:spAutoFit/>
          </a:bodyPr>
          <a:lstStyle/>
          <a:p>
            <a:pPr algn="ctr"/>
            <a:r>
              <a:rPr lang="en-US" altLang="fr-FR" sz="2400" dirty="0">
                <a:latin typeface="Arial" panose="020B0604020202020204" pitchFamily="34" charset="0"/>
                <a:cs typeface="Arial" panose="020B0604020202020204" pitchFamily="34" charset="0"/>
              </a:rPr>
              <a:t>Identifying </a:t>
            </a:r>
            <a:r>
              <a:rPr lang="fr-FR" altLang="fr-FR" sz="2400" dirty="0">
                <a:latin typeface="Arial" panose="020B0604020202020204" pitchFamily="34" charset="0"/>
                <a:cs typeface="Arial" panose="020B0604020202020204" pitchFamily="34" charset="0"/>
              </a:rPr>
              <a:t>N-</a:t>
            </a:r>
            <a:r>
              <a:rPr lang="fr-FR" altLang="fr-FR" sz="2400" i="1" dirty="0">
                <a:latin typeface="Arial" panose="020B0604020202020204" pitchFamily="34" charset="0"/>
                <a:cs typeface="Arial" panose="020B0604020202020204" pitchFamily="34" charset="0"/>
              </a:rPr>
              <a:t>myc </a:t>
            </a:r>
            <a:r>
              <a:rPr lang="fr-FR" altLang="fr-FR" sz="2400" dirty="0" err="1">
                <a:latin typeface="Arial" panose="020B0604020202020204" pitchFamily="34" charset="0"/>
                <a:cs typeface="Arial" panose="020B0604020202020204" pitchFamily="34" charset="0"/>
              </a:rPr>
              <a:t>Downstream-Regulated</a:t>
            </a:r>
            <a:r>
              <a:rPr lang="fr-FR" altLang="fr-FR" sz="2400" dirty="0">
                <a:latin typeface="Arial" panose="020B0604020202020204" pitchFamily="34" charset="0"/>
                <a:cs typeface="Arial" panose="020B0604020202020204" pitchFamily="34" charset="0"/>
              </a:rPr>
              <a:t> Gene 1 (</a:t>
            </a:r>
            <a:r>
              <a:rPr lang="en-US" altLang="fr-FR" sz="2400" dirty="0">
                <a:latin typeface="Arial" panose="020B0604020202020204" pitchFamily="34" charset="0"/>
                <a:cs typeface="Arial" panose="020B0604020202020204" pitchFamily="34" charset="0"/>
              </a:rPr>
              <a:t>NDRG1) as a candidate</a:t>
            </a:r>
          </a:p>
          <a:p>
            <a:pPr algn="ctr"/>
            <a:endParaRPr lang="en-US" altLang="fr-FR" sz="2400" dirty="0">
              <a:latin typeface="Arial" panose="020B0604020202020204" pitchFamily="34" charset="0"/>
              <a:cs typeface="Arial" panose="020B0604020202020204" pitchFamily="34" charset="0"/>
            </a:endParaRPr>
          </a:p>
          <a:p>
            <a:pPr algn="ctr"/>
            <a:r>
              <a:rPr lang="en-US" altLang="fr-FR" sz="2400" dirty="0">
                <a:latin typeface="Arial" panose="020B0604020202020204" pitchFamily="34" charset="0"/>
                <a:cs typeface="Arial" panose="020B0604020202020204" pitchFamily="34" charset="0"/>
              </a:rPr>
              <a:t> biomarker of response to histone deacetylase inhibitors in pancreatic cancer</a:t>
            </a:r>
            <a:endParaRPr lang="fr-FR" sz="2400" dirty="0"/>
          </a:p>
        </p:txBody>
      </p:sp>
      <p:sp>
        <p:nvSpPr>
          <p:cNvPr id="3" name="Text Box 29">
            <a:extLst>
              <a:ext uri="{FF2B5EF4-FFF2-40B4-BE49-F238E27FC236}">
                <a16:creationId xmlns="" xmlns:a16="http://schemas.microsoft.com/office/drawing/2014/main" id="{5FD2D705-D7FA-4A01-8959-54E072D63C96}"/>
              </a:ext>
            </a:extLst>
          </p:cNvPr>
          <p:cNvSpPr txBox="1">
            <a:spLocks noChangeArrowheads="1"/>
          </p:cNvSpPr>
          <p:nvPr/>
        </p:nvSpPr>
        <p:spPr bwMode="auto">
          <a:xfrm>
            <a:off x="4378365" y="298864"/>
            <a:ext cx="382508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err="1">
                <a:solidFill>
                  <a:srgbClr val="FF0000"/>
                </a:solidFill>
              </a:rPr>
              <a:t>Presentation</a:t>
            </a:r>
            <a:r>
              <a:rPr lang="fr-FR" altLang="fr-FR" sz="2800" dirty="0">
                <a:solidFill>
                  <a:srgbClr val="FF0000"/>
                </a:solidFill>
              </a:rPr>
              <a:t> highlights</a:t>
            </a:r>
          </a:p>
        </p:txBody>
      </p:sp>
      <p:sp>
        <p:nvSpPr>
          <p:cNvPr id="4" name="Espace réservé du numéro de diapositive 3">
            <a:extLst>
              <a:ext uri="{FF2B5EF4-FFF2-40B4-BE49-F238E27FC236}">
                <a16:creationId xmlns="" xmlns:a16="http://schemas.microsoft.com/office/drawing/2014/main" id="{A20722F6-D759-44F5-8D4D-1421C310AD5D}"/>
              </a:ext>
            </a:extLst>
          </p:cNvPr>
          <p:cNvSpPr>
            <a:spLocks noGrp="1"/>
          </p:cNvSpPr>
          <p:nvPr>
            <p:ph type="sldNum" sz="quarter" idx="12"/>
          </p:nvPr>
        </p:nvSpPr>
        <p:spPr/>
        <p:txBody>
          <a:bodyPr/>
          <a:lstStyle/>
          <a:p>
            <a:fld id="{CF4E36D9-6C46-4DF7-82D7-23750A68EE6F}" type="slidenum">
              <a:rPr lang="fr-FR" smtClean="0"/>
              <a:t>4</a:t>
            </a:fld>
            <a:endParaRPr lang="fr-FR"/>
          </a:p>
        </p:txBody>
      </p:sp>
    </p:spTree>
    <p:extLst>
      <p:ext uri="{BB962C8B-B14F-4D97-AF65-F5344CB8AC3E}">
        <p14:creationId xmlns:p14="http://schemas.microsoft.com/office/powerpoint/2010/main" val="1167896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9">
            <a:extLst>
              <a:ext uri="{FF2B5EF4-FFF2-40B4-BE49-F238E27FC236}">
                <a16:creationId xmlns="" xmlns:a16="http://schemas.microsoft.com/office/drawing/2014/main" id="{015147D8-471B-48D7-B550-4C563F321807}"/>
              </a:ext>
            </a:extLst>
          </p:cNvPr>
          <p:cNvSpPr txBox="1">
            <a:spLocks noChangeArrowheads="1"/>
          </p:cNvSpPr>
          <p:nvPr/>
        </p:nvSpPr>
        <p:spPr bwMode="auto">
          <a:xfrm>
            <a:off x="3228423" y="203102"/>
            <a:ext cx="63626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a:solidFill>
                  <a:srgbClr val="FF3300"/>
                </a:solidFill>
              </a:rPr>
              <a:t>N-</a:t>
            </a:r>
            <a:r>
              <a:rPr lang="fr-FR" altLang="fr-FR" sz="2800" i="1" dirty="0">
                <a:solidFill>
                  <a:srgbClr val="FF3300"/>
                </a:solidFill>
              </a:rPr>
              <a:t>myc</a:t>
            </a:r>
            <a:r>
              <a:rPr lang="fr-FR" altLang="fr-FR" sz="2800" dirty="0">
                <a:solidFill>
                  <a:srgbClr val="FF3300"/>
                </a:solidFill>
              </a:rPr>
              <a:t> </a:t>
            </a:r>
            <a:r>
              <a:rPr lang="fr-FR" altLang="fr-FR" sz="2800" dirty="0" err="1">
                <a:solidFill>
                  <a:srgbClr val="FF3300"/>
                </a:solidFill>
              </a:rPr>
              <a:t>Downstream-Regulated</a:t>
            </a:r>
            <a:r>
              <a:rPr lang="fr-FR" altLang="fr-FR" sz="2800" dirty="0">
                <a:solidFill>
                  <a:srgbClr val="FF3300"/>
                </a:solidFill>
              </a:rPr>
              <a:t> Gene 1</a:t>
            </a:r>
          </a:p>
        </p:txBody>
      </p:sp>
      <p:sp>
        <p:nvSpPr>
          <p:cNvPr id="3" name="Text Box 22">
            <a:extLst>
              <a:ext uri="{FF2B5EF4-FFF2-40B4-BE49-F238E27FC236}">
                <a16:creationId xmlns="" xmlns:a16="http://schemas.microsoft.com/office/drawing/2014/main" id="{40696085-2F0E-43F9-9385-436FD8D0EA6C}"/>
              </a:ext>
            </a:extLst>
          </p:cNvPr>
          <p:cNvSpPr txBox="1">
            <a:spLocks noChangeArrowheads="1"/>
          </p:cNvSpPr>
          <p:nvPr/>
        </p:nvSpPr>
        <p:spPr bwMode="auto">
          <a:xfrm>
            <a:off x="891207" y="1452493"/>
            <a:ext cx="4067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solidFill>
                  <a:srgbClr val="FF3300"/>
                </a:solidFill>
              </a:rPr>
              <a:t>Expression in normal tissues</a:t>
            </a:r>
          </a:p>
        </p:txBody>
      </p:sp>
      <p:sp>
        <p:nvSpPr>
          <p:cNvPr id="4" name="Text Box 20">
            <a:extLst>
              <a:ext uri="{FF2B5EF4-FFF2-40B4-BE49-F238E27FC236}">
                <a16:creationId xmlns="" xmlns:a16="http://schemas.microsoft.com/office/drawing/2014/main" id="{478F82FE-F1CE-4C1E-8A02-83E648CA1D56}"/>
              </a:ext>
            </a:extLst>
          </p:cNvPr>
          <p:cNvSpPr txBox="1">
            <a:spLocks noChangeArrowheads="1"/>
          </p:cNvSpPr>
          <p:nvPr/>
        </p:nvSpPr>
        <p:spPr bwMode="auto">
          <a:xfrm>
            <a:off x="410815" y="2152304"/>
            <a:ext cx="513273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fr-FR" sz="2000" dirty="0">
                <a:solidFill>
                  <a:srgbClr val="FF3300"/>
                </a:solidFill>
              </a:rPr>
              <a:t>■</a:t>
            </a:r>
            <a:r>
              <a:rPr lang="fr-FR" altLang="fr-FR" sz="2000" dirty="0"/>
              <a:t> </a:t>
            </a:r>
            <a:r>
              <a:rPr lang="fr-FR" altLang="fr-FR" sz="2000" dirty="0" err="1"/>
              <a:t>During</a:t>
            </a:r>
            <a:r>
              <a:rPr lang="fr-FR" altLang="fr-FR" sz="2000" dirty="0"/>
              <a:t> </a:t>
            </a:r>
            <a:r>
              <a:rPr lang="fr-FR" altLang="fr-FR" sz="2000" dirty="0" err="1"/>
              <a:t>embryogenesis</a:t>
            </a:r>
            <a:r>
              <a:rPr lang="fr-FR" altLang="fr-FR" sz="2000" dirty="0"/>
              <a:t>, NDRG1 </a:t>
            </a:r>
            <a:r>
              <a:rPr lang="fr-FR" altLang="fr-FR" sz="2000" dirty="0" err="1"/>
              <a:t>is</a:t>
            </a:r>
            <a:r>
              <a:rPr lang="fr-FR" altLang="fr-FR" sz="2000" dirty="0"/>
              <a:t> </a:t>
            </a:r>
            <a:r>
              <a:rPr lang="fr-FR" altLang="fr-FR" sz="2000" dirty="0" err="1"/>
              <a:t>upregulated</a:t>
            </a:r>
            <a:endParaRPr lang="fr-FR" altLang="fr-FR" sz="2000" dirty="0"/>
          </a:p>
          <a:p>
            <a:pPr algn="just" eaLnBrk="1" hangingPunct="1">
              <a:spcBef>
                <a:spcPct val="0"/>
              </a:spcBef>
              <a:buFontTx/>
              <a:buNone/>
            </a:pPr>
            <a:endParaRPr lang="fr-FR" altLang="fr-FR" sz="2000" dirty="0"/>
          </a:p>
          <a:p>
            <a:pPr algn="just" eaLnBrk="1" hangingPunct="1">
              <a:spcBef>
                <a:spcPct val="0"/>
              </a:spcBef>
              <a:buFontTx/>
              <a:buNone/>
            </a:pPr>
            <a:r>
              <a:rPr lang="en-US" altLang="fr-FR" sz="2000" dirty="0">
                <a:solidFill>
                  <a:srgbClr val="FF3300"/>
                </a:solidFill>
              </a:rPr>
              <a:t>■</a:t>
            </a:r>
            <a:r>
              <a:rPr lang="fr-FR" altLang="fr-FR" sz="2000" dirty="0"/>
              <a:t> NDRG1 </a:t>
            </a:r>
            <a:r>
              <a:rPr lang="fr-FR" altLang="fr-FR" sz="2000" dirty="0" err="1"/>
              <a:t>mRNA</a:t>
            </a:r>
            <a:r>
              <a:rPr lang="fr-FR" altLang="fr-FR" sz="2000" dirty="0"/>
              <a:t> </a:t>
            </a:r>
            <a:r>
              <a:rPr lang="fr-FR" altLang="fr-FR" sz="2000" dirty="0" err="1"/>
              <a:t>is</a:t>
            </a:r>
            <a:r>
              <a:rPr lang="fr-FR" altLang="fr-FR" sz="2000" dirty="0"/>
              <a:t> </a:t>
            </a:r>
            <a:r>
              <a:rPr lang="fr-FR" altLang="fr-FR" sz="2000" dirty="0" err="1"/>
              <a:t>widely</a:t>
            </a:r>
            <a:r>
              <a:rPr lang="fr-FR" altLang="fr-FR" sz="2000" dirty="0"/>
              <a:t> </a:t>
            </a:r>
            <a:r>
              <a:rPr lang="fr-FR" altLang="fr-FR" sz="2000" dirty="0" err="1"/>
              <a:t>expressed</a:t>
            </a:r>
            <a:r>
              <a:rPr lang="fr-FR" altLang="fr-FR" sz="2000" dirty="0"/>
              <a:t> in </a:t>
            </a:r>
            <a:r>
              <a:rPr lang="fr-FR" altLang="fr-FR" sz="2000" dirty="0" err="1"/>
              <a:t>many</a:t>
            </a:r>
            <a:r>
              <a:rPr lang="fr-FR" altLang="fr-FR" sz="2000" dirty="0"/>
              <a:t> normal tissues; </a:t>
            </a:r>
            <a:r>
              <a:rPr lang="fr-FR" altLang="fr-FR" sz="2000" dirty="0" err="1"/>
              <a:t>its</a:t>
            </a:r>
            <a:r>
              <a:rPr lang="fr-FR" altLang="fr-FR" sz="2000" dirty="0"/>
              <a:t> </a:t>
            </a:r>
            <a:r>
              <a:rPr lang="fr-FR" altLang="fr-FR" sz="2000" dirty="0" err="1"/>
              <a:t>protein</a:t>
            </a:r>
            <a:r>
              <a:rPr lang="fr-FR" altLang="fr-FR" sz="2000" dirty="0"/>
              <a:t> </a:t>
            </a:r>
            <a:r>
              <a:rPr lang="fr-FR" altLang="fr-FR" sz="2000" dirty="0" err="1"/>
              <a:t>is</a:t>
            </a:r>
            <a:r>
              <a:rPr lang="fr-FR" altLang="fr-FR" sz="2000" dirty="0"/>
              <a:t> </a:t>
            </a:r>
            <a:r>
              <a:rPr lang="fr-FR" altLang="fr-FR" sz="2000" dirty="0" err="1"/>
              <a:t>restricted</a:t>
            </a:r>
            <a:r>
              <a:rPr lang="fr-FR" altLang="fr-FR" sz="2000" dirty="0"/>
              <a:t> to </a:t>
            </a:r>
            <a:r>
              <a:rPr lang="fr-FR" altLang="fr-FR" sz="2000" dirty="0" err="1"/>
              <a:t>cells</a:t>
            </a:r>
            <a:r>
              <a:rPr lang="fr-FR" altLang="fr-FR" sz="2000" dirty="0"/>
              <a:t> of </a:t>
            </a:r>
            <a:r>
              <a:rPr lang="fr-FR" altLang="fr-FR" sz="2000" dirty="0" err="1"/>
              <a:t>epithelial</a:t>
            </a:r>
            <a:r>
              <a:rPr lang="fr-FR" altLang="fr-FR" sz="2000" dirty="0"/>
              <a:t> </a:t>
            </a:r>
            <a:r>
              <a:rPr lang="fr-FR" altLang="fr-FR" sz="2000" dirty="0" err="1"/>
              <a:t>origin</a:t>
            </a:r>
            <a:endParaRPr lang="fr-FR" altLang="fr-FR" sz="2000" dirty="0"/>
          </a:p>
        </p:txBody>
      </p:sp>
      <p:sp>
        <p:nvSpPr>
          <p:cNvPr id="5" name="Text Box 25">
            <a:extLst>
              <a:ext uri="{FF2B5EF4-FFF2-40B4-BE49-F238E27FC236}">
                <a16:creationId xmlns="" xmlns:a16="http://schemas.microsoft.com/office/drawing/2014/main" id="{FCCF20DD-5FD5-4598-A1CC-A910B03BA204}"/>
              </a:ext>
            </a:extLst>
          </p:cNvPr>
          <p:cNvSpPr txBox="1">
            <a:spLocks noChangeArrowheads="1"/>
          </p:cNvSpPr>
          <p:nvPr/>
        </p:nvSpPr>
        <p:spPr bwMode="auto">
          <a:xfrm>
            <a:off x="7233620" y="1419086"/>
            <a:ext cx="3913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solidFill>
                  <a:srgbClr val="FF3300"/>
                </a:solidFill>
              </a:rPr>
              <a:t>Expression in </a:t>
            </a:r>
            <a:r>
              <a:rPr lang="fr-FR" altLang="fr-FR" sz="2400" dirty="0" err="1">
                <a:solidFill>
                  <a:srgbClr val="FF3300"/>
                </a:solidFill>
              </a:rPr>
              <a:t>tumor</a:t>
            </a:r>
            <a:r>
              <a:rPr lang="fr-FR" altLang="fr-FR" sz="2400" dirty="0">
                <a:solidFill>
                  <a:srgbClr val="FF3300"/>
                </a:solidFill>
              </a:rPr>
              <a:t> tissues</a:t>
            </a:r>
          </a:p>
        </p:txBody>
      </p:sp>
      <p:sp>
        <p:nvSpPr>
          <p:cNvPr id="6" name="Text Box 19">
            <a:extLst>
              <a:ext uri="{FF2B5EF4-FFF2-40B4-BE49-F238E27FC236}">
                <a16:creationId xmlns="" xmlns:a16="http://schemas.microsoft.com/office/drawing/2014/main" id="{7AC32A03-0915-4DE5-8B58-8A8DB447B100}"/>
              </a:ext>
            </a:extLst>
          </p:cNvPr>
          <p:cNvSpPr txBox="1">
            <a:spLocks noChangeArrowheads="1"/>
          </p:cNvSpPr>
          <p:nvPr/>
        </p:nvSpPr>
        <p:spPr bwMode="auto">
          <a:xfrm>
            <a:off x="6008894" y="2152304"/>
            <a:ext cx="5772291"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2800">
                <a:solidFill>
                  <a:schemeClr val="tx1"/>
                </a:solidFill>
                <a:latin typeface="Arial" panose="020B0604020202020204" pitchFamily="34" charset="0"/>
              </a:defRPr>
            </a:lvl1pPr>
            <a:lvl2pPr marL="800100" indent="-342900">
              <a:defRPr sz="2800">
                <a:solidFill>
                  <a:schemeClr val="tx1"/>
                </a:solidFill>
                <a:latin typeface="Arial" panose="020B0604020202020204" pitchFamily="34" charset="0"/>
              </a:defRPr>
            </a:lvl2pPr>
            <a:lvl3pPr marL="1257300" indent="-342900">
              <a:defRPr sz="2800">
                <a:solidFill>
                  <a:schemeClr val="tx1"/>
                </a:solidFill>
                <a:latin typeface="Arial" panose="020B0604020202020204" pitchFamily="34" charset="0"/>
              </a:defRPr>
            </a:lvl3pPr>
            <a:lvl4pPr marL="1714500" indent="-342900">
              <a:defRPr sz="2800">
                <a:solidFill>
                  <a:schemeClr val="tx1"/>
                </a:solidFill>
                <a:latin typeface="Arial" panose="020B0604020202020204" pitchFamily="34" charset="0"/>
              </a:defRPr>
            </a:lvl4pPr>
            <a:lvl5pPr marL="2171700" indent="-342900">
              <a:defRPr sz="2800">
                <a:solidFill>
                  <a:schemeClr val="tx1"/>
                </a:solidFill>
                <a:latin typeface="Arial" panose="020B0604020202020204" pitchFamily="34" charset="0"/>
              </a:defRPr>
            </a:lvl5pPr>
            <a:lvl6pPr marL="2628900" indent="-342900" eaLnBrk="0" fontAlgn="base" hangingPunct="0">
              <a:spcBef>
                <a:spcPct val="0"/>
              </a:spcBef>
              <a:spcAft>
                <a:spcPct val="0"/>
              </a:spcAft>
              <a:defRPr sz="2800">
                <a:solidFill>
                  <a:schemeClr val="tx1"/>
                </a:solidFill>
                <a:latin typeface="Arial" panose="020B0604020202020204" pitchFamily="34" charset="0"/>
              </a:defRPr>
            </a:lvl6pPr>
            <a:lvl7pPr marL="3086100" indent="-342900" eaLnBrk="0" fontAlgn="base" hangingPunct="0">
              <a:spcBef>
                <a:spcPct val="0"/>
              </a:spcBef>
              <a:spcAft>
                <a:spcPct val="0"/>
              </a:spcAft>
              <a:defRPr sz="2800">
                <a:solidFill>
                  <a:schemeClr val="tx1"/>
                </a:solidFill>
                <a:latin typeface="Arial" panose="020B0604020202020204" pitchFamily="34" charset="0"/>
              </a:defRPr>
            </a:lvl7pPr>
            <a:lvl8pPr marL="3543300" indent="-342900" eaLnBrk="0" fontAlgn="base" hangingPunct="0">
              <a:spcBef>
                <a:spcPct val="0"/>
              </a:spcBef>
              <a:spcAft>
                <a:spcPct val="0"/>
              </a:spcAft>
              <a:defRPr sz="2800">
                <a:solidFill>
                  <a:schemeClr val="tx1"/>
                </a:solidFill>
                <a:latin typeface="Arial" panose="020B0604020202020204" pitchFamily="34" charset="0"/>
              </a:defRPr>
            </a:lvl8pPr>
            <a:lvl9pPr marL="4000500" indent="-342900" eaLnBrk="0" fontAlgn="base" hangingPunct="0">
              <a:spcBef>
                <a:spcPct val="0"/>
              </a:spcBef>
              <a:spcAft>
                <a:spcPct val="0"/>
              </a:spcAft>
              <a:defRPr sz="2800">
                <a:solidFill>
                  <a:schemeClr val="tx1"/>
                </a:solidFill>
                <a:latin typeface="Arial" panose="020B0604020202020204" pitchFamily="34" charset="0"/>
              </a:defRPr>
            </a:lvl9pPr>
          </a:lstStyle>
          <a:p>
            <a:pPr algn="just" eaLnBrk="1" hangingPunct="1"/>
            <a:r>
              <a:rPr lang="en-US" altLang="fr-FR" sz="2000" dirty="0">
                <a:solidFill>
                  <a:srgbClr val="FF3300"/>
                </a:solidFill>
              </a:rPr>
              <a:t>■</a:t>
            </a:r>
            <a:r>
              <a:rPr lang="fr-FR" altLang="fr-FR" sz="2000" dirty="0"/>
              <a:t> NDRG1 </a:t>
            </a:r>
            <a:r>
              <a:rPr lang="fr-FR" altLang="fr-FR" sz="2000" dirty="0" err="1"/>
              <a:t>is</a:t>
            </a:r>
            <a:r>
              <a:rPr lang="fr-FR" altLang="fr-FR" sz="2000" dirty="0"/>
              <a:t> </a:t>
            </a:r>
            <a:r>
              <a:rPr lang="fr-FR" altLang="fr-FR" sz="2000" dirty="0" err="1"/>
              <a:t>overexpressed</a:t>
            </a:r>
            <a:r>
              <a:rPr lang="fr-FR" altLang="fr-FR" sz="2000" dirty="0"/>
              <a:t> in </a:t>
            </a:r>
            <a:r>
              <a:rPr lang="fr-FR" altLang="fr-FR" sz="2000" dirty="0" err="1"/>
              <a:t>many</a:t>
            </a:r>
            <a:r>
              <a:rPr lang="fr-FR" altLang="fr-FR" sz="2000" dirty="0"/>
              <a:t> </a:t>
            </a:r>
            <a:r>
              <a:rPr lang="fr-FR" altLang="fr-FR" sz="2000" dirty="0" err="1"/>
              <a:t>solid</a:t>
            </a:r>
            <a:r>
              <a:rPr lang="fr-FR" altLang="fr-FR" sz="2000" dirty="0"/>
              <a:t> </a:t>
            </a:r>
            <a:r>
              <a:rPr lang="fr-FR" altLang="fr-FR" sz="2000" dirty="0" err="1"/>
              <a:t>tumors</a:t>
            </a:r>
            <a:endParaRPr lang="fr-FR" altLang="fr-FR" sz="2000" dirty="0"/>
          </a:p>
          <a:p>
            <a:pPr algn="just" eaLnBrk="1" hangingPunct="1"/>
            <a:r>
              <a:rPr lang="fr-FR" altLang="fr-FR" sz="2000" dirty="0">
                <a:solidFill>
                  <a:srgbClr val="FF3300"/>
                </a:solidFill>
              </a:rPr>
              <a:t>		NDRG1: </a:t>
            </a:r>
            <a:r>
              <a:rPr lang="fr-FR" altLang="fr-FR" sz="2000" dirty="0" err="1">
                <a:solidFill>
                  <a:srgbClr val="FF3300"/>
                </a:solidFill>
              </a:rPr>
              <a:t>tumor</a:t>
            </a:r>
            <a:r>
              <a:rPr lang="fr-FR" altLang="fr-FR" sz="2000" dirty="0">
                <a:solidFill>
                  <a:srgbClr val="FF3300"/>
                </a:solidFill>
              </a:rPr>
              <a:t> marker</a:t>
            </a:r>
          </a:p>
          <a:p>
            <a:pPr algn="just" eaLnBrk="1" hangingPunct="1"/>
            <a:endParaRPr lang="fr-FR" altLang="fr-FR" sz="2000" dirty="0"/>
          </a:p>
          <a:p>
            <a:pPr algn="just" eaLnBrk="1" hangingPunct="1"/>
            <a:r>
              <a:rPr lang="en-US" altLang="fr-FR" sz="2000" dirty="0">
                <a:solidFill>
                  <a:srgbClr val="FF3300"/>
                </a:solidFill>
              </a:rPr>
              <a:t>■</a:t>
            </a:r>
            <a:r>
              <a:rPr lang="fr-FR" altLang="fr-FR" sz="2000" dirty="0"/>
              <a:t> NDRG1 </a:t>
            </a:r>
            <a:r>
              <a:rPr lang="fr-FR" altLang="fr-FR" sz="2000" dirty="0" err="1"/>
              <a:t>is</a:t>
            </a:r>
            <a:r>
              <a:rPr lang="fr-FR" altLang="fr-FR" sz="2000" dirty="0"/>
              <a:t> down-</a:t>
            </a:r>
            <a:r>
              <a:rPr lang="fr-FR" altLang="fr-FR" sz="2000" dirty="0" err="1"/>
              <a:t>regulated</a:t>
            </a:r>
            <a:r>
              <a:rPr lang="fr-FR" altLang="fr-FR" sz="2000" dirty="0"/>
              <a:t> in more </a:t>
            </a:r>
            <a:r>
              <a:rPr lang="fr-FR" altLang="fr-FR" sz="2000" dirty="0" err="1"/>
              <a:t>malignant</a:t>
            </a:r>
            <a:r>
              <a:rPr lang="fr-FR" altLang="fr-FR" sz="2000" dirty="0"/>
              <a:t> stages of the </a:t>
            </a:r>
            <a:r>
              <a:rPr lang="fr-FR" altLang="fr-FR" sz="2000" dirty="0" err="1"/>
              <a:t>disease</a:t>
            </a:r>
            <a:endParaRPr lang="fr-FR" altLang="fr-FR" sz="2000" dirty="0"/>
          </a:p>
          <a:p>
            <a:pPr algn="just" eaLnBrk="1" hangingPunct="1"/>
            <a:endParaRPr lang="fr-FR" altLang="fr-FR" sz="2000" dirty="0"/>
          </a:p>
          <a:p>
            <a:pPr algn="just"/>
            <a:r>
              <a:rPr lang="en-US" altLang="fr-FR" sz="2000" dirty="0">
                <a:solidFill>
                  <a:srgbClr val="FF3300"/>
                </a:solidFill>
              </a:rPr>
              <a:t>■</a:t>
            </a:r>
            <a:r>
              <a:rPr lang="fr-FR" altLang="fr-FR" sz="2000" dirty="0"/>
              <a:t> The </a:t>
            </a:r>
            <a:r>
              <a:rPr lang="fr-FR" altLang="fr-FR" sz="2000" dirty="0" err="1"/>
              <a:t>presence</a:t>
            </a:r>
            <a:r>
              <a:rPr lang="fr-FR" altLang="fr-FR" sz="2000" dirty="0"/>
              <a:t> of NDRG1 </a:t>
            </a:r>
            <a:r>
              <a:rPr lang="fr-FR" altLang="fr-FR" sz="2000" dirty="0" err="1"/>
              <a:t>is</a:t>
            </a:r>
            <a:r>
              <a:rPr lang="fr-FR" altLang="fr-FR" sz="2000" dirty="0"/>
              <a:t> </a:t>
            </a:r>
            <a:r>
              <a:rPr lang="fr-FR" altLang="fr-FR" sz="2000" dirty="0" err="1"/>
              <a:t>associated</a:t>
            </a:r>
            <a:r>
              <a:rPr lang="fr-FR" altLang="fr-FR" sz="2000" dirty="0"/>
              <a:t> </a:t>
            </a:r>
            <a:r>
              <a:rPr lang="fr-FR" altLang="fr-FR" sz="2000" dirty="0" err="1"/>
              <a:t>with</a:t>
            </a:r>
            <a:r>
              <a:rPr lang="fr-FR" altLang="fr-FR" sz="2000" dirty="0"/>
              <a:t> the </a:t>
            </a:r>
            <a:r>
              <a:rPr lang="fr-FR" altLang="fr-FR" sz="2000" dirty="0" err="1"/>
              <a:t>increased</a:t>
            </a:r>
            <a:r>
              <a:rPr lang="fr-FR" altLang="fr-FR" sz="2000" dirty="0"/>
              <a:t> </a:t>
            </a:r>
            <a:r>
              <a:rPr lang="fr-FR" altLang="fr-FR" sz="2000" dirty="0" err="1"/>
              <a:t>survival</a:t>
            </a:r>
            <a:r>
              <a:rPr lang="fr-FR" altLang="fr-FR" sz="2000" dirty="0"/>
              <a:t> of patients </a:t>
            </a:r>
            <a:r>
              <a:rPr lang="fr-FR" altLang="fr-FR" sz="2000" dirty="0" err="1"/>
              <a:t>with</a:t>
            </a:r>
            <a:r>
              <a:rPr lang="fr-FR" altLang="fr-FR" sz="2000" dirty="0"/>
              <a:t> prostate cancer or </a:t>
            </a:r>
            <a:r>
              <a:rPr lang="fr-FR" altLang="fr-FR" sz="2000" dirty="0" err="1"/>
              <a:t>liver</a:t>
            </a:r>
            <a:r>
              <a:rPr lang="fr-FR" altLang="fr-FR" sz="2000" dirty="0"/>
              <a:t> </a:t>
            </a:r>
            <a:r>
              <a:rPr lang="fr-FR" altLang="fr-FR" sz="2000" dirty="0" err="1"/>
              <a:t>metastasis</a:t>
            </a:r>
            <a:r>
              <a:rPr lang="fr-FR" altLang="fr-FR" sz="2000" dirty="0"/>
              <a:t> </a:t>
            </a:r>
            <a:r>
              <a:rPr lang="fr-FR" altLang="fr-FR" sz="2000" dirty="0" err="1"/>
              <a:t>from</a:t>
            </a:r>
            <a:r>
              <a:rPr lang="fr-FR" altLang="fr-FR" sz="2000" dirty="0"/>
              <a:t> colorectal cancers</a:t>
            </a:r>
            <a:endParaRPr lang="fr-FR" altLang="fr-FR" sz="2000" dirty="0">
              <a:solidFill>
                <a:srgbClr val="FF3300"/>
              </a:solidFill>
            </a:endParaRPr>
          </a:p>
          <a:p>
            <a:pPr algn="just" eaLnBrk="1" hangingPunct="1"/>
            <a:r>
              <a:rPr lang="fr-FR" altLang="fr-FR" sz="2000" dirty="0">
                <a:solidFill>
                  <a:srgbClr val="FF3300"/>
                </a:solidFill>
              </a:rPr>
              <a:t>		NDRG1: putative </a:t>
            </a:r>
            <a:r>
              <a:rPr lang="fr-FR" altLang="fr-FR" sz="2000" dirty="0" err="1">
                <a:solidFill>
                  <a:srgbClr val="FF3300"/>
                </a:solidFill>
              </a:rPr>
              <a:t>tumor</a:t>
            </a:r>
            <a:r>
              <a:rPr lang="fr-FR" altLang="fr-FR" sz="2000" dirty="0">
                <a:solidFill>
                  <a:srgbClr val="FF3300"/>
                </a:solidFill>
              </a:rPr>
              <a:t> </a:t>
            </a:r>
            <a:r>
              <a:rPr lang="fr-FR" altLang="fr-FR" sz="2000" dirty="0" err="1">
                <a:solidFill>
                  <a:srgbClr val="FF3300"/>
                </a:solidFill>
              </a:rPr>
              <a:t>suppressor</a:t>
            </a:r>
            <a:r>
              <a:rPr lang="fr-FR" altLang="fr-FR" sz="2000" dirty="0">
                <a:solidFill>
                  <a:srgbClr val="FF3300"/>
                </a:solidFill>
              </a:rPr>
              <a:t> </a:t>
            </a:r>
            <a:r>
              <a:rPr lang="fr-FR" altLang="fr-FR" sz="2000" dirty="0" err="1">
                <a:solidFill>
                  <a:srgbClr val="FF3300"/>
                </a:solidFill>
              </a:rPr>
              <a:t>gene</a:t>
            </a:r>
            <a:endParaRPr lang="fr-FR" altLang="fr-FR" sz="2000" dirty="0">
              <a:solidFill>
                <a:srgbClr val="FF3300"/>
              </a:solidFill>
            </a:endParaRPr>
          </a:p>
        </p:txBody>
      </p:sp>
      <p:sp>
        <p:nvSpPr>
          <p:cNvPr id="7" name="Espace réservé du numéro de diapositive 6">
            <a:extLst>
              <a:ext uri="{FF2B5EF4-FFF2-40B4-BE49-F238E27FC236}">
                <a16:creationId xmlns="" xmlns:a16="http://schemas.microsoft.com/office/drawing/2014/main" id="{A1EF216C-EF3F-4FF5-9C4C-18E504D87EFC}"/>
              </a:ext>
            </a:extLst>
          </p:cNvPr>
          <p:cNvSpPr>
            <a:spLocks noGrp="1"/>
          </p:cNvSpPr>
          <p:nvPr>
            <p:ph type="sldNum" sz="quarter" idx="12"/>
          </p:nvPr>
        </p:nvSpPr>
        <p:spPr/>
        <p:txBody>
          <a:bodyPr/>
          <a:lstStyle/>
          <a:p>
            <a:fld id="{CF4E36D9-6C46-4DF7-82D7-23750A68EE6F}" type="slidenum">
              <a:rPr lang="fr-FR" smtClean="0"/>
              <a:t>5</a:t>
            </a:fld>
            <a:endParaRPr lang="fr-FR"/>
          </a:p>
        </p:txBody>
      </p:sp>
    </p:spTree>
    <p:extLst>
      <p:ext uri="{BB962C8B-B14F-4D97-AF65-F5344CB8AC3E}">
        <p14:creationId xmlns:p14="http://schemas.microsoft.com/office/powerpoint/2010/main" val="2398868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9">
            <a:extLst>
              <a:ext uri="{FF2B5EF4-FFF2-40B4-BE49-F238E27FC236}">
                <a16:creationId xmlns="" xmlns:a16="http://schemas.microsoft.com/office/drawing/2014/main" id="{5F5CA804-9D84-4229-922C-4A4D55C0F1A5}"/>
              </a:ext>
            </a:extLst>
          </p:cNvPr>
          <p:cNvSpPr txBox="1">
            <a:spLocks noChangeArrowheads="1"/>
          </p:cNvSpPr>
          <p:nvPr/>
        </p:nvSpPr>
        <p:spPr bwMode="auto">
          <a:xfrm>
            <a:off x="3230492" y="258167"/>
            <a:ext cx="63626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a:solidFill>
                  <a:srgbClr val="FF3300"/>
                </a:solidFill>
              </a:rPr>
              <a:t>N-</a:t>
            </a:r>
            <a:r>
              <a:rPr lang="fr-FR" altLang="fr-FR" sz="2800" i="1" dirty="0">
                <a:solidFill>
                  <a:srgbClr val="FF3300"/>
                </a:solidFill>
              </a:rPr>
              <a:t>myc</a:t>
            </a:r>
            <a:r>
              <a:rPr lang="fr-FR" altLang="fr-FR" sz="2800" dirty="0">
                <a:solidFill>
                  <a:srgbClr val="FF3300"/>
                </a:solidFill>
              </a:rPr>
              <a:t> </a:t>
            </a:r>
            <a:r>
              <a:rPr lang="fr-FR" altLang="fr-FR" sz="2800" dirty="0" err="1">
                <a:solidFill>
                  <a:srgbClr val="FF3300"/>
                </a:solidFill>
              </a:rPr>
              <a:t>Downstream-Regulated</a:t>
            </a:r>
            <a:r>
              <a:rPr lang="fr-FR" altLang="fr-FR" sz="2800" dirty="0">
                <a:solidFill>
                  <a:srgbClr val="FF3300"/>
                </a:solidFill>
              </a:rPr>
              <a:t> Gene 1</a:t>
            </a:r>
          </a:p>
        </p:txBody>
      </p:sp>
      <p:sp>
        <p:nvSpPr>
          <p:cNvPr id="3" name="Text Box 8">
            <a:extLst>
              <a:ext uri="{FF2B5EF4-FFF2-40B4-BE49-F238E27FC236}">
                <a16:creationId xmlns="" xmlns:a16="http://schemas.microsoft.com/office/drawing/2014/main" id="{46BA6BB6-1676-427B-AE0A-CC2F5760BA76}"/>
              </a:ext>
            </a:extLst>
          </p:cNvPr>
          <p:cNvSpPr txBox="1">
            <a:spLocks noChangeArrowheads="1"/>
          </p:cNvSpPr>
          <p:nvPr/>
        </p:nvSpPr>
        <p:spPr bwMode="auto">
          <a:xfrm>
            <a:off x="4183755" y="971302"/>
            <a:ext cx="4456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solidFill>
                  <a:srgbClr val="FF3300"/>
                </a:solidFill>
              </a:rPr>
              <a:t>Basic </a:t>
            </a:r>
            <a:r>
              <a:rPr lang="fr-FR" altLang="fr-FR" sz="2400" dirty="0" err="1">
                <a:solidFill>
                  <a:srgbClr val="FF3300"/>
                </a:solidFill>
              </a:rPr>
              <a:t>function</a:t>
            </a:r>
            <a:r>
              <a:rPr lang="fr-FR" altLang="fr-FR" sz="2400" dirty="0">
                <a:solidFill>
                  <a:srgbClr val="FF3300"/>
                </a:solidFill>
              </a:rPr>
              <a:t> / cellular process</a:t>
            </a:r>
          </a:p>
        </p:txBody>
      </p:sp>
      <p:sp>
        <p:nvSpPr>
          <p:cNvPr id="4" name="Rectangle 6">
            <a:extLst>
              <a:ext uri="{FF2B5EF4-FFF2-40B4-BE49-F238E27FC236}">
                <a16:creationId xmlns="" xmlns:a16="http://schemas.microsoft.com/office/drawing/2014/main" id="{DA86F149-4262-4DFA-AF24-56A6CDEBA892}"/>
              </a:ext>
            </a:extLst>
          </p:cNvPr>
          <p:cNvSpPr>
            <a:spLocks noChangeArrowheads="1"/>
          </p:cNvSpPr>
          <p:nvPr/>
        </p:nvSpPr>
        <p:spPr bwMode="auto">
          <a:xfrm>
            <a:off x="417304" y="1593771"/>
            <a:ext cx="11774696" cy="594008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fr-FR" altLang="fr-FR" sz="2400" dirty="0"/>
              <a:t>NDRG1 </a:t>
            </a:r>
            <a:r>
              <a:rPr lang="fr-FR" altLang="fr-FR" sz="2400" dirty="0" err="1"/>
              <a:t>is</a:t>
            </a:r>
            <a:r>
              <a:rPr lang="fr-FR" altLang="fr-FR" sz="2400" dirty="0"/>
              <a:t> </a:t>
            </a:r>
            <a:r>
              <a:rPr lang="fr-FR" altLang="fr-FR" sz="2400" dirty="0" err="1"/>
              <a:t>involved</a:t>
            </a:r>
            <a:r>
              <a:rPr lang="fr-FR" altLang="fr-FR" sz="2400" dirty="0"/>
              <a:t>:</a:t>
            </a:r>
          </a:p>
          <a:p>
            <a:pPr algn="just" eaLnBrk="1" hangingPunct="1">
              <a:spcBef>
                <a:spcPct val="0"/>
              </a:spcBef>
              <a:buFontTx/>
              <a:buNone/>
            </a:pPr>
            <a:endParaRPr lang="fr-FR" altLang="fr-FR" sz="2400" dirty="0"/>
          </a:p>
          <a:p>
            <a:pPr marL="342900" indent="-342900" algn="just" eaLnBrk="1" hangingPunct="1">
              <a:spcBef>
                <a:spcPct val="0"/>
              </a:spcBef>
              <a:buFont typeface="Wingdings" panose="05000000000000000000" pitchFamily="2" charset="2"/>
              <a:buChar char="v"/>
            </a:pPr>
            <a:r>
              <a:rPr lang="fr-FR" altLang="fr-FR" sz="2400" dirty="0"/>
              <a:t>in </a:t>
            </a:r>
            <a:r>
              <a:rPr lang="fr-FR" altLang="fr-FR" sz="2400" dirty="0" err="1"/>
              <a:t>embryonic</a:t>
            </a:r>
            <a:r>
              <a:rPr lang="fr-FR" altLang="fr-FR" sz="2400" dirty="0"/>
              <a:t> </a:t>
            </a:r>
            <a:r>
              <a:rPr lang="fr-FR" altLang="fr-FR" sz="2400" dirty="0" err="1"/>
              <a:t>development</a:t>
            </a:r>
            <a:endParaRPr lang="fr-FR" altLang="fr-FR" sz="2400" dirty="0"/>
          </a:p>
          <a:p>
            <a:pPr algn="just" eaLnBrk="1" hangingPunct="1">
              <a:spcBef>
                <a:spcPct val="0"/>
              </a:spcBef>
              <a:buNone/>
            </a:pPr>
            <a:endParaRPr lang="fr-FR" altLang="fr-FR" sz="2400" dirty="0"/>
          </a:p>
          <a:p>
            <a:pPr marL="342900" indent="-342900" algn="just" eaLnBrk="1" hangingPunct="1">
              <a:spcBef>
                <a:spcPct val="0"/>
              </a:spcBef>
              <a:buFont typeface="Wingdings" panose="05000000000000000000" pitchFamily="2" charset="2"/>
              <a:buChar char="v"/>
            </a:pPr>
            <a:r>
              <a:rPr lang="fr-FR" altLang="fr-FR" sz="2400" dirty="0">
                <a:solidFill>
                  <a:srgbClr val="FF0000"/>
                </a:solidFill>
              </a:rPr>
              <a:t>in </a:t>
            </a:r>
            <a:r>
              <a:rPr lang="fr-FR" altLang="fr-FR" sz="2400" dirty="0" err="1">
                <a:solidFill>
                  <a:srgbClr val="FF0000"/>
                </a:solidFill>
              </a:rPr>
              <a:t>cell</a:t>
            </a:r>
            <a:r>
              <a:rPr lang="fr-FR" altLang="fr-FR" sz="2400" dirty="0">
                <a:solidFill>
                  <a:srgbClr val="FF0000"/>
                </a:solidFill>
              </a:rPr>
              <a:t> </a:t>
            </a:r>
            <a:r>
              <a:rPr lang="fr-FR" altLang="fr-FR" sz="2400" dirty="0" err="1">
                <a:solidFill>
                  <a:srgbClr val="FF0000"/>
                </a:solidFill>
              </a:rPr>
              <a:t>differentiation</a:t>
            </a:r>
            <a:r>
              <a:rPr lang="fr-FR" altLang="fr-FR" sz="2400" dirty="0">
                <a:solidFill>
                  <a:srgbClr val="FF0000"/>
                </a:solidFill>
              </a:rPr>
              <a:t> (and </a:t>
            </a:r>
            <a:r>
              <a:rPr lang="fr-FR" altLang="fr-FR" sz="2400" dirty="0" err="1">
                <a:solidFill>
                  <a:srgbClr val="FF0000"/>
                </a:solidFill>
              </a:rPr>
              <a:t>cell</a:t>
            </a:r>
            <a:r>
              <a:rPr lang="fr-FR" altLang="fr-FR" sz="2400" dirty="0">
                <a:solidFill>
                  <a:srgbClr val="FF0000"/>
                </a:solidFill>
              </a:rPr>
              <a:t> </a:t>
            </a:r>
            <a:r>
              <a:rPr lang="fr-FR" altLang="fr-FR" sz="2400" dirty="0" err="1">
                <a:solidFill>
                  <a:srgbClr val="FF0000"/>
                </a:solidFill>
              </a:rPr>
              <a:t>differentiation</a:t>
            </a:r>
            <a:r>
              <a:rPr lang="fr-FR" altLang="fr-FR" sz="2400" dirty="0">
                <a:solidFill>
                  <a:srgbClr val="FF0000"/>
                </a:solidFill>
              </a:rPr>
              <a:t> </a:t>
            </a:r>
            <a:r>
              <a:rPr lang="fr-FR" altLang="fr-FR" sz="2400" dirty="0" err="1">
                <a:solidFill>
                  <a:srgbClr val="FF0000"/>
                </a:solidFill>
              </a:rPr>
              <a:t>can</a:t>
            </a:r>
            <a:r>
              <a:rPr lang="fr-FR" altLang="fr-FR" sz="2400" dirty="0">
                <a:solidFill>
                  <a:srgbClr val="FF0000"/>
                </a:solidFill>
              </a:rPr>
              <a:t> </a:t>
            </a:r>
            <a:r>
              <a:rPr lang="fr-FR" altLang="fr-FR" sz="2400" dirty="0" err="1">
                <a:solidFill>
                  <a:srgbClr val="FF0000"/>
                </a:solidFill>
              </a:rPr>
              <a:t>act</a:t>
            </a:r>
            <a:r>
              <a:rPr lang="fr-FR" altLang="fr-FR" sz="2400" dirty="0">
                <a:solidFill>
                  <a:srgbClr val="FF0000"/>
                </a:solidFill>
              </a:rPr>
              <a:t> as </a:t>
            </a:r>
            <a:r>
              <a:rPr lang="fr-FR" altLang="fr-FR" sz="2400" dirty="0" err="1">
                <a:solidFill>
                  <a:srgbClr val="FF0000"/>
                </a:solidFill>
              </a:rPr>
              <a:t>inducer</a:t>
            </a:r>
            <a:r>
              <a:rPr lang="fr-FR" altLang="fr-FR" sz="2400" dirty="0">
                <a:solidFill>
                  <a:srgbClr val="FF0000"/>
                </a:solidFill>
              </a:rPr>
              <a:t> of NDRG1)</a:t>
            </a:r>
          </a:p>
          <a:p>
            <a:pPr algn="just" eaLnBrk="1" hangingPunct="1">
              <a:spcBef>
                <a:spcPct val="0"/>
              </a:spcBef>
              <a:buNone/>
            </a:pPr>
            <a:endParaRPr lang="fr-FR" altLang="fr-FR" sz="2400" dirty="0"/>
          </a:p>
          <a:p>
            <a:pPr marL="342900" indent="-342900" algn="just" eaLnBrk="1" hangingPunct="1">
              <a:spcBef>
                <a:spcPct val="0"/>
              </a:spcBef>
              <a:buFont typeface="Wingdings" panose="05000000000000000000" pitchFamily="2" charset="2"/>
              <a:buChar char="v"/>
            </a:pPr>
            <a:r>
              <a:rPr lang="fr-FR" altLang="fr-FR" sz="2400" dirty="0"/>
              <a:t>in cellular stress </a:t>
            </a:r>
            <a:r>
              <a:rPr lang="fr-FR" altLang="fr-FR" sz="2400" dirty="0" err="1"/>
              <a:t>responses</a:t>
            </a:r>
            <a:r>
              <a:rPr lang="fr-FR" altLang="fr-FR" sz="2400" dirty="0"/>
              <a:t> </a:t>
            </a:r>
            <a:r>
              <a:rPr lang="fr-FR" altLang="fr-FR" sz="2400" dirty="0" err="1"/>
              <a:t>including</a:t>
            </a:r>
            <a:r>
              <a:rPr lang="fr-FR" altLang="fr-FR" sz="2400" dirty="0"/>
              <a:t> </a:t>
            </a:r>
            <a:r>
              <a:rPr lang="fr-FR" altLang="fr-FR" sz="2400" dirty="0" err="1">
                <a:solidFill>
                  <a:srgbClr val="FF0000"/>
                </a:solidFill>
              </a:rPr>
              <a:t>hypoxia</a:t>
            </a:r>
            <a:endParaRPr lang="fr-FR" altLang="fr-FR" sz="2400" dirty="0">
              <a:solidFill>
                <a:srgbClr val="FF0000"/>
              </a:solidFill>
            </a:endParaRPr>
          </a:p>
          <a:p>
            <a:pPr algn="just" eaLnBrk="1" hangingPunct="1">
              <a:spcBef>
                <a:spcPct val="0"/>
              </a:spcBef>
              <a:buNone/>
            </a:pPr>
            <a:endParaRPr lang="fr-FR" altLang="fr-FR" sz="2400" dirty="0">
              <a:solidFill>
                <a:srgbClr val="FF0000"/>
              </a:solidFill>
            </a:endParaRPr>
          </a:p>
          <a:p>
            <a:pPr algn="just" eaLnBrk="1" hangingPunct="1">
              <a:spcBef>
                <a:spcPct val="0"/>
              </a:spcBef>
              <a:buNone/>
            </a:pPr>
            <a:r>
              <a:rPr lang="fr-FR" altLang="fr-FR" sz="2400" dirty="0" err="1"/>
              <a:t>Other</a:t>
            </a:r>
            <a:r>
              <a:rPr lang="fr-FR" altLang="fr-FR" sz="2400" dirty="0"/>
              <a:t> stress-</a:t>
            </a:r>
            <a:r>
              <a:rPr lang="fr-FR" altLang="fr-FR" sz="2400" dirty="0" err="1"/>
              <a:t>inducing</a:t>
            </a:r>
            <a:r>
              <a:rPr lang="fr-FR" altLang="fr-FR" sz="2400" dirty="0"/>
              <a:t> agents (</a:t>
            </a:r>
            <a:r>
              <a:rPr lang="fr-FR" altLang="fr-FR" sz="2400" dirty="0" err="1"/>
              <a:t>homocysteine</a:t>
            </a:r>
            <a:r>
              <a:rPr lang="fr-FR" altLang="fr-FR" sz="2400" dirty="0"/>
              <a:t>, </a:t>
            </a:r>
            <a:r>
              <a:rPr lang="fr-FR" altLang="fr-FR" sz="2400" dirty="0" err="1"/>
              <a:t>tunicamycine</a:t>
            </a:r>
            <a:r>
              <a:rPr lang="fr-FR" altLang="fr-FR" sz="2400" dirty="0"/>
              <a:t>, nickel compounds,</a:t>
            </a:r>
          </a:p>
          <a:p>
            <a:pPr algn="just" eaLnBrk="1" hangingPunct="1">
              <a:spcBef>
                <a:spcPct val="0"/>
              </a:spcBef>
              <a:buNone/>
            </a:pPr>
            <a:r>
              <a:rPr lang="fr-FR" altLang="fr-FR" sz="2400" dirty="0" err="1"/>
              <a:t>synthetic</a:t>
            </a:r>
            <a:r>
              <a:rPr lang="fr-FR" altLang="fr-FR" sz="2400" dirty="0"/>
              <a:t> </a:t>
            </a:r>
            <a:r>
              <a:rPr lang="fr-FR" altLang="fr-FR" sz="2400" dirty="0" err="1"/>
              <a:t>retinoids</a:t>
            </a:r>
            <a:r>
              <a:rPr lang="fr-FR" altLang="fr-FR" sz="2400" dirty="0"/>
              <a:t>, and </a:t>
            </a:r>
            <a:r>
              <a:rPr lang="fr-FR" altLang="fr-FR" sz="2400" dirty="0" err="1"/>
              <a:t>differentiation-induced</a:t>
            </a:r>
            <a:r>
              <a:rPr lang="fr-FR" altLang="fr-FR" sz="2400" dirty="0"/>
              <a:t> agents can </a:t>
            </a:r>
            <a:r>
              <a:rPr lang="fr-FR" altLang="fr-FR" sz="2400" dirty="0" err="1"/>
              <a:t>modulate</a:t>
            </a:r>
            <a:r>
              <a:rPr lang="fr-FR" altLang="fr-FR" sz="2400" dirty="0"/>
              <a:t> </a:t>
            </a:r>
            <a:r>
              <a:rPr lang="fr-FR" altLang="fr-FR" sz="2400" dirty="0" err="1"/>
              <a:t>its</a:t>
            </a:r>
            <a:r>
              <a:rPr lang="fr-FR" altLang="fr-FR" sz="2400" dirty="0"/>
              <a:t> expression)</a:t>
            </a:r>
          </a:p>
          <a:p>
            <a:pPr algn="just" eaLnBrk="1" hangingPunct="1">
              <a:spcBef>
                <a:spcPct val="0"/>
              </a:spcBef>
              <a:buNone/>
            </a:pPr>
            <a:endParaRPr lang="fr-FR" altLang="fr-FR" sz="2400" dirty="0"/>
          </a:p>
          <a:p>
            <a:pPr marL="342900" indent="-342900" algn="just" eaLnBrk="1" hangingPunct="1">
              <a:spcBef>
                <a:spcPct val="0"/>
              </a:spcBef>
              <a:buFont typeface="Wingdings" panose="05000000000000000000" pitchFamily="2" charset="2"/>
              <a:buChar char="v"/>
            </a:pPr>
            <a:r>
              <a:rPr lang="fr-FR" altLang="fr-FR" sz="2400" dirty="0"/>
              <a:t>in </a:t>
            </a:r>
            <a:r>
              <a:rPr lang="fr-FR" altLang="fr-FR" sz="2400" dirty="0" err="1"/>
              <a:t>carcinogenesis</a:t>
            </a:r>
            <a:endParaRPr lang="fr-FR" altLang="fr-FR" sz="2400" dirty="0"/>
          </a:p>
          <a:p>
            <a:pPr algn="just" eaLnBrk="1" hangingPunct="1">
              <a:spcBef>
                <a:spcPct val="0"/>
              </a:spcBef>
              <a:buNone/>
            </a:pPr>
            <a:endParaRPr lang="fr-FR" altLang="fr-FR" sz="2400" dirty="0">
              <a:solidFill>
                <a:srgbClr val="FF0000"/>
              </a:solidFill>
            </a:endParaRPr>
          </a:p>
          <a:p>
            <a:pPr marL="342900" indent="-342900" algn="just" eaLnBrk="1" hangingPunct="1">
              <a:spcBef>
                <a:spcPct val="0"/>
              </a:spcBef>
              <a:buFont typeface="Wingdings" panose="05000000000000000000" pitchFamily="2" charset="2"/>
              <a:buChar char="v"/>
            </a:pPr>
            <a:r>
              <a:rPr lang="fr-FR" altLang="fr-FR" sz="2400" dirty="0"/>
              <a:t>in </a:t>
            </a:r>
            <a:r>
              <a:rPr lang="fr-FR" altLang="fr-FR" sz="2400" dirty="0" err="1"/>
              <a:t>suppressing</a:t>
            </a:r>
            <a:r>
              <a:rPr lang="fr-FR" altLang="fr-FR" sz="2400" dirty="0"/>
              <a:t> </a:t>
            </a:r>
            <a:r>
              <a:rPr lang="fr-FR" altLang="fr-FR" sz="2400" dirty="0" err="1"/>
              <a:t>metastasis</a:t>
            </a:r>
            <a:r>
              <a:rPr lang="fr-FR" altLang="fr-FR" sz="2400" dirty="0"/>
              <a:t> formation</a:t>
            </a:r>
          </a:p>
          <a:p>
            <a:pPr eaLnBrk="1" hangingPunct="1">
              <a:spcBef>
                <a:spcPct val="0"/>
              </a:spcBef>
              <a:buNone/>
            </a:pPr>
            <a:endParaRPr lang="fr-FR" altLang="fr-FR" sz="2400" dirty="0"/>
          </a:p>
          <a:p>
            <a:pPr eaLnBrk="1" hangingPunct="1">
              <a:spcBef>
                <a:spcPct val="0"/>
              </a:spcBef>
              <a:buFontTx/>
              <a:buNone/>
            </a:pPr>
            <a:endParaRPr lang="fr-FR" altLang="fr-FR" sz="2000" dirty="0"/>
          </a:p>
        </p:txBody>
      </p:sp>
      <p:sp>
        <p:nvSpPr>
          <p:cNvPr id="5" name="Espace réservé du numéro de diapositive 4">
            <a:extLst>
              <a:ext uri="{FF2B5EF4-FFF2-40B4-BE49-F238E27FC236}">
                <a16:creationId xmlns="" xmlns:a16="http://schemas.microsoft.com/office/drawing/2014/main" id="{08155B28-E1DE-4028-9ADB-15AC5781A402}"/>
              </a:ext>
            </a:extLst>
          </p:cNvPr>
          <p:cNvSpPr>
            <a:spLocks noGrp="1"/>
          </p:cNvSpPr>
          <p:nvPr>
            <p:ph type="sldNum" sz="quarter" idx="12"/>
          </p:nvPr>
        </p:nvSpPr>
        <p:spPr/>
        <p:txBody>
          <a:bodyPr/>
          <a:lstStyle/>
          <a:p>
            <a:fld id="{CF4E36D9-6C46-4DF7-82D7-23750A68EE6F}" type="slidenum">
              <a:rPr lang="fr-FR" smtClean="0"/>
              <a:t>6</a:t>
            </a:fld>
            <a:endParaRPr lang="fr-FR"/>
          </a:p>
        </p:txBody>
      </p:sp>
    </p:spTree>
    <p:extLst>
      <p:ext uri="{BB962C8B-B14F-4D97-AF65-F5344CB8AC3E}">
        <p14:creationId xmlns:p14="http://schemas.microsoft.com/office/powerpoint/2010/main" val="806525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 xmlns:a16="http://schemas.microsoft.com/office/drawing/2014/main" id="{E71C6791-2D5A-4C4B-A1AF-786DEF4D02F3}"/>
              </a:ext>
            </a:extLst>
          </p:cNvPr>
          <p:cNvSpPr txBox="1">
            <a:spLocks noChangeArrowheads="1"/>
          </p:cNvSpPr>
          <p:nvPr/>
        </p:nvSpPr>
        <p:spPr bwMode="auto">
          <a:xfrm>
            <a:off x="2958272" y="245023"/>
            <a:ext cx="6540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a:solidFill>
                  <a:srgbClr val="FF3300"/>
                </a:solidFill>
              </a:rPr>
              <a:t>NDRG1 expression in </a:t>
            </a:r>
            <a:r>
              <a:rPr lang="fr-FR" altLang="fr-FR" sz="2800" dirty="0" err="1">
                <a:solidFill>
                  <a:srgbClr val="FF3300"/>
                </a:solidFill>
              </a:rPr>
              <a:t>pancreatic</a:t>
            </a:r>
            <a:r>
              <a:rPr lang="fr-FR" altLang="fr-FR" sz="2800" dirty="0">
                <a:solidFill>
                  <a:srgbClr val="FF3300"/>
                </a:solidFill>
              </a:rPr>
              <a:t> cancer</a:t>
            </a:r>
          </a:p>
        </p:txBody>
      </p:sp>
      <p:sp>
        <p:nvSpPr>
          <p:cNvPr id="6" name="Text Box 9">
            <a:extLst>
              <a:ext uri="{FF2B5EF4-FFF2-40B4-BE49-F238E27FC236}">
                <a16:creationId xmlns="" xmlns:a16="http://schemas.microsoft.com/office/drawing/2014/main" id="{57A92A6E-CBBE-4398-8D5D-64A1DC172DD3}"/>
              </a:ext>
            </a:extLst>
          </p:cNvPr>
          <p:cNvSpPr txBox="1">
            <a:spLocks noChangeArrowheads="1"/>
          </p:cNvSpPr>
          <p:nvPr/>
        </p:nvSpPr>
        <p:spPr bwMode="auto">
          <a:xfrm>
            <a:off x="1234248" y="1013304"/>
            <a:ext cx="630078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800" dirty="0">
                <a:cs typeface="Arial" panose="020B0604020202020204" pitchFamily="34" charset="0"/>
              </a:rPr>
              <a:t>Pancreatic adenocarcinoma</a:t>
            </a:r>
          </a:p>
          <a:p>
            <a:pPr eaLnBrk="1" hangingPunct="1">
              <a:spcBef>
                <a:spcPct val="0"/>
              </a:spcBef>
              <a:buFontTx/>
              <a:buNone/>
            </a:pPr>
            <a:r>
              <a:rPr lang="en-US" altLang="fr-FR" sz="1800" dirty="0">
                <a:cs typeface="Arial" panose="020B0604020202020204" pitchFamily="34" charset="0"/>
              </a:rPr>
              <a:t>(characterized as a highly hypoxic tumor)</a:t>
            </a:r>
          </a:p>
        </p:txBody>
      </p:sp>
      <p:sp>
        <p:nvSpPr>
          <p:cNvPr id="3" name="Espace réservé du numéro de diapositive 2">
            <a:extLst>
              <a:ext uri="{FF2B5EF4-FFF2-40B4-BE49-F238E27FC236}">
                <a16:creationId xmlns="" xmlns:a16="http://schemas.microsoft.com/office/drawing/2014/main" id="{9BEE7854-6B6A-481C-BE18-24CD212C8B35}"/>
              </a:ext>
            </a:extLst>
          </p:cNvPr>
          <p:cNvSpPr>
            <a:spLocks noGrp="1"/>
          </p:cNvSpPr>
          <p:nvPr>
            <p:ph type="sldNum" sz="quarter" idx="12"/>
          </p:nvPr>
        </p:nvSpPr>
        <p:spPr/>
        <p:txBody>
          <a:bodyPr/>
          <a:lstStyle/>
          <a:p>
            <a:fld id="{CF4E36D9-6C46-4DF7-82D7-23750A68EE6F}" type="slidenum">
              <a:rPr lang="fr-FR" smtClean="0"/>
              <a:t>7</a:t>
            </a:fld>
            <a:endParaRPr lang="fr-FR"/>
          </a:p>
        </p:txBody>
      </p:sp>
      <p:sp>
        <p:nvSpPr>
          <p:cNvPr id="49" name="ZoneTexte 48">
            <a:extLst>
              <a:ext uri="{FF2B5EF4-FFF2-40B4-BE49-F238E27FC236}">
                <a16:creationId xmlns="" xmlns:a16="http://schemas.microsoft.com/office/drawing/2014/main" id="{70CF837A-6F39-4988-9C9A-10E1402397CC}"/>
              </a:ext>
            </a:extLst>
          </p:cNvPr>
          <p:cNvSpPr txBox="1"/>
          <p:nvPr/>
        </p:nvSpPr>
        <p:spPr>
          <a:xfrm>
            <a:off x="409044" y="5816754"/>
            <a:ext cx="11638955" cy="830997"/>
          </a:xfrm>
          <a:prstGeom prst="rect">
            <a:avLst/>
          </a:prstGeom>
          <a:noFill/>
        </p:spPr>
        <p:txBody>
          <a:bodyPr wrap="none" rtlCol="0">
            <a:spAutoFit/>
          </a:bodyPr>
          <a:lstStyle/>
          <a:p>
            <a:r>
              <a:rPr lang="fr-FR" sz="2400" dirty="0">
                <a:latin typeface="Arial" panose="020B0604020202020204" pitchFamily="34" charset="0"/>
                <a:cs typeface="Arial" panose="020B0604020202020204" pitchFamily="34" charset="0"/>
              </a:rPr>
              <a:t>NDRG1 </a:t>
            </a:r>
            <a:r>
              <a:rPr lang="fr-FR" sz="2400" dirty="0" err="1">
                <a:latin typeface="Arial" panose="020B0604020202020204" pitchFamily="34" charset="0"/>
                <a:cs typeface="Arial" panose="020B0604020202020204" pitchFamily="34" charset="0"/>
              </a:rPr>
              <a:t>was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found</a:t>
            </a:r>
            <a:r>
              <a:rPr lang="fr-FR" sz="2400" dirty="0">
                <a:latin typeface="Arial" panose="020B0604020202020204" pitchFamily="34" charset="0"/>
                <a:cs typeface="Arial" panose="020B0604020202020204" pitchFamily="34" charset="0"/>
              </a:rPr>
              <a:t> to </a:t>
            </a:r>
            <a:r>
              <a:rPr lang="fr-FR" sz="2400" dirty="0" err="1">
                <a:latin typeface="Arial" panose="020B0604020202020204" pitchFamily="34" charset="0"/>
                <a:cs typeface="Arial" panose="020B0604020202020204" pitchFamily="34" charset="0"/>
              </a:rPr>
              <a:t>be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expressed</a:t>
            </a:r>
            <a:r>
              <a:rPr lang="fr-FR" sz="2400" dirty="0">
                <a:latin typeface="Arial" panose="020B0604020202020204" pitchFamily="34" charset="0"/>
                <a:cs typeface="Arial" panose="020B0604020202020204" pitchFamily="34" charset="0"/>
              </a:rPr>
              <a:t> in </a:t>
            </a:r>
            <a:r>
              <a:rPr lang="fr-FR" sz="2400" dirty="0" err="1">
                <a:latin typeface="Arial" panose="020B0604020202020204" pitchFamily="34" charset="0"/>
                <a:cs typeface="Arial" panose="020B0604020202020204" pitchFamily="34" charset="0"/>
              </a:rPr>
              <a:t>well-differentiated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tumor</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regions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while</a:t>
            </a:r>
            <a:r>
              <a:rPr lang="fr-FR" sz="2400" dirty="0">
                <a:latin typeface="Arial" panose="020B0604020202020204" pitchFamily="34" charset="0"/>
                <a:cs typeface="Arial" panose="020B0604020202020204" pitchFamily="34" charset="0"/>
              </a:rPr>
              <a:t> HIF-1α</a:t>
            </a:r>
          </a:p>
          <a:p>
            <a:r>
              <a:rPr lang="fr-FR" sz="2400" dirty="0" err="1">
                <a:latin typeface="Arial" panose="020B0604020202020204" pitchFamily="34" charset="0"/>
                <a:cs typeface="Arial" panose="020B0604020202020204" pitchFamily="34" charset="0"/>
              </a:rPr>
              <a:t>protein</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was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stabilized</a:t>
            </a:r>
            <a:r>
              <a:rPr lang="fr-FR" sz="2400" dirty="0">
                <a:latin typeface="Arial" panose="020B0604020202020204" pitchFamily="34" charset="0"/>
                <a:cs typeface="Arial" panose="020B0604020202020204" pitchFamily="34" charset="0"/>
              </a:rPr>
              <a:t> in </a:t>
            </a:r>
            <a:r>
              <a:rPr lang="fr-FR" sz="2400" dirty="0" err="1">
                <a:latin typeface="Arial" panose="020B0604020202020204" pitchFamily="34" charset="0"/>
                <a:cs typeface="Arial" panose="020B0604020202020204" pitchFamily="34" charset="0"/>
              </a:rPr>
              <a:t>both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differentiated</a:t>
            </a:r>
            <a:r>
              <a:rPr lang="fr-FR" sz="2400" dirty="0">
                <a:latin typeface="Arial" panose="020B0604020202020204" pitchFamily="34" charset="0"/>
                <a:cs typeface="Arial" panose="020B0604020202020204" pitchFamily="34" charset="0"/>
              </a:rPr>
              <a:t> and </a:t>
            </a:r>
            <a:r>
              <a:rPr lang="fr-FR" sz="2400" dirty="0" err="1">
                <a:latin typeface="Arial" panose="020B0604020202020204" pitchFamily="34" charset="0"/>
                <a:cs typeface="Arial" panose="020B0604020202020204" pitchFamily="34" charset="0"/>
              </a:rPr>
              <a:t>undifferentiated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pancreatic</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tumors</a:t>
            </a:r>
            <a:endParaRPr lang="fr-FR" sz="2400" dirty="0">
              <a:latin typeface="Arial" panose="020B0604020202020204" pitchFamily="34" charset="0"/>
              <a:cs typeface="Arial" panose="020B0604020202020204" pitchFamily="34" charset="0"/>
            </a:endParaRPr>
          </a:p>
        </p:txBody>
      </p:sp>
      <p:sp>
        <p:nvSpPr>
          <p:cNvPr id="7" name="AutoShape 10">
            <a:extLst>
              <a:ext uri="{FF2B5EF4-FFF2-40B4-BE49-F238E27FC236}">
                <a16:creationId xmlns="" xmlns:a16="http://schemas.microsoft.com/office/drawing/2014/main" id="{CBE9B90E-A9B6-4BDB-981B-47434893C3F2}"/>
              </a:ext>
            </a:extLst>
          </p:cNvPr>
          <p:cNvSpPr>
            <a:spLocks noChangeAspect="1" noChangeArrowheads="1" noTextEdit="1"/>
          </p:cNvSpPr>
          <p:nvPr/>
        </p:nvSpPr>
        <p:spPr bwMode="auto">
          <a:xfrm>
            <a:off x="3819286" y="4198239"/>
            <a:ext cx="38100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grpSp>
        <p:nvGrpSpPr>
          <p:cNvPr id="23" name="Groupe 22"/>
          <p:cNvGrpSpPr/>
          <p:nvPr/>
        </p:nvGrpSpPr>
        <p:grpSpPr>
          <a:xfrm>
            <a:off x="1358661" y="1895912"/>
            <a:ext cx="8234362" cy="3675514"/>
            <a:chOff x="1358661" y="1895912"/>
            <a:chExt cx="8234362" cy="3675514"/>
          </a:xfrm>
        </p:grpSpPr>
        <p:sp>
          <p:nvSpPr>
            <p:cNvPr id="8" name="Text Box 11">
              <a:extLst>
                <a:ext uri="{FF2B5EF4-FFF2-40B4-BE49-F238E27FC236}">
                  <a16:creationId xmlns="" xmlns:a16="http://schemas.microsoft.com/office/drawing/2014/main" id="{DB13C6D1-B6C0-487F-91C3-BA7B0FDB084C}"/>
                </a:ext>
              </a:extLst>
            </p:cNvPr>
            <p:cNvSpPr txBox="1">
              <a:spLocks noChangeArrowheads="1"/>
            </p:cNvSpPr>
            <p:nvPr/>
          </p:nvSpPr>
          <p:spPr bwMode="auto">
            <a:xfrm>
              <a:off x="4213069" y="1908585"/>
              <a:ext cx="8286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800" dirty="0">
                  <a:latin typeface="Verdana" panose="020B0604030504040204" pitchFamily="34" charset="0"/>
                  <a:cs typeface="Arial" panose="020B0604020202020204" pitchFamily="34" charset="0"/>
                </a:rPr>
                <a:t>H &amp; E</a:t>
              </a:r>
            </a:p>
          </p:txBody>
        </p:sp>
        <p:sp>
          <p:nvSpPr>
            <p:cNvPr id="9" name="Text Box 12">
              <a:extLst>
                <a:ext uri="{FF2B5EF4-FFF2-40B4-BE49-F238E27FC236}">
                  <a16:creationId xmlns="" xmlns:a16="http://schemas.microsoft.com/office/drawing/2014/main" id="{5F1622C9-8CC1-45CD-BB57-EAE83280A89A}"/>
                </a:ext>
              </a:extLst>
            </p:cNvPr>
            <p:cNvSpPr txBox="1">
              <a:spLocks noChangeArrowheads="1"/>
            </p:cNvSpPr>
            <p:nvPr/>
          </p:nvSpPr>
          <p:spPr bwMode="auto">
            <a:xfrm>
              <a:off x="6202405" y="1908585"/>
              <a:ext cx="10144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800" dirty="0">
                  <a:latin typeface="Verdana" panose="020B0604030504040204" pitchFamily="34" charset="0"/>
                  <a:cs typeface="Arial" panose="020B0604020202020204" pitchFamily="34" charset="0"/>
                </a:rPr>
                <a:t>NDRG1</a:t>
              </a:r>
            </a:p>
          </p:txBody>
        </p:sp>
        <p:sp>
          <p:nvSpPr>
            <p:cNvPr id="11" name="Text Box 14">
              <a:extLst>
                <a:ext uri="{FF2B5EF4-FFF2-40B4-BE49-F238E27FC236}">
                  <a16:creationId xmlns="" xmlns:a16="http://schemas.microsoft.com/office/drawing/2014/main" id="{9BA96D76-DF4C-4785-BE53-05B34CB6839B}"/>
                </a:ext>
              </a:extLst>
            </p:cNvPr>
            <p:cNvSpPr txBox="1">
              <a:spLocks noChangeArrowheads="1"/>
            </p:cNvSpPr>
            <p:nvPr/>
          </p:nvSpPr>
          <p:spPr bwMode="auto">
            <a:xfrm>
              <a:off x="8201842" y="1895912"/>
              <a:ext cx="977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800" dirty="0">
                  <a:latin typeface="Verdana" panose="020B0604030504040204" pitchFamily="34" charset="0"/>
                  <a:cs typeface="Arial" panose="020B0604020202020204" pitchFamily="34" charset="0"/>
                </a:rPr>
                <a:t>HIF-1</a:t>
              </a:r>
              <a:r>
                <a:rPr lang="en-US" altLang="fr-FR" sz="1800" dirty="0">
                  <a:latin typeface="Symbol" panose="05050102010706020507" pitchFamily="18" charset="2"/>
                  <a:cs typeface="Arial" panose="020B0604020202020204" pitchFamily="34" charset="0"/>
                </a:rPr>
                <a:t>a</a:t>
              </a:r>
            </a:p>
          </p:txBody>
        </p:sp>
        <p:sp>
          <p:nvSpPr>
            <p:cNvPr id="5" name="Text Box 8">
              <a:extLst>
                <a:ext uri="{FF2B5EF4-FFF2-40B4-BE49-F238E27FC236}">
                  <a16:creationId xmlns="" xmlns:a16="http://schemas.microsoft.com/office/drawing/2014/main" id="{523EEC86-8767-4B6A-85EA-219CB197575B}"/>
                </a:ext>
              </a:extLst>
            </p:cNvPr>
            <p:cNvSpPr txBox="1">
              <a:spLocks noChangeArrowheads="1"/>
            </p:cNvSpPr>
            <p:nvPr/>
          </p:nvSpPr>
          <p:spPr bwMode="auto">
            <a:xfrm>
              <a:off x="1565036" y="2701226"/>
              <a:ext cx="22415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err="1"/>
                <a:t>Well-differentiated</a:t>
              </a:r>
              <a:endParaRPr lang="fr-FR" altLang="fr-FR" sz="2000" dirty="0"/>
            </a:p>
          </p:txBody>
        </p:sp>
        <p:sp>
          <p:nvSpPr>
            <p:cNvPr id="10" name="Text Box 13">
              <a:extLst>
                <a:ext uri="{FF2B5EF4-FFF2-40B4-BE49-F238E27FC236}">
                  <a16:creationId xmlns="" xmlns:a16="http://schemas.microsoft.com/office/drawing/2014/main" id="{ECCD975D-6520-4CD6-A63A-5B76AD5E7716}"/>
                </a:ext>
              </a:extLst>
            </p:cNvPr>
            <p:cNvSpPr txBox="1">
              <a:spLocks noChangeArrowheads="1"/>
            </p:cNvSpPr>
            <p:nvPr/>
          </p:nvSpPr>
          <p:spPr bwMode="auto">
            <a:xfrm>
              <a:off x="1358661" y="4356989"/>
              <a:ext cx="24733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000" dirty="0">
                  <a:cs typeface="Arial" panose="020B0604020202020204" pitchFamily="34" charset="0"/>
                </a:rPr>
                <a:t>Poorly-differentiated</a:t>
              </a:r>
            </a:p>
          </p:txBody>
        </p:sp>
        <p:pic>
          <p:nvPicPr>
            <p:cNvPr id="15" name="Picture 16">
              <a:extLst>
                <a:ext uri="{FF2B5EF4-FFF2-40B4-BE49-F238E27FC236}">
                  <a16:creationId xmlns="" xmlns:a16="http://schemas.microsoft.com/office/drawing/2014/main" id="{BC591D8F-9BDC-4869-9E0E-EEE93A425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161" y="4006151"/>
              <a:ext cx="1844675"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a:extLst>
                <a:ext uri="{FF2B5EF4-FFF2-40B4-BE49-F238E27FC236}">
                  <a16:creationId xmlns="" xmlns:a16="http://schemas.microsoft.com/office/drawing/2014/main" id="{D7E3D8C5-8400-4390-A9D3-0347CD559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0799" y="4006151"/>
              <a:ext cx="18446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 name="Object 18">
              <a:extLst>
                <a:ext uri="{FF2B5EF4-FFF2-40B4-BE49-F238E27FC236}">
                  <a16:creationId xmlns="" xmlns:a16="http://schemas.microsoft.com/office/drawing/2014/main" id="{2BA58C5B-CF5E-4A5A-AB27-FD6D61EE90AB}"/>
                </a:ext>
              </a:extLst>
            </p:cNvPr>
            <p:cNvGraphicFramePr>
              <a:graphicFrameLocks noChangeAspect="1"/>
            </p:cNvGraphicFramePr>
            <p:nvPr>
              <p:extLst>
                <p:ext uri="{D42A27DB-BD31-4B8C-83A1-F6EECF244321}">
                  <p14:modId xmlns:p14="http://schemas.microsoft.com/office/powerpoint/2010/main" val="1977958757"/>
                </p:ext>
              </p:extLst>
            </p:nvPr>
          </p:nvGraphicFramePr>
          <p:xfrm>
            <a:off x="7702311" y="3996626"/>
            <a:ext cx="1855787" cy="1573213"/>
          </p:xfrm>
          <a:graphic>
            <a:graphicData uri="http://schemas.openxmlformats.org/presentationml/2006/ole">
              <mc:AlternateContent xmlns:mc="http://schemas.openxmlformats.org/markup-compatibility/2006">
                <mc:Choice xmlns:v="urn:schemas-microsoft-com:vml" Requires="v">
                  <p:oleObj spid="_x0000_s1185" name="CorelDRAW" r:id="rId5" imgW="2545080" imgH="2157171" progId="CorelDRAW.Graphic.12">
                    <p:embed/>
                  </p:oleObj>
                </mc:Choice>
                <mc:Fallback>
                  <p:oleObj name="CorelDRAW" r:id="rId5" imgW="2545080" imgH="2157171" progId="CorelDRAW.Graphic.12">
                    <p:embed/>
                    <p:pic>
                      <p:nvPicPr>
                        <p:cNvPr id="11283" name="Object 18">
                          <a:extLst>
                            <a:ext uri="{FF2B5EF4-FFF2-40B4-BE49-F238E27FC236}">
                              <a16:creationId xmlns="" xmlns:a16="http://schemas.microsoft.com/office/drawing/2014/main" id="{57FF262D-6BC5-4620-9712-B3F5E676BBF8}"/>
                            </a:ext>
                          </a:extLst>
                        </p:cNvPr>
                        <p:cNvPicPr>
                          <a:picLocks noChangeAspect="1" noChangeArrowheads="1"/>
                        </p:cNvPicPr>
                        <p:nvPr/>
                      </p:nvPicPr>
                      <p:blipFill>
                        <a:blip r:embed="rId6">
                          <a:lum bright="18000" contrast="18000"/>
                          <a:extLst>
                            <a:ext uri="{28A0092B-C50C-407E-A947-70E740481C1C}">
                              <a14:useLocalDpi xmlns:a14="http://schemas.microsoft.com/office/drawing/2010/main" val="0"/>
                            </a:ext>
                          </a:extLst>
                        </a:blip>
                        <a:srcRect/>
                        <a:stretch>
                          <a:fillRect/>
                        </a:stretch>
                      </p:blipFill>
                      <p:spPr bwMode="auto">
                        <a:xfrm>
                          <a:off x="7702311" y="3996626"/>
                          <a:ext cx="1855787" cy="157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 name="Object 19">
              <a:extLst>
                <a:ext uri="{FF2B5EF4-FFF2-40B4-BE49-F238E27FC236}">
                  <a16:creationId xmlns="" xmlns:a16="http://schemas.microsoft.com/office/drawing/2014/main" id="{7AFD37A9-BF35-4425-A36B-DDC017D63D99}"/>
                </a:ext>
              </a:extLst>
            </p:cNvPr>
            <p:cNvGraphicFramePr>
              <a:graphicFrameLocks noChangeAspect="1"/>
            </p:cNvGraphicFramePr>
            <p:nvPr>
              <p:extLst>
                <p:ext uri="{D42A27DB-BD31-4B8C-83A1-F6EECF244321}">
                  <p14:modId xmlns:p14="http://schemas.microsoft.com/office/powerpoint/2010/main" val="83105044"/>
                </p:ext>
              </p:extLst>
            </p:nvPr>
          </p:nvGraphicFramePr>
          <p:xfrm>
            <a:off x="7721361" y="2275776"/>
            <a:ext cx="1871662" cy="1585913"/>
          </p:xfrm>
          <a:graphic>
            <a:graphicData uri="http://schemas.openxmlformats.org/presentationml/2006/ole">
              <mc:AlternateContent xmlns:mc="http://schemas.openxmlformats.org/markup-compatibility/2006">
                <mc:Choice xmlns:v="urn:schemas-microsoft-com:vml" Requires="v">
                  <p:oleObj spid="_x0000_s1186" name="CorelDRAW" r:id="rId7" imgW="2545080" imgH="2157171" progId="CorelDRAW.Graphic.12">
                    <p:embed/>
                  </p:oleObj>
                </mc:Choice>
                <mc:Fallback>
                  <p:oleObj name="CorelDRAW" r:id="rId7" imgW="2545080" imgH="2157171" progId="CorelDRAW.Graphic.12">
                    <p:embed/>
                    <p:pic>
                      <p:nvPicPr>
                        <p:cNvPr id="11284" name="Object 19">
                          <a:extLst>
                            <a:ext uri="{FF2B5EF4-FFF2-40B4-BE49-F238E27FC236}">
                              <a16:creationId xmlns="" xmlns:a16="http://schemas.microsoft.com/office/drawing/2014/main" id="{4C467DF2-56A2-498C-9F3B-212263243715}"/>
                            </a:ext>
                          </a:extLst>
                        </p:cNvPr>
                        <p:cNvPicPr>
                          <a:picLocks noChangeAspect="1" noChangeArrowheads="1"/>
                        </p:cNvPicPr>
                        <p:nvPr/>
                      </p:nvPicPr>
                      <p:blipFill>
                        <a:blip r:embed="rId8">
                          <a:lum bright="18000" contrast="12000"/>
                          <a:extLst>
                            <a:ext uri="{28A0092B-C50C-407E-A947-70E740481C1C}">
                              <a14:useLocalDpi xmlns:a14="http://schemas.microsoft.com/office/drawing/2010/main" val="0"/>
                            </a:ext>
                          </a:extLst>
                        </a:blip>
                        <a:srcRect/>
                        <a:stretch>
                          <a:fillRect/>
                        </a:stretch>
                      </p:blipFill>
                      <p:spPr bwMode="auto">
                        <a:xfrm>
                          <a:off x="7721361" y="2275776"/>
                          <a:ext cx="1871662" cy="158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 name="Object 20">
              <a:extLst>
                <a:ext uri="{FF2B5EF4-FFF2-40B4-BE49-F238E27FC236}">
                  <a16:creationId xmlns="" xmlns:a16="http://schemas.microsoft.com/office/drawing/2014/main" id="{6230A945-B956-4C95-85DA-E4867DF928DE}"/>
                </a:ext>
              </a:extLst>
            </p:cNvPr>
            <p:cNvGraphicFramePr>
              <a:graphicFrameLocks noChangeAspect="1"/>
            </p:cNvGraphicFramePr>
            <p:nvPr>
              <p:extLst>
                <p:ext uri="{D42A27DB-BD31-4B8C-83A1-F6EECF244321}">
                  <p14:modId xmlns:p14="http://schemas.microsoft.com/office/powerpoint/2010/main" val="936729915"/>
                </p:ext>
              </p:extLst>
            </p:nvPr>
          </p:nvGraphicFramePr>
          <p:xfrm>
            <a:off x="3779599" y="2275776"/>
            <a:ext cx="3889374" cy="1617663"/>
          </p:xfrm>
          <a:graphic>
            <a:graphicData uri="http://schemas.openxmlformats.org/presentationml/2006/ole">
              <mc:AlternateContent xmlns:mc="http://schemas.openxmlformats.org/markup-compatibility/2006">
                <mc:Choice xmlns:v="urn:schemas-microsoft-com:vml" Requires="v">
                  <p:oleObj spid="_x0000_s1187" name="CorelDRAW" r:id="rId9" imgW="4408932" imgH="1833677" progId="CorelDRAW.Graphic.12">
                    <p:embed/>
                  </p:oleObj>
                </mc:Choice>
                <mc:Fallback>
                  <p:oleObj name="CorelDRAW" r:id="rId9" imgW="4408932" imgH="1833677" progId="CorelDRAW.Graphic.12">
                    <p:embed/>
                    <p:pic>
                      <p:nvPicPr>
                        <p:cNvPr id="11285" name="Object 20">
                          <a:extLst>
                            <a:ext uri="{FF2B5EF4-FFF2-40B4-BE49-F238E27FC236}">
                              <a16:creationId xmlns="" xmlns:a16="http://schemas.microsoft.com/office/drawing/2014/main" id="{E70DB5A4-F338-4B35-BF58-E7122F1CB5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79599" y="2275776"/>
                          <a:ext cx="3889374"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 Box 21">
              <a:extLst>
                <a:ext uri="{FF2B5EF4-FFF2-40B4-BE49-F238E27FC236}">
                  <a16:creationId xmlns="" xmlns:a16="http://schemas.microsoft.com/office/drawing/2014/main" id="{DA0A4D42-E7AD-4CE3-AA54-E094A5F03B94}"/>
                </a:ext>
              </a:extLst>
            </p:cNvPr>
            <p:cNvSpPr txBox="1">
              <a:spLocks noChangeArrowheads="1"/>
            </p:cNvSpPr>
            <p:nvPr/>
          </p:nvSpPr>
          <p:spPr bwMode="auto">
            <a:xfrm>
              <a:off x="2338149" y="2164651"/>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fr-FR" sz="2800"/>
            </a:p>
          </p:txBody>
        </p:sp>
        <p:sp>
          <p:nvSpPr>
            <p:cNvPr id="14" name="Text Box 22">
              <a:extLst>
                <a:ext uri="{FF2B5EF4-FFF2-40B4-BE49-F238E27FC236}">
                  <a16:creationId xmlns="" xmlns:a16="http://schemas.microsoft.com/office/drawing/2014/main" id="{939A31E2-6FD8-4D75-99C2-79761078BBA2}"/>
                </a:ext>
              </a:extLst>
            </p:cNvPr>
            <p:cNvSpPr txBox="1">
              <a:spLocks noChangeArrowheads="1"/>
            </p:cNvSpPr>
            <p:nvPr/>
          </p:nvSpPr>
          <p:spPr bwMode="auto">
            <a:xfrm>
              <a:off x="2193686" y="4041076"/>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fr-FR" sz="1600"/>
            </a:p>
          </p:txBody>
        </p:sp>
        <p:sp>
          <p:nvSpPr>
            <p:cNvPr id="20" name="Rectangle 23">
              <a:extLst>
                <a:ext uri="{FF2B5EF4-FFF2-40B4-BE49-F238E27FC236}">
                  <a16:creationId xmlns="" xmlns:a16="http://schemas.microsoft.com/office/drawing/2014/main" id="{F3293451-D2C3-4587-8E0F-7BD0D2BF5159}"/>
                </a:ext>
              </a:extLst>
            </p:cNvPr>
            <p:cNvSpPr>
              <a:spLocks noChangeArrowheads="1"/>
            </p:cNvSpPr>
            <p:nvPr/>
          </p:nvSpPr>
          <p:spPr bwMode="auto">
            <a:xfrm>
              <a:off x="2067643" y="4940899"/>
              <a:ext cx="1781257"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600" i="1" dirty="0"/>
                <a:t>Angst, et.al</a:t>
              </a:r>
              <a:r>
                <a:rPr lang="en-US" altLang="fr-FR" sz="1800" i="1" dirty="0"/>
                <a:t>. </a:t>
              </a:r>
            </a:p>
            <a:p>
              <a:pPr eaLnBrk="1" hangingPunct="1">
                <a:spcBef>
                  <a:spcPct val="0"/>
                </a:spcBef>
                <a:buFontTx/>
                <a:buNone/>
              </a:pPr>
              <a:r>
                <a:rPr lang="en-US" altLang="fr-FR" sz="1600" i="1" dirty="0"/>
                <a:t>Br J Cancer 2006</a:t>
              </a:r>
            </a:p>
          </p:txBody>
        </p:sp>
        <p:cxnSp>
          <p:nvCxnSpPr>
            <p:cNvPr id="36" name="Connecteur droit avec flèche 35">
              <a:extLst>
                <a:ext uri="{FF2B5EF4-FFF2-40B4-BE49-F238E27FC236}">
                  <a16:creationId xmlns="" xmlns:a16="http://schemas.microsoft.com/office/drawing/2014/main" id="{602DE517-F38A-4556-8F87-311946154502}"/>
                </a:ext>
              </a:extLst>
            </p:cNvPr>
            <p:cNvCxnSpPr>
              <a:cxnSpLocks/>
            </p:cNvCxnSpPr>
            <p:nvPr/>
          </p:nvCxnSpPr>
          <p:spPr>
            <a:xfrm flipH="1" flipV="1">
              <a:off x="7978021" y="2991683"/>
              <a:ext cx="226253" cy="2028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 xmlns:a16="http://schemas.microsoft.com/office/drawing/2014/main" id="{46120C83-87F4-4DC6-9370-417E924E1325}"/>
                </a:ext>
              </a:extLst>
            </p:cNvPr>
            <p:cNvCxnSpPr/>
            <p:nvPr/>
          </p:nvCxnSpPr>
          <p:spPr>
            <a:xfrm flipV="1">
              <a:off x="8812934" y="2754907"/>
              <a:ext cx="228600" cy="1728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 xmlns:a16="http://schemas.microsoft.com/office/drawing/2014/main" id="{DF3B371C-101B-4124-B723-3264E910DDA9}"/>
                </a:ext>
              </a:extLst>
            </p:cNvPr>
            <p:cNvCxnSpPr/>
            <p:nvPr/>
          </p:nvCxnSpPr>
          <p:spPr>
            <a:xfrm flipV="1">
              <a:off x="8087542" y="4854491"/>
              <a:ext cx="228600" cy="1728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 xmlns:a16="http://schemas.microsoft.com/office/drawing/2014/main" id="{43004F69-5E90-405B-807C-F66F86F016E6}"/>
                </a:ext>
              </a:extLst>
            </p:cNvPr>
            <p:cNvCxnSpPr/>
            <p:nvPr/>
          </p:nvCxnSpPr>
          <p:spPr>
            <a:xfrm flipH="1" flipV="1">
              <a:off x="9164747" y="5099045"/>
              <a:ext cx="200025" cy="1681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 xmlns:a16="http://schemas.microsoft.com/office/drawing/2014/main" id="{07AED53C-124A-4B5D-8CD0-EBEE95F58A44}"/>
                </a:ext>
              </a:extLst>
            </p:cNvPr>
            <p:cNvCxnSpPr/>
            <p:nvPr/>
          </p:nvCxnSpPr>
          <p:spPr>
            <a:xfrm flipV="1">
              <a:off x="6328200" y="2683764"/>
              <a:ext cx="200025" cy="1259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Image 3">
            <a:extLst>
              <a:ext uri="{FF2B5EF4-FFF2-40B4-BE49-F238E27FC236}">
                <a16:creationId xmlns="" xmlns:a16="http://schemas.microsoft.com/office/drawing/2014/main" id="{1B35029D-1F3A-4EEC-A8D8-849DC5488B36}"/>
              </a:ext>
            </a:extLst>
          </p:cNvPr>
          <p:cNvPicPr>
            <a:picLocks noChangeAspect="1"/>
          </p:cNvPicPr>
          <p:nvPr/>
        </p:nvPicPr>
        <p:blipFill>
          <a:blip r:embed="rId11"/>
          <a:stretch>
            <a:fillRect/>
          </a:stretch>
        </p:blipFill>
        <p:spPr>
          <a:xfrm>
            <a:off x="7732103" y="1879150"/>
            <a:ext cx="1917378" cy="3875609"/>
          </a:xfrm>
          <a:prstGeom prst="rect">
            <a:avLst/>
          </a:prstGeom>
        </p:spPr>
      </p:pic>
      <p:pic>
        <p:nvPicPr>
          <p:cNvPr id="21" name="Image 20">
            <a:extLst>
              <a:ext uri="{FF2B5EF4-FFF2-40B4-BE49-F238E27FC236}">
                <a16:creationId xmlns="" xmlns:a16="http://schemas.microsoft.com/office/drawing/2014/main" id="{37395327-20B8-4C97-8D43-5966AD722B09}"/>
              </a:ext>
            </a:extLst>
          </p:cNvPr>
          <p:cNvPicPr>
            <a:picLocks noChangeAspect="1"/>
          </p:cNvPicPr>
          <p:nvPr/>
        </p:nvPicPr>
        <p:blipFill>
          <a:blip r:embed="rId12"/>
          <a:stretch>
            <a:fillRect/>
          </a:stretch>
        </p:blipFill>
        <p:spPr>
          <a:xfrm>
            <a:off x="5742983" y="1879150"/>
            <a:ext cx="1933255" cy="3841094"/>
          </a:xfrm>
          <a:prstGeom prst="rect">
            <a:avLst/>
          </a:prstGeom>
        </p:spPr>
      </p:pic>
    </p:spTree>
    <p:extLst>
      <p:ext uri="{BB962C8B-B14F-4D97-AF65-F5344CB8AC3E}">
        <p14:creationId xmlns:p14="http://schemas.microsoft.com/office/powerpoint/2010/main" val="340146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88F6FC57-DBBE-408F-8C34-CA534496AC08}"/>
              </a:ext>
            </a:extLst>
          </p:cNvPr>
          <p:cNvSpPr txBox="1">
            <a:spLocks noChangeArrowheads="1"/>
          </p:cNvSpPr>
          <p:nvPr/>
        </p:nvSpPr>
        <p:spPr bwMode="auto">
          <a:xfrm>
            <a:off x="5464531" y="296522"/>
            <a:ext cx="18630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3300"/>
                </a:solidFill>
              </a:rPr>
              <a:t>Objectives</a:t>
            </a:r>
          </a:p>
        </p:txBody>
      </p:sp>
      <p:sp>
        <p:nvSpPr>
          <p:cNvPr id="3" name="Rectangle 6">
            <a:extLst>
              <a:ext uri="{FF2B5EF4-FFF2-40B4-BE49-F238E27FC236}">
                <a16:creationId xmlns="" xmlns:a16="http://schemas.microsoft.com/office/drawing/2014/main" id="{F5F151AF-36CA-4AD8-BE6A-62C25791BAC1}"/>
              </a:ext>
            </a:extLst>
          </p:cNvPr>
          <p:cNvSpPr>
            <a:spLocks noChangeArrowheads="1"/>
          </p:cNvSpPr>
          <p:nvPr/>
        </p:nvSpPr>
        <p:spPr bwMode="auto">
          <a:xfrm>
            <a:off x="389149" y="1618276"/>
            <a:ext cx="1141370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400" dirty="0"/>
              <a:t>To show that </a:t>
            </a:r>
            <a:r>
              <a:rPr lang="en-US" altLang="fr-FR" sz="2400" dirty="0">
                <a:solidFill>
                  <a:srgbClr val="FF0000"/>
                </a:solidFill>
              </a:rPr>
              <a:t>cellular differentiation determines the expression of NDRG1</a:t>
            </a:r>
          </a:p>
          <a:p>
            <a:pPr algn="ctr" eaLnBrk="1" hangingPunct="1">
              <a:spcBef>
                <a:spcPct val="0"/>
              </a:spcBef>
              <a:buFontTx/>
              <a:buNone/>
            </a:pPr>
            <a:r>
              <a:rPr lang="en-US" altLang="fr-FR" sz="2400" dirty="0">
                <a:solidFill>
                  <a:srgbClr val="FF0000"/>
                </a:solidFill>
              </a:rPr>
              <a:t> </a:t>
            </a:r>
          </a:p>
          <a:p>
            <a:pPr algn="ctr" eaLnBrk="1" hangingPunct="1">
              <a:spcBef>
                <a:spcPct val="0"/>
              </a:spcBef>
              <a:buFontTx/>
              <a:buNone/>
            </a:pPr>
            <a:r>
              <a:rPr lang="en-US" altLang="fr-FR" sz="2400" dirty="0">
                <a:solidFill>
                  <a:srgbClr val="FF0000"/>
                </a:solidFill>
              </a:rPr>
              <a:t>in response to hypoxia</a:t>
            </a:r>
          </a:p>
          <a:p>
            <a:pPr algn="ctr" eaLnBrk="1" hangingPunct="1">
              <a:spcBef>
                <a:spcPct val="0"/>
              </a:spcBef>
              <a:buFontTx/>
              <a:buNone/>
            </a:pPr>
            <a:endParaRPr lang="en-US" altLang="fr-FR" sz="2400" dirty="0"/>
          </a:p>
          <a:p>
            <a:pPr algn="ctr" eaLnBrk="1" hangingPunct="1">
              <a:spcBef>
                <a:spcPct val="0"/>
              </a:spcBef>
              <a:buFontTx/>
              <a:buNone/>
            </a:pPr>
            <a:endParaRPr lang="en-US" altLang="fr-FR" sz="2400" dirty="0"/>
          </a:p>
          <a:p>
            <a:pPr algn="ctr" eaLnBrk="1" hangingPunct="1">
              <a:spcBef>
                <a:spcPct val="0"/>
              </a:spcBef>
              <a:buFontTx/>
              <a:buNone/>
            </a:pPr>
            <a:endParaRPr lang="en-US" altLang="fr-FR" sz="2400" dirty="0"/>
          </a:p>
          <a:p>
            <a:pPr algn="ctr" eaLnBrk="1" hangingPunct="1">
              <a:spcBef>
                <a:spcPct val="0"/>
              </a:spcBef>
              <a:buFontTx/>
              <a:buNone/>
            </a:pPr>
            <a:r>
              <a:rPr lang="en-US" altLang="fr-FR" sz="2400" dirty="0"/>
              <a:t>This hypothesis was tested using class I and class II histone deacetylase inhibition</a:t>
            </a:r>
          </a:p>
          <a:p>
            <a:pPr algn="ctr" eaLnBrk="1" hangingPunct="1">
              <a:spcBef>
                <a:spcPct val="0"/>
              </a:spcBef>
              <a:buFontTx/>
              <a:buNone/>
            </a:pPr>
            <a:endParaRPr lang="en-US" altLang="fr-FR" sz="2400" dirty="0"/>
          </a:p>
          <a:p>
            <a:pPr algn="ctr" eaLnBrk="1" hangingPunct="1">
              <a:spcBef>
                <a:spcPct val="0"/>
              </a:spcBef>
              <a:buFontTx/>
              <a:buNone/>
            </a:pPr>
            <a:r>
              <a:rPr lang="en-US" altLang="fr-FR" sz="2400" dirty="0"/>
              <a:t>with </a:t>
            </a:r>
            <a:r>
              <a:rPr lang="en-US" altLang="fr-FR" sz="2400" dirty="0" err="1"/>
              <a:t>Trichostatin</a:t>
            </a:r>
            <a:r>
              <a:rPr lang="en-US" altLang="fr-FR" sz="2400" dirty="0"/>
              <a:t> A (TSA) </a:t>
            </a:r>
          </a:p>
        </p:txBody>
      </p:sp>
      <p:sp>
        <p:nvSpPr>
          <p:cNvPr id="4" name="Espace réservé du numéro de diapositive 3">
            <a:extLst>
              <a:ext uri="{FF2B5EF4-FFF2-40B4-BE49-F238E27FC236}">
                <a16:creationId xmlns="" xmlns:a16="http://schemas.microsoft.com/office/drawing/2014/main" id="{2535DDE7-7703-4961-9142-DB7446DF8625}"/>
              </a:ext>
            </a:extLst>
          </p:cNvPr>
          <p:cNvSpPr>
            <a:spLocks noGrp="1"/>
          </p:cNvSpPr>
          <p:nvPr>
            <p:ph type="sldNum" sz="quarter" idx="12"/>
          </p:nvPr>
        </p:nvSpPr>
        <p:spPr/>
        <p:txBody>
          <a:bodyPr/>
          <a:lstStyle/>
          <a:p>
            <a:fld id="{CF4E36D9-6C46-4DF7-82D7-23750A68EE6F}" type="slidenum">
              <a:rPr lang="fr-FR" smtClean="0"/>
              <a:t>8</a:t>
            </a:fld>
            <a:endParaRPr lang="fr-FR"/>
          </a:p>
        </p:txBody>
      </p:sp>
    </p:spTree>
    <p:extLst>
      <p:ext uri="{BB962C8B-B14F-4D97-AF65-F5344CB8AC3E}">
        <p14:creationId xmlns:p14="http://schemas.microsoft.com/office/powerpoint/2010/main" val="2925175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10837300-461E-4F28-ABB1-6048D41D9670}"/>
              </a:ext>
            </a:extLst>
          </p:cNvPr>
          <p:cNvSpPr txBox="1">
            <a:spLocks noChangeArrowheads="1"/>
          </p:cNvSpPr>
          <p:nvPr/>
        </p:nvSpPr>
        <p:spPr bwMode="auto">
          <a:xfrm>
            <a:off x="4011612" y="310416"/>
            <a:ext cx="45989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err="1">
                <a:solidFill>
                  <a:srgbClr val="FF3300"/>
                </a:solidFill>
              </a:rPr>
              <a:t>Pancreatic</a:t>
            </a:r>
            <a:r>
              <a:rPr lang="fr-FR" altLang="fr-FR" sz="2800" dirty="0">
                <a:solidFill>
                  <a:srgbClr val="FF3300"/>
                </a:solidFill>
              </a:rPr>
              <a:t> cancer </a:t>
            </a:r>
            <a:r>
              <a:rPr lang="fr-FR" altLang="fr-FR" sz="2800" dirty="0" err="1">
                <a:solidFill>
                  <a:srgbClr val="FF3300"/>
                </a:solidFill>
              </a:rPr>
              <a:t>cell</a:t>
            </a:r>
            <a:r>
              <a:rPr lang="fr-FR" altLang="fr-FR" sz="2800" dirty="0">
                <a:solidFill>
                  <a:srgbClr val="FF3300"/>
                </a:solidFill>
              </a:rPr>
              <a:t> </a:t>
            </a:r>
            <a:r>
              <a:rPr lang="fr-FR" altLang="fr-FR" sz="2800" dirty="0" err="1">
                <a:solidFill>
                  <a:srgbClr val="FF3300"/>
                </a:solidFill>
              </a:rPr>
              <a:t>lines</a:t>
            </a:r>
            <a:r>
              <a:rPr lang="fr-FR" altLang="fr-FR" sz="2800" dirty="0">
                <a:solidFill>
                  <a:srgbClr val="FF3300"/>
                </a:solidFill>
              </a:rPr>
              <a:t> </a:t>
            </a:r>
          </a:p>
        </p:txBody>
      </p:sp>
      <p:sp>
        <p:nvSpPr>
          <p:cNvPr id="3" name="Text Box 6">
            <a:extLst>
              <a:ext uri="{FF2B5EF4-FFF2-40B4-BE49-F238E27FC236}">
                <a16:creationId xmlns="" xmlns:a16="http://schemas.microsoft.com/office/drawing/2014/main" id="{CB69BE92-1BE8-4401-A9AB-5DD42E8B4EBE}"/>
              </a:ext>
            </a:extLst>
          </p:cNvPr>
          <p:cNvSpPr txBox="1">
            <a:spLocks noChangeArrowheads="1"/>
          </p:cNvSpPr>
          <p:nvPr/>
        </p:nvSpPr>
        <p:spPr bwMode="auto">
          <a:xfrm>
            <a:off x="2903124" y="2072481"/>
            <a:ext cx="11689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t>Capan-1</a:t>
            </a:r>
          </a:p>
        </p:txBody>
      </p:sp>
      <p:graphicFrame>
        <p:nvGraphicFramePr>
          <p:cNvPr id="4" name="Object 7">
            <a:extLst>
              <a:ext uri="{FF2B5EF4-FFF2-40B4-BE49-F238E27FC236}">
                <a16:creationId xmlns="" xmlns:a16="http://schemas.microsoft.com/office/drawing/2014/main" id="{FB9A2453-0BD6-462F-9F29-A7D52DDFBED6}"/>
              </a:ext>
            </a:extLst>
          </p:cNvPr>
          <p:cNvGraphicFramePr>
            <a:graphicFrameLocks noChangeAspect="1"/>
          </p:cNvGraphicFramePr>
          <p:nvPr>
            <p:extLst>
              <p:ext uri="{D42A27DB-BD31-4B8C-83A1-F6EECF244321}">
                <p14:modId xmlns:p14="http://schemas.microsoft.com/office/powerpoint/2010/main" val="2489110184"/>
              </p:ext>
            </p:extLst>
          </p:nvPr>
        </p:nvGraphicFramePr>
        <p:xfrm>
          <a:off x="2099849" y="2566193"/>
          <a:ext cx="2736850" cy="1725613"/>
        </p:xfrm>
        <a:graphic>
          <a:graphicData uri="http://schemas.openxmlformats.org/presentationml/2006/ole">
            <mc:AlternateContent xmlns:mc="http://schemas.openxmlformats.org/markup-compatibility/2006">
              <mc:Choice xmlns:v="urn:schemas-microsoft-com:vml" Requires="v">
                <p:oleObj spid="_x0000_s2146" name="Photo Editor Photo" r:id="rId3" imgW="8392696" imgH="7323810" progId="MSPhotoEd.3">
                  <p:embed/>
                </p:oleObj>
              </mc:Choice>
              <mc:Fallback>
                <p:oleObj name="Photo Editor Photo" r:id="rId3" imgW="8392696" imgH="7323810" progId="MSPhotoEd.3">
                  <p:embed/>
                  <p:pic>
                    <p:nvPicPr>
                      <p:cNvPr id="16388" name="Object 7">
                        <a:extLst>
                          <a:ext uri="{FF2B5EF4-FFF2-40B4-BE49-F238E27FC236}">
                            <a16:creationId xmlns="" xmlns:a16="http://schemas.microsoft.com/office/drawing/2014/main" id="{AF174B7B-76AC-44D0-A7E0-3C4413175BCB}"/>
                          </a:ext>
                        </a:extLst>
                      </p:cNvPr>
                      <p:cNvPicPr>
                        <a:picLocks noChangeAspect="1" noChangeArrowheads="1"/>
                      </p:cNvPicPr>
                      <p:nvPr/>
                    </p:nvPicPr>
                    <p:blipFill>
                      <a:blip r:embed="rId4">
                        <a:lum bright="6000" contrast="12000"/>
                        <a:extLst>
                          <a:ext uri="{28A0092B-C50C-407E-A947-70E740481C1C}">
                            <a14:useLocalDpi xmlns:a14="http://schemas.microsoft.com/office/drawing/2010/main" val="0"/>
                          </a:ext>
                        </a:extLst>
                      </a:blip>
                      <a:srcRect/>
                      <a:stretch>
                        <a:fillRect/>
                      </a:stretch>
                    </p:blipFill>
                    <p:spPr bwMode="auto">
                      <a:xfrm>
                        <a:off x="2099849" y="2566193"/>
                        <a:ext cx="2736850" cy="17256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8">
            <a:extLst>
              <a:ext uri="{FF2B5EF4-FFF2-40B4-BE49-F238E27FC236}">
                <a16:creationId xmlns="" xmlns:a16="http://schemas.microsoft.com/office/drawing/2014/main" id="{EDA4C8F9-3FEB-4045-A2A5-82FC64A88B8E}"/>
              </a:ext>
            </a:extLst>
          </p:cNvPr>
          <p:cNvSpPr>
            <a:spLocks noChangeArrowheads="1"/>
          </p:cNvSpPr>
          <p:nvPr/>
        </p:nvSpPr>
        <p:spPr bwMode="auto">
          <a:xfrm>
            <a:off x="2371311" y="4482306"/>
            <a:ext cx="21902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err="1"/>
              <a:t>well-differentiated</a:t>
            </a:r>
            <a:endParaRPr lang="en-US" altLang="fr-FR" sz="2000" dirty="0"/>
          </a:p>
        </p:txBody>
      </p:sp>
      <p:graphicFrame>
        <p:nvGraphicFramePr>
          <p:cNvPr id="6" name="Object 10">
            <a:extLst>
              <a:ext uri="{FF2B5EF4-FFF2-40B4-BE49-F238E27FC236}">
                <a16:creationId xmlns="" xmlns:a16="http://schemas.microsoft.com/office/drawing/2014/main" id="{DFBD9B0B-D8C0-4378-B40E-6AAC8616C9DE}"/>
              </a:ext>
            </a:extLst>
          </p:cNvPr>
          <p:cNvGraphicFramePr>
            <a:graphicFrameLocks noChangeAspect="1"/>
          </p:cNvGraphicFramePr>
          <p:nvPr>
            <p:extLst>
              <p:ext uri="{D42A27DB-BD31-4B8C-83A1-F6EECF244321}">
                <p14:modId xmlns:p14="http://schemas.microsoft.com/office/powerpoint/2010/main" val="3701776927"/>
              </p:ext>
            </p:extLst>
          </p:nvPr>
        </p:nvGraphicFramePr>
        <p:xfrm>
          <a:off x="6721061" y="2518568"/>
          <a:ext cx="2665413" cy="1765300"/>
        </p:xfrm>
        <a:graphic>
          <a:graphicData uri="http://schemas.openxmlformats.org/presentationml/2006/ole">
            <mc:AlternateContent xmlns:mc="http://schemas.openxmlformats.org/markup-compatibility/2006">
              <mc:Choice xmlns:v="urn:schemas-microsoft-com:vml" Requires="v">
                <p:oleObj spid="_x0000_s2147" name="Photo Editor Photo" r:id="rId5" imgW="21638095" imgH="16228571" progId="MSPhotoEd.3">
                  <p:embed/>
                </p:oleObj>
              </mc:Choice>
              <mc:Fallback>
                <p:oleObj name="Photo Editor Photo" r:id="rId5" imgW="21638095" imgH="16228571" progId="MSPhotoEd.3">
                  <p:embed/>
                  <p:pic>
                    <p:nvPicPr>
                      <p:cNvPr id="16390" name="Object 10">
                        <a:extLst>
                          <a:ext uri="{FF2B5EF4-FFF2-40B4-BE49-F238E27FC236}">
                            <a16:creationId xmlns="" xmlns:a16="http://schemas.microsoft.com/office/drawing/2014/main" id="{BD5933CA-2689-4EF5-9147-44B737846760}"/>
                          </a:ext>
                        </a:extLst>
                      </p:cNvPr>
                      <p:cNvPicPr>
                        <a:picLocks noChangeAspect="1" noChangeArrowheads="1"/>
                      </p:cNvPicPr>
                      <p:nvPr/>
                    </p:nvPicPr>
                    <p:blipFill>
                      <a:blip r:embed="rId6">
                        <a:lum bright="12000" contrast="12000"/>
                        <a:extLst>
                          <a:ext uri="{28A0092B-C50C-407E-A947-70E740481C1C}">
                            <a14:useLocalDpi xmlns:a14="http://schemas.microsoft.com/office/drawing/2010/main" val="0"/>
                          </a:ext>
                        </a:extLst>
                      </a:blip>
                      <a:srcRect/>
                      <a:stretch>
                        <a:fillRect/>
                      </a:stretch>
                    </p:blipFill>
                    <p:spPr bwMode="auto">
                      <a:xfrm>
                        <a:off x="6721061" y="2518568"/>
                        <a:ext cx="2665413" cy="1765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1">
            <a:extLst>
              <a:ext uri="{FF2B5EF4-FFF2-40B4-BE49-F238E27FC236}">
                <a16:creationId xmlns="" xmlns:a16="http://schemas.microsoft.com/office/drawing/2014/main" id="{371C3ED5-FA19-4B8F-8C54-155E8FFB44E0}"/>
              </a:ext>
            </a:extLst>
          </p:cNvPr>
          <p:cNvSpPr>
            <a:spLocks noChangeArrowheads="1"/>
          </p:cNvSpPr>
          <p:nvPr/>
        </p:nvSpPr>
        <p:spPr bwMode="auto">
          <a:xfrm>
            <a:off x="6952836" y="4453731"/>
            <a:ext cx="244509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err="1"/>
              <a:t>poorly-differentiated</a:t>
            </a:r>
            <a:endParaRPr lang="fr-FR" altLang="fr-FR" sz="2000" dirty="0"/>
          </a:p>
        </p:txBody>
      </p:sp>
      <p:sp>
        <p:nvSpPr>
          <p:cNvPr id="8" name="Text Box 12">
            <a:extLst>
              <a:ext uri="{FF2B5EF4-FFF2-40B4-BE49-F238E27FC236}">
                <a16:creationId xmlns="" xmlns:a16="http://schemas.microsoft.com/office/drawing/2014/main" id="{2D985B2E-FD02-43CC-B367-7AB9F8E416FD}"/>
              </a:ext>
            </a:extLst>
          </p:cNvPr>
          <p:cNvSpPr txBox="1">
            <a:spLocks noChangeArrowheads="1"/>
          </p:cNvSpPr>
          <p:nvPr/>
        </p:nvSpPr>
        <p:spPr bwMode="auto">
          <a:xfrm>
            <a:off x="7568786" y="2050256"/>
            <a:ext cx="11081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t>PANC-1</a:t>
            </a:r>
          </a:p>
        </p:txBody>
      </p:sp>
      <p:sp>
        <p:nvSpPr>
          <p:cNvPr id="9" name="Espace réservé du numéro de diapositive 8">
            <a:extLst>
              <a:ext uri="{FF2B5EF4-FFF2-40B4-BE49-F238E27FC236}">
                <a16:creationId xmlns="" xmlns:a16="http://schemas.microsoft.com/office/drawing/2014/main" id="{5339A097-42A5-4758-841B-10E23927D127}"/>
              </a:ext>
            </a:extLst>
          </p:cNvPr>
          <p:cNvSpPr>
            <a:spLocks noGrp="1"/>
          </p:cNvSpPr>
          <p:nvPr>
            <p:ph type="sldNum" sz="quarter" idx="12"/>
          </p:nvPr>
        </p:nvSpPr>
        <p:spPr/>
        <p:txBody>
          <a:bodyPr/>
          <a:lstStyle/>
          <a:p>
            <a:fld id="{CF4E36D9-6C46-4DF7-82D7-23750A68EE6F}" type="slidenum">
              <a:rPr lang="fr-FR" smtClean="0"/>
              <a:t>9</a:t>
            </a:fld>
            <a:endParaRPr lang="fr-FR"/>
          </a:p>
        </p:txBody>
      </p:sp>
    </p:spTree>
    <p:extLst>
      <p:ext uri="{BB962C8B-B14F-4D97-AF65-F5344CB8AC3E}">
        <p14:creationId xmlns:p14="http://schemas.microsoft.com/office/powerpoint/2010/main" val="347287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636DC0E3-500B-45E4-A038-450FC01DC3BC}"/>
              </a:ext>
            </a:extLst>
          </p:cNvPr>
          <p:cNvSpPr txBox="1">
            <a:spLocks noChangeArrowheads="1"/>
          </p:cNvSpPr>
          <p:nvPr/>
        </p:nvSpPr>
        <p:spPr bwMode="auto">
          <a:xfrm>
            <a:off x="2570226" y="194888"/>
            <a:ext cx="75157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800" dirty="0" err="1">
                <a:solidFill>
                  <a:srgbClr val="FF3300"/>
                </a:solidFill>
              </a:rPr>
              <a:t>Response</a:t>
            </a:r>
            <a:r>
              <a:rPr lang="fr-FR" altLang="fr-FR" sz="2800" dirty="0">
                <a:solidFill>
                  <a:srgbClr val="FF3300"/>
                </a:solidFill>
              </a:rPr>
              <a:t> of Capan-1 and PANC-1 to </a:t>
            </a:r>
            <a:r>
              <a:rPr lang="fr-FR" altLang="fr-FR" sz="2800" dirty="0" err="1">
                <a:solidFill>
                  <a:srgbClr val="FF3300"/>
                </a:solidFill>
              </a:rPr>
              <a:t>hypoxia</a:t>
            </a:r>
            <a:endParaRPr lang="fr-FR" altLang="fr-FR" sz="2800" dirty="0">
              <a:solidFill>
                <a:srgbClr val="FF3300"/>
              </a:solidFill>
            </a:endParaRPr>
          </a:p>
        </p:txBody>
      </p:sp>
      <p:sp>
        <p:nvSpPr>
          <p:cNvPr id="3" name="Text Box 26">
            <a:extLst>
              <a:ext uri="{FF2B5EF4-FFF2-40B4-BE49-F238E27FC236}">
                <a16:creationId xmlns="" xmlns:a16="http://schemas.microsoft.com/office/drawing/2014/main" id="{3E1B8EFB-EBCA-4472-AC3E-BA0AACD0B086}"/>
              </a:ext>
            </a:extLst>
          </p:cNvPr>
          <p:cNvSpPr txBox="1">
            <a:spLocks noChangeArrowheads="1"/>
          </p:cNvSpPr>
          <p:nvPr/>
        </p:nvSpPr>
        <p:spPr bwMode="auto">
          <a:xfrm>
            <a:off x="1442743" y="1200193"/>
            <a:ext cx="252825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457200" indent="-457200" eaLnBrk="1" hangingPunct="1">
              <a:spcBef>
                <a:spcPct val="0"/>
              </a:spcBef>
              <a:buFontTx/>
              <a:buAutoNum type="alphaUcPeriod"/>
            </a:pPr>
            <a:r>
              <a:rPr lang="fr-FR" altLang="fr-FR" sz="2400" dirty="0"/>
              <a:t>HIF activation</a:t>
            </a:r>
          </a:p>
          <a:p>
            <a:pPr eaLnBrk="1" hangingPunct="1">
              <a:spcBef>
                <a:spcPct val="0"/>
              </a:spcBef>
              <a:buNone/>
            </a:pPr>
            <a:endParaRPr lang="fr-FR" altLang="fr-FR" sz="2400" dirty="0"/>
          </a:p>
        </p:txBody>
      </p:sp>
      <p:sp>
        <p:nvSpPr>
          <p:cNvPr id="5" name="Rectangle 31">
            <a:extLst>
              <a:ext uri="{FF2B5EF4-FFF2-40B4-BE49-F238E27FC236}">
                <a16:creationId xmlns="" xmlns:a16="http://schemas.microsoft.com/office/drawing/2014/main" id="{3423CA0B-D3A5-437D-A997-BFDA79F984F8}"/>
              </a:ext>
            </a:extLst>
          </p:cNvPr>
          <p:cNvSpPr>
            <a:spLocks noChangeArrowheads="1"/>
          </p:cNvSpPr>
          <p:nvPr/>
        </p:nvSpPr>
        <p:spPr bwMode="auto">
          <a:xfrm>
            <a:off x="8493936" y="2471713"/>
            <a:ext cx="178125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600" i="1" dirty="0"/>
              <a:t>Angst, et.al. </a:t>
            </a:r>
          </a:p>
          <a:p>
            <a:pPr eaLnBrk="1" hangingPunct="1">
              <a:spcBef>
                <a:spcPct val="0"/>
              </a:spcBef>
              <a:buFontTx/>
              <a:buNone/>
            </a:pPr>
            <a:r>
              <a:rPr lang="en-US" altLang="fr-FR" sz="1600" i="1" dirty="0"/>
              <a:t>Br J Cancer 2006</a:t>
            </a:r>
          </a:p>
        </p:txBody>
      </p:sp>
      <p:sp>
        <p:nvSpPr>
          <p:cNvPr id="6" name="Text Box 30">
            <a:extLst>
              <a:ext uri="{FF2B5EF4-FFF2-40B4-BE49-F238E27FC236}">
                <a16:creationId xmlns="" xmlns:a16="http://schemas.microsoft.com/office/drawing/2014/main" id="{908C66C5-48AE-44BF-A186-3FFEE4AFAFCC}"/>
              </a:ext>
            </a:extLst>
          </p:cNvPr>
          <p:cNvSpPr txBox="1">
            <a:spLocks noChangeArrowheads="1"/>
          </p:cNvSpPr>
          <p:nvPr/>
        </p:nvSpPr>
        <p:spPr bwMode="auto">
          <a:xfrm>
            <a:off x="1495452" y="2927196"/>
            <a:ext cx="3184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t>B. NDRG1 expression</a:t>
            </a:r>
          </a:p>
        </p:txBody>
      </p:sp>
      <p:grpSp>
        <p:nvGrpSpPr>
          <p:cNvPr id="7" name="Group 8">
            <a:extLst>
              <a:ext uri="{FF2B5EF4-FFF2-40B4-BE49-F238E27FC236}">
                <a16:creationId xmlns="" xmlns:a16="http://schemas.microsoft.com/office/drawing/2014/main" id="{875969DD-3E87-46F7-8596-DD3BE53BBE28}"/>
              </a:ext>
            </a:extLst>
          </p:cNvPr>
          <p:cNvGrpSpPr>
            <a:grpSpLocks/>
          </p:cNvGrpSpPr>
          <p:nvPr/>
        </p:nvGrpSpPr>
        <p:grpSpPr bwMode="auto">
          <a:xfrm>
            <a:off x="1442743" y="3183976"/>
            <a:ext cx="9236581" cy="2518495"/>
            <a:chOff x="134" y="2596"/>
            <a:chExt cx="5628" cy="1333"/>
          </a:xfrm>
        </p:grpSpPr>
        <p:sp>
          <p:nvSpPr>
            <p:cNvPr id="8" name="Rectangle 9">
              <a:extLst>
                <a:ext uri="{FF2B5EF4-FFF2-40B4-BE49-F238E27FC236}">
                  <a16:creationId xmlns="" xmlns:a16="http://schemas.microsoft.com/office/drawing/2014/main" id="{2B30EF0B-56E3-46C3-BD34-CF1A132756EF}"/>
                </a:ext>
              </a:extLst>
            </p:cNvPr>
            <p:cNvSpPr>
              <a:spLocks noChangeArrowheads="1"/>
            </p:cNvSpPr>
            <p:nvPr/>
          </p:nvSpPr>
          <p:spPr bwMode="auto">
            <a:xfrm>
              <a:off x="815" y="2750"/>
              <a:ext cx="258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200">
                  <a:solidFill>
                    <a:srgbClr val="24211D"/>
                  </a:solidFill>
                  <a:cs typeface="Arial" panose="020B0604020202020204" pitchFamily="34" charset="0"/>
                </a:rPr>
                <a:t> </a:t>
              </a:r>
              <a:r>
                <a:rPr lang="en-US" altLang="fr-FR" sz="1600">
                  <a:solidFill>
                    <a:srgbClr val="24211D"/>
                  </a:solidFill>
                  <a:cs typeface="Arial" panose="020B0604020202020204" pitchFamily="34" charset="0"/>
                </a:rPr>
                <a:t>0       3       6       9      24     48 hrs 1.5%O</a:t>
              </a:r>
              <a:r>
                <a:rPr lang="en-US" altLang="fr-FR" sz="1600" baseline="-25000">
                  <a:solidFill>
                    <a:srgbClr val="24211D"/>
                  </a:solidFill>
                  <a:cs typeface="Arial" panose="020B0604020202020204" pitchFamily="34" charset="0"/>
                </a:rPr>
                <a:t>2</a:t>
              </a:r>
              <a:r>
                <a:rPr lang="en-US" altLang="fr-FR" sz="1600">
                  <a:solidFill>
                    <a:srgbClr val="24211D"/>
                  </a:solidFill>
                  <a:cs typeface="Arial" panose="020B0604020202020204" pitchFamily="34" charset="0"/>
                </a:rPr>
                <a:t>     </a:t>
              </a:r>
              <a:endParaRPr lang="en-US" altLang="fr-FR" sz="1600" baseline="-25000">
                <a:solidFill>
                  <a:srgbClr val="24211D"/>
                </a:solidFill>
                <a:cs typeface="Arial" panose="020B0604020202020204" pitchFamily="34" charset="0"/>
              </a:endParaRPr>
            </a:p>
          </p:txBody>
        </p:sp>
        <p:grpSp>
          <p:nvGrpSpPr>
            <p:cNvPr id="9" name="Group 10">
              <a:extLst>
                <a:ext uri="{FF2B5EF4-FFF2-40B4-BE49-F238E27FC236}">
                  <a16:creationId xmlns="" xmlns:a16="http://schemas.microsoft.com/office/drawing/2014/main" id="{8DED4312-890D-46EB-986D-FC9AE475C515}"/>
                </a:ext>
              </a:extLst>
            </p:cNvPr>
            <p:cNvGrpSpPr>
              <a:grpSpLocks/>
            </p:cNvGrpSpPr>
            <p:nvPr/>
          </p:nvGrpSpPr>
          <p:grpSpPr bwMode="auto">
            <a:xfrm>
              <a:off x="703" y="2931"/>
              <a:ext cx="2019" cy="998"/>
              <a:chOff x="158" y="2958"/>
              <a:chExt cx="2019" cy="998"/>
            </a:xfrm>
          </p:grpSpPr>
          <p:sp>
            <p:nvSpPr>
              <p:cNvPr id="20" name="Rectangle 11">
                <a:extLst>
                  <a:ext uri="{FF2B5EF4-FFF2-40B4-BE49-F238E27FC236}">
                    <a16:creationId xmlns="" xmlns:a16="http://schemas.microsoft.com/office/drawing/2014/main" id="{BAC36039-998E-4F7B-96D2-B3F759EFD3A8}"/>
                  </a:ext>
                </a:extLst>
              </p:cNvPr>
              <p:cNvSpPr>
                <a:spLocks noChangeArrowheads="1"/>
              </p:cNvSpPr>
              <p:nvPr/>
            </p:nvSpPr>
            <p:spPr bwMode="auto">
              <a:xfrm>
                <a:off x="884" y="3793"/>
                <a:ext cx="60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2000" dirty="0">
                    <a:solidFill>
                      <a:srgbClr val="24211D"/>
                    </a:solidFill>
                    <a:cs typeface="Arial" panose="020B0604020202020204" pitchFamily="34" charset="0"/>
                  </a:rPr>
                  <a:t>Capan-1</a:t>
                </a:r>
                <a:endParaRPr lang="en-US" altLang="fr-FR" sz="2000" dirty="0">
                  <a:latin typeface="Verdana" panose="020B0604030504040204" pitchFamily="34" charset="0"/>
                  <a:cs typeface="Arial" panose="020B0604020202020204" pitchFamily="34" charset="0"/>
                </a:endParaRPr>
              </a:p>
            </p:txBody>
          </p:sp>
          <p:pic>
            <p:nvPicPr>
              <p:cNvPr id="21" name="Picture 12" descr="Capan NDRG1">
                <a:extLst>
                  <a:ext uri="{FF2B5EF4-FFF2-40B4-BE49-F238E27FC236}">
                    <a16:creationId xmlns="" xmlns:a16="http://schemas.microsoft.com/office/drawing/2014/main" id="{DF97B999-7DD3-4F6F-A7FB-3DF93EECB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 y="2958"/>
                <a:ext cx="2019"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3" descr="Capan-1 PhosphoNDRG1">
                <a:extLst>
                  <a:ext uri="{FF2B5EF4-FFF2-40B4-BE49-F238E27FC236}">
                    <a16:creationId xmlns="" xmlns:a16="http://schemas.microsoft.com/office/drawing/2014/main" id="{EB80BB31-FEBF-460F-B16C-6AA013530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 y="3238"/>
                <a:ext cx="2019"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4" descr="Capan-1 actin">
                <a:extLst>
                  <a:ext uri="{FF2B5EF4-FFF2-40B4-BE49-F238E27FC236}">
                    <a16:creationId xmlns="" xmlns:a16="http://schemas.microsoft.com/office/drawing/2014/main" id="{B464B8FE-A521-46D0-B6DE-4E5B6586C3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 y="3497"/>
                <a:ext cx="2019"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15">
              <a:extLst>
                <a:ext uri="{FF2B5EF4-FFF2-40B4-BE49-F238E27FC236}">
                  <a16:creationId xmlns="" xmlns:a16="http://schemas.microsoft.com/office/drawing/2014/main" id="{435B88FA-DE5E-4FC0-9F35-C1C30052FC41}"/>
                </a:ext>
              </a:extLst>
            </p:cNvPr>
            <p:cNvSpPr>
              <a:spLocks noChangeArrowheads="1"/>
            </p:cNvSpPr>
            <p:nvPr/>
          </p:nvSpPr>
          <p:spPr bwMode="auto">
            <a:xfrm>
              <a:off x="4014" y="3748"/>
              <a:ext cx="56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2000" dirty="0">
                  <a:solidFill>
                    <a:srgbClr val="24211D"/>
                  </a:solidFill>
                  <a:cs typeface="Arial" panose="020B0604020202020204" pitchFamily="34" charset="0"/>
                </a:rPr>
                <a:t>PANC-1</a:t>
              </a:r>
              <a:endParaRPr lang="en-US" altLang="fr-FR" sz="2000" dirty="0">
                <a:latin typeface="Verdana" panose="020B0604030504040204" pitchFamily="34" charset="0"/>
                <a:cs typeface="Arial" panose="020B0604020202020204" pitchFamily="34" charset="0"/>
              </a:endParaRPr>
            </a:p>
          </p:txBody>
        </p:sp>
        <p:sp>
          <p:nvSpPr>
            <p:cNvPr id="11" name="Rectangle 16">
              <a:extLst>
                <a:ext uri="{FF2B5EF4-FFF2-40B4-BE49-F238E27FC236}">
                  <a16:creationId xmlns="" xmlns:a16="http://schemas.microsoft.com/office/drawing/2014/main" id="{34DC186D-BA2E-415C-9ECB-E6FF795249E9}"/>
                </a:ext>
              </a:extLst>
            </p:cNvPr>
            <p:cNvSpPr>
              <a:spLocks noChangeArrowheads="1"/>
            </p:cNvSpPr>
            <p:nvPr/>
          </p:nvSpPr>
          <p:spPr bwMode="auto">
            <a:xfrm>
              <a:off x="3288" y="2750"/>
              <a:ext cx="247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fr-FR" sz="1200">
                  <a:solidFill>
                    <a:srgbClr val="24211D"/>
                  </a:solidFill>
                  <a:cs typeface="Arial" panose="020B0604020202020204" pitchFamily="34" charset="0"/>
                </a:rPr>
                <a:t>     </a:t>
              </a:r>
              <a:r>
                <a:rPr lang="en-US" altLang="fr-FR" sz="1600">
                  <a:solidFill>
                    <a:srgbClr val="24211D"/>
                  </a:solidFill>
                  <a:cs typeface="Arial" panose="020B0604020202020204" pitchFamily="34" charset="0"/>
                </a:rPr>
                <a:t>0      3      6      9       24    48 hrs 1.5% O</a:t>
              </a:r>
              <a:r>
                <a:rPr lang="en-US" altLang="fr-FR" sz="1600" baseline="-25000">
                  <a:solidFill>
                    <a:srgbClr val="24211D"/>
                  </a:solidFill>
                  <a:cs typeface="Arial" panose="020B0604020202020204" pitchFamily="34" charset="0"/>
                </a:rPr>
                <a:t>2</a:t>
              </a:r>
            </a:p>
          </p:txBody>
        </p:sp>
        <p:grpSp>
          <p:nvGrpSpPr>
            <p:cNvPr id="12" name="Group 17">
              <a:extLst>
                <a:ext uri="{FF2B5EF4-FFF2-40B4-BE49-F238E27FC236}">
                  <a16:creationId xmlns="" xmlns:a16="http://schemas.microsoft.com/office/drawing/2014/main" id="{FC3FB069-856A-473C-9E46-99E443DB74D0}"/>
                </a:ext>
              </a:extLst>
            </p:cNvPr>
            <p:cNvGrpSpPr>
              <a:grpSpLocks/>
            </p:cNvGrpSpPr>
            <p:nvPr/>
          </p:nvGrpSpPr>
          <p:grpSpPr bwMode="auto">
            <a:xfrm>
              <a:off x="3288" y="2931"/>
              <a:ext cx="1860" cy="788"/>
              <a:chOff x="3379" y="2795"/>
              <a:chExt cx="2041" cy="924"/>
            </a:xfrm>
          </p:grpSpPr>
          <p:pic>
            <p:nvPicPr>
              <p:cNvPr id="17" name="Picture 18" descr="Panc-1 PhosphoNDRG1">
                <a:extLst>
                  <a:ext uri="{FF2B5EF4-FFF2-40B4-BE49-F238E27FC236}">
                    <a16:creationId xmlns="" xmlns:a16="http://schemas.microsoft.com/office/drawing/2014/main" id="{CB52239D-9304-49D6-8FC1-7104804E1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9" y="3116"/>
                <a:ext cx="2041"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9" descr="Panc-1 actin">
                <a:extLst>
                  <a:ext uri="{FF2B5EF4-FFF2-40B4-BE49-F238E27FC236}">
                    <a16:creationId xmlns="" xmlns:a16="http://schemas.microsoft.com/office/drawing/2014/main" id="{A29636AE-C0CB-4770-A9E2-BE1291A8AF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9" y="3430"/>
                <a:ext cx="2041"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Panc1 3-48h">
                <a:extLst>
                  <a:ext uri="{FF2B5EF4-FFF2-40B4-BE49-F238E27FC236}">
                    <a16:creationId xmlns="" xmlns:a16="http://schemas.microsoft.com/office/drawing/2014/main" id="{8C6ED6FC-703D-4BB0-8FEB-CA1BEE236B7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13585"/>
              <a:stretch>
                <a:fillRect/>
              </a:stretch>
            </p:blipFill>
            <p:spPr bwMode="auto">
              <a:xfrm>
                <a:off x="3379" y="2795"/>
                <a:ext cx="2041"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21">
              <a:extLst>
                <a:ext uri="{FF2B5EF4-FFF2-40B4-BE49-F238E27FC236}">
                  <a16:creationId xmlns="" xmlns:a16="http://schemas.microsoft.com/office/drawing/2014/main" id="{FF8F9C68-156C-450E-A031-5B592FCC2C45}"/>
                </a:ext>
              </a:extLst>
            </p:cNvPr>
            <p:cNvSpPr>
              <a:spLocks noChangeArrowheads="1"/>
            </p:cNvSpPr>
            <p:nvPr/>
          </p:nvSpPr>
          <p:spPr bwMode="auto">
            <a:xfrm>
              <a:off x="204" y="2945"/>
              <a:ext cx="5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CH" altLang="fr-FR" sz="1600">
                  <a:cs typeface="Arial" panose="020B0604020202020204" pitchFamily="34" charset="0"/>
                </a:rPr>
                <a:t>NDRG1</a:t>
              </a:r>
              <a:endParaRPr lang="en-GB" altLang="fr-FR" sz="1600">
                <a:cs typeface="Arial" panose="020B0604020202020204" pitchFamily="34" charset="0"/>
              </a:endParaRPr>
            </a:p>
          </p:txBody>
        </p:sp>
        <p:sp>
          <p:nvSpPr>
            <p:cNvPr id="14" name="Rectangle 22">
              <a:extLst>
                <a:ext uri="{FF2B5EF4-FFF2-40B4-BE49-F238E27FC236}">
                  <a16:creationId xmlns="" xmlns:a16="http://schemas.microsoft.com/office/drawing/2014/main" id="{37282391-A871-4E71-873C-ED568F2FC4F3}"/>
                </a:ext>
              </a:extLst>
            </p:cNvPr>
            <p:cNvSpPr>
              <a:spLocks noChangeArrowheads="1"/>
            </p:cNvSpPr>
            <p:nvPr/>
          </p:nvSpPr>
          <p:spPr bwMode="auto">
            <a:xfrm>
              <a:off x="233" y="3460"/>
              <a:ext cx="50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l-GR" altLang="fr-FR" sz="1600">
                  <a:cs typeface="Arial" panose="020B0604020202020204" pitchFamily="34" charset="0"/>
                </a:rPr>
                <a:t>β</a:t>
              </a:r>
              <a:r>
                <a:rPr lang="de-CH" altLang="fr-FR" sz="1600">
                  <a:cs typeface="Arial" panose="020B0604020202020204" pitchFamily="34" charset="0"/>
                </a:rPr>
                <a:t>-actin</a:t>
              </a:r>
              <a:endParaRPr lang="en-GB" altLang="fr-FR" sz="1600">
                <a:cs typeface="Arial" panose="020B0604020202020204" pitchFamily="34" charset="0"/>
              </a:endParaRPr>
            </a:p>
          </p:txBody>
        </p:sp>
        <p:sp>
          <p:nvSpPr>
            <p:cNvPr id="15" name="Text Box 23">
              <a:extLst>
                <a:ext uri="{FF2B5EF4-FFF2-40B4-BE49-F238E27FC236}">
                  <a16:creationId xmlns="" xmlns:a16="http://schemas.microsoft.com/office/drawing/2014/main" id="{0438C4F7-6CB9-4623-93B8-82C891359ACB}"/>
                </a:ext>
              </a:extLst>
            </p:cNvPr>
            <p:cNvSpPr txBox="1">
              <a:spLocks noChangeArrowheads="1"/>
            </p:cNvSpPr>
            <p:nvPr/>
          </p:nvSpPr>
          <p:spPr bwMode="auto">
            <a:xfrm>
              <a:off x="134" y="3218"/>
              <a:ext cx="63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CH" altLang="fr-FR" sz="1600" dirty="0">
                  <a:cs typeface="Arial" panose="020B0604020202020204" pitchFamily="34" charset="0"/>
                </a:rPr>
                <a:t>pNDRG1</a:t>
              </a:r>
              <a:endParaRPr lang="en-GB" altLang="fr-FR" sz="1600" dirty="0">
                <a:cs typeface="Arial" panose="020B0604020202020204" pitchFamily="34" charset="0"/>
              </a:endParaRPr>
            </a:p>
          </p:txBody>
        </p:sp>
        <p:sp>
          <p:nvSpPr>
            <p:cNvPr id="16" name="Text Box 24">
              <a:extLst>
                <a:ext uri="{FF2B5EF4-FFF2-40B4-BE49-F238E27FC236}">
                  <a16:creationId xmlns="" xmlns:a16="http://schemas.microsoft.com/office/drawing/2014/main" id="{A1C80C29-EF2E-49B7-9CEA-72A55E549B7E}"/>
                </a:ext>
              </a:extLst>
            </p:cNvPr>
            <p:cNvSpPr txBox="1">
              <a:spLocks noChangeArrowheads="1"/>
            </p:cNvSpPr>
            <p:nvPr/>
          </p:nvSpPr>
          <p:spPr bwMode="auto">
            <a:xfrm>
              <a:off x="509" y="2596"/>
              <a:ext cx="1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fr-FR" sz="1600"/>
            </a:p>
          </p:txBody>
        </p:sp>
      </p:grpSp>
      <p:sp>
        <p:nvSpPr>
          <p:cNvPr id="24" name="Espace réservé du numéro de diapositive 23">
            <a:extLst>
              <a:ext uri="{FF2B5EF4-FFF2-40B4-BE49-F238E27FC236}">
                <a16:creationId xmlns="" xmlns:a16="http://schemas.microsoft.com/office/drawing/2014/main" id="{FCBEE8A5-42E4-42C7-AA94-F02BCE9D7E3E}"/>
              </a:ext>
            </a:extLst>
          </p:cNvPr>
          <p:cNvSpPr>
            <a:spLocks noGrp="1"/>
          </p:cNvSpPr>
          <p:nvPr>
            <p:ph type="sldNum" sz="quarter" idx="12"/>
          </p:nvPr>
        </p:nvSpPr>
        <p:spPr/>
        <p:txBody>
          <a:bodyPr/>
          <a:lstStyle/>
          <a:p>
            <a:fld id="{CF4E36D9-6C46-4DF7-82D7-23750A68EE6F}" type="slidenum">
              <a:rPr lang="fr-FR" smtClean="0"/>
              <a:t>10</a:t>
            </a:fld>
            <a:endParaRPr lang="fr-FR"/>
          </a:p>
        </p:txBody>
      </p:sp>
      <p:grpSp>
        <p:nvGrpSpPr>
          <p:cNvPr id="35" name="Groupe 34">
            <a:extLst>
              <a:ext uri="{FF2B5EF4-FFF2-40B4-BE49-F238E27FC236}">
                <a16:creationId xmlns="" xmlns:a16="http://schemas.microsoft.com/office/drawing/2014/main" id="{E525077A-4D7E-4FFB-A1E4-077B7FD92BFD}"/>
              </a:ext>
            </a:extLst>
          </p:cNvPr>
          <p:cNvGrpSpPr/>
          <p:nvPr/>
        </p:nvGrpSpPr>
        <p:grpSpPr>
          <a:xfrm>
            <a:off x="5196048" y="1129389"/>
            <a:ext cx="3207036" cy="1987994"/>
            <a:chOff x="5251484" y="1515017"/>
            <a:chExt cx="3207036" cy="1987994"/>
          </a:xfrm>
        </p:grpSpPr>
        <p:pic>
          <p:nvPicPr>
            <p:cNvPr id="25" name="Image 24">
              <a:extLst>
                <a:ext uri="{FF2B5EF4-FFF2-40B4-BE49-F238E27FC236}">
                  <a16:creationId xmlns="" xmlns:a16="http://schemas.microsoft.com/office/drawing/2014/main" id="{FBA6555D-A522-4456-94ED-73692536AEE7}"/>
                </a:ext>
              </a:extLst>
            </p:cNvPr>
            <p:cNvPicPr>
              <a:picLocks noChangeAspect="1"/>
            </p:cNvPicPr>
            <p:nvPr/>
          </p:nvPicPr>
          <p:blipFill>
            <a:blip r:embed="rId8"/>
            <a:stretch>
              <a:fillRect/>
            </a:stretch>
          </p:blipFill>
          <p:spPr>
            <a:xfrm>
              <a:off x="6173917" y="1990508"/>
              <a:ext cx="2284603" cy="1076578"/>
            </a:xfrm>
            <a:prstGeom prst="rect">
              <a:avLst/>
            </a:prstGeom>
          </p:spPr>
        </p:pic>
        <p:sp>
          <p:nvSpPr>
            <p:cNvPr id="28" name="ZoneTexte 27">
              <a:extLst>
                <a:ext uri="{FF2B5EF4-FFF2-40B4-BE49-F238E27FC236}">
                  <a16:creationId xmlns="" xmlns:a16="http://schemas.microsoft.com/office/drawing/2014/main" id="{78731D89-9F15-4DCF-A329-0075F5EE1EB9}"/>
                </a:ext>
              </a:extLst>
            </p:cNvPr>
            <p:cNvSpPr txBox="1"/>
            <p:nvPr/>
          </p:nvSpPr>
          <p:spPr>
            <a:xfrm>
              <a:off x="7388996" y="3111813"/>
              <a:ext cx="1069524"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Capan-1</a:t>
              </a:r>
            </a:p>
          </p:txBody>
        </p:sp>
        <p:sp>
          <p:nvSpPr>
            <p:cNvPr id="29" name="ZoneTexte 28">
              <a:extLst>
                <a:ext uri="{FF2B5EF4-FFF2-40B4-BE49-F238E27FC236}">
                  <a16:creationId xmlns="" xmlns:a16="http://schemas.microsoft.com/office/drawing/2014/main" id="{4798F207-C9F6-4067-8AFD-6911003A16FF}"/>
                </a:ext>
              </a:extLst>
            </p:cNvPr>
            <p:cNvSpPr txBox="1"/>
            <p:nvPr/>
          </p:nvSpPr>
          <p:spPr>
            <a:xfrm>
              <a:off x="6284212" y="3133679"/>
              <a:ext cx="1013932"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PANC-1</a:t>
              </a:r>
            </a:p>
          </p:txBody>
        </p:sp>
        <p:sp>
          <p:nvSpPr>
            <p:cNvPr id="30" name="ZoneTexte 29">
              <a:extLst>
                <a:ext uri="{FF2B5EF4-FFF2-40B4-BE49-F238E27FC236}">
                  <a16:creationId xmlns="" xmlns:a16="http://schemas.microsoft.com/office/drawing/2014/main" id="{10312C7C-5D95-4CC6-8750-EC5CB4AFD4DC}"/>
                </a:ext>
              </a:extLst>
            </p:cNvPr>
            <p:cNvSpPr txBox="1"/>
            <p:nvPr/>
          </p:nvSpPr>
          <p:spPr>
            <a:xfrm>
              <a:off x="5568857" y="2585208"/>
              <a:ext cx="595035"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Sp1</a:t>
              </a:r>
            </a:p>
          </p:txBody>
        </p:sp>
        <p:sp>
          <p:nvSpPr>
            <p:cNvPr id="32" name="ZoneTexte 31">
              <a:extLst>
                <a:ext uri="{FF2B5EF4-FFF2-40B4-BE49-F238E27FC236}">
                  <a16:creationId xmlns="" xmlns:a16="http://schemas.microsoft.com/office/drawing/2014/main" id="{0E5CBCE9-AA4A-4D49-8DEC-1E3306691AC3}"/>
                </a:ext>
              </a:extLst>
            </p:cNvPr>
            <p:cNvSpPr txBox="1"/>
            <p:nvPr/>
          </p:nvSpPr>
          <p:spPr>
            <a:xfrm>
              <a:off x="6305250" y="1515017"/>
              <a:ext cx="2005677"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N     H      N       H</a:t>
              </a:r>
            </a:p>
          </p:txBody>
        </p:sp>
        <p:grpSp>
          <p:nvGrpSpPr>
            <p:cNvPr id="34" name="Groupe 33">
              <a:extLst>
                <a:ext uri="{FF2B5EF4-FFF2-40B4-BE49-F238E27FC236}">
                  <a16:creationId xmlns="" xmlns:a16="http://schemas.microsoft.com/office/drawing/2014/main" id="{F994F640-041F-44D7-BA30-53C37F06F4BB}"/>
                </a:ext>
              </a:extLst>
            </p:cNvPr>
            <p:cNvGrpSpPr/>
            <p:nvPr/>
          </p:nvGrpSpPr>
          <p:grpSpPr>
            <a:xfrm>
              <a:off x="5251484" y="2100568"/>
              <a:ext cx="908176" cy="384891"/>
              <a:chOff x="4563165" y="2258476"/>
              <a:chExt cx="908176" cy="384891"/>
            </a:xfrm>
          </p:grpSpPr>
          <p:sp>
            <p:nvSpPr>
              <p:cNvPr id="31" name="Rectangle 30">
                <a:extLst>
                  <a:ext uri="{FF2B5EF4-FFF2-40B4-BE49-F238E27FC236}">
                    <a16:creationId xmlns="" xmlns:a16="http://schemas.microsoft.com/office/drawing/2014/main" id="{38DC7ECE-3721-4373-A7BD-8ACD75D7866E}"/>
                  </a:ext>
                </a:extLst>
              </p:cNvPr>
              <p:cNvSpPr/>
              <p:nvPr/>
            </p:nvSpPr>
            <p:spPr>
              <a:xfrm>
                <a:off x="4563165" y="2258476"/>
                <a:ext cx="761747" cy="369332"/>
              </a:xfrm>
              <a:prstGeom prst="rect">
                <a:avLst/>
              </a:prstGeom>
            </p:spPr>
            <p:txBody>
              <a:bodyPr wrap="none">
                <a:spAutoFit/>
              </a:bodyPr>
              <a:lstStyle/>
              <a:p>
                <a:pPr>
                  <a:spcBef>
                    <a:spcPct val="0"/>
                  </a:spcBef>
                </a:pPr>
                <a:r>
                  <a:rPr lang="en-US" altLang="fr-FR" dirty="0">
                    <a:latin typeface="Arial" panose="020B0604020202020204" pitchFamily="34" charset="0"/>
                    <a:cs typeface="Arial" panose="020B0604020202020204" pitchFamily="34" charset="0"/>
                  </a:rPr>
                  <a:t>HIF-1</a:t>
                </a:r>
              </a:p>
            </p:txBody>
          </p:sp>
          <p:sp>
            <p:nvSpPr>
              <p:cNvPr id="33" name="Rectangle 32">
                <a:extLst>
                  <a:ext uri="{FF2B5EF4-FFF2-40B4-BE49-F238E27FC236}">
                    <a16:creationId xmlns="" xmlns:a16="http://schemas.microsoft.com/office/drawing/2014/main" id="{EC255FCD-046A-4623-BDA9-4517F9F28CE4}"/>
                  </a:ext>
                </a:extLst>
              </p:cNvPr>
              <p:cNvSpPr/>
              <p:nvPr/>
            </p:nvSpPr>
            <p:spPr>
              <a:xfrm>
                <a:off x="5140801" y="2274035"/>
                <a:ext cx="330540" cy="369332"/>
              </a:xfrm>
              <a:prstGeom prst="rect">
                <a:avLst/>
              </a:prstGeom>
            </p:spPr>
            <p:txBody>
              <a:bodyPr wrap="none">
                <a:spAutoFit/>
              </a:bodyPr>
              <a:lstStyle/>
              <a:p>
                <a:r>
                  <a:rPr lang="en-US" altLang="fr-FR" dirty="0">
                    <a:latin typeface="Symbol" panose="05050102010706020507" pitchFamily="18" charset="2"/>
                    <a:cs typeface="Arial" panose="020B0604020202020204" pitchFamily="34" charset="0"/>
                  </a:rPr>
                  <a:t>a</a:t>
                </a:r>
                <a:endParaRPr lang="fr-FR" dirty="0"/>
              </a:p>
            </p:txBody>
          </p:sp>
        </p:grpSp>
      </p:grpSp>
      <p:sp>
        <p:nvSpPr>
          <p:cNvPr id="26" name="ZoneTexte 25">
            <a:extLst>
              <a:ext uri="{FF2B5EF4-FFF2-40B4-BE49-F238E27FC236}">
                <a16:creationId xmlns="" xmlns:a16="http://schemas.microsoft.com/office/drawing/2014/main" id="{16A3FBFA-11C6-4046-BE95-F6D2417999D6}"/>
              </a:ext>
            </a:extLst>
          </p:cNvPr>
          <p:cNvSpPr txBox="1"/>
          <p:nvPr/>
        </p:nvSpPr>
        <p:spPr>
          <a:xfrm>
            <a:off x="62521" y="5646627"/>
            <a:ext cx="12066958" cy="830997"/>
          </a:xfrm>
          <a:prstGeom prst="rect">
            <a:avLst/>
          </a:prstGeom>
          <a:noFill/>
        </p:spPr>
        <p:txBody>
          <a:bodyPr wrap="none" rtlCol="0">
            <a:spAutoFit/>
          </a:bodyPr>
          <a:lstStyle/>
          <a:p>
            <a:r>
              <a:rPr lang="fr-FR" sz="2400" dirty="0" err="1">
                <a:latin typeface="Arial" panose="020B0604020202020204" pitchFamily="34" charset="0"/>
                <a:cs typeface="Arial" panose="020B0604020202020204" pitchFamily="34" charset="0"/>
              </a:rPr>
              <a:t>Well-differentiated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upregulated</a:t>
            </a:r>
            <a:r>
              <a:rPr lang="fr-FR" sz="2400" dirty="0">
                <a:latin typeface="Arial" panose="020B0604020202020204" pitchFamily="34" charset="0"/>
                <a:cs typeface="Arial" panose="020B0604020202020204" pitchFamily="34" charset="0"/>
              </a:rPr>
              <a:t> NDRG1 </a:t>
            </a:r>
            <a:r>
              <a:rPr lang="fr-FR" sz="2400" dirty="0" err="1">
                <a:latin typeface="Arial" panose="020B0604020202020204" pitchFamily="34" charset="0"/>
                <a:cs typeface="Arial" panose="020B0604020202020204" pitchFamily="34" charset="0"/>
              </a:rPr>
              <a:t>under</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hypoxic</a:t>
            </a:r>
            <a:r>
              <a:rPr lang="fr-FR" sz="2400" dirty="0">
                <a:latin typeface="Arial" panose="020B0604020202020204" pitchFamily="34" charset="0"/>
                <a:cs typeface="Arial" panose="020B0604020202020204" pitchFamily="34" charset="0"/>
              </a:rPr>
              <a:t> conditions, </a:t>
            </a:r>
            <a:r>
              <a:rPr lang="fr-FR" sz="2400" dirty="0" err="1">
                <a:latin typeface="Arial" panose="020B0604020202020204" pitchFamily="34" charset="0"/>
                <a:cs typeface="Arial" panose="020B0604020202020204" pitchFamily="34" charset="0"/>
              </a:rPr>
              <a:t>while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poorly</a:t>
            </a:r>
            <a:r>
              <a:rPr lang="fr-FR" sz="2400" dirty="0">
                <a:latin typeface="Arial" panose="020B0604020202020204" pitchFamily="34" charset="0"/>
                <a:cs typeface="Arial" panose="020B0604020202020204" pitchFamily="34" charset="0"/>
              </a:rPr>
              <a:t>-</a:t>
            </a:r>
          </a:p>
          <a:p>
            <a:r>
              <a:rPr lang="fr-FR" sz="2400" dirty="0" err="1">
                <a:latin typeface="Arial" panose="020B0604020202020204" pitchFamily="34" charset="0"/>
                <a:cs typeface="Arial" panose="020B0604020202020204" pitchFamily="34" charset="0"/>
              </a:rPr>
              <a:t>differentiated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did</a:t>
            </a:r>
            <a:r>
              <a:rPr lang="fr-FR" sz="2400" dirty="0">
                <a:latin typeface="Arial" panose="020B0604020202020204" pitchFamily="34" charset="0"/>
                <a:cs typeface="Arial" panose="020B0604020202020204" pitchFamily="34" charset="0"/>
              </a:rPr>
              <a:t> not </a:t>
            </a:r>
            <a:r>
              <a:rPr lang="fr-FR" sz="2400" dirty="0" err="1">
                <a:latin typeface="Arial" panose="020B0604020202020204" pitchFamily="34" charset="0"/>
                <a:cs typeface="Arial" panose="020B0604020202020204" pitchFamily="34" charset="0"/>
              </a:rPr>
              <a:t>despite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strong</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detection</a:t>
            </a:r>
            <a:r>
              <a:rPr lang="fr-FR" sz="2400" dirty="0">
                <a:latin typeface="Arial" panose="020B0604020202020204" pitchFamily="34" charset="0"/>
                <a:cs typeface="Arial" panose="020B0604020202020204" pitchFamily="34" charset="0"/>
              </a:rPr>
              <a:t> of HIF-1</a:t>
            </a:r>
            <a:r>
              <a:rPr lang="el-GR" sz="2400" dirty="0">
                <a:latin typeface="Arial" panose="020B0604020202020204" pitchFamily="34" charset="0"/>
                <a:cs typeface="Arial" panose="020B0604020202020204" pitchFamily="34" charset="0"/>
              </a:rPr>
              <a:t>α</a:t>
            </a:r>
            <a:r>
              <a:rPr lang="fr-FR" sz="2400" dirty="0">
                <a:latin typeface="Arial" panose="020B0604020202020204" pitchFamily="34" charset="0"/>
                <a:cs typeface="Arial" panose="020B0604020202020204" pitchFamily="34" charset="0"/>
              </a:rPr>
              <a:t> in </a:t>
            </a:r>
            <a:r>
              <a:rPr lang="fr-FR" sz="2400" dirty="0" err="1">
                <a:latin typeface="Arial" panose="020B0604020202020204" pitchFamily="34" charset="0"/>
                <a:cs typeface="Arial" panose="020B0604020202020204" pitchFamily="34" charset="0"/>
              </a:rPr>
              <a:t>both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lines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under</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hypoxia</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5052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9">
            <a:extLst>
              <a:ext uri="{FF2B5EF4-FFF2-40B4-BE49-F238E27FC236}">
                <a16:creationId xmlns="" xmlns:a16="http://schemas.microsoft.com/office/drawing/2014/main" id="{9DABC8B6-C039-4929-8D2E-3B6130501F7F}"/>
              </a:ext>
            </a:extLst>
          </p:cNvPr>
          <p:cNvSpPr txBox="1">
            <a:spLocks noChangeArrowheads="1"/>
          </p:cNvSpPr>
          <p:nvPr/>
        </p:nvSpPr>
        <p:spPr bwMode="auto">
          <a:xfrm>
            <a:off x="1358009" y="248907"/>
            <a:ext cx="971509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0000"/>
                </a:solidFill>
              </a:rPr>
              <a:t>PANC-1 and Capan-1 </a:t>
            </a:r>
            <a:r>
              <a:rPr lang="fr-FR" altLang="fr-FR" sz="2800" dirty="0" err="1">
                <a:solidFill>
                  <a:srgbClr val="FF0000"/>
                </a:solidFill>
              </a:rPr>
              <a:t>cell</a:t>
            </a:r>
            <a:r>
              <a:rPr lang="fr-FR" altLang="fr-FR" sz="2800" dirty="0">
                <a:solidFill>
                  <a:srgbClr val="FF0000"/>
                </a:solidFill>
              </a:rPr>
              <a:t> </a:t>
            </a:r>
            <a:r>
              <a:rPr lang="fr-FR" altLang="fr-FR" sz="2800" dirty="0" err="1">
                <a:solidFill>
                  <a:srgbClr val="FF0000"/>
                </a:solidFill>
              </a:rPr>
              <a:t>lines</a:t>
            </a:r>
            <a:r>
              <a:rPr lang="fr-FR" altLang="fr-FR" sz="2800" dirty="0">
                <a:solidFill>
                  <a:srgbClr val="FF0000"/>
                </a:solidFill>
              </a:rPr>
              <a:t> are </a:t>
            </a:r>
            <a:r>
              <a:rPr lang="fr-FR" altLang="fr-FR" sz="2800" dirty="0" err="1">
                <a:solidFill>
                  <a:srgbClr val="FF0000"/>
                </a:solidFill>
              </a:rPr>
              <a:t>characterized</a:t>
            </a:r>
            <a:r>
              <a:rPr lang="fr-FR" altLang="fr-FR" sz="2800" dirty="0">
                <a:solidFill>
                  <a:srgbClr val="FF0000"/>
                </a:solidFill>
              </a:rPr>
              <a:t> by distinct</a:t>
            </a:r>
          </a:p>
          <a:p>
            <a:pPr algn="ctr" eaLnBrk="1" hangingPunct="1">
              <a:spcBef>
                <a:spcPct val="0"/>
              </a:spcBef>
              <a:buFontTx/>
              <a:buNone/>
            </a:pPr>
            <a:r>
              <a:rPr lang="fr-FR" altLang="fr-FR" sz="2800" dirty="0" err="1">
                <a:solidFill>
                  <a:srgbClr val="FF0000"/>
                </a:solidFill>
              </a:rPr>
              <a:t>hypoxia-regulated</a:t>
            </a:r>
            <a:r>
              <a:rPr lang="fr-FR" altLang="fr-FR" sz="2800" dirty="0">
                <a:solidFill>
                  <a:srgbClr val="FF0000"/>
                </a:solidFill>
              </a:rPr>
              <a:t> </a:t>
            </a:r>
            <a:r>
              <a:rPr lang="fr-FR" altLang="fr-FR" sz="2800" dirty="0" err="1">
                <a:solidFill>
                  <a:srgbClr val="FF0000"/>
                </a:solidFill>
              </a:rPr>
              <a:t>gene</a:t>
            </a:r>
            <a:r>
              <a:rPr lang="fr-FR" altLang="fr-FR" sz="2800" dirty="0">
                <a:solidFill>
                  <a:srgbClr val="FF0000"/>
                </a:solidFill>
              </a:rPr>
              <a:t> expression patterns </a:t>
            </a:r>
            <a:r>
              <a:rPr lang="fr-FR" altLang="fr-FR" sz="2800" dirty="0" err="1">
                <a:solidFill>
                  <a:srgbClr val="FF0000"/>
                </a:solidFill>
              </a:rPr>
              <a:t>under</a:t>
            </a:r>
            <a:r>
              <a:rPr lang="fr-FR" altLang="fr-FR" sz="2800" dirty="0">
                <a:solidFill>
                  <a:srgbClr val="FF0000"/>
                </a:solidFill>
              </a:rPr>
              <a:t> </a:t>
            </a:r>
            <a:r>
              <a:rPr lang="fr-FR" altLang="fr-FR" sz="2800" dirty="0" err="1">
                <a:solidFill>
                  <a:srgbClr val="FF0000"/>
                </a:solidFill>
              </a:rPr>
              <a:t>hypoxia</a:t>
            </a:r>
            <a:r>
              <a:rPr lang="fr-FR" altLang="fr-FR" sz="2800" dirty="0">
                <a:solidFill>
                  <a:srgbClr val="FF0000"/>
                </a:solidFill>
              </a:rPr>
              <a:t> </a:t>
            </a:r>
          </a:p>
        </p:txBody>
      </p:sp>
      <p:pic>
        <p:nvPicPr>
          <p:cNvPr id="3" name="Picture 3">
            <a:extLst>
              <a:ext uri="{FF2B5EF4-FFF2-40B4-BE49-F238E27FC236}">
                <a16:creationId xmlns="" xmlns:a16="http://schemas.microsoft.com/office/drawing/2014/main" id="{83116928-E407-427A-ACD7-1E07DBEE2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122" y="1762539"/>
            <a:ext cx="9403332" cy="3545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a:extLst>
              <a:ext uri="{FF2B5EF4-FFF2-40B4-BE49-F238E27FC236}">
                <a16:creationId xmlns="" xmlns:a16="http://schemas.microsoft.com/office/drawing/2014/main" id="{3931ECD2-C4C7-4369-A2E1-ECCFC1D9C43E}"/>
              </a:ext>
            </a:extLst>
          </p:cNvPr>
          <p:cNvSpPr txBox="1"/>
          <p:nvPr/>
        </p:nvSpPr>
        <p:spPr>
          <a:xfrm>
            <a:off x="347797" y="5940851"/>
            <a:ext cx="11735520" cy="830997"/>
          </a:xfrm>
          <a:prstGeom prst="rect">
            <a:avLst/>
          </a:prstGeom>
          <a:noFill/>
        </p:spPr>
        <p:txBody>
          <a:bodyPr wrap="none" rtlCol="0">
            <a:spAutoFit/>
          </a:bodyPr>
          <a:lstStyle/>
          <a:p>
            <a:pPr algn="ctr"/>
            <a:r>
              <a:rPr lang="fr-FR" sz="2400" dirty="0" err="1">
                <a:latin typeface="Arial" panose="020B0604020202020204" pitchFamily="34" charset="0"/>
                <a:cs typeface="Arial" panose="020B0604020202020204" pitchFamily="34" charset="0"/>
              </a:rPr>
              <a:t>Some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hypoxia-induced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genes</a:t>
            </a:r>
            <a:r>
              <a:rPr lang="fr-FR" sz="2400" dirty="0">
                <a:latin typeface="Arial" panose="020B0604020202020204" pitchFamily="34" charset="0"/>
                <a:cs typeface="Arial" panose="020B0604020202020204" pitchFamily="34" charset="0"/>
              </a:rPr>
              <a:t> in PANC-1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are </a:t>
            </a:r>
            <a:r>
              <a:rPr lang="fr-FR" sz="2400" dirty="0" err="1">
                <a:latin typeface="Arial" panose="020B0604020202020204" pitchFamily="34" charset="0"/>
                <a:cs typeface="Arial" panose="020B0604020202020204" pitchFamily="34" charset="0"/>
              </a:rPr>
              <a:t>functional</a:t>
            </a:r>
            <a:r>
              <a:rPr lang="fr-FR" sz="2400" dirty="0">
                <a:latin typeface="Arial" panose="020B0604020202020204" pitchFamily="34" charset="0"/>
                <a:cs typeface="Arial" panose="020B0604020202020204" pitchFamily="34" charset="0"/>
              </a:rPr>
              <a:t> and the </a:t>
            </a:r>
            <a:r>
              <a:rPr lang="fr-FR" sz="2400" dirty="0" err="1">
                <a:latin typeface="Arial" panose="020B0604020202020204" pitchFamily="34" charset="0"/>
                <a:cs typeface="Arial" panose="020B0604020202020204" pitchFamily="34" charset="0"/>
              </a:rPr>
              <a:t>lack</a:t>
            </a:r>
            <a:r>
              <a:rPr lang="fr-FR" sz="2400" dirty="0">
                <a:latin typeface="Arial" panose="020B0604020202020204" pitchFamily="34" charset="0"/>
                <a:cs typeface="Arial" panose="020B0604020202020204" pitchFamily="34" charset="0"/>
              </a:rPr>
              <a:t> of NDRG1 </a:t>
            </a:r>
          </a:p>
          <a:p>
            <a:pPr algn="ctr"/>
            <a:r>
              <a:rPr lang="fr-FR" sz="2400" dirty="0" err="1">
                <a:latin typeface="Arial" panose="020B0604020202020204" pitchFamily="34" charset="0"/>
                <a:cs typeface="Arial" panose="020B0604020202020204" pitchFamily="34" charset="0"/>
              </a:rPr>
              <a:t>upregulation</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was</a:t>
            </a:r>
            <a:r>
              <a:rPr lang="fr-FR" sz="2400" dirty="0">
                <a:latin typeface="Arial" panose="020B0604020202020204" pitchFamily="34" charset="0"/>
                <a:cs typeface="Arial" panose="020B0604020202020204" pitchFamily="34" charset="0"/>
              </a:rPr>
              <a:t> not due to a </a:t>
            </a:r>
            <a:r>
              <a:rPr lang="fr-FR" sz="2400" dirty="0" err="1">
                <a:latin typeface="Arial" panose="020B0604020202020204" pitchFamily="34" charset="0"/>
                <a:cs typeface="Arial" panose="020B0604020202020204" pitchFamily="34" charset="0"/>
              </a:rPr>
              <a:t>cell</a:t>
            </a:r>
            <a:r>
              <a:rPr lang="fr-FR" sz="2400" dirty="0">
                <a:latin typeface="Arial" panose="020B0604020202020204" pitchFamily="34" charset="0"/>
                <a:cs typeface="Arial" panose="020B0604020202020204" pitchFamily="34" charset="0"/>
              </a:rPr>
              <a:t> line </a:t>
            </a:r>
            <a:r>
              <a:rPr lang="fr-FR" sz="2400" dirty="0" err="1">
                <a:latin typeface="Arial" panose="020B0604020202020204" pitchFamily="34" charset="0"/>
                <a:cs typeface="Arial" panose="020B0604020202020204" pitchFamily="34" charset="0"/>
              </a:rPr>
              <a:t>dysfunction</a:t>
            </a:r>
            <a:r>
              <a:rPr lang="fr-FR" sz="2400" dirty="0">
                <a:latin typeface="Arial" panose="020B0604020202020204" pitchFamily="34" charset="0"/>
                <a:cs typeface="Arial" panose="020B0604020202020204" pitchFamily="34" charset="0"/>
              </a:rPr>
              <a:t> </a:t>
            </a:r>
          </a:p>
        </p:txBody>
      </p:sp>
      <p:sp>
        <p:nvSpPr>
          <p:cNvPr id="6" name="ZoneTexte 5">
            <a:extLst>
              <a:ext uri="{FF2B5EF4-FFF2-40B4-BE49-F238E27FC236}">
                <a16:creationId xmlns="" xmlns:a16="http://schemas.microsoft.com/office/drawing/2014/main" id="{D8D4656C-CD4E-449E-BD8F-16C14CB79DFF}"/>
              </a:ext>
            </a:extLst>
          </p:cNvPr>
          <p:cNvSpPr txBox="1"/>
          <p:nvPr/>
        </p:nvSpPr>
        <p:spPr>
          <a:xfrm>
            <a:off x="8523110" y="5303954"/>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4" name="Espace réservé du numéro de diapositive 3">
            <a:extLst>
              <a:ext uri="{FF2B5EF4-FFF2-40B4-BE49-F238E27FC236}">
                <a16:creationId xmlns="" xmlns:a16="http://schemas.microsoft.com/office/drawing/2014/main" id="{C7A9767B-4B78-4A5E-A4BC-2CB559AE06B7}"/>
              </a:ext>
            </a:extLst>
          </p:cNvPr>
          <p:cNvSpPr>
            <a:spLocks noGrp="1"/>
          </p:cNvSpPr>
          <p:nvPr>
            <p:ph type="sldNum" sz="quarter" idx="12"/>
          </p:nvPr>
        </p:nvSpPr>
        <p:spPr/>
        <p:txBody>
          <a:bodyPr/>
          <a:lstStyle/>
          <a:p>
            <a:fld id="{CF4E36D9-6C46-4DF7-82D7-23750A68EE6F}" type="slidenum">
              <a:rPr lang="fr-FR" smtClean="0"/>
              <a:t>11</a:t>
            </a:fld>
            <a:endParaRPr lang="fr-FR"/>
          </a:p>
        </p:txBody>
      </p:sp>
      <p:pic>
        <p:nvPicPr>
          <p:cNvPr id="7" name="Image 6">
            <a:extLst>
              <a:ext uri="{FF2B5EF4-FFF2-40B4-BE49-F238E27FC236}">
                <a16:creationId xmlns="" xmlns:a16="http://schemas.microsoft.com/office/drawing/2014/main" id="{D95C91E5-AA62-40D7-8F2E-F0F3546EC3C6}"/>
              </a:ext>
            </a:extLst>
          </p:cNvPr>
          <p:cNvPicPr>
            <a:picLocks noChangeAspect="1"/>
          </p:cNvPicPr>
          <p:nvPr/>
        </p:nvPicPr>
        <p:blipFill>
          <a:blip r:embed="rId3"/>
          <a:stretch>
            <a:fillRect/>
          </a:stretch>
        </p:blipFill>
        <p:spPr>
          <a:xfrm>
            <a:off x="5114925" y="1674694"/>
            <a:ext cx="1828800" cy="3798539"/>
          </a:xfrm>
          <a:prstGeom prst="rect">
            <a:avLst/>
          </a:prstGeom>
        </p:spPr>
      </p:pic>
      <p:pic>
        <p:nvPicPr>
          <p:cNvPr id="9" name="Image 8">
            <a:extLst>
              <a:ext uri="{FF2B5EF4-FFF2-40B4-BE49-F238E27FC236}">
                <a16:creationId xmlns="" xmlns:a16="http://schemas.microsoft.com/office/drawing/2014/main" id="{23DABD7D-79F4-4B13-B496-2AFFCFDA8FFE}"/>
              </a:ext>
            </a:extLst>
          </p:cNvPr>
          <p:cNvPicPr>
            <a:picLocks noChangeAspect="1"/>
          </p:cNvPicPr>
          <p:nvPr/>
        </p:nvPicPr>
        <p:blipFill>
          <a:blip r:embed="rId4"/>
          <a:stretch>
            <a:fillRect/>
          </a:stretch>
        </p:blipFill>
        <p:spPr>
          <a:xfrm>
            <a:off x="3138408" y="1674693"/>
            <a:ext cx="1976517" cy="3798539"/>
          </a:xfrm>
          <a:prstGeom prst="rect">
            <a:avLst/>
          </a:prstGeom>
        </p:spPr>
      </p:pic>
      <p:pic>
        <p:nvPicPr>
          <p:cNvPr id="10" name="Image 9">
            <a:extLst>
              <a:ext uri="{FF2B5EF4-FFF2-40B4-BE49-F238E27FC236}">
                <a16:creationId xmlns="" xmlns:a16="http://schemas.microsoft.com/office/drawing/2014/main" id="{7219BBA6-7C13-4E21-AF39-9A546B8DC4A1}"/>
              </a:ext>
            </a:extLst>
          </p:cNvPr>
          <p:cNvPicPr>
            <a:picLocks noChangeAspect="1"/>
          </p:cNvPicPr>
          <p:nvPr/>
        </p:nvPicPr>
        <p:blipFill>
          <a:blip r:embed="rId5"/>
          <a:stretch>
            <a:fillRect/>
          </a:stretch>
        </p:blipFill>
        <p:spPr>
          <a:xfrm>
            <a:off x="1309608" y="1674692"/>
            <a:ext cx="1828800" cy="3798539"/>
          </a:xfrm>
          <a:prstGeom prst="rect">
            <a:avLst/>
          </a:prstGeom>
        </p:spPr>
      </p:pic>
      <p:sp>
        <p:nvSpPr>
          <p:cNvPr id="11" name="ZoneTexte 10">
            <a:extLst>
              <a:ext uri="{FF2B5EF4-FFF2-40B4-BE49-F238E27FC236}">
                <a16:creationId xmlns="" xmlns:a16="http://schemas.microsoft.com/office/drawing/2014/main" id="{AD9C5FAE-F4E0-4D1B-9308-4726F9BDC164}"/>
              </a:ext>
            </a:extLst>
          </p:cNvPr>
          <p:cNvSpPr txBox="1"/>
          <p:nvPr/>
        </p:nvSpPr>
        <p:spPr>
          <a:xfrm>
            <a:off x="1123122" y="5586908"/>
            <a:ext cx="9712915"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rPr>
              <a:t>Graphs show </a:t>
            </a:r>
            <a:r>
              <a:rPr lang="fr-FR" dirty="0" err="1">
                <a:latin typeface="Arial" panose="020B0604020202020204" pitchFamily="34" charset="0"/>
                <a:cs typeface="Arial" panose="020B0604020202020204" pitchFamily="34" charset="0"/>
              </a:rPr>
              <a:t>gene</a:t>
            </a:r>
            <a:r>
              <a:rPr lang="fr-FR" dirty="0">
                <a:latin typeface="Arial" panose="020B0604020202020204" pitchFamily="34" charset="0"/>
                <a:cs typeface="Arial" panose="020B0604020202020204" pitchFamily="34" charset="0"/>
              </a:rPr>
              <a:t> transcription </a:t>
            </a:r>
            <a:r>
              <a:rPr lang="fr-FR" dirty="0" err="1">
                <a:latin typeface="Arial" panose="020B0604020202020204" pitchFamily="34" charset="0"/>
                <a:cs typeface="Arial" panose="020B0604020202020204" pitchFamily="34" charset="0"/>
              </a:rPr>
              <a:t>level</a:t>
            </a:r>
            <a:r>
              <a:rPr lang="fr-FR" dirty="0">
                <a:latin typeface="Arial" panose="020B0604020202020204" pitchFamily="34" charset="0"/>
                <a:cs typeface="Arial" panose="020B0604020202020204" pitchFamily="34" charset="0"/>
              </a:rPr>
              <a:t> as a </a:t>
            </a:r>
            <a:r>
              <a:rPr lang="fr-FR" dirty="0" err="1">
                <a:latin typeface="Arial" panose="020B0604020202020204" pitchFamily="34" charset="0"/>
                <a:cs typeface="Arial" panose="020B0604020202020204" pitchFamily="34" charset="0"/>
              </a:rPr>
              <a:t>fold</a:t>
            </a:r>
            <a:r>
              <a:rPr lang="fr-FR" dirty="0">
                <a:latin typeface="Arial" panose="020B0604020202020204" pitchFamily="34" charset="0"/>
                <a:cs typeface="Arial" panose="020B0604020202020204" pitchFamily="34" charset="0"/>
              </a:rPr>
              <a:t> change relative to </a:t>
            </a:r>
            <a:r>
              <a:rPr lang="fr-FR" dirty="0" err="1">
                <a:latin typeface="Arial" panose="020B0604020202020204" pitchFamily="34" charset="0"/>
                <a:cs typeface="Arial" panose="020B0604020202020204" pitchFamily="34" charset="0"/>
              </a:rPr>
              <a:t>untreated</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normoxic</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controls</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444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3">
            <a:extLst>
              <a:ext uri="{FF2B5EF4-FFF2-40B4-BE49-F238E27FC236}">
                <a16:creationId xmlns="" xmlns:a16="http://schemas.microsoft.com/office/drawing/2014/main" id="{865F22DB-209E-4F7C-860E-E993C80879CA}"/>
              </a:ext>
            </a:extLst>
          </p:cNvPr>
          <p:cNvSpPr txBox="1">
            <a:spLocks noChangeArrowheads="1"/>
          </p:cNvSpPr>
          <p:nvPr/>
        </p:nvSpPr>
        <p:spPr bwMode="auto">
          <a:xfrm>
            <a:off x="1651883" y="264832"/>
            <a:ext cx="925708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3300"/>
                </a:solidFill>
              </a:rPr>
              <a:t>TSA </a:t>
            </a:r>
            <a:r>
              <a:rPr lang="fr-FR" altLang="fr-FR" sz="2800" dirty="0" err="1">
                <a:solidFill>
                  <a:srgbClr val="FF3300"/>
                </a:solidFill>
              </a:rPr>
              <a:t>inhibits</a:t>
            </a:r>
            <a:r>
              <a:rPr lang="fr-FR" altLang="fr-FR" sz="2800" dirty="0">
                <a:solidFill>
                  <a:srgbClr val="FF3300"/>
                </a:solidFill>
              </a:rPr>
              <a:t> HDAC enzyme </a:t>
            </a:r>
            <a:r>
              <a:rPr lang="fr-FR" altLang="fr-FR" sz="2800" dirty="0" err="1">
                <a:solidFill>
                  <a:srgbClr val="FF3300"/>
                </a:solidFill>
              </a:rPr>
              <a:t>activity</a:t>
            </a:r>
            <a:r>
              <a:rPr lang="fr-FR" altLang="fr-FR" sz="2800" dirty="0">
                <a:solidFill>
                  <a:srgbClr val="FF3300"/>
                </a:solidFill>
              </a:rPr>
              <a:t> </a:t>
            </a:r>
            <a:r>
              <a:rPr lang="fr-FR" altLang="fr-FR" sz="2800" dirty="0" err="1">
                <a:solidFill>
                  <a:srgbClr val="FF3300"/>
                </a:solidFill>
              </a:rPr>
              <a:t>resulting</a:t>
            </a:r>
            <a:r>
              <a:rPr lang="fr-FR" altLang="fr-FR" sz="2800" dirty="0">
                <a:solidFill>
                  <a:srgbClr val="FF3300"/>
                </a:solidFill>
              </a:rPr>
              <a:t> in </a:t>
            </a:r>
            <a:r>
              <a:rPr lang="fr-FR" altLang="fr-FR" sz="2800" dirty="0" err="1">
                <a:solidFill>
                  <a:srgbClr val="FF3300"/>
                </a:solidFill>
              </a:rPr>
              <a:t>increased</a:t>
            </a:r>
            <a:endParaRPr lang="fr-FR" altLang="fr-FR" sz="2800" dirty="0">
              <a:solidFill>
                <a:srgbClr val="FF3300"/>
              </a:solidFill>
            </a:endParaRPr>
          </a:p>
          <a:p>
            <a:pPr algn="ctr" eaLnBrk="1" hangingPunct="1">
              <a:spcBef>
                <a:spcPct val="0"/>
              </a:spcBef>
              <a:buFontTx/>
              <a:buNone/>
            </a:pPr>
            <a:r>
              <a:rPr lang="fr-FR" altLang="fr-FR" sz="2800" dirty="0" err="1">
                <a:solidFill>
                  <a:srgbClr val="FF3300"/>
                </a:solidFill>
              </a:rPr>
              <a:t>level</a:t>
            </a:r>
            <a:r>
              <a:rPr lang="fr-FR" altLang="fr-FR" sz="2800" dirty="0">
                <a:solidFill>
                  <a:srgbClr val="FF3300"/>
                </a:solidFill>
              </a:rPr>
              <a:t> of histone </a:t>
            </a:r>
            <a:r>
              <a:rPr lang="fr-FR" altLang="fr-FR" sz="2800" dirty="0" err="1">
                <a:solidFill>
                  <a:srgbClr val="FF3300"/>
                </a:solidFill>
              </a:rPr>
              <a:t>acetylation</a:t>
            </a:r>
            <a:endParaRPr lang="fr-FR" altLang="fr-FR" sz="2800" dirty="0">
              <a:solidFill>
                <a:srgbClr val="FF3300"/>
              </a:solidFill>
            </a:endParaRPr>
          </a:p>
        </p:txBody>
      </p:sp>
      <p:pic>
        <p:nvPicPr>
          <p:cNvPr id="3" name="Picture 4">
            <a:extLst>
              <a:ext uri="{FF2B5EF4-FFF2-40B4-BE49-F238E27FC236}">
                <a16:creationId xmlns="" xmlns:a16="http://schemas.microsoft.com/office/drawing/2014/main" id="{93AABD82-0E82-4E01-B6DD-3EA2E1E25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14" y="2252870"/>
            <a:ext cx="3265116" cy="2870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a:extLst>
              <a:ext uri="{FF2B5EF4-FFF2-40B4-BE49-F238E27FC236}">
                <a16:creationId xmlns="" xmlns:a16="http://schemas.microsoft.com/office/drawing/2014/main" id="{B526D28F-B186-48C4-9565-395EE99153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1872" y="1936228"/>
            <a:ext cx="2818251" cy="2985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a:extLst>
              <a:ext uri="{FF2B5EF4-FFF2-40B4-BE49-F238E27FC236}">
                <a16:creationId xmlns="" xmlns:a16="http://schemas.microsoft.com/office/drawing/2014/main" id="{0B2DCF5C-FC40-4C34-BA27-F7D32383D798}"/>
              </a:ext>
            </a:extLst>
          </p:cNvPr>
          <p:cNvSpPr txBox="1"/>
          <p:nvPr/>
        </p:nvSpPr>
        <p:spPr>
          <a:xfrm>
            <a:off x="2728394" y="5265133"/>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6" name="Espace réservé du numéro de diapositive 5">
            <a:extLst>
              <a:ext uri="{FF2B5EF4-FFF2-40B4-BE49-F238E27FC236}">
                <a16:creationId xmlns="" xmlns:a16="http://schemas.microsoft.com/office/drawing/2014/main" id="{F30E0BA1-29C3-4752-AD0D-594DD8ECFAAD}"/>
              </a:ext>
            </a:extLst>
          </p:cNvPr>
          <p:cNvSpPr>
            <a:spLocks noGrp="1"/>
          </p:cNvSpPr>
          <p:nvPr>
            <p:ph type="sldNum" sz="quarter" idx="12"/>
          </p:nvPr>
        </p:nvSpPr>
        <p:spPr/>
        <p:txBody>
          <a:bodyPr/>
          <a:lstStyle/>
          <a:p>
            <a:fld id="{CF4E36D9-6C46-4DF7-82D7-23750A68EE6F}" type="slidenum">
              <a:rPr lang="fr-FR" smtClean="0"/>
              <a:t>12</a:t>
            </a:fld>
            <a:endParaRPr lang="fr-FR"/>
          </a:p>
        </p:txBody>
      </p:sp>
      <p:sp>
        <p:nvSpPr>
          <p:cNvPr id="8" name="ZoneTexte 7">
            <a:extLst>
              <a:ext uri="{FF2B5EF4-FFF2-40B4-BE49-F238E27FC236}">
                <a16:creationId xmlns="" xmlns:a16="http://schemas.microsoft.com/office/drawing/2014/main" id="{3B75D372-B85A-4136-BE9F-4627DC59591E}"/>
              </a:ext>
            </a:extLst>
          </p:cNvPr>
          <p:cNvSpPr txBox="1"/>
          <p:nvPr/>
        </p:nvSpPr>
        <p:spPr>
          <a:xfrm>
            <a:off x="700088" y="1474563"/>
            <a:ext cx="2628900" cy="461665"/>
          </a:xfrm>
          <a:prstGeom prst="rect">
            <a:avLst/>
          </a:prstGeom>
          <a:noFill/>
        </p:spPr>
        <p:txBody>
          <a:bodyPr wrap="square" rtlCol="0">
            <a:spAutoFit/>
          </a:bodyPr>
          <a:lstStyle/>
          <a:p>
            <a:r>
              <a:rPr lang="fr-FR" sz="2400" dirty="0">
                <a:latin typeface="Arial" panose="020B0604020202020204" pitchFamily="34" charset="0"/>
                <a:cs typeface="Arial" panose="020B0604020202020204" pitchFamily="34" charset="0"/>
              </a:rPr>
              <a:t>In PANC-1 </a:t>
            </a:r>
            <a:r>
              <a:rPr lang="fr-FR" sz="2400" dirty="0" err="1">
                <a:latin typeface="Arial" panose="020B0604020202020204" pitchFamily="34" charset="0"/>
                <a:cs typeface="Arial" panose="020B0604020202020204" pitchFamily="34" charset="0"/>
              </a:rPr>
              <a:t>cells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9335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771ECEC-1EEB-42A5-B2A9-80F515C6C3C8}"/>
              </a:ext>
            </a:extLst>
          </p:cNvPr>
          <p:cNvSpPr/>
          <p:nvPr/>
        </p:nvSpPr>
        <p:spPr>
          <a:xfrm>
            <a:off x="1599702" y="136525"/>
            <a:ext cx="8613255" cy="954107"/>
          </a:xfrm>
          <a:prstGeom prst="rect">
            <a:avLst/>
          </a:prstGeom>
        </p:spPr>
        <p:txBody>
          <a:bodyPr wrap="none">
            <a:spAutoFit/>
          </a:bodyPr>
          <a:lstStyle/>
          <a:p>
            <a:pPr algn="ctr">
              <a:spcBef>
                <a:spcPct val="0"/>
              </a:spcBef>
            </a:pPr>
            <a:r>
              <a:rPr lang="fr-FR" altLang="fr-FR" sz="2800" dirty="0">
                <a:solidFill>
                  <a:srgbClr val="FF3300"/>
                </a:solidFill>
                <a:latin typeface="Arial" panose="020B0604020202020204" pitchFamily="34" charset="0"/>
                <a:cs typeface="Arial" panose="020B0604020202020204" pitchFamily="34" charset="0"/>
              </a:rPr>
              <a:t>TSA </a:t>
            </a:r>
            <a:r>
              <a:rPr lang="fr-FR" altLang="fr-FR" sz="2800" dirty="0" err="1">
                <a:solidFill>
                  <a:srgbClr val="FF3300"/>
                </a:solidFill>
                <a:latin typeface="Arial" panose="020B0604020202020204" pitchFamily="34" charset="0"/>
                <a:cs typeface="Arial" panose="020B0604020202020204" pitchFamily="34" charset="0"/>
              </a:rPr>
              <a:t>induces</a:t>
            </a:r>
            <a:r>
              <a:rPr lang="fr-FR" altLang="fr-FR" sz="2800" dirty="0">
                <a:solidFill>
                  <a:srgbClr val="FF3300"/>
                </a:solidFill>
                <a:latin typeface="Arial" panose="020B0604020202020204" pitchFamily="34" charset="0"/>
                <a:cs typeface="Arial" panose="020B0604020202020204" pitchFamily="34" charset="0"/>
              </a:rPr>
              <a:t> </a:t>
            </a:r>
            <a:r>
              <a:rPr lang="fr-FR" altLang="fr-FR" sz="2800" dirty="0" err="1">
                <a:solidFill>
                  <a:srgbClr val="FF3300"/>
                </a:solidFill>
                <a:latin typeface="Arial" panose="020B0604020202020204" pitchFamily="34" charset="0"/>
                <a:cs typeface="Arial" panose="020B0604020202020204" pitchFamily="34" charset="0"/>
              </a:rPr>
              <a:t>morphological</a:t>
            </a:r>
            <a:r>
              <a:rPr lang="fr-FR" altLang="fr-FR" sz="2800" dirty="0">
                <a:solidFill>
                  <a:srgbClr val="FF3300"/>
                </a:solidFill>
                <a:latin typeface="Arial" panose="020B0604020202020204" pitchFamily="34" charset="0"/>
                <a:cs typeface="Arial" panose="020B0604020202020204" pitchFamily="34" charset="0"/>
              </a:rPr>
              <a:t> changes of PANC-1 </a:t>
            </a:r>
            <a:r>
              <a:rPr lang="fr-FR" altLang="fr-FR" sz="2800" dirty="0" err="1">
                <a:solidFill>
                  <a:srgbClr val="FF3300"/>
                </a:solidFill>
                <a:latin typeface="Arial" panose="020B0604020202020204" pitchFamily="34" charset="0"/>
                <a:cs typeface="Arial" panose="020B0604020202020204" pitchFamily="34" charset="0"/>
              </a:rPr>
              <a:t>cells</a:t>
            </a:r>
            <a:endParaRPr lang="fr-FR" altLang="fr-FR" sz="2800" dirty="0">
              <a:solidFill>
                <a:srgbClr val="FF3300"/>
              </a:solidFill>
              <a:latin typeface="Arial" panose="020B0604020202020204" pitchFamily="34" charset="0"/>
              <a:cs typeface="Arial" panose="020B0604020202020204" pitchFamily="34" charset="0"/>
            </a:endParaRPr>
          </a:p>
          <a:p>
            <a:pPr algn="ctr">
              <a:spcBef>
                <a:spcPct val="0"/>
              </a:spcBef>
            </a:pPr>
            <a:r>
              <a:rPr lang="fr-FR" altLang="fr-FR" sz="2800" dirty="0">
                <a:solidFill>
                  <a:srgbClr val="FF3300"/>
                </a:solidFill>
                <a:latin typeface="Arial" panose="020B0604020202020204" pitchFamily="34" charset="0"/>
                <a:cs typeface="Arial" panose="020B0604020202020204" pitchFamily="34" charset="0"/>
              </a:rPr>
              <a:t>and restores </a:t>
            </a:r>
            <a:r>
              <a:rPr lang="fr-FR" altLang="fr-FR" sz="2800" dirty="0" err="1">
                <a:solidFill>
                  <a:srgbClr val="FF3300"/>
                </a:solidFill>
                <a:latin typeface="Arial" panose="020B0604020202020204" pitchFamily="34" charset="0"/>
                <a:cs typeface="Arial" panose="020B0604020202020204" pitchFamily="34" charset="0"/>
              </a:rPr>
              <a:t>differentiation</a:t>
            </a:r>
            <a:r>
              <a:rPr lang="fr-FR" altLang="fr-FR" sz="2800" dirty="0">
                <a:solidFill>
                  <a:srgbClr val="FF3300"/>
                </a:solidFill>
                <a:latin typeface="Arial" panose="020B0604020202020204" pitchFamily="34" charset="0"/>
                <a:cs typeface="Arial" panose="020B0604020202020204" pitchFamily="34" charset="0"/>
              </a:rPr>
              <a:t> markers  </a:t>
            </a:r>
          </a:p>
        </p:txBody>
      </p:sp>
      <p:sp>
        <p:nvSpPr>
          <p:cNvPr id="5" name="ZoneTexte 4">
            <a:extLst>
              <a:ext uri="{FF2B5EF4-FFF2-40B4-BE49-F238E27FC236}">
                <a16:creationId xmlns="" xmlns:a16="http://schemas.microsoft.com/office/drawing/2014/main" id="{53D96B71-E53C-456E-9E7A-36E078AD7D37}"/>
              </a:ext>
            </a:extLst>
          </p:cNvPr>
          <p:cNvSpPr txBox="1"/>
          <p:nvPr/>
        </p:nvSpPr>
        <p:spPr>
          <a:xfrm>
            <a:off x="6095999" y="6519446"/>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3" name="Espace réservé du numéro de diapositive 2">
            <a:extLst>
              <a:ext uri="{FF2B5EF4-FFF2-40B4-BE49-F238E27FC236}">
                <a16:creationId xmlns="" xmlns:a16="http://schemas.microsoft.com/office/drawing/2014/main" id="{DF72936E-A0D9-47D7-9E11-1A8C834B65C0}"/>
              </a:ext>
            </a:extLst>
          </p:cNvPr>
          <p:cNvSpPr>
            <a:spLocks noGrp="1"/>
          </p:cNvSpPr>
          <p:nvPr>
            <p:ph type="sldNum" sz="quarter" idx="12"/>
          </p:nvPr>
        </p:nvSpPr>
        <p:spPr/>
        <p:txBody>
          <a:bodyPr/>
          <a:lstStyle/>
          <a:p>
            <a:fld id="{CF4E36D9-6C46-4DF7-82D7-23750A68EE6F}" type="slidenum">
              <a:rPr lang="fr-FR" smtClean="0"/>
              <a:t>13</a:t>
            </a:fld>
            <a:endParaRPr lang="fr-FR"/>
          </a:p>
        </p:txBody>
      </p:sp>
      <p:pic>
        <p:nvPicPr>
          <p:cNvPr id="6" name="Image 5">
            <a:extLst>
              <a:ext uri="{FF2B5EF4-FFF2-40B4-BE49-F238E27FC236}">
                <a16:creationId xmlns="" xmlns:a16="http://schemas.microsoft.com/office/drawing/2014/main" id="{8AB1699E-6B19-43F2-B7F5-161C08256819}"/>
              </a:ext>
            </a:extLst>
          </p:cNvPr>
          <p:cNvPicPr>
            <a:picLocks noChangeAspect="1"/>
          </p:cNvPicPr>
          <p:nvPr/>
        </p:nvPicPr>
        <p:blipFill>
          <a:blip r:embed="rId2"/>
          <a:stretch>
            <a:fillRect/>
          </a:stretch>
        </p:blipFill>
        <p:spPr>
          <a:xfrm>
            <a:off x="3001027" y="1203450"/>
            <a:ext cx="6457297" cy="5422320"/>
          </a:xfrm>
          <a:prstGeom prst="rect">
            <a:avLst/>
          </a:prstGeom>
        </p:spPr>
      </p:pic>
    </p:spTree>
    <p:extLst>
      <p:ext uri="{BB962C8B-B14F-4D97-AF65-F5344CB8AC3E}">
        <p14:creationId xmlns:p14="http://schemas.microsoft.com/office/powerpoint/2010/main" val="1747918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2">
            <a:extLst>
              <a:ext uri="{FF2B5EF4-FFF2-40B4-BE49-F238E27FC236}">
                <a16:creationId xmlns="" xmlns:a16="http://schemas.microsoft.com/office/drawing/2014/main" id="{52B697DD-D2F2-45A7-B7E2-C8C4E056FAE9}"/>
              </a:ext>
            </a:extLst>
          </p:cNvPr>
          <p:cNvSpPr txBox="1">
            <a:spLocks noChangeArrowheads="1"/>
          </p:cNvSpPr>
          <p:nvPr/>
        </p:nvSpPr>
        <p:spPr bwMode="auto">
          <a:xfrm>
            <a:off x="2284107" y="227598"/>
            <a:ext cx="790953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3300"/>
                </a:solidFill>
              </a:rPr>
              <a:t>TSA </a:t>
            </a:r>
            <a:r>
              <a:rPr lang="fr-FR" altLang="fr-FR" sz="2800" dirty="0" err="1">
                <a:solidFill>
                  <a:srgbClr val="FF3300"/>
                </a:solidFill>
              </a:rPr>
              <a:t>inhibits</a:t>
            </a:r>
            <a:r>
              <a:rPr lang="fr-FR" altLang="fr-FR" sz="2800" dirty="0">
                <a:solidFill>
                  <a:srgbClr val="FF3300"/>
                </a:solidFill>
              </a:rPr>
              <a:t> the </a:t>
            </a:r>
            <a:r>
              <a:rPr lang="fr-FR" altLang="fr-FR" sz="2800" dirty="0" err="1">
                <a:solidFill>
                  <a:srgbClr val="FF3300"/>
                </a:solidFill>
              </a:rPr>
              <a:t>cell</a:t>
            </a:r>
            <a:r>
              <a:rPr lang="fr-FR" altLang="fr-FR" sz="2800" dirty="0">
                <a:solidFill>
                  <a:srgbClr val="FF3300"/>
                </a:solidFill>
              </a:rPr>
              <a:t> </a:t>
            </a:r>
            <a:r>
              <a:rPr lang="fr-FR" altLang="fr-FR" sz="2800" dirty="0" err="1">
                <a:solidFill>
                  <a:srgbClr val="FF3300"/>
                </a:solidFill>
              </a:rPr>
              <a:t>growth</a:t>
            </a:r>
            <a:r>
              <a:rPr lang="fr-FR" altLang="fr-FR" sz="2800" dirty="0">
                <a:solidFill>
                  <a:srgbClr val="FF3300"/>
                </a:solidFill>
              </a:rPr>
              <a:t> of PANC-1 </a:t>
            </a:r>
            <a:r>
              <a:rPr lang="fr-FR" altLang="fr-FR" sz="2800" dirty="0" err="1">
                <a:solidFill>
                  <a:srgbClr val="FF3300"/>
                </a:solidFill>
              </a:rPr>
              <a:t>cells</a:t>
            </a:r>
            <a:r>
              <a:rPr lang="fr-FR" altLang="fr-FR" sz="2800" dirty="0">
                <a:solidFill>
                  <a:srgbClr val="FF3300"/>
                </a:solidFill>
              </a:rPr>
              <a:t> and </a:t>
            </a:r>
          </a:p>
          <a:p>
            <a:pPr algn="ctr" eaLnBrk="1" hangingPunct="1">
              <a:spcBef>
                <a:spcPct val="0"/>
              </a:spcBef>
              <a:buFontTx/>
              <a:buNone/>
            </a:pPr>
            <a:r>
              <a:rPr lang="fr-FR" altLang="fr-FR" sz="2800" dirty="0" err="1">
                <a:solidFill>
                  <a:srgbClr val="FF3300"/>
                </a:solidFill>
              </a:rPr>
              <a:t>induces</a:t>
            </a:r>
            <a:r>
              <a:rPr lang="fr-FR" altLang="fr-FR" sz="2800" dirty="0">
                <a:solidFill>
                  <a:srgbClr val="FF3300"/>
                </a:solidFill>
              </a:rPr>
              <a:t> the </a:t>
            </a:r>
            <a:r>
              <a:rPr lang="fr-FR" altLang="fr-FR" sz="2800" dirty="0" err="1">
                <a:solidFill>
                  <a:srgbClr val="FF3300"/>
                </a:solidFill>
              </a:rPr>
              <a:t>cell</a:t>
            </a:r>
            <a:r>
              <a:rPr lang="fr-FR" altLang="fr-FR" sz="2800" dirty="0">
                <a:solidFill>
                  <a:srgbClr val="FF3300"/>
                </a:solidFill>
              </a:rPr>
              <a:t> cycle </a:t>
            </a:r>
            <a:r>
              <a:rPr lang="fr-FR" altLang="fr-FR" sz="2800" dirty="0" err="1">
                <a:solidFill>
                  <a:srgbClr val="FF3300"/>
                </a:solidFill>
              </a:rPr>
              <a:t>inhibitor</a:t>
            </a:r>
            <a:r>
              <a:rPr lang="fr-FR" altLang="fr-FR" sz="2800" dirty="0">
                <a:solidFill>
                  <a:srgbClr val="FF3300"/>
                </a:solidFill>
              </a:rPr>
              <a:t> p21</a:t>
            </a:r>
            <a:r>
              <a:rPr lang="fr-FR" altLang="fr-FR" sz="2800" baseline="30000" dirty="0">
                <a:solidFill>
                  <a:srgbClr val="FF3300"/>
                </a:solidFill>
              </a:rPr>
              <a:t>Cip1</a:t>
            </a:r>
          </a:p>
        </p:txBody>
      </p:sp>
      <p:pic>
        <p:nvPicPr>
          <p:cNvPr id="3" name="Picture 3">
            <a:extLst>
              <a:ext uri="{FF2B5EF4-FFF2-40B4-BE49-F238E27FC236}">
                <a16:creationId xmlns="" xmlns:a16="http://schemas.microsoft.com/office/drawing/2014/main" id="{999E1C7D-C6A1-445D-9A79-A703CEF28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465" y="2155996"/>
            <a:ext cx="4385716" cy="2769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a:extLst>
              <a:ext uri="{FF2B5EF4-FFF2-40B4-BE49-F238E27FC236}">
                <a16:creationId xmlns="" xmlns:a16="http://schemas.microsoft.com/office/drawing/2014/main" id="{84366C6C-DDE5-4CAE-8215-07D150DD5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9097" y="2044367"/>
            <a:ext cx="4556833" cy="2769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 xmlns:a16="http://schemas.microsoft.com/office/drawing/2014/main" id="{B41C67C1-46D5-4DAC-B92D-186EC870A59A}"/>
              </a:ext>
            </a:extLst>
          </p:cNvPr>
          <p:cNvSpPr txBox="1"/>
          <p:nvPr/>
        </p:nvSpPr>
        <p:spPr>
          <a:xfrm>
            <a:off x="9409043" y="4792629"/>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6" name="ZoneTexte 5">
            <a:extLst>
              <a:ext uri="{FF2B5EF4-FFF2-40B4-BE49-F238E27FC236}">
                <a16:creationId xmlns="" xmlns:a16="http://schemas.microsoft.com/office/drawing/2014/main" id="{EC0C16FF-04E6-4717-A100-89E8123B9BEE}"/>
              </a:ext>
            </a:extLst>
          </p:cNvPr>
          <p:cNvSpPr txBox="1"/>
          <p:nvPr/>
        </p:nvSpPr>
        <p:spPr>
          <a:xfrm>
            <a:off x="336367" y="5696480"/>
            <a:ext cx="11262506" cy="830997"/>
          </a:xfrm>
          <a:prstGeom prst="rect">
            <a:avLst/>
          </a:prstGeom>
          <a:noFill/>
        </p:spPr>
        <p:txBody>
          <a:bodyPr wrap="none" rtlCol="0">
            <a:spAutoFit/>
          </a:bodyPr>
          <a:lstStyle/>
          <a:p>
            <a:pPr algn="ctr"/>
            <a:r>
              <a:rPr lang="fr-FR" sz="2400" dirty="0">
                <a:latin typeface="Arial" panose="020B0604020202020204" pitchFamily="34" charset="0"/>
                <a:cs typeface="Arial" panose="020B0604020202020204" pitchFamily="34" charset="0"/>
              </a:rPr>
              <a:t>TSA </a:t>
            </a:r>
            <a:r>
              <a:rPr lang="fr-FR" sz="2400" dirty="0" err="1">
                <a:latin typeface="Arial" panose="020B0604020202020204" pitchFamily="34" charset="0"/>
                <a:cs typeface="Arial" panose="020B0604020202020204" pitchFamily="34" charset="0"/>
              </a:rPr>
              <a:t>induces</a:t>
            </a:r>
            <a:r>
              <a:rPr lang="fr-FR" sz="2400" dirty="0">
                <a:latin typeface="Arial" panose="020B0604020202020204" pitchFamily="34" charset="0"/>
                <a:cs typeface="Arial" panose="020B0604020202020204" pitchFamily="34" charset="0"/>
              </a:rPr>
              <a:t> the </a:t>
            </a:r>
            <a:r>
              <a:rPr lang="fr-FR" sz="2400" dirty="0" err="1">
                <a:latin typeface="Arial" panose="020B0604020202020204" pitchFamily="34" charset="0"/>
                <a:cs typeface="Arial" panose="020B0604020202020204" pitchFamily="34" charset="0"/>
              </a:rPr>
              <a:t>differentiation</a:t>
            </a:r>
            <a:r>
              <a:rPr lang="fr-FR" sz="2400" dirty="0">
                <a:latin typeface="Arial" panose="020B0604020202020204" pitchFamily="34" charset="0"/>
                <a:cs typeface="Arial" panose="020B0604020202020204" pitchFamily="34" charset="0"/>
              </a:rPr>
              <a:t> of PANC-1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by </a:t>
            </a:r>
            <a:r>
              <a:rPr lang="fr-FR" sz="2400" dirty="0" err="1">
                <a:latin typeface="Arial" panose="020B0604020202020204" pitchFamily="34" charset="0"/>
                <a:cs typeface="Arial" panose="020B0604020202020204" pitchFamily="34" charset="0"/>
              </a:rPr>
              <a:t>altering</a:t>
            </a:r>
            <a:r>
              <a:rPr lang="fr-FR" sz="2400" dirty="0">
                <a:latin typeface="Arial" panose="020B0604020202020204" pitchFamily="34" charset="0"/>
                <a:cs typeface="Arial" panose="020B0604020202020204" pitchFamily="34" charset="0"/>
              </a:rPr>
              <a:t> the </a:t>
            </a:r>
            <a:r>
              <a:rPr lang="fr-FR" sz="2400" dirty="0" err="1">
                <a:latin typeface="Arial" panose="020B0604020202020204" pitchFamily="34" charset="0"/>
                <a:cs typeface="Arial" panose="020B0604020202020204" pitchFamily="34" charset="0"/>
              </a:rPr>
              <a:t>acetylation</a:t>
            </a:r>
            <a:r>
              <a:rPr lang="fr-FR" sz="2400" dirty="0">
                <a:latin typeface="Arial" panose="020B0604020202020204" pitchFamily="34" charset="0"/>
                <a:cs typeface="Arial" panose="020B0604020202020204" pitchFamily="34" charset="0"/>
              </a:rPr>
              <a:t> state of</a:t>
            </a:r>
          </a:p>
          <a:p>
            <a:pPr algn="ctr"/>
            <a:r>
              <a:rPr lang="fr-FR" sz="2400" dirty="0">
                <a:latin typeface="Arial" panose="020B0604020202020204" pitchFamily="34" charset="0"/>
                <a:cs typeface="Arial" panose="020B0604020202020204" pitchFamily="34" charset="0"/>
              </a:rPr>
              <a:t>histones and </a:t>
            </a:r>
            <a:r>
              <a:rPr lang="fr-FR" sz="2400" dirty="0" err="1">
                <a:latin typeface="Arial" panose="020B0604020202020204" pitchFamily="34" charset="0"/>
                <a:cs typeface="Arial" panose="020B0604020202020204" pitchFamily="34" charset="0"/>
              </a:rPr>
              <a:t>this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phenomenon</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is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associated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with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cell</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growth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arrest</a:t>
            </a:r>
            <a:endParaRPr lang="fr-FR" sz="2400" dirty="0">
              <a:latin typeface="Arial" panose="020B0604020202020204" pitchFamily="34" charset="0"/>
              <a:cs typeface="Arial" panose="020B0604020202020204" pitchFamily="34" charset="0"/>
            </a:endParaRPr>
          </a:p>
        </p:txBody>
      </p:sp>
      <p:sp>
        <p:nvSpPr>
          <p:cNvPr id="7" name="Espace réservé du numéro de diapositive 6">
            <a:extLst>
              <a:ext uri="{FF2B5EF4-FFF2-40B4-BE49-F238E27FC236}">
                <a16:creationId xmlns="" xmlns:a16="http://schemas.microsoft.com/office/drawing/2014/main" id="{165BCAF1-7683-453A-9FE6-F9AD3F592ED8}"/>
              </a:ext>
            </a:extLst>
          </p:cNvPr>
          <p:cNvSpPr>
            <a:spLocks noGrp="1"/>
          </p:cNvSpPr>
          <p:nvPr>
            <p:ph type="sldNum" sz="quarter" idx="12"/>
          </p:nvPr>
        </p:nvSpPr>
        <p:spPr/>
        <p:txBody>
          <a:bodyPr/>
          <a:lstStyle/>
          <a:p>
            <a:fld id="{CF4E36D9-6C46-4DF7-82D7-23750A68EE6F}" type="slidenum">
              <a:rPr lang="fr-FR" smtClean="0"/>
              <a:t>14</a:t>
            </a:fld>
            <a:endParaRPr lang="fr-FR"/>
          </a:p>
        </p:txBody>
      </p:sp>
    </p:spTree>
    <p:extLst>
      <p:ext uri="{BB962C8B-B14F-4D97-AF65-F5344CB8AC3E}">
        <p14:creationId xmlns:p14="http://schemas.microsoft.com/office/powerpoint/2010/main" val="598297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1566F7EF-7FD9-4756-ACB1-0C316B3B799D}"/>
              </a:ext>
            </a:extLst>
          </p:cNvPr>
          <p:cNvSpPr txBox="1">
            <a:spLocks noChangeArrowheads="1"/>
          </p:cNvSpPr>
          <p:nvPr/>
        </p:nvSpPr>
        <p:spPr bwMode="auto">
          <a:xfrm>
            <a:off x="809665" y="-127644"/>
            <a:ext cx="1015409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fr-FR" sz="2800" dirty="0"/>
          </a:p>
          <a:p>
            <a:pPr algn="ctr" eaLnBrk="1" hangingPunct="1">
              <a:spcBef>
                <a:spcPct val="0"/>
              </a:spcBef>
              <a:buFontTx/>
              <a:buNone/>
            </a:pPr>
            <a:r>
              <a:rPr lang="en-US" altLang="fr-FR" sz="2800" dirty="0">
                <a:solidFill>
                  <a:srgbClr val="FF3300"/>
                </a:solidFill>
              </a:rPr>
              <a:t>TSA-differentiated PANC-1 cells upregulate the expression of NDRG1 in </a:t>
            </a:r>
            <a:r>
              <a:rPr lang="en-US" altLang="fr-FR" sz="2800" dirty="0" err="1">
                <a:solidFill>
                  <a:srgbClr val="FF3300"/>
                </a:solidFill>
              </a:rPr>
              <a:t>normoxic</a:t>
            </a:r>
            <a:r>
              <a:rPr lang="en-US" altLang="fr-FR" sz="2800" dirty="0">
                <a:solidFill>
                  <a:srgbClr val="FF3300"/>
                </a:solidFill>
              </a:rPr>
              <a:t> conditions</a:t>
            </a:r>
          </a:p>
        </p:txBody>
      </p:sp>
      <p:pic>
        <p:nvPicPr>
          <p:cNvPr id="3" name="Picture 2">
            <a:extLst>
              <a:ext uri="{FF2B5EF4-FFF2-40B4-BE49-F238E27FC236}">
                <a16:creationId xmlns="" xmlns:a16="http://schemas.microsoft.com/office/drawing/2014/main" id="{645D3639-0E43-4AB2-9049-846616896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4228" y="2133947"/>
            <a:ext cx="3477616" cy="332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D1EBC586-48CA-4B10-9B18-AB8BECD009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7550" y="1960585"/>
            <a:ext cx="4015893" cy="2936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 xmlns:a16="http://schemas.microsoft.com/office/drawing/2014/main" id="{6B59F1FC-5089-4802-9B69-8B3273FC641A}"/>
              </a:ext>
            </a:extLst>
          </p:cNvPr>
          <p:cNvSpPr txBox="1"/>
          <p:nvPr/>
        </p:nvSpPr>
        <p:spPr>
          <a:xfrm>
            <a:off x="9528312" y="5004664"/>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7" name="Espace réservé du numéro de diapositive 6">
            <a:extLst>
              <a:ext uri="{FF2B5EF4-FFF2-40B4-BE49-F238E27FC236}">
                <a16:creationId xmlns="" xmlns:a16="http://schemas.microsoft.com/office/drawing/2014/main" id="{C9C8008F-FD6E-4E7B-A3C8-D657724E7F87}"/>
              </a:ext>
            </a:extLst>
          </p:cNvPr>
          <p:cNvSpPr>
            <a:spLocks noGrp="1"/>
          </p:cNvSpPr>
          <p:nvPr>
            <p:ph type="sldNum" sz="quarter" idx="12"/>
          </p:nvPr>
        </p:nvSpPr>
        <p:spPr/>
        <p:txBody>
          <a:bodyPr/>
          <a:lstStyle/>
          <a:p>
            <a:fld id="{CF4E36D9-6C46-4DF7-82D7-23750A68EE6F}" type="slidenum">
              <a:rPr lang="fr-FR" smtClean="0"/>
              <a:t>15</a:t>
            </a:fld>
            <a:endParaRPr lang="fr-FR"/>
          </a:p>
        </p:txBody>
      </p:sp>
    </p:spTree>
    <p:extLst>
      <p:ext uri="{BB962C8B-B14F-4D97-AF65-F5344CB8AC3E}">
        <p14:creationId xmlns:p14="http://schemas.microsoft.com/office/powerpoint/2010/main" val="1172935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9">
            <a:extLst>
              <a:ext uri="{FF2B5EF4-FFF2-40B4-BE49-F238E27FC236}">
                <a16:creationId xmlns="" xmlns:a16="http://schemas.microsoft.com/office/drawing/2014/main" id="{EC0F5DC4-E69F-4ADF-AD21-D2DC5D09518E}"/>
              </a:ext>
            </a:extLst>
          </p:cNvPr>
          <p:cNvSpPr txBox="1">
            <a:spLocks noChangeArrowheads="1"/>
          </p:cNvSpPr>
          <p:nvPr/>
        </p:nvSpPr>
        <p:spPr bwMode="auto">
          <a:xfrm>
            <a:off x="569844" y="273602"/>
            <a:ext cx="10988744"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3300"/>
                </a:solidFill>
              </a:rPr>
              <a:t>PANC-1 </a:t>
            </a:r>
            <a:r>
              <a:rPr lang="fr-FR" altLang="fr-FR" sz="2800" dirty="0" err="1">
                <a:solidFill>
                  <a:srgbClr val="FF3300"/>
                </a:solidFill>
              </a:rPr>
              <a:t>cells</a:t>
            </a:r>
            <a:r>
              <a:rPr lang="fr-FR" altLang="fr-FR" sz="2800" dirty="0">
                <a:solidFill>
                  <a:srgbClr val="FF3300"/>
                </a:solidFill>
              </a:rPr>
              <a:t> </a:t>
            </a:r>
            <a:r>
              <a:rPr lang="fr-FR" altLang="fr-FR" sz="2800" dirty="0" err="1">
                <a:solidFill>
                  <a:srgbClr val="FF3300"/>
                </a:solidFill>
              </a:rPr>
              <a:t>differentiated</a:t>
            </a:r>
            <a:r>
              <a:rPr lang="fr-FR" altLang="fr-FR" sz="2800" dirty="0">
                <a:solidFill>
                  <a:srgbClr val="FF3300"/>
                </a:solidFill>
              </a:rPr>
              <a:t> by TSA regain </a:t>
            </a:r>
          </a:p>
          <a:p>
            <a:pPr algn="ctr" eaLnBrk="1" hangingPunct="1">
              <a:spcBef>
                <a:spcPct val="0"/>
              </a:spcBef>
              <a:buFontTx/>
              <a:buNone/>
            </a:pPr>
            <a:r>
              <a:rPr lang="fr-FR" altLang="fr-FR" sz="2800" dirty="0" err="1">
                <a:solidFill>
                  <a:srgbClr val="FF3300"/>
                </a:solidFill>
              </a:rPr>
              <a:t>responsiveness</a:t>
            </a:r>
            <a:r>
              <a:rPr lang="fr-FR" altLang="fr-FR" sz="2800" dirty="0">
                <a:solidFill>
                  <a:srgbClr val="FF3300"/>
                </a:solidFill>
              </a:rPr>
              <a:t> to </a:t>
            </a:r>
            <a:r>
              <a:rPr lang="fr-FR" altLang="fr-FR" sz="2800" dirty="0" err="1">
                <a:solidFill>
                  <a:srgbClr val="FF3300"/>
                </a:solidFill>
              </a:rPr>
              <a:t>hypoxia</a:t>
            </a:r>
            <a:endParaRPr lang="fr-FR" altLang="fr-FR" sz="2800" dirty="0">
              <a:solidFill>
                <a:srgbClr val="FF3300"/>
              </a:solidFill>
            </a:endParaRPr>
          </a:p>
        </p:txBody>
      </p:sp>
      <p:pic>
        <p:nvPicPr>
          <p:cNvPr id="3" name="Picture 2">
            <a:extLst>
              <a:ext uri="{FF2B5EF4-FFF2-40B4-BE49-F238E27FC236}">
                <a16:creationId xmlns="" xmlns:a16="http://schemas.microsoft.com/office/drawing/2014/main" id="{27C05F41-9DAF-4BA2-9E6D-694423C84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739" y="1861204"/>
            <a:ext cx="3956652" cy="321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29684C2B-D6B8-4673-87F4-96CFB7E20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356" y="1853336"/>
            <a:ext cx="3956652" cy="3080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 xmlns:a16="http://schemas.microsoft.com/office/drawing/2014/main" id="{C967E918-65EF-469B-A46F-E22F007256D0}"/>
              </a:ext>
            </a:extLst>
          </p:cNvPr>
          <p:cNvSpPr txBox="1"/>
          <p:nvPr/>
        </p:nvSpPr>
        <p:spPr>
          <a:xfrm>
            <a:off x="7328451" y="4933682"/>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6" name="Espace réservé du numéro de diapositive 5">
            <a:extLst>
              <a:ext uri="{FF2B5EF4-FFF2-40B4-BE49-F238E27FC236}">
                <a16:creationId xmlns="" xmlns:a16="http://schemas.microsoft.com/office/drawing/2014/main" id="{B1390301-CA8D-40E9-BFCD-CAA77153E913}"/>
              </a:ext>
            </a:extLst>
          </p:cNvPr>
          <p:cNvSpPr>
            <a:spLocks noGrp="1"/>
          </p:cNvSpPr>
          <p:nvPr>
            <p:ph type="sldNum" sz="quarter" idx="12"/>
          </p:nvPr>
        </p:nvSpPr>
        <p:spPr/>
        <p:txBody>
          <a:bodyPr/>
          <a:lstStyle/>
          <a:p>
            <a:fld id="{CF4E36D9-6C46-4DF7-82D7-23750A68EE6F}" type="slidenum">
              <a:rPr lang="fr-FR" smtClean="0"/>
              <a:t>16</a:t>
            </a:fld>
            <a:endParaRPr lang="fr-FR"/>
          </a:p>
        </p:txBody>
      </p:sp>
    </p:spTree>
    <p:extLst>
      <p:ext uri="{BB962C8B-B14F-4D97-AF65-F5344CB8AC3E}">
        <p14:creationId xmlns:p14="http://schemas.microsoft.com/office/powerpoint/2010/main" val="1283533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a:extLst>
              <a:ext uri="{FF2B5EF4-FFF2-40B4-BE49-F238E27FC236}">
                <a16:creationId xmlns="" xmlns:a16="http://schemas.microsoft.com/office/drawing/2014/main" id="{03DFE6AB-8DF8-4151-8282-7B5EF564789D}"/>
              </a:ext>
            </a:extLst>
          </p:cNvPr>
          <p:cNvSpPr txBox="1">
            <a:spLocks noChangeArrowheads="1"/>
          </p:cNvSpPr>
          <p:nvPr/>
        </p:nvSpPr>
        <p:spPr bwMode="auto">
          <a:xfrm>
            <a:off x="1888918" y="361122"/>
            <a:ext cx="80645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a:solidFill>
                  <a:srgbClr val="FF3300"/>
                </a:solidFill>
              </a:rPr>
              <a:t>Upregulation of NDRG1 and response to hypoxia result from a differentiation state of cancer cells                                  </a:t>
            </a:r>
          </a:p>
        </p:txBody>
      </p:sp>
      <p:pic>
        <p:nvPicPr>
          <p:cNvPr id="3" name="Picture 2">
            <a:extLst>
              <a:ext uri="{FF2B5EF4-FFF2-40B4-BE49-F238E27FC236}">
                <a16:creationId xmlns="" xmlns:a16="http://schemas.microsoft.com/office/drawing/2014/main" id="{668FA4FF-952A-48B1-AEDA-20901684C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627" y="2015710"/>
            <a:ext cx="4815397" cy="264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4AE5573E-7B26-4463-86AC-AEEC5BCAB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683478"/>
            <a:ext cx="4815395" cy="2986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a:extLst>
              <a:ext uri="{FF2B5EF4-FFF2-40B4-BE49-F238E27FC236}">
                <a16:creationId xmlns="" xmlns:a16="http://schemas.microsoft.com/office/drawing/2014/main" id="{51EA9DC0-56DC-4AE7-A2DD-2F2B4819BC74}"/>
              </a:ext>
            </a:extLst>
          </p:cNvPr>
          <p:cNvSpPr txBox="1"/>
          <p:nvPr/>
        </p:nvSpPr>
        <p:spPr>
          <a:xfrm>
            <a:off x="7763588" y="4876809"/>
            <a:ext cx="2189830" cy="338554"/>
          </a:xfrm>
          <a:prstGeom prst="rect">
            <a:avLst/>
          </a:prstGeom>
          <a:noFill/>
        </p:spPr>
        <p:txBody>
          <a:bodyPr wrap="none" rtlCol="0">
            <a:spAutoFit/>
          </a:bodyPr>
          <a:lstStyle/>
          <a:p>
            <a:r>
              <a:rPr lang="fr-FR" sz="1600" i="1" dirty="0">
                <a:latin typeface="Arial" panose="020B0604020202020204" pitchFamily="34" charset="0"/>
                <a:cs typeface="Arial" panose="020B0604020202020204" pitchFamily="34" charset="0"/>
              </a:rPr>
              <a:t>Tiffon. </a:t>
            </a:r>
            <a:r>
              <a:rPr lang="fr-FR" sz="1600" i="1" dirty="0" err="1">
                <a:latin typeface="Arial" panose="020B0604020202020204" pitchFamily="34" charset="0"/>
                <a:cs typeface="Arial" panose="020B0604020202020204" pitchFamily="34" charset="0"/>
              </a:rPr>
              <a:t>Pancreas</a:t>
            </a:r>
            <a:r>
              <a:rPr lang="fr-FR" sz="1600" i="1" dirty="0">
                <a:latin typeface="Arial" panose="020B0604020202020204" pitchFamily="34" charset="0"/>
                <a:cs typeface="Arial" panose="020B0604020202020204" pitchFamily="34" charset="0"/>
              </a:rPr>
              <a:t> 2018</a:t>
            </a:r>
          </a:p>
        </p:txBody>
      </p:sp>
      <p:sp>
        <p:nvSpPr>
          <p:cNvPr id="6" name="Espace réservé du numéro de diapositive 5">
            <a:extLst>
              <a:ext uri="{FF2B5EF4-FFF2-40B4-BE49-F238E27FC236}">
                <a16:creationId xmlns="" xmlns:a16="http://schemas.microsoft.com/office/drawing/2014/main" id="{0943E185-0C1A-482D-83E9-53E950337BBB}"/>
              </a:ext>
            </a:extLst>
          </p:cNvPr>
          <p:cNvSpPr>
            <a:spLocks noGrp="1"/>
          </p:cNvSpPr>
          <p:nvPr>
            <p:ph type="sldNum" sz="quarter" idx="12"/>
          </p:nvPr>
        </p:nvSpPr>
        <p:spPr/>
        <p:txBody>
          <a:bodyPr/>
          <a:lstStyle/>
          <a:p>
            <a:fld id="{CF4E36D9-6C46-4DF7-82D7-23750A68EE6F}" type="slidenum">
              <a:rPr lang="fr-FR" smtClean="0"/>
              <a:t>17</a:t>
            </a:fld>
            <a:endParaRPr lang="fr-FR"/>
          </a:p>
        </p:txBody>
      </p:sp>
      <p:sp>
        <p:nvSpPr>
          <p:cNvPr id="7" name="ZoneTexte 6">
            <a:extLst>
              <a:ext uri="{FF2B5EF4-FFF2-40B4-BE49-F238E27FC236}">
                <a16:creationId xmlns="" xmlns:a16="http://schemas.microsoft.com/office/drawing/2014/main" id="{D69901FD-8179-468F-9F3E-A6C78FFE2B4B}"/>
              </a:ext>
            </a:extLst>
          </p:cNvPr>
          <p:cNvSpPr txBox="1"/>
          <p:nvPr/>
        </p:nvSpPr>
        <p:spPr>
          <a:xfrm>
            <a:off x="7816" y="5525353"/>
            <a:ext cx="12255343" cy="830997"/>
          </a:xfrm>
          <a:prstGeom prst="rect">
            <a:avLst/>
          </a:prstGeom>
          <a:noFill/>
        </p:spPr>
        <p:txBody>
          <a:bodyPr wrap="none" rtlCol="0">
            <a:spAutoFit/>
          </a:bodyPr>
          <a:lstStyle/>
          <a:p>
            <a:pPr algn="ctr"/>
            <a:r>
              <a:rPr lang="fr-FR" sz="2400" dirty="0">
                <a:latin typeface="Arial" panose="020B0604020202020204" pitchFamily="34" charset="0"/>
                <a:cs typeface="Arial" panose="020B0604020202020204" pitchFamily="34" charset="0"/>
              </a:rPr>
              <a:t>The </a:t>
            </a:r>
            <a:r>
              <a:rPr lang="fr-FR" sz="2400" dirty="0" err="1">
                <a:latin typeface="Arial" panose="020B0604020202020204" pitchFamily="34" charset="0"/>
                <a:cs typeface="Arial" panose="020B0604020202020204" pitchFamily="34" charset="0"/>
              </a:rPr>
              <a:t>upregulation</a:t>
            </a:r>
            <a:r>
              <a:rPr lang="fr-FR" sz="2400" dirty="0">
                <a:latin typeface="Arial" panose="020B0604020202020204" pitchFamily="34" charset="0"/>
                <a:cs typeface="Arial" panose="020B0604020202020204" pitchFamily="34" charset="0"/>
              </a:rPr>
              <a:t> of </a:t>
            </a:r>
            <a:r>
              <a:rPr lang="fr-FR" sz="2400" i="1" dirty="0">
                <a:latin typeface="Arial" panose="020B0604020202020204" pitchFamily="34" charset="0"/>
                <a:cs typeface="Arial" panose="020B0604020202020204" pitchFamily="34" charset="0"/>
              </a:rPr>
              <a:t>NDRG1 </a:t>
            </a:r>
            <a:r>
              <a:rPr lang="fr-FR" sz="2400" dirty="0">
                <a:latin typeface="Arial" panose="020B0604020202020204" pitchFamily="34" charset="0"/>
                <a:cs typeface="Arial" panose="020B0604020202020204" pitchFamily="34" charset="0"/>
              </a:rPr>
              <a:t>and </a:t>
            </a:r>
            <a:r>
              <a:rPr lang="fr-FR" sz="2400" dirty="0" err="1">
                <a:latin typeface="Arial" panose="020B0604020202020204" pitchFamily="34" charset="0"/>
                <a:cs typeface="Arial" panose="020B0604020202020204" pitchFamily="34" charset="0"/>
              </a:rPr>
              <a:t>its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restored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responsiveness</a:t>
            </a:r>
            <a:r>
              <a:rPr lang="fr-FR" sz="2400" dirty="0">
                <a:latin typeface="Arial" panose="020B0604020202020204" pitchFamily="34" charset="0"/>
                <a:cs typeface="Arial" panose="020B0604020202020204" pitchFamily="34" charset="0"/>
              </a:rPr>
              <a:t> to </a:t>
            </a:r>
            <a:r>
              <a:rPr lang="fr-FR" sz="2400" dirty="0" err="1">
                <a:latin typeface="Arial" panose="020B0604020202020204" pitchFamily="34" charset="0"/>
                <a:cs typeface="Arial" panose="020B0604020202020204" pitchFamily="34" charset="0"/>
              </a:rPr>
              <a:t>hypoxia</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appear</a:t>
            </a:r>
            <a:endParaRPr lang="fr-FR" sz="2400" dirty="0">
              <a:latin typeface="Arial" panose="020B0604020202020204" pitchFamily="34" charset="0"/>
              <a:cs typeface="Arial" panose="020B0604020202020204" pitchFamily="34" charset="0"/>
            </a:endParaRPr>
          </a:p>
          <a:p>
            <a:pPr algn="ctr"/>
            <a:r>
              <a:rPr lang="fr-FR" sz="2400" dirty="0">
                <a:latin typeface="Arial" panose="020B0604020202020204" pitchFamily="34" charset="0"/>
                <a:cs typeface="Arial" panose="020B0604020202020204" pitchFamily="34" charset="0"/>
              </a:rPr>
              <a:t>to </a:t>
            </a:r>
            <a:r>
              <a:rPr lang="fr-FR" sz="2400" dirty="0" err="1">
                <a:latin typeface="Arial" panose="020B0604020202020204" pitchFamily="34" charset="0"/>
                <a:cs typeface="Arial" panose="020B0604020202020204" pitchFamily="34" charset="0"/>
              </a:rPr>
              <a:t>be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related</a:t>
            </a:r>
            <a:r>
              <a:rPr lang="fr-FR" sz="2400" dirty="0">
                <a:latin typeface="Arial" panose="020B0604020202020204" pitchFamily="34" charset="0"/>
                <a:cs typeface="Arial" panose="020B0604020202020204" pitchFamily="34" charset="0"/>
              </a:rPr>
              <a:t> to the cellular </a:t>
            </a:r>
            <a:r>
              <a:rPr lang="fr-FR" sz="2400" dirty="0" err="1">
                <a:latin typeface="Arial" panose="020B0604020202020204" pitchFamily="34" charset="0"/>
                <a:cs typeface="Arial" panose="020B0604020202020204" pitchFamily="34" charset="0"/>
              </a:rPr>
              <a:t>differentiation</a:t>
            </a:r>
            <a:r>
              <a:rPr lang="fr-FR" sz="2400" dirty="0">
                <a:latin typeface="Arial" panose="020B0604020202020204" pitchFamily="34" charset="0"/>
                <a:cs typeface="Arial" panose="020B0604020202020204" pitchFamily="34" charset="0"/>
              </a:rPr>
              <a:t> state, </a:t>
            </a:r>
            <a:r>
              <a:rPr lang="fr-FR" sz="2400" dirty="0" err="1">
                <a:latin typeface="Arial" panose="020B0604020202020204" pitchFamily="34" charset="0"/>
                <a:cs typeface="Arial" panose="020B0604020202020204" pitchFamily="34" charset="0"/>
              </a:rPr>
              <a:t>whose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restoration</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was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mediated</a:t>
            </a:r>
            <a:r>
              <a:rPr lang="fr-FR" sz="2400" dirty="0">
                <a:latin typeface="Arial" panose="020B0604020202020204" pitchFamily="34" charset="0"/>
                <a:cs typeface="Arial" panose="020B0604020202020204" pitchFamily="34" charset="0"/>
              </a:rPr>
              <a:t> by TSA</a:t>
            </a:r>
          </a:p>
        </p:txBody>
      </p:sp>
      <p:sp>
        <p:nvSpPr>
          <p:cNvPr id="8" name="ZoneTexte 7">
            <a:extLst>
              <a:ext uri="{FF2B5EF4-FFF2-40B4-BE49-F238E27FC236}">
                <a16:creationId xmlns="" xmlns:a16="http://schemas.microsoft.com/office/drawing/2014/main" id="{663C3945-32B5-455F-A1E5-5278FFEC5892}"/>
              </a:ext>
            </a:extLst>
          </p:cNvPr>
          <p:cNvSpPr txBox="1"/>
          <p:nvPr/>
        </p:nvSpPr>
        <p:spPr>
          <a:xfrm>
            <a:off x="768627" y="1446118"/>
            <a:ext cx="2628900" cy="461665"/>
          </a:xfrm>
          <a:prstGeom prst="rect">
            <a:avLst/>
          </a:prstGeom>
          <a:noFill/>
        </p:spPr>
        <p:txBody>
          <a:bodyPr wrap="square" rtlCol="0">
            <a:spAutoFit/>
          </a:bodyPr>
          <a:lstStyle/>
          <a:p>
            <a:r>
              <a:rPr lang="fr-FR" sz="2400" dirty="0">
                <a:latin typeface="Arial" panose="020B0604020202020204" pitchFamily="34" charset="0"/>
                <a:cs typeface="Arial" panose="020B0604020202020204" pitchFamily="34" charset="0"/>
              </a:rPr>
              <a:t>In PANC-1 </a:t>
            </a:r>
            <a:r>
              <a:rPr lang="fr-FR" sz="2400" dirty="0" err="1">
                <a:latin typeface="Arial" panose="020B0604020202020204" pitchFamily="34" charset="0"/>
                <a:cs typeface="Arial" panose="020B0604020202020204" pitchFamily="34" charset="0"/>
              </a:rPr>
              <a:t>cells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0748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 xmlns:a16="http://schemas.microsoft.com/office/drawing/2014/main" id="{6A877283-0700-472F-AE7E-467469307681}"/>
              </a:ext>
            </a:extLst>
          </p:cNvPr>
          <p:cNvSpPr>
            <a:spLocks noGrp="1"/>
          </p:cNvSpPr>
          <p:nvPr>
            <p:ph type="sldNum" sz="quarter" idx="12"/>
          </p:nvPr>
        </p:nvSpPr>
        <p:spPr/>
        <p:txBody>
          <a:bodyPr/>
          <a:lstStyle/>
          <a:p>
            <a:fld id="{CF4E36D9-6C46-4DF7-82D7-23750A68EE6F}" type="slidenum">
              <a:rPr lang="fr-FR" smtClean="0"/>
              <a:t>18</a:t>
            </a:fld>
            <a:endParaRPr lang="fr-FR"/>
          </a:p>
        </p:txBody>
      </p:sp>
      <p:pic>
        <p:nvPicPr>
          <p:cNvPr id="5" name="Picture 3">
            <a:extLst>
              <a:ext uri="{FF2B5EF4-FFF2-40B4-BE49-F238E27FC236}">
                <a16:creationId xmlns="" xmlns:a16="http://schemas.microsoft.com/office/drawing/2014/main" id="{0E743C9A-8E12-4858-88D6-652C77DB1C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520" y="1588647"/>
            <a:ext cx="8308956" cy="3025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4">
            <a:extLst>
              <a:ext uri="{FF2B5EF4-FFF2-40B4-BE49-F238E27FC236}">
                <a16:creationId xmlns="" xmlns:a16="http://schemas.microsoft.com/office/drawing/2014/main" id="{ED77B82C-CD3F-4C65-9E49-335BCC6CA776}"/>
              </a:ext>
            </a:extLst>
          </p:cNvPr>
          <p:cNvSpPr txBox="1">
            <a:spLocks noChangeArrowheads="1"/>
          </p:cNvSpPr>
          <p:nvPr/>
        </p:nvSpPr>
        <p:spPr bwMode="auto">
          <a:xfrm>
            <a:off x="518491" y="321018"/>
            <a:ext cx="1115501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800" dirty="0">
                <a:solidFill>
                  <a:srgbClr val="FF3300"/>
                </a:solidFill>
              </a:rPr>
              <a:t>TSA has no </a:t>
            </a:r>
            <a:r>
              <a:rPr lang="fr-FR" altLang="fr-FR" sz="2800" dirty="0" err="1">
                <a:solidFill>
                  <a:srgbClr val="FF3300"/>
                </a:solidFill>
              </a:rPr>
              <a:t>effect</a:t>
            </a:r>
            <a:r>
              <a:rPr lang="fr-FR" altLang="fr-FR" sz="2800" dirty="0">
                <a:solidFill>
                  <a:srgbClr val="FF3300"/>
                </a:solidFill>
              </a:rPr>
              <a:t> on </a:t>
            </a:r>
            <a:r>
              <a:rPr lang="fr-FR" altLang="fr-FR" sz="2800" dirty="0" err="1">
                <a:solidFill>
                  <a:srgbClr val="FF3300"/>
                </a:solidFill>
              </a:rPr>
              <a:t>hypoxic</a:t>
            </a:r>
            <a:r>
              <a:rPr lang="fr-FR" altLang="fr-FR" sz="2800" dirty="0">
                <a:solidFill>
                  <a:srgbClr val="FF3300"/>
                </a:solidFill>
              </a:rPr>
              <a:t> </a:t>
            </a:r>
            <a:r>
              <a:rPr lang="fr-FR" altLang="fr-FR" sz="2800" dirty="0" err="1">
                <a:solidFill>
                  <a:srgbClr val="FF3300"/>
                </a:solidFill>
              </a:rPr>
              <a:t>gene</a:t>
            </a:r>
            <a:r>
              <a:rPr lang="fr-FR" altLang="fr-FR" sz="2800" dirty="0">
                <a:solidFill>
                  <a:srgbClr val="FF3300"/>
                </a:solidFill>
              </a:rPr>
              <a:t> expression in </a:t>
            </a:r>
            <a:r>
              <a:rPr lang="fr-FR" altLang="fr-FR" sz="2800" dirty="0" err="1">
                <a:solidFill>
                  <a:srgbClr val="FF3300"/>
                </a:solidFill>
              </a:rPr>
              <a:t>well-differentiated</a:t>
            </a:r>
            <a:r>
              <a:rPr lang="fr-FR" altLang="fr-FR" sz="2800" dirty="0">
                <a:solidFill>
                  <a:srgbClr val="FF3300"/>
                </a:solidFill>
              </a:rPr>
              <a:t> cancer </a:t>
            </a:r>
            <a:r>
              <a:rPr lang="fr-FR" altLang="fr-FR" sz="2800" dirty="0" err="1">
                <a:solidFill>
                  <a:srgbClr val="FF3300"/>
                </a:solidFill>
              </a:rPr>
              <a:t>cells</a:t>
            </a:r>
            <a:endParaRPr lang="fr-FR" altLang="fr-FR" sz="2800" dirty="0">
              <a:solidFill>
                <a:srgbClr val="FF3300"/>
              </a:solidFill>
            </a:endParaRPr>
          </a:p>
        </p:txBody>
      </p:sp>
      <p:sp>
        <p:nvSpPr>
          <p:cNvPr id="6" name="ZoneTexte 5">
            <a:extLst>
              <a:ext uri="{FF2B5EF4-FFF2-40B4-BE49-F238E27FC236}">
                <a16:creationId xmlns="" xmlns:a16="http://schemas.microsoft.com/office/drawing/2014/main" id="{4D20F9B3-6370-4743-99B5-B69844FA8338}"/>
              </a:ext>
            </a:extLst>
          </p:cNvPr>
          <p:cNvSpPr txBox="1"/>
          <p:nvPr/>
        </p:nvSpPr>
        <p:spPr>
          <a:xfrm>
            <a:off x="249334" y="4782483"/>
            <a:ext cx="11693329" cy="1938992"/>
          </a:xfrm>
          <a:prstGeom prst="rect">
            <a:avLst/>
          </a:prstGeom>
          <a:noFill/>
        </p:spPr>
        <p:txBody>
          <a:bodyPr wrap="none" rtlCol="0">
            <a:spAutoFit/>
          </a:bodyPr>
          <a:lstStyle/>
          <a:p>
            <a:pPr algn="ctr"/>
            <a:r>
              <a:rPr lang="fr-FR" sz="2400" dirty="0" err="1">
                <a:latin typeface="Arial" panose="020B0604020202020204" pitchFamily="34" charset="0"/>
                <a:cs typeface="Arial" panose="020B0604020202020204" pitchFamily="34" charset="0"/>
              </a:rPr>
              <a:t>Many</a:t>
            </a:r>
            <a:r>
              <a:rPr lang="fr-FR" sz="2400" dirty="0">
                <a:latin typeface="Arial" panose="020B0604020202020204" pitchFamily="34" charset="0"/>
                <a:cs typeface="Arial" panose="020B0604020202020204" pitchFamily="34" charset="0"/>
              </a:rPr>
              <a:t> Capan-1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were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noted</a:t>
            </a:r>
            <a:r>
              <a:rPr lang="fr-FR" sz="2400" dirty="0">
                <a:latin typeface="Arial" panose="020B0604020202020204" pitchFamily="34" charset="0"/>
                <a:cs typeface="Arial" panose="020B0604020202020204" pitchFamily="34" charset="0"/>
              </a:rPr>
              <a:t> to </a:t>
            </a:r>
            <a:r>
              <a:rPr lang="fr-FR" sz="2400" dirty="0" err="1">
                <a:latin typeface="Arial" panose="020B0604020202020204" pitchFamily="34" charset="0"/>
                <a:cs typeface="Arial" panose="020B0604020202020204" pitchFamily="34" charset="0"/>
              </a:rPr>
              <a:t>float</a:t>
            </a:r>
            <a:r>
              <a:rPr lang="fr-FR" sz="2400" dirty="0">
                <a:latin typeface="Arial" panose="020B0604020202020204" pitchFamily="34" charset="0"/>
                <a:cs typeface="Arial" panose="020B0604020202020204" pitchFamily="34" charset="0"/>
              </a:rPr>
              <a:t> in the medium, </a:t>
            </a:r>
          </a:p>
          <a:p>
            <a:pPr algn="ctr"/>
            <a:r>
              <a:rPr lang="fr-FR" sz="2400" dirty="0" err="1">
                <a:latin typeface="Arial" panose="020B0604020202020204" pitchFamily="34" charset="0"/>
                <a:cs typeface="Arial" panose="020B0604020202020204" pitchFamily="34" charset="0"/>
              </a:rPr>
              <a:t>which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is</a:t>
            </a:r>
            <a:r>
              <a:rPr lang="fr-FR" sz="2400" dirty="0">
                <a:latin typeface="Arial" panose="020B0604020202020204" pitchFamily="34" charset="0"/>
                <a:cs typeface="Arial" panose="020B0604020202020204" pitchFamily="34" charset="0"/>
              </a:rPr>
              <a:t> an indication of </a:t>
            </a:r>
            <a:r>
              <a:rPr lang="fr-FR" sz="2400" dirty="0" err="1">
                <a:latin typeface="Arial" panose="020B0604020202020204" pitchFamily="34" charset="0"/>
                <a:cs typeface="Arial" panose="020B0604020202020204" pitchFamily="34" charset="0"/>
              </a:rPr>
              <a:t>cell</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death</a:t>
            </a:r>
            <a:endParaRPr lang="fr-FR" sz="2400" dirty="0">
              <a:latin typeface="Arial" panose="020B0604020202020204" pitchFamily="34" charset="0"/>
              <a:cs typeface="Arial" panose="020B0604020202020204" pitchFamily="34" charset="0"/>
            </a:endParaRPr>
          </a:p>
          <a:p>
            <a:pPr algn="ctr"/>
            <a:endParaRPr lang="fr-FR" sz="2400" dirty="0">
              <a:latin typeface="Arial" panose="020B0604020202020204" pitchFamily="34" charset="0"/>
              <a:cs typeface="Arial" panose="020B0604020202020204" pitchFamily="34" charset="0"/>
            </a:endParaRPr>
          </a:p>
          <a:p>
            <a:pPr algn="ctr"/>
            <a:r>
              <a:rPr lang="fr-FR" sz="2400" dirty="0">
                <a:latin typeface="Arial" panose="020B0604020202020204" pitchFamily="34" charset="0"/>
                <a:cs typeface="Arial" panose="020B0604020202020204" pitchFamily="34" charset="0"/>
              </a:rPr>
              <a:t> Capan-1 </a:t>
            </a:r>
            <a:r>
              <a:rPr lang="fr-FR" sz="2400" dirty="0" err="1">
                <a:latin typeface="Arial" panose="020B0604020202020204" pitchFamily="34" charset="0"/>
                <a:cs typeface="Arial" panose="020B0604020202020204" pitchFamily="34" charset="0"/>
              </a:rPr>
              <a:t>cells</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treated</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with</a:t>
            </a:r>
            <a:r>
              <a:rPr lang="fr-FR" sz="2400" dirty="0">
                <a:latin typeface="Arial" panose="020B0604020202020204" pitchFamily="34" charset="0"/>
                <a:cs typeface="Arial" panose="020B0604020202020204" pitchFamily="34" charset="0"/>
              </a:rPr>
              <a:t> TSA </a:t>
            </a:r>
            <a:r>
              <a:rPr lang="fr-FR" sz="2400" dirty="0" err="1">
                <a:latin typeface="Arial" panose="020B0604020202020204" pitchFamily="34" charset="0"/>
                <a:cs typeface="Arial" panose="020B0604020202020204" pitchFamily="34" charset="0"/>
              </a:rPr>
              <a:t>may</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undergo</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cell</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death</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rather</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than</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differentiation</a:t>
            </a:r>
            <a:r>
              <a:rPr lang="fr-FR" sz="2400" dirty="0">
                <a:latin typeface="Arial" panose="020B0604020202020204" pitchFamily="34" charset="0"/>
                <a:cs typeface="Arial" panose="020B0604020202020204" pitchFamily="34" charset="0"/>
              </a:rPr>
              <a:t> in </a:t>
            </a:r>
          </a:p>
          <a:p>
            <a:pPr algn="ctr"/>
            <a:r>
              <a:rPr lang="fr-FR" sz="2400" dirty="0" err="1">
                <a:latin typeface="Arial" panose="020B0604020202020204" pitchFamily="34" charset="0"/>
                <a:cs typeface="Arial" panose="020B0604020202020204" pitchFamily="34" charset="0"/>
              </a:rPr>
              <a:t>response</a:t>
            </a:r>
            <a:r>
              <a:rPr lang="fr-FR" sz="2400" dirty="0">
                <a:latin typeface="Arial" panose="020B0604020202020204" pitchFamily="34" charset="0"/>
                <a:cs typeface="Arial" panose="020B0604020202020204" pitchFamily="34" charset="0"/>
              </a:rPr>
              <a:t> to TSA </a:t>
            </a:r>
            <a:r>
              <a:rPr lang="fr-FR" sz="2400" dirty="0" err="1">
                <a:latin typeface="Arial" panose="020B0604020202020204" pitchFamily="34" charset="0"/>
                <a:cs typeface="Arial" panose="020B0604020202020204" pitchFamily="34" charset="0"/>
              </a:rPr>
              <a:t>treatment</a:t>
            </a:r>
            <a:endParaRPr lang="fr-FR" sz="2400" dirty="0">
              <a:latin typeface="Arial" panose="020B0604020202020204" pitchFamily="34" charset="0"/>
              <a:cs typeface="Arial" panose="020B0604020202020204" pitchFamily="34" charset="0"/>
            </a:endParaRPr>
          </a:p>
        </p:txBody>
      </p:sp>
      <p:sp>
        <p:nvSpPr>
          <p:cNvPr id="8" name="ZoneTexte 7">
            <a:extLst>
              <a:ext uri="{FF2B5EF4-FFF2-40B4-BE49-F238E27FC236}">
                <a16:creationId xmlns="" xmlns:a16="http://schemas.microsoft.com/office/drawing/2014/main" id="{8426DF49-37B6-454B-B678-776D414DA17B}"/>
              </a:ext>
            </a:extLst>
          </p:cNvPr>
          <p:cNvSpPr txBox="1"/>
          <p:nvPr/>
        </p:nvSpPr>
        <p:spPr>
          <a:xfrm>
            <a:off x="518491" y="958203"/>
            <a:ext cx="2628900" cy="461665"/>
          </a:xfrm>
          <a:prstGeom prst="rect">
            <a:avLst/>
          </a:prstGeom>
          <a:noFill/>
        </p:spPr>
        <p:txBody>
          <a:bodyPr wrap="square" rtlCol="0">
            <a:spAutoFit/>
          </a:bodyPr>
          <a:lstStyle/>
          <a:p>
            <a:r>
              <a:rPr lang="fr-FR" sz="2400" dirty="0">
                <a:latin typeface="Arial" panose="020B0604020202020204" pitchFamily="34" charset="0"/>
                <a:cs typeface="Arial" panose="020B0604020202020204" pitchFamily="34" charset="0"/>
              </a:rPr>
              <a:t>In Capan-1 </a:t>
            </a:r>
            <a:r>
              <a:rPr lang="fr-FR" sz="2400" dirty="0" err="1">
                <a:latin typeface="Arial" panose="020B0604020202020204" pitchFamily="34" charset="0"/>
                <a:cs typeface="Arial" panose="020B0604020202020204" pitchFamily="34" charset="0"/>
              </a:rPr>
              <a:t>cells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8284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 xmlns:a16="http://schemas.microsoft.com/office/drawing/2014/main" id="{66D7F20C-39CB-4084-A601-28442427DF66}"/>
              </a:ext>
            </a:extLst>
          </p:cNvPr>
          <p:cNvSpPr>
            <a:spLocks noGrp="1"/>
          </p:cNvSpPr>
          <p:nvPr>
            <p:ph type="sldNum" sz="quarter" idx="12"/>
          </p:nvPr>
        </p:nvSpPr>
        <p:spPr/>
        <p:txBody>
          <a:bodyPr/>
          <a:lstStyle/>
          <a:p>
            <a:fld id="{CF4E36D9-6C46-4DF7-82D7-23750A68EE6F}" type="slidenum">
              <a:rPr lang="fr-FR" smtClean="0"/>
              <a:t>19</a:t>
            </a:fld>
            <a:endParaRPr lang="fr-FR"/>
          </a:p>
        </p:txBody>
      </p:sp>
      <p:pic>
        <p:nvPicPr>
          <p:cNvPr id="4" name="Picture 2">
            <a:extLst>
              <a:ext uri="{FF2B5EF4-FFF2-40B4-BE49-F238E27FC236}">
                <a16:creationId xmlns="" xmlns:a16="http://schemas.microsoft.com/office/drawing/2014/main" id="{AF9322CE-9BB4-4943-B5EF-62F59BD740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425" y="2793630"/>
            <a:ext cx="8490925" cy="2552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71">
            <a:extLst>
              <a:ext uri="{FF2B5EF4-FFF2-40B4-BE49-F238E27FC236}">
                <a16:creationId xmlns="" xmlns:a16="http://schemas.microsoft.com/office/drawing/2014/main" id="{153EC5E0-8D7F-4CC2-83B6-5AD0B0B35E73}"/>
              </a:ext>
            </a:extLst>
          </p:cNvPr>
          <p:cNvSpPr txBox="1">
            <a:spLocks noChangeArrowheads="1"/>
          </p:cNvSpPr>
          <p:nvPr/>
        </p:nvSpPr>
        <p:spPr bwMode="auto">
          <a:xfrm>
            <a:off x="119270" y="382450"/>
            <a:ext cx="1207273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a:solidFill>
                  <a:srgbClr val="FF3300"/>
                </a:solidFill>
              </a:rPr>
              <a:t>Differentiation of poorly-differentiated cancer cells modifies the expression profile of hypoxia-regulated genes in hypoxic conditions</a:t>
            </a:r>
          </a:p>
        </p:txBody>
      </p:sp>
      <p:sp>
        <p:nvSpPr>
          <p:cNvPr id="6" name="ZoneTexte 5">
            <a:extLst>
              <a:ext uri="{FF2B5EF4-FFF2-40B4-BE49-F238E27FC236}">
                <a16:creationId xmlns="" xmlns:a16="http://schemas.microsoft.com/office/drawing/2014/main" id="{AD708027-CEC7-454C-8934-4A2A1B9233E7}"/>
              </a:ext>
            </a:extLst>
          </p:cNvPr>
          <p:cNvSpPr txBox="1"/>
          <p:nvPr/>
        </p:nvSpPr>
        <p:spPr>
          <a:xfrm>
            <a:off x="2508802" y="2346915"/>
            <a:ext cx="7360989" cy="369332"/>
          </a:xfrm>
          <a:prstGeom prst="rect">
            <a:avLst/>
          </a:prstGeom>
          <a:noFill/>
        </p:spPr>
        <p:txBody>
          <a:bodyPr wrap="none" rtlCol="0">
            <a:spAutoFit/>
          </a:bodyPr>
          <a:lstStyle/>
          <a:p>
            <a:r>
              <a:rPr lang="fr-FR" b="1" dirty="0">
                <a:solidFill>
                  <a:srgbClr val="00B050"/>
                </a:solidFill>
              </a:rPr>
              <a:t>NDRG1</a:t>
            </a:r>
            <a:r>
              <a:rPr lang="fr-FR" b="1" dirty="0"/>
              <a:t>                   </a:t>
            </a:r>
            <a:r>
              <a:rPr lang="fr-FR" b="1" dirty="0">
                <a:solidFill>
                  <a:srgbClr val="FF0000"/>
                </a:solidFill>
              </a:rPr>
              <a:t>VEGF</a:t>
            </a:r>
            <a:r>
              <a:rPr lang="fr-FR" b="1" dirty="0"/>
              <a:t>                    LOX                      </a:t>
            </a:r>
            <a:r>
              <a:rPr lang="fr-FR" b="1" dirty="0">
                <a:solidFill>
                  <a:srgbClr val="FF0000"/>
                </a:solidFill>
              </a:rPr>
              <a:t>CA IX</a:t>
            </a:r>
            <a:r>
              <a:rPr lang="fr-FR" b="1" dirty="0"/>
              <a:t>                        GLUT1</a:t>
            </a:r>
          </a:p>
        </p:txBody>
      </p:sp>
      <p:sp>
        <p:nvSpPr>
          <p:cNvPr id="3" name="Rectangle à coins arrondis 2"/>
          <p:cNvSpPr/>
          <p:nvPr/>
        </p:nvSpPr>
        <p:spPr>
          <a:xfrm>
            <a:off x="3528811" y="2176530"/>
            <a:ext cx="1545465" cy="340002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6617593" y="2176530"/>
            <a:ext cx="1545465" cy="340002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2060619" y="2176530"/>
            <a:ext cx="1468191" cy="3400021"/>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 xmlns:a16="http://schemas.microsoft.com/office/drawing/2014/main" id="{2323B072-C727-4E59-B578-0581D0440944}"/>
              </a:ext>
            </a:extLst>
          </p:cNvPr>
          <p:cNvSpPr txBox="1"/>
          <p:nvPr/>
        </p:nvSpPr>
        <p:spPr>
          <a:xfrm>
            <a:off x="357188" y="1484305"/>
            <a:ext cx="2628900" cy="461665"/>
          </a:xfrm>
          <a:prstGeom prst="rect">
            <a:avLst/>
          </a:prstGeom>
          <a:noFill/>
        </p:spPr>
        <p:txBody>
          <a:bodyPr wrap="square" rtlCol="0">
            <a:spAutoFit/>
          </a:bodyPr>
          <a:lstStyle/>
          <a:p>
            <a:r>
              <a:rPr lang="fr-FR" sz="2400" dirty="0">
                <a:latin typeface="Arial" panose="020B0604020202020204" pitchFamily="34" charset="0"/>
                <a:cs typeface="Arial" panose="020B0604020202020204" pitchFamily="34" charset="0"/>
              </a:rPr>
              <a:t>In PANC-1 </a:t>
            </a:r>
            <a:r>
              <a:rPr lang="fr-FR" sz="2400" dirty="0" err="1">
                <a:latin typeface="Arial" panose="020B0604020202020204" pitchFamily="34" charset="0"/>
                <a:cs typeface="Arial" panose="020B0604020202020204" pitchFamily="34" charset="0"/>
              </a:rPr>
              <a:t>cells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72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 xmlns:a16="http://schemas.microsoft.com/office/drawing/2014/main" id="{F4B59D26-59BA-4344-8957-EADE4DBE54CF}"/>
              </a:ext>
            </a:extLst>
          </p:cNvPr>
          <p:cNvSpPr>
            <a:spLocks noGrp="1"/>
          </p:cNvSpPr>
          <p:nvPr>
            <p:ph type="sldNum" sz="quarter" idx="12"/>
          </p:nvPr>
        </p:nvSpPr>
        <p:spPr/>
        <p:txBody>
          <a:bodyPr/>
          <a:lstStyle/>
          <a:p>
            <a:fld id="{CF4E36D9-6C46-4DF7-82D7-23750A68EE6F}" type="slidenum">
              <a:rPr lang="fr-FR" smtClean="0"/>
              <a:t>20</a:t>
            </a:fld>
            <a:endParaRPr lang="fr-FR"/>
          </a:p>
        </p:txBody>
      </p:sp>
      <p:sp>
        <p:nvSpPr>
          <p:cNvPr id="3" name="Text Box 271">
            <a:extLst>
              <a:ext uri="{FF2B5EF4-FFF2-40B4-BE49-F238E27FC236}">
                <a16:creationId xmlns="" xmlns:a16="http://schemas.microsoft.com/office/drawing/2014/main" id="{A24E2483-8901-4E90-AAFE-82968A3A0017}"/>
              </a:ext>
            </a:extLst>
          </p:cNvPr>
          <p:cNvSpPr txBox="1">
            <a:spLocks noChangeArrowheads="1"/>
          </p:cNvSpPr>
          <p:nvPr/>
        </p:nvSpPr>
        <p:spPr bwMode="auto">
          <a:xfrm>
            <a:off x="238538" y="302937"/>
            <a:ext cx="116751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a:solidFill>
                  <a:srgbClr val="FF3300"/>
                </a:solidFill>
              </a:rPr>
              <a:t>Conclusion </a:t>
            </a:r>
          </a:p>
        </p:txBody>
      </p:sp>
      <p:sp>
        <p:nvSpPr>
          <p:cNvPr id="4" name="Rectangle 3">
            <a:extLst>
              <a:ext uri="{FF2B5EF4-FFF2-40B4-BE49-F238E27FC236}">
                <a16:creationId xmlns="" xmlns:a16="http://schemas.microsoft.com/office/drawing/2014/main" id="{2DF8FB9A-8AD6-44A7-AD51-02729FE0EF08}"/>
              </a:ext>
            </a:extLst>
          </p:cNvPr>
          <p:cNvSpPr/>
          <p:nvPr/>
        </p:nvSpPr>
        <p:spPr>
          <a:xfrm>
            <a:off x="238538" y="1093371"/>
            <a:ext cx="11417883" cy="4893647"/>
          </a:xfrm>
          <a:prstGeom prst="rect">
            <a:avLst/>
          </a:prstGeom>
        </p:spPr>
        <p:txBody>
          <a:bodyPr wrap="square">
            <a:spAutoFit/>
          </a:bodyPr>
          <a:lstStyle/>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The </a:t>
            </a:r>
            <a:r>
              <a:rPr lang="fr-FR" altLang="fr-FR" sz="2400" dirty="0" err="1">
                <a:latin typeface="Arial" panose="020B0604020202020204" pitchFamily="34" charset="0"/>
                <a:cs typeface="Arial" panose="020B0604020202020204" pitchFamily="34" charset="0"/>
              </a:rPr>
              <a:t>poor</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differentiation</a:t>
            </a:r>
            <a:r>
              <a:rPr lang="fr-FR" altLang="fr-FR" sz="2400" dirty="0">
                <a:latin typeface="Arial" panose="020B0604020202020204" pitchFamily="34" charset="0"/>
                <a:cs typeface="Arial" panose="020B0604020202020204" pitchFamily="34" charset="0"/>
              </a:rPr>
              <a:t> of </a:t>
            </a:r>
            <a:r>
              <a:rPr lang="fr-FR" altLang="fr-FR" sz="2400" dirty="0" err="1">
                <a:latin typeface="Arial" panose="020B0604020202020204" pitchFamily="34" charset="0"/>
                <a:cs typeface="Arial" panose="020B0604020202020204" pitchFamily="34" charset="0"/>
              </a:rPr>
              <a:t>pancreatic</a:t>
            </a:r>
            <a:r>
              <a:rPr lang="fr-FR" altLang="fr-FR" sz="2400" dirty="0">
                <a:latin typeface="Arial" panose="020B0604020202020204" pitchFamily="34" charset="0"/>
                <a:cs typeface="Arial" panose="020B0604020202020204" pitchFamily="34" charset="0"/>
              </a:rPr>
              <a:t> cancer </a:t>
            </a:r>
            <a:r>
              <a:rPr lang="fr-FR" altLang="fr-FR" sz="2400" dirty="0" err="1">
                <a:latin typeface="Arial" panose="020B0604020202020204" pitchFamily="34" charset="0"/>
                <a:cs typeface="Arial" panose="020B0604020202020204" pitchFamily="34" charset="0"/>
              </a:rPr>
              <a:t>cells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could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be</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reversed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using</a:t>
            </a:r>
            <a:r>
              <a:rPr lang="fr-FR" altLang="fr-FR" sz="2400" dirty="0">
                <a:latin typeface="Arial" panose="020B0604020202020204" pitchFamily="34" charset="0"/>
                <a:cs typeface="Arial" panose="020B0604020202020204" pitchFamily="34" charset="0"/>
              </a:rPr>
              <a:t> the</a:t>
            </a:r>
          </a:p>
          <a:p>
            <a:pPr algn="just">
              <a:spcBef>
                <a:spcPct val="0"/>
              </a:spcBef>
            </a:pPr>
            <a:r>
              <a:rPr lang="fr-FR" altLang="fr-FR" sz="2400" dirty="0">
                <a:latin typeface="Arial" panose="020B0604020202020204" pitchFamily="34" charset="0"/>
                <a:cs typeface="Arial" panose="020B0604020202020204" pitchFamily="34" charset="0"/>
              </a:rPr>
              <a:t>HDAC </a:t>
            </a:r>
            <a:r>
              <a:rPr lang="fr-FR" altLang="fr-FR" sz="2400" dirty="0" err="1">
                <a:latin typeface="Arial" panose="020B0604020202020204" pitchFamily="34" charset="0"/>
                <a:cs typeface="Arial" panose="020B0604020202020204" pitchFamily="34" charset="0"/>
              </a:rPr>
              <a:t>inhibitor</a:t>
            </a:r>
            <a:r>
              <a:rPr lang="fr-FR" altLang="fr-FR" sz="2400" dirty="0">
                <a:latin typeface="Arial" panose="020B0604020202020204" pitchFamily="34" charset="0"/>
                <a:cs typeface="Arial" panose="020B0604020202020204" pitchFamily="34" charset="0"/>
              </a:rPr>
              <a:t> TSA; </a:t>
            </a:r>
            <a:r>
              <a:rPr lang="fr-FR" altLang="fr-FR" sz="2400" dirty="0" err="1">
                <a:latin typeface="Arial" panose="020B0604020202020204" pitchFamily="34" charset="0"/>
                <a:cs typeface="Arial" panose="020B0604020202020204" pitchFamily="34" charset="0"/>
              </a:rPr>
              <a:t>this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was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associated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with</a:t>
            </a:r>
            <a:r>
              <a:rPr lang="fr-FR" altLang="fr-FR" sz="2400" dirty="0">
                <a:latin typeface="Arial" panose="020B0604020202020204" pitchFamily="34" charset="0"/>
                <a:cs typeface="Arial" panose="020B0604020202020204" pitchFamily="34" charset="0"/>
              </a:rPr>
              <a:t> changes in </a:t>
            </a:r>
            <a:r>
              <a:rPr lang="fr-FR" altLang="fr-FR" sz="2400" dirty="0" err="1">
                <a:latin typeface="Arial" panose="020B0604020202020204" pitchFamily="34" charset="0"/>
                <a:cs typeface="Arial" panose="020B0604020202020204" pitchFamily="34" charset="0"/>
              </a:rPr>
              <a:t>hypoxia-regulated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gene</a:t>
            </a:r>
            <a:endParaRPr lang="fr-FR" altLang="fr-FR" sz="2400" dirty="0">
              <a:latin typeface="Arial" panose="020B0604020202020204" pitchFamily="34" charset="0"/>
              <a:cs typeface="Arial" panose="020B0604020202020204" pitchFamily="34" charset="0"/>
            </a:endParaRPr>
          </a:p>
          <a:p>
            <a:pPr algn="just">
              <a:spcBef>
                <a:spcPct val="0"/>
              </a:spcBef>
            </a:pPr>
            <a:r>
              <a:rPr lang="fr-FR" altLang="fr-FR" sz="2400" dirty="0">
                <a:latin typeface="Arial" panose="020B0604020202020204" pitchFamily="34" charset="0"/>
                <a:cs typeface="Arial" panose="020B0604020202020204" pitchFamily="34" charset="0"/>
              </a:rPr>
              <a:t>expression.</a:t>
            </a:r>
          </a:p>
          <a:p>
            <a:pPr algn="just">
              <a:spcBef>
                <a:spcPct val="0"/>
              </a:spcBef>
            </a:pPr>
            <a:endParaRPr lang="fr-FR" altLang="fr-FR" sz="2400" dirty="0">
              <a:latin typeface="Arial" panose="020B0604020202020204" pitchFamily="34" charset="0"/>
              <a:cs typeface="Arial" panose="020B0604020202020204" pitchFamily="34" charset="0"/>
            </a:endParaRPr>
          </a:p>
          <a:p>
            <a:pPr algn="just">
              <a:spcBef>
                <a:spcPct val="0"/>
              </a:spcBef>
            </a:pPr>
            <a:endParaRPr lang="fr-FR" altLang="fr-FR" sz="2400" dirty="0">
              <a:latin typeface="Arial" panose="020B0604020202020204" pitchFamily="34" charset="0"/>
              <a:cs typeface="Arial" panose="020B0604020202020204" pitchFamily="34" charset="0"/>
            </a:endParaRPr>
          </a:p>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This </a:t>
            </a:r>
            <a:r>
              <a:rPr lang="fr-FR" altLang="fr-FR" sz="2400" dirty="0" err="1">
                <a:latin typeface="Arial" panose="020B0604020202020204" pitchFamily="34" charset="0"/>
                <a:cs typeface="Arial" panose="020B0604020202020204" pitchFamily="34" charset="0"/>
              </a:rPr>
              <a:t>epi-drug</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strategy</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may</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allow</a:t>
            </a:r>
            <a:r>
              <a:rPr lang="fr-FR" altLang="fr-FR" sz="2400" dirty="0">
                <a:latin typeface="Arial" panose="020B0604020202020204" pitchFamily="34" charset="0"/>
                <a:cs typeface="Arial" panose="020B0604020202020204" pitchFamily="34" charset="0"/>
              </a:rPr>
              <a:t> cancer </a:t>
            </a:r>
            <a:r>
              <a:rPr lang="fr-FR" altLang="fr-FR" sz="2400" dirty="0" err="1">
                <a:latin typeface="Arial" panose="020B0604020202020204" pitchFamily="34" charset="0"/>
                <a:cs typeface="Arial" panose="020B0604020202020204" pitchFamily="34" charset="0"/>
              </a:rPr>
              <a:t>cells</a:t>
            </a:r>
            <a:r>
              <a:rPr lang="fr-FR" altLang="fr-FR" sz="2400" dirty="0">
                <a:latin typeface="Arial" panose="020B0604020202020204" pitchFamily="34" charset="0"/>
                <a:cs typeface="Arial" panose="020B0604020202020204" pitchFamily="34" charset="0"/>
              </a:rPr>
              <a:t> to </a:t>
            </a:r>
            <a:r>
              <a:rPr lang="fr-FR" altLang="fr-FR" sz="2400" dirty="0" err="1">
                <a:latin typeface="Arial" panose="020B0604020202020204" pitchFamily="34" charset="0"/>
                <a:cs typeface="Arial" panose="020B0604020202020204" pitchFamily="34" charset="0"/>
              </a:rPr>
              <a:t>overcome</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drug</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resistance</a:t>
            </a:r>
            <a:r>
              <a:rPr lang="fr-FR" altLang="fr-FR" sz="2400" dirty="0">
                <a:latin typeface="Arial" panose="020B0604020202020204" pitchFamily="34" charset="0"/>
                <a:cs typeface="Arial" panose="020B0604020202020204" pitchFamily="34" charset="0"/>
              </a:rPr>
              <a:t> and </a:t>
            </a:r>
            <a:r>
              <a:rPr lang="fr-FR" altLang="fr-FR" sz="2400" dirty="0" err="1">
                <a:latin typeface="Arial" panose="020B0604020202020204" pitchFamily="34" charset="0"/>
                <a:cs typeface="Arial" panose="020B0604020202020204" pitchFamily="34" charset="0"/>
              </a:rPr>
              <a:t>better</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respond</a:t>
            </a:r>
            <a:r>
              <a:rPr lang="fr-FR" altLang="fr-FR" sz="2400" dirty="0">
                <a:latin typeface="Arial" panose="020B0604020202020204" pitchFamily="34" charset="0"/>
                <a:cs typeface="Arial" panose="020B0604020202020204" pitchFamily="34" charset="0"/>
              </a:rPr>
              <a:t> to </a:t>
            </a:r>
            <a:r>
              <a:rPr lang="fr-FR" altLang="fr-FR" sz="2400" dirty="0" err="1">
                <a:latin typeface="Arial" panose="020B0604020202020204" pitchFamily="34" charset="0"/>
                <a:cs typeface="Arial" panose="020B0604020202020204" pitchFamily="34" charset="0"/>
              </a:rPr>
              <a:t>conventional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cytotoxic</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treatments</a:t>
            </a:r>
            <a:r>
              <a:rPr lang="fr-FR" altLang="fr-FR" sz="2400" dirty="0">
                <a:latin typeface="Arial" panose="020B0604020202020204" pitchFamily="34" charset="0"/>
                <a:cs typeface="Arial" panose="020B0604020202020204" pitchFamily="34" charset="0"/>
              </a:rPr>
              <a:t>.</a:t>
            </a:r>
          </a:p>
          <a:p>
            <a:pPr algn="just">
              <a:spcBef>
                <a:spcPct val="0"/>
              </a:spcBef>
            </a:pPr>
            <a:endParaRPr lang="fr-FR" altLang="fr-FR" sz="2400" dirty="0">
              <a:latin typeface="Arial" panose="020B0604020202020204" pitchFamily="34" charset="0"/>
              <a:cs typeface="Arial" panose="020B0604020202020204" pitchFamily="34" charset="0"/>
            </a:endParaRPr>
          </a:p>
          <a:p>
            <a:pPr algn="just">
              <a:spcBef>
                <a:spcPct val="0"/>
              </a:spcBef>
            </a:pPr>
            <a:endParaRPr lang="fr-FR" altLang="fr-FR" sz="2400" dirty="0">
              <a:latin typeface="Arial" panose="020B0604020202020204" pitchFamily="34" charset="0"/>
              <a:cs typeface="Arial" panose="020B0604020202020204" pitchFamily="34" charset="0"/>
            </a:endParaRPr>
          </a:p>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Restoration</a:t>
            </a:r>
            <a:r>
              <a:rPr lang="fr-FR" altLang="fr-FR" sz="2400" dirty="0">
                <a:latin typeface="Arial" panose="020B0604020202020204" pitchFamily="34" charset="0"/>
                <a:cs typeface="Arial" panose="020B0604020202020204" pitchFamily="34" charset="0"/>
              </a:rPr>
              <a:t> of </a:t>
            </a:r>
            <a:r>
              <a:rPr lang="fr-FR" altLang="fr-FR" sz="2400" i="1" dirty="0">
                <a:latin typeface="Arial" panose="020B0604020202020204" pitchFamily="34" charset="0"/>
                <a:cs typeface="Arial" panose="020B0604020202020204" pitchFamily="34" charset="0"/>
              </a:rPr>
              <a:t>NDRG1 </a:t>
            </a:r>
            <a:r>
              <a:rPr lang="fr-FR" altLang="fr-FR" sz="2400" dirty="0">
                <a:latin typeface="Arial" panose="020B0604020202020204" pitchFamily="34" charset="0"/>
                <a:cs typeface="Arial" panose="020B0604020202020204" pitchFamily="34" charset="0"/>
              </a:rPr>
              <a:t>expression </a:t>
            </a:r>
            <a:r>
              <a:rPr lang="fr-FR" altLang="fr-FR" sz="2400" dirty="0" err="1">
                <a:latin typeface="Arial" panose="020B0604020202020204" pitchFamily="34" charset="0"/>
                <a:cs typeface="Arial" panose="020B0604020202020204" pitchFamily="34" charset="0"/>
              </a:rPr>
              <a:t>may</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represent</a:t>
            </a:r>
            <a:r>
              <a:rPr lang="fr-FR" altLang="fr-FR" sz="2400" dirty="0">
                <a:latin typeface="Arial" panose="020B0604020202020204" pitchFamily="34" charset="0"/>
                <a:cs typeface="Arial" panose="020B0604020202020204" pitchFamily="34" charset="0"/>
              </a:rPr>
              <a:t> a </a:t>
            </a:r>
            <a:r>
              <a:rPr lang="fr-FR" altLang="fr-FR" sz="2400" dirty="0" err="1">
                <a:latin typeface="Arial" panose="020B0604020202020204" pitchFamily="34" charset="0"/>
                <a:cs typeface="Arial" panose="020B0604020202020204" pitchFamily="34" charset="0"/>
              </a:rPr>
              <a:t>biomarker</a:t>
            </a:r>
            <a:r>
              <a:rPr lang="fr-FR" altLang="fr-FR" sz="2400" dirty="0">
                <a:latin typeface="Arial" panose="020B0604020202020204" pitchFamily="34" charset="0"/>
                <a:cs typeface="Arial" panose="020B0604020202020204" pitchFamily="34" charset="0"/>
              </a:rPr>
              <a:t> of </a:t>
            </a:r>
            <a:r>
              <a:rPr lang="fr-FR" altLang="fr-FR" sz="2400" dirty="0" err="1">
                <a:latin typeface="Arial" panose="020B0604020202020204" pitchFamily="34" charset="0"/>
                <a:cs typeface="Arial" panose="020B0604020202020204" pitchFamily="34" charset="0"/>
              </a:rPr>
              <a:t>malignant</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pancreatic</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tumors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undergoing</a:t>
            </a:r>
            <a:r>
              <a:rPr lang="fr-FR" altLang="fr-FR" sz="2400" dirty="0">
                <a:latin typeface="Arial" panose="020B0604020202020204" pitchFamily="34" charset="0"/>
                <a:cs typeface="Arial" panose="020B0604020202020204" pitchFamily="34" charset="0"/>
              </a:rPr>
              <a:t> re-</a:t>
            </a:r>
            <a:r>
              <a:rPr lang="fr-FR" altLang="fr-FR" sz="2400" dirty="0" err="1">
                <a:latin typeface="Arial" panose="020B0604020202020204" pitchFamily="34" charset="0"/>
                <a:cs typeface="Arial" panose="020B0604020202020204" pitchFamily="34" charset="0"/>
              </a:rPr>
              <a:t>differentiation</a:t>
            </a:r>
            <a:r>
              <a:rPr lang="fr-FR" altLang="fr-FR" sz="2400" dirty="0">
                <a:latin typeface="Arial" panose="020B0604020202020204" pitchFamily="34" charset="0"/>
                <a:cs typeface="Arial" panose="020B0604020202020204" pitchFamily="34" charset="0"/>
              </a:rPr>
              <a:t> and </a:t>
            </a:r>
            <a:r>
              <a:rPr lang="fr-FR" altLang="fr-FR" sz="2400" dirty="0" err="1">
                <a:latin typeface="Arial" panose="020B0604020202020204" pitchFamily="34" charset="0"/>
                <a:cs typeface="Arial" panose="020B0604020202020204" pitchFamily="34" charset="0"/>
              </a:rPr>
              <a:t>redirecting</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toward</a:t>
            </a:r>
            <a:r>
              <a:rPr lang="fr-FR" altLang="fr-FR" sz="2400" dirty="0">
                <a:latin typeface="Arial" panose="020B0604020202020204" pitchFamily="34" charset="0"/>
                <a:cs typeface="Arial" panose="020B0604020202020204" pitchFamily="34" charset="0"/>
              </a:rPr>
              <a:t> a </a:t>
            </a:r>
            <a:r>
              <a:rPr lang="fr-FR" altLang="fr-FR" sz="2400" dirty="0" err="1">
                <a:latin typeface="Arial" panose="020B0604020202020204" pitchFamily="34" charset="0"/>
                <a:cs typeface="Arial" panose="020B0604020202020204" pitchFamily="34" charset="0"/>
              </a:rPr>
              <a:t>lower</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tumor</a:t>
            </a:r>
            <a:r>
              <a:rPr lang="fr-FR" altLang="fr-FR" sz="2400" dirty="0">
                <a:latin typeface="Arial" panose="020B0604020202020204" pitchFamily="34" charset="0"/>
                <a:cs typeface="Arial" panose="020B0604020202020204" pitchFamily="34" charset="0"/>
              </a:rPr>
              <a:t> grade.</a:t>
            </a:r>
          </a:p>
          <a:p>
            <a:pPr algn="just">
              <a:spcBef>
                <a:spcPct val="0"/>
              </a:spcBef>
            </a:pPr>
            <a:endParaRPr lang="fr-FR" altLang="fr-FR"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956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 xmlns:a16="http://schemas.microsoft.com/office/drawing/2014/main" id="{70DB200B-22D7-4E7F-8215-D2F225314F06}"/>
              </a:ext>
            </a:extLst>
          </p:cNvPr>
          <p:cNvSpPr>
            <a:spLocks noGrp="1"/>
          </p:cNvSpPr>
          <p:nvPr>
            <p:ph type="sldNum" sz="quarter" idx="12"/>
          </p:nvPr>
        </p:nvSpPr>
        <p:spPr/>
        <p:txBody>
          <a:bodyPr/>
          <a:lstStyle/>
          <a:p>
            <a:fld id="{CF4E36D9-6C46-4DF7-82D7-23750A68EE6F}" type="slidenum">
              <a:rPr lang="fr-FR" smtClean="0"/>
              <a:t>21</a:t>
            </a:fld>
            <a:endParaRPr lang="fr-FR"/>
          </a:p>
        </p:txBody>
      </p:sp>
      <p:sp>
        <p:nvSpPr>
          <p:cNvPr id="3" name="Text Box 271">
            <a:extLst>
              <a:ext uri="{FF2B5EF4-FFF2-40B4-BE49-F238E27FC236}">
                <a16:creationId xmlns="" xmlns:a16="http://schemas.microsoft.com/office/drawing/2014/main" id="{C62F09F2-0015-4EAD-90D4-62F99A6E543D}"/>
              </a:ext>
            </a:extLst>
          </p:cNvPr>
          <p:cNvSpPr txBox="1">
            <a:spLocks noChangeArrowheads="1"/>
          </p:cNvSpPr>
          <p:nvPr/>
        </p:nvSpPr>
        <p:spPr bwMode="auto">
          <a:xfrm>
            <a:off x="238538" y="302937"/>
            <a:ext cx="116751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a:solidFill>
                  <a:srgbClr val="FF3300"/>
                </a:solidFill>
              </a:rPr>
              <a:t>Perspectives </a:t>
            </a:r>
            <a:r>
              <a:rPr lang="en-US" altLang="fr-FR" sz="2800" dirty="0" smtClean="0">
                <a:solidFill>
                  <a:srgbClr val="FF3300"/>
                </a:solidFill>
              </a:rPr>
              <a:t>(1/2)</a:t>
            </a:r>
            <a:endParaRPr lang="en-US" altLang="fr-FR" sz="2800" dirty="0">
              <a:solidFill>
                <a:srgbClr val="FF3300"/>
              </a:solidFill>
            </a:endParaRPr>
          </a:p>
        </p:txBody>
      </p:sp>
      <p:sp>
        <p:nvSpPr>
          <p:cNvPr id="5" name="Rectangle 4">
            <a:extLst>
              <a:ext uri="{FF2B5EF4-FFF2-40B4-BE49-F238E27FC236}">
                <a16:creationId xmlns="" xmlns:a16="http://schemas.microsoft.com/office/drawing/2014/main" id="{54DD18DA-AF3B-4AFE-8758-1C2818A1AF2E}"/>
              </a:ext>
            </a:extLst>
          </p:cNvPr>
          <p:cNvSpPr/>
          <p:nvPr/>
        </p:nvSpPr>
        <p:spPr>
          <a:xfrm>
            <a:off x="396530" y="1318737"/>
            <a:ext cx="10614370" cy="830997"/>
          </a:xfrm>
          <a:prstGeom prst="rect">
            <a:avLst/>
          </a:prstGeom>
        </p:spPr>
        <p:txBody>
          <a:bodyPr wrap="square">
            <a:spAutoFit/>
          </a:bodyPr>
          <a:lstStyle/>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The use of the </a:t>
            </a:r>
            <a:r>
              <a:rPr lang="fr-FR" altLang="fr-FR" sz="2400" dirty="0" err="1">
                <a:latin typeface="Arial" panose="020B0604020202020204" pitchFamily="34" charset="0"/>
                <a:cs typeface="Arial" panose="020B0604020202020204" pitchFamily="34" charset="0"/>
              </a:rPr>
              <a:t>human</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ductal</a:t>
            </a:r>
            <a:r>
              <a:rPr lang="fr-FR" altLang="fr-FR" sz="2400" dirty="0">
                <a:latin typeface="Arial" panose="020B0604020202020204" pitchFamily="34" charset="0"/>
                <a:cs typeface="Arial" panose="020B0604020202020204" pitchFamily="34" charset="0"/>
              </a:rPr>
              <a:t> PANC-1 </a:t>
            </a:r>
            <a:r>
              <a:rPr lang="fr-FR" altLang="fr-FR" sz="2400" dirty="0" err="1">
                <a:latin typeface="Arial" panose="020B0604020202020204" pitchFamily="34" charset="0"/>
                <a:cs typeface="Arial" panose="020B0604020202020204" pitchFamily="34" charset="0"/>
              </a:rPr>
              <a:t>cell</a:t>
            </a:r>
            <a:r>
              <a:rPr lang="fr-FR" altLang="fr-FR" sz="2400" dirty="0">
                <a:latin typeface="Arial" panose="020B0604020202020204" pitchFamily="34" charset="0"/>
                <a:cs typeface="Arial" panose="020B0604020202020204" pitchFamily="34" charset="0"/>
              </a:rPr>
              <a:t> line </a:t>
            </a:r>
            <a:r>
              <a:rPr lang="fr-FR" altLang="fr-FR" sz="2400" dirty="0" err="1">
                <a:latin typeface="Arial" panose="020B0604020202020204" pitchFamily="34" charset="0"/>
                <a:cs typeface="Arial" panose="020B0604020202020204" pitchFamily="34" charset="0"/>
              </a:rPr>
              <a:t>treated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with</a:t>
            </a:r>
            <a:r>
              <a:rPr lang="fr-FR" altLang="fr-FR" sz="2400" dirty="0">
                <a:latin typeface="Arial" panose="020B0604020202020204" pitchFamily="34" charset="0"/>
                <a:cs typeface="Arial" panose="020B0604020202020204" pitchFamily="34" charset="0"/>
              </a:rPr>
              <a:t> TSA </a:t>
            </a:r>
            <a:r>
              <a:rPr lang="fr-FR" altLang="fr-FR" sz="2400" dirty="0" err="1">
                <a:latin typeface="Arial" panose="020B0604020202020204" pitchFamily="34" charset="0"/>
                <a:cs typeface="Arial" panose="020B0604020202020204" pitchFamily="34" charset="0"/>
              </a:rPr>
              <a:t>represents</a:t>
            </a:r>
            <a:r>
              <a:rPr lang="fr-FR" altLang="fr-FR" sz="2400" dirty="0">
                <a:latin typeface="Arial" panose="020B0604020202020204" pitchFamily="34" charset="0"/>
                <a:cs typeface="Arial" panose="020B0604020202020204" pitchFamily="34" charset="0"/>
              </a:rPr>
              <a:t> a </a:t>
            </a:r>
            <a:r>
              <a:rPr lang="fr-FR" altLang="fr-FR" sz="2400" dirty="0" err="1">
                <a:latin typeface="Arial" panose="020B0604020202020204" pitchFamily="34" charset="0"/>
                <a:cs typeface="Arial" panose="020B0604020202020204" pitchFamily="34" charset="0"/>
              </a:rPr>
              <a:t>useful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tool</a:t>
            </a:r>
            <a:r>
              <a:rPr lang="fr-FR" altLang="fr-FR" sz="2400" dirty="0">
                <a:latin typeface="Arial" panose="020B0604020202020204" pitchFamily="34" charset="0"/>
                <a:cs typeface="Arial" panose="020B0604020202020204" pitchFamily="34" charset="0"/>
              </a:rPr>
              <a:t> to </a:t>
            </a:r>
            <a:r>
              <a:rPr lang="fr-FR" altLang="fr-FR" sz="2400" dirty="0" err="1">
                <a:latin typeface="Arial" panose="020B0604020202020204" pitchFamily="34" charset="0"/>
                <a:cs typeface="Arial" panose="020B0604020202020204" pitchFamily="34" charset="0"/>
              </a:rPr>
              <a:t>study</a:t>
            </a:r>
            <a:r>
              <a:rPr lang="fr-FR" altLang="fr-FR" sz="2400" dirty="0">
                <a:latin typeface="Arial" panose="020B0604020202020204" pitchFamily="34" charset="0"/>
                <a:cs typeface="Arial" panose="020B0604020202020204" pitchFamily="34" charset="0"/>
              </a:rPr>
              <a:t> cellular </a:t>
            </a:r>
            <a:r>
              <a:rPr lang="fr-FR" altLang="fr-FR" sz="2400" dirty="0" err="1">
                <a:latin typeface="Arial" panose="020B0604020202020204" pitchFamily="34" charset="0"/>
                <a:cs typeface="Arial" panose="020B0604020202020204" pitchFamily="34" charset="0"/>
              </a:rPr>
              <a:t>differentiation</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through</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epigenetic</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mechanisms</a:t>
            </a:r>
            <a:r>
              <a:rPr lang="fr-FR" altLang="fr-FR" sz="2400" dirty="0">
                <a:latin typeface="Arial" panose="020B0604020202020204" pitchFamily="34" charset="0"/>
                <a:cs typeface="Arial" panose="020B0604020202020204" pitchFamily="34" charset="0"/>
              </a:rPr>
              <a:t>.</a:t>
            </a:r>
          </a:p>
        </p:txBody>
      </p:sp>
      <p:sp>
        <p:nvSpPr>
          <p:cNvPr id="6" name="Rectangle 5">
            <a:extLst>
              <a:ext uri="{FF2B5EF4-FFF2-40B4-BE49-F238E27FC236}">
                <a16:creationId xmlns="" xmlns:a16="http://schemas.microsoft.com/office/drawing/2014/main" id="{32921325-A7F6-4111-8F98-A63F79D075CD}"/>
              </a:ext>
            </a:extLst>
          </p:cNvPr>
          <p:cNvSpPr/>
          <p:nvPr/>
        </p:nvSpPr>
        <p:spPr>
          <a:xfrm>
            <a:off x="396530" y="2385139"/>
            <a:ext cx="11115262" cy="4154984"/>
          </a:xfrm>
          <a:prstGeom prst="rect">
            <a:avLst/>
          </a:prstGeom>
        </p:spPr>
        <p:txBody>
          <a:bodyPr wrap="square">
            <a:spAutoFit/>
          </a:bodyPr>
          <a:lstStyle/>
          <a:p>
            <a:pPr algn="just">
              <a:spcBef>
                <a:spcPct val="0"/>
              </a:spcBef>
            </a:pPr>
            <a:r>
              <a:rPr lang="en-US" altLang="fr-FR" sz="2000" dirty="0">
                <a:solidFill>
                  <a:srgbClr val="FF3300"/>
                </a:solidFill>
                <a:latin typeface="Arial" panose="020B0604020202020204" pitchFamily="34" charset="0"/>
                <a:cs typeface="Arial" panose="020B0604020202020204" pitchFamily="34" charset="0"/>
              </a:rPr>
              <a:t>■ A reduction in the overall amount of cyclin-dependent kinase (CDK) activity during G1 is associated with differentiation</a:t>
            </a:r>
          </a:p>
          <a:p>
            <a:pPr algn="just">
              <a:spcBef>
                <a:spcPct val="0"/>
              </a:spcBef>
            </a:pPr>
            <a:endParaRPr lang="en-US" altLang="fr-FR" sz="2000" dirty="0">
              <a:solidFill>
                <a:srgbClr val="FF3300"/>
              </a:solidFill>
              <a:latin typeface="Arial" panose="020B0604020202020204" pitchFamily="34" charset="0"/>
              <a:cs typeface="Arial" panose="020B0604020202020204" pitchFamily="34" charset="0"/>
            </a:endParaRPr>
          </a:p>
          <a:p>
            <a:pPr algn="just">
              <a:spcBef>
                <a:spcPct val="0"/>
              </a:spcBef>
            </a:pPr>
            <a:r>
              <a:rPr lang="en-US" altLang="fr-FR" sz="2000" dirty="0">
                <a:solidFill>
                  <a:srgbClr val="FF3300"/>
                </a:solidFill>
                <a:latin typeface="Arial" panose="020B0604020202020204" pitchFamily="34" charset="0"/>
                <a:cs typeface="Arial" panose="020B0604020202020204" pitchFamily="34" charset="0"/>
              </a:rPr>
              <a:t>■ CDK inhibitors have been shown to accumulate in many differentiated cell types in mice and can be induced by triggering differentiation and cell cycle exit</a:t>
            </a:r>
          </a:p>
          <a:p>
            <a:pPr algn="just">
              <a:spcBef>
                <a:spcPct val="0"/>
              </a:spcBef>
            </a:pPr>
            <a:endParaRPr lang="en-US" altLang="fr-FR" sz="2000" dirty="0">
              <a:solidFill>
                <a:srgbClr val="FF3300"/>
              </a:solidFill>
              <a:latin typeface="Arial" panose="020B0604020202020204" pitchFamily="34" charset="0"/>
              <a:cs typeface="Arial" panose="020B0604020202020204" pitchFamily="34" charset="0"/>
            </a:endParaRPr>
          </a:p>
          <a:p>
            <a:pPr algn="just">
              <a:spcBef>
                <a:spcPct val="0"/>
              </a:spcBef>
            </a:pPr>
            <a:r>
              <a:rPr lang="en-US" altLang="fr-FR" sz="2000" dirty="0">
                <a:solidFill>
                  <a:srgbClr val="FF3300"/>
                </a:solidFill>
                <a:latin typeface="Arial" panose="020B0604020202020204" pitchFamily="34" charset="0"/>
                <a:cs typeface="Arial" panose="020B0604020202020204" pitchFamily="34" charset="0"/>
              </a:rPr>
              <a:t>■ The CDKI p21 negatively regulates the kinases that phosphorylate the retinoblastoma protein (</a:t>
            </a:r>
            <a:r>
              <a:rPr lang="en-US" altLang="fr-FR" sz="2000" dirty="0" err="1">
                <a:solidFill>
                  <a:srgbClr val="FF3300"/>
                </a:solidFill>
                <a:latin typeface="Arial" panose="020B0604020202020204" pitchFamily="34" charset="0"/>
                <a:cs typeface="Arial" panose="020B0604020202020204" pitchFamily="34" charset="0"/>
              </a:rPr>
              <a:t>Rb</a:t>
            </a:r>
            <a:r>
              <a:rPr lang="en-US" altLang="fr-FR" sz="2000" dirty="0">
                <a:solidFill>
                  <a:srgbClr val="FF3300"/>
                </a:solidFill>
                <a:latin typeface="Arial" panose="020B0604020202020204" pitchFamily="34" charset="0"/>
                <a:cs typeface="Arial" panose="020B0604020202020204" pitchFamily="34" charset="0"/>
              </a:rPr>
              <a:t>) by binding to cyclin/CDK complexes, inhibiting CDK </a:t>
            </a:r>
          </a:p>
          <a:p>
            <a:pPr algn="just">
              <a:spcBef>
                <a:spcPct val="0"/>
              </a:spcBef>
            </a:pPr>
            <a:r>
              <a:rPr lang="en-US" altLang="fr-FR" sz="2000" dirty="0">
                <a:solidFill>
                  <a:srgbClr val="FF3300"/>
                </a:solidFill>
                <a:latin typeface="Arial" panose="020B0604020202020204" pitchFamily="34" charset="0"/>
                <a:cs typeface="Arial" panose="020B0604020202020204" pitchFamily="34" charset="0"/>
              </a:rPr>
              <a:t>activity and arresting cells in G1</a:t>
            </a:r>
          </a:p>
          <a:p>
            <a:pPr algn="just">
              <a:spcBef>
                <a:spcPct val="0"/>
              </a:spcBef>
            </a:pPr>
            <a:endParaRPr lang="en-US" altLang="fr-FR" sz="2000" dirty="0">
              <a:solidFill>
                <a:srgbClr val="FF3300"/>
              </a:solidFill>
              <a:latin typeface="Arial" panose="020B0604020202020204" pitchFamily="34" charset="0"/>
              <a:cs typeface="Arial" panose="020B0604020202020204" pitchFamily="34" charset="0"/>
            </a:endParaRPr>
          </a:p>
          <a:p>
            <a:pPr algn="just">
              <a:spcBef>
                <a:spcPct val="0"/>
              </a:spcBef>
            </a:pPr>
            <a:r>
              <a:rPr lang="en-US" altLang="fr-FR" sz="2000" dirty="0">
                <a:solidFill>
                  <a:srgbClr val="FF3300"/>
                </a:solidFill>
                <a:latin typeface="Arial" panose="020B0604020202020204" pitchFamily="34" charset="0"/>
                <a:cs typeface="Arial" panose="020B0604020202020204" pitchFamily="34" charset="0"/>
              </a:rPr>
              <a:t>■ </a:t>
            </a:r>
            <a:r>
              <a:rPr lang="en-US" altLang="fr-FR" sz="2000" dirty="0">
                <a:latin typeface="Arial" panose="020B0604020202020204" pitchFamily="34" charset="0"/>
                <a:cs typeface="Arial" panose="020B0604020202020204" pitchFamily="34" charset="0"/>
              </a:rPr>
              <a:t>Histone deacetylases are implicated at the interface of the cell cycle and differentiation, and exact determination of their effects, in particular on master regulators of these processes is of particular interest</a:t>
            </a:r>
            <a:endParaRPr lang="fr-FR" alt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35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F4E36D9-6C46-4DF7-82D7-23750A68EE6F}" type="slidenum">
              <a:rPr lang="fr-FR" smtClean="0"/>
              <a:t>22</a:t>
            </a:fld>
            <a:endParaRPr lang="fr-FR"/>
          </a:p>
        </p:txBody>
      </p:sp>
      <p:sp>
        <p:nvSpPr>
          <p:cNvPr id="3" name="Text Box 271">
            <a:extLst>
              <a:ext uri="{FF2B5EF4-FFF2-40B4-BE49-F238E27FC236}">
                <a16:creationId xmlns="" xmlns:a16="http://schemas.microsoft.com/office/drawing/2014/main" id="{C62F09F2-0015-4EAD-90D4-62F99A6E543D}"/>
              </a:ext>
            </a:extLst>
          </p:cNvPr>
          <p:cNvSpPr txBox="1">
            <a:spLocks noChangeArrowheads="1"/>
          </p:cNvSpPr>
          <p:nvPr/>
        </p:nvSpPr>
        <p:spPr bwMode="auto">
          <a:xfrm>
            <a:off x="238538" y="302937"/>
            <a:ext cx="116751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smtClean="0">
                <a:solidFill>
                  <a:srgbClr val="FF3300"/>
                </a:solidFill>
              </a:rPr>
              <a:t>Perspectives (2/2) </a:t>
            </a:r>
            <a:endParaRPr lang="en-US" altLang="fr-FR" sz="2800" dirty="0">
              <a:solidFill>
                <a:srgbClr val="FF3300"/>
              </a:solidFill>
            </a:endParaRPr>
          </a:p>
        </p:txBody>
      </p:sp>
      <p:sp>
        <p:nvSpPr>
          <p:cNvPr id="4" name="Rectangle 3">
            <a:extLst>
              <a:ext uri="{FF2B5EF4-FFF2-40B4-BE49-F238E27FC236}">
                <a16:creationId xmlns="" xmlns:a16="http://schemas.microsoft.com/office/drawing/2014/main" id="{54DD18DA-AF3B-4AFE-8758-1C2818A1AF2E}"/>
              </a:ext>
            </a:extLst>
          </p:cNvPr>
          <p:cNvSpPr/>
          <p:nvPr/>
        </p:nvSpPr>
        <p:spPr>
          <a:xfrm>
            <a:off x="396530" y="1318737"/>
            <a:ext cx="10614370" cy="1569660"/>
          </a:xfrm>
          <a:prstGeom prst="rect">
            <a:avLst/>
          </a:prstGeom>
        </p:spPr>
        <p:txBody>
          <a:bodyPr wrap="square">
            <a:spAutoFit/>
          </a:bodyPr>
          <a:lstStyle/>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Further</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work</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is</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necessary</a:t>
            </a:r>
            <a:r>
              <a:rPr lang="fr-FR" altLang="fr-FR" sz="2400" dirty="0" smtClean="0">
                <a:latin typeface="Arial" panose="020B0604020202020204" pitchFamily="34" charset="0"/>
                <a:cs typeface="Arial" panose="020B0604020202020204" pitchFamily="34" charset="0"/>
              </a:rPr>
              <a:t> to </a:t>
            </a:r>
            <a:r>
              <a:rPr lang="fr-FR" altLang="fr-FR" sz="2400" dirty="0" err="1" smtClean="0">
                <a:latin typeface="Arial" panose="020B0604020202020204" pitchFamily="34" charset="0"/>
                <a:cs typeface="Arial" panose="020B0604020202020204" pitchFamily="34" charset="0"/>
              </a:rPr>
              <a:t>determine</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whether</a:t>
            </a:r>
            <a:r>
              <a:rPr lang="fr-FR" altLang="fr-FR" sz="2400" dirty="0" smtClean="0">
                <a:latin typeface="Arial" panose="020B0604020202020204" pitchFamily="34" charset="0"/>
                <a:cs typeface="Arial" panose="020B0604020202020204" pitchFamily="34" charset="0"/>
              </a:rPr>
              <a:t> </a:t>
            </a:r>
            <a:r>
              <a:rPr lang="fr-FR" altLang="fr-FR" sz="2400" i="1" dirty="0" smtClean="0">
                <a:latin typeface="Arial" panose="020B0604020202020204" pitchFamily="34" charset="0"/>
                <a:cs typeface="Arial" panose="020B0604020202020204" pitchFamily="34" charset="0"/>
              </a:rPr>
              <a:t>NDRG1</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gene</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reactivation</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occurs</a:t>
            </a:r>
            <a:r>
              <a:rPr lang="fr-FR" altLang="fr-FR" sz="2400" dirty="0" smtClean="0">
                <a:latin typeface="Arial" panose="020B0604020202020204" pitchFamily="34" charset="0"/>
                <a:cs typeface="Arial" panose="020B0604020202020204" pitchFamily="34" charset="0"/>
              </a:rPr>
              <a:t> as a </a:t>
            </a:r>
            <a:r>
              <a:rPr lang="fr-FR" altLang="fr-FR" sz="2400" dirty="0" err="1" smtClean="0">
                <a:latin typeface="Arial" panose="020B0604020202020204" pitchFamily="34" charset="0"/>
                <a:cs typeface="Arial" panose="020B0604020202020204" pitchFamily="34" charset="0"/>
              </a:rPr>
              <a:t>consequence</a:t>
            </a:r>
            <a:r>
              <a:rPr lang="fr-FR" altLang="fr-FR" sz="2400" dirty="0" smtClean="0">
                <a:latin typeface="Arial" panose="020B0604020202020204" pitchFamily="34" charset="0"/>
                <a:cs typeface="Arial" panose="020B0604020202020204" pitchFamily="34" charset="0"/>
              </a:rPr>
              <a:t> of a direct or indirect </a:t>
            </a:r>
            <a:r>
              <a:rPr lang="fr-FR" altLang="fr-FR" sz="2400" dirty="0" err="1" smtClean="0">
                <a:latin typeface="Arial" panose="020B0604020202020204" pitchFamily="34" charset="0"/>
                <a:cs typeface="Arial" panose="020B0604020202020204" pitchFamily="34" charset="0"/>
              </a:rPr>
              <a:t>mechanism</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involving</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either</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promoter</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acetylation</a:t>
            </a:r>
            <a:r>
              <a:rPr lang="fr-FR" altLang="fr-FR" sz="2400" dirty="0" smtClean="0">
                <a:latin typeface="Arial" panose="020B0604020202020204" pitchFamily="34" charset="0"/>
                <a:cs typeface="Arial" panose="020B0604020202020204" pitchFamily="34" charset="0"/>
              </a:rPr>
              <a:t> or a </a:t>
            </a:r>
            <a:r>
              <a:rPr lang="fr-FR" altLang="fr-FR" sz="2400" dirty="0" err="1" smtClean="0">
                <a:latin typeface="Arial" panose="020B0604020202020204" pitchFamily="34" charset="0"/>
                <a:cs typeface="Arial" panose="020B0604020202020204" pitchFamily="34" charset="0"/>
              </a:rPr>
              <a:t>regulated</a:t>
            </a:r>
            <a:r>
              <a:rPr lang="fr-FR" altLang="fr-FR" sz="2400" dirty="0" smtClean="0">
                <a:latin typeface="Arial" panose="020B0604020202020204" pitchFamily="34" charset="0"/>
                <a:cs typeface="Arial" panose="020B0604020202020204" pitchFamily="34" charset="0"/>
              </a:rPr>
              <a:t> transcription factor </a:t>
            </a:r>
            <a:r>
              <a:rPr lang="fr-FR" altLang="fr-FR" sz="2400" dirty="0" err="1" smtClean="0">
                <a:latin typeface="Arial" panose="020B0604020202020204" pitchFamily="34" charset="0"/>
                <a:cs typeface="Arial" panose="020B0604020202020204" pitchFamily="34" charset="0"/>
              </a:rPr>
              <a:t>that</a:t>
            </a:r>
            <a:r>
              <a:rPr lang="fr-FR" altLang="fr-FR" sz="2400" dirty="0" smtClean="0">
                <a:latin typeface="Arial" panose="020B0604020202020204" pitchFamily="34" charset="0"/>
                <a:cs typeface="Arial" panose="020B0604020202020204" pitchFamily="34" charset="0"/>
              </a:rPr>
              <a:t> influences </a:t>
            </a:r>
            <a:r>
              <a:rPr lang="fr-FR" altLang="fr-FR" sz="2400" i="1" dirty="0" smtClean="0">
                <a:latin typeface="Arial" panose="020B0604020202020204" pitchFamily="34" charset="0"/>
                <a:cs typeface="Arial" panose="020B0604020202020204" pitchFamily="34" charset="0"/>
              </a:rPr>
              <a:t>NDRG1</a:t>
            </a:r>
            <a:r>
              <a:rPr lang="fr-FR" altLang="fr-FR" sz="2400" dirty="0" smtClean="0">
                <a:latin typeface="Arial" panose="020B0604020202020204" pitchFamily="34" charset="0"/>
                <a:cs typeface="Arial" panose="020B0604020202020204" pitchFamily="34" charset="0"/>
              </a:rPr>
              <a:t> expression.</a:t>
            </a:r>
          </a:p>
        </p:txBody>
      </p:sp>
      <p:sp>
        <p:nvSpPr>
          <p:cNvPr id="6" name="Rectangle 5">
            <a:extLst>
              <a:ext uri="{FF2B5EF4-FFF2-40B4-BE49-F238E27FC236}">
                <a16:creationId xmlns="" xmlns:a16="http://schemas.microsoft.com/office/drawing/2014/main" id="{54DD18DA-AF3B-4AFE-8758-1C2818A1AF2E}"/>
              </a:ext>
            </a:extLst>
          </p:cNvPr>
          <p:cNvSpPr/>
          <p:nvPr/>
        </p:nvSpPr>
        <p:spPr>
          <a:xfrm>
            <a:off x="396530" y="3275444"/>
            <a:ext cx="10614370" cy="1200329"/>
          </a:xfrm>
          <a:prstGeom prst="rect">
            <a:avLst/>
          </a:prstGeom>
        </p:spPr>
        <p:txBody>
          <a:bodyPr wrap="square">
            <a:spAutoFit/>
          </a:bodyPr>
          <a:lstStyle/>
          <a:p>
            <a:pPr algn="just">
              <a:spcBef>
                <a:spcPct val="0"/>
              </a:spcBef>
            </a:pPr>
            <a:r>
              <a:rPr lang="en-US" altLang="fr-FR" sz="2400" dirty="0">
                <a:solidFill>
                  <a:srgbClr val="FF3300"/>
                </a:solidFill>
                <a:latin typeface="Arial" panose="020B0604020202020204" pitchFamily="34" charset="0"/>
                <a:cs typeface="Arial" panose="020B0604020202020204" pitchFamily="34" charset="0"/>
              </a:rPr>
              <a:t>■</a:t>
            </a:r>
            <a:r>
              <a:rPr lang="fr-FR" altLang="fr-FR" sz="2400" dirty="0">
                <a:latin typeface="Arial" panose="020B0604020202020204" pitchFamily="34" charset="0"/>
                <a:cs typeface="Arial" panose="020B0604020202020204" pitchFamily="34" charset="0"/>
              </a:rPr>
              <a:t> </a:t>
            </a:r>
            <a:r>
              <a:rPr lang="fr-FR" altLang="fr-FR" sz="2400" dirty="0" smtClean="0">
                <a:latin typeface="Arial" panose="020B0604020202020204" pitchFamily="34" charset="0"/>
                <a:cs typeface="Arial" panose="020B0604020202020204" pitchFamily="34" charset="0"/>
              </a:rPr>
              <a:t>The </a:t>
            </a:r>
            <a:r>
              <a:rPr lang="fr-FR" altLang="fr-FR" sz="2400" dirty="0" err="1" smtClean="0">
                <a:latin typeface="Arial" panose="020B0604020202020204" pitchFamily="34" charset="0"/>
                <a:cs typeface="Arial" panose="020B0604020202020204" pitchFamily="34" charset="0"/>
              </a:rPr>
              <a:t>phosphorylated</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form</a:t>
            </a:r>
            <a:r>
              <a:rPr lang="fr-FR" altLang="fr-FR" sz="2400" dirty="0" smtClean="0">
                <a:latin typeface="Arial" panose="020B0604020202020204" pitchFamily="34" charset="0"/>
                <a:cs typeface="Arial" panose="020B0604020202020204" pitchFamily="34" charset="0"/>
              </a:rPr>
              <a:t> of </a:t>
            </a:r>
            <a:r>
              <a:rPr lang="fr-FR" altLang="fr-FR" sz="2400" i="1" dirty="0" smtClean="0">
                <a:latin typeface="Arial" panose="020B0604020202020204" pitchFamily="34" charset="0"/>
                <a:cs typeface="Arial" panose="020B0604020202020204" pitchFamily="34" charset="0"/>
              </a:rPr>
              <a:t>NDRG1</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was</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induced</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from</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day</a:t>
            </a:r>
            <a:r>
              <a:rPr lang="fr-FR" altLang="fr-FR" sz="2400" dirty="0" smtClean="0">
                <a:latin typeface="Arial" panose="020B0604020202020204" pitchFamily="34" charset="0"/>
                <a:cs typeface="Arial" panose="020B0604020202020204" pitchFamily="34" charset="0"/>
              </a:rPr>
              <a:t> 3. This </a:t>
            </a:r>
            <a:r>
              <a:rPr lang="fr-FR" altLang="fr-FR" sz="2400" dirty="0" err="1" smtClean="0">
                <a:latin typeface="Arial" panose="020B0604020202020204" pitchFamily="34" charset="0"/>
                <a:cs typeface="Arial" panose="020B0604020202020204" pitchFamily="34" charset="0"/>
              </a:rPr>
              <a:t>suggests</a:t>
            </a:r>
            <a:r>
              <a:rPr lang="fr-FR" altLang="fr-FR" sz="2400" dirty="0" smtClean="0">
                <a:latin typeface="Arial" panose="020B0604020202020204" pitchFamily="34" charset="0"/>
                <a:cs typeface="Arial" panose="020B0604020202020204" pitchFamily="34" charset="0"/>
              </a:rPr>
              <a:t> a </a:t>
            </a:r>
            <a:r>
              <a:rPr lang="fr-FR" altLang="fr-FR" sz="2400" dirty="0" err="1" smtClean="0">
                <a:latin typeface="Arial" panose="020B0604020202020204" pitchFamily="34" charset="0"/>
                <a:cs typeface="Arial" panose="020B0604020202020204" pitchFamily="34" charset="0"/>
              </a:rPr>
              <a:t>potential</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relationship</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between</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cell</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differentiation</a:t>
            </a:r>
            <a:r>
              <a:rPr lang="fr-FR" altLang="fr-FR" sz="2400" dirty="0" smtClean="0">
                <a:latin typeface="Arial" panose="020B0604020202020204" pitchFamily="34" charset="0"/>
                <a:cs typeface="Arial" panose="020B0604020202020204" pitchFamily="34" charset="0"/>
              </a:rPr>
              <a:t> </a:t>
            </a:r>
            <a:r>
              <a:rPr lang="fr-FR" altLang="fr-FR" sz="2400" dirty="0" err="1" smtClean="0">
                <a:latin typeface="Arial" panose="020B0604020202020204" pitchFamily="34" charset="0"/>
                <a:cs typeface="Arial" panose="020B0604020202020204" pitchFamily="34" charset="0"/>
              </a:rPr>
              <a:t>status</a:t>
            </a:r>
            <a:r>
              <a:rPr lang="fr-FR" altLang="fr-FR" sz="2400" dirty="0" smtClean="0">
                <a:latin typeface="Arial" panose="020B0604020202020204" pitchFamily="34" charset="0"/>
                <a:cs typeface="Arial" panose="020B0604020202020204" pitchFamily="34" charset="0"/>
              </a:rPr>
              <a:t> and </a:t>
            </a:r>
            <a:r>
              <a:rPr lang="fr-FR" altLang="fr-FR" sz="2400" i="1" dirty="0" smtClean="0">
                <a:latin typeface="Arial" panose="020B0604020202020204" pitchFamily="34" charset="0"/>
                <a:cs typeface="Arial" panose="020B0604020202020204" pitchFamily="34" charset="0"/>
              </a:rPr>
              <a:t>NDRG1</a:t>
            </a:r>
            <a:r>
              <a:rPr lang="fr-FR" altLang="fr-FR" sz="2400" dirty="0" smtClean="0">
                <a:latin typeface="Arial" panose="020B0604020202020204" pitchFamily="34" charset="0"/>
                <a:cs typeface="Arial" panose="020B0604020202020204" pitchFamily="34" charset="0"/>
              </a:rPr>
              <a:t> phosphorylation.</a:t>
            </a:r>
          </a:p>
        </p:txBody>
      </p:sp>
    </p:spTree>
    <p:extLst>
      <p:ext uri="{BB962C8B-B14F-4D97-AF65-F5344CB8AC3E}">
        <p14:creationId xmlns:p14="http://schemas.microsoft.com/office/powerpoint/2010/main" val="4209045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 xmlns:a16="http://schemas.microsoft.com/office/drawing/2014/main" id="{A39537D0-7E98-4284-B700-BDEF2A81AA8E}"/>
              </a:ext>
            </a:extLst>
          </p:cNvPr>
          <p:cNvSpPr>
            <a:spLocks noGrp="1"/>
          </p:cNvSpPr>
          <p:nvPr>
            <p:ph type="sldNum" sz="quarter" idx="12"/>
          </p:nvPr>
        </p:nvSpPr>
        <p:spPr/>
        <p:txBody>
          <a:bodyPr/>
          <a:lstStyle/>
          <a:p>
            <a:fld id="{CF4E36D9-6C46-4DF7-82D7-23750A68EE6F}" type="slidenum">
              <a:rPr lang="fr-FR" smtClean="0"/>
              <a:t>23</a:t>
            </a:fld>
            <a:endParaRPr lang="fr-FR"/>
          </a:p>
        </p:txBody>
      </p:sp>
      <p:sp>
        <p:nvSpPr>
          <p:cNvPr id="3" name="Text Box 271">
            <a:extLst>
              <a:ext uri="{FF2B5EF4-FFF2-40B4-BE49-F238E27FC236}">
                <a16:creationId xmlns="" xmlns:a16="http://schemas.microsoft.com/office/drawing/2014/main" id="{DF26BDCF-C722-4C0D-BFA2-F95F7DB3945A}"/>
              </a:ext>
            </a:extLst>
          </p:cNvPr>
          <p:cNvSpPr txBox="1">
            <a:spLocks noChangeArrowheads="1"/>
          </p:cNvSpPr>
          <p:nvPr/>
        </p:nvSpPr>
        <p:spPr bwMode="auto">
          <a:xfrm>
            <a:off x="132521" y="2317267"/>
            <a:ext cx="113836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sz="2800" dirty="0">
                <a:solidFill>
                  <a:srgbClr val="FF3300"/>
                </a:solidFill>
              </a:rPr>
              <a:t>Thank you  </a:t>
            </a:r>
          </a:p>
        </p:txBody>
      </p:sp>
    </p:spTree>
    <p:extLst>
      <p:ext uri="{BB962C8B-B14F-4D97-AF65-F5344CB8AC3E}">
        <p14:creationId xmlns:p14="http://schemas.microsoft.com/office/powerpoint/2010/main" val="231003611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1045</Words>
  <Application>Microsoft Office PowerPoint</Application>
  <PresentationFormat>Personnalisé</PresentationFormat>
  <Paragraphs>191</Paragraphs>
  <Slides>23</Slides>
  <Notes>0</Notes>
  <HiddenSlides>0</HiddenSlides>
  <MMClips>0</MMClips>
  <ScaleCrop>false</ScaleCrop>
  <HeadingPairs>
    <vt:vector size="6" baseType="variant">
      <vt:variant>
        <vt:lpstr>Thème</vt:lpstr>
      </vt:variant>
      <vt:variant>
        <vt:i4>1</vt:i4>
      </vt:variant>
      <vt:variant>
        <vt:lpstr>Serveurs OLE incorporés</vt:lpstr>
      </vt:variant>
      <vt:variant>
        <vt:i4>2</vt:i4>
      </vt:variant>
      <vt:variant>
        <vt:lpstr>Titres des diapositives</vt:lpstr>
      </vt:variant>
      <vt:variant>
        <vt:i4>23</vt:i4>
      </vt:variant>
    </vt:vector>
  </HeadingPairs>
  <TitlesOfParts>
    <vt:vector size="26" baseType="lpstr">
      <vt:lpstr>Thème Office</vt:lpstr>
      <vt:lpstr>CorelDRAW</vt:lpstr>
      <vt:lpstr>Photo Editor Photo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TIFFON Céline</cp:lastModifiedBy>
  <cp:revision>31</cp:revision>
  <dcterms:modified xsi:type="dcterms:W3CDTF">2018-08-27T15:48:28Z</dcterms:modified>
</cp:coreProperties>
</file>