
<file path=[Content_Types].xml><?xml version="1.0" encoding="utf-8"?>
<Types xmlns="http://schemas.openxmlformats.org/package/2006/content-types">
  <Default Extension="xml" ContentType="application/xml"/>
  <Default Extension="doc" ContentType="application/msword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62" r:id="rId2"/>
    <p:sldId id="264" r:id="rId3"/>
    <p:sldId id="265" r:id="rId4"/>
    <p:sldId id="279" r:id="rId5"/>
    <p:sldId id="277" r:id="rId6"/>
    <p:sldId id="314" r:id="rId7"/>
    <p:sldId id="267" r:id="rId8"/>
    <p:sldId id="268" r:id="rId9"/>
    <p:sldId id="315" r:id="rId10"/>
    <p:sldId id="316" r:id="rId11"/>
    <p:sldId id="269" r:id="rId12"/>
    <p:sldId id="271" r:id="rId13"/>
    <p:sldId id="320" r:id="rId14"/>
    <p:sldId id="308" r:id="rId15"/>
    <p:sldId id="300" r:id="rId16"/>
    <p:sldId id="321" r:id="rId17"/>
    <p:sldId id="322" r:id="rId18"/>
    <p:sldId id="323" r:id="rId19"/>
    <p:sldId id="324" r:id="rId20"/>
    <p:sldId id="328" r:id="rId21"/>
    <p:sldId id="329" r:id="rId22"/>
    <p:sldId id="330" r:id="rId23"/>
    <p:sldId id="311" r:id="rId24"/>
    <p:sldId id="312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D658"/>
    <a:srgbClr val="0B391A"/>
    <a:srgbClr val="FFDA22"/>
    <a:srgbClr val="FFFF00"/>
    <a:srgbClr val="3F80CD"/>
    <a:srgbClr val="800080"/>
    <a:srgbClr val="00FF00"/>
    <a:srgbClr val="0000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-2048" y="-104"/>
      </p:cViewPr>
      <p:guideLst>
        <p:guide orient="horz" pos="2292"/>
        <p:guide pos="171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2E22F-4385-AF49-A017-EF511BEEA7F5}" type="datetimeFigureOut">
              <a:rPr lang="en-US" smtClean="0"/>
              <a:t>23/11/2015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F7403-D33B-1249-8C74-5CDF544251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517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29053C-B7DF-CB42-A0BF-4700E985A67B}" type="datetimeFigureOut">
              <a:rPr lang="en-US" smtClean="0"/>
              <a:t>23/11/2015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E17E3-217A-BF4D-A308-CA7AC5AA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036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B8248-313D-FE4B-9BE2-F7A10469568E}" type="datetimeFigureOut">
              <a:rPr lang="en-US" smtClean="0"/>
              <a:t>23/11/2015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7EB7-DAAB-6D40-BDA8-A19CB23CBC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722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B8248-313D-FE4B-9BE2-F7A10469568E}" type="datetimeFigureOut">
              <a:rPr lang="en-US" smtClean="0"/>
              <a:t>23/11/2015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7EB7-DAAB-6D40-BDA8-A19CB23CBC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34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B8248-313D-FE4B-9BE2-F7A10469568E}" type="datetimeFigureOut">
              <a:rPr lang="en-US" smtClean="0"/>
              <a:t>23/11/2015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7EB7-DAAB-6D40-BDA8-A19CB23CBC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28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B8248-313D-FE4B-9BE2-F7A10469568E}" type="datetimeFigureOut">
              <a:rPr lang="en-US" smtClean="0"/>
              <a:t>23/11/2015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7EB7-DAAB-6D40-BDA8-A19CB23CBC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211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B8248-313D-FE4B-9BE2-F7A10469568E}" type="datetimeFigureOut">
              <a:rPr lang="en-US" smtClean="0"/>
              <a:t>23/11/2015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7EB7-DAAB-6D40-BDA8-A19CB23CBC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686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B8248-313D-FE4B-9BE2-F7A10469568E}" type="datetimeFigureOut">
              <a:rPr lang="en-US" smtClean="0"/>
              <a:t>23/11/2015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7EB7-DAAB-6D40-BDA8-A19CB23CBC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66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B8248-313D-FE4B-9BE2-F7A10469568E}" type="datetimeFigureOut">
              <a:rPr lang="en-US" smtClean="0"/>
              <a:t>23/11/2015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7EB7-DAAB-6D40-BDA8-A19CB23CBC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027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B8248-313D-FE4B-9BE2-F7A10469568E}" type="datetimeFigureOut">
              <a:rPr lang="en-US" smtClean="0"/>
              <a:t>23/11/2015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7EB7-DAAB-6D40-BDA8-A19CB23CBC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05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B8248-313D-FE4B-9BE2-F7A10469568E}" type="datetimeFigureOut">
              <a:rPr lang="en-US" smtClean="0"/>
              <a:t>23/11/2015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7EB7-DAAB-6D40-BDA8-A19CB23CBC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801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B8248-313D-FE4B-9BE2-F7A10469568E}" type="datetimeFigureOut">
              <a:rPr lang="en-US" smtClean="0"/>
              <a:t>23/11/2015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7EB7-DAAB-6D40-BDA8-A19CB23CBC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456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B8248-313D-FE4B-9BE2-F7A10469568E}" type="datetimeFigureOut">
              <a:rPr lang="en-US" smtClean="0"/>
              <a:t>23/11/2015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7EB7-DAAB-6D40-BDA8-A19CB23CBC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740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B8248-313D-FE4B-9BE2-F7A10469568E}" type="datetimeFigureOut">
              <a:rPr lang="en-US" smtClean="0"/>
              <a:t>23/11/2015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C7EB7-DAAB-6D40-BDA8-A19CB23CBC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191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7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7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6.png"/><Relationship Id="rId12" Type="http://schemas.openxmlformats.org/officeDocument/2006/relationships/image" Target="../media/image10.png"/><Relationship Id="rId13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5.emf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7.png"/><Relationship Id="rId10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7.png"/><Relationship Id="rId9" Type="http://schemas.openxmlformats.org/officeDocument/2006/relationships/image" Target="../media/image41.png"/><Relationship Id="rId10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7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7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.png"/><Relationship Id="rId12" Type="http://schemas.openxmlformats.org/officeDocument/2006/relationships/image" Target="../media/image25.png"/><Relationship Id="rId13" Type="http://schemas.openxmlformats.org/officeDocument/2006/relationships/image" Target="../media/image26.png"/><Relationship Id="rId14" Type="http://schemas.openxmlformats.org/officeDocument/2006/relationships/image" Target="../media/image10.png"/><Relationship Id="rId15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1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oleObject" Target="../embeddings/oleObject1.bin"/><Relationship Id="rId5" Type="http://schemas.openxmlformats.org/officeDocument/2006/relationships/image" Target="../media/image5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7.png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7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Relationship Id="rId10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png"/><Relationship Id="rId3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oleObject" Target="../embeddings/Microsoft_Word_97_-_2004_Document1.doc"/><Relationship Id="rId5" Type="http://schemas.openxmlformats.org/officeDocument/2006/relationships/image" Target="../media/image61.emf"/><Relationship Id="rId6" Type="http://schemas.openxmlformats.org/officeDocument/2006/relationships/image" Target="../media/image1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5.png"/><Relationship Id="rId12" Type="http://schemas.openxmlformats.org/officeDocument/2006/relationships/image" Target="../media/image26.png"/><Relationship Id="rId13" Type="http://schemas.openxmlformats.org/officeDocument/2006/relationships/image" Target="../media/image10.png"/><Relationship Id="rId14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1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125263" y="3816040"/>
            <a:ext cx="4866337" cy="362130"/>
            <a:chOff x="3972863" y="3625540"/>
            <a:chExt cx="4866337" cy="362130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3975606" y="3898430"/>
              <a:ext cx="418691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3972863" y="3719567"/>
              <a:ext cx="418691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3975606" y="3625540"/>
              <a:ext cx="3522835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980147" y="3987669"/>
              <a:ext cx="3522835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3972863" y="3800573"/>
              <a:ext cx="4866337" cy="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itle 1"/>
          <p:cNvSpPr txBox="1">
            <a:spLocks/>
          </p:cNvSpPr>
          <p:nvPr/>
        </p:nvSpPr>
        <p:spPr>
          <a:xfrm>
            <a:off x="4250267" y="318078"/>
            <a:ext cx="4419601" cy="311092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48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Supercritical Water Oxidation for Hazardous Waste Treatment</a:t>
            </a:r>
            <a:endParaRPr lang="en-US" sz="4800" b="1" dirty="0">
              <a:ln w="18000">
                <a:solidFill>
                  <a:srgbClr val="FF66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0" name="Subtitle 2"/>
          <p:cNvSpPr txBox="1">
            <a:spLocks/>
          </p:cNvSpPr>
          <p:nvPr/>
        </p:nvSpPr>
        <p:spPr>
          <a:xfrm>
            <a:off x="3929763" y="4364594"/>
            <a:ext cx="5290437" cy="246684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en-US" b="1" i="1" dirty="0" smtClean="0">
                <a:ln w="3175" cmpd="sng">
                  <a:solidFill>
                    <a:srgbClr val="000090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Bushra Al-Duri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b="1" i="1" dirty="0" smtClean="0">
                <a:ln w="3175" cmpd="sng">
                  <a:solidFill>
                    <a:srgbClr val="000090"/>
                  </a:solidFill>
                  <a:prstDash val="solid"/>
                </a:ln>
                <a:solidFill>
                  <a:srgbClr val="00FFFF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Reader 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b="1" dirty="0" smtClean="0">
                <a:ln>
                  <a:solidFill>
                    <a:srgbClr val="000090"/>
                  </a:solidFill>
                </a:ln>
                <a:solidFill>
                  <a:srgbClr val="800080"/>
                </a:solidFill>
              </a:rPr>
              <a:t>School of Chemical Engineering, University of Birmingham</a:t>
            </a:r>
            <a:endParaRPr lang="en-US" b="1" dirty="0">
              <a:ln>
                <a:solidFill>
                  <a:srgbClr val="000090"/>
                </a:solidFill>
              </a:ln>
              <a:solidFill>
                <a:srgbClr val="800080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852" y="113262"/>
            <a:ext cx="704585" cy="84188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36459" y="-3683"/>
            <a:ext cx="4161722" cy="6898013"/>
            <a:chOff x="-36459" y="-3683"/>
            <a:chExt cx="4161722" cy="689801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7205" y="2059397"/>
              <a:ext cx="2028058" cy="1756643"/>
            </a:xfrm>
            <a:prstGeom prst="rect">
              <a:avLst/>
            </a:prstGeom>
            <a:ln>
              <a:noFill/>
            </a:ln>
            <a:effectLst/>
          </p:spPr>
        </p:pic>
        <p:grpSp>
          <p:nvGrpSpPr>
            <p:cNvPr id="39" name="Group 38"/>
            <p:cNvGrpSpPr/>
            <p:nvPr/>
          </p:nvGrpSpPr>
          <p:grpSpPr>
            <a:xfrm>
              <a:off x="0" y="3787416"/>
              <a:ext cx="2027378" cy="2047056"/>
              <a:chOff x="-1826" y="2085626"/>
              <a:chExt cx="1948729" cy="1901444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75769" y="3083868"/>
                <a:ext cx="958433" cy="903202"/>
              </a:xfrm>
              <a:prstGeom prst="rect">
                <a:avLst/>
              </a:prstGeom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75769" y="2085626"/>
                <a:ext cx="971134" cy="1016286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1826" y="3073621"/>
                <a:ext cx="990295" cy="913448"/>
              </a:xfrm>
              <a:prstGeom prst="rect">
                <a:avLst/>
              </a:prstGeom>
            </p:spPr>
          </p:pic>
          <p:pic>
            <p:nvPicPr>
              <p:cNvPr id="35" name="Picture 34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1826" y="2095399"/>
                <a:ext cx="990295" cy="988468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6459" y="2712"/>
              <a:ext cx="1957961" cy="202004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61670" y="-3683"/>
              <a:ext cx="2075510" cy="204568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8457" y="3816040"/>
              <a:ext cx="2088723" cy="200307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36459" y="2045609"/>
              <a:ext cx="2133663" cy="1770431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6459" y="5819119"/>
              <a:ext cx="4073639" cy="10752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5980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641600" y="121312"/>
            <a:ext cx="4097867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OUTLINE</a:t>
            </a:r>
            <a:endParaRPr lang="en-US" sz="4800" dirty="0">
              <a:ln w="18000">
                <a:solidFill>
                  <a:srgbClr val="FF6600"/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499006" y="1849905"/>
            <a:ext cx="7517431" cy="452596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>
              <a:lnSpc>
                <a:spcPct val="110000"/>
              </a:lnSpc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US" b="1" dirty="0" smtClean="0"/>
              <a:t>General background.</a:t>
            </a:r>
          </a:p>
          <a:p>
            <a:pPr marL="533400" indent="-533400">
              <a:lnSpc>
                <a:spcPct val="110000"/>
              </a:lnSpc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US" b="1" dirty="0" smtClean="0"/>
              <a:t>Definition &amp; properties of supercritical water (SCW).</a:t>
            </a:r>
          </a:p>
          <a:p>
            <a:pPr marL="533400" indent="-533400">
              <a:lnSpc>
                <a:spcPct val="110000"/>
              </a:lnSpc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US" b="1" dirty="0" smtClean="0"/>
              <a:t>Main Applications of SCW technology.</a:t>
            </a:r>
          </a:p>
          <a:p>
            <a:pPr marL="533400" indent="-533400">
              <a:lnSpc>
                <a:spcPct val="110000"/>
              </a:lnSpc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US" b="1" dirty="0" smtClean="0"/>
              <a:t>SCWO at Birmingham.</a:t>
            </a:r>
          </a:p>
          <a:p>
            <a:pPr marL="533400" indent="-533400">
              <a:lnSpc>
                <a:spcPct val="110000"/>
              </a:lnSpc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US" b="1" dirty="0" smtClean="0"/>
              <a:t>Operational challenges &amp; aspects of SCWO.</a:t>
            </a:r>
          </a:p>
          <a:p>
            <a:pPr marL="533400" indent="-533400">
              <a:lnSpc>
                <a:spcPct val="110000"/>
              </a:lnSpc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US" b="1" dirty="0" smtClean="0"/>
              <a:t>Commercial status of SCWO.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154424" y="1264312"/>
            <a:ext cx="7532376" cy="181684"/>
            <a:chOff x="1154424" y="1327812"/>
            <a:chExt cx="4683477" cy="181684"/>
          </a:xfrm>
        </p:grpSpPr>
        <p:cxnSp>
          <p:nvCxnSpPr>
            <p:cNvPr id="11" name="Straight Connector 10"/>
            <p:cNvCxnSpPr/>
            <p:nvPr/>
          </p:nvCxnSpPr>
          <p:spPr>
            <a:xfrm flipV="1">
              <a:off x="1157064" y="1509495"/>
              <a:ext cx="402959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1154424" y="1327812"/>
              <a:ext cx="402959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1154424" y="1416712"/>
              <a:ext cx="4683477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852" y="180994"/>
            <a:ext cx="704585" cy="841885"/>
          </a:xfrm>
          <a:prstGeom prst="rect">
            <a:avLst/>
          </a:prstGeom>
        </p:spPr>
      </p:pic>
      <p:grpSp>
        <p:nvGrpSpPr>
          <p:cNvPr id="33" name="Group 32"/>
          <p:cNvGrpSpPr/>
          <p:nvPr/>
        </p:nvGrpSpPr>
        <p:grpSpPr>
          <a:xfrm>
            <a:off x="-36459" y="-3683"/>
            <a:ext cx="1498729" cy="6898013"/>
            <a:chOff x="-36459" y="-3683"/>
            <a:chExt cx="4161722" cy="6898013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7205" y="2059397"/>
              <a:ext cx="2028058" cy="1756643"/>
            </a:xfrm>
            <a:prstGeom prst="rect">
              <a:avLst/>
            </a:prstGeom>
            <a:ln>
              <a:noFill/>
            </a:ln>
            <a:effectLst/>
          </p:spPr>
        </p:pic>
        <p:grpSp>
          <p:nvGrpSpPr>
            <p:cNvPr id="35" name="Group 34"/>
            <p:cNvGrpSpPr/>
            <p:nvPr/>
          </p:nvGrpSpPr>
          <p:grpSpPr>
            <a:xfrm>
              <a:off x="0" y="3787416"/>
              <a:ext cx="2027378" cy="2047056"/>
              <a:chOff x="-1826" y="2085626"/>
              <a:chExt cx="1948729" cy="1901444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75769" y="3083868"/>
                <a:ext cx="958433" cy="903202"/>
              </a:xfrm>
              <a:prstGeom prst="rect">
                <a:avLst/>
              </a:prstGeom>
            </p:spPr>
          </p:pic>
          <p:pic>
            <p:nvPicPr>
              <p:cNvPr id="42" name="Picture 41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75769" y="2085626"/>
                <a:ext cx="971134" cy="1016286"/>
              </a:xfrm>
              <a:prstGeom prst="rect">
                <a:avLst/>
              </a:prstGeom>
            </p:spPr>
          </p:pic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1826" y="3073621"/>
                <a:ext cx="990295" cy="913448"/>
              </a:xfrm>
              <a:prstGeom prst="rect">
                <a:avLst/>
              </a:prstGeom>
            </p:spPr>
          </p:pic>
          <p:pic>
            <p:nvPicPr>
              <p:cNvPr id="44" name="Picture 43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1826" y="2095399"/>
                <a:ext cx="990295" cy="988468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6459" y="2712"/>
              <a:ext cx="1957961" cy="202004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61670" y="-3683"/>
              <a:ext cx="2075510" cy="204568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8457" y="3816040"/>
              <a:ext cx="2088723" cy="2003079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36459" y="2045609"/>
              <a:ext cx="2133663" cy="1770431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6459" y="5819119"/>
              <a:ext cx="4073639" cy="10752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5424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815764" y="891786"/>
            <a:ext cx="7532376" cy="181684"/>
            <a:chOff x="1154424" y="1327812"/>
            <a:chExt cx="4683477" cy="181684"/>
          </a:xfrm>
        </p:grpSpPr>
        <p:cxnSp>
          <p:nvCxnSpPr>
            <p:cNvPr id="19" name="Straight Connector 18"/>
            <p:cNvCxnSpPr/>
            <p:nvPr/>
          </p:nvCxnSpPr>
          <p:spPr>
            <a:xfrm flipV="1">
              <a:off x="1157064" y="1509495"/>
              <a:ext cx="402959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1154424" y="1327812"/>
              <a:ext cx="402959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1154424" y="1416712"/>
              <a:ext cx="4683477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9081" y="1025793"/>
            <a:ext cx="8019122" cy="5851074"/>
          </a:xfrm>
        </p:spPr>
        <p:txBody>
          <a:bodyPr>
            <a:noAutofit/>
          </a:bodyPr>
          <a:lstStyle/>
          <a:p>
            <a:pPr>
              <a:buClr>
                <a:srgbClr val="FF0000"/>
              </a:buClr>
              <a:buSzPct val="75000"/>
              <a:buFont typeface="Wingdings" charset="2"/>
              <a:buChar char="v"/>
            </a:pPr>
            <a:endParaRPr lang="en-US" sz="2800" dirty="0" smtClean="0">
              <a:cs typeface="Calibri"/>
            </a:endParaRPr>
          </a:p>
          <a:p>
            <a:pPr marL="538163" indent="-538163">
              <a:buClr>
                <a:srgbClr val="FF0000"/>
              </a:buClr>
              <a:buSzPct val="75000"/>
              <a:buFont typeface="Wingdings" charset="2"/>
              <a:buChar char="v"/>
            </a:pPr>
            <a:r>
              <a:rPr lang="en-US" sz="2800" dirty="0" smtClean="0">
                <a:cs typeface="Calibri"/>
              </a:rPr>
              <a:t>Hazardous waste is harmful to health &amp; well-being of humans, animals &amp; plants; as well as the the </a:t>
            </a:r>
            <a:r>
              <a:rPr lang="en-US" sz="2800" dirty="0">
                <a:cs typeface="Calibri"/>
              </a:rPr>
              <a:t>environment including land, sea and air</a:t>
            </a:r>
            <a:r>
              <a:rPr lang="en-US" sz="2800" dirty="0" smtClean="0">
                <a:cs typeface="Calibri"/>
              </a:rPr>
              <a:t>.</a:t>
            </a:r>
          </a:p>
          <a:p>
            <a:pPr marL="538163" indent="-538163">
              <a:buClr>
                <a:srgbClr val="FF0000"/>
              </a:buClr>
              <a:buSzPct val="75000"/>
              <a:buNone/>
            </a:pPr>
            <a:endParaRPr lang="en-US" sz="2800" dirty="0">
              <a:cs typeface="Calibri"/>
            </a:endParaRPr>
          </a:p>
          <a:p>
            <a:pPr marL="538163" indent="-538163">
              <a:buClr>
                <a:srgbClr val="FF0000"/>
              </a:buClr>
              <a:buSzPct val="75000"/>
              <a:buFont typeface="Wingdings" charset="2"/>
              <a:buChar char="v"/>
            </a:pPr>
            <a:r>
              <a:rPr lang="en-US" sz="2800" dirty="0" smtClean="0">
                <a:cs typeface="Calibri"/>
              </a:rPr>
              <a:t>Unlike “</a:t>
            </a:r>
            <a:r>
              <a:rPr lang="en-US" sz="2800" dirty="0">
                <a:cs typeface="Calibri"/>
              </a:rPr>
              <a:t>general waste”; it is generated on the premises of modern industries (chemical, pharmaceutical, petrochemical), and healthcare sectors.</a:t>
            </a:r>
          </a:p>
          <a:p>
            <a:pPr marL="538163" indent="-538163">
              <a:buClr>
                <a:srgbClr val="FF0000"/>
              </a:buClr>
              <a:buSzPct val="85000"/>
              <a:buFont typeface="Wingdings" charset="2"/>
              <a:buChar char="v"/>
            </a:pPr>
            <a:endParaRPr lang="en-US" sz="2800" dirty="0"/>
          </a:p>
          <a:p>
            <a:pPr marL="538163" indent="-538163"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US" sz="2800" dirty="0" smtClean="0"/>
              <a:t>Organic wastes that cannot </a:t>
            </a:r>
            <a:r>
              <a:rPr lang="en-US" sz="2800" dirty="0"/>
              <a:t>be reused, recycled or recovered </a:t>
            </a:r>
            <a:r>
              <a:rPr lang="en-US" sz="2800" dirty="0" smtClean="0"/>
              <a:t>are now </a:t>
            </a:r>
            <a:r>
              <a:rPr lang="en-US" sz="2800" dirty="0"/>
              <a:t>subject to destruction.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265770" y="14027"/>
            <a:ext cx="6589596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Hazardous Waste</a:t>
            </a:r>
            <a:endParaRPr lang="en-US" sz="4800" dirty="0">
              <a:ln w="18000">
                <a:solidFill>
                  <a:srgbClr val="FF6600"/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852" y="180994"/>
            <a:ext cx="704585" cy="841885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-36458" y="-3683"/>
            <a:ext cx="1085540" cy="6898013"/>
            <a:chOff x="-36459" y="-3683"/>
            <a:chExt cx="4161722" cy="6898013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7205" y="2059397"/>
              <a:ext cx="2028058" cy="1756643"/>
            </a:xfrm>
            <a:prstGeom prst="rect">
              <a:avLst/>
            </a:prstGeom>
            <a:ln>
              <a:noFill/>
            </a:ln>
            <a:effectLst/>
          </p:spPr>
        </p:pic>
        <p:grpSp>
          <p:nvGrpSpPr>
            <p:cNvPr id="37" name="Group 36"/>
            <p:cNvGrpSpPr/>
            <p:nvPr/>
          </p:nvGrpSpPr>
          <p:grpSpPr>
            <a:xfrm>
              <a:off x="0" y="3787416"/>
              <a:ext cx="2027378" cy="2047056"/>
              <a:chOff x="-1826" y="2085626"/>
              <a:chExt cx="1948729" cy="1901444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75769" y="3083868"/>
                <a:ext cx="958433" cy="903202"/>
              </a:xfrm>
              <a:prstGeom prst="rect">
                <a:avLst/>
              </a:prstGeom>
            </p:spPr>
          </p:pic>
          <p:pic>
            <p:nvPicPr>
              <p:cNvPr id="44" name="Picture 43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75769" y="2085626"/>
                <a:ext cx="971134" cy="1016286"/>
              </a:xfrm>
              <a:prstGeom prst="rect">
                <a:avLst/>
              </a:prstGeom>
            </p:spPr>
          </p:pic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1826" y="3073621"/>
                <a:ext cx="990295" cy="913448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1826" y="2095399"/>
                <a:ext cx="990295" cy="988468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6459" y="2712"/>
              <a:ext cx="1957961" cy="202004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61670" y="-3683"/>
              <a:ext cx="2075510" cy="204568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8457" y="3816040"/>
              <a:ext cx="2088723" cy="2003079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36459" y="2045609"/>
              <a:ext cx="2133663" cy="1770431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6459" y="5819119"/>
              <a:ext cx="4073639" cy="10752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1904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878253"/>
              </p:ext>
            </p:extLst>
          </p:nvPr>
        </p:nvGraphicFramePr>
        <p:xfrm>
          <a:off x="378987" y="247995"/>
          <a:ext cx="3698455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0491"/>
                <a:gridCol w="981261"/>
                <a:gridCol w="1096703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2012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Household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1,592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1,306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 &amp; I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2,899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3,172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Construction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1,018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1,057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Others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328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395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5,837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5,930</a:t>
                      </a:r>
                      <a:endParaRPr lang="en-US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2422235"/>
            <a:ext cx="4908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Hazardous waste arising by sector in the UK</a:t>
            </a:r>
            <a:endParaRPr lang="en-US" sz="2000" b="1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517" b="6940"/>
          <a:stretch/>
        </p:blipFill>
        <p:spPr>
          <a:xfrm>
            <a:off x="2740351" y="2743200"/>
            <a:ext cx="6388100" cy="340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16752" y="6229290"/>
            <a:ext cx="5179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Local authority collected waste management</a:t>
            </a:r>
            <a:endParaRPr lang="en-US" sz="2000" b="1" i="1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3340100" y="4635500"/>
            <a:ext cx="4762500" cy="0"/>
          </a:xfrm>
          <a:prstGeom prst="line">
            <a:avLst/>
          </a:prstGeom>
          <a:ln w="3175" cmpd="sng">
            <a:solidFill>
              <a:srgbClr val="FF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3340100" y="4178300"/>
            <a:ext cx="4762500" cy="0"/>
          </a:xfrm>
          <a:prstGeom prst="line">
            <a:avLst/>
          </a:prstGeom>
          <a:ln w="3175" cmpd="sng">
            <a:solidFill>
              <a:srgbClr val="FF0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445286" y="-70537"/>
            <a:ext cx="1904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Thousand tonnes</a:t>
            </a:r>
            <a:r>
              <a:rPr lang="en-US" baseline="30000" dirty="0" smtClean="0"/>
              <a:t>1</a:t>
            </a:r>
            <a:endParaRPr lang="en-US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132813" y="3666004"/>
            <a:ext cx="26992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Over 8m tonnes of hazardous waste have been treated by incineration in 2013/2014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213" y="6502400"/>
            <a:ext cx="5739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r>
              <a:rPr lang="en-US" baseline="30000" dirty="0" smtClean="0"/>
              <a:t>1</a:t>
            </a:r>
            <a:r>
              <a:rPr lang="en-US" i="1" dirty="0" smtClean="0"/>
              <a:t>defra</a:t>
            </a:r>
            <a:r>
              <a:rPr lang="en-US" dirty="0" smtClean="0"/>
              <a:t> </a:t>
            </a:r>
            <a:r>
              <a:rPr lang="en-US" dirty="0"/>
              <a:t>Digest </a:t>
            </a:r>
            <a:r>
              <a:rPr lang="en-US" dirty="0" smtClean="0"/>
              <a:t>of Waste &amp; Resource statistics – 2015 edition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250913" y="758637"/>
            <a:ext cx="2699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3366FF"/>
                </a:solidFill>
              </a:rPr>
              <a:t>Nearly 7.5m tonnes of waste have been dumped as landfill in 2013/2014 </a:t>
            </a:r>
            <a:endParaRPr lang="en-US" sz="2400" b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489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473" t="8019" r="8814"/>
          <a:stretch/>
        </p:blipFill>
        <p:spPr>
          <a:xfrm>
            <a:off x="5106935" y="-1512"/>
            <a:ext cx="4013201" cy="6874508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5035" y="67969"/>
            <a:ext cx="5245315" cy="5604697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US" sz="2400" dirty="0" smtClean="0"/>
              <a:t>Landfill is at the bottom of the waste treatment hierarchy.</a:t>
            </a:r>
          </a:p>
          <a:p>
            <a:pPr marL="0" indent="0">
              <a:lnSpc>
                <a:spcPct val="110000"/>
              </a:lnSpc>
              <a:buClr>
                <a:srgbClr val="FF0000"/>
              </a:buClr>
              <a:buSzPct val="85000"/>
              <a:buNone/>
            </a:pPr>
            <a:endParaRPr lang="en-US" sz="2400" dirty="0" smtClean="0"/>
          </a:p>
          <a:p>
            <a:pPr>
              <a:lnSpc>
                <a:spcPct val="110000"/>
              </a:lnSpc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US" sz="2400" dirty="0" smtClean="0"/>
              <a:t>Incineration suffers toxic emissions (NO</a:t>
            </a:r>
            <a:r>
              <a:rPr lang="en-US" sz="2400" baseline="-25000" dirty="0" smtClean="0"/>
              <a:t>x</a:t>
            </a:r>
            <a:r>
              <a:rPr lang="en-US" sz="2400" dirty="0" smtClean="0"/>
              <a:t>, metal </a:t>
            </a:r>
            <a:r>
              <a:rPr lang="en-US" sz="2400" dirty="0" err="1" smtClean="0"/>
              <a:t>vapours</a:t>
            </a:r>
            <a:r>
              <a:rPr lang="en-US" sz="2400" dirty="0" smtClean="0"/>
              <a:t>, fly ash),  bottom ash formation (landfill), and is highly energy intensive (for &lt; 40% waste concentration.</a:t>
            </a:r>
          </a:p>
          <a:p>
            <a:pPr marL="0" indent="0">
              <a:lnSpc>
                <a:spcPct val="110000"/>
              </a:lnSpc>
              <a:buClr>
                <a:srgbClr val="FF0000"/>
              </a:buClr>
              <a:buSzPct val="85000"/>
              <a:buNone/>
            </a:pPr>
            <a:endParaRPr lang="en-US" sz="2400" dirty="0" smtClean="0"/>
          </a:p>
          <a:p>
            <a:pPr>
              <a:lnSpc>
                <a:spcPct val="110000"/>
              </a:lnSpc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US" sz="2400" u="sng" dirty="0"/>
              <a:t>Directives</a:t>
            </a:r>
            <a:r>
              <a:rPr lang="en-US" sz="2400" dirty="0"/>
              <a:t> against </a:t>
            </a:r>
            <a:r>
              <a:rPr lang="en-US" sz="2400" dirty="0" smtClean="0"/>
              <a:t>incineration &amp; </a:t>
            </a:r>
            <a:r>
              <a:rPr lang="en-US" sz="2400" dirty="0"/>
              <a:t>landfill </a:t>
            </a:r>
            <a:r>
              <a:rPr lang="en-US" sz="2400" dirty="0" smtClean="0"/>
              <a:t>are </a:t>
            </a:r>
            <a:r>
              <a:rPr lang="en-US" sz="2400" u="sng" dirty="0"/>
              <a:t>legislative </a:t>
            </a:r>
            <a:r>
              <a:rPr lang="en-US" sz="2400" u="sng" dirty="0" smtClean="0"/>
              <a:t>drivers</a:t>
            </a:r>
            <a:r>
              <a:rPr lang="en-US" sz="2400" dirty="0" smtClean="0"/>
              <a:t> for frontier technologies to replace landfill &amp; incineration.</a:t>
            </a:r>
            <a:endParaRPr lang="en-US" sz="24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5034" y="5745889"/>
            <a:ext cx="5245316" cy="1127107"/>
          </a:xfrm>
          <a:prstGeom prst="rect">
            <a:avLst/>
          </a:prstGeom>
        </p:spPr>
        <p:txBody>
          <a:bodyPr anchor="t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SCWO has the double advantage of replacing </a:t>
            </a:r>
            <a:r>
              <a:rPr lang="en-US" sz="2800" b="1" i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landfill &amp; incineration</a:t>
            </a:r>
            <a:endParaRPr lang="en-US" sz="2800" b="1" dirty="0">
              <a:ln w="18000">
                <a:solidFill>
                  <a:srgbClr val="FF6600"/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838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6993458" y="6096003"/>
            <a:ext cx="2133600" cy="457200"/>
          </a:xfrm>
        </p:spPr>
        <p:txBody>
          <a:bodyPr/>
          <a:lstStyle/>
          <a:p>
            <a:pPr>
              <a:defRPr/>
            </a:pPr>
            <a:fld id="{ADEC0979-2449-CE43-8983-0CB2C87FA673}" type="slidenum">
              <a:rPr lang="en-GB"/>
              <a:pPr>
                <a:defRPr/>
              </a:pPr>
              <a:t>6</a:t>
            </a:fld>
            <a:endParaRPr lang="en-GB"/>
          </a:p>
        </p:txBody>
      </p:sp>
      <p:pic>
        <p:nvPicPr>
          <p:cNvPr id="7" name="Picture 4" descr="Phase-diagram-of-wa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" y="1460500"/>
            <a:ext cx="5019675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6"/>
          <p:cNvGrpSpPr>
            <a:grpSpLocks/>
          </p:cNvGrpSpPr>
          <p:nvPr/>
        </p:nvGrpSpPr>
        <p:grpSpPr bwMode="auto">
          <a:xfrm>
            <a:off x="6696596" y="422278"/>
            <a:ext cx="1441450" cy="5878513"/>
            <a:chOff x="3606" y="0"/>
            <a:chExt cx="908" cy="3703"/>
          </a:xfrm>
        </p:grpSpPr>
        <p:pic>
          <p:nvPicPr>
            <p:cNvPr id="16" name="Picture 7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2840"/>
              <a:ext cx="907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8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888"/>
              <a:ext cx="907" cy="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9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935"/>
              <a:ext cx="907" cy="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0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0"/>
              <a:ext cx="908" cy="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AutoShape 11"/>
          <p:cNvSpPr>
            <a:spLocks/>
          </p:cNvSpPr>
          <p:nvPr/>
        </p:nvSpPr>
        <p:spPr bwMode="auto">
          <a:xfrm>
            <a:off x="6336233" y="468316"/>
            <a:ext cx="288925" cy="5905500"/>
          </a:xfrm>
          <a:prstGeom prst="leftBrace">
            <a:avLst>
              <a:gd name="adj1" fmla="val 170330"/>
              <a:gd name="adj2" fmla="val 50000"/>
            </a:avLst>
          </a:prstGeom>
          <a:noFill/>
          <a:ln w="57150">
            <a:solidFill>
              <a:srgbClr val="FF99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" name="AutoShape 12"/>
          <p:cNvSpPr>
            <a:spLocks noChangeArrowheads="1"/>
          </p:cNvSpPr>
          <p:nvPr/>
        </p:nvSpPr>
        <p:spPr bwMode="auto">
          <a:xfrm rot="16200000">
            <a:off x="6155258" y="3025778"/>
            <a:ext cx="4535488" cy="431800"/>
          </a:xfrm>
          <a:custGeom>
            <a:avLst/>
            <a:gdLst>
              <a:gd name="G0" fmla="+- 18855 0 0"/>
              <a:gd name="G1" fmla="+- 7623 0 0"/>
              <a:gd name="G2" fmla="+- 21600 0 7623"/>
              <a:gd name="G3" fmla="+- 10800 0 7623"/>
              <a:gd name="G4" fmla="+- 21600 0 18855"/>
              <a:gd name="G5" fmla="*/ G4 G3 10800"/>
              <a:gd name="G6" fmla="+- 21600 0 G5"/>
              <a:gd name="T0" fmla="*/ 18855 w 21600"/>
              <a:gd name="T1" fmla="*/ 0 h 21600"/>
              <a:gd name="T2" fmla="*/ 0 w 21600"/>
              <a:gd name="T3" fmla="*/ 10800 h 21600"/>
              <a:gd name="T4" fmla="*/ 18855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855" y="0"/>
                </a:moveTo>
                <a:lnTo>
                  <a:pt x="18855" y="7623"/>
                </a:lnTo>
                <a:lnTo>
                  <a:pt x="3375" y="7623"/>
                </a:lnTo>
                <a:lnTo>
                  <a:pt x="3375" y="13977"/>
                </a:lnTo>
                <a:lnTo>
                  <a:pt x="18855" y="13977"/>
                </a:lnTo>
                <a:lnTo>
                  <a:pt x="18855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7623"/>
                </a:moveTo>
                <a:lnTo>
                  <a:pt x="1350" y="13977"/>
                </a:lnTo>
                <a:lnTo>
                  <a:pt x="2700" y="13977"/>
                </a:lnTo>
                <a:lnTo>
                  <a:pt x="2700" y="7623"/>
                </a:lnTo>
                <a:close/>
              </a:path>
              <a:path w="21600" h="21600">
                <a:moveTo>
                  <a:pt x="0" y="7623"/>
                </a:moveTo>
                <a:lnTo>
                  <a:pt x="0" y="13977"/>
                </a:lnTo>
                <a:lnTo>
                  <a:pt x="675" y="13977"/>
                </a:lnTo>
                <a:lnTo>
                  <a:pt x="675" y="7623"/>
                </a:lnTo>
                <a:close/>
              </a:path>
            </a:pathLst>
          </a:custGeom>
          <a:gradFill rotWithShape="1">
            <a:gsLst>
              <a:gs pos="0">
                <a:srgbClr val="FFFF00"/>
              </a:gs>
              <a:gs pos="100000">
                <a:srgbClr val="FF0000"/>
              </a:gs>
            </a:gsLst>
            <a:lin ang="0" scaled="1"/>
          </a:gradFill>
          <a:ln w="9525">
            <a:solidFill>
              <a:srgbClr val="FF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8136458" y="5638803"/>
            <a:ext cx="1097125" cy="595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80000"/>
              </a:lnSpc>
              <a:defRPr/>
            </a:pPr>
            <a:r>
              <a:rPr lang="en-GB" sz="20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Corbel" charset="0"/>
                <a:cs typeface="+mn-cs"/>
              </a:rPr>
              <a:t>T &amp; P</a:t>
            </a:r>
          </a:p>
          <a:p>
            <a:pPr eaLnBrk="0" hangingPunct="0">
              <a:lnSpc>
                <a:spcPct val="80000"/>
              </a:lnSpc>
              <a:defRPr/>
            </a:pPr>
            <a:r>
              <a:rPr lang="en-GB" sz="20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Corbel" charset="0"/>
                <a:cs typeface="+mn-cs"/>
              </a:rPr>
              <a:t>increase</a:t>
            </a: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8112638" y="323853"/>
            <a:ext cx="958866" cy="595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  <a:defRPr/>
            </a:pPr>
            <a:r>
              <a:rPr lang="en-GB" sz="20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Corbel" charset="0"/>
                <a:cs typeface="+mn-cs"/>
              </a:rPr>
              <a:t>Critical</a:t>
            </a:r>
          </a:p>
          <a:p>
            <a:pPr algn="ctr" eaLnBrk="0" hangingPunct="0">
              <a:lnSpc>
                <a:spcPct val="80000"/>
              </a:lnSpc>
              <a:defRPr/>
            </a:pPr>
            <a:r>
              <a:rPr lang="en-GB" sz="20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Corbel" charset="0"/>
                <a:cs typeface="+mn-cs"/>
              </a:rPr>
              <a:t>point</a:t>
            </a:r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 flipH="1" flipV="1">
            <a:off x="4572000" y="2060575"/>
            <a:ext cx="1152525" cy="143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4932363" y="3360738"/>
            <a:ext cx="952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b="1">
                <a:effectLst>
                  <a:outerShdw blurRad="38100" dist="38100" dir="2700000" algn="tl">
                    <a:srgbClr val="DDDDDD"/>
                  </a:outerShdw>
                </a:effectLst>
                <a:latin typeface="Corbel" charset="0"/>
                <a:cs typeface="+mn-cs"/>
              </a:rPr>
              <a:t>Critical</a:t>
            </a:r>
          </a:p>
          <a:p>
            <a:pPr>
              <a:defRPr/>
            </a:pPr>
            <a:r>
              <a:rPr lang="en-GB" b="1">
                <a:effectLst>
                  <a:outerShdw blurRad="38100" dist="38100" dir="2700000" algn="tl">
                    <a:srgbClr val="DDDDDD"/>
                  </a:outerShdw>
                </a:effectLst>
                <a:latin typeface="Corbel" charset="0"/>
                <a:cs typeface="+mn-cs"/>
              </a:rPr>
              <a:t>Point </a:t>
            </a:r>
            <a:r>
              <a:rPr lang="en-GB" b="1" baseline="-25000">
                <a:effectLst>
                  <a:outerShdw blurRad="38100" dist="38100" dir="2700000" algn="tl">
                    <a:srgbClr val="DDDDDD"/>
                  </a:outerShdw>
                </a:effectLst>
                <a:latin typeface="Corbel" charset="0"/>
                <a:cs typeface="+mn-cs"/>
              </a:rPr>
              <a:t> </a:t>
            </a:r>
            <a:endParaRPr lang="en-GB" b="1">
              <a:effectLst>
                <a:outerShdw blurRad="38100" dist="38100" dir="2700000" algn="tl">
                  <a:srgbClr val="DDDDDD"/>
                </a:outerShdw>
              </a:effectLst>
              <a:latin typeface="Corbel" charset="0"/>
              <a:cs typeface="+mn-cs"/>
            </a:endParaRPr>
          </a:p>
        </p:txBody>
      </p:sp>
      <p:sp>
        <p:nvSpPr>
          <p:cNvPr id="20" name="Cloud Callout 19"/>
          <p:cNvSpPr/>
          <p:nvPr/>
        </p:nvSpPr>
        <p:spPr>
          <a:xfrm>
            <a:off x="4030133" y="280196"/>
            <a:ext cx="2375422" cy="1455208"/>
          </a:xfrm>
          <a:prstGeom prst="cloudCallout">
            <a:avLst>
              <a:gd name="adj1" fmla="val -29577"/>
              <a:gd name="adj2" fmla="val 63663"/>
            </a:avLst>
          </a:prstGeom>
          <a:solidFill>
            <a:srgbClr val="FF6600"/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Supercritical region</a:t>
            </a:r>
            <a:endParaRPr lang="en-US" sz="2000" b="1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0" y="0"/>
            <a:ext cx="4030133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What is SCW?</a:t>
            </a:r>
            <a:endParaRPr lang="en-US" dirty="0">
              <a:ln w="18000">
                <a:solidFill>
                  <a:srgbClr val="FF6600"/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610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15764" y="891786"/>
            <a:ext cx="7532376" cy="181684"/>
            <a:chOff x="1154424" y="1327812"/>
            <a:chExt cx="4683477" cy="181684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1157064" y="1509495"/>
              <a:ext cx="402959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V="1">
              <a:off x="1154424" y="1327812"/>
              <a:ext cx="402959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1154424" y="1416712"/>
              <a:ext cx="4683477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itle 1"/>
          <p:cNvSpPr txBox="1">
            <a:spLocks/>
          </p:cNvSpPr>
          <p:nvPr/>
        </p:nvSpPr>
        <p:spPr>
          <a:xfrm>
            <a:off x="1049081" y="14027"/>
            <a:ext cx="7026414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Thermo-physical Properties</a:t>
            </a:r>
            <a:endParaRPr lang="en-US" sz="4000" dirty="0">
              <a:ln w="18000">
                <a:solidFill>
                  <a:srgbClr val="FF6600"/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852" y="180994"/>
            <a:ext cx="704585" cy="84188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127" y="1286935"/>
            <a:ext cx="8068911" cy="5040477"/>
          </a:xfrm>
          <a:prstGeom prst="rect">
            <a:avLst/>
          </a:prstGeom>
          <a:ln>
            <a:noFill/>
          </a:ln>
        </p:spPr>
      </p:pic>
      <p:grpSp>
        <p:nvGrpSpPr>
          <p:cNvPr id="46" name="Group 45"/>
          <p:cNvGrpSpPr/>
          <p:nvPr/>
        </p:nvGrpSpPr>
        <p:grpSpPr>
          <a:xfrm>
            <a:off x="-36458" y="-3683"/>
            <a:ext cx="1085540" cy="6898013"/>
            <a:chOff x="-36459" y="-3683"/>
            <a:chExt cx="4161722" cy="6898013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7205" y="2059397"/>
              <a:ext cx="2028058" cy="1756643"/>
            </a:xfrm>
            <a:prstGeom prst="rect">
              <a:avLst/>
            </a:prstGeom>
            <a:ln>
              <a:noFill/>
            </a:ln>
            <a:effectLst/>
          </p:spPr>
        </p:pic>
        <p:grpSp>
          <p:nvGrpSpPr>
            <p:cNvPr id="48" name="Group 47"/>
            <p:cNvGrpSpPr/>
            <p:nvPr/>
          </p:nvGrpSpPr>
          <p:grpSpPr>
            <a:xfrm>
              <a:off x="0" y="3787416"/>
              <a:ext cx="2027378" cy="2047056"/>
              <a:chOff x="-1826" y="2085626"/>
              <a:chExt cx="1948729" cy="1901444"/>
            </a:xfrm>
          </p:grpSpPr>
          <p:pic>
            <p:nvPicPr>
              <p:cNvPr id="54" name="Picture 53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75769" y="3083868"/>
                <a:ext cx="958433" cy="903202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75769" y="2085626"/>
                <a:ext cx="971134" cy="1016286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1826" y="3073621"/>
                <a:ext cx="990295" cy="913448"/>
              </a:xfrm>
              <a:prstGeom prst="rect">
                <a:avLst/>
              </a:prstGeom>
            </p:spPr>
          </p:pic>
          <p:pic>
            <p:nvPicPr>
              <p:cNvPr id="57" name="Picture 56"/>
              <p:cNvPicPr>
                <a:picLocks noChangeAspect="1"/>
              </p:cNvPicPr>
              <p:nvPr/>
            </p:nvPicPr>
            <p:blipFill rotWithShape="1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1826" y="2095399"/>
                <a:ext cx="990295" cy="988468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pic>
          <p:nvPicPr>
            <p:cNvPr id="49" name="Picture 48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6459" y="2712"/>
              <a:ext cx="1957961" cy="202004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61670" y="-3683"/>
              <a:ext cx="2075510" cy="204568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8457" y="3816040"/>
              <a:ext cx="2088723" cy="2003079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-36459" y="2045609"/>
              <a:ext cx="2133663" cy="1770431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6459" y="5819119"/>
              <a:ext cx="4073639" cy="10752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5379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801883" y="4861406"/>
            <a:ext cx="8342117" cy="1996593"/>
          </a:xfrm>
          <a:prstGeom prst="rect">
            <a:avLst/>
          </a:prstGeom>
          <a:solidFill>
            <a:srgbClr val="FFDA22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5602452" y="1313775"/>
            <a:ext cx="3388099" cy="3272983"/>
          </a:xfrm>
          <a:prstGeom prst="roundRect">
            <a:avLst/>
          </a:prstGeom>
          <a:solidFill>
            <a:srgbClr val="FFFFFF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1088992" y="1478215"/>
            <a:ext cx="3388099" cy="2924452"/>
          </a:xfrm>
          <a:prstGeom prst="roundRect">
            <a:avLst/>
          </a:prstGeom>
          <a:solidFill>
            <a:srgbClr val="FFFFFF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8836" y="1735640"/>
            <a:ext cx="3149897" cy="2377249"/>
          </a:xfrm>
        </p:spPr>
        <p:txBody>
          <a:bodyPr>
            <a:noAutofit/>
          </a:bodyPr>
          <a:lstStyle/>
          <a:p>
            <a:pPr marL="0" indent="0" algn="ctr">
              <a:buClr>
                <a:srgbClr val="FF0000"/>
              </a:buClr>
              <a:buSzPct val="85000"/>
              <a:buNone/>
            </a:pPr>
            <a:r>
              <a:rPr lang="en-GB" sz="2800" dirty="0" smtClean="0"/>
              <a:t>Completely miscible (produces perfect solution) with hydrocarbons, polymers as well as  gases.</a:t>
            </a:r>
            <a:endParaRPr lang="en-US" sz="2800" dirty="0"/>
          </a:p>
        </p:txBody>
      </p:sp>
      <p:grpSp>
        <p:nvGrpSpPr>
          <p:cNvPr id="4" name="Group 3"/>
          <p:cNvGrpSpPr/>
          <p:nvPr/>
        </p:nvGrpSpPr>
        <p:grpSpPr>
          <a:xfrm>
            <a:off x="815764" y="853298"/>
            <a:ext cx="7532376" cy="181684"/>
            <a:chOff x="1154424" y="1327812"/>
            <a:chExt cx="4683477" cy="181684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1157064" y="1509495"/>
              <a:ext cx="402959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V="1">
              <a:off x="1154424" y="1327812"/>
              <a:ext cx="402959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1154424" y="1416712"/>
              <a:ext cx="4683477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itle 1"/>
          <p:cNvSpPr txBox="1">
            <a:spLocks/>
          </p:cNvSpPr>
          <p:nvPr/>
        </p:nvSpPr>
        <p:spPr>
          <a:xfrm>
            <a:off x="1248836" y="14027"/>
            <a:ext cx="7652161" cy="83927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Operational </a:t>
            </a:r>
            <a:r>
              <a:rPr lang="en-US" sz="4000" b="1" dirty="0" err="1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Behaviour</a:t>
            </a:r>
            <a:r>
              <a:rPr lang="en-US" sz="40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of SCW</a:t>
            </a:r>
            <a:endParaRPr lang="en-US" sz="4000" dirty="0">
              <a:ln w="18000">
                <a:solidFill>
                  <a:srgbClr val="FF6600"/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  <p:sp>
        <p:nvSpPr>
          <p:cNvPr id="34" name="Striped Right Arrow 33"/>
          <p:cNvSpPr/>
          <p:nvPr/>
        </p:nvSpPr>
        <p:spPr>
          <a:xfrm>
            <a:off x="4521497" y="2121019"/>
            <a:ext cx="1100370" cy="1392724"/>
          </a:xfrm>
          <a:prstGeom prst="stripedRightArrow">
            <a:avLst>
              <a:gd name="adj1" fmla="val 32090"/>
              <a:gd name="adj2" fmla="val 50000"/>
            </a:avLst>
          </a:prstGeom>
          <a:solidFill>
            <a:srgbClr val="FF6600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5621867" y="1478215"/>
            <a:ext cx="3153546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Superior solvent for organic-mediated  reactions of polymers, hydrocarbons, biopolymers &amp; gases</a:t>
            </a:r>
            <a:r>
              <a:rPr lang="en-GB" sz="2800" dirty="0" smtClean="0"/>
              <a:t>.</a:t>
            </a:r>
            <a:endParaRPr lang="en-US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10813105" y="136630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1248836" y="5084701"/>
            <a:ext cx="776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Complete oxidation of organics to CO</a:t>
            </a:r>
            <a:r>
              <a:rPr lang="en-US" sz="3200" b="1" baseline="-25000" dirty="0" smtClean="0"/>
              <a:t>2</a:t>
            </a:r>
            <a:r>
              <a:rPr lang="en-US" sz="3200" b="1" dirty="0" smtClean="0"/>
              <a:t> without bi-products.  Significant energy is released. </a:t>
            </a:r>
            <a:endParaRPr lang="en-US" sz="3200" b="1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852" y="180994"/>
            <a:ext cx="704585" cy="841885"/>
          </a:xfrm>
          <a:prstGeom prst="rect">
            <a:avLst/>
          </a:prstGeom>
        </p:spPr>
      </p:pic>
      <p:grpSp>
        <p:nvGrpSpPr>
          <p:cNvPr id="54" name="Group 53"/>
          <p:cNvGrpSpPr/>
          <p:nvPr/>
        </p:nvGrpSpPr>
        <p:grpSpPr>
          <a:xfrm>
            <a:off x="-36458" y="-3683"/>
            <a:ext cx="856468" cy="6898013"/>
            <a:chOff x="-36459" y="-3683"/>
            <a:chExt cx="4161722" cy="6898013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7205" y="2059397"/>
              <a:ext cx="2028058" cy="1756643"/>
            </a:xfrm>
            <a:prstGeom prst="rect">
              <a:avLst/>
            </a:prstGeom>
            <a:ln>
              <a:noFill/>
            </a:ln>
            <a:effectLst/>
          </p:spPr>
        </p:pic>
        <p:grpSp>
          <p:nvGrpSpPr>
            <p:cNvPr id="56" name="Group 55"/>
            <p:cNvGrpSpPr/>
            <p:nvPr/>
          </p:nvGrpSpPr>
          <p:grpSpPr>
            <a:xfrm>
              <a:off x="0" y="3787416"/>
              <a:ext cx="2027378" cy="2047056"/>
              <a:chOff x="-1826" y="2085626"/>
              <a:chExt cx="1948729" cy="1901444"/>
            </a:xfrm>
          </p:grpSpPr>
          <p:pic>
            <p:nvPicPr>
              <p:cNvPr id="62" name="Picture 61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75769" y="3083868"/>
                <a:ext cx="958433" cy="903202"/>
              </a:xfrm>
              <a:prstGeom prst="rect">
                <a:avLst/>
              </a:prstGeom>
            </p:spPr>
          </p:pic>
          <p:pic>
            <p:nvPicPr>
              <p:cNvPr id="63" name="Picture 62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75769" y="2085626"/>
                <a:ext cx="971134" cy="1016286"/>
              </a:xfrm>
              <a:prstGeom prst="rect">
                <a:avLst/>
              </a:prstGeom>
            </p:spPr>
          </p:pic>
          <p:pic>
            <p:nvPicPr>
              <p:cNvPr id="64" name="Picture 63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1826" y="3073621"/>
                <a:ext cx="990295" cy="913448"/>
              </a:xfrm>
              <a:prstGeom prst="rect">
                <a:avLst/>
              </a:prstGeom>
            </p:spPr>
          </p:pic>
          <p:pic>
            <p:nvPicPr>
              <p:cNvPr id="65" name="Picture 64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1826" y="2095399"/>
                <a:ext cx="990295" cy="988468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pic>
          <p:nvPicPr>
            <p:cNvPr id="57" name="Picture 56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6459" y="2712"/>
              <a:ext cx="1957961" cy="202004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61670" y="-3683"/>
              <a:ext cx="2075510" cy="204568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8457" y="3816040"/>
              <a:ext cx="2088723" cy="2003079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36459" y="2045609"/>
              <a:ext cx="2133663" cy="1770431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6459" y="5819119"/>
              <a:ext cx="4073639" cy="10752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8534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3" grpId="0" animBg="1"/>
      <p:bldP spid="42" grpId="0" animBg="1"/>
      <p:bldP spid="3" grpId="0" build="p"/>
      <p:bldP spid="34" grpId="0" animBg="1"/>
      <p:bldP spid="35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3" y="0"/>
            <a:ext cx="9105517" cy="6857999"/>
          </a:xfrm>
          <a:prstGeom prst="rect">
            <a:avLst/>
          </a:prstGeom>
        </p:spPr>
      </p:pic>
      <p:sp>
        <p:nvSpPr>
          <p:cNvPr id="13" name="Text Box 35"/>
          <p:cNvSpPr txBox="1">
            <a:spLocks noChangeArrowheads="1"/>
          </p:cNvSpPr>
          <p:nvPr/>
        </p:nvSpPr>
        <p:spPr bwMode="auto">
          <a:xfrm>
            <a:off x="7782089" y="4040135"/>
            <a:ext cx="1316458" cy="70948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r>
              <a:rPr lang="en-US" dirty="0" smtClean="0">
                <a:solidFill>
                  <a:schemeClr val="tx2"/>
                </a:solidFill>
              </a:rPr>
              <a:t>Density =</a:t>
            </a:r>
          </a:p>
          <a:p>
            <a:pPr>
              <a:defRPr/>
            </a:pPr>
            <a:r>
              <a:rPr lang="en-US" dirty="0" smtClean="0">
                <a:solidFill>
                  <a:schemeClr val="tx2"/>
                </a:solidFill>
              </a:rPr>
              <a:t> 320 kg/m</a:t>
            </a:r>
            <a:r>
              <a:rPr lang="en-US" baseline="30000" dirty="0" smtClean="0">
                <a:solidFill>
                  <a:schemeClr val="tx2"/>
                </a:solidFill>
              </a:rPr>
              <a:t>3</a:t>
            </a:r>
            <a:endParaRPr lang="en-US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" name="Text Box 74"/>
          <p:cNvSpPr txBox="1">
            <a:spLocks noChangeArrowheads="1"/>
          </p:cNvSpPr>
          <p:nvPr/>
        </p:nvSpPr>
        <p:spPr bwMode="auto">
          <a:xfrm>
            <a:off x="554970" y="325466"/>
            <a:ext cx="3420533" cy="1035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2000" dirty="0" smtClean="0">
                <a:solidFill>
                  <a:srgbClr val="073E87"/>
                </a:solidFill>
              </a:rPr>
              <a:t>Typical  Wet </a:t>
            </a:r>
            <a:r>
              <a:rPr lang="en-US" sz="2000" dirty="0">
                <a:solidFill>
                  <a:srgbClr val="073E87"/>
                </a:solidFill>
              </a:rPr>
              <a:t>Air </a:t>
            </a:r>
            <a:r>
              <a:rPr lang="en-US" sz="2000" dirty="0" smtClean="0">
                <a:solidFill>
                  <a:srgbClr val="073E87"/>
                </a:solidFill>
              </a:rPr>
              <a:t>Oxidation &amp;</a:t>
            </a:r>
            <a:r>
              <a:rPr lang="en-US" sz="2000" dirty="0">
                <a:solidFill>
                  <a:srgbClr val="073E87"/>
                </a:solidFill>
              </a:rPr>
              <a:t/>
            </a:r>
            <a:br>
              <a:rPr lang="en-US" sz="2000" dirty="0">
                <a:solidFill>
                  <a:srgbClr val="073E87"/>
                </a:solidFill>
              </a:rPr>
            </a:br>
            <a:r>
              <a:rPr lang="en-US" sz="2000" dirty="0" smtClean="0">
                <a:solidFill>
                  <a:srgbClr val="073E87"/>
                </a:solidFill>
              </a:rPr>
              <a:t>Hydrothermal reaction </a:t>
            </a:r>
          </a:p>
          <a:p>
            <a:pPr algn="ctr">
              <a:defRPr/>
            </a:pPr>
            <a:r>
              <a:rPr lang="en-US" sz="2000" dirty="0" smtClean="0">
                <a:solidFill>
                  <a:srgbClr val="073E87"/>
                </a:solidFill>
              </a:rPr>
              <a:t>conditions</a:t>
            </a:r>
            <a:endParaRPr lang="en-US" sz="2000" b="1" dirty="0">
              <a:solidFill>
                <a:srgbClr val="073E87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" name="Text Box 73"/>
          <p:cNvSpPr txBox="1">
            <a:spLocks noChangeArrowheads="1"/>
          </p:cNvSpPr>
          <p:nvPr/>
        </p:nvSpPr>
        <p:spPr bwMode="auto">
          <a:xfrm>
            <a:off x="7397864" y="384112"/>
            <a:ext cx="1576799" cy="769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2000" dirty="0">
                <a:solidFill>
                  <a:srgbClr val="073E87"/>
                </a:solidFill>
              </a:rPr>
              <a:t>Typical</a:t>
            </a:r>
            <a:br>
              <a:rPr lang="en-US" sz="2000" dirty="0">
                <a:solidFill>
                  <a:srgbClr val="073E87"/>
                </a:solidFill>
              </a:rPr>
            </a:br>
            <a:r>
              <a:rPr lang="en-US" sz="2000" dirty="0">
                <a:solidFill>
                  <a:srgbClr val="073E87"/>
                </a:solidFill>
              </a:rPr>
              <a:t>SCWO/SCWG</a:t>
            </a:r>
            <a:br>
              <a:rPr lang="en-US" sz="2000" dirty="0">
                <a:solidFill>
                  <a:srgbClr val="073E87"/>
                </a:solidFill>
              </a:rPr>
            </a:br>
            <a:r>
              <a:rPr lang="en-US" sz="2000" dirty="0">
                <a:solidFill>
                  <a:srgbClr val="073E87"/>
                </a:solidFill>
              </a:rPr>
              <a:t>conditions</a:t>
            </a:r>
            <a:endParaRPr lang="en-US" sz="2000" b="1" dirty="0">
              <a:solidFill>
                <a:srgbClr val="073E87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6" name="Text Box 39"/>
          <p:cNvSpPr txBox="1">
            <a:spLocks noChangeArrowheads="1"/>
          </p:cNvSpPr>
          <p:nvPr/>
        </p:nvSpPr>
        <p:spPr bwMode="auto">
          <a:xfrm>
            <a:off x="1572485" y="5627976"/>
            <a:ext cx="2322182" cy="7921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r>
              <a:rPr lang="en-US" dirty="0">
                <a:solidFill>
                  <a:srgbClr val="073E87"/>
                </a:solidFill>
              </a:rPr>
              <a:t>Triple </a:t>
            </a:r>
            <a:r>
              <a:rPr lang="en-US" dirty="0" smtClean="0">
                <a:solidFill>
                  <a:srgbClr val="073E87"/>
                </a:solidFill>
              </a:rPr>
              <a:t>Point </a:t>
            </a:r>
            <a:endParaRPr lang="en-US" dirty="0">
              <a:solidFill>
                <a:srgbClr val="073E87"/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rgbClr val="073E87"/>
                </a:solidFill>
              </a:rPr>
              <a:t>Density </a:t>
            </a:r>
            <a:r>
              <a:rPr lang="en-US" dirty="0">
                <a:solidFill>
                  <a:srgbClr val="073E87"/>
                </a:solidFill>
              </a:rPr>
              <a:t>= </a:t>
            </a:r>
            <a:endParaRPr lang="en-US" dirty="0" smtClean="0">
              <a:solidFill>
                <a:srgbClr val="073E87"/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rgbClr val="073E87"/>
                </a:solidFill>
              </a:rPr>
              <a:t>1000 </a:t>
            </a:r>
            <a:r>
              <a:rPr lang="en-US" dirty="0">
                <a:solidFill>
                  <a:srgbClr val="073E87"/>
                </a:solidFill>
              </a:rPr>
              <a:t>kg</a:t>
            </a:r>
            <a:r>
              <a:rPr lang="en-US" dirty="0" smtClean="0">
                <a:solidFill>
                  <a:srgbClr val="073E87"/>
                </a:solidFill>
              </a:rPr>
              <a:t>/m</a:t>
            </a:r>
            <a:r>
              <a:rPr lang="en-US" baseline="30000" dirty="0" smtClean="0">
                <a:solidFill>
                  <a:srgbClr val="073E87"/>
                </a:solidFill>
              </a:rPr>
              <a:t>3</a:t>
            </a:r>
            <a:endParaRPr lang="en-US" b="1" dirty="0">
              <a:solidFill>
                <a:srgbClr val="073E87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777067" y="5063068"/>
            <a:ext cx="491066" cy="541865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Box 38"/>
          <p:cNvSpPr txBox="1">
            <a:spLocks noChangeArrowheads="1"/>
          </p:cNvSpPr>
          <p:nvPr/>
        </p:nvSpPr>
        <p:spPr bwMode="auto">
          <a:xfrm>
            <a:off x="6488465" y="5488373"/>
            <a:ext cx="2283002" cy="10986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r>
              <a:rPr lang="en-US" dirty="0">
                <a:solidFill>
                  <a:srgbClr val="073E87"/>
                </a:solidFill>
              </a:rPr>
              <a:t>Normal Boiling </a:t>
            </a:r>
            <a:r>
              <a:rPr lang="en-US" dirty="0" smtClean="0">
                <a:solidFill>
                  <a:srgbClr val="073E87"/>
                </a:solidFill>
              </a:rPr>
              <a:t>Point</a:t>
            </a:r>
            <a:endParaRPr lang="en-US" dirty="0">
              <a:solidFill>
                <a:srgbClr val="073E87"/>
              </a:solidFill>
            </a:endParaRPr>
          </a:p>
          <a:p>
            <a:pPr>
              <a:defRPr/>
            </a:pPr>
            <a:r>
              <a:rPr lang="en-US" dirty="0">
                <a:solidFill>
                  <a:srgbClr val="073E87"/>
                </a:solidFill>
              </a:rPr>
              <a:t>Liquid Density = </a:t>
            </a:r>
            <a:endParaRPr lang="en-US" dirty="0" smtClean="0">
              <a:solidFill>
                <a:srgbClr val="073E87"/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rgbClr val="073E87"/>
                </a:solidFill>
              </a:rPr>
              <a:t>960 </a:t>
            </a:r>
            <a:r>
              <a:rPr lang="en-US" dirty="0">
                <a:solidFill>
                  <a:srgbClr val="073E87"/>
                </a:solidFill>
              </a:rPr>
              <a:t>kg</a:t>
            </a:r>
            <a:r>
              <a:rPr lang="en-US" dirty="0" smtClean="0">
                <a:solidFill>
                  <a:srgbClr val="073E87"/>
                </a:solidFill>
              </a:rPr>
              <a:t>/m</a:t>
            </a:r>
            <a:r>
              <a:rPr lang="en-US" baseline="30000" dirty="0" smtClean="0">
                <a:solidFill>
                  <a:srgbClr val="073E87"/>
                </a:solidFill>
              </a:rPr>
              <a:t>3</a:t>
            </a:r>
            <a:endParaRPr lang="en-US" b="1" dirty="0">
              <a:solidFill>
                <a:srgbClr val="073E87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4436533" y="4555067"/>
            <a:ext cx="2051932" cy="1049866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288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15764" y="911030"/>
            <a:ext cx="7532376" cy="181684"/>
            <a:chOff x="1154424" y="1327812"/>
            <a:chExt cx="4683477" cy="181684"/>
          </a:xfrm>
        </p:grpSpPr>
        <p:cxnSp>
          <p:nvCxnSpPr>
            <p:cNvPr id="3" name="Straight Connector 2"/>
            <p:cNvCxnSpPr/>
            <p:nvPr/>
          </p:nvCxnSpPr>
          <p:spPr>
            <a:xfrm flipV="1">
              <a:off x="1157064" y="1509495"/>
              <a:ext cx="402959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 flipV="1">
              <a:off x="1154424" y="1327812"/>
              <a:ext cx="402959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flipV="1">
              <a:off x="1154424" y="1416712"/>
              <a:ext cx="4683477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itle 1"/>
          <p:cNvSpPr txBox="1">
            <a:spLocks/>
          </p:cNvSpPr>
          <p:nvPr/>
        </p:nvSpPr>
        <p:spPr>
          <a:xfrm>
            <a:off x="1049081" y="52515"/>
            <a:ext cx="7299059" cy="83927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Main Relevant Applications</a:t>
            </a:r>
            <a:endParaRPr lang="en-US" sz="3600" dirty="0">
              <a:ln w="18000">
                <a:solidFill>
                  <a:srgbClr val="FF6600"/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1049081" y="1092714"/>
            <a:ext cx="8094919" cy="5765285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US" dirty="0" smtClean="0"/>
              <a:t>SCW oxidation for the destruction of organic-rich wastes, with minimal solid residue and zero emissions.</a:t>
            </a:r>
          </a:p>
          <a:p>
            <a:pPr>
              <a:buClr>
                <a:srgbClr val="FF0000"/>
              </a:buClr>
              <a:buSzPct val="85000"/>
              <a:buFont typeface="Wingdings" charset="2"/>
              <a:buChar char="v"/>
            </a:pPr>
            <a:endParaRPr lang="en-US" dirty="0"/>
          </a:p>
          <a:p>
            <a:pPr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US" dirty="0" smtClean="0"/>
              <a:t> SCW gasification of organics (biomass, low grade coals and petrochemical wastes) to form hydrogen – rich combustible gas.</a:t>
            </a:r>
          </a:p>
          <a:p>
            <a:pPr>
              <a:buClr>
                <a:srgbClr val="FF0000"/>
              </a:buClr>
              <a:buSzPct val="85000"/>
              <a:buFont typeface="Wingdings" charset="2"/>
              <a:buChar char="v"/>
            </a:pPr>
            <a:endParaRPr lang="en-US" dirty="0" smtClean="0"/>
          </a:p>
          <a:p>
            <a:pPr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US" dirty="0"/>
              <a:t> </a:t>
            </a:r>
            <a:r>
              <a:rPr lang="en-US" dirty="0" smtClean="0"/>
              <a:t>Sub-critical degradation of biomass, bio-polymers and plastics for more useful platform chemicals.</a:t>
            </a:r>
            <a:endParaRPr lang="en-US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852" y="180994"/>
            <a:ext cx="704585" cy="841885"/>
          </a:xfrm>
          <a:prstGeom prst="rect">
            <a:avLst/>
          </a:prstGeom>
        </p:spPr>
      </p:pic>
      <p:grpSp>
        <p:nvGrpSpPr>
          <p:cNvPr id="39" name="Group 38"/>
          <p:cNvGrpSpPr/>
          <p:nvPr/>
        </p:nvGrpSpPr>
        <p:grpSpPr>
          <a:xfrm>
            <a:off x="-36458" y="-3683"/>
            <a:ext cx="1085540" cy="6898013"/>
            <a:chOff x="-36459" y="-3683"/>
            <a:chExt cx="4161722" cy="6898013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7205" y="2059397"/>
              <a:ext cx="2028058" cy="1756643"/>
            </a:xfrm>
            <a:prstGeom prst="rect">
              <a:avLst/>
            </a:prstGeom>
            <a:ln>
              <a:noFill/>
            </a:ln>
            <a:effectLst/>
          </p:spPr>
        </p:pic>
        <p:grpSp>
          <p:nvGrpSpPr>
            <p:cNvPr id="41" name="Group 40"/>
            <p:cNvGrpSpPr/>
            <p:nvPr/>
          </p:nvGrpSpPr>
          <p:grpSpPr>
            <a:xfrm>
              <a:off x="0" y="3787416"/>
              <a:ext cx="2027378" cy="2047056"/>
              <a:chOff x="-1826" y="2085626"/>
              <a:chExt cx="1948729" cy="1901444"/>
            </a:xfrm>
          </p:grpSpPr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75769" y="3083868"/>
                <a:ext cx="958433" cy="903202"/>
              </a:xfrm>
              <a:prstGeom prst="rect">
                <a:avLst/>
              </a:prstGeom>
            </p:spPr>
          </p:pic>
          <p:pic>
            <p:nvPicPr>
              <p:cNvPr id="48" name="Picture 47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75769" y="2085626"/>
                <a:ext cx="971134" cy="1016286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1826" y="3073621"/>
                <a:ext cx="990295" cy="913448"/>
              </a:xfrm>
              <a:prstGeom prst="rect">
                <a:avLst/>
              </a:prstGeom>
            </p:spPr>
          </p:pic>
          <p:pic>
            <p:nvPicPr>
              <p:cNvPr id="50" name="Picture 49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1826" y="2095399"/>
                <a:ext cx="990295" cy="988468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6459" y="2712"/>
              <a:ext cx="1957961" cy="202004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61670" y="-3683"/>
              <a:ext cx="2075510" cy="204568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8457" y="3816040"/>
              <a:ext cx="2088723" cy="2003079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36459" y="2045609"/>
              <a:ext cx="2133663" cy="1770431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6459" y="5819119"/>
              <a:ext cx="4073639" cy="10752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4183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1"/>
          <p:cNvSpPr txBox="1">
            <a:spLocks noGrp="1"/>
          </p:cNvSpPr>
          <p:nvPr>
            <p:ph type="ctrTitle"/>
          </p:nvPr>
        </p:nvSpPr>
        <p:spPr>
          <a:xfrm>
            <a:off x="4114799" y="33253"/>
            <a:ext cx="5013325" cy="395381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54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en-US" sz="54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n-US" sz="54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SCWO: the Laboratory Scale Work at Birmingham (UK)</a:t>
            </a:r>
            <a:endParaRPr lang="en-US" sz="5400" b="1" dirty="0">
              <a:ln w="18000">
                <a:solidFill>
                  <a:srgbClr val="FF66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125263" y="4222432"/>
            <a:ext cx="4866337" cy="362130"/>
            <a:chOff x="3972863" y="3625540"/>
            <a:chExt cx="4866337" cy="362130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3975606" y="3898430"/>
              <a:ext cx="418691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3972863" y="3719567"/>
              <a:ext cx="4186919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3975606" y="3625540"/>
              <a:ext cx="3522835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3980147" y="3987669"/>
              <a:ext cx="3522835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3972863" y="3800573"/>
              <a:ext cx="4866337" cy="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852" y="180994"/>
            <a:ext cx="704585" cy="841885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-36460" y="-3683"/>
            <a:ext cx="4291985" cy="6898013"/>
            <a:chOff x="-36459" y="-3683"/>
            <a:chExt cx="4161722" cy="6898013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7205" y="2059397"/>
              <a:ext cx="2028058" cy="1756643"/>
            </a:xfrm>
            <a:prstGeom prst="rect">
              <a:avLst/>
            </a:prstGeom>
            <a:ln>
              <a:noFill/>
            </a:ln>
            <a:effectLst/>
          </p:spPr>
        </p:pic>
        <p:grpSp>
          <p:nvGrpSpPr>
            <p:cNvPr id="24" name="Group 23"/>
            <p:cNvGrpSpPr/>
            <p:nvPr/>
          </p:nvGrpSpPr>
          <p:grpSpPr>
            <a:xfrm>
              <a:off x="0" y="3787416"/>
              <a:ext cx="2027378" cy="2047056"/>
              <a:chOff x="-1826" y="2085626"/>
              <a:chExt cx="1948729" cy="1901444"/>
            </a:xfrm>
          </p:grpSpPr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75769" y="3083868"/>
                <a:ext cx="958433" cy="903202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75769" y="2085626"/>
                <a:ext cx="971134" cy="1016286"/>
              </a:xfrm>
              <a:prstGeom prst="rect">
                <a:avLst/>
              </a:prstGeom>
            </p:spPr>
          </p:pic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1826" y="3073621"/>
                <a:ext cx="990295" cy="913448"/>
              </a:xfrm>
              <a:prstGeom prst="rect">
                <a:avLst/>
              </a:prstGeom>
            </p:spPr>
          </p:pic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1826" y="2095399"/>
                <a:ext cx="990295" cy="988468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6459" y="2712"/>
              <a:ext cx="1957961" cy="202004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61670" y="-3683"/>
              <a:ext cx="2075510" cy="204568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8457" y="3816040"/>
              <a:ext cx="2088723" cy="2003079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36459" y="2045609"/>
              <a:ext cx="2133663" cy="1770431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6459" y="5819119"/>
              <a:ext cx="4073639" cy="10752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0365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45044" y="1273052"/>
            <a:ext cx="8098956" cy="2075364"/>
          </a:xfrm>
          <a:prstGeom prst="rect">
            <a:avLst/>
          </a:prstGeom>
          <a:solidFill>
            <a:srgbClr val="FFDA22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1045044" y="5160268"/>
            <a:ext cx="8098956" cy="1505291"/>
          </a:xfrm>
          <a:prstGeom prst="rect">
            <a:avLst/>
          </a:prstGeom>
          <a:solidFill>
            <a:srgbClr val="FFDA22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ontent Placeholder 2"/>
          <p:cNvSpPr>
            <a:spLocks noGrp="1"/>
          </p:cNvSpPr>
          <p:nvPr>
            <p:ph idx="1"/>
          </p:nvPr>
        </p:nvSpPr>
        <p:spPr>
          <a:xfrm>
            <a:off x="1092120" y="1330784"/>
            <a:ext cx="8229600" cy="5257799"/>
          </a:xfrm>
        </p:spPr>
        <p:txBody>
          <a:bodyPr>
            <a:noAutofit/>
          </a:bodyPr>
          <a:lstStyle/>
          <a:p>
            <a:pPr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GB" sz="2800" dirty="0" smtClean="0">
                <a:solidFill>
                  <a:srgbClr val="000000"/>
                </a:solidFill>
              </a:rPr>
              <a:t>We </a:t>
            </a:r>
            <a:r>
              <a:rPr lang="en-GB" sz="2800" dirty="0">
                <a:solidFill>
                  <a:srgbClr val="000000"/>
                </a:solidFill>
              </a:rPr>
              <a:t>investigate the enhancement of supercritical water oxidation (SCWO) </a:t>
            </a:r>
            <a:r>
              <a:rPr lang="en-GB" sz="2800" dirty="0" smtClean="0">
                <a:solidFill>
                  <a:srgbClr val="000000"/>
                </a:solidFill>
              </a:rPr>
              <a:t>of N-containing </a:t>
            </a:r>
            <a:r>
              <a:rPr lang="en-GB" sz="2800" b="1" dirty="0" smtClean="0">
                <a:solidFill>
                  <a:srgbClr val="000000"/>
                </a:solidFill>
              </a:rPr>
              <a:t>hazardous</a:t>
            </a:r>
            <a:r>
              <a:rPr lang="en-GB" sz="2800" dirty="0" smtClean="0">
                <a:solidFill>
                  <a:srgbClr val="000000"/>
                </a:solidFill>
              </a:rPr>
              <a:t> wastes in catalyst-free systems using simple-designed continuous reactors (plug flow). </a:t>
            </a:r>
          </a:p>
          <a:p>
            <a:pPr marL="1008063" indent="-457200">
              <a:buClr>
                <a:srgbClr val="FF0000"/>
              </a:buClr>
              <a:buSzPct val="85000"/>
              <a:buFont typeface="Wingdings" charset="2"/>
              <a:buChar char="v"/>
            </a:pPr>
            <a:endParaRPr lang="en-GB" sz="2800" dirty="0" smtClean="0">
              <a:solidFill>
                <a:srgbClr val="000000"/>
              </a:solidFill>
            </a:endParaRPr>
          </a:p>
          <a:p>
            <a:pPr marL="1008063" indent="-457200"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GB" sz="2800" dirty="0" smtClean="0">
                <a:solidFill>
                  <a:srgbClr val="000000"/>
                </a:solidFill>
              </a:rPr>
              <a:t>Split – oxidant approach.</a:t>
            </a:r>
          </a:p>
          <a:p>
            <a:pPr marL="1008063" indent="-457200"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GB" sz="2800" dirty="0" smtClean="0">
                <a:solidFill>
                  <a:srgbClr val="000000"/>
                </a:solidFill>
              </a:rPr>
              <a:t>Addition of alcohol as co-fuel. </a:t>
            </a:r>
          </a:p>
          <a:p>
            <a:pPr>
              <a:buClr>
                <a:srgbClr val="FF0000"/>
              </a:buClr>
              <a:buSzPct val="85000"/>
              <a:buFont typeface="Wingdings" charset="2"/>
              <a:buChar char="v"/>
            </a:pPr>
            <a:endParaRPr lang="en-GB" sz="2800" dirty="0" smtClean="0">
              <a:solidFill>
                <a:srgbClr val="000000"/>
              </a:solidFill>
            </a:endParaRPr>
          </a:p>
          <a:p>
            <a:pPr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GB" sz="2800" dirty="0" smtClean="0">
                <a:solidFill>
                  <a:srgbClr val="000000"/>
                </a:solidFill>
              </a:rPr>
              <a:t>The aim is to maximise waste destruction towards benign simple products for disposal or re-use in other applications.</a:t>
            </a:r>
            <a:endParaRPr lang="en-GB" sz="2800" b="1" dirty="0">
              <a:solidFill>
                <a:srgbClr val="00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15764" y="891786"/>
            <a:ext cx="7532376" cy="181684"/>
            <a:chOff x="1154424" y="1327812"/>
            <a:chExt cx="4683477" cy="181684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1157064" y="1509495"/>
              <a:ext cx="402959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V="1">
              <a:off x="1154424" y="1327812"/>
              <a:ext cx="402959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1154424" y="1416712"/>
              <a:ext cx="4683477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itle 1"/>
          <p:cNvSpPr txBox="1">
            <a:spLocks/>
          </p:cNvSpPr>
          <p:nvPr/>
        </p:nvSpPr>
        <p:spPr>
          <a:xfrm>
            <a:off x="1485899" y="14027"/>
            <a:ext cx="6589596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Scope of Work </a:t>
            </a:r>
            <a:endParaRPr lang="en-US" sz="4800" dirty="0">
              <a:ln w="18000">
                <a:solidFill>
                  <a:srgbClr val="FF6600"/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852" y="180994"/>
            <a:ext cx="704585" cy="841885"/>
          </a:xfrm>
          <a:prstGeom prst="rect">
            <a:avLst/>
          </a:prstGeom>
        </p:spPr>
      </p:pic>
      <p:grpSp>
        <p:nvGrpSpPr>
          <p:cNvPr id="36" name="Group 35"/>
          <p:cNvGrpSpPr/>
          <p:nvPr/>
        </p:nvGrpSpPr>
        <p:grpSpPr>
          <a:xfrm>
            <a:off x="-36458" y="-3683"/>
            <a:ext cx="1085540" cy="6898013"/>
            <a:chOff x="-36459" y="-3683"/>
            <a:chExt cx="4161722" cy="6898013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7205" y="2059397"/>
              <a:ext cx="2028058" cy="1756643"/>
            </a:xfrm>
            <a:prstGeom prst="rect">
              <a:avLst/>
            </a:prstGeom>
            <a:ln>
              <a:noFill/>
            </a:ln>
            <a:effectLst/>
          </p:spPr>
        </p:pic>
        <p:grpSp>
          <p:nvGrpSpPr>
            <p:cNvPr id="38" name="Group 37"/>
            <p:cNvGrpSpPr/>
            <p:nvPr/>
          </p:nvGrpSpPr>
          <p:grpSpPr>
            <a:xfrm>
              <a:off x="0" y="3787416"/>
              <a:ext cx="2027378" cy="2047056"/>
              <a:chOff x="-1826" y="2085626"/>
              <a:chExt cx="1948729" cy="1901444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75769" y="3083868"/>
                <a:ext cx="958433" cy="903202"/>
              </a:xfrm>
              <a:prstGeom prst="rect">
                <a:avLst/>
              </a:prstGeom>
            </p:spPr>
          </p:pic>
          <p:pic>
            <p:nvPicPr>
              <p:cNvPr id="45" name="Picture 44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75769" y="2085626"/>
                <a:ext cx="971134" cy="1016286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1826" y="3073621"/>
                <a:ext cx="990295" cy="913448"/>
              </a:xfrm>
              <a:prstGeom prst="rect">
                <a:avLst/>
              </a:prstGeom>
            </p:spPr>
          </p:pic>
          <p:pic>
            <p:nvPicPr>
              <p:cNvPr id="47" name="Picture 46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1826" y="2095399"/>
                <a:ext cx="990295" cy="988468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6459" y="2712"/>
              <a:ext cx="1957961" cy="202004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61670" y="-3683"/>
              <a:ext cx="2075510" cy="204568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8457" y="3816040"/>
              <a:ext cx="2088723" cy="2003079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36459" y="2045609"/>
              <a:ext cx="2133663" cy="1770431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6459" y="5819119"/>
              <a:ext cx="4073639" cy="10752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0478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1346828" y="1425575"/>
            <a:ext cx="7797172" cy="5094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0" indent="-635000">
              <a:buFont typeface="Wingdings" charset="2"/>
              <a:buChar char="v"/>
            </a:pPr>
            <a:r>
              <a:rPr lang="en-GB" sz="2800" dirty="0" smtClean="0"/>
              <a:t>Compounds investigated so far are:</a:t>
            </a:r>
          </a:p>
          <a:p>
            <a:pPr>
              <a:buFont typeface="Wingdings" charset="2"/>
              <a:buChar char="v"/>
            </a:pPr>
            <a:endParaRPr lang="en-GB" sz="2800" dirty="0" smtClean="0"/>
          </a:p>
          <a:p>
            <a:pPr marL="0" indent="0">
              <a:buNone/>
            </a:pPr>
            <a:endParaRPr lang="en-GB" sz="2800" dirty="0" smtClean="0"/>
          </a:p>
          <a:p>
            <a:pPr>
              <a:buFont typeface="Wingdings" charset="2"/>
              <a:buChar char="v"/>
            </a:pPr>
            <a:endParaRPr lang="en-GB" sz="2800" dirty="0" smtClean="0"/>
          </a:p>
          <a:p>
            <a:pPr marL="0" indent="0">
              <a:buNone/>
            </a:pPr>
            <a:endParaRPr lang="en-GB" sz="2800" b="1" dirty="0" smtClean="0"/>
          </a:p>
          <a:p>
            <a:pPr>
              <a:buFont typeface="Wingdings" charset="2"/>
              <a:buChar char="v"/>
            </a:pPr>
            <a:endParaRPr lang="en-GB" sz="2800" b="1" dirty="0" smtClean="0"/>
          </a:p>
          <a:p>
            <a:pPr>
              <a:buFont typeface="Wingdings" charset="2"/>
              <a:buChar char="v"/>
            </a:pPr>
            <a:endParaRPr lang="en-GB" sz="2800" b="1" dirty="0"/>
          </a:p>
          <a:p>
            <a:pPr>
              <a:buFont typeface="Wingdings" charset="2"/>
              <a:buChar char="v"/>
            </a:pPr>
            <a:endParaRPr lang="en-GB" sz="2800" dirty="0" smtClean="0"/>
          </a:p>
          <a:p>
            <a:pPr marL="635000" indent="-635000">
              <a:buFont typeface="Wingdings" charset="2"/>
              <a:buChar char="v"/>
            </a:pPr>
            <a:r>
              <a:rPr lang="en-GB" sz="2800" dirty="0" smtClean="0"/>
              <a:t>The process is continuous tubular reactor.</a:t>
            </a:r>
          </a:p>
          <a:p>
            <a:pPr marL="0" indent="0">
              <a:buNone/>
            </a:pPr>
            <a:endParaRPr lang="en-GB" sz="2800" b="1" dirty="0" smtClean="0"/>
          </a:p>
        </p:txBody>
      </p:sp>
      <p:grpSp>
        <p:nvGrpSpPr>
          <p:cNvPr id="22" name="Group 21"/>
          <p:cNvGrpSpPr/>
          <p:nvPr/>
        </p:nvGrpSpPr>
        <p:grpSpPr>
          <a:xfrm>
            <a:off x="1697080" y="2235490"/>
            <a:ext cx="7260872" cy="2923201"/>
            <a:chOff x="1697080" y="2235490"/>
            <a:chExt cx="7260872" cy="2923201"/>
          </a:xfrm>
        </p:grpSpPr>
        <p:sp>
          <p:nvSpPr>
            <p:cNvPr id="14" name="TextBox 13"/>
            <p:cNvSpPr txBox="1"/>
            <p:nvPr/>
          </p:nvSpPr>
          <p:spPr>
            <a:xfrm>
              <a:off x="3009888" y="4697026"/>
              <a:ext cx="5545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FF0000"/>
                  </a:solidFill>
                </a:rPr>
                <a:t>Cutting oil                           Real waste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697080" y="2235490"/>
              <a:ext cx="7260872" cy="1963415"/>
              <a:chOff x="1697080" y="2235490"/>
              <a:chExt cx="7260872" cy="1963415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1697080" y="2235490"/>
                <a:ext cx="1974519" cy="1962216"/>
                <a:chOff x="889000" y="2139270"/>
                <a:chExt cx="1974519" cy="1962216"/>
              </a:xfrm>
            </p:grpSpPr>
            <p:pic>
              <p:nvPicPr>
                <p:cNvPr id="9" name="Picture 8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167598" y="2139270"/>
                  <a:ext cx="1414735" cy="1386440"/>
                </a:xfrm>
                <a:prstGeom prst="rect">
                  <a:avLst/>
                </a:prstGeom>
              </p:spPr>
            </p:pic>
            <p:sp>
              <p:nvSpPr>
                <p:cNvPr id="10" name="TextBox 9"/>
                <p:cNvSpPr txBox="1"/>
                <p:nvPr/>
              </p:nvSpPr>
              <p:spPr>
                <a:xfrm>
                  <a:off x="889000" y="3455155"/>
                  <a:ext cx="1974519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rgbClr val="FF0000"/>
                      </a:solidFill>
                    </a:rPr>
                    <a:t> DMF (dimethyl </a:t>
                  </a:r>
                </a:p>
                <a:p>
                  <a:r>
                    <a:rPr lang="en-US" b="1" dirty="0" err="1" smtClean="0">
                      <a:solidFill>
                        <a:srgbClr val="FF0000"/>
                      </a:solidFill>
                    </a:rPr>
                    <a:t>Formamide</a:t>
                  </a:r>
                  <a:r>
                    <a:rPr lang="en-US" b="1" dirty="0" smtClean="0">
                      <a:solidFill>
                        <a:srgbClr val="FF0000"/>
                      </a:solidFill>
                    </a:rPr>
                    <a:t>)</a:t>
                  </a:r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4399358" y="2238300"/>
                <a:ext cx="2402371" cy="1960605"/>
                <a:chOff x="3591278" y="2142080"/>
                <a:chExt cx="2402371" cy="1960605"/>
              </a:xfrm>
            </p:grpSpPr>
            <p:pic>
              <p:nvPicPr>
                <p:cNvPr id="12" name="Picture 2" descr="C:\Users\aldurib\Pictures\200px-DBU_svg.png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3841132" y="2142080"/>
                  <a:ext cx="1690424" cy="1098776"/>
                </a:xfrm>
                <a:prstGeom prst="roundRect">
                  <a:avLst>
                    <a:gd name="adj" fmla="val 8594"/>
                  </a:avLst>
                </a:prstGeom>
                <a:solidFill>
                  <a:srgbClr val="FFFFFF">
                    <a:shade val="85000"/>
                  </a:srgbClr>
                </a:solidFill>
                <a:ln>
                  <a:noFill/>
                </a:ln>
                <a:effectLst>
                  <a:reflection blurRad="12700" stA="38000" endPos="28000" dist="5000" dir="5400000" sy="-100000" algn="bl" rotWithShape="0"/>
                </a:effectLst>
                <a:extLst/>
              </p:spPr>
            </p:pic>
            <p:sp>
              <p:nvSpPr>
                <p:cNvPr id="13" name="TextBox 12"/>
                <p:cNvSpPr txBox="1"/>
                <p:nvPr/>
              </p:nvSpPr>
              <p:spPr>
                <a:xfrm>
                  <a:off x="3591278" y="3456354"/>
                  <a:ext cx="2402371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rgbClr val="FF0000"/>
                      </a:solidFill>
                    </a:rPr>
                    <a:t>DBU (</a:t>
                  </a:r>
                  <a:r>
                    <a:rPr lang="en-US" b="1" dirty="0" err="1" smtClean="0">
                      <a:solidFill>
                        <a:srgbClr val="FF0000"/>
                      </a:solidFill>
                    </a:rPr>
                    <a:t>diazo</a:t>
                  </a:r>
                  <a:r>
                    <a:rPr lang="en-US" b="1" dirty="0">
                      <a:solidFill>
                        <a:srgbClr val="FF0000"/>
                      </a:solidFill>
                    </a:rPr>
                    <a:t> </a:t>
                  </a:r>
                  <a:r>
                    <a:rPr lang="en-US" b="1" dirty="0" smtClean="0">
                      <a:solidFill>
                        <a:srgbClr val="FF0000"/>
                      </a:solidFill>
                    </a:rPr>
                    <a:t>bi-</a:t>
                  </a:r>
                  <a:r>
                    <a:rPr lang="en-US" b="1" dirty="0" err="1" smtClean="0">
                      <a:solidFill>
                        <a:srgbClr val="FF0000"/>
                      </a:solidFill>
                    </a:rPr>
                    <a:t>cyclo</a:t>
                  </a:r>
                  <a:endParaRPr lang="en-US" b="1" dirty="0" smtClean="0">
                    <a:solidFill>
                      <a:srgbClr val="FF0000"/>
                    </a:solidFill>
                  </a:endParaRPr>
                </a:p>
                <a:p>
                  <a:r>
                    <a:rPr lang="en-US" b="1" dirty="0" smtClean="0">
                      <a:solidFill>
                        <a:srgbClr val="FF0000"/>
                      </a:solidFill>
                    </a:rPr>
                    <a:t>1,4,0 un-</a:t>
                  </a:r>
                  <a:r>
                    <a:rPr lang="en-US" b="1" dirty="0" err="1" smtClean="0">
                      <a:solidFill>
                        <a:srgbClr val="FF0000"/>
                      </a:solidFill>
                    </a:rPr>
                    <a:t>dec</a:t>
                  </a:r>
                  <a:r>
                    <a:rPr lang="en-US" b="1" dirty="0" smtClean="0">
                      <a:solidFill>
                        <a:srgbClr val="FF0000"/>
                      </a:solidFill>
                    </a:rPr>
                    <a:t>-</a:t>
                  </a:r>
                  <a:r>
                    <a:rPr lang="en-US" b="1" dirty="0" err="1" smtClean="0">
                      <a:solidFill>
                        <a:srgbClr val="FF0000"/>
                      </a:solidFill>
                    </a:rPr>
                    <a:t>ene</a:t>
                  </a:r>
                  <a:r>
                    <a:rPr lang="en-US" b="1" dirty="0" smtClean="0">
                      <a:solidFill>
                        <a:srgbClr val="FF0000"/>
                      </a:solidFill>
                    </a:rPr>
                    <a:t>)</a:t>
                  </a:r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p:grpSp>
          <p:grpSp>
            <p:nvGrpSpPr>
              <p:cNvPr id="15" name="Group 14"/>
              <p:cNvGrpSpPr/>
              <p:nvPr/>
            </p:nvGrpSpPr>
            <p:grpSpPr>
              <a:xfrm>
                <a:off x="7253723" y="2238300"/>
                <a:ext cx="1704229" cy="1697237"/>
                <a:chOff x="6445643" y="2142080"/>
                <a:chExt cx="1704229" cy="1697237"/>
              </a:xfrm>
            </p:grpSpPr>
            <p:pic>
              <p:nvPicPr>
                <p:cNvPr id="16" name="Picture 15"/>
                <p:cNvPicPr>
                  <a:picLocks noChangeAspect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45643" y="2142080"/>
                  <a:ext cx="1704229" cy="1183442"/>
                </a:xfrm>
                <a:prstGeom prst="rect">
                  <a:avLst/>
                </a:prstGeom>
              </p:spPr>
            </p:pic>
            <p:sp>
              <p:nvSpPr>
                <p:cNvPr id="17" name="TextBox 16"/>
                <p:cNvSpPr txBox="1"/>
                <p:nvPr/>
              </p:nvSpPr>
              <p:spPr>
                <a:xfrm>
                  <a:off x="6825471" y="3469985"/>
                  <a:ext cx="132440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rgbClr val="FF0000"/>
                      </a:solidFill>
                    </a:rPr>
                    <a:t>Quinoline</a:t>
                  </a:r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</p:grpSp>
      <p:sp>
        <p:nvSpPr>
          <p:cNvPr id="23" name="Title 1"/>
          <p:cNvSpPr txBox="1">
            <a:spLocks/>
          </p:cNvSpPr>
          <p:nvPr/>
        </p:nvSpPr>
        <p:spPr>
          <a:xfrm>
            <a:off x="1485899" y="14027"/>
            <a:ext cx="6589596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…Scope of Work </a:t>
            </a:r>
            <a:endParaRPr lang="en-US" sz="4800" dirty="0">
              <a:ln w="18000">
                <a:solidFill>
                  <a:srgbClr val="FF6600"/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852" y="180994"/>
            <a:ext cx="704585" cy="841885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-36458" y="-3683"/>
            <a:ext cx="1085540" cy="6898013"/>
            <a:chOff x="-36459" y="-3683"/>
            <a:chExt cx="4161722" cy="6898013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7205" y="2059397"/>
              <a:ext cx="2028058" cy="1756643"/>
            </a:xfrm>
            <a:prstGeom prst="rect">
              <a:avLst/>
            </a:prstGeom>
            <a:ln>
              <a:noFill/>
            </a:ln>
            <a:effectLst/>
          </p:spPr>
        </p:pic>
        <p:grpSp>
          <p:nvGrpSpPr>
            <p:cNvPr id="39" name="Group 38"/>
            <p:cNvGrpSpPr/>
            <p:nvPr/>
          </p:nvGrpSpPr>
          <p:grpSpPr>
            <a:xfrm>
              <a:off x="0" y="3787416"/>
              <a:ext cx="2027378" cy="2047056"/>
              <a:chOff x="-1826" y="2085626"/>
              <a:chExt cx="1948729" cy="1901444"/>
            </a:xfrm>
          </p:grpSpPr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75769" y="3083868"/>
                <a:ext cx="958433" cy="903202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 rotWithShape="1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75769" y="2085626"/>
                <a:ext cx="971134" cy="1016286"/>
              </a:xfrm>
              <a:prstGeom prst="rect">
                <a:avLst/>
              </a:prstGeom>
            </p:spPr>
          </p:pic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1826" y="3073621"/>
                <a:ext cx="990295" cy="913448"/>
              </a:xfrm>
              <a:prstGeom prst="rect">
                <a:avLst/>
              </a:prstGeom>
            </p:spPr>
          </p:pic>
          <p:pic>
            <p:nvPicPr>
              <p:cNvPr id="48" name="Picture 47"/>
              <p:cNvPicPr>
                <a:picLocks noChangeAspect="1"/>
              </p:cNvPicPr>
              <p:nvPr/>
            </p:nvPicPr>
            <p:blipFill rotWithShape="1"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1826" y="2095399"/>
                <a:ext cx="990295" cy="988468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6459" y="2712"/>
              <a:ext cx="1957961" cy="202004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61670" y="-3683"/>
              <a:ext cx="2075510" cy="204568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8457" y="3816040"/>
              <a:ext cx="2088723" cy="2003079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-36459" y="2045609"/>
              <a:ext cx="2133663" cy="1770431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6459" y="5819119"/>
              <a:ext cx="4073639" cy="10752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3050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485899" y="14027"/>
            <a:ext cx="6589596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The Bench Scale Rig</a:t>
            </a:r>
            <a:endParaRPr lang="en-US" sz="4800" dirty="0">
              <a:ln w="18000">
                <a:solidFill>
                  <a:srgbClr val="FF6600"/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852" y="180994"/>
            <a:ext cx="704585" cy="841885"/>
          </a:xfrm>
          <a:prstGeom prst="rect">
            <a:avLst/>
          </a:prstGeom>
        </p:spPr>
      </p:pic>
      <p:grpSp>
        <p:nvGrpSpPr>
          <p:cNvPr id="26" name="Group 19"/>
          <p:cNvGrpSpPr>
            <a:grpSpLocks/>
          </p:cNvGrpSpPr>
          <p:nvPr/>
        </p:nvGrpSpPr>
        <p:grpSpPr bwMode="auto">
          <a:xfrm>
            <a:off x="0" y="1642526"/>
            <a:ext cx="9123363" cy="5103816"/>
            <a:chOff x="0" y="992"/>
            <a:chExt cx="5747" cy="3215"/>
          </a:xfrm>
        </p:grpSpPr>
        <p:sp>
          <p:nvSpPr>
            <p:cNvPr id="27" name="Rectangle 12"/>
            <p:cNvSpPr>
              <a:spLocks noChangeArrowheads="1"/>
            </p:cNvSpPr>
            <p:nvPr/>
          </p:nvSpPr>
          <p:spPr bwMode="auto">
            <a:xfrm>
              <a:off x="0" y="1207"/>
              <a:ext cx="11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8" name="Text Box 16"/>
            <p:cNvSpPr txBox="1">
              <a:spLocks noChangeArrowheads="1"/>
            </p:cNvSpPr>
            <p:nvPr/>
          </p:nvSpPr>
          <p:spPr bwMode="auto">
            <a:xfrm>
              <a:off x="415" y="3684"/>
              <a:ext cx="4739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GB" sz="2400" dirty="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Process flow diagram of continuous laboratory scale</a:t>
              </a:r>
            </a:p>
            <a:p>
              <a:pPr algn="ctr"/>
              <a:r>
                <a:rPr lang="en-GB" sz="2400" dirty="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apparatus with no heat integration</a:t>
              </a:r>
              <a:endParaRPr lang="en-US" sz="2400" dirty="0">
                <a:effectLst>
                  <a:outerShdw blurRad="38100" dist="38100" dir="2700000" algn="tl">
                    <a:srgbClr val="DDDDDD"/>
                  </a:outerShdw>
                </a:effectLst>
              </a:endParaRPr>
            </a:p>
          </p:txBody>
        </p:sp>
        <p:graphicFrame>
          <p:nvGraphicFramePr>
            <p:cNvPr id="29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33073603"/>
                </p:ext>
              </p:extLst>
            </p:nvPr>
          </p:nvGraphicFramePr>
          <p:xfrm>
            <a:off x="53" y="992"/>
            <a:ext cx="5694" cy="24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57" name="Visio" r:id="rId4" imgW="5903171" imgH="2577840" progId="Visio.Drawing.11">
                    <p:embed/>
                  </p:oleObj>
                </mc:Choice>
                <mc:Fallback>
                  <p:oleObj name="Visio" r:id="rId4" imgW="5903171" imgH="2577840" progId="Visio.Drawing.1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" y="992"/>
                          <a:ext cx="5694" cy="248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953249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313203"/>
            <a:ext cx="9144000" cy="6151131"/>
            <a:chOff x="0" y="313203"/>
            <a:chExt cx="9144000" cy="615113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1244600"/>
              <a:ext cx="9144000" cy="4353575"/>
            </a:xfrm>
            <a:prstGeom prst="rect">
              <a:avLst/>
            </a:prstGeom>
          </p:spPr>
        </p:pic>
        <p:cxnSp>
          <p:nvCxnSpPr>
            <p:cNvPr id="18" name="Straight Arrow Connector 17"/>
            <p:cNvCxnSpPr/>
            <p:nvPr/>
          </p:nvCxnSpPr>
          <p:spPr>
            <a:xfrm flipV="1">
              <a:off x="698500" y="4775200"/>
              <a:ext cx="736600" cy="1130300"/>
            </a:xfrm>
            <a:prstGeom prst="straightConnector1">
              <a:avLst/>
            </a:prstGeom>
            <a:ln>
              <a:solidFill>
                <a:srgbClr val="3366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H="1">
              <a:off x="3911600" y="1003300"/>
              <a:ext cx="393700" cy="952500"/>
            </a:xfrm>
            <a:prstGeom prst="straightConnector1">
              <a:avLst/>
            </a:prstGeom>
            <a:ln>
              <a:solidFill>
                <a:srgbClr val="3366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H="1">
              <a:off x="3530600" y="1003300"/>
              <a:ext cx="774700" cy="1028700"/>
            </a:xfrm>
            <a:prstGeom prst="straightConnector1">
              <a:avLst/>
            </a:prstGeom>
            <a:ln>
              <a:solidFill>
                <a:srgbClr val="3366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H="1">
              <a:off x="4216400" y="1003300"/>
              <a:ext cx="88900" cy="1028700"/>
            </a:xfrm>
            <a:prstGeom prst="straightConnector1">
              <a:avLst/>
            </a:prstGeom>
            <a:ln>
              <a:solidFill>
                <a:srgbClr val="3366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>
              <a:off x="5029200" y="1003300"/>
              <a:ext cx="571500" cy="1562100"/>
            </a:xfrm>
            <a:prstGeom prst="straightConnector1">
              <a:avLst/>
            </a:prstGeom>
            <a:ln>
              <a:solidFill>
                <a:srgbClr val="3366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>
              <a:off x="6261100" y="1003300"/>
              <a:ext cx="241300" cy="1193800"/>
            </a:xfrm>
            <a:prstGeom prst="straightConnector1">
              <a:avLst/>
            </a:prstGeom>
            <a:ln>
              <a:solidFill>
                <a:srgbClr val="3366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>
              <a:off x="7035800" y="1052731"/>
              <a:ext cx="647700" cy="903069"/>
            </a:xfrm>
            <a:prstGeom prst="straightConnector1">
              <a:avLst/>
            </a:prstGeom>
            <a:ln>
              <a:solidFill>
                <a:srgbClr val="3366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H="1" flipV="1">
              <a:off x="3086100" y="4089400"/>
              <a:ext cx="114300" cy="1816100"/>
            </a:xfrm>
            <a:prstGeom prst="straightConnector1">
              <a:avLst/>
            </a:prstGeom>
            <a:ln>
              <a:solidFill>
                <a:srgbClr val="3366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1828800" y="1003300"/>
              <a:ext cx="381000" cy="711200"/>
            </a:xfrm>
            <a:prstGeom prst="straightConnector1">
              <a:avLst/>
            </a:prstGeom>
            <a:ln>
              <a:solidFill>
                <a:srgbClr val="3366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1042561" y="483969"/>
              <a:ext cx="1572478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 smtClean="0"/>
                <a:t>Heat exchange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 smtClean="0"/>
                <a:t>Cooler </a:t>
              </a:r>
              <a:endParaRPr 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68207" y="5894169"/>
              <a:ext cx="936787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 smtClean="0"/>
                <a:t>Furnace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 smtClean="0"/>
                <a:t>Heater </a:t>
              </a:r>
              <a:endParaRPr 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671680" y="5919569"/>
              <a:ext cx="1133644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 smtClean="0"/>
                <a:t>K-type 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 smtClean="0"/>
                <a:t>Controller</a:t>
              </a:r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649078" y="427503"/>
              <a:ext cx="1236248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i="1" dirty="0" err="1" smtClean="0"/>
                <a:t>Jasco</a:t>
              </a:r>
              <a:r>
                <a:rPr lang="en-US" dirty="0" smtClean="0"/>
                <a:t> HPLC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 smtClean="0"/>
                <a:t>Pumps </a:t>
              </a:r>
              <a:endParaRPr 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145136" y="313203"/>
              <a:ext cx="885729" cy="7663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 smtClean="0"/>
                <a:t>GO66 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 smtClean="0"/>
                <a:t>manual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 smtClean="0"/>
                <a:t>BPR</a:t>
              </a:r>
              <a:endParaRPr 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057900" y="495300"/>
              <a:ext cx="1143049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dirty="0" smtClean="0"/>
                <a:t>Gas/liquid</a:t>
              </a:r>
            </a:p>
            <a:p>
              <a:pPr>
                <a:lnSpc>
                  <a:spcPct val="80000"/>
                </a:lnSpc>
              </a:pPr>
              <a:r>
                <a:rPr lang="en-US" dirty="0" smtClean="0"/>
                <a:t>separator</a:t>
              </a:r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594600" y="402103"/>
              <a:ext cx="1082348" cy="7663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dirty="0" smtClean="0"/>
                <a:t>Gas flow </a:t>
              </a:r>
            </a:p>
            <a:p>
              <a:pPr>
                <a:lnSpc>
                  <a:spcPct val="80000"/>
                </a:lnSpc>
              </a:pPr>
              <a:r>
                <a:rPr lang="en-US" dirty="0" smtClean="0"/>
                <a:t>rate </a:t>
              </a:r>
            </a:p>
            <a:p>
              <a:pPr>
                <a:lnSpc>
                  <a:spcPct val="80000"/>
                </a:lnSpc>
              </a:pPr>
              <a:r>
                <a:rPr lang="en-US" dirty="0" smtClean="0"/>
                <a:t>measurer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35902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308347" y="4446952"/>
            <a:ext cx="7690629" cy="15629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00" indent="-635000"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GB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Corrosion</a:t>
            </a:r>
          </a:p>
          <a:p>
            <a:pPr marL="635000" indent="-635000"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GB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Materials of Construction in SCWO Processes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1308346" y="1687390"/>
            <a:ext cx="7690629" cy="2250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GB" sz="32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Despite its attractive advantages, the severe operating conditions of SCWO have created </a:t>
            </a:r>
            <a:r>
              <a:rPr lang="en-GB" sz="32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challenges, which hindered exploiting SCW technology to its full potential. These are: </a:t>
            </a:r>
            <a:endParaRPr lang="en-GB" sz="32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872228" y="206465"/>
            <a:ext cx="7303208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Operational Challenges &amp; Considerations</a:t>
            </a:r>
            <a:endParaRPr lang="en-US" sz="4800" dirty="0">
              <a:ln w="18000">
                <a:solidFill>
                  <a:srgbClr val="FF6600"/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-36458" y="-3683"/>
            <a:ext cx="1085540" cy="6898013"/>
            <a:chOff x="-36459" y="-3683"/>
            <a:chExt cx="4161722" cy="6898013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7205" y="2059397"/>
              <a:ext cx="2028058" cy="1756643"/>
            </a:xfrm>
            <a:prstGeom prst="rect">
              <a:avLst/>
            </a:prstGeom>
            <a:ln>
              <a:noFill/>
            </a:ln>
            <a:effectLst/>
          </p:spPr>
        </p:pic>
        <p:grpSp>
          <p:nvGrpSpPr>
            <p:cNvPr id="17" name="Group 16"/>
            <p:cNvGrpSpPr/>
            <p:nvPr/>
          </p:nvGrpSpPr>
          <p:grpSpPr>
            <a:xfrm>
              <a:off x="0" y="3787416"/>
              <a:ext cx="2027378" cy="2047056"/>
              <a:chOff x="-1826" y="2085626"/>
              <a:chExt cx="1948729" cy="1901444"/>
            </a:xfrm>
          </p:grpSpPr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75769" y="3083868"/>
                <a:ext cx="958433" cy="903202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75769" y="2085626"/>
                <a:ext cx="971134" cy="1016286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1826" y="3073621"/>
                <a:ext cx="990295" cy="913448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1826" y="2095399"/>
                <a:ext cx="990295" cy="988468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6459" y="2712"/>
              <a:ext cx="1957961" cy="202004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61670" y="-3683"/>
              <a:ext cx="2075510" cy="204568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8457" y="3816040"/>
              <a:ext cx="2088723" cy="200307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-36459" y="2045609"/>
              <a:ext cx="2133663" cy="1770431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6459" y="5819119"/>
              <a:ext cx="4073639" cy="1075211"/>
            </a:xfrm>
            <a:prstGeom prst="rect">
              <a:avLst/>
            </a:prstGeom>
          </p:spPr>
        </p:pic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852" y="180994"/>
            <a:ext cx="704585" cy="84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37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83443" y="1531777"/>
            <a:ext cx="4845049" cy="517100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indent="-538163"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GB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The co-existence of O</a:t>
            </a:r>
            <a:r>
              <a:rPr lang="en-GB" sz="2800" baseline="-25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2</a:t>
            </a:r>
            <a:r>
              <a:rPr lang="en-GB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&amp; H</a:t>
            </a:r>
            <a:r>
              <a:rPr lang="en-GB" sz="2800" baseline="-25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2</a:t>
            </a:r>
            <a:r>
              <a:rPr lang="en-GB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O at high T &amp; P.</a:t>
            </a:r>
          </a:p>
          <a:p>
            <a:pPr marL="538163" indent="-538163"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GB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The presence of hetero-atoms: N, </a:t>
            </a:r>
            <a:r>
              <a:rPr lang="en-GB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Cl</a:t>
            </a:r>
            <a:r>
              <a:rPr lang="en-GB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, Na,…</a:t>
            </a:r>
          </a:p>
          <a:p>
            <a:pPr marL="538163" indent="-538163"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GB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The extreme pH values.</a:t>
            </a:r>
          </a:p>
          <a:p>
            <a:pPr marL="538163" indent="-538163"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GB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The low solubility of salts under SC conditions.</a:t>
            </a:r>
          </a:p>
          <a:p>
            <a:pPr marL="538163" indent="-538163"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GB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Metals of the reactor wall form protective oxide.</a:t>
            </a:r>
            <a:endParaRPr lang="en-GB" sz="2800" dirty="0">
              <a:solidFill>
                <a:schemeClr val="tx1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4" name="Rectangle 22"/>
          <p:cNvSpPr txBox="1">
            <a:spLocks noChangeArrowheads="1"/>
          </p:cNvSpPr>
          <p:nvPr/>
        </p:nvSpPr>
        <p:spPr>
          <a:xfrm>
            <a:off x="5099045" y="1512707"/>
            <a:ext cx="4038600" cy="1981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indent="-538163">
              <a:buClr>
                <a:srgbClr val="FF0000"/>
              </a:buClr>
              <a:buSzPct val="85000"/>
              <a:buFont typeface="Wingdings" charset="2"/>
              <a:buChar char="v"/>
            </a:pPr>
            <a:r>
              <a:rPr lang="en-GB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If </a:t>
            </a:r>
            <a:r>
              <a:rPr lang="en-GB" sz="28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they dissolve in reactor </a:t>
            </a:r>
            <a:r>
              <a:rPr lang="en-GB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fluids, this  results in corrosion.</a:t>
            </a:r>
            <a:endParaRPr lang="en-US" sz="2800" dirty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843" y="3493906"/>
            <a:ext cx="4229801" cy="3364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83443" y="206465"/>
            <a:ext cx="7303208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Corrosion: The reasons</a:t>
            </a:r>
            <a:endParaRPr lang="en-US" sz="4800" dirty="0">
              <a:ln w="18000">
                <a:solidFill>
                  <a:srgbClr val="FF6600"/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852" y="180994"/>
            <a:ext cx="704585" cy="84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760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852" y="180994"/>
            <a:ext cx="704585" cy="84188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60341" y="2098140"/>
            <a:ext cx="6488112" cy="4645025"/>
            <a:chOff x="820738" y="1808163"/>
            <a:chExt cx="6488112" cy="4645025"/>
          </a:xfrm>
        </p:grpSpPr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1836738" y="2708275"/>
              <a:ext cx="360362" cy="504825"/>
              <a:chOff x="2154" y="3203"/>
              <a:chExt cx="227" cy="318"/>
            </a:xfrm>
          </p:grpSpPr>
          <p:sp>
            <p:nvSpPr>
              <p:cNvPr id="102" name="Oval 6"/>
              <p:cNvSpPr>
                <a:spLocks noChangeArrowheads="1"/>
              </p:cNvSpPr>
              <p:nvPr/>
            </p:nvSpPr>
            <p:spPr bwMode="auto">
              <a:xfrm>
                <a:off x="2154" y="3203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3" name="Oval 7"/>
              <p:cNvSpPr>
                <a:spLocks noChangeArrowheads="1"/>
              </p:cNvSpPr>
              <p:nvPr/>
            </p:nvSpPr>
            <p:spPr bwMode="auto">
              <a:xfrm>
                <a:off x="2245" y="324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" name="Oval 8"/>
              <p:cNvSpPr>
                <a:spLocks noChangeArrowheads="1"/>
              </p:cNvSpPr>
              <p:nvPr/>
            </p:nvSpPr>
            <p:spPr bwMode="auto">
              <a:xfrm>
                <a:off x="2154" y="3294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" name="Oval 9"/>
              <p:cNvSpPr>
                <a:spLocks noChangeArrowheads="1"/>
              </p:cNvSpPr>
              <p:nvPr/>
            </p:nvSpPr>
            <p:spPr bwMode="auto">
              <a:xfrm>
                <a:off x="2245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" name="Oval 10"/>
              <p:cNvSpPr>
                <a:spLocks noChangeArrowheads="1"/>
              </p:cNvSpPr>
              <p:nvPr/>
            </p:nvSpPr>
            <p:spPr bwMode="auto">
              <a:xfrm>
                <a:off x="2290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7" name="Oval 11"/>
              <p:cNvSpPr>
                <a:spLocks noChangeArrowheads="1"/>
              </p:cNvSpPr>
              <p:nvPr/>
            </p:nvSpPr>
            <p:spPr bwMode="auto">
              <a:xfrm>
                <a:off x="2154" y="3430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12"/>
            <p:cNvGrpSpPr>
              <a:grpSpLocks/>
            </p:cNvGrpSpPr>
            <p:nvPr/>
          </p:nvGrpSpPr>
          <p:grpSpPr bwMode="auto">
            <a:xfrm flipV="1">
              <a:off x="1692275" y="2924175"/>
              <a:ext cx="360363" cy="504825"/>
              <a:chOff x="2154" y="3203"/>
              <a:chExt cx="227" cy="318"/>
            </a:xfrm>
          </p:grpSpPr>
          <p:sp>
            <p:nvSpPr>
              <p:cNvPr id="96" name="Oval 13"/>
              <p:cNvSpPr>
                <a:spLocks noChangeArrowheads="1"/>
              </p:cNvSpPr>
              <p:nvPr/>
            </p:nvSpPr>
            <p:spPr bwMode="auto">
              <a:xfrm>
                <a:off x="2154" y="3203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7" name="Oval 14"/>
              <p:cNvSpPr>
                <a:spLocks noChangeArrowheads="1"/>
              </p:cNvSpPr>
              <p:nvPr/>
            </p:nvSpPr>
            <p:spPr bwMode="auto">
              <a:xfrm>
                <a:off x="2245" y="324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Oval 15"/>
              <p:cNvSpPr>
                <a:spLocks noChangeArrowheads="1"/>
              </p:cNvSpPr>
              <p:nvPr/>
            </p:nvSpPr>
            <p:spPr bwMode="auto">
              <a:xfrm>
                <a:off x="2154" y="3294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9" name="Oval 16"/>
              <p:cNvSpPr>
                <a:spLocks noChangeArrowheads="1"/>
              </p:cNvSpPr>
              <p:nvPr/>
            </p:nvSpPr>
            <p:spPr bwMode="auto">
              <a:xfrm>
                <a:off x="2245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" name="Oval 17"/>
              <p:cNvSpPr>
                <a:spLocks noChangeArrowheads="1"/>
              </p:cNvSpPr>
              <p:nvPr/>
            </p:nvSpPr>
            <p:spPr bwMode="auto">
              <a:xfrm>
                <a:off x="2290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1" name="Oval 18"/>
              <p:cNvSpPr>
                <a:spLocks noChangeArrowheads="1"/>
              </p:cNvSpPr>
              <p:nvPr/>
            </p:nvSpPr>
            <p:spPr bwMode="auto">
              <a:xfrm>
                <a:off x="2154" y="3430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1692275" y="2276475"/>
              <a:ext cx="360363" cy="504825"/>
              <a:chOff x="2154" y="3203"/>
              <a:chExt cx="227" cy="318"/>
            </a:xfrm>
          </p:grpSpPr>
          <p:sp>
            <p:nvSpPr>
              <p:cNvPr id="90" name="Oval 20"/>
              <p:cNvSpPr>
                <a:spLocks noChangeArrowheads="1"/>
              </p:cNvSpPr>
              <p:nvPr/>
            </p:nvSpPr>
            <p:spPr bwMode="auto">
              <a:xfrm>
                <a:off x="2154" y="3203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1" name="Oval 21"/>
              <p:cNvSpPr>
                <a:spLocks noChangeArrowheads="1"/>
              </p:cNvSpPr>
              <p:nvPr/>
            </p:nvSpPr>
            <p:spPr bwMode="auto">
              <a:xfrm>
                <a:off x="2245" y="324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" name="Oval 22"/>
              <p:cNvSpPr>
                <a:spLocks noChangeArrowheads="1"/>
              </p:cNvSpPr>
              <p:nvPr/>
            </p:nvSpPr>
            <p:spPr bwMode="auto">
              <a:xfrm>
                <a:off x="2154" y="3294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" name="Oval 23"/>
              <p:cNvSpPr>
                <a:spLocks noChangeArrowheads="1"/>
              </p:cNvSpPr>
              <p:nvPr/>
            </p:nvSpPr>
            <p:spPr bwMode="auto">
              <a:xfrm>
                <a:off x="2245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4" name="Oval 24"/>
              <p:cNvSpPr>
                <a:spLocks noChangeArrowheads="1"/>
              </p:cNvSpPr>
              <p:nvPr/>
            </p:nvSpPr>
            <p:spPr bwMode="auto">
              <a:xfrm>
                <a:off x="2290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5" name="Oval 25"/>
              <p:cNvSpPr>
                <a:spLocks noChangeArrowheads="1"/>
              </p:cNvSpPr>
              <p:nvPr/>
            </p:nvSpPr>
            <p:spPr bwMode="auto">
              <a:xfrm>
                <a:off x="2154" y="3430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1692275" y="4076700"/>
              <a:ext cx="360363" cy="504825"/>
              <a:chOff x="2154" y="3203"/>
              <a:chExt cx="227" cy="318"/>
            </a:xfrm>
          </p:grpSpPr>
          <p:sp>
            <p:nvSpPr>
              <p:cNvPr id="84" name="Oval 27"/>
              <p:cNvSpPr>
                <a:spLocks noChangeArrowheads="1"/>
              </p:cNvSpPr>
              <p:nvPr/>
            </p:nvSpPr>
            <p:spPr bwMode="auto">
              <a:xfrm>
                <a:off x="2154" y="3203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" name="Oval 28"/>
              <p:cNvSpPr>
                <a:spLocks noChangeArrowheads="1"/>
              </p:cNvSpPr>
              <p:nvPr/>
            </p:nvSpPr>
            <p:spPr bwMode="auto">
              <a:xfrm>
                <a:off x="2245" y="324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Oval 29"/>
              <p:cNvSpPr>
                <a:spLocks noChangeArrowheads="1"/>
              </p:cNvSpPr>
              <p:nvPr/>
            </p:nvSpPr>
            <p:spPr bwMode="auto">
              <a:xfrm>
                <a:off x="2154" y="3294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" name="Oval 30"/>
              <p:cNvSpPr>
                <a:spLocks noChangeArrowheads="1"/>
              </p:cNvSpPr>
              <p:nvPr/>
            </p:nvSpPr>
            <p:spPr bwMode="auto">
              <a:xfrm>
                <a:off x="2245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Oval 31"/>
              <p:cNvSpPr>
                <a:spLocks noChangeArrowheads="1"/>
              </p:cNvSpPr>
              <p:nvPr/>
            </p:nvSpPr>
            <p:spPr bwMode="auto">
              <a:xfrm>
                <a:off x="2290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Oval 32"/>
              <p:cNvSpPr>
                <a:spLocks noChangeArrowheads="1"/>
              </p:cNvSpPr>
              <p:nvPr/>
            </p:nvSpPr>
            <p:spPr bwMode="auto">
              <a:xfrm>
                <a:off x="2154" y="3430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" name="Group 33"/>
            <p:cNvGrpSpPr>
              <a:grpSpLocks/>
            </p:cNvGrpSpPr>
            <p:nvPr/>
          </p:nvGrpSpPr>
          <p:grpSpPr bwMode="auto">
            <a:xfrm>
              <a:off x="1692275" y="3500438"/>
              <a:ext cx="360363" cy="504825"/>
              <a:chOff x="2154" y="3203"/>
              <a:chExt cx="227" cy="318"/>
            </a:xfrm>
          </p:grpSpPr>
          <p:sp>
            <p:nvSpPr>
              <p:cNvPr id="78" name="Oval 34"/>
              <p:cNvSpPr>
                <a:spLocks noChangeArrowheads="1"/>
              </p:cNvSpPr>
              <p:nvPr/>
            </p:nvSpPr>
            <p:spPr bwMode="auto">
              <a:xfrm>
                <a:off x="2154" y="3203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Oval 35"/>
              <p:cNvSpPr>
                <a:spLocks noChangeArrowheads="1"/>
              </p:cNvSpPr>
              <p:nvPr/>
            </p:nvSpPr>
            <p:spPr bwMode="auto">
              <a:xfrm>
                <a:off x="2245" y="324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Oval 36"/>
              <p:cNvSpPr>
                <a:spLocks noChangeArrowheads="1"/>
              </p:cNvSpPr>
              <p:nvPr/>
            </p:nvSpPr>
            <p:spPr bwMode="auto">
              <a:xfrm>
                <a:off x="2154" y="3294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1" name="Oval 37"/>
              <p:cNvSpPr>
                <a:spLocks noChangeArrowheads="1"/>
              </p:cNvSpPr>
              <p:nvPr/>
            </p:nvSpPr>
            <p:spPr bwMode="auto">
              <a:xfrm>
                <a:off x="2245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Oval 38"/>
              <p:cNvSpPr>
                <a:spLocks noChangeArrowheads="1"/>
              </p:cNvSpPr>
              <p:nvPr/>
            </p:nvSpPr>
            <p:spPr bwMode="auto">
              <a:xfrm>
                <a:off x="2290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Oval 39"/>
              <p:cNvSpPr>
                <a:spLocks noChangeArrowheads="1"/>
              </p:cNvSpPr>
              <p:nvPr/>
            </p:nvSpPr>
            <p:spPr bwMode="auto">
              <a:xfrm>
                <a:off x="2154" y="3430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40"/>
            <p:cNvGrpSpPr>
              <a:grpSpLocks/>
            </p:cNvGrpSpPr>
            <p:nvPr/>
          </p:nvGrpSpPr>
          <p:grpSpPr bwMode="auto">
            <a:xfrm>
              <a:off x="1692275" y="4724400"/>
              <a:ext cx="360363" cy="504825"/>
              <a:chOff x="2154" y="3203"/>
              <a:chExt cx="227" cy="318"/>
            </a:xfrm>
          </p:grpSpPr>
          <p:sp>
            <p:nvSpPr>
              <p:cNvPr id="72" name="Oval 41"/>
              <p:cNvSpPr>
                <a:spLocks noChangeArrowheads="1"/>
              </p:cNvSpPr>
              <p:nvPr/>
            </p:nvSpPr>
            <p:spPr bwMode="auto">
              <a:xfrm>
                <a:off x="2154" y="3203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Oval 42"/>
              <p:cNvSpPr>
                <a:spLocks noChangeArrowheads="1"/>
              </p:cNvSpPr>
              <p:nvPr/>
            </p:nvSpPr>
            <p:spPr bwMode="auto">
              <a:xfrm>
                <a:off x="2245" y="324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Oval 43"/>
              <p:cNvSpPr>
                <a:spLocks noChangeArrowheads="1"/>
              </p:cNvSpPr>
              <p:nvPr/>
            </p:nvSpPr>
            <p:spPr bwMode="auto">
              <a:xfrm>
                <a:off x="2154" y="3294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Oval 44"/>
              <p:cNvSpPr>
                <a:spLocks noChangeArrowheads="1"/>
              </p:cNvSpPr>
              <p:nvPr/>
            </p:nvSpPr>
            <p:spPr bwMode="auto">
              <a:xfrm>
                <a:off x="2245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Oval 45"/>
              <p:cNvSpPr>
                <a:spLocks noChangeArrowheads="1"/>
              </p:cNvSpPr>
              <p:nvPr/>
            </p:nvSpPr>
            <p:spPr bwMode="auto">
              <a:xfrm>
                <a:off x="2290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Oval 46"/>
              <p:cNvSpPr>
                <a:spLocks noChangeArrowheads="1"/>
              </p:cNvSpPr>
              <p:nvPr/>
            </p:nvSpPr>
            <p:spPr bwMode="auto">
              <a:xfrm>
                <a:off x="2154" y="3430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" name="Group 75"/>
            <p:cNvGrpSpPr>
              <a:grpSpLocks/>
            </p:cNvGrpSpPr>
            <p:nvPr/>
          </p:nvGrpSpPr>
          <p:grpSpPr bwMode="auto">
            <a:xfrm>
              <a:off x="1331913" y="2205038"/>
              <a:ext cx="360362" cy="4030662"/>
              <a:chOff x="839" y="1389"/>
              <a:chExt cx="227" cy="2539"/>
            </a:xfrm>
          </p:grpSpPr>
          <p:sp>
            <p:nvSpPr>
              <p:cNvPr id="53" name="Line 52"/>
              <p:cNvSpPr>
                <a:spLocks noChangeShapeType="1"/>
              </p:cNvSpPr>
              <p:nvPr/>
            </p:nvSpPr>
            <p:spPr bwMode="auto">
              <a:xfrm>
                <a:off x="1066" y="1389"/>
                <a:ext cx="0" cy="2449"/>
              </a:xfrm>
              <a:prstGeom prst="line">
                <a:avLst/>
              </a:prstGeom>
              <a:noFill/>
              <a:ln w="28575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Line 53"/>
              <p:cNvSpPr>
                <a:spLocks noChangeShapeType="1"/>
              </p:cNvSpPr>
              <p:nvPr/>
            </p:nvSpPr>
            <p:spPr bwMode="auto">
              <a:xfrm flipH="1">
                <a:off x="839" y="1434"/>
                <a:ext cx="227" cy="182"/>
              </a:xfrm>
              <a:prstGeom prst="line">
                <a:avLst/>
              </a:pr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54"/>
              <p:cNvSpPr>
                <a:spLocks noChangeShapeType="1"/>
              </p:cNvSpPr>
              <p:nvPr/>
            </p:nvSpPr>
            <p:spPr bwMode="auto">
              <a:xfrm flipH="1">
                <a:off x="839" y="1570"/>
                <a:ext cx="227" cy="182"/>
              </a:xfrm>
              <a:prstGeom prst="line">
                <a:avLst/>
              </a:pr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Line 55"/>
              <p:cNvSpPr>
                <a:spLocks noChangeShapeType="1"/>
              </p:cNvSpPr>
              <p:nvPr/>
            </p:nvSpPr>
            <p:spPr bwMode="auto">
              <a:xfrm flipH="1">
                <a:off x="839" y="1706"/>
                <a:ext cx="227" cy="182"/>
              </a:xfrm>
              <a:prstGeom prst="line">
                <a:avLst/>
              </a:pr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Line 56"/>
              <p:cNvSpPr>
                <a:spLocks noChangeShapeType="1"/>
              </p:cNvSpPr>
              <p:nvPr/>
            </p:nvSpPr>
            <p:spPr bwMode="auto">
              <a:xfrm flipH="1">
                <a:off x="839" y="1842"/>
                <a:ext cx="227" cy="182"/>
              </a:xfrm>
              <a:prstGeom prst="line">
                <a:avLst/>
              </a:pr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Line 57"/>
              <p:cNvSpPr>
                <a:spLocks noChangeShapeType="1"/>
              </p:cNvSpPr>
              <p:nvPr/>
            </p:nvSpPr>
            <p:spPr bwMode="auto">
              <a:xfrm flipH="1">
                <a:off x="839" y="1978"/>
                <a:ext cx="227" cy="182"/>
              </a:xfrm>
              <a:prstGeom prst="line">
                <a:avLst/>
              </a:pr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Line 58"/>
              <p:cNvSpPr>
                <a:spLocks noChangeShapeType="1"/>
              </p:cNvSpPr>
              <p:nvPr/>
            </p:nvSpPr>
            <p:spPr bwMode="auto">
              <a:xfrm flipH="1">
                <a:off x="839" y="2114"/>
                <a:ext cx="227" cy="182"/>
              </a:xfrm>
              <a:prstGeom prst="line">
                <a:avLst/>
              </a:pr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Line 59"/>
              <p:cNvSpPr>
                <a:spLocks noChangeShapeType="1"/>
              </p:cNvSpPr>
              <p:nvPr/>
            </p:nvSpPr>
            <p:spPr bwMode="auto">
              <a:xfrm flipH="1">
                <a:off x="839" y="2250"/>
                <a:ext cx="227" cy="182"/>
              </a:xfrm>
              <a:prstGeom prst="line">
                <a:avLst/>
              </a:pr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Line 60"/>
              <p:cNvSpPr>
                <a:spLocks noChangeShapeType="1"/>
              </p:cNvSpPr>
              <p:nvPr/>
            </p:nvSpPr>
            <p:spPr bwMode="auto">
              <a:xfrm flipH="1">
                <a:off x="839" y="2386"/>
                <a:ext cx="227" cy="182"/>
              </a:xfrm>
              <a:prstGeom prst="line">
                <a:avLst/>
              </a:pr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Line 61"/>
              <p:cNvSpPr>
                <a:spLocks noChangeShapeType="1"/>
              </p:cNvSpPr>
              <p:nvPr/>
            </p:nvSpPr>
            <p:spPr bwMode="auto">
              <a:xfrm flipH="1">
                <a:off x="839" y="2522"/>
                <a:ext cx="227" cy="182"/>
              </a:xfrm>
              <a:prstGeom prst="line">
                <a:avLst/>
              </a:pr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Line 62"/>
              <p:cNvSpPr>
                <a:spLocks noChangeShapeType="1"/>
              </p:cNvSpPr>
              <p:nvPr/>
            </p:nvSpPr>
            <p:spPr bwMode="auto">
              <a:xfrm flipH="1">
                <a:off x="839" y="2658"/>
                <a:ext cx="227" cy="182"/>
              </a:xfrm>
              <a:prstGeom prst="line">
                <a:avLst/>
              </a:pr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Line 63"/>
              <p:cNvSpPr>
                <a:spLocks noChangeShapeType="1"/>
              </p:cNvSpPr>
              <p:nvPr/>
            </p:nvSpPr>
            <p:spPr bwMode="auto">
              <a:xfrm flipH="1">
                <a:off x="839" y="2794"/>
                <a:ext cx="227" cy="182"/>
              </a:xfrm>
              <a:prstGeom prst="line">
                <a:avLst/>
              </a:pr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Line 64"/>
              <p:cNvSpPr>
                <a:spLocks noChangeShapeType="1"/>
              </p:cNvSpPr>
              <p:nvPr/>
            </p:nvSpPr>
            <p:spPr bwMode="auto">
              <a:xfrm flipH="1">
                <a:off x="839" y="2930"/>
                <a:ext cx="227" cy="182"/>
              </a:xfrm>
              <a:prstGeom prst="line">
                <a:avLst/>
              </a:pr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Line 65"/>
              <p:cNvSpPr>
                <a:spLocks noChangeShapeType="1"/>
              </p:cNvSpPr>
              <p:nvPr/>
            </p:nvSpPr>
            <p:spPr bwMode="auto">
              <a:xfrm flipH="1">
                <a:off x="839" y="3066"/>
                <a:ext cx="227" cy="182"/>
              </a:xfrm>
              <a:prstGeom prst="line">
                <a:avLst/>
              </a:pr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Line 66"/>
              <p:cNvSpPr>
                <a:spLocks noChangeShapeType="1"/>
              </p:cNvSpPr>
              <p:nvPr/>
            </p:nvSpPr>
            <p:spPr bwMode="auto">
              <a:xfrm flipH="1">
                <a:off x="839" y="3202"/>
                <a:ext cx="227" cy="182"/>
              </a:xfrm>
              <a:prstGeom prst="line">
                <a:avLst/>
              </a:pr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Line 71"/>
              <p:cNvSpPr>
                <a:spLocks noChangeShapeType="1"/>
              </p:cNvSpPr>
              <p:nvPr/>
            </p:nvSpPr>
            <p:spPr bwMode="auto">
              <a:xfrm flipH="1">
                <a:off x="839" y="3338"/>
                <a:ext cx="227" cy="182"/>
              </a:xfrm>
              <a:prstGeom prst="line">
                <a:avLst/>
              </a:pr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Line 72"/>
              <p:cNvSpPr>
                <a:spLocks noChangeShapeType="1"/>
              </p:cNvSpPr>
              <p:nvPr/>
            </p:nvSpPr>
            <p:spPr bwMode="auto">
              <a:xfrm flipH="1">
                <a:off x="839" y="3474"/>
                <a:ext cx="227" cy="182"/>
              </a:xfrm>
              <a:prstGeom prst="line">
                <a:avLst/>
              </a:pr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Line 73"/>
              <p:cNvSpPr>
                <a:spLocks noChangeShapeType="1"/>
              </p:cNvSpPr>
              <p:nvPr/>
            </p:nvSpPr>
            <p:spPr bwMode="auto">
              <a:xfrm flipH="1">
                <a:off x="839" y="3610"/>
                <a:ext cx="227" cy="182"/>
              </a:xfrm>
              <a:prstGeom prst="line">
                <a:avLst/>
              </a:pr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Line 74"/>
              <p:cNvSpPr>
                <a:spLocks noChangeShapeType="1"/>
              </p:cNvSpPr>
              <p:nvPr/>
            </p:nvSpPr>
            <p:spPr bwMode="auto">
              <a:xfrm flipH="1">
                <a:off x="839" y="3746"/>
                <a:ext cx="227" cy="182"/>
              </a:xfrm>
              <a:prstGeom prst="line">
                <a:avLst/>
              </a:prstGeom>
              <a:noFill/>
              <a:ln w="9525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76"/>
            <p:cNvGrpSpPr>
              <a:grpSpLocks/>
            </p:cNvGrpSpPr>
            <p:nvPr/>
          </p:nvGrpSpPr>
          <p:grpSpPr bwMode="auto">
            <a:xfrm>
              <a:off x="1692275" y="5372100"/>
              <a:ext cx="360363" cy="504825"/>
              <a:chOff x="2154" y="3203"/>
              <a:chExt cx="227" cy="318"/>
            </a:xfrm>
          </p:grpSpPr>
          <p:sp>
            <p:nvSpPr>
              <p:cNvPr id="47" name="Oval 77"/>
              <p:cNvSpPr>
                <a:spLocks noChangeArrowheads="1"/>
              </p:cNvSpPr>
              <p:nvPr/>
            </p:nvSpPr>
            <p:spPr bwMode="auto">
              <a:xfrm>
                <a:off x="2154" y="3203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Oval 78"/>
              <p:cNvSpPr>
                <a:spLocks noChangeArrowheads="1"/>
              </p:cNvSpPr>
              <p:nvPr/>
            </p:nvSpPr>
            <p:spPr bwMode="auto">
              <a:xfrm>
                <a:off x="2245" y="324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Oval 79"/>
              <p:cNvSpPr>
                <a:spLocks noChangeArrowheads="1"/>
              </p:cNvSpPr>
              <p:nvPr/>
            </p:nvSpPr>
            <p:spPr bwMode="auto">
              <a:xfrm>
                <a:off x="2154" y="3294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Oval 80"/>
              <p:cNvSpPr>
                <a:spLocks noChangeArrowheads="1"/>
              </p:cNvSpPr>
              <p:nvPr/>
            </p:nvSpPr>
            <p:spPr bwMode="auto">
              <a:xfrm>
                <a:off x="2245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Oval 81"/>
              <p:cNvSpPr>
                <a:spLocks noChangeArrowheads="1"/>
              </p:cNvSpPr>
              <p:nvPr/>
            </p:nvSpPr>
            <p:spPr bwMode="auto">
              <a:xfrm>
                <a:off x="2290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Oval 82"/>
              <p:cNvSpPr>
                <a:spLocks noChangeArrowheads="1"/>
              </p:cNvSpPr>
              <p:nvPr/>
            </p:nvSpPr>
            <p:spPr bwMode="auto">
              <a:xfrm>
                <a:off x="2154" y="3430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83"/>
            <p:cNvGrpSpPr>
              <a:grpSpLocks/>
            </p:cNvGrpSpPr>
            <p:nvPr/>
          </p:nvGrpSpPr>
          <p:grpSpPr bwMode="auto">
            <a:xfrm>
              <a:off x="2124075" y="5157788"/>
              <a:ext cx="360363" cy="504825"/>
              <a:chOff x="2154" y="3203"/>
              <a:chExt cx="227" cy="318"/>
            </a:xfrm>
          </p:grpSpPr>
          <p:sp>
            <p:nvSpPr>
              <p:cNvPr id="41" name="Oval 84"/>
              <p:cNvSpPr>
                <a:spLocks noChangeArrowheads="1"/>
              </p:cNvSpPr>
              <p:nvPr/>
            </p:nvSpPr>
            <p:spPr bwMode="auto">
              <a:xfrm>
                <a:off x="2154" y="3203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" name="Oval 85"/>
              <p:cNvSpPr>
                <a:spLocks noChangeArrowheads="1"/>
              </p:cNvSpPr>
              <p:nvPr/>
            </p:nvSpPr>
            <p:spPr bwMode="auto">
              <a:xfrm>
                <a:off x="2245" y="324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Oval 86"/>
              <p:cNvSpPr>
                <a:spLocks noChangeArrowheads="1"/>
              </p:cNvSpPr>
              <p:nvPr/>
            </p:nvSpPr>
            <p:spPr bwMode="auto">
              <a:xfrm>
                <a:off x="2154" y="3294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Oval 87"/>
              <p:cNvSpPr>
                <a:spLocks noChangeArrowheads="1"/>
              </p:cNvSpPr>
              <p:nvPr/>
            </p:nvSpPr>
            <p:spPr bwMode="auto">
              <a:xfrm>
                <a:off x="2245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Oval 88"/>
              <p:cNvSpPr>
                <a:spLocks noChangeArrowheads="1"/>
              </p:cNvSpPr>
              <p:nvPr/>
            </p:nvSpPr>
            <p:spPr bwMode="auto">
              <a:xfrm>
                <a:off x="2290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Oval 89"/>
              <p:cNvSpPr>
                <a:spLocks noChangeArrowheads="1"/>
              </p:cNvSpPr>
              <p:nvPr/>
            </p:nvSpPr>
            <p:spPr bwMode="auto">
              <a:xfrm>
                <a:off x="2154" y="3430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" name="Group 90"/>
            <p:cNvGrpSpPr>
              <a:grpSpLocks/>
            </p:cNvGrpSpPr>
            <p:nvPr/>
          </p:nvGrpSpPr>
          <p:grpSpPr bwMode="auto">
            <a:xfrm rot="-2562615">
              <a:off x="1763713" y="4941888"/>
              <a:ext cx="360362" cy="504825"/>
              <a:chOff x="2154" y="3203"/>
              <a:chExt cx="227" cy="318"/>
            </a:xfrm>
          </p:grpSpPr>
          <p:sp>
            <p:nvSpPr>
              <p:cNvPr id="35" name="Oval 91"/>
              <p:cNvSpPr>
                <a:spLocks noChangeArrowheads="1"/>
              </p:cNvSpPr>
              <p:nvPr/>
            </p:nvSpPr>
            <p:spPr bwMode="auto">
              <a:xfrm>
                <a:off x="2154" y="3203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Oval 92"/>
              <p:cNvSpPr>
                <a:spLocks noChangeArrowheads="1"/>
              </p:cNvSpPr>
              <p:nvPr/>
            </p:nvSpPr>
            <p:spPr bwMode="auto">
              <a:xfrm>
                <a:off x="2245" y="324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Oval 93"/>
              <p:cNvSpPr>
                <a:spLocks noChangeArrowheads="1"/>
              </p:cNvSpPr>
              <p:nvPr/>
            </p:nvSpPr>
            <p:spPr bwMode="auto">
              <a:xfrm>
                <a:off x="2154" y="3294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Oval 94"/>
              <p:cNvSpPr>
                <a:spLocks noChangeArrowheads="1"/>
              </p:cNvSpPr>
              <p:nvPr/>
            </p:nvSpPr>
            <p:spPr bwMode="auto">
              <a:xfrm>
                <a:off x="2245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Oval 95"/>
              <p:cNvSpPr>
                <a:spLocks noChangeArrowheads="1"/>
              </p:cNvSpPr>
              <p:nvPr/>
            </p:nvSpPr>
            <p:spPr bwMode="auto">
              <a:xfrm>
                <a:off x="2290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Oval 96"/>
              <p:cNvSpPr>
                <a:spLocks noChangeArrowheads="1"/>
              </p:cNvSpPr>
              <p:nvPr/>
            </p:nvSpPr>
            <p:spPr bwMode="auto">
              <a:xfrm>
                <a:off x="2154" y="3430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" name="Group 97"/>
            <p:cNvGrpSpPr>
              <a:grpSpLocks/>
            </p:cNvGrpSpPr>
            <p:nvPr/>
          </p:nvGrpSpPr>
          <p:grpSpPr bwMode="auto">
            <a:xfrm flipH="1">
              <a:off x="1979613" y="3213100"/>
              <a:ext cx="360362" cy="504825"/>
              <a:chOff x="2154" y="3203"/>
              <a:chExt cx="227" cy="318"/>
            </a:xfrm>
          </p:grpSpPr>
          <p:sp>
            <p:nvSpPr>
              <p:cNvPr id="29" name="Oval 98"/>
              <p:cNvSpPr>
                <a:spLocks noChangeArrowheads="1"/>
              </p:cNvSpPr>
              <p:nvPr/>
            </p:nvSpPr>
            <p:spPr bwMode="auto">
              <a:xfrm>
                <a:off x="2154" y="3203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Oval 99"/>
              <p:cNvSpPr>
                <a:spLocks noChangeArrowheads="1"/>
              </p:cNvSpPr>
              <p:nvPr/>
            </p:nvSpPr>
            <p:spPr bwMode="auto">
              <a:xfrm>
                <a:off x="2245" y="324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Oval 100"/>
              <p:cNvSpPr>
                <a:spLocks noChangeArrowheads="1"/>
              </p:cNvSpPr>
              <p:nvPr/>
            </p:nvSpPr>
            <p:spPr bwMode="auto">
              <a:xfrm>
                <a:off x="2154" y="3294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Oval 101"/>
              <p:cNvSpPr>
                <a:spLocks noChangeArrowheads="1"/>
              </p:cNvSpPr>
              <p:nvPr/>
            </p:nvSpPr>
            <p:spPr bwMode="auto">
              <a:xfrm>
                <a:off x="2245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Oval 102"/>
              <p:cNvSpPr>
                <a:spLocks noChangeArrowheads="1"/>
              </p:cNvSpPr>
              <p:nvPr/>
            </p:nvSpPr>
            <p:spPr bwMode="auto">
              <a:xfrm>
                <a:off x="2290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Oval 103"/>
              <p:cNvSpPr>
                <a:spLocks noChangeArrowheads="1"/>
              </p:cNvSpPr>
              <p:nvPr/>
            </p:nvSpPr>
            <p:spPr bwMode="auto">
              <a:xfrm>
                <a:off x="2154" y="3430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" name="Group 104"/>
            <p:cNvGrpSpPr>
              <a:grpSpLocks/>
            </p:cNvGrpSpPr>
            <p:nvPr/>
          </p:nvGrpSpPr>
          <p:grpSpPr bwMode="auto">
            <a:xfrm rot="18839413" flipH="1">
              <a:off x="1764506" y="4509294"/>
              <a:ext cx="360363" cy="504825"/>
              <a:chOff x="2154" y="3203"/>
              <a:chExt cx="227" cy="318"/>
            </a:xfrm>
          </p:grpSpPr>
          <p:sp>
            <p:nvSpPr>
              <p:cNvPr id="23" name="Oval 105"/>
              <p:cNvSpPr>
                <a:spLocks noChangeArrowheads="1"/>
              </p:cNvSpPr>
              <p:nvPr/>
            </p:nvSpPr>
            <p:spPr bwMode="auto">
              <a:xfrm>
                <a:off x="2154" y="3203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Oval 106"/>
              <p:cNvSpPr>
                <a:spLocks noChangeArrowheads="1"/>
              </p:cNvSpPr>
              <p:nvPr/>
            </p:nvSpPr>
            <p:spPr bwMode="auto">
              <a:xfrm>
                <a:off x="2245" y="324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Oval 107"/>
              <p:cNvSpPr>
                <a:spLocks noChangeArrowheads="1"/>
              </p:cNvSpPr>
              <p:nvPr/>
            </p:nvSpPr>
            <p:spPr bwMode="auto">
              <a:xfrm>
                <a:off x="2154" y="3294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Oval 108"/>
              <p:cNvSpPr>
                <a:spLocks noChangeArrowheads="1"/>
              </p:cNvSpPr>
              <p:nvPr/>
            </p:nvSpPr>
            <p:spPr bwMode="auto">
              <a:xfrm>
                <a:off x="2245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Oval 109"/>
              <p:cNvSpPr>
                <a:spLocks noChangeArrowheads="1"/>
              </p:cNvSpPr>
              <p:nvPr/>
            </p:nvSpPr>
            <p:spPr bwMode="auto">
              <a:xfrm>
                <a:off x="2290" y="333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Oval 110"/>
              <p:cNvSpPr>
                <a:spLocks noChangeArrowheads="1"/>
              </p:cNvSpPr>
              <p:nvPr/>
            </p:nvSpPr>
            <p:spPr bwMode="auto">
              <a:xfrm>
                <a:off x="2154" y="3430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33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7" name="Arc 114"/>
            <p:cNvSpPr>
              <a:spLocks/>
            </p:cNvSpPr>
            <p:nvPr/>
          </p:nvSpPr>
          <p:spPr bwMode="auto">
            <a:xfrm flipH="1" flipV="1">
              <a:off x="1692275" y="2205038"/>
              <a:ext cx="2663825" cy="388778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-1"/>
                  </a:moveTo>
                  <a:cubicBezTo>
                    <a:pt x="11929" y="-1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16"/>
            <p:cNvSpPr>
              <a:spLocks noChangeShapeType="1"/>
            </p:cNvSpPr>
            <p:nvPr/>
          </p:nvSpPr>
          <p:spPr bwMode="auto">
            <a:xfrm>
              <a:off x="1692275" y="6092825"/>
              <a:ext cx="5616575" cy="0"/>
            </a:xfrm>
            <a:prstGeom prst="line">
              <a:avLst/>
            </a:prstGeom>
            <a:noFill/>
            <a:ln w="9525">
              <a:solidFill>
                <a:srgbClr val="66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 Box 117"/>
            <p:cNvSpPr txBox="1">
              <a:spLocks noChangeArrowheads="1"/>
            </p:cNvSpPr>
            <p:nvPr/>
          </p:nvSpPr>
          <p:spPr bwMode="auto">
            <a:xfrm rot="16200000">
              <a:off x="-156369" y="4029870"/>
              <a:ext cx="2320925" cy="3667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1800" b="1" i="1">
                  <a:latin typeface="Corbel" charset="0"/>
                </a:rPr>
                <a:t>Concentration of salts</a:t>
              </a:r>
            </a:p>
          </p:txBody>
        </p:sp>
        <p:sp>
          <p:nvSpPr>
            <p:cNvPr id="20" name="AutoShape 119"/>
            <p:cNvSpPr>
              <a:spLocks noChangeArrowheads="1"/>
            </p:cNvSpPr>
            <p:nvPr/>
          </p:nvSpPr>
          <p:spPr bwMode="auto">
            <a:xfrm>
              <a:off x="2268538" y="3860800"/>
              <a:ext cx="1081087" cy="43180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33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Text Box 125"/>
            <p:cNvSpPr txBox="1">
              <a:spLocks noChangeArrowheads="1"/>
            </p:cNvSpPr>
            <p:nvPr/>
          </p:nvSpPr>
          <p:spPr bwMode="auto">
            <a:xfrm>
              <a:off x="3111500" y="6086475"/>
              <a:ext cx="2754313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1800" b="1" i="1">
                  <a:latin typeface="Corbel" charset="0"/>
                </a:rPr>
                <a:t>Distance from reactor wall</a:t>
              </a:r>
              <a:endParaRPr lang="en-US" sz="1800" b="1" i="1">
                <a:latin typeface="Corbel" charset="0"/>
              </a:endParaRPr>
            </a:p>
          </p:txBody>
        </p:sp>
        <p:sp>
          <p:nvSpPr>
            <p:cNvPr id="22" name="Text Box 126"/>
            <p:cNvSpPr txBox="1">
              <a:spLocks noChangeArrowheads="1"/>
            </p:cNvSpPr>
            <p:nvPr/>
          </p:nvSpPr>
          <p:spPr bwMode="auto">
            <a:xfrm>
              <a:off x="1187450" y="1808163"/>
              <a:ext cx="1631627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2000">
                  <a:solidFill>
                    <a:srgbClr val="031F43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Reactor wall</a:t>
              </a:r>
              <a:endParaRPr lang="en-US" sz="2000">
                <a:solidFill>
                  <a:srgbClr val="031F43"/>
                </a:solidFill>
                <a:effectLst>
                  <a:outerShdw blurRad="38100" dist="38100" dir="2700000" algn="tl">
                    <a:srgbClr val="DDDDDD"/>
                  </a:outerShdw>
                </a:effectLst>
              </a:endParaRPr>
            </a:p>
          </p:txBody>
        </p:sp>
      </p:grpSp>
      <p:sp>
        <p:nvSpPr>
          <p:cNvPr id="108" name="TextBox 107"/>
          <p:cNvSpPr txBox="1"/>
          <p:nvPr/>
        </p:nvSpPr>
        <p:spPr>
          <a:xfrm>
            <a:off x="846850" y="1371613"/>
            <a:ext cx="19543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Formation of </a:t>
            </a:r>
          </a:p>
          <a:p>
            <a:pPr algn="ctr"/>
            <a:r>
              <a:rPr lang="en-US" sz="2400" dirty="0" smtClean="0"/>
              <a:t>oxide</a:t>
            </a:r>
            <a:endParaRPr lang="en-US" sz="2400" dirty="0"/>
          </a:p>
        </p:txBody>
      </p:sp>
      <p:cxnSp>
        <p:nvCxnSpPr>
          <p:cNvPr id="109" name="Straight Arrow Connector 108"/>
          <p:cNvCxnSpPr/>
          <p:nvPr/>
        </p:nvCxnSpPr>
        <p:spPr>
          <a:xfrm flipH="1">
            <a:off x="1591034" y="1794937"/>
            <a:ext cx="978601" cy="156367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1899497" y="4535512"/>
            <a:ext cx="21082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Dissolution of </a:t>
            </a:r>
          </a:p>
          <a:p>
            <a:pPr algn="ctr"/>
            <a:r>
              <a:rPr lang="en-US" sz="2400" dirty="0" smtClean="0"/>
              <a:t>oxide</a:t>
            </a:r>
            <a:endParaRPr lang="en-US" sz="2400" dirty="0"/>
          </a:p>
        </p:txBody>
      </p:sp>
      <p:sp>
        <p:nvSpPr>
          <p:cNvPr id="111" name="TextBox 110"/>
          <p:cNvSpPr txBox="1"/>
          <p:nvPr/>
        </p:nvSpPr>
        <p:spPr>
          <a:xfrm>
            <a:off x="4007766" y="1232140"/>
            <a:ext cx="47074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Balance between oxide formation &amp; dissolutions depends on the density &amp; dielectric constant of water; which change with temperature &amp; pressure of water.</a:t>
            </a:r>
          </a:p>
          <a:p>
            <a:endParaRPr lang="en-US" sz="2400" dirty="0"/>
          </a:p>
          <a:p>
            <a:r>
              <a:rPr lang="en-US" sz="2400" dirty="0" smtClean="0"/>
              <a:t>Corrosion extent depends on such conditions! </a:t>
            </a:r>
          </a:p>
          <a:p>
            <a:endParaRPr lang="en-US" sz="2400" dirty="0"/>
          </a:p>
          <a:p>
            <a:r>
              <a:rPr lang="en-US" sz="2400" dirty="0" smtClean="0"/>
              <a:t>Thus it is essential to get the temperature balance right, to </a:t>
            </a:r>
            <a:r>
              <a:rPr lang="en-US" sz="2400" dirty="0" err="1" smtClean="0"/>
              <a:t>minimise</a:t>
            </a:r>
            <a:r>
              <a:rPr lang="en-US" sz="2400" dirty="0" smtClean="0"/>
              <a:t> corrosion. </a:t>
            </a:r>
            <a:endParaRPr lang="en-US" sz="2400" dirty="0"/>
          </a:p>
        </p:txBody>
      </p:sp>
      <p:sp>
        <p:nvSpPr>
          <p:cNvPr id="114" name="Title 1"/>
          <p:cNvSpPr txBox="1">
            <a:spLocks/>
          </p:cNvSpPr>
          <p:nvPr/>
        </p:nvSpPr>
        <p:spPr>
          <a:xfrm>
            <a:off x="192400" y="0"/>
            <a:ext cx="8128409" cy="1143000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Corrosion mechanism &amp; prevention</a:t>
            </a:r>
            <a:endParaRPr lang="en-US" sz="4000" dirty="0">
              <a:ln w="18000">
                <a:solidFill>
                  <a:srgbClr val="FF6600"/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097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80920" y="1280312"/>
            <a:ext cx="8861778" cy="55512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77950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03375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30388" indent="-22860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75000"/>
              <a:buFont typeface="Wingdings" pitchFamily="2" charset="2"/>
              <a:buChar char=""/>
              <a:defRPr lang="en-US" sz="1800" kern="12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"/>
              <a:defRPr lang="en-US" sz="180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8163" indent="-538163">
              <a:lnSpc>
                <a:spcPct val="95000"/>
              </a:lnSpc>
              <a:buClr>
                <a:srgbClr val="FF0000"/>
              </a:buClr>
              <a:buSzPct val="85000"/>
              <a:buFont typeface="Wingdings" charset="2"/>
              <a:buChar char="v"/>
              <a:defRPr/>
            </a:pPr>
            <a:r>
              <a:rPr lang="en-GB" sz="2400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Stainless steel (AISI 316)</a:t>
            </a:r>
            <a:r>
              <a:rPr lang="en-GB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: 300 – 500 </a:t>
            </a:r>
            <a:r>
              <a:rPr lang="en-GB" sz="2400" baseline="30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o </a:t>
            </a:r>
            <a:r>
              <a:rPr lang="en-GB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C temperature range and pH 2 – 11.</a:t>
            </a:r>
          </a:p>
          <a:p>
            <a:pPr marL="538163" indent="-538163">
              <a:lnSpc>
                <a:spcPct val="95000"/>
              </a:lnSpc>
              <a:buClr>
                <a:srgbClr val="FF0000"/>
              </a:buClr>
              <a:buSzPct val="85000"/>
              <a:buFont typeface="Wingdings" charset="2"/>
              <a:buChar char="v"/>
              <a:defRPr/>
            </a:pPr>
            <a:r>
              <a:rPr lang="en-GB" sz="2400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Titanium alloys </a:t>
            </a:r>
            <a:r>
              <a:rPr lang="en-GB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are resistant to strongly oxidising agents but their mechanical strength is relatively low at high temperatures, so they could be good coating materials.</a:t>
            </a:r>
          </a:p>
          <a:p>
            <a:pPr marL="538163" indent="-538163">
              <a:lnSpc>
                <a:spcPct val="95000"/>
              </a:lnSpc>
              <a:buClr>
                <a:srgbClr val="FF0000"/>
              </a:buClr>
              <a:buSzPct val="85000"/>
              <a:buFont typeface="Wingdings" charset="2"/>
              <a:buChar char="v"/>
              <a:defRPr/>
            </a:pPr>
            <a:r>
              <a:rPr lang="en-GB" sz="2400" u="sng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Al- or Si-based ceramics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, such as alumina, siliceous carbide or nitride are materials suitable for pH values &lt;12.  Above that they dissolve</a:t>
            </a:r>
            <a:r>
              <a:rPr lang="en-GB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.</a:t>
            </a:r>
          </a:p>
          <a:p>
            <a:pPr marL="538163" indent="-538163">
              <a:lnSpc>
                <a:spcPct val="95000"/>
              </a:lnSpc>
              <a:buClr>
                <a:srgbClr val="FF0000"/>
              </a:buClr>
              <a:buSzPct val="85000"/>
              <a:buFont typeface="Wingdings" charset="2"/>
              <a:buChar char="v"/>
              <a:defRPr/>
            </a:pPr>
            <a:r>
              <a:rPr lang="en-GB" sz="2400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Ni </a:t>
            </a:r>
            <a:r>
              <a:rPr lang="en-GB" sz="2400" u="sng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alloys 625 and C-276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: These are the most commonly used alloys with high resistance to corrosion at high temperatures.</a:t>
            </a:r>
          </a:p>
          <a:p>
            <a:pPr marL="538163" indent="-538163">
              <a:lnSpc>
                <a:spcPct val="95000"/>
              </a:lnSpc>
              <a:buClr>
                <a:srgbClr val="FF0000"/>
              </a:buClr>
              <a:buSzPct val="85000"/>
              <a:buFont typeface="Wingdings" charset="2"/>
              <a:buChar char="v"/>
              <a:defRPr/>
            </a:pPr>
            <a:r>
              <a:rPr lang="en-GB" sz="2400" u="sng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New </a:t>
            </a:r>
            <a:r>
              <a:rPr lang="en-GB" sz="2400" u="sng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alloys 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are currently being developed but have not yet been </a:t>
            </a:r>
            <a:r>
              <a:rPr lang="en-GB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tested in SCW.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852" y="180994"/>
            <a:ext cx="704585" cy="84188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92400" y="0"/>
            <a:ext cx="8128409" cy="1143000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Materials of Construction</a:t>
            </a:r>
            <a:endParaRPr lang="en-US" sz="4000" dirty="0">
              <a:ln w="18000">
                <a:solidFill>
                  <a:srgbClr val="FF6600"/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719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6525" y="3407826"/>
            <a:ext cx="3967475" cy="34501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7155" y="-1"/>
            <a:ext cx="4946845" cy="34078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7826"/>
            <a:ext cx="5176525" cy="34501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4197155" cy="3407826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 rot="20183614">
            <a:off x="1180272" y="2744809"/>
            <a:ext cx="7059399" cy="1143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smtClean="0">
                <a:ln w="11430">
                  <a:solidFill>
                    <a:srgbClr val="FFDA22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Commercial Status</a:t>
            </a:r>
            <a:endParaRPr lang="en-US" sz="6000" b="1" dirty="0">
              <a:ln w="11430">
                <a:solidFill>
                  <a:srgbClr val="FFDA22"/>
                </a:solidFill>
              </a:ln>
              <a:solidFill>
                <a:srgbClr val="FF00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7702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"/>
          <p:cNvGraphicFramePr>
            <a:graphicFrameLocks noChangeAspect="1"/>
          </p:cNvGraphicFramePr>
          <p:nvPr/>
        </p:nvGraphicFramePr>
        <p:xfrm>
          <a:off x="534707" y="1094733"/>
          <a:ext cx="7651750" cy="5583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9" name="Document" r:id="rId4" imgW="7740779" imgH="6167442" progId="Word.Document.8">
                  <p:embed/>
                </p:oleObj>
              </mc:Choice>
              <mc:Fallback>
                <p:oleObj name="Document" r:id="rId4" imgW="7740779" imgH="6167442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707" y="1094733"/>
                        <a:ext cx="7651750" cy="55839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tx1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230885" y="0"/>
            <a:ext cx="8658180" cy="1143000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Past &amp; Present SCWO Plants</a:t>
            </a:r>
            <a:r>
              <a:rPr lang="en-US" sz="4000" b="1" baseline="30000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*</a:t>
            </a:r>
            <a:endParaRPr lang="en-US" sz="4000" dirty="0">
              <a:ln w="18000">
                <a:solidFill>
                  <a:srgbClr val="FF6600"/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889" y="6291056"/>
            <a:ext cx="8263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* Phil </a:t>
            </a:r>
            <a:r>
              <a:rPr lang="en-US" sz="2000" dirty="0" err="1" smtClean="0"/>
              <a:t>Marrone</a:t>
            </a:r>
            <a:r>
              <a:rPr lang="en-US" sz="2000" dirty="0" smtClean="0"/>
              <a:t>, ISSF2012 – San Francisco; </a:t>
            </a:r>
            <a:r>
              <a:rPr lang="en-US" sz="2000" i="1" dirty="0" smtClean="0"/>
              <a:t>SAIC, </a:t>
            </a:r>
            <a:r>
              <a:rPr lang="en-US" sz="2000" dirty="0" smtClean="0"/>
              <a:t>Newton – Boston, USA.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852" y="180994"/>
            <a:ext cx="704585" cy="84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32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1550285"/>
              </p:ext>
            </p:extLst>
          </p:nvPr>
        </p:nvGraphicFramePr>
        <p:xfrm>
          <a:off x="358422" y="1213557"/>
          <a:ext cx="8404578" cy="484632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561396"/>
                <a:gridCol w="1841003"/>
                <a:gridCol w="1600872"/>
                <a:gridCol w="1200654"/>
                <a:gridCol w="1200653"/>
              </a:tblGrid>
              <a:tr h="433080">
                <a:tc rowSpan="2">
                  <a:txBody>
                    <a:bodyPr/>
                    <a:lstStyle/>
                    <a:p>
                      <a:r>
                        <a:rPr lang="en-US" sz="2400" dirty="0" smtClean="0"/>
                        <a:t>Active Companies</a:t>
                      </a:r>
                      <a:endParaRPr lang="en-US" sz="24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Pilot-Scale</a:t>
                      </a:r>
                      <a:endParaRPr lang="en-US" sz="2400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Full-Scale</a:t>
                      </a:r>
                      <a:endParaRPr lang="en-US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4330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Operational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Built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Planned</a:t>
                      </a:r>
                      <a:endParaRPr lang="en-US" sz="2400" b="1" dirty="0"/>
                    </a:p>
                  </a:txBody>
                  <a:tcPr/>
                </a:tc>
              </a:tr>
              <a:tr h="43909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GA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</a:t>
                      </a:r>
                      <a:endParaRPr lang="en-US" sz="2400" baseline="30000" dirty="0"/>
                    </a:p>
                  </a:txBody>
                  <a:tcPr/>
                </a:tc>
              </a:tr>
              <a:tr h="43909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Hanwha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r>
                        <a:rPr lang="en-US" sz="2400" baseline="40000" dirty="0" smtClean="0"/>
                        <a:t>‡</a:t>
                      </a:r>
                      <a:endParaRPr lang="en-US" sz="2400" b="1" baseline="4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43909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Innoveox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</a:t>
                      </a:r>
                      <a:endParaRPr lang="en-US" sz="2400" dirty="0"/>
                    </a:p>
                  </a:txBody>
                  <a:tcPr/>
                </a:tc>
              </a:tr>
              <a:tr h="43909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SCFI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  <a:tr h="43909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SuperWater Solutions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  <a:tr h="43909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SRI / Mitsubishi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43909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Total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5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33252" y="203817"/>
            <a:ext cx="73533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ln w="18000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Existing &amp; Up-coming Plants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852" y="180994"/>
            <a:ext cx="704585" cy="84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830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2272" y="1388516"/>
            <a:ext cx="2574171" cy="3326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1253" y="1385553"/>
            <a:ext cx="4552665" cy="334841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519992" y="4978400"/>
            <a:ext cx="70933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Real waste treated in bench scale </a:t>
            </a:r>
            <a:r>
              <a:rPr lang="en-US" sz="2800" b="1" i="1" dirty="0"/>
              <a:t>unit in 17 </a:t>
            </a:r>
            <a:r>
              <a:rPr lang="en-US" sz="2800" b="1" i="1" dirty="0" smtClean="0"/>
              <a:t>seconds; at </a:t>
            </a:r>
            <a:r>
              <a:rPr lang="en-US" sz="2800" b="1" i="1" dirty="0" err="1" smtClean="0"/>
              <a:t>Duri’s</a:t>
            </a:r>
            <a:r>
              <a:rPr lang="en-US" sz="2800" b="1" i="1" dirty="0" smtClean="0"/>
              <a:t> Laboratory – University of Birmingham UK. </a:t>
            </a:r>
            <a:endParaRPr lang="en-US" sz="2800" b="1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852" y="180994"/>
            <a:ext cx="704585" cy="84188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-36458" y="-3683"/>
            <a:ext cx="1085540" cy="6898013"/>
            <a:chOff x="-36459" y="-3683"/>
            <a:chExt cx="4161722" cy="689801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7205" y="2059397"/>
              <a:ext cx="2028058" cy="1756643"/>
            </a:xfrm>
            <a:prstGeom prst="rect">
              <a:avLst/>
            </a:prstGeom>
            <a:ln>
              <a:noFill/>
            </a:ln>
            <a:effectLst/>
          </p:spPr>
        </p:pic>
        <p:grpSp>
          <p:nvGrpSpPr>
            <p:cNvPr id="8" name="Group 7"/>
            <p:cNvGrpSpPr/>
            <p:nvPr/>
          </p:nvGrpSpPr>
          <p:grpSpPr>
            <a:xfrm>
              <a:off x="0" y="3787416"/>
              <a:ext cx="2027378" cy="2047056"/>
              <a:chOff x="-1826" y="2085626"/>
              <a:chExt cx="1948729" cy="1901444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75769" y="3083868"/>
                <a:ext cx="958433" cy="903202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75769" y="2085626"/>
                <a:ext cx="971134" cy="1016286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1826" y="3073621"/>
                <a:ext cx="990295" cy="913448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 rotWithShape="1"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1826" y="2095399"/>
                <a:ext cx="990295" cy="988468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6459" y="2712"/>
              <a:ext cx="1957961" cy="202004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61670" y="-3683"/>
              <a:ext cx="2075510" cy="204568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8457" y="3816040"/>
              <a:ext cx="2088723" cy="200307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-36459" y="2045609"/>
              <a:ext cx="2133663" cy="1770431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6459" y="5819119"/>
              <a:ext cx="4073639" cy="10752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7112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0666" y="1168400"/>
            <a:ext cx="51138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Brush Script MT Italic"/>
                <a:cs typeface="Brush Script MT Italic"/>
              </a:rPr>
              <a:t>Thanks for your attention!</a:t>
            </a:r>
            <a:endParaRPr lang="en-US" sz="6000" dirty="0">
              <a:latin typeface="Brush Script MT Italic"/>
              <a:cs typeface="Brush Script MT Italic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0" y="2794000"/>
            <a:ext cx="4064000" cy="4064000"/>
          </a:xfrm>
          <a:prstGeom prst="rect">
            <a:avLst/>
          </a:prstGeom>
        </p:spPr>
      </p:pic>
      <p:sp>
        <p:nvSpPr>
          <p:cNvPr id="3" name="Cloud Callout 2"/>
          <p:cNvSpPr/>
          <p:nvPr/>
        </p:nvSpPr>
        <p:spPr>
          <a:xfrm>
            <a:off x="694266" y="821392"/>
            <a:ext cx="5892800" cy="2641600"/>
          </a:xfrm>
          <a:prstGeom prst="cloudCallout">
            <a:avLst>
              <a:gd name="adj1" fmla="val 36351"/>
              <a:gd name="adj2" fmla="val 67628"/>
            </a:avLst>
          </a:prstGeom>
          <a:noFill/>
          <a:ln w="57150" cmpd="sng">
            <a:solidFill>
              <a:srgbClr val="00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852" y="180994"/>
            <a:ext cx="704585" cy="84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589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2405</TotalTime>
  <Words>990</Words>
  <Application>Microsoft Macintosh PowerPoint</Application>
  <PresentationFormat>On-screen Show (4:3)</PresentationFormat>
  <Paragraphs>198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Office Theme</vt:lpstr>
      <vt:lpstr>Visio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SCWO: the Laboratory Scale Work at Birmingham (UK)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Birmingham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Bushra Duri</dc:creator>
  <cp:lastModifiedBy>Bushra Al-Duri</cp:lastModifiedBy>
  <cp:revision>218</cp:revision>
  <dcterms:created xsi:type="dcterms:W3CDTF">2015-03-09T12:15:08Z</dcterms:created>
  <dcterms:modified xsi:type="dcterms:W3CDTF">2015-11-23T10:33:51Z</dcterms:modified>
</cp:coreProperties>
</file>