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23"/>
  </p:notesMasterIdLst>
  <p:handoutMasterIdLst>
    <p:handoutMasterId r:id="rId24"/>
  </p:handoutMasterIdLst>
  <p:sldIdLst>
    <p:sldId id="256" r:id="rId3"/>
    <p:sldId id="276" r:id="rId4"/>
    <p:sldId id="270" r:id="rId5"/>
    <p:sldId id="280" r:id="rId6"/>
    <p:sldId id="288" r:id="rId7"/>
    <p:sldId id="279" r:id="rId8"/>
    <p:sldId id="294" r:id="rId9"/>
    <p:sldId id="281" r:id="rId10"/>
    <p:sldId id="293" r:id="rId11"/>
    <p:sldId id="287" r:id="rId12"/>
    <p:sldId id="277" r:id="rId13"/>
    <p:sldId id="289" r:id="rId14"/>
    <p:sldId id="290" r:id="rId15"/>
    <p:sldId id="275" r:id="rId16"/>
    <p:sldId id="292" r:id="rId17"/>
    <p:sldId id="278" r:id="rId18"/>
    <p:sldId id="291" r:id="rId19"/>
    <p:sldId id="261" r:id="rId20"/>
    <p:sldId id="295" r:id="rId21"/>
    <p:sldId id="266" r:id="rId22"/>
  </p:sldIdLst>
  <p:sldSz cx="12188825" cy="6858000"/>
  <p:notesSz cx="7102475"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 xmlns:p15="http://schemas.microsoft.com/office/powerpoint/2012/main">
        <p15:guide id="1" orient="horz" pos="3224" userDrawn="1">
          <p15:clr>
            <a:srgbClr val="A4A3A4"/>
          </p15:clr>
        </p15:guide>
        <p15:guide id="2" pos="2237"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86868"/>
    <a:srgbClr val="A8005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p:cViewPr varScale="1">
        <p:scale>
          <a:sx n="74" d="100"/>
          <a:sy n="74" d="100"/>
        </p:scale>
        <p:origin x="-582" y="-90"/>
      </p:cViewPr>
      <p:guideLst>
        <p:guide orient="horz" pos="2160"/>
        <p:guide pos="3839"/>
      </p:guideLst>
    </p:cSldViewPr>
  </p:slideViewPr>
  <p:notesTextViewPr>
    <p:cViewPr>
      <p:scale>
        <a:sx n="1" d="1"/>
        <a:sy n="1" d="1"/>
      </p:scale>
      <p:origin x="0" y="0"/>
    </p:cViewPr>
  </p:notesTextViewPr>
  <p:notesViewPr>
    <p:cSldViewPr showGuides="1">
      <p:cViewPr varScale="1">
        <p:scale>
          <a:sx n="63" d="100"/>
          <a:sy n="63" d="100"/>
        </p:scale>
        <p:origin x="1986" y="108"/>
      </p:cViewPr>
      <p:guideLst>
        <p:guide orient="horz" pos="3224"/>
        <p:guide pos="2237"/>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511731"/>
          </a:xfrm>
          <a:prstGeom prst="rect">
            <a:avLst/>
          </a:prstGeom>
        </p:spPr>
        <p:txBody>
          <a:bodyPr vert="horz" lIns="99066" tIns="49533" rIns="99066" bIns="49533" rtlCol="0"/>
          <a:lstStyle>
            <a:lvl1pPr algn="l">
              <a:defRPr sz="1300"/>
            </a:lvl1pPr>
          </a:lstStyle>
          <a:p>
            <a:endParaRPr/>
          </a:p>
        </p:txBody>
      </p:sp>
      <p:sp>
        <p:nvSpPr>
          <p:cNvPr id="3" name="Date Placeholder 2"/>
          <p:cNvSpPr>
            <a:spLocks noGrp="1"/>
          </p:cNvSpPr>
          <p:nvPr>
            <p:ph type="dt" sz="quarter" idx="1"/>
          </p:nvPr>
        </p:nvSpPr>
        <p:spPr>
          <a:xfrm>
            <a:off x="4023092" y="0"/>
            <a:ext cx="3077739" cy="511731"/>
          </a:xfrm>
          <a:prstGeom prst="rect">
            <a:avLst/>
          </a:prstGeom>
        </p:spPr>
        <p:txBody>
          <a:bodyPr vert="horz" lIns="99066" tIns="49533" rIns="99066" bIns="49533" rtlCol="0"/>
          <a:lstStyle>
            <a:lvl1pPr algn="r">
              <a:defRPr sz="1300"/>
            </a:lvl1pPr>
          </a:lstStyle>
          <a:p>
            <a:fld id="{AC8CEC3D-96F7-401F-9673-3EE7F75C9C5B}" type="datetimeFigureOut">
              <a:rPr lang="en-US"/>
              <a:t>1/31/2017</a:t>
            </a:fld>
            <a:endParaRPr/>
          </a:p>
        </p:txBody>
      </p:sp>
      <p:sp>
        <p:nvSpPr>
          <p:cNvPr id="4" name="Footer Placeholder 3"/>
          <p:cNvSpPr>
            <a:spLocks noGrp="1"/>
          </p:cNvSpPr>
          <p:nvPr>
            <p:ph type="ftr" sz="quarter" idx="2"/>
          </p:nvPr>
        </p:nvSpPr>
        <p:spPr>
          <a:xfrm>
            <a:off x="0" y="9721106"/>
            <a:ext cx="3077739" cy="511731"/>
          </a:xfrm>
          <a:prstGeom prst="rect">
            <a:avLst/>
          </a:prstGeom>
        </p:spPr>
        <p:txBody>
          <a:bodyPr vert="horz" lIns="99066" tIns="49533" rIns="99066" bIns="49533" rtlCol="0" anchor="b"/>
          <a:lstStyle>
            <a:lvl1pPr algn="l">
              <a:defRPr sz="1300"/>
            </a:lvl1pPr>
          </a:lstStyle>
          <a:p>
            <a:endParaRPr/>
          </a:p>
        </p:txBody>
      </p:sp>
      <p:sp>
        <p:nvSpPr>
          <p:cNvPr id="5" name="Slide Number Placeholder 4"/>
          <p:cNvSpPr>
            <a:spLocks noGrp="1"/>
          </p:cNvSpPr>
          <p:nvPr>
            <p:ph type="sldNum" sz="quarter" idx="3"/>
          </p:nvPr>
        </p:nvSpPr>
        <p:spPr>
          <a:xfrm>
            <a:off x="4023092" y="9721106"/>
            <a:ext cx="3077739" cy="511731"/>
          </a:xfrm>
          <a:prstGeom prst="rect">
            <a:avLst/>
          </a:prstGeom>
        </p:spPr>
        <p:txBody>
          <a:bodyPr vert="horz" lIns="99066" tIns="49533" rIns="99066" bIns="49533" rtlCol="0" anchor="b"/>
          <a:lstStyle>
            <a:lvl1pPr algn="r">
              <a:defRPr sz="1300"/>
            </a:lvl1pPr>
          </a:lstStyle>
          <a:p>
            <a:fld id="{A98ED8CD-4E4C-49AC-BDC6-2963BA49E54F}" type="slidenum">
              <a:rPr/>
              <a:t>‹#›</a:t>
            </a:fld>
            <a:endParaRPr/>
          </a:p>
        </p:txBody>
      </p:sp>
    </p:spTree>
    <p:extLst>
      <p:ext uri="{BB962C8B-B14F-4D97-AF65-F5344CB8AC3E}">
        <p14:creationId xmlns:p14="http://schemas.microsoft.com/office/powerpoint/2010/main" val="3434179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511731"/>
          </a:xfrm>
          <a:prstGeom prst="rect">
            <a:avLst/>
          </a:prstGeom>
        </p:spPr>
        <p:txBody>
          <a:bodyPr vert="horz" lIns="99066" tIns="49533" rIns="99066" bIns="49533" rtlCol="0"/>
          <a:lstStyle>
            <a:lvl1pPr algn="l">
              <a:defRPr sz="1300"/>
            </a:lvl1pPr>
          </a:lstStyle>
          <a:p>
            <a:endParaRPr/>
          </a:p>
        </p:txBody>
      </p:sp>
      <p:sp>
        <p:nvSpPr>
          <p:cNvPr id="3" name="Date Placeholder 2"/>
          <p:cNvSpPr>
            <a:spLocks noGrp="1"/>
          </p:cNvSpPr>
          <p:nvPr>
            <p:ph type="dt" idx="1"/>
          </p:nvPr>
        </p:nvSpPr>
        <p:spPr>
          <a:xfrm>
            <a:off x="4023092" y="0"/>
            <a:ext cx="3077739" cy="511731"/>
          </a:xfrm>
          <a:prstGeom prst="rect">
            <a:avLst/>
          </a:prstGeom>
        </p:spPr>
        <p:txBody>
          <a:bodyPr vert="horz" lIns="99066" tIns="49533" rIns="99066" bIns="49533" rtlCol="0"/>
          <a:lstStyle>
            <a:lvl1pPr algn="r">
              <a:defRPr sz="1300"/>
            </a:lvl1pPr>
          </a:lstStyle>
          <a:p>
            <a:fld id="{F032BCF4-D26D-4DAF-9F57-FE1E61FE7935}" type="datetimeFigureOut">
              <a:rPr lang="en-US"/>
              <a:t>1/31/2017</a:t>
            </a:fld>
            <a:endParaRPr/>
          </a:p>
        </p:txBody>
      </p:sp>
      <p:sp>
        <p:nvSpPr>
          <p:cNvPr id="4" name="Slide Image Placeholder 3"/>
          <p:cNvSpPr>
            <a:spLocks noGrp="1" noRot="1" noChangeAspect="1"/>
          </p:cNvSpPr>
          <p:nvPr>
            <p:ph type="sldImg" idx="2"/>
          </p:nvPr>
        </p:nvSpPr>
        <p:spPr>
          <a:xfrm>
            <a:off x="142875" y="768350"/>
            <a:ext cx="6816725" cy="3836988"/>
          </a:xfrm>
          <a:prstGeom prst="rect">
            <a:avLst/>
          </a:prstGeom>
          <a:noFill/>
          <a:ln w="12700">
            <a:solidFill>
              <a:prstClr val="black"/>
            </a:solidFill>
          </a:ln>
        </p:spPr>
        <p:txBody>
          <a:bodyPr vert="horz" lIns="99066" tIns="49533" rIns="99066" bIns="49533" rtlCol="0" anchor="ctr"/>
          <a:lstStyle/>
          <a:p>
            <a:endParaRPr/>
          </a:p>
        </p:txBody>
      </p:sp>
      <p:sp>
        <p:nvSpPr>
          <p:cNvPr id="5" name="Notes Placeholder 4"/>
          <p:cNvSpPr>
            <a:spLocks noGrp="1"/>
          </p:cNvSpPr>
          <p:nvPr>
            <p:ph type="body" sz="quarter" idx="3"/>
          </p:nvPr>
        </p:nvSpPr>
        <p:spPr>
          <a:xfrm>
            <a:off x="710248" y="4861441"/>
            <a:ext cx="5681980" cy="4605576"/>
          </a:xfrm>
          <a:prstGeom prst="rect">
            <a:avLst/>
          </a:prstGeom>
        </p:spPr>
        <p:txBody>
          <a:bodyPr vert="horz" lIns="99066" tIns="49533" rIns="99066" bIns="49533"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9721106"/>
            <a:ext cx="3077739" cy="511731"/>
          </a:xfrm>
          <a:prstGeom prst="rect">
            <a:avLst/>
          </a:prstGeom>
        </p:spPr>
        <p:txBody>
          <a:bodyPr vert="horz" lIns="99066" tIns="49533" rIns="99066" bIns="49533" rtlCol="0" anchor="b"/>
          <a:lstStyle>
            <a:lvl1pPr algn="l">
              <a:defRPr sz="1300"/>
            </a:lvl1pPr>
          </a:lstStyle>
          <a:p>
            <a:endParaRPr/>
          </a:p>
        </p:txBody>
      </p:sp>
      <p:sp>
        <p:nvSpPr>
          <p:cNvPr id="7" name="Slide Number Placeholder 6"/>
          <p:cNvSpPr>
            <a:spLocks noGrp="1"/>
          </p:cNvSpPr>
          <p:nvPr>
            <p:ph type="sldNum" sz="quarter" idx="5"/>
          </p:nvPr>
        </p:nvSpPr>
        <p:spPr>
          <a:xfrm>
            <a:off x="4023092" y="9721106"/>
            <a:ext cx="3077739" cy="511731"/>
          </a:xfrm>
          <a:prstGeom prst="rect">
            <a:avLst/>
          </a:prstGeom>
        </p:spPr>
        <p:txBody>
          <a:bodyPr vert="horz" lIns="99066" tIns="49533" rIns="99066" bIns="49533" rtlCol="0" anchor="b"/>
          <a:lstStyle>
            <a:lvl1pPr algn="r">
              <a:defRPr sz="1300"/>
            </a:lvl1pPr>
          </a:lstStyle>
          <a:p>
            <a:fld id="{5FB91549-43BF-425A-AF25-75262019208C}" type="slidenum">
              <a:rPr/>
              <a:t>‹#›</a:t>
            </a:fld>
            <a:endParaRPr/>
          </a:p>
        </p:txBody>
      </p:sp>
    </p:spTree>
    <p:extLst>
      <p:ext uri="{BB962C8B-B14F-4D97-AF65-F5344CB8AC3E}">
        <p14:creationId xmlns:p14="http://schemas.microsoft.com/office/powerpoint/2010/main" val="42392864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5" name="Picture 4" descr="Looking up to clouds and blue sky surrounded by glass-walled buildings" title="Slide Design Picture"/>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4873625" y="0"/>
            <a:ext cx="7315200" cy="6858001"/>
          </a:xfrm>
          <a:prstGeom prst="rect">
            <a:avLst/>
          </a:prstGeom>
        </p:spPr>
      </p:pic>
      <p:sp>
        <p:nvSpPr>
          <p:cNvPr id="2" name="Title 1"/>
          <p:cNvSpPr>
            <a:spLocks noGrp="1"/>
          </p:cNvSpPr>
          <p:nvPr>
            <p:ph type="ctrTitle"/>
          </p:nvPr>
        </p:nvSpPr>
        <p:spPr>
          <a:xfrm>
            <a:off x="608013" y="685801"/>
            <a:ext cx="3962400" cy="4724399"/>
          </a:xfrm>
        </p:spPr>
        <p:txBody>
          <a:bodyPr>
            <a:normAutofit/>
          </a:bodyPr>
          <a:lstStyle>
            <a:lvl1pPr>
              <a:defRPr sz="4800"/>
            </a:lvl1pPr>
          </a:lstStyle>
          <a:p>
            <a:r>
              <a:rPr lang="en-US" smtClean="0"/>
              <a:t>Click to edit Master title style</a:t>
            </a:r>
            <a:endParaRPr/>
          </a:p>
        </p:txBody>
      </p:sp>
      <p:sp>
        <p:nvSpPr>
          <p:cNvPr id="3" name="Subtitle 2"/>
          <p:cNvSpPr>
            <a:spLocks noGrp="1"/>
          </p:cNvSpPr>
          <p:nvPr>
            <p:ph type="subTitle" idx="1"/>
          </p:nvPr>
        </p:nvSpPr>
        <p:spPr>
          <a:xfrm>
            <a:off x="608013" y="5410200"/>
            <a:ext cx="3962400" cy="762000"/>
          </a:xfrm>
        </p:spPr>
        <p:txBody>
          <a:bodyPr>
            <a:normAutofit/>
          </a:bodyPr>
          <a:lstStyle>
            <a:lvl1pPr marL="0" indent="0" algn="l">
              <a:spcBef>
                <a:spcPts val="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8" name="Date Placeholder 7"/>
          <p:cNvSpPr>
            <a:spLocks noGrp="1"/>
          </p:cNvSpPr>
          <p:nvPr>
            <p:ph type="dt" sz="half" idx="10"/>
          </p:nvPr>
        </p:nvSpPr>
        <p:spPr/>
        <p:txBody>
          <a:bodyPr/>
          <a:lstStyle/>
          <a:p>
            <a:fld id="{81C93FC7-9D1A-468B-98DB-D1E8D74418D9}" type="datetimeFigureOut">
              <a:rPr lang="en-US"/>
              <a:pPr/>
              <a:t>1/31/2017</a:t>
            </a:fld>
            <a:endParaRPr/>
          </a:p>
        </p:txBody>
      </p:sp>
      <p:sp>
        <p:nvSpPr>
          <p:cNvPr id="9" name="Footer Placeholder 8"/>
          <p:cNvSpPr>
            <a:spLocks noGrp="1"/>
          </p:cNvSpPr>
          <p:nvPr>
            <p:ph type="ftr" sz="quarter" idx="11"/>
          </p:nvPr>
        </p:nvSpPr>
        <p:spPr/>
        <p:txBody>
          <a:bodyPr/>
          <a:lstStyle/>
          <a:p>
            <a:endParaRPr/>
          </a:p>
        </p:txBody>
      </p:sp>
      <p:sp>
        <p:nvSpPr>
          <p:cNvPr id="10" name="Slide Number Placeholder 9"/>
          <p:cNvSpPr>
            <a:spLocks noGrp="1"/>
          </p:cNvSpPr>
          <p:nvPr>
            <p:ph type="sldNum" sz="quarter" idx="12"/>
          </p:nvPr>
        </p:nvSpPr>
        <p:spPr/>
        <p:txBody>
          <a:bodyPr/>
          <a:lstStyle/>
          <a:p>
            <a:fld id="{A3F31473-23EB-4724-8B59-FE6D21D89FA4}" type="slidenum">
              <a:rPr/>
              <a:pPr/>
              <a:t>‹#›</a:t>
            </a:fld>
            <a:endParaRPr/>
          </a:p>
        </p:txBody>
      </p:sp>
    </p:spTree>
    <p:extLst>
      <p:ext uri="{BB962C8B-B14F-4D97-AF65-F5344CB8AC3E}">
        <p14:creationId xmlns:p14="http://schemas.microsoft.com/office/powerpoint/2010/main" val="273483955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81C93FC7-9D1A-468B-98DB-D1E8D74418D9}" type="datetimeFigureOut">
              <a:rPr lang="en-US"/>
              <a:t>1/31/2017</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A3F31473-23EB-4724-8B59-FE6D21D89FA4}" type="slidenum">
              <a:rPr/>
              <a:t>‹#›</a:t>
            </a:fld>
            <a:endParaRPr/>
          </a:p>
        </p:txBody>
      </p:sp>
    </p:spTree>
    <p:extLst>
      <p:ext uri="{BB962C8B-B14F-4D97-AF65-F5344CB8AC3E}">
        <p14:creationId xmlns:p14="http://schemas.microsoft.com/office/powerpoint/2010/main" val="3137862588"/>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8013" y="2590800"/>
            <a:ext cx="8229599" cy="2819400"/>
          </a:xfrm>
        </p:spPr>
        <p:txBody>
          <a:bodyPr anchor="b">
            <a:normAutofit/>
          </a:bodyPr>
          <a:lstStyle>
            <a:lvl1pPr algn="l">
              <a:defRPr sz="4800" b="0" cap="none" baseline="0"/>
            </a:lvl1pPr>
          </a:lstStyle>
          <a:p>
            <a:r>
              <a:rPr lang="en-US" smtClean="0"/>
              <a:t>Click to edit Master title style</a:t>
            </a:r>
            <a:endParaRPr/>
          </a:p>
        </p:txBody>
      </p:sp>
      <p:sp>
        <p:nvSpPr>
          <p:cNvPr id="3" name="Text Placeholder 2"/>
          <p:cNvSpPr>
            <a:spLocks noGrp="1"/>
          </p:cNvSpPr>
          <p:nvPr>
            <p:ph type="body" idx="1"/>
          </p:nvPr>
        </p:nvSpPr>
        <p:spPr>
          <a:xfrm>
            <a:off x="606425" y="5410200"/>
            <a:ext cx="8231187" cy="762000"/>
          </a:xfrm>
        </p:spPr>
        <p:txBody>
          <a:bodyPr anchor="t">
            <a:normAutofit/>
          </a:bodyPr>
          <a:lstStyle>
            <a:lvl1pPr marL="0" indent="0">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81C93FC7-9D1A-468B-98DB-D1E8D74418D9}" type="datetimeFigureOut">
              <a:rPr lang="en-US"/>
              <a:pPr/>
              <a:t>1/31/2017</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A3F31473-23EB-4724-8B59-FE6D21D89FA4}" type="slidenum">
              <a:rPr/>
              <a:pPr/>
              <a:t>‹#›</a:t>
            </a:fld>
            <a:endParaRPr/>
          </a:p>
        </p:txBody>
      </p:sp>
    </p:spTree>
    <p:extLst>
      <p:ext uri="{BB962C8B-B14F-4D97-AF65-F5344CB8AC3E}">
        <p14:creationId xmlns:p14="http://schemas.microsoft.com/office/powerpoint/2010/main" val="322511355"/>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1293813" y="685800"/>
            <a:ext cx="50292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6551614" y="685800"/>
            <a:ext cx="5029199"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81C93FC7-9D1A-468B-98DB-D1E8D74418D9}" type="datetimeFigureOut">
              <a:rPr lang="en-US"/>
              <a:t>1/31/2017</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A3F31473-23EB-4724-8B59-FE6D21D89FA4}" type="slidenum">
              <a:rPr/>
              <a:t>‹#›</a:t>
            </a:fld>
            <a:endParaRPr/>
          </a:p>
        </p:txBody>
      </p:sp>
    </p:spTree>
    <p:extLst>
      <p:ext uri="{BB962C8B-B14F-4D97-AF65-F5344CB8AC3E}">
        <p14:creationId xmlns:p14="http://schemas.microsoft.com/office/powerpoint/2010/main" val="3897013534"/>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1293664" y="685800"/>
            <a:ext cx="5029200" cy="990600"/>
          </a:xfrm>
        </p:spPr>
        <p:txBody>
          <a:bodyPr anchor="ctr">
            <a:normAutofit/>
          </a:bodyPr>
          <a:lstStyle>
            <a:lvl1pPr marL="0" indent="0">
              <a:spcBef>
                <a:spcPts val="0"/>
              </a:spcBef>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3664" y="1676400"/>
            <a:ext cx="502920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6551613" y="685800"/>
            <a:ext cx="5029200" cy="990600"/>
          </a:xfrm>
        </p:spPr>
        <p:txBody>
          <a:bodyPr anchor="ctr">
            <a:normAutofit/>
          </a:bodyPr>
          <a:lstStyle>
            <a:lvl1pPr marL="0" indent="0">
              <a:spcBef>
                <a:spcPts val="0"/>
              </a:spcBef>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550025" y="1676400"/>
            <a:ext cx="502920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81C93FC7-9D1A-468B-98DB-D1E8D74418D9}" type="datetimeFigureOut">
              <a:rPr lang="en-US"/>
              <a:t>1/31/2017</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A3F31473-23EB-4724-8B59-FE6D21D89FA4}" type="slidenum">
              <a:rPr/>
              <a:t>‹#›</a:t>
            </a:fld>
            <a:endParaRPr/>
          </a:p>
        </p:txBody>
      </p:sp>
    </p:spTree>
    <p:extLst>
      <p:ext uri="{BB962C8B-B14F-4D97-AF65-F5344CB8AC3E}">
        <p14:creationId xmlns:p14="http://schemas.microsoft.com/office/powerpoint/2010/main" val="513096802"/>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81C93FC7-9D1A-468B-98DB-D1E8D74418D9}" type="datetimeFigureOut">
              <a:rPr lang="en-US"/>
              <a:t>1/31/2017</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A3F31473-23EB-4724-8B59-FE6D21D89FA4}" type="slidenum">
              <a:rPr/>
              <a:t>‹#›</a:t>
            </a:fld>
            <a:endParaRPr/>
          </a:p>
        </p:txBody>
      </p:sp>
    </p:spTree>
    <p:extLst>
      <p:ext uri="{BB962C8B-B14F-4D97-AF65-F5344CB8AC3E}">
        <p14:creationId xmlns:p14="http://schemas.microsoft.com/office/powerpoint/2010/main" val="3134428155"/>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C93FC7-9D1A-468B-98DB-D1E8D74418D9}" type="datetimeFigureOut">
              <a:rPr lang="en-US"/>
              <a:t>1/31/2017</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A3F31473-23EB-4724-8B59-FE6D21D89FA4}" type="slidenum">
              <a:rPr/>
              <a:t>‹#›</a:t>
            </a:fld>
            <a:endParaRPr/>
          </a:p>
        </p:txBody>
      </p:sp>
    </p:spTree>
    <p:extLst>
      <p:ext uri="{BB962C8B-B14F-4D97-AF65-F5344CB8AC3E}">
        <p14:creationId xmlns:p14="http://schemas.microsoft.com/office/powerpoint/2010/main" val="1910311899"/>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8014" y="685800"/>
            <a:ext cx="3962400" cy="4724400"/>
          </a:xfrm>
        </p:spPr>
        <p:txBody>
          <a:bodyPr anchor="b">
            <a:noAutofit/>
          </a:bodyPr>
          <a:lstStyle>
            <a:lvl1pPr algn="l">
              <a:defRPr sz="3600" b="0"/>
            </a:lvl1pPr>
          </a:lstStyle>
          <a:p>
            <a:r>
              <a:rPr lang="en-US" smtClean="0"/>
              <a:t>Click to edit Master title style</a:t>
            </a:r>
            <a:endParaRPr/>
          </a:p>
        </p:txBody>
      </p:sp>
      <p:sp>
        <p:nvSpPr>
          <p:cNvPr id="3" name="Content Placeholder 2"/>
          <p:cNvSpPr>
            <a:spLocks noGrp="1"/>
          </p:cNvSpPr>
          <p:nvPr>
            <p:ph idx="1"/>
          </p:nvPr>
        </p:nvSpPr>
        <p:spPr>
          <a:xfrm>
            <a:off x="4875212" y="685800"/>
            <a:ext cx="6704171" cy="5486400"/>
          </a:xfrm>
        </p:spPr>
        <p:txBody>
          <a:bodyPr>
            <a:normAutofit/>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608013" y="5410200"/>
            <a:ext cx="3962400" cy="762000"/>
          </a:xfrm>
        </p:spPr>
        <p:txBody>
          <a:bodyPr>
            <a:normAutofit/>
          </a:bodyPr>
          <a:lstStyle>
            <a:lvl1pPr marL="0" indent="0">
              <a:spcBef>
                <a:spcPts val="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1C93FC7-9D1A-468B-98DB-D1E8D74418D9}" type="datetimeFigureOut">
              <a:rPr lang="en-US"/>
              <a:t>1/31/2017</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A3F31473-23EB-4724-8B59-FE6D21D89FA4}" type="slidenum">
              <a:rPr/>
              <a:t>‹#›</a:t>
            </a:fld>
            <a:endParaRPr/>
          </a:p>
        </p:txBody>
      </p:sp>
    </p:spTree>
    <p:extLst>
      <p:ext uri="{BB962C8B-B14F-4D97-AF65-F5344CB8AC3E}">
        <p14:creationId xmlns:p14="http://schemas.microsoft.com/office/powerpoint/2010/main" val="2234726258"/>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8014" y="685800"/>
            <a:ext cx="3962400" cy="4724400"/>
          </a:xfrm>
        </p:spPr>
        <p:txBody>
          <a:bodyPr anchor="b">
            <a:normAutofit/>
          </a:bodyPr>
          <a:lstStyle>
            <a:lvl1pPr algn="l">
              <a:defRPr sz="3600" b="0"/>
            </a:lvl1pPr>
          </a:lstStyle>
          <a:p>
            <a:r>
              <a:rPr lang="en-US" smtClean="0"/>
              <a:t>Click to edit Master title style</a:t>
            </a:r>
            <a:endParaRPr/>
          </a:p>
        </p:txBody>
      </p:sp>
      <p:sp>
        <p:nvSpPr>
          <p:cNvPr id="3" name="Picture Placeholder 2"/>
          <p:cNvSpPr>
            <a:spLocks noGrp="1"/>
          </p:cNvSpPr>
          <p:nvPr>
            <p:ph type="pic" idx="1"/>
          </p:nvPr>
        </p:nvSpPr>
        <p:spPr>
          <a:xfrm>
            <a:off x="4875213" y="685800"/>
            <a:ext cx="6705600" cy="5486400"/>
          </a:xfrm>
          <a:ln w="63500">
            <a:solidFill>
              <a:schemeClr val="bg1"/>
            </a:solidFill>
            <a:miter lim="800000"/>
          </a:ln>
        </p:spPr>
        <p:txBody>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608013" y="5410200"/>
            <a:ext cx="3962400" cy="762000"/>
          </a:xfrm>
        </p:spPr>
        <p:txBody>
          <a:bodyPr>
            <a:normAutofit/>
          </a:bodyPr>
          <a:lstStyle>
            <a:lvl1pPr marL="0" indent="0">
              <a:spcBef>
                <a:spcPts val="0"/>
              </a:spcBef>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1C93FC7-9D1A-468B-98DB-D1E8D74418D9}" type="datetimeFigureOut">
              <a:rPr lang="en-US"/>
              <a:t>1/31/2017</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A3F31473-23EB-4724-8B59-FE6D21D89FA4}" type="slidenum">
              <a:rPr/>
              <a:t>‹#›</a:t>
            </a:fld>
            <a:endParaRPr/>
          </a:p>
        </p:txBody>
      </p:sp>
    </p:spTree>
    <p:extLst>
      <p:ext uri="{BB962C8B-B14F-4D97-AF65-F5344CB8AC3E}">
        <p14:creationId xmlns:p14="http://schemas.microsoft.com/office/powerpoint/2010/main" val="3352041433"/>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baseline="0"/>
            </a:lvl8pPr>
            <a:lvl9pPr>
              <a:defRPr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81C93FC7-9D1A-468B-98DB-D1E8D74418D9}" type="datetimeFigureOut">
              <a:rPr lang="en-US"/>
              <a:t>1/31/2017</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A3F31473-23EB-4724-8B59-FE6D21D89FA4}" type="slidenum">
              <a:rPr/>
              <a:t>‹#›</a:t>
            </a:fld>
            <a:endParaRPr/>
          </a:p>
        </p:txBody>
      </p:sp>
    </p:spTree>
    <p:extLst>
      <p:ext uri="{BB962C8B-B14F-4D97-AF65-F5344CB8AC3E}">
        <p14:creationId xmlns:p14="http://schemas.microsoft.com/office/powerpoint/2010/main" val="2176294681"/>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285412" y="685800"/>
            <a:ext cx="1295401" cy="54864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608012" y="685800"/>
            <a:ext cx="9474253" cy="5486400"/>
          </a:xfrm>
        </p:spPr>
        <p:txBody>
          <a:bodyPr vert="eaVert"/>
          <a:lstStyle>
            <a:lvl5pPr>
              <a:defRPr/>
            </a:lvl5pPr>
            <a:lvl6pPr>
              <a:defRPr/>
            </a:lvl6pPr>
            <a:lvl7pPr>
              <a:defRPr/>
            </a:lvl7pPr>
            <a:lvl8pPr>
              <a:defRPr baseline="0"/>
            </a:lvl8pPr>
            <a:lvl9pPr>
              <a:defRPr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81C93FC7-9D1A-468B-98DB-D1E8D74418D9}" type="datetimeFigureOut">
              <a:rPr lang="en-US"/>
              <a:t>1/31/2017</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A3F31473-23EB-4724-8B59-FE6D21D89FA4}" type="slidenum">
              <a:rPr/>
              <a:t>‹#›</a:t>
            </a:fld>
            <a:endParaRPr/>
          </a:p>
        </p:txBody>
      </p:sp>
    </p:spTree>
    <p:extLst>
      <p:ext uri="{BB962C8B-B14F-4D97-AF65-F5344CB8AC3E}">
        <p14:creationId xmlns:p14="http://schemas.microsoft.com/office/powerpoint/2010/main" val="3850052452"/>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6">
                <a:lumMod val="0"/>
                <a:lumOff val="100000"/>
              </a:schemeClr>
            </a:gs>
            <a:gs pos="70000">
              <a:schemeClr val="bg1"/>
            </a:gs>
            <a:gs pos="100000">
              <a:schemeClr val="accent6">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441" y="5105400"/>
            <a:ext cx="10971372" cy="1066800"/>
          </a:xfrm>
          <a:prstGeom prst="rect">
            <a:avLst/>
          </a:prstGeom>
        </p:spPr>
        <p:txBody>
          <a:bodyPr vert="horz" lIns="91440" tIns="45720" rIns="91440" bIns="45720" rtlCol="0" anchor="b">
            <a:normAutofit/>
          </a:bodyPr>
          <a:lstStyle/>
          <a:p>
            <a:r>
              <a:rPr lang="en-US" smtClean="0"/>
              <a:t>Click to edit Master title style</a:t>
            </a:r>
            <a:endParaRPr/>
          </a:p>
        </p:txBody>
      </p:sp>
      <p:sp>
        <p:nvSpPr>
          <p:cNvPr id="3" name="Text Placeholder 2"/>
          <p:cNvSpPr>
            <a:spLocks noGrp="1"/>
          </p:cNvSpPr>
          <p:nvPr>
            <p:ph type="body" idx="1"/>
          </p:nvPr>
        </p:nvSpPr>
        <p:spPr>
          <a:xfrm>
            <a:off x="1293813" y="685800"/>
            <a:ext cx="10287000" cy="419099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609441" y="6356351"/>
            <a:ext cx="2844059" cy="365125"/>
          </a:xfrm>
          <a:prstGeom prst="rect">
            <a:avLst/>
          </a:prstGeom>
        </p:spPr>
        <p:txBody>
          <a:bodyPr vert="horz" lIns="91440" tIns="45720" rIns="91440" bIns="45720" rtlCol="0" anchor="ctr"/>
          <a:lstStyle>
            <a:lvl1pPr algn="l">
              <a:defRPr sz="1200">
                <a:solidFill>
                  <a:srgbClr val="8C8C8C"/>
                </a:solidFill>
              </a:defRPr>
            </a:lvl1pPr>
          </a:lstStyle>
          <a:p>
            <a:fld id="{81C93FC7-9D1A-468B-98DB-D1E8D74418D9}" type="datetimeFigureOut">
              <a:rPr lang="en-US"/>
              <a:pPr/>
              <a:t>1/31/2017</a:t>
            </a:fld>
            <a:endParaRPr/>
          </a:p>
        </p:txBody>
      </p:sp>
      <p:sp>
        <p:nvSpPr>
          <p:cNvPr id="5" name="Footer Placeholder 4"/>
          <p:cNvSpPr>
            <a:spLocks noGrp="1"/>
          </p:cNvSpPr>
          <p:nvPr>
            <p:ph type="ftr" sz="quarter" idx="3"/>
          </p:nvPr>
        </p:nvSpPr>
        <p:spPr>
          <a:xfrm>
            <a:off x="4164515" y="6356351"/>
            <a:ext cx="3859795" cy="365125"/>
          </a:xfrm>
          <a:prstGeom prst="rect">
            <a:avLst/>
          </a:prstGeom>
        </p:spPr>
        <p:txBody>
          <a:bodyPr vert="horz" lIns="91440" tIns="45720" rIns="91440" bIns="45720" rtlCol="0" anchor="ctr"/>
          <a:lstStyle>
            <a:lvl1pPr algn="ctr">
              <a:defRPr sz="1200">
                <a:solidFill>
                  <a:srgbClr val="8C8C8C"/>
                </a:solidFill>
              </a:defRPr>
            </a:lvl1pPr>
          </a:lstStyle>
          <a:p>
            <a:endParaRPr/>
          </a:p>
        </p:txBody>
      </p:sp>
      <p:sp>
        <p:nvSpPr>
          <p:cNvPr id="6" name="Slide Number Placeholder 5"/>
          <p:cNvSpPr>
            <a:spLocks noGrp="1"/>
          </p:cNvSpPr>
          <p:nvPr>
            <p:ph type="sldNum" sz="quarter" idx="4"/>
          </p:nvPr>
        </p:nvSpPr>
        <p:spPr>
          <a:xfrm>
            <a:off x="8735325" y="6356351"/>
            <a:ext cx="2844059" cy="365125"/>
          </a:xfrm>
          <a:prstGeom prst="rect">
            <a:avLst/>
          </a:prstGeom>
        </p:spPr>
        <p:txBody>
          <a:bodyPr vert="horz" lIns="91440" tIns="45720" rIns="91440" bIns="45720" rtlCol="0" anchor="ctr"/>
          <a:lstStyle>
            <a:lvl1pPr algn="r">
              <a:defRPr sz="1200">
                <a:solidFill>
                  <a:srgbClr val="8C8C8C"/>
                </a:solidFill>
              </a:defRPr>
            </a:lvl1pPr>
          </a:lstStyle>
          <a:p>
            <a:fld id="{A3F31473-23EB-4724-8B59-FE6D21D89FA4}" type="slidenum">
              <a:rPr/>
              <a:pPr/>
              <a:t>‹#›</a:t>
            </a:fld>
            <a:endParaRPr/>
          </a:p>
        </p:txBody>
      </p:sp>
    </p:spTree>
    <p:extLst>
      <p:ext uri="{BB962C8B-B14F-4D97-AF65-F5344CB8AC3E}">
        <p14:creationId xmlns:p14="http://schemas.microsoft.com/office/powerpoint/2010/main" val="3449289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txStyles>
    <p:titleStyle>
      <a:lvl1pPr algn="l" defTabSz="914400" rtl="0" eaLnBrk="1" latinLnBrk="0" hangingPunct="1">
        <a:lnSpc>
          <a:spcPct val="80000"/>
        </a:lnSpc>
        <a:spcBef>
          <a:spcPct val="0"/>
        </a:spcBef>
        <a:buNone/>
        <a:defRPr sz="3600"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tx1"/>
        </a:buClr>
        <a:buSzPct val="80000"/>
        <a:buFont typeface="Arial" pitchFamily="34" charset="0"/>
        <a:buChar char="•"/>
        <a:defRPr sz="2800" kern="1200">
          <a:solidFill>
            <a:schemeClr val="tx1"/>
          </a:solidFill>
          <a:latin typeface="+mn-lt"/>
          <a:ea typeface="+mn-ea"/>
          <a:cs typeface="+mn-cs"/>
        </a:defRPr>
      </a:lvl1pPr>
      <a:lvl2pPr marL="615950" indent="-285750" algn="l" defTabSz="914400" rtl="0" eaLnBrk="1" latinLnBrk="0" hangingPunct="1">
        <a:lnSpc>
          <a:spcPct val="90000"/>
        </a:lnSpc>
        <a:spcBef>
          <a:spcPts val="600"/>
        </a:spcBef>
        <a:buSzPct val="80000"/>
        <a:buFont typeface="Corbel" pitchFamily="34" charset="0"/>
        <a:buChar char="–"/>
        <a:defRPr sz="2400" kern="1200">
          <a:solidFill>
            <a:schemeClr val="tx1"/>
          </a:solidFill>
          <a:latin typeface="+mn-lt"/>
          <a:ea typeface="+mn-ea"/>
          <a:cs typeface="+mn-cs"/>
        </a:defRPr>
      </a:lvl2pPr>
      <a:lvl3pPr marL="996696"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3pPr>
      <a:lvl4pPr marL="1380744" indent="-283464" algn="l" defTabSz="914400" rtl="0" eaLnBrk="1" latinLnBrk="0" hangingPunct="1">
        <a:lnSpc>
          <a:spcPct val="90000"/>
        </a:lnSpc>
        <a:spcBef>
          <a:spcPts val="600"/>
        </a:spcBef>
        <a:buFont typeface="Corbel" pitchFamily="34" charset="0"/>
        <a:buChar char="–"/>
        <a:defRPr sz="1800" kern="1200">
          <a:solidFill>
            <a:schemeClr val="tx1"/>
          </a:solidFill>
          <a:latin typeface="+mn-lt"/>
          <a:ea typeface="+mn-ea"/>
          <a:cs typeface="+mn-cs"/>
        </a:defRPr>
      </a:lvl4pPr>
      <a:lvl5pPr marL="1764792"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5pPr>
      <a:lvl6pPr marL="2148840" indent="-283464" algn="l" defTabSz="914400" rtl="0" eaLnBrk="1" latinLnBrk="0" hangingPunct="1">
        <a:lnSpc>
          <a:spcPct val="90000"/>
        </a:lnSpc>
        <a:spcBef>
          <a:spcPts val="600"/>
        </a:spcBef>
        <a:buFont typeface="Corbel" pitchFamily="34" charset="0"/>
        <a:buChar char="–"/>
        <a:defRPr sz="1800" kern="1200" baseline="0">
          <a:solidFill>
            <a:schemeClr val="tx1"/>
          </a:solidFill>
          <a:latin typeface="+mn-lt"/>
          <a:ea typeface="+mn-ea"/>
          <a:cs typeface="+mn-cs"/>
        </a:defRPr>
      </a:lvl6pPr>
      <a:lvl7pPr marL="2532888" indent="-228600" algn="l" defTabSz="914400" rtl="0" eaLnBrk="1" latinLnBrk="0" hangingPunct="1">
        <a:lnSpc>
          <a:spcPct val="90000"/>
        </a:lnSpc>
        <a:spcBef>
          <a:spcPts val="600"/>
        </a:spcBef>
        <a:buSzPct val="80000"/>
        <a:buFont typeface="Arial" pitchFamily="34" charset="0"/>
        <a:buChar char="•"/>
        <a:defRPr sz="1800" kern="1200" baseline="0">
          <a:solidFill>
            <a:schemeClr val="tx1"/>
          </a:solidFill>
          <a:latin typeface="+mn-lt"/>
          <a:ea typeface="+mn-ea"/>
          <a:cs typeface="+mn-cs"/>
        </a:defRPr>
      </a:lvl7pPr>
      <a:lvl8pPr marL="2916936" indent="-283464" algn="l" defTabSz="914400" rtl="0" eaLnBrk="1" latinLnBrk="0" hangingPunct="1">
        <a:lnSpc>
          <a:spcPct val="90000"/>
        </a:lnSpc>
        <a:spcBef>
          <a:spcPts val="600"/>
        </a:spcBef>
        <a:buFont typeface="Corbel" pitchFamily="34" charset="0"/>
        <a:buChar char="–"/>
        <a:defRPr sz="1800" kern="1200" baseline="0">
          <a:solidFill>
            <a:schemeClr val="tx1"/>
          </a:solidFill>
          <a:latin typeface="+mn-lt"/>
          <a:ea typeface="+mn-ea"/>
          <a:cs typeface="+mn-cs"/>
        </a:defRPr>
      </a:lvl8pPr>
      <a:lvl9pPr marL="3300984" indent="-228600" algn="l" defTabSz="914400" rtl="0" eaLnBrk="1" latinLnBrk="0" hangingPunct="1">
        <a:lnSpc>
          <a:spcPct val="90000"/>
        </a:lnSpc>
        <a:spcBef>
          <a:spcPts val="600"/>
        </a:spcBef>
        <a:buSzPct val="80000"/>
        <a:buFont typeface="Arial" pitchFamily="34" charset="0"/>
        <a:buChar char="•"/>
        <a:defRPr sz="18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454024" y="1005748"/>
            <a:ext cx="4825700" cy="2980554"/>
          </a:xfrm>
        </p:spPr>
        <p:txBody>
          <a:bodyPr>
            <a:noAutofit/>
          </a:bodyPr>
          <a:lstStyle/>
          <a:p>
            <a:r>
              <a:rPr lang="en-US" b="1" dirty="0" smtClean="0">
                <a:solidFill>
                  <a:schemeClr val="tx1">
                    <a:lumMod val="50000"/>
                  </a:schemeClr>
                </a:solidFill>
                <a:latin typeface="Arial Narrow" panose="020B0606020202030204" pitchFamily="34" charset="0"/>
                <a:ea typeface="Verdana" panose="020B0604030504040204" pitchFamily="34" charset="0"/>
                <a:cs typeface="Verdana" panose="020B0604030504040204" pitchFamily="34" charset="0"/>
              </a:rPr>
              <a:t>Artificial Intelligence on </a:t>
            </a:r>
            <a:br>
              <a:rPr lang="en-US" b="1" dirty="0" smtClean="0">
                <a:solidFill>
                  <a:schemeClr val="tx1">
                    <a:lumMod val="50000"/>
                  </a:schemeClr>
                </a:solidFill>
                <a:latin typeface="Arial Narrow" panose="020B0606020202030204" pitchFamily="34" charset="0"/>
                <a:ea typeface="Verdana" panose="020B0604030504040204" pitchFamily="34" charset="0"/>
                <a:cs typeface="Verdana" panose="020B0604030504040204" pitchFamily="34" charset="0"/>
              </a:rPr>
            </a:br>
            <a:r>
              <a:rPr lang="en-US" b="1" dirty="0" smtClean="0">
                <a:solidFill>
                  <a:schemeClr val="tx1">
                    <a:lumMod val="50000"/>
                  </a:schemeClr>
                </a:solidFill>
                <a:latin typeface="Arial Narrow" panose="020B0606020202030204" pitchFamily="34" charset="0"/>
                <a:ea typeface="Verdana" panose="020B0604030504040204" pitchFamily="34" charset="0"/>
                <a:cs typeface="Verdana" panose="020B0604030504040204" pitchFamily="34" charset="0"/>
              </a:rPr>
              <a:t>Big Data </a:t>
            </a:r>
            <a:br>
              <a:rPr lang="en-US" b="1" dirty="0" smtClean="0">
                <a:solidFill>
                  <a:schemeClr val="tx1">
                    <a:lumMod val="50000"/>
                  </a:schemeClr>
                </a:solidFill>
                <a:latin typeface="Arial Narrow" panose="020B0606020202030204" pitchFamily="34" charset="0"/>
                <a:ea typeface="Verdana" panose="020B0604030504040204" pitchFamily="34" charset="0"/>
                <a:cs typeface="Verdana" panose="020B0604030504040204" pitchFamily="34" charset="0"/>
              </a:rPr>
            </a:br>
            <a:r>
              <a:rPr lang="en-US" b="1" dirty="0" smtClean="0">
                <a:solidFill>
                  <a:schemeClr val="tx1">
                    <a:lumMod val="50000"/>
                  </a:schemeClr>
                </a:solidFill>
                <a:latin typeface="Arial Narrow" panose="020B0606020202030204" pitchFamily="34" charset="0"/>
                <a:ea typeface="Verdana" panose="020B0604030504040204" pitchFamily="34" charset="0"/>
                <a:cs typeface="Verdana" panose="020B0604030504040204" pitchFamily="34" charset="0"/>
              </a:rPr>
              <a:t>for Mining Applications</a:t>
            </a:r>
            <a:endParaRPr lang="en-US" b="1" dirty="0">
              <a:solidFill>
                <a:schemeClr val="tx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sp>
        <p:nvSpPr>
          <p:cNvPr id="3" name="Subtitle 2"/>
          <p:cNvSpPr>
            <a:spLocks noGrp="1"/>
          </p:cNvSpPr>
          <p:nvPr>
            <p:ph type="subTitle" idx="1"/>
          </p:nvPr>
        </p:nvSpPr>
        <p:spPr>
          <a:xfrm>
            <a:off x="454024" y="4953000"/>
            <a:ext cx="4825700" cy="609600"/>
          </a:xfrm>
        </p:spPr>
        <p:txBody>
          <a:bodyPr>
            <a:noAutofit/>
          </a:bodyPr>
          <a:lstStyle/>
          <a:p>
            <a:r>
              <a:rPr lang="en-US" sz="1600" dirty="0" smtClean="0">
                <a:solidFill>
                  <a:schemeClr val="tx1">
                    <a:lumMod val="50000"/>
                  </a:schemeClr>
                </a:solidFill>
                <a:latin typeface="Arial Narrow" panose="020B0606020202030204" pitchFamily="34" charset="0"/>
                <a:ea typeface="Verdana" panose="020B0604030504040204" pitchFamily="34" charset="0"/>
                <a:cs typeface="Verdana" panose="020B0604030504040204" pitchFamily="34" charset="0"/>
              </a:rPr>
              <a:t>Applying Data Analytics and Artificial Intelligence(AI)</a:t>
            </a:r>
          </a:p>
          <a:p>
            <a:r>
              <a:rPr lang="en-US" sz="1600" dirty="0" smtClean="0">
                <a:solidFill>
                  <a:schemeClr val="tx1">
                    <a:lumMod val="50000"/>
                  </a:schemeClr>
                </a:solidFill>
                <a:latin typeface="Arial Narrow" panose="020B0606020202030204" pitchFamily="34" charset="0"/>
                <a:ea typeface="Verdana" panose="020B0604030504040204" pitchFamily="34" charset="0"/>
                <a:cs typeface="Verdana" panose="020B0604030504040204" pitchFamily="34" charset="0"/>
              </a:rPr>
              <a:t>Methods for Mining Efficiency</a:t>
            </a:r>
          </a:p>
          <a:p>
            <a:endParaRPr lang="en-US" sz="1600" b="1" dirty="0" smtClean="0">
              <a:latin typeface="Arial Narrow" panose="020B0606020202030204" pitchFamily="34" charset="0"/>
              <a:ea typeface="Verdana" panose="020B0604030504040204" pitchFamily="34" charset="0"/>
              <a:cs typeface="Verdana" panose="020B0604030504040204" pitchFamily="34" charset="0"/>
            </a:endParaRPr>
          </a:p>
          <a:p>
            <a:endParaRPr lang="en-US" sz="1200" b="1" dirty="0" smtClean="0">
              <a:solidFill>
                <a:schemeClr val="tx1">
                  <a:lumMod val="50000"/>
                </a:schemeClr>
              </a:solidFill>
              <a:effectLst>
                <a:outerShdw blurRad="38100" dist="38100" dir="2700000" algn="tl">
                  <a:srgbClr val="000000">
                    <a:alpha val="43137"/>
                  </a:srgbClr>
                </a:outerShdw>
              </a:effectLst>
              <a:latin typeface="Arial Narrow" panose="020B0606020202030204" pitchFamily="34" charset="0"/>
              <a:ea typeface="Verdana" panose="020B0604030504040204" pitchFamily="34" charset="0"/>
              <a:cs typeface="Verdana" panose="020B0604030504040204" pitchFamily="34" charset="0"/>
            </a:endParaRPr>
          </a:p>
          <a:p>
            <a:endParaRPr lang="en-US" sz="1200" b="1" dirty="0">
              <a:solidFill>
                <a:schemeClr val="accent6">
                  <a:lumMod val="75000"/>
                </a:schemeClr>
              </a:solidFill>
              <a:effectLst>
                <a:outerShdw blurRad="38100" dist="38100" dir="2700000" algn="tl">
                  <a:srgbClr val="000000">
                    <a:alpha val="43137"/>
                  </a:srgbClr>
                </a:outerShdw>
              </a:effectLst>
              <a:latin typeface="Arial Narrow" panose="020B0606020202030204" pitchFamily="34" charset="0"/>
              <a:ea typeface="Verdana" panose="020B0604030504040204" pitchFamily="34" charset="0"/>
              <a:cs typeface="Verdana" panose="020B0604030504040204" pitchFamily="34" charset="0"/>
            </a:endParaRPr>
          </a:p>
          <a:p>
            <a:endParaRPr lang="en-US" sz="1200" b="1" dirty="0" smtClean="0">
              <a:solidFill>
                <a:schemeClr val="accent6">
                  <a:lumMod val="75000"/>
                </a:schemeClr>
              </a:solidFill>
              <a:effectLst>
                <a:outerShdw blurRad="38100" dist="38100" dir="2700000" algn="tl">
                  <a:srgbClr val="000000">
                    <a:alpha val="43137"/>
                  </a:srgbClr>
                </a:outerShdw>
              </a:effectLst>
              <a:latin typeface="Arial Narrow" panose="020B0606020202030204" pitchFamily="34" charset="0"/>
              <a:ea typeface="Verdana" panose="020B0604030504040204" pitchFamily="34" charset="0"/>
              <a:cs typeface="Verdana" panose="020B0604030504040204" pitchFamily="34" charset="0"/>
            </a:endParaRPr>
          </a:p>
          <a:p>
            <a:endParaRPr lang="en-US" sz="1400" b="1" dirty="0">
              <a:solidFill>
                <a:schemeClr val="accent6">
                  <a:lumMod val="75000"/>
                </a:schemeClr>
              </a:solidFill>
              <a:latin typeface="Arial Narrow" panose="020B0606020202030204" pitchFamily="34" charset="0"/>
              <a:ea typeface="Verdana" panose="020B0604030504040204" pitchFamily="34" charset="0"/>
              <a:cs typeface="Verdana" panose="020B0604030504040204" pitchFamily="34" charset="0"/>
            </a:endParaRPr>
          </a:p>
          <a:p>
            <a:r>
              <a:rPr lang="en-US" sz="1400" b="1" dirty="0" smtClean="0">
                <a:solidFill>
                  <a:schemeClr val="accent6">
                    <a:lumMod val="75000"/>
                  </a:schemeClr>
                </a:solidFill>
                <a:latin typeface="Arial Narrow" panose="020B0606020202030204" pitchFamily="34" charset="0"/>
                <a:ea typeface="Verdana" panose="020B0604030504040204" pitchFamily="34" charset="0"/>
                <a:cs typeface="Verdana" panose="020B0604030504040204" pitchFamily="34" charset="0"/>
              </a:rPr>
              <a:t>Burcin </a:t>
            </a:r>
            <a:r>
              <a:rPr lang="en-US" sz="1400" b="1" dirty="0">
                <a:solidFill>
                  <a:schemeClr val="accent6">
                    <a:lumMod val="75000"/>
                  </a:schemeClr>
                </a:solidFill>
                <a:latin typeface="Arial Narrow" panose="020B0606020202030204" pitchFamily="34" charset="0"/>
                <a:ea typeface="Verdana" panose="020B0604030504040204" pitchFamily="34" charset="0"/>
                <a:cs typeface="Verdana" panose="020B0604030504040204" pitchFamily="34" charset="0"/>
              </a:rPr>
              <a:t>Ozturk </a:t>
            </a:r>
            <a:r>
              <a:rPr lang="en-US" sz="1400" b="1" dirty="0" smtClean="0">
                <a:solidFill>
                  <a:schemeClr val="accent6">
                    <a:lumMod val="75000"/>
                  </a:schemeClr>
                </a:solidFill>
                <a:latin typeface="Arial Narrow" panose="020B0606020202030204" pitchFamily="34" charset="0"/>
                <a:ea typeface="Verdana" panose="020B0604030504040204" pitchFamily="34" charset="0"/>
                <a:cs typeface="Verdana" panose="020B0604030504040204" pitchFamily="34" charset="0"/>
              </a:rPr>
              <a:t>Demirhanoz – Sept 2016</a:t>
            </a:r>
            <a:endParaRPr lang="en-US" sz="1400" b="1" dirty="0">
              <a:solidFill>
                <a:schemeClr val="accent6">
                  <a:lumMod val="75000"/>
                </a:schemeClr>
              </a:solidFill>
              <a:latin typeface="Arial Narrow" panose="020B0606020202030204" pitchFamily="34" charset="0"/>
              <a:ea typeface="Verdana" panose="020B0604030504040204" pitchFamily="34" charset="0"/>
              <a:cs typeface="Verdana" panose="020B0604030504040204" pitchFamily="34" charset="0"/>
            </a:endParaRP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02912" y="3986303"/>
            <a:ext cx="3969086" cy="2871697"/>
          </a:xfrm>
          <a:prstGeom prst="rect">
            <a:avLst/>
          </a:prstGeom>
          <a:effectLst>
            <a:glow rad="114300">
              <a:schemeClr val="accent6">
                <a:satMod val="175000"/>
                <a:alpha val="40000"/>
              </a:schemeClr>
            </a:glow>
          </a:effectLst>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32812" y="0"/>
            <a:ext cx="3639186" cy="3986302"/>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22812" y="0"/>
            <a:ext cx="3810000" cy="3986302"/>
          </a:xfrm>
          <a:prstGeom prst="rect">
            <a:avLst/>
          </a:prstGeom>
          <a:ln>
            <a:noFill/>
          </a:ln>
          <a:effectLst>
            <a:outerShdw blurRad="292100" dist="139700" dir="2700000" algn="tl" rotWithShape="0">
              <a:srgbClr val="333333">
                <a:alpha val="65000"/>
              </a:srgbClr>
            </a:outerShdw>
            <a:reflection blurRad="6350" stA="50000" endA="300" endPos="90000" dir="5400000" sy="-100000" algn="bl" rotWithShape="0"/>
          </a:effectLst>
        </p:spPr>
      </p:pic>
    </p:spTree>
    <p:extLst>
      <p:ext uri="{BB962C8B-B14F-4D97-AF65-F5344CB8AC3E}">
        <p14:creationId xmlns:p14="http://schemas.microsoft.com/office/powerpoint/2010/main" val="344080127"/>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455613" y="300844"/>
            <a:ext cx="4473531" cy="4983895"/>
          </a:xfrm>
          <a:prstGeom prst="rect">
            <a:avLst/>
          </a:prstGeom>
        </p:spPr>
      </p:pic>
      <p:sp>
        <p:nvSpPr>
          <p:cNvPr id="13" name="Title 12"/>
          <p:cNvSpPr>
            <a:spLocks noGrp="1"/>
          </p:cNvSpPr>
          <p:nvPr>
            <p:ph type="title"/>
          </p:nvPr>
        </p:nvSpPr>
        <p:spPr/>
        <p:txBody>
          <a:bodyPr>
            <a:normAutofit/>
          </a:bodyPr>
          <a:lstStyle/>
          <a:p>
            <a:r>
              <a:rPr lang="en-US" sz="4400" b="1" dirty="0">
                <a:solidFill>
                  <a:schemeClr val="tx1">
                    <a:lumMod val="50000"/>
                  </a:schemeClr>
                </a:solidFill>
                <a:latin typeface="Arial Narrow" panose="020B0606020202030204" pitchFamily="34" charset="0"/>
              </a:rPr>
              <a:t>Biography</a:t>
            </a:r>
          </a:p>
        </p:txBody>
      </p:sp>
      <p:sp>
        <p:nvSpPr>
          <p:cNvPr id="14" name="Content Placeholder 13"/>
          <p:cNvSpPr>
            <a:spLocks noGrp="1"/>
          </p:cNvSpPr>
          <p:nvPr>
            <p:ph idx="1"/>
          </p:nvPr>
        </p:nvSpPr>
        <p:spPr>
          <a:xfrm>
            <a:off x="4929144" y="429945"/>
            <a:ext cx="6805497" cy="5029200"/>
          </a:xfrm>
        </p:spPr>
        <p:txBody>
          <a:bodyPr>
            <a:noAutofit/>
          </a:bodyPr>
          <a:lstStyle/>
          <a:p>
            <a:pPr marL="0" indent="0">
              <a:lnSpc>
                <a:spcPct val="145000"/>
              </a:lnSpc>
              <a:buNone/>
            </a:pPr>
            <a:r>
              <a:rPr lang="en-US" b="1" dirty="0" smtClean="0">
                <a:solidFill>
                  <a:schemeClr val="tx1">
                    <a:lumMod val="50000"/>
                  </a:schemeClr>
                </a:solidFill>
                <a:latin typeface="Arial Narrow" panose="020B0606020202030204" pitchFamily="34" charset="0"/>
                <a:ea typeface="Verdana" panose="020B0604030504040204" pitchFamily="34" charset="0"/>
                <a:cs typeface="Verdana" panose="020B0604030504040204" pitchFamily="34" charset="0"/>
              </a:rPr>
              <a:t>Burcin Ozturk Demirhanoz </a:t>
            </a:r>
            <a:r>
              <a:rPr lang="en-US" sz="2000" dirty="0" smtClean="0">
                <a:solidFill>
                  <a:schemeClr val="tx1">
                    <a:lumMod val="50000"/>
                  </a:schemeClr>
                </a:solidFill>
                <a:latin typeface="Arial Narrow" panose="020B0606020202030204" pitchFamily="34" charset="0"/>
                <a:ea typeface="Verdana" panose="020B0604030504040204" pitchFamily="34" charset="0"/>
                <a:cs typeface="Verdana" panose="020B0604030504040204" pitchFamily="34" charset="0"/>
              </a:rPr>
              <a:t>has been in and working professionally in mining and equipment industry more than 14 years in Europe and in Australia. She has completed her BSc, Mining Engineering (ITU, Istanbul) and MEng, Mining Engineering, Mine Management and also Business Administration (UNSW, Sydney).  She is currently working as a Principal Mining Applications and Performance Engineer at WesTrac CAT and leading mining applications performance management projects at Western Australia region for some of the biggest mining companies in the world. Her research interest are mining performance analysis and modelling applying AI (Artificial Intelligence) methodologies within data analytics and machine learning.</a:t>
            </a:r>
          </a:p>
          <a:p>
            <a:pPr marL="0" indent="0">
              <a:buNone/>
            </a:pPr>
            <a:endParaRPr lang="en-US" sz="1050" dirty="0">
              <a:solidFill>
                <a:schemeClr val="tx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259999046"/>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sz="4400" b="1" dirty="0" smtClean="0">
                <a:solidFill>
                  <a:schemeClr val="tx1">
                    <a:lumMod val="50000"/>
                  </a:schemeClr>
                </a:solidFill>
                <a:latin typeface="Arial Narrow" panose="020B0606020202030204" pitchFamily="34" charset="0"/>
                <a:ea typeface="Verdana" panose="020B0604030504040204" pitchFamily="34" charset="0"/>
                <a:cs typeface="Verdana" panose="020B0604030504040204" pitchFamily="34" charset="0"/>
              </a:rPr>
              <a:t>Content </a:t>
            </a:r>
            <a:endParaRPr lang="en-US" sz="4000" b="1" dirty="0">
              <a:solidFill>
                <a:schemeClr val="tx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sp>
        <p:nvSpPr>
          <p:cNvPr id="14" name="Content Placeholder 13"/>
          <p:cNvSpPr>
            <a:spLocks noGrp="1"/>
          </p:cNvSpPr>
          <p:nvPr>
            <p:ph idx="1"/>
          </p:nvPr>
        </p:nvSpPr>
        <p:spPr>
          <a:xfrm>
            <a:off x="4551239" y="457200"/>
            <a:ext cx="7618413" cy="5257800"/>
          </a:xfrm>
        </p:spPr>
        <p:txBody>
          <a:bodyPr>
            <a:noAutofit/>
          </a:bodyPr>
          <a:lstStyle/>
          <a:p>
            <a:pPr>
              <a:lnSpc>
                <a:spcPct val="114000"/>
              </a:lnSpc>
              <a:buClr>
                <a:schemeClr val="accent1">
                  <a:lumMod val="50000"/>
                </a:schemeClr>
              </a:buClr>
              <a:buSzPct val="60000"/>
              <a:buFont typeface="Wingdings" panose="05000000000000000000" pitchFamily="2" charset="2"/>
              <a:buChar char="q"/>
            </a:pPr>
            <a:r>
              <a:rPr lang="en-US" sz="3600" dirty="0" smtClean="0">
                <a:solidFill>
                  <a:schemeClr val="tx1">
                    <a:lumMod val="50000"/>
                  </a:schemeClr>
                </a:solidFill>
                <a:latin typeface="Arial Narrow" panose="020B0606020202030204" pitchFamily="34" charset="0"/>
                <a:ea typeface="Verdana" panose="020B0604030504040204" pitchFamily="34" charset="0"/>
                <a:cs typeface="Verdana" panose="020B0604030504040204" pitchFamily="34" charset="0"/>
              </a:rPr>
              <a:t> Introduction</a:t>
            </a:r>
          </a:p>
          <a:p>
            <a:pPr>
              <a:lnSpc>
                <a:spcPct val="114000"/>
              </a:lnSpc>
              <a:buClr>
                <a:schemeClr val="accent1">
                  <a:lumMod val="50000"/>
                </a:schemeClr>
              </a:buClr>
              <a:buSzPct val="60000"/>
              <a:buFont typeface="Wingdings" panose="05000000000000000000" pitchFamily="2" charset="2"/>
              <a:buChar char="q"/>
            </a:pPr>
            <a:r>
              <a:rPr lang="en-US" sz="3600" dirty="0" smtClean="0">
                <a:solidFill>
                  <a:schemeClr val="tx1">
                    <a:lumMod val="50000"/>
                  </a:schemeClr>
                </a:solidFill>
                <a:latin typeface="Arial Narrow" panose="020B0606020202030204" pitchFamily="34" charset="0"/>
                <a:ea typeface="Verdana" panose="020B0604030504040204" pitchFamily="34" charset="0"/>
                <a:cs typeface="Verdana" panose="020B0604030504040204" pitchFamily="34" charset="0"/>
              </a:rPr>
              <a:t> </a:t>
            </a:r>
            <a:r>
              <a:rPr lang="en-US" sz="3600" dirty="0">
                <a:solidFill>
                  <a:schemeClr val="tx1">
                    <a:lumMod val="50000"/>
                  </a:schemeClr>
                </a:solidFill>
                <a:latin typeface="Arial Narrow" panose="020B0606020202030204" pitchFamily="34" charset="0"/>
                <a:ea typeface="Verdana" panose="020B0604030504040204" pitchFamily="34" charset="0"/>
                <a:cs typeface="Verdana" panose="020B0604030504040204" pitchFamily="34" charset="0"/>
              </a:rPr>
              <a:t>Mining Applications and Technology</a:t>
            </a:r>
          </a:p>
          <a:p>
            <a:pPr>
              <a:lnSpc>
                <a:spcPct val="114000"/>
              </a:lnSpc>
              <a:buClr>
                <a:schemeClr val="accent1">
                  <a:lumMod val="50000"/>
                </a:schemeClr>
              </a:buClr>
              <a:buSzPct val="60000"/>
              <a:buFont typeface="Wingdings" panose="05000000000000000000" pitchFamily="2" charset="2"/>
              <a:buChar char="q"/>
            </a:pPr>
            <a:r>
              <a:rPr lang="en-US" sz="3600" dirty="0">
                <a:solidFill>
                  <a:schemeClr val="tx1">
                    <a:lumMod val="50000"/>
                  </a:schemeClr>
                </a:solidFill>
                <a:latin typeface="Arial Narrow" panose="020B0606020202030204" pitchFamily="34" charset="0"/>
                <a:ea typeface="Verdana" panose="020B0604030504040204" pitchFamily="34" charset="0"/>
                <a:cs typeface="Verdana" panose="020B0604030504040204" pitchFamily="34" charset="0"/>
              </a:rPr>
              <a:t> Prospect Objectives </a:t>
            </a:r>
          </a:p>
          <a:p>
            <a:pPr>
              <a:lnSpc>
                <a:spcPct val="114000"/>
              </a:lnSpc>
              <a:buClr>
                <a:schemeClr val="accent1">
                  <a:lumMod val="50000"/>
                </a:schemeClr>
              </a:buClr>
              <a:buSzPct val="60000"/>
              <a:buFont typeface="Wingdings" panose="05000000000000000000" pitchFamily="2" charset="2"/>
              <a:buChar char="q"/>
            </a:pPr>
            <a:r>
              <a:rPr lang="en-US" sz="3600" dirty="0">
                <a:solidFill>
                  <a:schemeClr val="tx1">
                    <a:lumMod val="50000"/>
                  </a:schemeClr>
                </a:solidFill>
                <a:latin typeface="Arial Narrow" panose="020B0606020202030204" pitchFamily="34" charset="0"/>
                <a:ea typeface="Verdana" panose="020B0604030504040204" pitchFamily="34" charset="0"/>
                <a:cs typeface="Verdana" panose="020B0604030504040204" pitchFamily="34" charset="0"/>
              </a:rPr>
              <a:t> The Era is on Performance Intelligence</a:t>
            </a:r>
          </a:p>
          <a:p>
            <a:pPr>
              <a:lnSpc>
                <a:spcPct val="114000"/>
              </a:lnSpc>
              <a:buClr>
                <a:schemeClr val="accent1">
                  <a:lumMod val="50000"/>
                </a:schemeClr>
              </a:buClr>
              <a:buSzPct val="60000"/>
              <a:buFont typeface="Wingdings" panose="05000000000000000000" pitchFamily="2" charset="2"/>
              <a:buChar char="q"/>
            </a:pPr>
            <a:r>
              <a:rPr lang="en-US" sz="3600" dirty="0">
                <a:solidFill>
                  <a:schemeClr val="tx1">
                    <a:lumMod val="50000"/>
                  </a:schemeClr>
                </a:solidFill>
                <a:latin typeface="Arial Narrow" panose="020B0606020202030204" pitchFamily="34" charset="0"/>
                <a:ea typeface="Verdana" panose="020B0604030504040204" pitchFamily="34" charset="0"/>
                <a:cs typeface="Verdana" panose="020B0604030504040204" pitchFamily="34" charset="0"/>
              </a:rPr>
              <a:t> Data analytics and AI for Mining </a:t>
            </a:r>
          </a:p>
          <a:p>
            <a:pPr>
              <a:lnSpc>
                <a:spcPct val="114000"/>
              </a:lnSpc>
              <a:buClr>
                <a:schemeClr val="accent1">
                  <a:lumMod val="50000"/>
                </a:schemeClr>
              </a:buClr>
              <a:buSzPct val="60000"/>
              <a:buFont typeface="Wingdings" panose="05000000000000000000" pitchFamily="2" charset="2"/>
              <a:buChar char="q"/>
            </a:pPr>
            <a:r>
              <a:rPr lang="en-US" sz="3600">
                <a:solidFill>
                  <a:schemeClr val="tx1">
                    <a:lumMod val="50000"/>
                  </a:schemeClr>
                </a:solidFill>
                <a:latin typeface="Arial Narrow" panose="020B0606020202030204" pitchFamily="34" charset="0"/>
                <a:ea typeface="Verdana" panose="020B0604030504040204" pitchFamily="34" charset="0"/>
                <a:cs typeface="Verdana" panose="020B0604030504040204" pitchFamily="34" charset="0"/>
              </a:rPr>
              <a:t> </a:t>
            </a:r>
            <a:r>
              <a:rPr lang="en-US" sz="3600" smtClean="0">
                <a:solidFill>
                  <a:schemeClr val="tx1">
                    <a:lumMod val="50000"/>
                  </a:schemeClr>
                </a:solidFill>
                <a:latin typeface="Arial Narrow" panose="020B0606020202030204" pitchFamily="34" charset="0"/>
                <a:ea typeface="Verdana" panose="020B0604030504040204" pitchFamily="34" charset="0"/>
                <a:cs typeface="Verdana" panose="020B0604030504040204" pitchFamily="34" charset="0"/>
              </a:rPr>
              <a:t>Conclusions</a:t>
            </a:r>
            <a:endParaRPr lang="en-US" sz="3200" dirty="0" smtClean="0">
              <a:solidFill>
                <a:schemeClr val="tx1">
                  <a:lumMod val="50000"/>
                </a:schemeClr>
              </a:solidFill>
              <a:latin typeface="Arial Narrow" panose="020B0606020202030204" pitchFamily="34" charset="0"/>
              <a:ea typeface="Verdana" panose="020B0604030504040204" pitchFamily="34" charset="0"/>
              <a:cs typeface="Verdana" panose="020B0604030504040204" pitchFamily="34" charset="0"/>
            </a:endParaRPr>
          </a:p>
          <a:p>
            <a:pPr>
              <a:lnSpc>
                <a:spcPct val="114000"/>
              </a:lnSpc>
              <a:buFont typeface="Wingdings" panose="05000000000000000000" pitchFamily="2" charset="2"/>
              <a:buChar char="q"/>
            </a:pPr>
            <a:endParaRPr lang="en-US" sz="3200" dirty="0" smtClean="0">
              <a:solidFill>
                <a:schemeClr val="tx1">
                  <a:lumMod val="50000"/>
                </a:schemeClr>
              </a:solidFill>
              <a:latin typeface="Arial Narrow" panose="020B0606020202030204" pitchFamily="34" charset="0"/>
              <a:ea typeface="Verdana" panose="020B0604030504040204" pitchFamily="34" charset="0"/>
              <a:cs typeface="Verdana" panose="020B0604030504040204" pitchFamily="34" charset="0"/>
            </a:endParaRPr>
          </a:p>
          <a:p>
            <a:pPr>
              <a:lnSpc>
                <a:spcPct val="114000"/>
              </a:lnSpc>
              <a:buFont typeface="Wingdings" panose="05000000000000000000" pitchFamily="2" charset="2"/>
              <a:buChar char="q"/>
            </a:pPr>
            <a:endParaRPr lang="en-US" sz="3200" dirty="0">
              <a:solidFill>
                <a:schemeClr val="tx1">
                  <a:lumMod val="50000"/>
                </a:schemeClr>
              </a:solidFill>
              <a:latin typeface="Arial Narrow" panose="020B060602020203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126723429"/>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normAutofit/>
          </a:bodyPr>
          <a:lstStyle/>
          <a:p>
            <a:r>
              <a:rPr lang="en-US" sz="4400" b="1" dirty="0" smtClean="0">
                <a:solidFill>
                  <a:schemeClr val="tx1">
                    <a:lumMod val="50000"/>
                  </a:schemeClr>
                </a:solidFill>
                <a:latin typeface="Arial Narrow" panose="020B0606020202030204" pitchFamily="34" charset="0"/>
                <a:cs typeface="Latha" panose="020B0604020202020204" pitchFamily="34" charset="0"/>
              </a:rPr>
              <a:t>Introduction </a:t>
            </a:r>
            <a:endParaRPr lang="en-US" sz="4400" b="1" dirty="0">
              <a:solidFill>
                <a:schemeClr val="tx1">
                  <a:lumMod val="50000"/>
                </a:schemeClr>
              </a:solidFill>
              <a:latin typeface="Arial Narrow" panose="020B0606020202030204" pitchFamily="34" charset="0"/>
              <a:cs typeface="Latha" panose="020B0604020202020204" pitchFamily="34" charset="0"/>
            </a:endParaRPr>
          </a:p>
        </p:txBody>
      </p:sp>
      <p:sp>
        <p:nvSpPr>
          <p:cNvPr id="14" name="Content Placeholder 13"/>
          <p:cNvSpPr>
            <a:spLocks noGrp="1"/>
          </p:cNvSpPr>
          <p:nvPr>
            <p:ph idx="1"/>
          </p:nvPr>
        </p:nvSpPr>
        <p:spPr>
          <a:xfrm>
            <a:off x="684213" y="790910"/>
            <a:ext cx="6705600" cy="4314490"/>
          </a:xfrm>
        </p:spPr>
        <p:txBody>
          <a:bodyPr>
            <a:noAutofit/>
          </a:bodyPr>
          <a:lstStyle/>
          <a:p>
            <a:pPr marL="0" indent="0">
              <a:lnSpc>
                <a:spcPct val="128000"/>
              </a:lnSpc>
              <a:buNone/>
            </a:pPr>
            <a:r>
              <a:rPr lang="en-US" sz="3600" dirty="0">
                <a:solidFill>
                  <a:schemeClr val="accent1">
                    <a:lumMod val="50000"/>
                  </a:schemeClr>
                </a:solidFill>
                <a:latin typeface="Arial Narrow" panose="020B0606020202030204" pitchFamily="34" charset="0"/>
              </a:rPr>
              <a:t>In mining industry, efficient and cost effective project development is critical to be succeeded since it is long term business and also because of the global economic concerns needs new approaches more than before. </a:t>
            </a:r>
            <a:endParaRPr lang="en-AU" sz="3600" dirty="0">
              <a:solidFill>
                <a:schemeClr val="accent1">
                  <a:lumMod val="50000"/>
                </a:schemeClr>
              </a:solidFill>
              <a:latin typeface="Arial Narrow" panose="020B0606020202030204" pitchFamily="34" charset="0"/>
            </a:endParaRPr>
          </a:p>
          <a:p>
            <a:pPr marL="0" indent="0">
              <a:lnSpc>
                <a:spcPct val="128000"/>
              </a:lnSpc>
              <a:buNone/>
            </a:pPr>
            <a:r>
              <a:rPr lang="en-AU" sz="3200" dirty="0">
                <a:latin typeface="Arial Narrow" panose="020B0606020202030204" pitchFamily="34" charset="0"/>
              </a:rPr>
              <a:t> </a:t>
            </a:r>
          </a:p>
        </p:txBody>
      </p:sp>
      <p:pic>
        <p:nvPicPr>
          <p:cNvPr id="6" name="Picture 5"/>
          <p:cNvPicPr>
            <a:picLocks noChangeAspect="1"/>
          </p:cNvPicPr>
          <p:nvPr/>
        </p:nvPicPr>
        <p:blipFill>
          <a:blip r:embed="rId2"/>
          <a:stretch>
            <a:fillRect/>
          </a:stretch>
        </p:blipFill>
        <p:spPr>
          <a:xfrm>
            <a:off x="7618412" y="1128760"/>
            <a:ext cx="4350942" cy="2986040"/>
          </a:xfrm>
          <a:prstGeom prst="roundRect">
            <a:avLst>
              <a:gd name="adj" fmla="val 8594"/>
            </a:avLst>
          </a:prstGeom>
          <a:solidFill>
            <a:srgbClr val="FFFFFF">
              <a:shade val="85000"/>
            </a:srgbClr>
          </a:solidFill>
          <a:ln>
            <a:noFill/>
          </a:ln>
          <a:effectLst>
            <a:reflection blurRad="76200" stA="56000" endPos="28000" dir="5400000" sy="-100000" algn="bl" rotWithShape="0"/>
          </a:effectLst>
        </p:spPr>
      </p:pic>
    </p:spTree>
    <p:extLst>
      <p:ext uri="{BB962C8B-B14F-4D97-AF65-F5344CB8AC3E}">
        <p14:creationId xmlns:p14="http://schemas.microsoft.com/office/powerpoint/2010/main" val="1437267719"/>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100"/>
                                        <p:tgtEl>
                                          <p:spTgt spid="13"/>
                                        </p:tgtEl>
                                      </p:cBhvr>
                                    </p:animEffect>
                                    <p:anim calcmode="lin" valueType="num">
                                      <p:cBhvr>
                                        <p:cTn id="8" dur="1100" fill="hold"/>
                                        <p:tgtEl>
                                          <p:spTgt spid="13"/>
                                        </p:tgtEl>
                                        <p:attrNameLst>
                                          <p:attrName>ppt_x</p:attrName>
                                        </p:attrNameLst>
                                      </p:cBhvr>
                                      <p:tavLst>
                                        <p:tav tm="0">
                                          <p:val>
                                            <p:strVal val="#ppt_x"/>
                                          </p:val>
                                        </p:tav>
                                        <p:tav tm="100000">
                                          <p:val>
                                            <p:strVal val="#ppt_x"/>
                                          </p:val>
                                        </p:tav>
                                      </p:tavLst>
                                    </p:anim>
                                    <p:anim calcmode="lin" valueType="num">
                                      <p:cBhvr>
                                        <p:cTn id="9" dur="11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normAutofit/>
          </a:bodyPr>
          <a:lstStyle/>
          <a:p>
            <a:r>
              <a:rPr lang="en-US" sz="4400" b="1" dirty="0" smtClean="0">
                <a:solidFill>
                  <a:schemeClr val="tx1">
                    <a:lumMod val="50000"/>
                  </a:schemeClr>
                </a:solidFill>
                <a:latin typeface="Arial Narrow" panose="020B0606020202030204" pitchFamily="34" charset="0"/>
                <a:cs typeface="Latha" panose="020B0604020202020204" pitchFamily="34" charset="0"/>
              </a:rPr>
              <a:t>Introduction </a:t>
            </a:r>
            <a:endParaRPr lang="en-US" sz="4400" b="1" dirty="0">
              <a:solidFill>
                <a:schemeClr val="tx1">
                  <a:lumMod val="50000"/>
                </a:schemeClr>
              </a:solidFill>
              <a:latin typeface="Arial Narrow" panose="020B0606020202030204" pitchFamily="34" charset="0"/>
              <a:cs typeface="Latha" panose="020B0604020202020204" pitchFamily="34" charset="0"/>
            </a:endParaRPr>
          </a:p>
        </p:txBody>
      </p:sp>
      <p:sp>
        <p:nvSpPr>
          <p:cNvPr id="14" name="Content Placeholder 13"/>
          <p:cNvSpPr>
            <a:spLocks noGrp="1"/>
          </p:cNvSpPr>
          <p:nvPr>
            <p:ph idx="1"/>
          </p:nvPr>
        </p:nvSpPr>
        <p:spPr>
          <a:xfrm>
            <a:off x="609441" y="533400"/>
            <a:ext cx="6856571" cy="4314490"/>
          </a:xfrm>
        </p:spPr>
        <p:txBody>
          <a:bodyPr>
            <a:noAutofit/>
          </a:bodyPr>
          <a:lstStyle/>
          <a:p>
            <a:pPr marL="0" indent="0">
              <a:lnSpc>
                <a:spcPct val="125000"/>
              </a:lnSpc>
              <a:buNone/>
            </a:pPr>
            <a:r>
              <a:rPr lang="en-US" sz="3200" dirty="0">
                <a:solidFill>
                  <a:schemeClr val="accent1">
                    <a:lumMod val="50000"/>
                  </a:schemeClr>
                </a:solidFill>
                <a:latin typeface="Arial Narrow" panose="020B0606020202030204" pitchFamily="34" charset="0"/>
              </a:rPr>
              <a:t>One of the serious tasks faced by observing and monitoring methodologies </a:t>
            </a:r>
            <a:r>
              <a:rPr lang="en-US" sz="3200" dirty="0" smtClean="0">
                <a:solidFill>
                  <a:schemeClr val="accent1">
                    <a:lumMod val="50000"/>
                  </a:schemeClr>
                </a:solidFill>
                <a:latin typeface="Arial Narrow" panose="020B0606020202030204" pitchFamily="34" charset="0"/>
              </a:rPr>
              <a:t>is to </a:t>
            </a:r>
            <a:r>
              <a:rPr lang="en-US" sz="3200" dirty="0">
                <a:solidFill>
                  <a:schemeClr val="accent1">
                    <a:lumMod val="50000"/>
                  </a:schemeClr>
                </a:solidFill>
                <a:latin typeface="Arial Narrow" panose="020B0606020202030204" pitchFamily="34" charset="0"/>
              </a:rPr>
              <a:t>ally data science into detailed </a:t>
            </a:r>
            <a:r>
              <a:rPr lang="en-US" sz="3200" dirty="0" smtClean="0">
                <a:solidFill>
                  <a:schemeClr val="accent1">
                    <a:lumMod val="50000"/>
                  </a:schemeClr>
                </a:solidFill>
                <a:latin typeface="Arial Narrow" panose="020B0606020202030204" pitchFamily="34" charset="0"/>
              </a:rPr>
              <a:t>engineering. This will apply </a:t>
            </a:r>
            <a:r>
              <a:rPr lang="en-US" sz="3200" dirty="0">
                <a:solidFill>
                  <a:schemeClr val="accent1">
                    <a:lumMod val="50000"/>
                  </a:schemeClr>
                </a:solidFill>
                <a:latin typeface="Arial Narrow" panose="020B0606020202030204" pitchFamily="34" charset="0"/>
              </a:rPr>
              <a:t>scientific hypothesis-testing approach, essentially not only optimizing </a:t>
            </a:r>
            <a:r>
              <a:rPr lang="en-US" sz="3200" dirty="0" smtClean="0">
                <a:solidFill>
                  <a:schemeClr val="accent1">
                    <a:lumMod val="50000"/>
                  </a:schemeClr>
                </a:solidFill>
                <a:latin typeface="Arial Narrow" panose="020B0606020202030204" pitchFamily="34" charset="0"/>
              </a:rPr>
              <a:t>the </a:t>
            </a:r>
            <a:r>
              <a:rPr lang="en-US" sz="3200" dirty="0">
                <a:solidFill>
                  <a:schemeClr val="accent1">
                    <a:lumMod val="50000"/>
                  </a:schemeClr>
                </a:solidFill>
                <a:latin typeface="Arial Narrow" panose="020B0606020202030204" pitchFamily="34" charset="0"/>
              </a:rPr>
              <a:t>algorithms but also generating new hypothesis to monitor and to improve the efficiency. </a:t>
            </a:r>
            <a:endParaRPr lang="en-US" sz="3200" dirty="0" smtClean="0">
              <a:solidFill>
                <a:schemeClr val="accent1">
                  <a:lumMod val="50000"/>
                </a:schemeClr>
              </a:solidFill>
              <a:latin typeface="Arial Narrow" panose="020B0606020202030204" pitchFamily="34" charset="0"/>
            </a:endParaRPr>
          </a:p>
        </p:txBody>
      </p:sp>
      <p:pic>
        <p:nvPicPr>
          <p:cNvPr id="3" name="Picture 2"/>
          <p:cNvPicPr>
            <a:picLocks noChangeAspect="1"/>
          </p:cNvPicPr>
          <p:nvPr/>
        </p:nvPicPr>
        <p:blipFill>
          <a:blip r:embed="rId2">
            <a:duotone>
              <a:schemeClr val="accent2">
                <a:shade val="45000"/>
                <a:satMod val="135000"/>
              </a:schemeClr>
              <a:prstClr val="white"/>
            </a:duotone>
            <a:extLst>
              <a:ext uri="{BEBA8EAE-BF5A-486C-A8C5-ECC9F3942E4B}">
                <a14:imgProps xmlns:a14="http://schemas.microsoft.com/office/drawing/2010/main">
                  <a14:imgLayer r:embed="rId3">
                    <a14:imgEffect>
                      <a14:colorTemperature colorTemp="5900"/>
                    </a14:imgEffect>
                  </a14:imgLayer>
                </a14:imgProps>
              </a:ext>
              <a:ext uri="{28A0092B-C50C-407E-A947-70E740481C1C}">
                <a14:useLocalDpi xmlns:a14="http://schemas.microsoft.com/office/drawing/2010/main" val="0"/>
              </a:ext>
            </a:extLst>
          </a:blip>
          <a:stretch>
            <a:fillRect/>
          </a:stretch>
        </p:blipFill>
        <p:spPr>
          <a:xfrm>
            <a:off x="7575794" y="838200"/>
            <a:ext cx="4246895" cy="3476290"/>
          </a:xfrm>
          <a:prstGeom prst="roundRect">
            <a:avLst>
              <a:gd name="adj" fmla="val 8594"/>
            </a:avLst>
          </a:prstGeom>
          <a:solidFill>
            <a:srgbClr val="FFFFFF">
              <a:shade val="85000"/>
            </a:srgbClr>
          </a:solidFill>
          <a:ln>
            <a:noFill/>
          </a:ln>
          <a:effectLst>
            <a:reflection blurRad="12700" stA="68000" endPos="28000" dist="5000" dir="5400000" sy="-100000" algn="bl" rotWithShape="0"/>
          </a:effectLst>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980612" y="1828800"/>
            <a:ext cx="1231838" cy="1143000"/>
          </a:xfrm>
          <a:prstGeom prst="rect">
            <a:avLst/>
          </a:prstGeom>
        </p:spPr>
      </p:pic>
    </p:spTree>
    <p:extLst>
      <p:ext uri="{BB962C8B-B14F-4D97-AF65-F5344CB8AC3E}">
        <p14:creationId xmlns:p14="http://schemas.microsoft.com/office/powerpoint/2010/main" val="2853027895"/>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100"/>
                                        <p:tgtEl>
                                          <p:spTgt spid="13"/>
                                        </p:tgtEl>
                                      </p:cBhvr>
                                    </p:animEffect>
                                    <p:anim calcmode="lin" valueType="num">
                                      <p:cBhvr>
                                        <p:cTn id="8" dur="1100" fill="hold"/>
                                        <p:tgtEl>
                                          <p:spTgt spid="13"/>
                                        </p:tgtEl>
                                        <p:attrNameLst>
                                          <p:attrName>ppt_x</p:attrName>
                                        </p:attrNameLst>
                                      </p:cBhvr>
                                      <p:tavLst>
                                        <p:tav tm="0">
                                          <p:val>
                                            <p:strVal val="#ppt_x"/>
                                          </p:val>
                                        </p:tav>
                                        <p:tav tm="100000">
                                          <p:val>
                                            <p:strVal val="#ppt_x"/>
                                          </p:val>
                                        </p:tav>
                                      </p:tavLst>
                                    </p:anim>
                                    <p:anim calcmode="lin" valueType="num">
                                      <p:cBhvr>
                                        <p:cTn id="9" dur="11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Title 12"/>
          <p:cNvSpPr>
            <a:spLocks noGrp="1"/>
          </p:cNvSpPr>
          <p:nvPr>
            <p:ph type="title"/>
          </p:nvPr>
        </p:nvSpPr>
        <p:spPr>
          <a:xfrm>
            <a:off x="531812" y="5638800"/>
            <a:ext cx="10971372" cy="685800"/>
          </a:xfrm>
        </p:spPr>
        <p:txBody>
          <a:bodyPr>
            <a:normAutofit/>
          </a:bodyPr>
          <a:lstStyle/>
          <a:p>
            <a:r>
              <a:rPr lang="en-US" sz="4400" b="1" dirty="0" smtClean="0">
                <a:solidFill>
                  <a:schemeClr val="tx1">
                    <a:lumMod val="50000"/>
                  </a:schemeClr>
                </a:solidFill>
                <a:latin typeface="Arial Narrow" panose="020B0606020202030204" pitchFamily="34" charset="0"/>
                <a:cs typeface="Latha" panose="020B0604020202020204" pitchFamily="34" charset="0"/>
              </a:rPr>
              <a:t>Mining </a:t>
            </a:r>
            <a:r>
              <a:rPr lang="en-US" sz="4400" b="1" dirty="0">
                <a:solidFill>
                  <a:schemeClr val="tx1">
                    <a:lumMod val="50000"/>
                  </a:schemeClr>
                </a:solidFill>
                <a:latin typeface="Arial Narrow" panose="020B0606020202030204" pitchFamily="34" charset="0"/>
                <a:cs typeface="Latha" panose="020B0604020202020204" pitchFamily="34" charset="0"/>
              </a:rPr>
              <a:t>Applications and Technology</a:t>
            </a:r>
          </a:p>
        </p:txBody>
      </p:sp>
      <p:sp>
        <p:nvSpPr>
          <p:cNvPr id="14" name="Content Placeholder 13"/>
          <p:cNvSpPr>
            <a:spLocks noGrp="1"/>
          </p:cNvSpPr>
          <p:nvPr>
            <p:ph idx="1"/>
          </p:nvPr>
        </p:nvSpPr>
        <p:spPr>
          <a:xfrm>
            <a:off x="4494212" y="392723"/>
            <a:ext cx="7391400" cy="4398182"/>
          </a:xfrm>
        </p:spPr>
        <p:txBody>
          <a:bodyPr>
            <a:noAutofit/>
          </a:bodyPr>
          <a:lstStyle/>
          <a:p>
            <a:pPr marL="0" indent="0">
              <a:lnSpc>
                <a:spcPct val="125000"/>
              </a:lnSpc>
              <a:buNone/>
            </a:pPr>
            <a:r>
              <a:rPr lang="en-US" sz="3600" dirty="0">
                <a:solidFill>
                  <a:schemeClr val="accent1">
                    <a:lumMod val="50000"/>
                  </a:schemeClr>
                </a:solidFill>
                <a:latin typeface="Arial Narrow" panose="020B0606020202030204" pitchFamily="34" charset="0"/>
              </a:rPr>
              <a:t>Regardless of the mining booms, mining processes and systems has stayed traditional for a long time. Nowadays, </a:t>
            </a:r>
            <a:r>
              <a:rPr lang="en-US" sz="3600" b="1" dirty="0">
                <a:solidFill>
                  <a:schemeClr val="accent1">
                    <a:lumMod val="50000"/>
                  </a:schemeClr>
                </a:solidFill>
                <a:latin typeface="Arial Narrow" panose="020B0606020202030204" pitchFamily="34" charset="0"/>
              </a:rPr>
              <a:t>Mining industry </a:t>
            </a:r>
            <a:r>
              <a:rPr lang="en-US" sz="3600" dirty="0">
                <a:solidFill>
                  <a:schemeClr val="accent1">
                    <a:lumMod val="50000"/>
                  </a:schemeClr>
                </a:solidFill>
                <a:latin typeface="Arial Narrow" panose="020B0606020202030204" pitchFamily="34" charset="0"/>
              </a:rPr>
              <a:t>is trending for change not only to increase productivity performance, but also to monitor cost per </a:t>
            </a:r>
            <a:r>
              <a:rPr lang="en-US" sz="3600" dirty="0" smtClean="0">
                <a:solidFill>
                  <a:schemeClr val="accent1">
                    <a:lumMod val="50000"/>
                  </a:schemeClr>
                </a:solidFill>
                <a:latin typeface="Arial Narrow" panose="020B0606020202030204" pitchFamily="34" charset="0"/>
              </a:rPr>
              <a:t>tonne. </a:t>
            </a:r>
            <a:endParaRPr lang="en-US" sz="3600" i="1" dirty="0" smtClean="0">
              <a:solidFill>
                <a:schemeClr val="tx1">
                  <a:lumMod val="40000"/>
                  <a:lumOff val="60000"/>
                </a:schemeClr>
              </a:solidFill>
              <a:latin typeface="Arial Narrow" panose="020B0606020202030204" pitchFamily="34"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1812" y="410308"/>
            <a:ext cx="3589060" cy="341740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236381628"/>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Title 12"/>
          <p:cNvSpPr>
            <a:spLocks noGrp="1"/>
          </p:cNvSpPr>
          <p:nvPr>
            <p:ph type="title"/>
          </p:nvPr>
        </p:nvSpPr>
        <p:spPr>
          <a:xfrm>
            <a:off x="531812" y="5638800"/>
            <a:ext cx="10971372" cy="685800"/>
          </a:xfrm>
        </p:spPr>
        <p:txBody>
          <a:bodyPr>
            <a:normAutofit/>
          </a:bodyPr>
          <a:lstStyle/>
          <a:p>
            <a:r>
              <a:rPr lang="en-US" sz="4400" b="1" dirty="0" smtClean="0">
                <a:solidFill>
                  <a:schemeClr val="tx1">
                    <a:lumMod val="50000"/>
                  </a:schemeClr>
                </a:solidFill>
                <a:latin typeface="Arial Narrow" panose="020B0606020202030204" pitchFamily="34" charset="0"/>
                <a:cs typeface="Latha" panose="020B0604020202020204" pitchFamily="34" charset="0"/>
              </a:rPr>
              <a:t>Mining </a:t>
            </a:r>
            <a:r>
              <a:rPr lang="en-US" sz="4400" b="1" dirty="0">
                <a:solidFill>
                  <a:schemeClr val="tx1">
                    <a:lumMod val="50000"/>
                  </a:schemeClr>
                </a:solidFill>
                <a:latin typeface="Arial Narrow" panose="020B0606020202030204" pitchFamily="34" charset="0"/>
                <a:cs typeface="Latha" panose="020B0604020202020204" pitchFamily="34" charset="0"/>
              </a:rPr>
              <a:t>Applications and Technology</a:t>
            </a:r>
          </a:p>
        </p:txBody>
      </p:sp>
      <p:sp>
        <p:nvSpPr>
          <p:cNvPr id="14" name="Content Placeholder 13"/>
          <p:cNvSpPr>
            <a:spLocks noGrp="1"/>
          </p:cNvSpPr>
          <p:nvPr>
            <p:ph idx="1"/>
          </p:nvPr>
        </p:nvSpPr>
        <p:spPr>
          <a:xfrm>
            <a:off x="7159958" y="762000"/>
            <a:ext cx="4800600" cy="4398182"/>
          </a:xfrm>
        </p:spPr>
        <p:txBody>
          <a:bodyPr>
            <a:noAutofit/>
          </a:bodyPr>
          <a:lstStyle/>
          <a:p>
            <a:pPr marL="0" indent="0">
              <a:lnSpc>
                <a:spcPct val="125000"/>
              </a:lnSpc>
              <a:buNone/>
            </a:pPr>
            <a:r>
              <a:rPr lang="en-US" dirty="0">
                <a:solidFill>
                  <a:schemeClr val="accent1">
                    <a:lumMod val="50000"/>
                  </a:schemeClr>
                </a:solidFill>
                <a:latin typeface="Arial Narrow" panose="020B0606020202030204" pitchFamily="34" charset="0"/>
              </a:rPr>
              <a:t>Above and beyond, today’s overall mining operations productivity is approximately 28 percent less than ten years ago considering the adjustment for declining ore grades. </a:t>
            </a:r>
            <a:r>
              <a:rPr lang="en-US" dirty="0">
                <a:solidFill>
                  <a:schemeClr val="bg1">
                    <a:lumMod val="75000"/>
                  </a:schemeClr>
                </a:solidFill>
                <a:latin typeface="Arial Narrow" panose="020B0606020202030204" pitchFamily="34" charset="0"/>
              </a:rPr>
              <a:t>(McKinsey, 2015)</a:t>
            </a:r>
          </a:p>
        </p:txBody>
      </p:sp>
      <p:pic>
        <p:nvPicPr>
          <p:cNvPr id="3" name="Picture 2"/>
          <p:cNvPicPr>
            <a:picLocks noChangeAspect="1"/>
          </p:cNvPicPr>
          <p:nvPr/>
        </p:nvPicPr>
        <p:blipFill>
          <a:blip r:embed="rId2"/>
          <a:stretch>
            <a:fillRect/>
          </a:stretch>
        </p:blipFill>
        <p:spPr>
          <a:xfrm>
            <a:off x="531812" y="392722"/>
            <a:ext cx="6553200" cy="402687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179617272"/>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7" name="Picture 16"/>
          <p:cNvPicPr>
            <a:picLocks noChangeAspect="1"/>
          </p:cNvPicPr>
          <p:nvPr/>
        </p:nvPicPr>
        <p:blipFill>
          <a:blip r:embed="rId2"/>
          <a:stretch>
            <a:fillRect/>
          </a:stretch>
        </p:blipFill>
        <p:spPr>
          <a:xfrm>
            <a:off x="7439390" y="674077"/>
            <a:ext cx="4445882" cy="3963675"/>
          </a:xfrm>
          <a:prstGeom prst="rect">
            <a:avLst/>
          </a:prstGeom>
          <a:ln>
            <a:noFill/>
          </a:ln>
          <a:effectLst>
            <a:softEdge rad="112500"/>
          </a:effectLst>
        </p:spPr>
      </p:pic>
      <p:sp>
        <p:nvSpPr>
          <p:cNvPr id="13" name="Title 12"/>
          <p:cNvSpPr>
            <a:spLocks noGrp="1"/>
          </p:cNvSpPr>
          <p:nvPr>
            <p:ph type="title"/>
          </p:nvPr>
        </p:nvSpPr>
        <p:spPr>
          <a:xfrm>
            <a:off x="684212" y="5486400"/>
            <a:ext cx="8304371" cy="1066800"/>
          </a:xfrm>
        </p:spPr>
        <p:txBody>
          <a:bodyPr>
            <a:normAutofit/>
          </a:bodyPr>
          <a:lstStyle/>
          <a:p>
            <a:r>
              <a:rPr lang="en-US" sz="4400" b="1" dirty="0" smtClean="0">
                <a:solidFill>
                  <a:schemeClr val="tx1">
                    <a:lumMod val="50000"/>
                  </a:schemeClr>
                </a:solidFill>
                <a:latin typeface="Arial Narrow" panose="020B0606020202030204" pitchFamily="34" charset="0"/>
                <a:cs typeface="Latha" panose="020B0604020202020204" pitchFamily="34" charset="0"/>
              </a:rPr>
              <a:t>Mining </a:t>
            </a:r>
            <a:r>
              <a:rPr lang="en-US" sz="4400" b="1" dirty="0">
                <a:solidFill>
                  <a:schemeClr val="tx1">
                    <a:lumMod val="50000"/>
                  </a:schemeClr>
                </a:solidFill>
                <a:latin typeface="Arial Narrow" panose="020B0606020202030204" pitchFamily="34" charset="0"/>
                <a:cs typeface="Latha" panose="020B0604020202020204" pitchFamily="34" charset="0"/>
              </a:rPr>
              <a:t>Applications and Technology</a:t>
            </a:r>
          </a:p>
        </p:txBody>
      </p:sp>
      <p:sp>
        <p:nvSpPr>
          <p:cNvPr id="14" name="Content Placeholder 13"/>
          <p:cNvSpPr>
            <a:spLocks noGrp="1"/>
          </p:cNvSpPr>
          <p:nvPr>
            <p:ph idx="1"/>
          </p:nvPr>
        </p:nvSpPr>
        <p:spPr>
          <a:xfrm>
            <a:off x="694347" y="685800"/>
            <a:ext cx="6781800" cy="4800600"/>
          </a:xfrm>
        </p:spPr>
        <p:txBody>
          <a:bodyPr>
            <a:noAutofit/>
          </a:bodyPr>
          <a:lstStyle/>
          <a:p>
            <a:pPr marL="0" indent="0">
              <a:lnSpc>
                <a:spcPct val="125000"/>
              </a:lnSpc>
              <a:buNone/>
            </a:pPr>
            <a:r>
              <a:rPr lang="en-US" sz="2900" dirty="0" smtClean="0">
                <a:solidFill>
                  <a:schemeClr val="accent1">
                    <a:lumMod val="50000"/>
                  </a:schemeClr>
                </a:solidFill>
                <a:latin typeface="Arial Narrow" panose="020B0606020202030204" pitchFamily="34" charset="0"/>
              </a:rPr>
              <a:t>The </a:t>
            </a:r>
            <a:r>
              <a:rPr lang="en-US" sz="2900" dirty="0">
                <a:solidFill>
                  <a:schemeClr val="accent1">
                    <a:lumMod val="50000"/>
                  </a:schemeClr>
                </a:solidFill>
                <a:latin typeface="Arial Narrow" panose="020B0606020202030204" pitchFamily="34" charset="0"/>
              </a:rPr>
              <a:t>potential to achieve growth through innovation is on the way that could alter even basic characteristics of mining applications and performance to advance</a:t>
            </a:r>
            <a:r>
              <a:rPr lang="en-US" sz="2900" dirty="0" smtClean="0">
                <a:solidFill>
                  <a:schemeClr val="accent1">
                    <a:lumMod val="50000"/>
                  </a:schemeClr>
                </a:solidFill>
                <a:latin typeface="Arial Narrow" panose="020B0606020202030204" pitchFamily="34" charset="0"/>
              </a:rPr>
              <a:t>.</a:t>
            </a:r>
          </a:p>
          <a:p>
            <a:pPr marL="0" indent="0">
              <a:lnSpc>
                <a:spcPct val="125000"/>
              </a:lnSpc>
              <a:buNone/>
            </a:pPr>
            <a:r>
              <a:rPr lang="en-US" sz="2900" dirty="0">
                <a:solidFill>
                  <a:schemeClr val="accent1">
                    <a:lumMod val="50000"/>
                  </a:schemeClr>
                </a:solidFill>
                <a:latin typeface="Arial Narrow" panose="020B0606020202030204" pitchFamily="34" charset="0"/>
              </a:rPr>
              <a:t>This approach will still create opportunities on big data to manage the mining applications and performance for future in an analytical manner.</a:t>
            </a:r>
            <a:endParaRPr lang="en-AU" sz="2900" dirty="0">
              <a:solidFill>
                <a:schemeClr val="accent1">
                  <a:lumMod val="50000"/>
                </a:schemeClr>
              </a:solidFill>
              <a:latin typeface="Arial Narrow" panose="020B0606020202030204" pitchFamily="34" charset="0"/>
            </a:endParaRPr>
          </a:p>
          <a:p>
            <a:pPr marL="0" indent="0">
              <a:lnSpc>
                <a:spcPct val="125000"/>
              </a:lnSpc>
              <a:buNone/>
            </a:pPr>
            <a:endParaRPr lang="en-US" sz="2900" dirty="0">
              <a:solidFill>
                <a:schemeClr val="accent1">
                  <a:lumMod val="50000"/>
                </a:schemeClr>
              </a:solidFill>
              <a:latin typeface="Arial Narrow" panose="020B0606020202030204" pitchFamily="34" charset="0"/>
            </a:endParaRPr>
          </a:p>
        </p:txBody>
      </p:sp>
    </p:spTree>
    <p:extLst>
      <p:ext uri="{BB962C8B-B14F-4D97-AF65-F5344CB8AC3E}">
        <p14:creationId xmlns:p14="http://schemas.microsoft.com/office/powerpoint/2010/main" val="2691435166"/>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6" name="Picture 15"/>
          <p:cNvPicPr>
            <a:picLocks noChangeAspect="1"/>
          </p:cNvPicPr>
          <p:nvPr/>
        </p:nvPicPr>
        <p:blipFill>
          <a:blip r:embed="rId2">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val="0"/>
              </a:ext>
            </a:extLst>
          </a:blip>
          <a:stretch>
            <a:fillRect/>
          </a:stretch>
        </p:blipFill>
        <p:spPr>
          <a:xfrm>
            <a:off x="7770812" y="882456"/>
            <a:ext cx="4186687" cy="32323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3" name="Title 12"/>
          <p:cNvSpPr>
            <a:spLocks noGrp="1"/>
          </p:cNvSpPr>
          <p:nvPr>
            <p:ph type="title"/>
          </p:nvPr>
        </p:nvSpPr>
        <p:spPr>
          <a:xfrm>
            <a:off x="684212" y="5486400"/>
            <a:ext cx="8304371" cy="1066800"/>
          </a:xfrm>
        </p:spPr>
        <p:txBody>
          <a:bodyPr>
            <a:normAutofit/>
          </a:bodyPr>
          <a:lstStyle/>
          <a:p>
            <a:r>
              <a:rPr lang="en-US" sz="4400" b="1" dirty="0" smtClean="0">
                <a:solidFill>
                  <a:schemeClr val="tx1">
                    <a:lumMod val="50000"/>
                  </a:schemeClr>
                </a:solidFill>
                <a:latin typeface="Arial Narrow" panose="020B0606020202030204" pitchFamily="34" charset="0"/>
                <a:cs typeface="Latha" panose="020B0604020202020204" pitchFamily="34" charset="0"/>
              </a:rPr>
              <a:t>Mining </a:t>
            </a:r>
            <a:r>
              <a:rPr lang="en-US" sz="4400" b="1" dirty="0">
                <a:solidFill>
                  <a:schemeClr val="tx1">
                    <a:lumMod val="50000"/>
                  </a:schemeClr>
                </a:solidFill>
                <a:latin typeface="Arial Narrow" panose="020B0606020202030204" pitchFamily="34" charset="0"/>
                <a:cs typeface="Latha" panose="020B0604020202020204" pitchFamily="34" charset="0"/>
              </a:rPr>
              <a:t>Applications and Technology</a:t>
            </a:r>
          </a:p>
        </p:txBody>
      </p:sp>
      <p:sp>
        <p:nvSpPr>
          <p:cNvPr id="14" name="Content Placeholder 13"/>
          <p:cNvSpPr>
            <a:spLocks noGrp="1"/>
          </p:cNvSpPr>
          <p:nvPr>
            <p:ph idx="1"/>
          </p:nvPr>
        </p:nvSpPr>
        <p:spPr>
          <a:xfrm>
            <a:off x="760412" y="685800"/>
            <a:ext cx="6781800" cy="4800600"/>
          </a:xfrm>
        </p:spPr>
        <p:txBody>
          <a:bodyPr>
            <a:noAutofit/>
          </a:bodyPr>
          <a:lstStyle/>
          <a:p>
            <a:pPr marL="0" indent="0">
              <a:lnSpc>
                <a:spcPct val="125000"/>
              </a:lnSpc>
              <a:buNone/>
            </a:pPr>
            <a:r>
              <a:rPr lang="en-US" sz="3200" dirty="0">
                <a:solidFill>
                  <a:schemeClr val="accent1">
                    <a:lumMod val="50000"/>
                  </a:schemeClr>
                </a:solidFill>
                <a:latin typeface="Arial Narrow" panose="020B0606020202030204" pitchFamily="34" charset="0"/>
              </a:rPr>
              <a:t>Mining Projects are contingent on new investment decisions at the moment, which are linked to emerging technologies for performance management applying new methodologies such as machine learning, big data analytics and artificial intelligence etc. </a:t>
            </a:r>
          </a:p>
        </p:txBody>
      </p:sp>
    </p:spTree>
    <p:extLst>
      <p:ext uri="{BB962C8B-B14F-4D97-AF65-F5344CB8AC3E}">
        <p14:creationId xmlns:p14="http://schemas.microsoft.com/office/powerpoint/2010/main" val="3811742973"/>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09600"/>
            <a:ext cx="4934157" cy="4572000"/>
          </a:xfrm>
          <a:prstGeom prst="rect">
            <a:avLst/>
          </a:prstGeom>
          <a:ln>
            <a:noFill/>
          </a:ln>
          <a:effectLst>
            <a:softEdge rad="112500"/>
          </a:effectLst>
        </p:spPr>
      </p:pic>
      <p:sp>
        <p:nvSpPr>
          <p:cNvPr id="13" name="Title 12"/>
          <p:cNvSpPr>
            <a:spLocks noGrp="1"/>
          </p:cNvSpPr>
          <p:nvPr>
            <p:ph type="title"/>
          </p:nvPr>
        </p:nvSpPr>
        <p:spPr>
          <a:xfrm>
            <a:off x="684212" y="5486400"/>
            <a:ext cx="8304371" cy="1066800"/>
          </a:xfrm>
        </p:spPr>
        <p:txBody>
          <a:bodyPr>
            <a:normAutofit/>
          </a:bodyPr>
          <a:lstStyle/>
          <a:p>
            <a:r>
              <a:rPr lang="en-US" sz="4000" b="1" dirty="0" smtClean="0">
                <a:solidFill>
                  <a:schemeClr val="tx1">
                    <a:lumMod val="50000"/>
                  </a:schemeClr>
                </a:solidFill>
                <a:latin typeface="Arial Narrow" panose="020B0606020202030204" pitchFamily="34" charset="0"/>
                <a:cs typeface="Latha" panose="020B0604020202020204" pitchFamily="34" charset="0"/>
              </a:rPr>
              <a:t>Mining </a:t>
            </a:r>
            <a:r>
              <a:rPr lang="en-US" sz="4000" b="1" dirty="0">
                <a:solidFill>
                  <a:schemeClr val="tx1">
                    <a:lumMod val="50000"/>
                  </a:schemeClr>
                </a:solidFill>
                <a:latin typeface="Arial Narrow" panose="020B0606020202030204" pitchFamily="34" charset="0"/>
                <a:cs typeface="Latha" panose="020B0604020202020204" pitchFamily="34" charset="0"/>
              </a:rPr>
              <a:t>Applications and Technology</a:t>
            </a:r>
          </a:p>
        </p:txBody>
      </p:sp>
      <p:sp>
        <p:nvSpPr>
          <p:cNvPr id="6" name="Rectangle 5"/>
          <p:cNvSpPr/>
          <p:nvPr/>
        </p:nvSpPr>
        <p:spPr>
          <a:xfrm>
            <a:off x="5223729" y="609600"/>
            <a:ext cx="6781800" cy="5074466"/>
          </a:xfrm>
          <a:prstGeom prst="rect">
            <a:avLst/>
          </a:prstGeom>
        </p:spPr>
        <p:txBody>
          <a:bodyPr wrap="square">
            <a:spAutoFit/>
          </a:bodyPr>
          <a:lstStyle/>
          <a:p>
            <a:pPr>
              <a:lnSpc>
                <a:spcPct val="125000"/>
              </a:lnSpc>
            </a:pPr>
            <a:r>
              <a:rPr lang="en-US" sz="2700" dirty="0">
                <a:solidFill>
                  <a:schemeClr val="accent1">
                    <a:lumMod val="50000"/>
                  </a:schemeClr>
                </a:solidFill>
                <a:latin typeface="Arial Narrow" panose="020B0606020202030204" pitchFamily="34" charset="0"/>
              </a:rPr>
              <a:t>Globally mining companies have been concentrating continuous improvements using new processes and systems such as Six Sigma Principles to eliminate the defects as much as possible for business management. </a:t>
            </a:r>
            <a:endParaRPr lang="en-US" sz="2700" dirty="0" smtClean="0">
              <a:solidFill>
                <a:schemeClr val="accent1">
                  <a:lumMod val="50000"/>
                </a:schemeClr>
              </a:solidFill>
              <a:latin typeface="Arial Narrow" panose="020B0606020202030204" pitchFamily="34" charset="0"/>
            </a:endParaRPr>
          </a:p>
          <a:p>
            <a:pPr>
              <a:lnSpc>
                <a:spcPct val="125000"/>
              </a:lnSpc>
            </a:pPr>
            <a:endParaRPr lang="en-US" sz="1200" dirty="0">
              <a:solidFill>
                <a:schemeClr val="accent1">
                  <a:lumMod val="50000"/>
                </a:schemeClr>
              </a:solidFill>
              <a:latin typeface="Arial Narrow" panose="020B0606020202030204" pitchFamily="34" charset="0"/>
            </a:endParaRPr>
          </a:p>
          <a:p>
            <a:pPr>
              <a:lnSpc>
                <a:spcPct val="125000"/>
              </a:lnSpc>
            </a:pPr>
            <a:endParaRPr lang="en-US" sz="400" dirty="0">
              <a:solidFill>
                <a:schemeClr val="accent1">
                  <a:lumMod val="50000"/>
                </a:schemeClr>
              </a:solidFill>
              <a:latin typeface="Arial Narrow" panose="020B0606020202030204" pitchFamily="34" charset="0"/>
            </a:endParaRPr>
          </a:p>
          <a:p>
            <a:pPr>
              <a:lnSpc>
                <a:spcPct val="125000"/>
              </a:lnSpc>
            </a:pPr>
            <a:r>
              <a:rPr lang="en-US" sz="2700" dirty="0">
                <a:solidFill>
                  <a:schemeClr val="accent1">
                    <a:lumMod val="50000"/>
                  </a:schemeClr>
                </a:solidFill>
                <a:latin typeface="Arial Narrow" panose="020B0606020202030204" pitchFamily="34" charset="0"/>
              </a:rPr>
              <a:t>At the leading edge, big data analytics will help automate decisions for real-time business processes for instance mining trucks are applying object detections in autonomy on real time</a:t>
            </a:r>
            <a:r>
              <a:rPr lang="en-US" sz="2700" dirty="0" smtClean="0">
                <a:solidFill>
                  <a:schemeClr val="accent1">
                    <a:lumMod val="50000"/>
                  </a:schemeClr>
                </a:solidFill>
                <a:latin typeface="Arial Narrow" panose="020B0606020202030204" pitchFamily="34" charset="0"/>
              </a:rPr>
              <a:t>.</a:t>
            </a:r>
            <a:endParaRPr lang="en-US" sz="2700" dirty="0">
              <a:solidFill>
                <a:schemeClr val="accent1">
                  <a:lumMod val="50000"/>
                </a:schemeClr>
              </a:solidFill>
              <a:latin typeface="Arial Narrow" panose="020B0606020202030204" pitchFamily="34" charset="0"/>
            </a:endParaRPr>
          </a:p>
        </p:txBody>
      </p:sp>
    </p:spTree>
    <p:extLst>
      <p:ext uri="{BB962C8B-B14F-4D97-AF65-F5344CB8AC3E}">
        <p14:creationId xmlns:p14="http://schemas.microsoft.com/office/powerpoint/2010/main" val="3675005998"/>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BEBA8EAE-BF5A-486C-A8C5-ECC9F3942E4B}">
                <a14:imgProps xmlns:a14="http://schemas.microsoft.com/office/drawing/2010/main">
                  <a14:imgLayer r:embed="rId3">
                    <a14:imgEffect>
                      <a14:artisticGlowEdges/>
                    </a14:imgEffect>
                  </a14:imgLayer>
                </a14:imgProps>
              </a:ext>
              <a:ext uri="{28A0092B-C50C-407E-A947-70E740481C1C}">
                <a14:useLocalDpi xmlns:a14="http://schemas.microsoft.com/office/drawing/2010/main" val="0"/>
              </a:ext>
            </a:extLst>
          </a:blip>
          <a:stretch>
            <a:fillRect/>
          </a:stretch>
        </p:blipFill>
        <p:spPr>
          <a:xfrm>
            <a:off x="455612" y="381000"/>
            <a:ext cx="5179758" cy="3429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3" name="Title 12"/>
          <p:cNvSpPr>
            <a:spLocks noGrp="1"/>
          </p:cNvSpPr>
          <p:nvPr>
            <p:ph type="title"/>
          </p:nvPr>
        </p:nvSpPr>
        <p:spPr>
          <a:xfrm>
            <a:off x="609441" y="5486400"/>
            <a:ext cx="10971372" cy="685800"/>
          </a:xfrm>
        </p:spPr>
        <p:txBody>
          <a:bodyPr>
            <a:normAutofit/>
          </a:bodyPr>
          <a:lstStyle/>
          <a:p>
            <a:r>
              <a:rPr lang="en-US" sz="4000" b="1" dirty="0" smtClean="0">
                <a:solidFill>
                  <a:schemeClr val="tx1">
                    <a:lumMod val="50000"/>
                  </a:schemeClr>
                </a:solidFill>
                <a:latin typeface="Arial Narrow" panose="020B0606020202030204" pitchFamily="34" charset="0"/>
                <a:cs typeface="Latha" panose="020B0604020202020204" pitchFamily="34" charset="0"/>
              </a:rPr>
              <a:t>Prospect Objectives</a:t>
            </a:r>
            <a:endParaRPr lang="en-US" sz="4000" b="1" dirty="0">
              <a:solidFill>
                <a:schemeClr val="tx1">
                  <a:lumMod val="50000"/>
                </a:schemeClr>
              </a:solidFill>
              <a:latin typeface="Arial Narrow" panose="020B0606020202030204" pitchFamily="34" charset="0"/>
              <a:cs typeface="Latha" panose="020B0604020202020204" pitchFamily="34" charset="0"/>
            </a:endParaRPr>
          </a:p>
        </p:txBody>
      </p:sp>
      <p:sp>
        <p:nvSpPr>
          <p:cNvPr id="14" name="Content Placeholder 13"/>
          <p:cNvSpPr>
            <a:spLocks noGrp="1"/>
          </p:cNvSpPr>
          <p:nvPr>
            <p:ph idx="1"/>
          </p:nvPr>
        </p:nvSpPr>
        <p:spPr>
          <a:xfrm>
            <a:off x="5865812" y="381000"/>
            <a:ext cx="6250956" cy="4953000"/>
          </a:xfrm>
        </p:spPr>
        <p:txBody>
          <a:bodyPr>
            <a:noAutofit/>
          </a:bodyPr>
          <a:lstStyle/>
          <a:p>
            <a:pPr marL="0" indent="0">
              <a:lnSpc>
                <a:spcPct val="125000"/>
              </a:lnSpc>
              <a:buNone/>
            </a:pPr>
            <a:r>
              <a:rPr lang="en-US" dirty="0">
                <a:solidFill>
                  <a:schemeClr val="accent1">
                    <a:lumMod val="50000"/>
                  </a:schemeClr>
                </a:solidFill>
                <a:latin typeface="Arial Narrow" panose="020B0606020202030204" pitchFamily="34" charset="0"/>
              </a:rPr>
              <a:t>In mining sector, especially primary organizations need to ever more emphasize continuous process improvement through </a:t>
            </a:r>
            <a:r>
              <a:rPr lang="en-US" dirty="0" smtClean="0">
                <a:solidFill>
                  <a:schemeClr val="accent1">
                    <a:lumMod val="50000"/>
                  </a:schemeClr>
                </a:solidFill>
                <a:latin typeface="Arial Narrow" panose="020B0606020202030204" pitchFamily="34" charset="0"/>
              </a:rPr>
              <a:t>–</a:t>
            </a:r>
            <a:r>
              <a:rPr lang="en-US" dirty="0" smtClean="0">
                <a:solidFill>
                  <a:schemeClr val="accent1">
                    <a:lumMod val="50000"/>
                  </a:schemeClr>
                </a:solidFill>
                <a:effectLst>
                  <a:outerShdw blurRad="38100" dist="38100" dir="2700000" algn="tl">
                    <a:srgbClr val="000000">
                      <a:alpha val="43137"/>
                    </a:srgbClr>
                  </a:outerShdw>
                </a:effectLst>
                <a:latin typeface="Arial Narrow" panose="020B0606020202030204" pitchFamily="34" charset="0"/>
              </a:rPr>
              <a:t>data </a:t>
            </a:r>
            <a:r>
              <a:rPr lang="en-US" dirty="0">
                <a:solidFill>
                  <a:schemeClr val="accent1">
                    <a:lumMod val="50000"/>
                  </a:schemeClr>
                </a:solidFill>
                <a:effectLst>
                  <a:outerShdw blurRad="38100" dist="38100" dir="2700000" algn="tl">
                    <a:srgbClr val="000000">
                      <a:alpha val="43137"/>
                    </a:srgbClr>
                  </a:outerShdw>
                </a:effectLst>
                <a:latin typeface="Arial Narrow" panose="020B0606020202030204" pitchFamily="34" charset="0"/>
              </a:rPr>
              <a:t>driven </a:t>
            </a:r>
            <a:r>
              <a:rPr lang="en-US" dirty="0" smtClean="0">
                <a:solidFill>
                  <a:schemeClr val="accent1">
                    <a:lumMod val="50000"/>
                  </a:schemeClr>
                </a:solidFill>
                <a:effectLst>
                  <a:outerShdw blurRad="38100" dist="38100" dir="2700000" algn="tl">
                    <a:srgbClr val="000000">
                      <a:alpha val="43137"/>
                    </a:srgbClr>
                  </a:outerShdw>
                </a:effectLst>
                <a:latin typeface="Arial Narrow" panose="020B0606020202030204" pitchFamily="34" charset="0"/>
              </a:rPr>
              <a:t>decision making </a:t>
            </a:r>
            <a:r>
              <a:rPr lang="en-US" dirty="0">
                <a:solidFill>
                  <a:schemeClr val="accent1">
                    <a:lumMod val="50000"/>
                  </a:schemeClr>
                </a:solidFill>
                <a:latin typeface="Arial Narrow" panose="020B0606020202030204" pitchFamily="34" charset="0"/>
              </a:rPr>
              <a:t>with predictive analytics.</a:t>
            </a:r>
          </a:p>
          <a:p>
            <a:pPr marL="0" indent="0">
              <a:lnSpc>
                <a:spcPct val="125000"/>
              </a:lnSpc>
              <a:buNone/>
            </a:pPr>
            <a:r>
              <a:rPr lang="en-US" dirty="0" smtClean="0">
                <a:solidFill>
                  <a:schemeClr val="accent1">
                    <a:lumMod val="50000"/>
                  </a:schemeClr>
                </a:solidFill>
                <a:latin typeface="Arial Narrow" panose="020B0606020202030204" pitchFamily="34" charset="0"/>
              </a:rPr>
              <a:t>Research </a:t>
            </a:r>
            <a:r>
              <a:rPr lang="en-US" dirty="0">
                <a:solidFill>
                  <a:schemeClr val="accent1">
                    <a:lumMod val="50000"/>
                  </a:schemeClr>
                </a:solidFill>
                <a:latin typeface="Arial Narrow" panose="020B0606020202030204" pitchFamily="34" charset="0"/>
              </a:rPr>
              <a:t>objective will be rethinking how mine operations works in specifics and analysing the big data to have zero defect scoring for higher efficiencies in production. </a:t>
            </a:r>
            <a:endParaRPr lang="en-US" sz="2400" dirty="0" smtClean="0">
              <a:latin typeface="Arial Narrow" panose="020B0606020202030204" pitchFamily="34" charset="0"/>
            </a:endParaRPr>
          </a:p>
        </p:txBody>
      </p:sp>
    </p:spTree>
    <p:extLst>
      <p:ext uri="{BB962C8B-B14F-4D97-AF65-F5344CB8AC3E}">
        <p14:creationId xmlns:p14="http://schemas.microsoft.com/office/powerpoint/2010/main" val="2672848577"/>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Title 12"/>
          <p:cNvSpPr>
            <a:spLocks noGrp="1"/>
          </p:cNvSpPr>
          <p:nvPr>
            <p:ph type="title"/>
          </p:nvPr>
        </p:nvSpPr>
        <p:spPr>
          <a:xfrm>
            <a:off x="609441" y="5486400"/>
            <a:ext cx="10971372" cy="685800"/>
          </a:xfrm>
        </p:spPr>
        <p:txBody>
          <a:bodyPr>
            <a:normAutofit/>
          </a:bodyPr>
          <a:lstStyle/>
          <a:p>
            <a:r>
              <a:rPr lang="en-US" sz="4000" b="1" dirty="0" smtClean="0">
                <a:solidFill>
                  <a:schemeClr val="tx1">
                    <a:lumMod val="50000"/>
                  </a:schemeClr>
                </a:solidFill>
                <a:latin typeface="Arial Narrow" panose="020B0606020202030204" pitchFamily="34" charset="0"/>
                <a:cs typeface="Latha" panose="020B0604020202020204" pitchFamily="34" charset="0"/>
              </a:rPr>
              <a:t>Prospect Objectives</a:t>
            </a:r>
            <a:endParaRPr lang="en-US" sz="4000" b="1" dirty="0">
              <a:solidFill>
                <a:schemeClr val="tx1">
                  <a:lumMod val="50000"/>
                </a:schemeClr>
              </a:solidFill>
              <a:latin typeface="Arial Narrow" panose="020B0606020202030204" pitchFamily="34" charset="0"/>
              <a:cs typeface="Latha" panose="020B0604020202020204" pitchFamily="34" charset="0"/>
            </a:endParaRPr>
          </a:p>
        </p:txBody>
      </p:sp>
      <p:sp>
        <p:nvSpPr>
          <p:cNvPr id="14" name="Content Placeholder 13"/>
          <p:cNvSpPr>
            <a:spLocks noGrp="1"/>
          </p:cNvSpPr>
          <p:nvPr>
            <p:ph idx="1"/>
          </p:nvPr>
        </p:nvSpPr>
        <p:spPr>
          <a:xfrm>
            <a:off x="6170612" y="2667000"/>
            <a:ext cx="5820377" cy="2351703"/>
          </a:xfrm>
        </p:spPr>
        <p:txBody>
          <a:bodyPr>
            <a:noAutofit/>
          </a:bodyPr>
          <a:lstStyle/>
          <a:p>
            <a:pPr marL="0" indent="0">
              <a:lnSpc>
                <a:spcPct val="125000"/>
              </a:lnSpc>
              <a:buNone/>
            </a:pPr>
            <a:r>
              <a:rPr lang="en-US" dirty="0" smtClean="0">
                <a:solidFill>
                  <a:schemeClr val="accent1">
                    <a:lumMod val="50000"/>
                  </a:schemeClr>
                </a:solidFill>
                <a:latin typeface="Arial Narrow" panose="020B0606020202030204" pitchFamily="34" charset="0"/>
              </a:rPr>
              <a:t>The </a:t>
            </a:r>
            <a:r>
              <a:rPr lang="en-US" dirty="0">
                <a:solidFill>
                  <a:schemeClr val="accent1">
                    <a:lumMod val="50000"/>
                  </a:schemeClr>
                </a:solidFill>
                <a:latin typeface="Arial Narrow" panose="020B0606020202030204" pitchFamily="34" charset="0"/>
              </a:rPr>
              <a:t>research focus might be to demonstrate </a:t>
            </a:r>
            <a:r>
              <a:rPr lang="en-US" dirty="0">
                <a:solidFill>
                  <a:schemeClr val="accent1">
                    <a:lumMod val="50000"/>
                  </a:schemeClr>
                </a:solidFill>
                <a:effectLst>
                  <a:outerShdw blurRad="38100" dist="38100" dir="2700000" algn="tl">
                    <a:srgbClr val="000000">
                      <a:alpha val="43137"/>
                    </a:srgbClr>
                  </a:outerShdw>
                </a:effectLst>
                <a:latin typeface="Arial Narrow" panose="020B0606020202030204" pitchFamily="34" charset="0"/>
              </a:rPr>
              <a:t>the potential </a:t>
            </a:r>
            <a:r>
              <a:rPr lang="en-US" dirty="0">
                <a:solidFill>
                  <a:schemeClr val="accent1">
                    <a:lumMod val="50000"/>
                  </a:schemeClr>
                </a:solidFill>
                <a:latin typeface="Arial Narrow" panose="020B0606020202030204" pitchFamily="34" charset="0"/>
              </a:rPr>
              <a:t>for value by undertaking a number of case studies using data collected across a number of mining operations.</a:t>
            </a:r>
          </a:p>
        </p:txBody>
      </p:sp>
      <p:pic>
        <p:nvPicPr>
          <p:cNvPr id="2" name="Picture 1"/>
          <p:cNvPicPr>
            <a:picLocks noChangeAspect="1"/>
          </p:cNvPicPr>
          <p:nvPr/>
        </p:nvPicPr>
        <p:blipFill>
          <a:blip r:embed="rId2">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val="0"/>
              </a:ext>
            </a:extLst>
          </a:blip>
          <a:stretch>
            <a:fillRect/>
          </a:stretch>
        </p:blipFill>
        <p:spPr>
          <a:xfrm>
            <a:off x="609441" y="2667000"/>
            <a:ext cx="5303676" cy="2514599"/>
          </a:xfrm>
          <a:prstGeom prst="rect">
            <a:avLst/>
          </a:prstGeom>
          <a:ln>
            <a:noFill/>
          </a:ln>
          <a:effectLst>
            <a:softEdge rad="112500"/>
          </a:effectLst>
        </p:spPr>
      </p:pic>
      <p:sp>
        <p:nvSpPr>
          <p:cNvPr id="4" name="Rectangle 3"/>
          <p:cNvSpPr/>
          <p:nvPr/>
        </p:nvSpPr>
        <p:spPr>
          <a:xfrm>
            <a:off x="609441" y="762000"/>
            <a:ext cx="10058400" cy="1708160"/>
          </a:xfrm>
          <a:prstGeom prst="rect">
            <a:avLst/>
          </a:prstGeom>
        </p:spPr>
        <p:txBody>
          <a:bodyPr wrap="square">
            <a:spAutoFit/>
          </a:bodyPr>
          <a:lstStyle/>
          <a:p>
            <a:pPr>
              <a:lnSpc>
                <a:spcPct val="125000"/>
              </a:lnSpc>
            </a:pPr>
            <a:r>
              <a:rPr lang="en-US" sz="2800" dirty="0">
                <a:solidFill>
                  <a:schemeClr val="accent1">
                    <a:lumMod val="50000"/>
                  </a:schemeClr>
                </a:solidFill>
                <a:latin typeface="Arial Narrow" panose="020B0606020202030204" pitchFamily="34" charset="0"/>
              </a:rPr>
              <a:t>Innovation could be available with new mining machine learning models as soon as it has been identified, then implementing new engineering algorithms and model solutions into mine applications more intelligently.  </a:t>
            </a:r>
          </a:p>
        </p:txBody>
      </p:sp>
    </p:spTree>
    <p:extLst>
      <p:ext uri="{BB962C8B-B14F-4D97-AF65-F5344CB8AC3E}">
        <p14:creationId xmlns:p14="http://schemas.microsoft.com/office/powerpoint/2010/main" val="410951075"/>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3351212" y="304800"/>
            <a:ext cx="5995304" cy="2438400"/>
          </a:xfrm>
          <a:prstGeom prst="roundRect">
            <a:avLst>
              <a:gd name="adj" fmla="val 8594"/>
            </a:avLst>
          </a:prstGeom>
          <a:solidFill>
            <a:srgbClr val="FFFFFF">
              <a:shade val="85000"/>
            </a:srgbClr>
          </a:solidFill>
          <a:ln>
            <a:noFill/>
          </a:ln>
          <a:effectLst>
            <a:reflection blurRad="12700" stA="15000" endPos="28000" dist="5000" dir="5400000" sy="-100000" algn="bl" rotWithShape="0"/>
          </a:effectLst>
        </p:spPr>
      </p:pic>
      <p:sp>
        <p:nvSpPr>
          <p:cNvPr id="13" name="Title 12"/>
          <p:cNvSpPr>
            <a:spLocks noGrp="1"/>
          </p:cNvSpPr>
          <p:nvPr>
            <p:ph type="title"/>
          </p:nvPr>
        </p:nvSpPr>
        <p:spPr>
          <a:xfrm>
            <a:off x="608012" y="5715000"/>
            <a:ext cx="10971372" cy="762000"/>
          </a:xfrm>
        </p:spPr>
        <p:txBody>
          <a:bodyPr>
            <a:normAutofit/>
          </a:bodyPr>
          <a:lstStyle/>
          <a:p>
            <a:r>
              <a:rPr lang="en-US" sz="4000" b="1" dirty="0" smtClean="0">
                <a:solidFill>
                  <a:schemeClr val="tx1">
                    <a:lumMod val="50000"/>
                  </a:schemeClr>
                </a:solidFill>
                <a:latin typeface="Arial Narrow" panose="020B0606020202030204" pitchFamily="34" charset="0"/>
              </a:rPr>
              <a:t>The Era is on Performance Intelligence</a:t>
            </a:r>
            <a:endParaRPr lang="en-US" sz="4000" b="1" dirty="0">
              <a:solidFill>
                <a:schemeClr val="tx1">
                  <a:lumMod val="50000"/>
                </a:schemeClr>
              </a:solidFill>
              <a:latin typeface="Arial Narrow" panose="020B0606020202030204" pitchFamily="34" charset="0"/>
            </a:endParaRPr>
          </a:p>
        </p:txBody>
      </p:sp>
      <p:sp>
        <p:nvSpPr>
          <p:cNvPr id="14" name="Content Placeholder 13"/>
          <p:cNvSpPr>
            <a:spLocks noGrp="1"/>
          </p:cNvSpPr>
          <p:nvPr>
            <p:ph idx="1"/>
          </p:nvPr>
        </p:nvSpPr>
        <p:spPr>
          <a:xfrm>
            <a:off x="608012" y="2895791"/>
            <a:ext cx="11267464" cy="2096833"/>
          </a:xfrm>
        </p:spPr>
        <p:txBody>
          <a:bodyPr>
            <a:noAutofit/>
          </a:bodyPr>
          <a:lstStyle/>
          <a:p>
            <a:pPr marL="0" indent="0">
              <a:lnSpc>
                <a:spcPct val="125000"/>
              </a:lnSpc>
              <a:buNone/>
            </a:pPr>
            <a:r>
              <a:rPr lang="en-US" dirty="0">
                <a:solidFill>
                  <a:schemeClr val="accent1">
                    <a:lumMod val="50000"/>
                  </a:schemeClr>
                </a:solidFill>
                <a:latin typeface="Arial Narrow" panose="020B0606020202030204" pitchFamily="34" charset="0"/>
              </a:rPr>
              <a:t>Projects are depending on new investment decisions nowadays, are in terms of innovative technology for mining applications and performance supervision. Applications are to importance on learning from the previous and calculating future performance with higher confidence </a:t>
            </a:r>
            <a:r>
              <a:rPr lang="en-US" dirty="0" smtClean="0">
                <a:solidFill>
                  <a:schemeClr val="accent1">
                    <a:lumMod val="50000"/>
                  </a:schemeClr>
                </a:solidFill>
                <a:latin typeface="Arial Narrow" panose="020B0606020202030204" pitchFamily="34" charset="0"/>
              </a:rPr>
              <a:t>on </a:t>
            </a:r>
            <a:r>
              <a:rPr lang="en-US" dirty="0" smtClean="0">
                <a:solidFill>
                  <a:schemeClr val="accent1">
                    <a:lumMod val="50000"/>
                  </a:schemeClr>
                </a:solidFill>
                <a:effectLst>
                  <a:outerShdw blurRad="38100" dist="38100" dir="2700000" algn="tl">
                    <a:srgbClr val="000000">
                      <a:alpha val="43137"/>
                    </a:srgbClr>
                  </a:outerShdw>
                </a:effectLst>
                <a:latin typeface="Arial Narrow" panose="020B0606020202030204" pitchFamily="34" charset="0"/>
              </a:rPr>
              <a:t>continuous </a:t>
            </a:r>
            <a:r>
              <a:rPr lang="en-US" dirty="0">
                <a:solidFill>
                  <a:schemeClr val="accent1">
                    <a:lumMod val="50000"/>
                  </a:schemeClr>
                </a:solidFill>
                <a:effectLst>
                  <a:outerShdw blurRad="38100" dist="38100" dir="2700000" algn="tl">
                    <a:srgbClr val="000000">
                      <a:alpha val="43137"/>
                    </a:srgbClr>
                  </a:outerShdw>
                </a:effectLst>
                <a:latin typeface="Arial Narrow" panose="020B0606020202030204" pitchFamily="34" charset="0"/>
              </a:rPr>
              <a:t>and statistical analysis </a:t>
            </a:r>
            <a:r>
              <a:rPr lang="en-US" dirty="0">
                <a:solidFill>
                  <a:schemeClr val="accent1">
                    <a:lumMod val="50000"/>
                  </a:schemeClr>
                </a:solidFill>
                <a:latin typeface="Arial Narrow" panose="020B0606020202030204" pitchFamily="34" charset="0"/>
              </a:rPr>
              <a:t>of operating data from varied sources</a:t>
            </a:r>
            <a:r>
              <a:rPr lang="en-US" dirty="0" smtClean="0">
                <a:solidFill>
                  <a:schemeClr val="accent1">
                    <a:lumMod val="50000"/>
                  </a:schemeClr>
                </a:solidFill>
                <a:latin typeface="Arial Narrow" panose="020B0606020202030204" pitchFamily="34" charset="0"/>
              </a:rPr>
              <a:t>.</a:t>
            </a:r>
          </a:p>
        </p:txBody>
      </p:sp>
      <p:sp>
        <p:nvSpPr>
          <p:cNvPr id="8" name="Right Arrow 7"/>
          <p:cNvSpPr/>
          <p:nvPr/>
        </p:nvSpPr>
        <p:spPr>
          <a:xfrm rot="18075117">
            <a:off x="6766080" y="1151241"/>
            <a:ext cx="468776" cy="165950"/>
          </a:xfrm>
          <a:prstGeom prst="rightArrow">
            <a:avLst/>
          </a:prstGeom>
          <a:solidFill>
            <a:schemeClr val="bg1">
              <a:lumMod val="95000"/>
            </a:schemeClr>
          </a:solidFill>
          <a:ln w="19050"/>
        </p:spPr>
        <p:style>
          <a:lnRef idx="2">
            <a:schemeClr val="accent6"/>
          </a:lnRef>
          <a:fillRef idx="1">
            <a:schemeClr val="lt1"/>
          </a:fillRef>
          <a:effectRef idx="0">
            <a:schemeClr val="accent6"/>
          </a:effectRef>
          <a:fontRef idx="minor">
            <a:schemeClr val="dk1"/>
          </a:fontRef>
        </p:style>
        <p:txBody>
          <a:bodyPr rtlCol="0" anchor="ctr"/>
          <a:lstStyle/>
          <a:p>
            <a:pPr algn="ctr"/>
            <a:endParaRPr lang="en-AU"/>
          </a:p>
        </p:txBody>
      </p:sp>
    </p:spTree>
    <p:extLst>
      <p:ext uri="{BB962C8B-B14F-4D97-AF65-F5344CB8AC3E}">
        <p14:creationId xmlns:p14="http://schemas.microsoft.com/office/powerpoint/2010/main" val="644023493"/>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Title 12"/>
          <p:cNvSpPr>
            <a:spLocks noGrp="1"/>
          </p:cNvSpPr>
          <p:nvPr>
            <p:ph type="title"/>
          </p:nvPr>
        </p:nvSpPr>
        <p:spPr>
          <a:xfrm>
            <a:off x="608012" y="5715000"/>
            <a:ext cx="10971372" cy="762000"/>
          </a:xfrm>
        </p:spPr>
        <p:txBody>
          <a:bodyPr>
            <a:normAutofit/>
          </a:bodyPr>
          <a:lstStyle/>
          <a:p>
            <a:r>
              <a:rPr lang="en-US" sz="4000" b="1" dirty="0" smtClean="0">
                <a:solidFill>
                  <a:schemeClr val="tx1">
                    <a:lumMod val="50000"/>
                  </a:schemeClr>
                </a:solidFill>
                <a:latin typeface="Arial Narrow" panose="020B0606020202030204" pitchFamily="34" charset="0"/>
              </a:rPr>
              <a:t>The Era is on Performance Intelligence</a:t>
            </a:r>
            <a:endParaRPr lang="en-US" sz="4000" b="1" dirty="0">
              <a:solidFill>
                <a:schemeClr val="tx1">
                  <a:lumMod val="50000"/>
                </a:schemeClr>
              </a:solidFill>
              <a:latin typeface="Arial Narrow" panose="020B0606020202030204" pitchFamily="34" charset="0"/>
            </a:endParaRPr>
          </a:p>
        </p:txBody>
      </p:sp>
      <p:sp>
        <p:nvSpPr>
          <p:cNvPr id="14" name="Content Placeholder 13"/>
          <p:cNvSpPr>
            <a:spLocks noGrp="1"/>
          </p:cNvSpPr>
          <p:nvPr>
            <p:ph idx="1"/>
          </p:nvPr>
        </p:nvSpPr>
        <p:spPr>
          <a:xfrm>
            <a:off x="5256212" y="609600"/>
            <a:ext cx="6705600" cy="4267200"/>
          </a:xfrm>
        </p:spPr>
        <p:txBody>
          <a:bodyPr>
            <a:noAutofit/>
          </a:bodyPr>
          <a:lstStyle/>
          <a:p>
            <a:pPr marL="0" indent="0">
              <a:lnSpc>
                <a:spcPct val="125000"/>
              </a:lnSpc>
              <a:buNone/>
            </a:pPr>
            <a:r>
              <a:rPr lang="en-US" sz="3600" dirty="0">
                <a:solidFill>
                  <a:schemeClr val="accent1">
                    <a:lumMod val="50000"/>
                  </a:schemeClr>
                </a:solidFill>
                <a:latin typeface="Arial Narrow" panose="020B0606020202030204" pitchFamily="34" charset="0"/>
              </a:rPr>
              <a:t>Artificial Intelligence will be one of the </a:t>
            </a:r>
            <a:r>
              <a:rPr lang="en-US" sz="3600" dirty="0" smtClean="0">
                <a:solidFill>
                  <a:schemeClr val="accent1">
                    <a:lumMod val="50000"/>
                  </a:schemeClr>
                </a:solidFill>
                <a:latin typeface="Arial Narrow" panose="020B0606020202030204" pitchFamily="34" charset="0"/>
              </a:rPr>
              <a:t>crucial </a:t>
            </a:r>
            <a:r>
              <a:rPr lang="en-US" sz="3600" dirty="0">
                <a:solidFill>
                  <a:schemeClr val="accent1">
                    <a:lumMod val="50000"/>
                  </a:schemeClr>
                </a:solidFill>
                <a:latin typeface="Arial Narrow" panose="020B0606020202030204" pitchFamily="34" charset="0"/>
              </a:rPr>
              <a:t>element to compare both man fleets and </a:t>
            </a:r>
            <a:r>
              <a:rPr lang="en-US" sz="3600" dirty="0" smtClean="0">
                <a:solidFill>
                  <a:schemeClr val="accent1">
                    <a:lumMod val="50000"/>
                  </a:schemeClr>
                </a:solidFill>
                <a:latin typeface="Arial Narrow" panose="020B0606020202030204" pitchFamily="34" charset="0"/>
              </a:rPr>
              <a:t>autonomous fleets in mining, </a:t>
            </a:r>
            <a:r>
              <a:rPr lang="en-US" sz="3600" dirty="0">
                <a:solidFill>
                  <a:schemeClr val="accent1">
                    <a:lumMod val="50000"/>
                  </a:schemeClr>
                </a:solidFill>
                <a:latin typeface="Arial Narrow" panose="020B0606020202030204" pitchFamily="34" charset="0"/>
              </a:rPr>
              <a:t>since it aims to achieve by foreseeing how movements will affect the model of the </a:t>
            </a:r>
            <a:r>
              <a:rPr lang="en-US" sz="3600" dirty="0" smtClean="0">
                <a:solidFill>
                  <a:schemeClr val="accent1">
                    <a:lumMod val="50000"/>
                  </a:schemeClr>
                </a:solidFill>
                <a:latin typeface="Arial Narrow" panose="020B0606020202030204" pitchFamily="34" charset="0"/>
              </a:rPr>
              <a:t>mine progress </a:t>
            </a:r>
            <a:r>
              <a:rPr lang="en-US" sz="3600" dirty="0">
                <a:solidFill>
                  <a:schemeClr val="accent1">
                    <a:lumMod val="50000"/>
                  </a:schemeClr>
                </a:solidFill>
                <a:latin typeface="Arial Narrow" panose="020B0606020202030204" pitchFamily="34" charset="0"/>
              </a:rPr>
              <a:t>and production. </a:t>
            </a: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3212" y="750174"/>
            <a:ext cx="4695411" cy="351702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330066388"/>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Title 12"/>
          <p:cNvSpPr>
            <a:spLocks noGrp="1"/>
          </p:cNvSpPr>
          <p:nvPr>
            <p:ph type="title"/>
          </p:nvPr>
        </p:nvSpPr>
        <p:spPr>
          <a:xfrm>
            <a:off x="608012" y="5715000"/>
            <a:ext cx="10971372" cy="762000"/>
          </a:xfrm>
        </p:spPr>
        <p:txBody>
          <a:bodyPr>
            <a:normAutofit/>
          </a:bodyPr>
          <a:lstStyle/>
          <a:p>
            <a:r>
              <a:rPr lang="en-US" sz="4000" b="1" dirty="0" smtClean="0">
                <a:solidFill>
                  <a:schemeClr val="tx1">
                    <a:lumMod val="50000"/>
                  </a:schemeClr>
                </a:solidFill>
                <a:latin typeface="Arial Narrow" panose="020B0606020202030204" pitchFamily="34" charset="0"/>
              </a:rPr>
              <a:t>The Era is on Performance Intelligence</a:t>
            </a:r>
            <a:endParaRPr lang="en-US" sz="4000" b="1" dirty="0">
              <a:solidFill>
                <a:schemeClr val="tx1">
                  <a:lumMod val="50000"/>
                </a:schemeClr>
              </a:solidFill>
              <a:latin typeface="Arial Narrow" panose="020B0606020202030204" pitchFamily="34" charset="0"/>
            </a:endParaRPr>
          </a:p>
        </p:txBody>
      </p:sp>
      <p:sp>
        <p:nvSpPr>
          <p:cNvPr id="14" name="Content Placeholder 13"/>
          <p:cNvSpPr>
            <a:spLocks noGrp="1"/>
          </p:cNvSpPr>
          <p:nvPr>
            <p:ph idx="1"/>
          </p:nvPr>
        </p:nvSpPr>
        <p:spPr>
          <a:xfrm>
            <a:off x="5865812" y="838200"/>
            <a:ext cx="6096000" cy="4267200"/>
          </a:xfrm>
        </p:spPr>
        <p:txBody>
          <a:bodyPr>
            <a:noAutofit/>
          </a:bodyPr>
          <a:lstStyle/>
          <a:p>
            <a:pPr marL="0" indent="0">
              <a:lnSpc>
                <a:spcPct val="125000"/>
              </a:lnSpc>
              <a:buNone/>
            </a:pPr>
            <a:r>
              <a:rPr lang="en-US" sz="3300" dirty="0">
                <a:solidFill>
                  <a:schemeClr val="accent1">
                    <a:lumMod val="50000"/>
                  </a:schemeClr>
                </a:solidFill>
                <a:latin typeface="Arial Narrow" panose="020B0606020202030204" pitchFamily="34" charset="0"/>
              </a:rPr>
              <a:t>It takes the actions that will greatest accomplish that job on real time intelligently.  Support in the exclusion of defects; observing and assessing performance enhancements are key capacities for future intelligence.</a:t>
            </a:r>
          </a:p>
        </p:txBody>
      </p:sp>
      <p:pic>
        <p:nvPicPr>
          <p:cNvPr id="5124" name="Picture 4" descr="Image result for regress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0812" y="838200"/>
            <a:ext cx="5207726" cy="3505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val="304372134"/>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normAutofit/>
          </a:bodyPr>
          <a:lstStyle/>
          <a:p>
            <a:r>
              <a:rPr lang="en-US" sz="4000" b="1" dirty="0">
                <a:solidFill>
                  <a:schemeClr val="tx1">
                    <a:lumMod val="50000"/>
                  </a:schemeClr>
                </a:solidFill>
                <a:latin typeface="Arial Narrow" panose="020B0606020202030204" pitchFamily="34" charset="0"/>
                <a:cs typeface="Latha" panose="020B0604020202020204" pitchFamily="34" charset="0"/>
              </a:rPr>
              <a:t>Data analytics and AI for Mining </a:t>
            </a:r>
          </a:p>
        </p:txBody>
      </p:sp>
      <p:sp>
        <p:nvSpPr>
          <p:cNvPr id="14" name="Content Placeholder 13"/>
          <p:cNvSpPr>
            <a:spLocks noGrp="1"/>
          </p:cNvSpPr>
          <p:nvPr>
            <p:ph idx="1"/>
          </p:nvPr>
        </p:nvSpPr>
        <p:spPr>
          <a:xfrm>
            <a:off x="609441" y="533400"/>
            <a:ext cx="11276171" cy="4800600"/>
          </a:xfrm>
        </p:spPr>
        <p:txBody>
          <a:bodyPr>
            <a:noAutofit/>
          </a:bodyPr>
          <a:lstStyle/>
          <a:p>
            <a:pPr marL="0" indent="0">
              <a:lnSpc>
                <a:spcPct val="125000"/>
              </a:lnSpc>
              <a:buNone/>
            </a:pPr>
            <a:r>
              <a:rPr lang="en-US" dirty="0">
                <a:solidFill>
                  <a:schemeClr val="accent1">
                    <a:lumMod val="50000"/>
                  </a:schemeClr>
                </a:solidFill>
                <a:latin typeface="Arial Narrow" panose="020B0606020202030204" pitchFamily="34" charset="0"/>
              </a:rPr>
              <a:t>Modern wireless based management systems and applications for mining equipment fleets are capable of collecting vast amounts of equipment health and mining performance data. However, when performance and machine health deviates from desired target levels, it can sometime be difficult to determine the root cause. </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28027" y="2933700"/>
            <a:ext cx="6934200" cy="225395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094734719"/>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normAutofit/>
          </a:bodyPr>
          <a:lstStyle/>
          <a:p>
            <a:r>
              <a:rPr lang="en-US" sz="4000" b="1" dirty="0">
                <a:solidFill>
                  <a:schemeClr val="tx1">
                    <a:lumMod val="50000"/>
                  </a:schemeClr>
                </a:solidFill>
                <a:latin typeface="Arial Narrow" panose="020B0606020202030204" pitchFamily="34" charset="0"/>
                <a:cs typeface="Latha" panose="020B0604020202020204" pitchFamily="34" charset="0"/>
              </a:rPr>
              <a:t>Data analytics and AI for Mining </a:t>
            </a:r>
          </a:p>
        </p:txBody>
      </p:sp>
      <p:sp>
        <p:nvSpPr>
          <p:cNvPr id="14" name="Content Placeholder 13"/>
          <p:cNvSpPr>
            <a:spLocks noGrp="1"/>
          </p:cNvSpPr>
          <p:nvPr>
            <p:ph idx="1"/>
          </p:nvPr>
        </p:nvSpPr>
        <p:spPr>
          <a:xfrm>
            <a:off x="5789612" y="685800"/>
            <a:ext cx="6142019" cy="4800600"/>
          </a:xfrm>
        </p:spPr>
        <p:txBody>
          <a:bodyPr>
            <a:noAutofit/>
          </a:bodyPr>
          <a:lstStyle/>
          <a:p>
            <a:pPr marL="0" indent="0">
              <a:lnSpc>
                <a:spcPct val="125000"/>
              </a:lnSpc>
              <a:buNone/>
            </a:pPr>
            <a:r>
              <a:rPr lang="en-US" sz="3200" dirty="0">
                <a:solidFill>
                  <a:schemeClr val="accent1">
                    <a:lumMod val="50000"/>
                  </a:schemeClr>
                </a:solidFill>
                <a:latin typeface="Arial Narrow" panose="020B0606020202030204" pitchFamily="34" charset="0"/>
              </a:rPr>
              <a:t>This is because data relating to the operating environment or maintenance actions taken often reside in different data bases, applying different fields including database design, statistics, pattern recognition, machine learning, and data visualization</a:t>
            </a:r>
            <a:r>
              <a:rPr lang="en-US" sz="3200" dirty="0" smtClean="0">
                <a:solidFill>
                  <a:schemeClr val="accent1">
                    <a:lumMod val="50000"/>
                  </a:schemeClr>
                </a:solidFill>
                <a:latin typeface="Arial Narrow" panose="020B0606020202030204" pitchFamily="34" charset="0"/>
              </a:rPr>
              <a:t>.</a:t>
            </a:r>
          </a:p>
          <a:p>
            <a:pPr marL="0" indent="0">
              <a:lnSpc>
                <a:spcPct val="125000"/>
              </a:lnSpc>
              <a:buNone/>
            </a:pPr>
            <a:endParaRPr lang="en-US" sz="3200" dirty="0">
              <a:solidFill>
                <a:schemeClr val="accent1">
                  <a:lumMod val="50000"/>
                </a:schemeClr>
              </a:solidFill>
              <a:latin typeface="Arial Narrow" panose="020B0606020202030204" pitchFamily="34" charset="0"/>
            </a:endParaRPr>
          </a:p>
        </p:txBody>
      </p:sp>
      <p:pic>
        <p:nvPicPr>
          <p:cNvPr id="2" name="Picture 1"/>
          <p:cNvPicPr>
            <a:picLocks noChangeAspect="1"/>
          </p:cNvPicPr>
          <p:nvPr/>
        </p:nvPicPr>
        <p:blipFill>
          <a:blip r:embed="rId2">
            <a:duotone>
              <a:prstClr val="black"/>
              <a:schemeClr val="accent6">
                <a:tint val="45000"/>
                <a:satMod val="400000"/>
              </a:schemeClr>
            </a:duotone>
            <a:extLst>
              <a:ext uri="{BEBA8EAE-BF5A-486C-A8C5-ECC9F3942E4B}">
                <a14:imgProps xmlns:a14="http://schemas.microsoft.com/office/drawing/2010/main">
                  <a14:imgLayer r:embed="rId3">
                    <a14:imgEffect>
                      <a14:colorTemperature colorTemp="11200"/>
                    </a14:imgEffect>
                    <a14:imgEffect>
                      <a14:saturation sat="200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760412" y="838200"/>
            <a:ext cx="4762500" cy="33051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652066706"/>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normAutofit/>
          </a:bodyPr>
          <a:lstStyle/>
          <a:p>
            <a:r>
              <a:rPr lang="en-US" sz="4400" b="1" dirty="0">
                <a:solidFill>
                  <a:schemeClr val="tx1">
                    <a:lumMod val="50000"/>
                  </a:schemeClr>
                </a:solidFill>
                <a:latin typeface="Arial Narrow" panose="020B0606020202030204" pitchFamily="34" charset="0"/>
                <a:cs typeface="Latha" panose="020B0604020202020204" pitchFamily="34" charset="0"/>
              </a:rPr>
              <a:t>Conclusion</a:t>
            </a:r>
          </a:p>
        </p:txBody>
      </p:sp>
      <p:sp>
        <p:nvSpPr>
          <p:cNvPr id="15" name="Content Placeholder 14"/>
          <p:cNvSpPr>
            <a:spLocks noGrp="1"/>
          </p:cNvSpPr>
          <p:nvPr>
            <p:ph sz="half" idx="2"/>
          </p:nvPr>
        </p:nvSpPr>
        <p:spPr>
          <a:xfrm>
            <a:off x="951552" y="381000"/>
            <a:ext cx="10287149" cy="2286000"/>
          </a:xfrm>
        </p:spPr>
        <p:txBody>
          <a:bodyPr>
            <a:noAutofit/>
          </a:bodyPr>
          <a:lstStyle/>
          <a:p>
            <a:pPr marL="0" indent="0">
              <a:lnSpc>
                <a:spcPct val="140000"/>
              </a:lnSpc>
              <a:buNone/>
            </a:pPr>
            <a:r>
              <a:rPr lang="en-US" sz="3200" dirty="0" smtClean="0">
                <a:solidFill>
                  <a:schemeClr val="accent1">
                    <a:lumMod val="50000"/>
                  </a:schemeClr>
                </a:solidFill>
                <a:latin typeface="Arial Narrow" panose="020B0606020202030204" pitchFamily="34" charset="0"/>
              </a:rPr>
              <a:t>The </a:t>
            </a:r>
            <a:r>
              <a:rPr lang="en-US" sz="3200" dirty="0">
                <a:solidFill>
                  <a:schemeClr val="accent1">
                    <a:lumMod val="50000"/>
                  </a:schemeClr>
                </a:solidFill>
                <a:latin typeface="Arial Narrow" panose="020B0606020202030204" pitchFamily="34" charset="0"/>
              </a:rPr>
              <a:t>“silo” approach to data often inhibits the extent to which evidence-based root causes can be determined and generate cost modeling in advance due to actuals. </a:t>
            </a:r>
            <a:endParaRPr lang="en-US" sz="3200" dirty="0" smtClean="0">
              <a:solidFill>
                <a:schemeClr val="accent1">
                  <a:lumMod val="50000"/>
                </a:schemeClr>
              </a:solidFill>
              <a:latin typeface="Arial Narrow" panose="020B0606020202030204" pitchFamily="34" charset="0"/>
            </a:endParaRPr>
          </a:p>
          <a:p>
            <a:pPr marL="0" indent="0">
              <a:lnSpc>
                <a:spcPct val="140000"/>
              </a:lnSpc>
              <a:buNone/>
            </a:pPr>
            <a:r>
              <a:rPr lang="en-US" sz="3200" dirty="0" smtClean="0">
                <a:solidFill>
                  <a:schemeClr val="accent1">
                    <a:lumMod val="50000"/>
                  </a:schemeClr>
                </a:solidFill>
                <a:latin typeface="Arial Narrow" panose="020B0606020202030204" pitchFamily="34" charset="0"/>
              </a:rPr>
              <a:t>These kind of research </a:t>
            </a:r>
            <a:r>
              <a:rPr lang="en-US" sz="3200" dirty="0">
                <a:solidFill>
                  <a:schemeClr val="accent1">
                    <a:lumMod val="50000"/>
                  </a:schemeClr>
                </a:solidFill>
                <a:latin typeface="Arial Narrow" panose="020B0606020202030204" pitchFamily="34" charset="0"/>
              </a:rPr>
              <a:t>hypotheses that there is significant value to be had by integrating data from different sources and using this to determine and manage root cause of performance and </a:t>
            </a:r>
            <a:r>
              <a:rPr lang="en-US" sz="3200" dirty="0" smtClean="0">
                <a:solidFill>
                  <a:schemeClr val="accent1">
                    <a:lumMod val="50000"/>
                  </a:schemeClr>
                </a:solidFill>
                <a:latin typeface="Arial Narrow" panose="020B0606020202030204" pitchFamily="34" charset="0"/>
              </a:rPr>
              <a:t>equipment </a:t>
            </a:r>
            <a:r>
              <a:rPr lang="en-US" sz="3200" dirty="0">
                <a:solidFill>
                  <a:schemeClr val="accent1">
                    <a:lumMod val="50000"/>
                  </a:schemeClr>
                </a:solidFill>
                <a:latin typeface="Arial Narrow" panose="020B0606020202030204" pitchFamily="34" charset="0"/>
              </a:rPr>
              <a:t>health problems in </a:t>
            </a:r>
            <a:r>
              <a:rPr lang="en-US" sz="3200" dirty="0" smtClean="0">
                <a:solidFill>
                  <a:schemeClr val="accent1">
                    <a:lumMod val="50000"/>
                  </a:schemeClr>
                </a:solidFill>
                <a:latin typeface="Arial Narrow" panose="020B0606020202030204" pitchFamily="34" charset="0"/>
              </a:rPr>
              <a:t>advance to start with.</a:t>
            </a:r>
          </a:p>
        </p:txBody>
      </p:sp>
    </p:spTree>
    <p:extLst>
      <p:ext uri="{BB962C8B-B14F-4D97-AF65-F5344CB8AC3E}">
        <p14:creationId xmlns:p14="http://schemas.microsoft.com/office/powerpoint/2010/main" val="297963662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normAutofit/>
          </a:bodyPr>
          <a:lstStyle/>
          <a:p>
            <a:r>
              <a:rPr lang="en-US" sz="4400" b="1" dirty="0">
                <a:solidFill>
                  <a:schemeClr val="tx1">
                    <a:lumMod val="50000"/>
                  </a:schemeClr>
                </a:solidFill>
                <a:latin typeface="Arial Narrow" panose="020B0606020202030204" pitchFamily="34" charset="0"/>
                <a:cs typeface="Latha" panose="020B0604020202020204" pitchFamily="34" charset="0"/>
              </a:rPr>
              <a:t>Conclusion</a:t>
            </a:r>
          </a:p>
        </p:txBody>
      </p:sp>
      <p:sp>
        <p:nvSpPr>
          <p:cNvPr id="15" name="Content Placeholder 14"/>
          <p:cNvSpPr>
            <a:spLocks noGrp="1"/>
          </p:cNvSpPr>
          <p:nvPr>
            <p:ph sz="half" idx="2"/>
          </p:nvPr>
        </p:nvSpPr>
        <p:spPr>
          <a:xfrm>
            <a:off x="1286214" y="685800"/>
            <a:ext cx="10287149" cy="2286000"/>
          </a:xfrm>
        </p:spPr>
        <p:txBody>
          <a:bodyPr>
            <a:noAutofit/>
          </a:bodyPr>
          <a:lstStyle/>
          <a:p>
            <a:pPr marL="0" indent="0">
              <a:lnSpc>
                <a:spcPct val="140000"/>
              </a:lnSpc>
              <a:buNone/>
            </a:pPr>
            <a:r>
              <a:rPr lang="en-US" sz="3600" dirty="0">
                <a:solidFill>
                  <a:schemeClr val="accent1">
                    <a:lumMod val="50000"/>
                  </a:schemeClr>
                </a:solidFill>
                <a:latin typeface="Arial Narrow" panose="020B0606020202030204" pitchFamily="34" charset="0"/>
              </a:rPr>
              <a:t>Big Data will be one of the main input to classify and monitor mining applications performance as well as the design of the mining production models. Specific algorithm's could be developed using Big Data to implement  AI and machine learning solutions.</a:t>
            </a:r>
          </a:p>
        </p:txBody>
      </p:sp>
    </p:spTree>
    <p:extLst>
      <p:ext uri="{BB962C8B-B14F-4D97-AF65-F5344CB8AC3E}">
        <p14:creationId xmlns:p14="http://schemas.microsoft.com/office/powerpoint/2010/main" val="305528881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89412" y="609601"/>
            <a:ext cx="3797147" cy="3352800"/>
          </a:xfrm>
          <a:prstGeom prst="roundRect">
            <a:avLst>
              <a:gd name="adj" fmla="val 8594"/>
            </a:avLst>
          </a:prstGeom>
          <a:solidFill>
            <a:srgbClr val="FFFFFF">
              <a:shade val="85000"/>
            </a:srgbClr>
          </a:solidFill>
          <a:ln>
            <a:noFill/>
          </a:ln>
          <a:effectLst>
            <a:glow rad="139700">
              <a:schemeClr val="accent6">
                <a:satMod val="175000"/>
                <a:alpha val="40000"/>
              </a:schemeClr>
            </a:glow>
            <a:reflection blurRad="6350" stA="50000" endA="300" endPos="38500" dist="50800" dir="5400000" sy="-100000" algn="bl" rotWithShape="0"/>
          </a:effectLst>
        </p:spPr>
      </p:pic>
      <p:sp>
        <p:nvSpPr>
          <p:cNvPr id="2" name="Title 1"/>
          <p:cNvSpPr>
            <a:spLocks noGrp="1"/>
          </p:cNvSpPr>
          <p:nvPr>
            <p:ph type="title"/>
          </p:nvPr>
        </p:nvSpPr>
        <p:spPr/>
        <p:txBody>
          <a:bodyPr>
            <a:normAutofit/>
          </a:bodyPr>
          <a:lstStyle/>
          <a:p>
            <a:pPr algn="ctr"/>
            <a:r>
              <a:rPr lang="en-US" sz="4000" b="1" dirty="0" smtClean="0">
                <a:solidFill>
                  <a:schemeClr val="tx1">
                    <a:lumMod val="50000"/>
                  </a:schemeClr>
                </a:solidFill>
                <a:latin typeface="Arial Narrow" panose="020B0606020202030204" pitchFamily="34" charset="0"/>
              </a:rPr>
              <a:t>THANK  YOU </a:t>
            </a:r>
            <a:endParaRPr lang="en-US" sz="4000" b="1" dirty="0">
              <a:solidFill>
                <a:schemeClr val="tx1">
                  <a:lumMod val="50000"/>
                </a:schemeClr>
              </a:solidFill>
              <a:latin typeface="Arial Narrow" panose="020B0606020202030204" pitchFamily="34" charset="0"/>
            </a:endParaRPr>
          </a:p>
        </p:txBody>
      </p:sp>
    </p:spTree>
    <p:extLst>
      <p:ext uri="{BB962C8B-B14F-4D97-AF65-F5344CB8AC3E}">
        <p14:creationId xmlns:p14="http://schemas.microsoft.com/office/powerpoint/2010/main" val="4244490377"/>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Marketing 16x9">
  <a:themeElements>
    <a:clrScheme name="Marketing_16x9">
      <a:dk1>
        <a:srgbClr val="404040"/>
      </a:dk1>
      <a:lt1>
        <a:sysClr val="window" lastClr="FFFFFF"/>
      </a:lt1>
      <a:dk2>
        <a:srgbClr val="000000"/>
      </a:dk2>
      <a:lt2>
        <a:srgbClr val="A1C1DE"/>
      </a:lt2>
      <a:accent1>
        <a:srgbClr val="39527B"/>
      </a:accent1>
      <a:accent2>
        <a:srgbClr val="528DC2"/>
      </a:accent2>
      <a:accent3>
        <a:srgbClr val="7EA939"/>
      </a:accent3>
      <a:accent4>
        <a:srgbClr val="30AEAB"/>
      </a:accent4>
      <a:accent5>
        <a:srgbClr val="31A962"/>
      </a:accent5>
      <a:accent6>
        <a:srgbClr val="78648E"/>
      </a:accent6>
      <a:hlink>
        <a:srgbClr val="7EA939"/>
      </a:hlink>
      <a:folHlink>
        <a:srgbClr val="7F7F7F"/>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flip="none" rotWithShape="1">
          <a:gsLst>
            <a:gs pos="0">
              <a:schemeClr val="phClr">
                <a:lumMod val="20000"/>
                <a:lumOff val="80000"/>
              </a:schemeClr>
            </a:gs>
            <a:gs pos="58000">
              <a:schemeClr val="phClr">
                <a:lumMod val="40000"/>
                <a:lumOff val="60000"/>
              </a:schemeClr>
            </a:gs>
            <a:gs pos="100000">
              <a:schemeClr val="phClr"/>
            </a:gs>
          </a:gsLst>
          <a:lin ang="14400000" scaled="0"/>
          <a:tileRect/>
        </a:gradFill>
        <a:gradFill flip="none" rotWithShape="1">
          <a:gsLst>
            <a:gs pos="0">
              <a:schemeClr val="phClr">
                <a:lumMod val="20000"/>
                <a:lumOff val="80000"/>
              </a:schemeClr>
            </a:gs>
            <a:gs pos="58000">
              <a:schemeClr val="phClr">
                <a:lumMod val="40000"/>
                <a:lumOff val="60000"/>
              </a:schemeClr>
            </a:gs>
            <a:gs pos="100000">
              <a:schemeClr val="phClr"/>
            </a:gs>
          </a:gsLst>
          <a:lin ang="17400000" scaled="0"/>
          <a:tileRect/>
        </a:gradFill>
      </a:bgFillStyleLst>
    </a:fmtScheme>
  </a:themeElements>
  <a:objectDefaults/>
  <a:extraClrSchemeLst/>
</a:theme>
</file>

<file path=ppt/theme/theme2.xml><?xml version="1.0" encoding="utf-8"?>
<a:theme xmlns:a="http://schemas.openxmlformats.org/drawingml/2006/main" name="Office Theme">
  <a:themeElements>
    <a:clrScheme name="Marketing_16x9">
      <a:dk1>
        <a:srgbClr val="404040"/>
      </a:dk1>
      <a:lt1>
        <a:sysClr val="window" lastClr="FFFFFF"/>
      </a:lt1>
      <a:dk2>
        <a:srgbClr val="000000"/>
      </a:dk2>
      <a:lt2>
        <a:srgbClr val="A1C1DE"/>
      </a:lt2>
      <a:accent1>
        <a:srgbClr val="39527B"/>
      </a:accent1>
      <a:accent2>
        <a:srgbClr val="528DC2"/>
      </a:accent2>
      <a:accent3>
        <a:srgbClr val="7EA939"/>
      </a:accent3>
      <a:accent4>
        <a:srgbClr val="30AEAB"/>
      </a:accent4>
      <a:accent5>
        <a:srgbClr val="31A962"/>
      </a:accent5>
      <a:accent6>
        <a:srgbClr val="78648E"/>
      </a:accent6>
      <a:hlink>
        <a:srgbClr val="7EA939"/>
      </a:hlink>
      <a:folHlink>
        <a:srgbClr val="7F7F7F"/>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flip="none" rotWithShape="1">
          <a:gsLst>
            <a:gs pos="0">
              <a:schemeClr val="phClr">
                <a:lumMod val="20000"/>
                <a:lumOff val="80000"/>
              </a:schemeClr>
            </a:gs>
            <a:gs pos="58000">
              <a:schemeClr val="phClr">
                <a:lumMod val="40000"/>
                <a:lumOff val="60000"/>
              </a:schemeClr>
            </a:gs>
            <a:gs pos="100000">
              <a:schemeClr val="phClr"/>
            </a:gs>
          </a:gsLst>
          <a:lin ang="14400000" scaled="0"/>
          <a:tileRect/>
        </a:gradFill>
        <a:gradFill flip="none" rotWithShape="1">
          <a:gsLst>
            <a:gs pos="0">
              <a:schemeClr val="phClr">
                <a:lumMod val="20000"/>
                <a:lumOff val="80000"/>
              </a:schemeClr>
            </a:gs>
            <a:gs pos="58000">
              <a:schemeClr val="phClr">
                <a:lumMod val="40000"/>
                <a:lumOff val="60000"/>
              </a:schemeClr>
            </a:gs>
            <a:gs pos="100000">
              <a:schemeClr val="phClr"/>
            </a:gs>
          </a:gsLst>
          <a:lin ang="17400000" scaled="0"/>
          <a:tileRect/>
        </a:gradFill>
      </a:bgFillStyleLst>
    </a:fmtScheme>
  </a:themeElements>
  <a:objectDefaults/>
  <a:extraClrSchemeLst/>
</a:theme>
</file>

<file path=ppt/theme/theme3.xml><?xml version="1.0" encoding="utf-8"?>
<a:theme xmlns:a="http://schemas.openxmlformats.org/drawingml/2006/main" name="Office Theme">
  <a:themeElements>
    <a:clrScheme name="Marketing_16x9">
      <a:dk1>
        <a:srgbClr val="404040"/>
      </a:dk1>
      <a:lt1>
        <a:sysClr val="window" lastClr="FFFFFF"/>
      </a:lt1>
      <a:dk2>
        <a:srgbClr val="000000"/>
      </a:dk2>
      <a:lt2>
        <a:srgbClr val="A1C1DE"/>
      </a:lt2>
      <a:accent1>
        <a:srgbClr val="39527B"/>
      </a:accent1>
      <a:accent2>
        <a:srgbClr val="528DC2"/>
      </a:accent2>
      <a:accent3>
        <a:srgbClr val="7EA939"/>
      </a:accent3>
      <a:accent4>
        <a:srgbClr val="30AEAB"/>
      </a:accent4>
      <a:accent5>
        <a:srgbClr val="31A962"/>
      </a:accent5>
      <a:accent6>
        <a:srgbClr val="78648E"/>
      </a:accent6>
      <a:hlink>
        <a:srgbClr val="7EA939"/>
      </a:hlink>
      <a:folHlink>
        <a:srgbClr val="7F7F7F"/>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flip="none" rotWithShape="1">
          <a:gsLst>
            <a:gs pos="0">
              <a:schemeClr val="phClr">
                <a:lumMod val="20000"/>
                <a:lumOff val="80000"/>
              </a:schemeClr>
            </a:gs>
            <a:gs pos="58000">
              <a:schemeClr val="phClr">
                <a:lumMod val="40000"/>
                <a:lumOff val="60000"/>
              </a:schemeClr>
            </a:gs>
            <a:gs pos="100000">
              <a:schemeClr val="phClr"/>
            </a:gs>
          </a:gsLst>
          <a:lin ang="14400000" scaled="0"/>
          <a:tileRect/>
        </a:gradFill>
        <a:gradFill flip="none" rotWithShape="1">
          <a:gsLst>
            <a:gs pos="0">
              <a:schemeClr val="phClr">
                <a:lumMod val="20000"/>
                <a:lumOff val="80000"/>
              </a:schemeClr>
            </a:gs>
            <a:gs pos="58000">
              <a:schemeClr val="phClr">
                <a:lumMod val="40000"/>
                <a:lumOff val="60000"/>
              </a:schemeClr>
            </a:gs>
            <a:gs pos="100000">
              <a:schemeClr val="phClr"/>
            </a:gs>
          </a:gsLst>
          <a:lin ang="17400000" scaled="0"/>
          <a:tileRect/>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FD7DC9D6-C974-4760-AF25-FD6F69EC14D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Business marketing glass cube presentation (widescreen)</Template>
  <TotalTime>0</TotalTime>
  <Words>957</Words>
  <Application>Microsoft Office PowerPoint</Application>
  <PresentationFormat>Custom</PresentationFormat>
  <Paragraphs>59</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Marketing 16x9</vt:lpstr>
      <vt:lpstr>Artificial Intelligence on  Big Data  for Mining Applications</vt:lpstr>
      <vt:lpstr>Biography</vt:lpstr>
      <vt:lpstr>Content </vt:lpstr>
      <vt:lpstr>Introduction </vt:lpstr>
      <vt:lpstr>Introduction </vt:lpstr>
      <vt:lpstr>Mining Applications and Technology</vt:lpstr>
      <vt:lpstr>Mining Applications and Technology</vt:lpstr>
      <vt:lpstr>Mining Applications and Technology</vt:lpstr>
      <vt:lpstr>Mining Applications and Technology</vt:lpstr>
      <vt:lpstr>Mining Applications and Technology</vt:lpstr>
      <vt:lpstr>Prospect Objectives</vt:lpstr>
      <vt:lpstr>Prospect Objectives</vt:lpstr>
      <vt:lpstr>The Era is on Performance Intelligence</vt:lpstr>
      <vt:lpstr>The Era is on Performance Intelligence</vt:lpstr>
      <vt:lpstr>The Era is on Performance Intelligence</vt:lpstr>
      <vt:lpstr>Data analytics and AI for Mining </vt:lpstr>
      <vt:lpstr>Data analytics and AI for Mining </vt:lpstr>
      <vt:lpstr>Conclusion</vt:lpstr>
      <vt:lpstr>Conclusion</vt:lpstr>
      <vt:lpstr>THANK  YOU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2016-08-21T11:42:54Z</dcterms:created>
  <dcterms:modified xsi:type="dcterms:W3CDTF">2017-01-31T15:49:51Z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TC028010849991</vt:lpwstr>
  </property>
</Properties>
</file>